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60" r:id="rId4"/>
    <p:sldId id="270" r:id="rId5"/>
    <p:sldId id="271" r:id="rId6"/>
    <p:sldId id="272" r:id="rId7"/>
    <p:sldId id="274" r:id="rId8"/>
    <p:sldId id="276" r:id="rId9"/>
    <p:sldId id="277" r:id="rId10"/>
    <p:sldId id="267" r:id="rId11"/>
    <p:sldId id="265" r:id="rId12"/>
    <p:sldId id="266" r:id="rId13"/>
    <p:sldId id="263" r:id="rId14"/>
    <p:sldId id="269" r:id="rId15"/>
    <p:sldId id="264" r:id="rId16"/>
    <p:sldId id="268" r:id="rId17"/>
    <p:sldId id="278" r:id="rId18"/>
    <p:sldId id="262" r:id="rId1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1" autoAdjust="0"/>
    <p:restoredTop sz="86765" autoAdjust="0"/>
  </p:normalViewPr>
  <p:slideViewPr>
    <p:cSldViewPr>
      <p:cViewPr varScale="1">
        <p:scale>
          <a:sx n="86" d="100"/>
          <a:sy n="86" d="100"/>
        </p:scale>
        <p:origin x="-1062" y="-78"/>
      </p:cViewPr>
      <p:guideLst>
        <p:guide orient="horz" pos="4020"/>
        <p:guide orient="horz" pos="890"/>
        <p:guide orient="horz" pos="1434"/>
        <p:guide pos="884"/>
        <p:guide pos="5465"/>
        <p:guide pos="2971"/>
        <p:guide pos="2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8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C4B6BE-B677-433F-8238-1DA0FF2ED1E3}" type="datetime8">
              <a:rPr lang="nl-NL"/>
              <a:pPr>
                <a:defRPr/>
              </a:pPr>
              <a:t>13-5-2011 11:05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E2036F-6BE2-4124-9C55-F59A70EC1807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5C41B3-77A0-4077-9D14-A34030648EE9}" type="datetime8">
              <a:rPr lang="nl-NL"/>
              <a:pPr>
                <a:defRPr/>
              </a:pPr>
              <a:t>13-5-2011 11:05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F5AF0D-D8C6-4093-A0C2-2AC0DA0039A9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8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TNO logo -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9"/>
          <p:cNvSpPr/>
          <p:nvPr userDrawn="1"/>
        </p:nvSpPr>
        <p:spPr bwMode="white">
          <a:xfrm>
            <a:off x="4678363" y="0"/>
            <a:ext cx="7302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5" name="Rechte verbindingslijn 8"/>
          <p:cNvCxnSpPr/>
          <p:nvPr userDrawn="1"/>
        </p:nvCxnSpPr>
        <p:spPr>
          <a:xfrm flipV="1">
            <a:off x="1220788" y="831850"/>
            <a:ext cx="0" cy="1804988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403350" y="1303200"/>
            <a:ext cx="7272338" cy="900000"/>
          </a:xfrm>
        </p:spPr>
        <p:txBody>
          <a:bodyPr/>
          <a:lstStyle>
            <a:lvl1pPr>
              <a:lnSpc>
                <a:spcPts val="3200"/>
              </a:lnSpc>
              <a:defRPr sz="28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1403350" y="2348880"/>
            <a:ext cx="7272338" cy="360000"/>
          </a:xfrm>
        </p:spPr>
        <p:txBody>
          <a:bodyPr/>
          <a:lstStyle>
            <a:lvl1pPr marL="0" indent="0" algn="l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85DD-3E2A-475F-ACA8-B9817B8D62AF}" type="datetime8">
              <a:rPr lang="nl-NL"/>
              <a:pPr>
                <a:defRPr/>
              </a:pPr>
              <a:t>13-5-2011 11:05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66910-659C-4097-B798-0163BC1BF50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titeldia met eigen fotobeeld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 bwMode="white">
          <a:xfrm>
            <a:off x="4678363" y="0"/>
            <a:ext cx="7302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6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03350" y="1303200"/>
            <a:ext cx="7272338" cy="900000"/>
          </a:xfrm>
        </p:spPr>
        <p:txBody>
          <a:bodyPr/>
          <a:lstStyle>
            <a:lvl1pPr>
              <a:lnSpc>
                <a:spcPts val="3200"/>
              </a:lnSpc>
              <a:defRPr sz="28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350" y="2350800"/>
            <a:ext cx="7272338" cy="360000"/>
          </a:xfrm>
        </p:spPr>
        <p:txBody>
          <a:bodyPr/>
          <a:lstStyle>
            <a:lvl1pPr marL="0" indent="0" algn="l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4293096"/>
            <a:ext cx="3024188" cy="2088654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E1352-02A5-44CE-AA5A-1C0FB18A1156}" type="datetime8">
              <a:rPr lang="nl-NL"/>
              <a:pPr>
                <a:defRPr/>
              </a:pPr>
              <a:t>13-5-2011 11:05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D911-E7B0-408F-A709-DFF4B7CAEB0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NO titel en object/opsomming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350" y="2199600"/>
            <a:ext cx="7272338" cy="4182150"/>
          </a:xfrm>
        </p:spPr>
        <p:txBody>
          <a:bodyPr/>
          <a:lstStyle>
            <a:lvl1pPr marL="185738" indent="-185738">
              <a:buFontTx/>
              <a:buBlip>
                <a:blip r:embed="rId2"/>
              </a:buBlip>
              <a:defRPr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38A00-900F-482B-94AD-991F8F057E4E}" type="datetime8">
              <a:rPr lang="nl-NL"/>
              <a:pPr>
                <a:defRPr/>
              </a:pPr>
              <a:t>13-5-2011 11:05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6BA6-AC6E-4C7F-9316-F01EEE91941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NO titel en object/tekst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350" y="2199600"/>
            <a:ext cx="7272338" cy="41821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5738" indent="0">
              <a:buFontTx/>
              <a:buNone/>
              <a:defRPr/>
            </a:lvl2pPr>
            <a:lvl3pPr marL="35560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8834-71DA-4AD5-85C6-94A1B8E8573B}" type="datetime8">
              <a:rPr lang="nl-NL"/>
              <a:pPr>
                <a:defRPr/>
              </a:pPr>
              <a:t>13-5-2011 11:05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B169-56A7-42D5-9B4D-06FD6F105C2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4293096"/>
            <a:ext cx="3024188" cy="2088654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4AD0A-FB19-4EA3-83CB-2255B7B17616}" type="datetime8">
              <a:rPr lang="nl-NL"/>
              <a:pPr>
                <a:defRPr/>
              </a:pPr>
              <a:t>13-5-2011 11:05</a:t>
            </a:fld>
            <a:endParaRPr lang="nl-NL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CF593-13BC-4C5B-90DF-A3B6168796D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titel en smal object/opsomming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462" y="1342800"/>
            <a:ext cx="3959225" cy="720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6462" y="2199600"/>
            <a:ext cx="3959225" cy="4182150"/>
          </a:xfrm>
        </p:spPr>
        <p:txBody>
          <a:bodyPr/>
          <a:lstStyle>
            <a:lvl1pPr marL="185738" indent="-185738">
              <a:buFontTx/>
              <a:buBlip>
                <a:blip r:embed="rId2"/>
              </a:buBlip>
              <a:defRPr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1412875"/>
            <a:ext cx="3024188" cy="496887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3C654-AC77-424C-A1B2-999832B0996A}" type="datetime8">
              <a:rPr lang="nl-NL"/>
              <a:pPr>
                <a:defRPr/>
              </a:pPr>
              <a:t>13-5-2011 11:05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6D9DF-9F55-4770-B6A9-1037131A8BC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titel en smal object/tekst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462" y="1342800"/>
            <a:ext cx="3959225" cy="72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6462" y="2199600"/>
            <a:ext cx="3959225" cy="41821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5738" indent="0">
              <a:buFontTx/>
              <a:buNone/>
              <a:defRPr/>
            </a:lvl2pPr>
            <a:lvl3pPr marL="35560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1412875"/>
            <a:ext cx="3024188" cy="496887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FFB27-0BFE-4BFA-A116-90494B797378}" type="datetime8">
              <a:rPr lang="nl-NL"/>
              <a:pPr>
                <a:defRPr/>
              </a:pPr>
              <a:t>13-5-2011 11:05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0E8D2-DAD1-4865-8B29-C232FE1118C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object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1412875"/>
            <a:ext cx="7272338" cy="496887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45AC-EC05-408F-998B-883D7A36F895}" type="datetime8">
              <a:rPr lang="nl-NL"/>
              <a:pPr>
                <a:defRPr/>
              </a:pPr>
              <a:t>13-5-2011 11:05</a:t>
            </a:fld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142F0-5575-4CC7-9712-7B1BF6359173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4927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403350" y="1343025"/>
            <a:ext cx="72723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403350" y="2200275"/>
            <a:ext cx="727233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816475" y="263525"/>
            <a:ext cx="1800225" cy="1063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/>
              <a:t>May 03, 2011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16475" y="371475"/>
            <a:ext cx="1800225" cy="1063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/>
              <a:t>Particulate EC/OC inventory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16475" y="153988"/>
            <a:ext cx="1800225" cy="1063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61F4DA-4812-40F0-B4A9-BB2A6D9F7EBA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 flipV="1">
            <a:off x="247650" y="161925"/>
            <a:ext cx="0" cy="53975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2336800" y="161925"/>
            <a:ext cx="0" cy="53975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88" y="161925"/>
            <a:ext cx="619125" cy="493713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effectLst>
            <a:outerShdw blurRad="101600" dist="12700" dir="2700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2" name="Afbeelding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4750" y="161925"/>
            <a:ext cx="619125" cy="493713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effectLst>
            <a:outerShdw blurRad="101600" dist="12700" dir="2700000" algn="ctr" rotWithShape="0">
              <a:prstClr val="black">
                <a:alpha val="50000"/>
              </a:prstClr>
            </a:outerShdw>
          </a:effectLst>
        </p:spPr>
      </p:pic>
      <p:cxnSp>
        <p:nvCxnSpPr>
          <p:cNvPr id="15" name="Rechte verbindingslijn 14"/>
          <p:cNvCxnSpPr/>
          <p:nvPr/>
        </p:nvCxnSpPr>
        <p:spPr>
          <a:xfrm flipV="1">
            <a:off x="4708525" y="161925"/>
            <a:ext cx="0" cy="53975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5738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5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7188" indent="-171450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5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5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5963" indent="-1730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5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01700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5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ea.europa.eu/data-and-maps/data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403350" y="1303338"/>
            <a:ext cx="7272338" cy="900112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charset="0"/>
                <a:cs typeface="Arial" charset="0"/>
              </a:rPr>
              <a:t>A new high resolution European emission inventory for 1999 in support of the EURODELTA trend initiative</a:t>
            </a:r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1403350" y="2924175"/>
            <a:ext cx="7272338" cy="35877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Jeroen Kuenen, Hugo Denier van der Gon, Antoon Visschedijk, René van Gijlswijk (TNO)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27538" y="6381750"/>
            <a:ext cx="4716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111750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TFMM meeting, Zurich, 13 May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1999 inventory approach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Objective: to make an emission inventory for 1999 using a scaling of the already available 2005 emission grids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Idea was a two-step approach: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Use “official” country reported emission data (per SNAP source sector) both for 1999 &amp; 2005 to calculate scaling factors, and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Apply these scaling factors to each grid cell in the 2005 inventory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Country reported data available in database from EEA (including all countries)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Looks simple &amp; straightforward, but…</a:t>
            </a:r>
          </a:p>
          <a:p>
            <a:pPr lvl="2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Time series of reported emissions</a:t>
            </a:r>
          </a:p>
        </p:txBody>
      </p:sp>
      <p:pic>
        <p:nvPicPr>
          <p:cNvPr id="23554" name="Picture 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924050"/>
            <a:ext cx="7416800" cy="4933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Quality of reported data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1989138"/>
            <a:ext cx="5118101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989138"/>
            <a:ext cx="50958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Scaling of emissions for 1999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Reported data not always available and/or suitable to calculate scaling factors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GAINS emissions used as alternative dataset to calculate scaling factors, interpolated for the years between the 5-year intervals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Per pollutant, country and SNAP level 1 time series of reported data were analysed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If time series not “trusted” or incomplete, they were either interpolated/extrapolated, or GAINS emissions were used instead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For remaining countries, GAINS emissions were first choice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Emission decrease from 1999 to 2006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825625"/>
            <a:ext cx="7885112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8"/>
          <p:cNvSpPr>
            <a:spLocks noChangeArrowheads="1"/>
          </p:cNvSpPr>
          <p:nvPr/>
        </p:nvSpPr>
        <p:spPr bwMode="auto">
          <a:xfrm>
            <a:off x="3348038" y="2133600"/>
            <a:ext cx="2376487" cy="720725"/>
          </a:xfrm>
          <a:prstGeom prst="wedgeEllipseCallout">
            <a:avLst>
              <a:gd name="adj1" fmla="val -23681"/>
              <a:gd name="adj2" fmla="val 4585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3492500" y="2205038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Reported reduction</a:t>
            </a:r>
          </a:p>
          <a:p>
            <a:pPr algn="ctr"/>
            <a:r>
              <a:rPr lang="en-US"/>
              <a:t>in Turkey</a:t>
            </a:r>
          </a:p>
        </p:txBody>
      </p:sp>
      <p:sp>
        <p:nvSpPr>
          <p:cNvPr id="26630" name="AutoShape 10"/>
          <p:cNvSpPr>
            <a:spLocks noChangeArrowheads="1"/>
          </p:cNvSpPr>
          <p:nvPr/>
        </p:nvSpPr>
        <p:spPr bwMode="auto">
          <a:xfrm>
            <a:off x="5292725" y="3500438"/>
            <a:ext cx="2376488" cy="793750"/>
          </a:xfrm>
          <a:prstGeom prst="wedgeEllipseCallout">
            <a:avLst>
              <a:gd name="adj1" fmla="val -66833"/>
              <a:gd name="adj2" fmla="val 139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5435600" y="3573463"/>
            <a:ext cx="206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GAINS sector</a:t>
            </a:r>
          </a:p>
          <a:p>
            <a:pPr algn="ctr"/>
            <a:r>
              <a:rPr lang="en-US"/>
              <a:t>specific reductions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/>
      <p:bldP spid="26630" grpId="0" animBg="1"/>
      <p:bldP spid="266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Eurodelta1999_N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1525" y="-352425"/>
            <a:ext cx="1068705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867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28675" name="Picture 4" descr="Eurodelta1999_PM2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1525" y="-352425"/>
            <a:ext cx="1068705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Plaatjes van René NOx invoegen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29699" name="Picture 4" descr="Eurodelta_compare2006div19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1525" y="-352425"/>
            <a:ext cx="1068705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Wrap-up &amp; Outlook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Emission inventory for 1999 for Eurodelta is a limited effort (~ 1 MM) and therefore no in-depth analysis possible</a:t>
            </a:r>
          </a:p>
          <a:p>
            <a:r>
              <a:rPr lang="en-US" smtClean="0">
                <a:latin typeface="Arial" charset="0"/>
                <a:cs typeface="Arial" charset="0"/>
              </a:rPr>
              <a:t>Links with reported data (close to policy making) but omitting outliers</a:t>
            </a:r>
          </a:p>
          <a:p>
            <a:r>
              <a:rPr lang="en-US" smtClean="0">
                <a:latin typeface="Arial" charset="0"/>
                <a:cs typeface="Arial" charset="0"/>
              </a:rPr>
              <a:t>High spatial resolution (7x7 km)</a:t>
            </a:r>
          </a:p>
          <a:p>
            <a:r>
              <a:rPr lang="en-US" smtClean="0">
                <a:latin typeface="Arial" charset="0"/>
                <a:cs typeface="Arial" charset="0"/>
              </a:rPr>
              <a:t>Gaps are filled, complete dataset but substantial uncertainties exist!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A scaled inventory has been developed for 2003-2007 (EU FP7 MACC) before and now also for 1999</a:t>
            </a:r>
          </a:p>
          <a:p>
            <a:r>
              <a:rPr lang="en-US" smtClean="0">
                <a:latin typeface="Arial" charset="0"/>
                <a:cs typeface="Arial" charset="0"/>
              </a:rPr>
              <a:t>Full time series of 1999-2009 to be completed later this year</a:t>
            </a:r>
          </a:p>
          <a:p>
            <a:r>
              <a:rPr lang="en-US" smtClean="0">
                <a:latin typeface="Arial" charset="0"/>
                <a:cs typeface="Arial" charset="0"/>
              </a:rPr>
              <a:t>It is possible to “nest” local or national inventories to make the maps more accurate, but this is more complex than it looks (EU FP7 MEGAPOLI)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Outline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Short introduction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The 2005 baseline inventory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Scaling methodology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Results: numbers and maps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Conclusions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endParaRPr lang="en-US" sz="1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Background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Eurodelta is a regional model intercomparison, initiated by TFMM and TFIAM</a:t>
            </a:r>
          </a:p>
          <a:p>
            <a:r>
              <a:rPr lang="en-US" smtClean="0">
                <a:latin typeface="Arial" charset="0"/>
                <a:cs typeface="Arial" charset="0"/>
              </a:rPr>
              <a:t>Base year 1999 – emission inventory for that particular year required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CONCAWE asked TNO to make this emission inventory for 1999 in a limited effort, similar to what was done in the EU FP7 project MACC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Project started 1 January, emission grids delivered to modellers on March 15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Approach to base year inventory (2005)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>
          <a:xfrm>
            <a:off x="1258888" y="1989138"/>
            <a:ext cx="7634287" cy="4868862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mtClean="0">
                <a:latin typeface="Arial" charset="0"/>
                <a:cs typeface="Arial" charset="0"/>
              </a:rPr>
              <a:t>In the past independent emission inventories were made</a:t>
            </a:r>
          </a:p>
          <a:p>
            <a:pPr>
              <a:spcBef>
                <a:spcPct val="20000"/>
              </a:spcBef>
            </a:pPr>
            <a:r>
              <a:rPr lang="en-US" smtClean="0">
                <a:latin typeface="Arial" charset="0"/>
                <a:cs typeface="Arial" charset="0"/>
              </a:rPr>
              <a:t>The TNO 2005 emission inventory is set up using official reported emissions at the source sector level – as much as possible</a:t>
            </a:r>
          </a:p>
          <a:p>
            <a:pPr lvl="1">
              <a:spcBef>
                <a:spcPct val="20000"/>
              </a:spcBef>
            </a:pPr>
            <a:r>
              <a:rPr lang="en-US" smtClean="0">
                <a:latin typeface="Arial" charset="0"/>
                <a:cs typeface="Arial" charset="0"/>
              </a:rPr>
              <a:t>Makes use of national expertise &amp; links to the policy arena</a:t>
            </a:r>
          </a:p>
          <a:p>
            <a:pPr lvl="1">
              <a:spcBef>
                <a:spcPct val="2000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</a:pPr>
            <a:r>
              <a:rPr lang="en-US" altLang="zh-CN" smtClean="0">
                <a:latin typeface="Arial" charset="0"/>
                <a:ea typeface="宋体"/>
                <a:cs typeface="宋体"/>
              </a:rPr>
              <a:t>Emissions are downloaded from the European Environment Agency          (</a:t>
            </a:r>
            <a:r>
              <a:rPr lang="en-US" altLang="zh-CN" smtClean="0">
                <a:latin typeface="Arial" charset="0"/>
                <a:ea typeface="宋体"/>
                <a:cs typeface="宋体"/>
                <a:hlinkClick r:id="rId2"/>
              </a:rPr>
              <a:t>http://www.eea.europa.eu/data-and-maps/data</a:t>
            </a:r>
            <a:r>
              <a:rPr lang="en-US" altLang="zh-CN" smtClean="0">
                <a:latin typeface="Arial" charset="0"/>
                <a:ea typeface="宋体"/>
                <a:cs typeface="宋体"/>
              </a:rPr>
              <a:t>).</a:t>
            </a:r>
          </a:p>
          <a:p>
            <a:pPr>
              <a:spcBef>
                <a:spcPct val="20000"/>
              </a:spcBef>
            </a:pPr>
            <a:r>
              <a:rPr lang="en-US" smtClean="0">
                <a:latin typeface="Arial" charset="0"/>
                <a:cs typeface="Arial" charset="0"/>
              </a:rPr>
              <a:t>However, the reported emissions by individual countries contain gaps and errors – various consistency checks need to be made.</a:t>
            </a:r>
          </a:p>
          <a:p>
            <a:pPr lvl="1">
              <a:spcBef>
                <a:spcPct val="20000"/>
              </a:spcBef>
            </a:pPr>
            <a:r>
              <a:rPr lang="en-GB" altLang="zh-CN" smtClean="0">
                <a:latin typeface="Arial" charset="0"/>
                <a:ea typeface="宋体"/>
                <a:cs typeface="宋体"/>
              </a:rPr>
              <a:t>Alternative emissions : IIASA  GAINS emissions and /or TNO default.</a:t>
            </a:r>
          </a:p>
          <a:p>
            <a:pPr lvl="1">
              <a:spcBef>
                <a:spcPct val="20000"/>
              </a:spcBef>
            </a:pPr>
            <a:r>
              <a:rPr lang="en-GB" sz="1600" smtClean="0">
                <a:latin typeface="Arial" charset="0"/>
                <a:cs typeface="Arial" charset="0"/>
              </a:rPr>
              <a:t>Extreme deviations adjusted - allows maximum use of official data while not hazarding the quality of the final result</a:t>
            </a:r>
            <a:endParaRPr lang="en-GB" altLang="zh-CN" sz="1600" smtClean="0">
              <a:latin typeface="Arial" charset="0"/>
              <a:ea typeface="宋体"/>
              <a:cs typeface="宋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1331913" y="908050"/>
            <a:ext cx="6553200" cy="433388"/>
          </a:xfrm>
        </p:spPr>
        <p:txBody>
          <a:bodyPr/>
          <a:lstStyle/>
          <a:p>
            <a:r>
              <a:rPr lang="en-GB" sz="2000" b="0" smtClean="0">
                <a:solidFill>
                  <a:schemeClr val="tx2"/>
                </a:solidFill>
                <a:latin typeface="Arial" charset="0"/>
                <a:cs typeface="Arial" charset="0"/>
              </a:rPr>
              <a:t>The ~ 200 source categories are aggregated by type:</a:t>
            </a:r>
            <a:br>
              <a:rPr lang="en-GB" sz="2000" b="0" smtClean="0">
                <a:solidFill>
                  <a:schemeClr val="tx2"/>
                </a:solidFill>
                <a:latin typeface="Arial" charset="0"/>
                <a:cs typeface="Arial" charset="0"/>
              </a:rPr>
            </a:br>
            <a:endParaRPr lang="en-GB" sz="2000" smtClean="0">
              <a:latin typeface="Arial" charset="0"/>
              <a:cs typeface="Arial" charset="0"/>
            </a:endParaRPr>
          </a:p>
        </p:txBody>
      </p:sp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/>
          <a:srcRect r="18292"/>
          <a:stretch>
            <a:fillRect/>
          </a:stretch>
        </p:blipFill>
        <p:spPr bwMode="auto">
          <a:xfrm>
            <a:off x="1619250" y="1628775"/>
            <a:ext cx="6769100" cy="4541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258888" y="6096000"/>
            <a:ext cx="78851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buClr>
                <a:schemeClr val="accent2"/>
              </a:buClr>
            </a:pPr>
            <a:r>
              <a:rPr lang="en-GB" altLang="zh-CN" sz="2000">
                <a:ea typeface="宋体"/>
                <a:cs typeface="宋体"/>
              </a:rPr>
              <a:t>Each source category is linked to a distribution pattern but sources can share the same distribution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1187450" y="836613"/>
            <a:ext cx="7272338" cy="38735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sz="2000" b="0" smtClean="0">
                <a:latin typeface="Arial" charset="0"/>
                <a:cs typeface="Arial" charset="0"/>
              </a:rPr>
              <a:t>TNO </a:t>
            </a:r>
            <a:r>
              <a:rPr lang="en-GB" altLang="zh-CN" sz="2000" b="0" smtClean="0">
                <a:latin typeface="Arial" charset="0"/>
                <a:ea typeface="宋体"/>
                <a:cs typeface="宋体"/>
              </a:rPr>
              <a:t>compiled</a:t>
            </a:r>
            <a:r>
              <a:rPr lang="en-US" sz="2000" b="0" smtClean="0">
                <a:latin typeface="Arial" charset="0"/>
                <a:cs typeface="Arial" charset="0"/>
              </a:rPr>
              <a:t> (n</a:t>
            </a:r>
            <a:r>
              <a:rPr lang="en-GB" altLang="zh-CN" sz="2000" b="0" smtClean="0">
                <a:latin typeface="Arial" charset="0"/>
                <a:ea typeface="宋体"/>
                <a:cs typeface="宋体"/>
              </a:rPr>
              <a:t>ew) distribution patterns for</a:t>
            </a:r>
            <a:endParaRPr lang="en-GB" sz="2000" b="0" smtClean="0">
              <a:latin typeface="Arial" charset="0"/>
              <a:cs typeface="Arial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sz="half" idx="4294967295"/>
          </p:nvPr>
        </p:nvSpPr>
        <p:spPr>
          <a:xfrm>
            <a:off x="1331913" y="1196975"/>
            <a:ext cx="7958137" cy="4727575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smtClean="0">
                <a:latin typeface="Arial" charset="0"/>
                <a:cs typeface="Arial" charset="0"/>
              </a:rPr>
              <a:t>point source data (location, capacity and fuel used) for</a:t>
            </a:r>
            <a:r>
              <a:rPr lang="en-US" sz="1400" b="1" smtClean="0">
                <a:latin typeface="Arial" charset="0"/>
                <a:cs typeface="Arial" charset="0"/>
              </a:rPr>
              <a:t> </a:t>
            </a:r>
          </a:p>
          <a:p>
            <a:r>
              <a:rPr lang="en-US" sz="1600" smtClean="0">
                <a:latin typeface="Arial" charset="0"/>
                <a:cs typeface="Arial" charset="0"/>
              </a:rPr>
              <a:t>Power generation </a:t>
            </a:r>
            <a:endParaRPr lang="nl-NL" sz="1600" smtClean="0">
              <a:latin typeface="Arial" charset="0"/>
              <a:cs typeface="Arial" charset="0"/>
            </a:endParaRPr>
          </a:p>
          <a:p>
            <a:r>
              <a:rPr lang="en-US" sz="1600" smtClean="0">
                <a:latin typeface="Arial" charset="0"/>
                <a:cs typeface="Arial" charset="0"/>
              </a:rPr>
              <a:t>Refineries</a:t>
            </a:r>
            <a:endParaRPr lang="nl-NL" sz="1600" smtClean="0">
              <a:latin typeface="Arial" charset="0"/>
              <a:cs typeface="Arial" charset="0"/>
            </a:endParaRPr>
          </a:p>
          <a:p>
            <a:r>
              <a:rPr lang="en-US" sz="1600" smtClean="0">
                <a:latin typeface="Arial" charset="0"/>
                <a:cs typeface="Arial" charset="0"/>
              </a:rPr>
              <a:t>Iron and Steel production </a:t>
            </a:r>
            <a:endParaRPr lang="nl-NL" sz="1600" smtClean="0">
              <a:latin typeface="Arial" charset="0"/>
              <a:cs typeface="Arial" charset="0"/>
            </a:endParaRPr>
          </a:p>
          <a:p>
            <a:r>
              <a:rPr lang="en-US" sz="1600" smtClean="0">
                <a:latin typeface="Arial" charset="0"/>
                <a:cs typeface="Arial" charset="0"/>
              </a:rPr>
              <a:t>Non-ferro industry</a:t>
            </a:r>
            <a:endParaRPr lang="nl-NL" sz="1600" smtClean="0">
              <a:latin typeface="Arial" charset="0"/>
              <a:cs typeface="Arial" charset="0"/>
            </a:endParaRPr>
          </a:p>
          <a:p>
            <a:r>
              <a:rPr lang="en-US" sz="1600" smtClean="0">
                <a:latin typeface="Arial" charset="0"/>
                <a:cs typeface="Arial" charset="0"/>
              </a:rPr>
              <a:t>Cement production</a:t>
            </a:r>
          </a:p>
          <a:p>
            <a:r>
              <a:rPr lang="en-US" sz="1600" smtClean="0">
                <a:latin typeface="Arial" charset="0"/>
                <a:cs typeface="Arial" charset="0"/>
              </a:rPr>
              <a:t>Ports and harbours (handling of bulk goods)</a:t>
            </a:r>
          </a:p>
          <a:p>
            <a:endParaRPr lang="en-US" sz="16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GB" sz="1600" b="1" smtClean="0">
                <a:latin typeface="Arial" charset="0"/>
                <a:cs typeface="Arial" charset="0"/>
              </a:rPr>
              <a:t>Other point sources, not updated </a:t>
            </a:r>
            <a:endParaRPr lang="en-GB" sz="1600" u="sng" smtClean="0">
              <a:latin typeface="Arial" charset="0"/>
              <a:cs typeface="Arial" charset="0"/>
            </a:endParaRPr>
          </a:p>
          <a:p>
            <a:r>
              <a:rPr lang="en-GB" sz="1600" u="sng" smtClean="0">
                <a:latin typeface="Arial" charset="0"/>
                <a:cs typeface="Arial" charset="0"/>
              </a:rPr>
              <a:t>Waste Incineration</a:t>
            </a:r>
            <a:endParaRPr lang="en-GB" sz="1600" smtClean="0">
              <a:latin typeface="Arial" charset="0"/>
              <a:cs typeface="Arial" charset="0"/>
            </a:endParaRPr>
          </a:p>
          <a:p>
            <a:r>
              <a:rPr lang="en-GB" sz="1600" u="sng" smtClean="0">
                <a:latin typeface="Arial" charset="0"/>
                <a:cs typeface="Arial" charset="0"/>
              </a:rPr>
              <a:t>Mining – oil and gas exploration</a:t>
            </a:r>
            <a:endParaRPr lang="en-GB" sz="1600" smtClean="0">
              <a:latin typeface="Arial" charset="0"/>
              <a:cs typeface="Arial" charset="0"/>
            </a:endParaRPr>
          </a:p>
          <a:p>
            <a:r>
              <a:rPr lang="en-GB" sz="1600" u="sng" smtClean="0">
                <a:latin typeface="Arial" charset="0"/>
                <a:cs typeface="Arial" charset="0"/>
              </a:rPr>
              <a:t>Chemical Industry</a:t>
            </a:r>
            <a:endParaRPr lang="en-GB" sz="1600" smtClean="0">
              <a:latin typeface="Arial" charset="0"/>
              <a:cs typeface="Arial" charset="0"/>
            </a:endParaRPr>
          </a:p>
          <a:p>
            <a:endParaRPr lang="en-US" sz="16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GB" altLang="zh-CN" b="1" smtClean="0">
                <a:latin typeface="Arial" charset="0"/>
                <a:ea typeface="宋体"/>
                <a:cs typeface="宋体"/>
              </a:rPr>
              <a:t>Area sources</a:t>
            </a:r>
          </a:p>
          <a:p>
            <a:pPr lvl="2"/>
            <a:r>
              <a:rPr lang="en-GB" altLang="zh-CN" sz="1600" smtClean="0">
                <a:latin typeface="Arial" charset="0"/>
                <a:ea typeface="宋体"/>
                <a:cs typeface="宋体"/>
              </a:rPr>
              <a:t>Animal density; population density ; road transport; etc.</a:t>
            </a:r>
          </a:p>
          <a:p>
            <a:endParaRPr lang="en-US" sz="1600" smtClean="0">
              <a:latin typeface="Arial" charset="0"/>
              <a:cs typeface="Arial" charset="0"/>
            </a:endParaRPr>
          </a:p>
          <a:p>
            <a:endParaRPr lang="en-GB" sz="16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19458" name="Picture 3" descr="nox_extra_TNO&amp;EPER_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25525"/>
            <a:ext cx="75469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331913" y="908050"/>
            <a:ext cx="6913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/>
              <a:t>EPER reported power plants overlaying the  TNO data base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76238" y="6461125"/>
            <a:ext cx="8767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/>
              <a:t>New file contains 1823 point sources for power plants; updated + expansion.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Transtools2005_RoadLinkFlows"/>
          <p:cNvPicPr>
            <a:picLocks noChangeAspect="1" noChangeArrowheads="1"/>
          </p:cNvPicPr>
          <p:nvPr/>
        </p:nvPicPr>
        <p:blipFill>
          <a:blip r:embed="rId2"/>
          <a:srcRect t="18687" b="18687"/>
          <a:stretch>
            <a:fillRect/>
          </a:stretch>
        </p:blipFill>
        <p:spPr bwMode="auto">
          <a:xfrm>
            <a:off x="323850" y="1628775"/>
            <a:ext cx="882015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3"/>
          <p:cNvSpPr>
            <a:spLocks noGrp="1"/>
          </p:cNvSpPr>
          <p:nvPr>
            <p:ph type="title" idx="4294967295"/>
          </p:nvPr>
        </p:nvSpPr>
        <p:spPr>
          <a:xfrm>
            <a:off x="395288" y="981075"/>
            <a:ext cx="8748712" cy="819150"/>
          </a:xfrm>
        </p:spPr>
        <p:txBody>
          <a:bodyPr/>
          <a:lstStyle/>
          <a:p>
            <a:pPr algn="ctr"/>
            <a:r>
              <a:rPr lang="en-US" sz="2000" smtClean="0">
                <a:latin typeface="Arial" charset="0"/>
                <a:cs typeface="Arial" charset="0"/>
              </a:rPr>
              <a:t>Non-urban road transport emissions distributed using a European traffic intensity road map based on EU Transtools project</a:t>
            </a:r>
            <a:br>
              <a:rPr lang="en-US" sz="2000" smtClean="0">
                <a:latin typeface="Arial" charset="0"/>
                <a:cs typeface="Arial" charset="0"/>
              </a:rPr>
            </a:br>
            <a:endParaRPr lang="en-US" sz="2000" smtClean="0">
              <a:latin typeface="Arial" charset="0"/>
              <a:cs typeface="Arial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3654425" y="6461125"/>
            <a:ext cx="548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1"/>
              <a:t>Completed East-ward with simple road network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1506" name="Rectangle 6"/>
          <p:cNvSpPr>
            <a:spLocks noGrp="1"/>
          </p:cNvSpPr>
          <p:nvPr>
            <p:ph type="body" idx="4294967295"/>
          </p:nvPr>
        </p:nvSpPr>
        <p:spPr>
          <a:xfrm>
            <a:off x="1692275" y="836613"/>
            <a:ext cx="8064500" cy="785812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Spatial resolution: 1/8° x 1/16° ~ 7x7 km over all of Europe</a:t>
            </a:r>
          </a:p>
        </p:txBody>
      </p:sp>
      <p:pic>
        <p:nvPicPr>
          <p:cNvPr id="21507" name="Picture 8" descr="Parest_PM10_total_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12875"/>
            <a:ext cx="75184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395288" y="1196975"/>
            <a:ext cx="2016125" cy="5175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400" b="1">
                <a:solidFill>
                  <a:srgbClr val="000100"/>
                </a:solidFill>
              </a:rPr>
              <a:t>MACC / MEGAPOLI 2005 PM10 total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 TNO tekstdia -">
  <a:themeElements>
    <a:clrScheme name="TNO">
      <a:dk1>
        <a:sysClr val="windowText" lastClr="000000"/>
      </a:dk1>
      <a:lt1>
        <a:sysClr val="window" lastClr="FFFFFF"/>
      </a:lt1>
      <a:dk2>
        <a:srgbClr val="649EC9"/>
      </a:dk2>
      <a:lt2>
        <a:srgbClr val="9C9C9E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9C9C9E"/>
      </a:hlink>
      <a:folHlink>
        <a:srgbClr val="5D5C60"/>
      </a:folHlink>
    </a:clrScheme>
    <a:fontScheme name="T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620</Words>
  <Application>Microsoft Office PowerPoint</Application>
  <PresentationFormat>On-screen Show (4:3)</PresentationFormat>
  <Paragraphs>87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宋体</vt:lpstr>
      <vt:lpstr>Basis TNO tekstdia -</vt:lpstr>
      <vt:lpstr>Basis TNO tekstdia -</vt:lpstr>
      <vt:lpstr>Basis TNO tekstdia -</vt:lpstr>
      <vt:lpstr>Basis TNO tekstdia -</vt:lpstr>
      <vt:lpstr>Basis TNO tekstdia -</vt:lpstr>
      <vt:lpstr>Basis TNO tekstdia -</vt:lpstr>
      <vt:lpstr>Basis TNO tekstdia -</vt:lpstr>
      <vt:lpstr>Basis TNO tekstdia -</vt:lpstr>
      <vt:lpstr>Basis TNO tekstdia -</vt:lpstr>
      <vt:lpstr>A new high resolution European emission inventory for 1999 in support of the EURODELTA trend initiative</vt:lpstr>
      <vt:lpstr>Outline</vt:lpstr>
      <vt:lpstr>Background</vt:lpstr>
      <vt:lpstr>Approach to base year inventory (2005)</vt:lpstr>
      <vt:lpstr>The ~ 200 source categories are aggregated by type: </vt:lpstr>
      <vt:lpstr>TNO compiled (new) distribution patterns for</vt:lpstr>
      <vt:lpstr>Slide 7</vt:lpstr>
      <vt:lpstr>Non-urban road transport emissions distributed using a European traffic intensity road map based on EU Transtools project </vt:lpstr>
      <vt:lpstr>Slide 9</vt:lpstr>
      <vt:lpstr>1999 inventory approach</vt:lpstr>
      <vt:lpstr>Time series of reported emissions</vt:lpstr>
      <vt:lpstr>Quality of reported data</vt:lpstr>
      <vt:lpstr>Scaling of emissions for 1999</vt:lpstr>
      <vt:lpstr>Emission decrease from 1999 to 2006</vt:lpstr>
      <vt:lpstr>Slide 15</vt:lpstr>
      <vt:lpstr>Slide 16</vt:lpstr>
      <vt:lpstr>Plaatjes van René NOx invoegen</vt:lpstr>
      <vt:lpstr>Wrap-up &amp; Outlook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EURODELTA 1999 inventory</dc:title>
  <dc:subject>A new high resolution European emission inventory for 1999 in support of the EURODELTA trend initiative</dc:subject>
  <dc:creator/>
  <cp:lastModifiedBy/>
  <cp:revision>100</cp:revision>
  <dcterms:created xsi:type="dcterms:W3CDTF">2010-12-16T09:20:55Z</dcterms:created>
  <dcterms:modified xsi:type="dcterms:W3CDTF">2011-05-13T09:05:56Z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Date">
    <vt:lpwstr>2/18/2011 10:24:22 AM</vt:lpwstr>
  </property>
  <property fmtid="{D5CDD505-2E9C-101B-9397-08002B2CF9AE}" pid="3" name="Title">
    <vt:lpwstr>Particulate EC/OC inventory</vt:lpwstr>
  </property>
  <property fmtid="{D5CDD505-2E9C-101B-9397-08002B2CF9AE}" pid="4" name="SubTitle">
    <vt:lpwstr>High resolution emission inventory for Europe</vt:lpwstr>
  </property>
  <property fmtid="{D5CDD505-2E9C-101B-9397-08002B2CF9AE}" pid="5" name="Author">
    <vt:lpwstr>Jeroen Kuenen</vt:lpwstr>
  </property>
  <property fmtid="{D5CDD505-2E9C-101B-9397-08002B2CF9AE}" pid="6" name="ShowPages">
    <vt:lpwstr>True</vt:lpwstr>
  </property>
  <property fmtid="{D5CDD505-2E9C-101B-9397-08002B2CF9AE}" pid="7" name="ShowDate">
    <vt:lpwstr>True</vt:lpwstr>
  </property>
  <property fmtid="{D5CDD505-2E9C-101B-9397-08002B2CF9AE}" pid="8" name="SelectedPhoto">
    <vt:lpwstr>TNO_THEMA'sBasic.jpg</vt:lpwstr>
  </property>
  <property fmtid="{D5CDD505-2E9C-101B-9397-08002B2CF9AE}" pid="9" name="DateText">
    <vt:lpwstr>May 03, 2011</vt:lpwstr>
  </property>
  <property fmtid="{D5CDD505-2E9C-101B-9397-08002B2CF9AE}" pid="10" name="Color">
    <vt:lpwstr>True</vt:lpwstr>
  </property>
  <property fmtid="{D5CDD505-2E9C-101B-9397-08002B2CF9AE}" pid="11" name="Grammar">
    <vt:lpwstr>0</vt:lpwstr>
  </property>
  <property fmtid="{D5CDD505-2E9C-101B-9397-08002B2CF9AE}" pid="12" name="FavoriteLink1Image">
    <vt:lpwstr>Nederland.jpg</vt:lpwstr>
  </property>
  <property fmtid="{D5CDD505-2E9C-101B-9397-08002B2CF9AE}" pid="13" name="FavoriteLink2Image">
    <vt:lpwstr>techniek.jpg</vt:lpwstr>
  </property>
  <property fmtid="{D5CDD505-2E9C-101B-9397-08002B2CF9AE}" pid="14" name="FavoriteLink1Index">
    <vt:lpwstr>1</vt:lpwstr>
  </property>
  <property fmtid="{D5CDD505-2E9C-101B-9397-08002B2CF9AE}" pid="15" name="FavoriteLink2Index">
    <vt:lpwstr>1</vt:lpwstr>
  </property>
  <property fmtid="{D5CDD505-2E9C-101B-9397-08002B2CF9AE}" pid="16" name="CreationDate">
    <vt:lpwstr>20-4-2011 14:49:53</vt:lpwstr>
  </property>
  <property fmtid="{D5CDD505-2E9C-101B-9397-08002B2CF9AE}" pid="17" name="CreationBy">
    <vt:lpwstr>kuenenjjp</vt:lpwstr>
  </property>
</Properties>
</file>