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6" r:id="rId3"/>
    <p:sldId id="262" r:id="rId4"/>
    <p:sldId id="260" r:id="rId5"/>
    <p:sldId id="265" r:id="rId6"/>
    <p:sldId id="282" r:id="rId7"/>
    <p:sldId id="280" r:id="rId8"/>
    <p:sldId id="261" r:id="rId9"/>
    <p:sldId id="263" r:id="rId10"/>
    <p:sldId id="264" r:id="rId11"/>
    <p:sldId id="267" r:id="rId12"/>
    <p:sldId id="268" r:id="rId13"/>
    <p:sldId id="269" r:id="rId14"/>
    <p:sldId id="274" r:id="rId15"/>
    <p:sldId id="278" r:id="rId16"/>
    <p:sldId id="271" r:id="rId17"/>
    <p:sldId id="273" r:id="rId18"/>
    <p:sldId id="276" r:id="rId19"/>
    <p:sldId id="275" r:id="rId20"/>
    <p:sldId id="279" r:id="rId21"/>
    <p:sldId id="277" r:id="rId22"/>
    <p:sldId id="281" r:id="rId23"/>
    <p:sldId id="283" r:id="rId24"/>
    <p:sldId id="284" r:id="rId25"/>
    <p:sldId id="285" r:id="rId26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27" autoAdjust="0"/>
  </p:normalViewPr>
  <p:slideViewPr>
    <p:cSldViewPr>
      <p:cViewPr>
        <p:scale>
          <a:sx n="70" d="100"/>
          <a:sy n="70" d="100"/>
        </p:scale>
        <p:origin x="-84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oslo\brukere\svetlanat\Statis_08-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oslo\brukere\svetlanat\Statis_08-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oslo\brukere\svetlanat\Statis_08-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29242007750566E-2"/>
          <c:y val="5.7977349801384408E-2"/>
          <c:w val="0.86414043731247359"/>
          <c:h val="0.7129939016621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'Ark1'!$D$15</c:f>
              <c:strCache>
                <c:ptCount val="1"/>
                <c:pt idx="0">
                  <c:v>Bias 08</c:v>
                </c:pt>
              </c:strCache>
            </c:strRef>
          </c:tx>
          <c:invertIfNegative val="0"/>
          <c:cat>
            <c:strRef>
              <c:f>'Ark1'!$A$16:$A$24</c:f>
              <c:strCache>
                <c:ptCount val="9"/>
                <c:pt idx="0">
                  <c:v>CH02</c:v>
                </c:pt>
                <c:pt idx="1">
                  <c:v>HU02</c:v>
                </c:pt>
                <c:pt idx="2">
                  <c:v>DE44</c:v>
                </c:pt>
                <c:pt idx="3">
                  <c:v>DE44*</c:v>
                </c:pt>
                <c:pt idx="4">
                  <c:v>SE11</c:v>
                </c:pt>
                <c:pt idx="5">
                  <c:v>FI63</c:v>
                </c:pt>
                <c:pt idx="6">
                  <c:v>ES19</c:v>
                </c:pt>
                <c:pt idx="7">
                  <c:v>IT10</c:v>
                </c:pt>
                <c:pt idx="8">
                  <c:v>FR30</c:v>
                </c:pt>
              </c:strCache>
            </c:strRef>
          </c:cat>
          <c:val>
            <c:numRef>
              <c:f>'Ark1'!$D$16:$D$24</c:f>
              <c:numCache>
                <c:formatCode>General</c:formatCode>
                <c:ptCount val="9"/>
                <c:pt idx="0">
                  <c:v>26</c:v>
                </c:pt>
                <c:pt idx="1">
                  <c:v>-16</c:v>
                </c:pt>
                <c:pt idx="2">
                  <c:v>-4</c:v>
                </c:pt>
                <c:pt idx="3">
                  <c:v>-98</c:v>
                </c:pt>
                <c:pt idx="4">
                  <c:v>-45</c:v>
                </c:pt>
                <c:pt idx="5">
                  <c:v>-100</c:v>
                </c:pt>
                <c:pt idx="7">
                  <c:v>-44</c:v>
                </c:pt>
                <c:pt idx="8">
                  <c:v>-49</c:v>
                </c:pt>
              </c:numCache>
            </c:numRef>
          </c:val>
        </c:ser>
        <c:ser>
          <c:idx val="1"/>
          <c:order val="1"/>
          <c:tx>
            <c:strRef>
              <c:f>'Ark1'!$J$15</c:f>
              <c:strCache>
                <c:ptCount val="1"/>
                <c:pt idx="0">
                  <c:v>Bias 09</c:v>
                </c:pt>
              </c:strCache>
            </c:strRef>
          </c:tx>
          <c:invertIfNegative val="0"/>
          <c:cat>
            <c:strRef>
              <c:f>'Ark1'!$A$16:$A$24</c:f>
              <c:strCache>
                <c:ptCount val="9"/>
                <c:pt idx="0">
                  <c:v>CH02</c:v>
                </c:pt>
                <c:pt idx="1">
                  <c:v>HU02</c:v>
                </c:pt>
                <c:pt idx="2">
                  <c:v>DE44</c:v>
                </c:pt>
                <c:pt idx="3">
                  <c:v>DE44*</c:v>
                </c:pt>
                <c:pt idx="4">
                  <c:v>SE11</c:v>
                </c:pt>
                <c:pt idx="5">
                  <c:v>FI63</c:v>
                </c:pt>
                <c:pt idx="6">
                  <c:v>ES19</c:v>
                </c:pt>
                <c:pt idx="7">
                  <c:v>IT10</c:v>
                </c:pt>
                <c:pt idx="8">
                  <c:v>FR30</c:v>
                </c:pt>
              </c:strCache>
            </c:strRef>
          </c:cat>
          <c:val>
            <c:numRef>
              <c:f>'Ark1'!$J$16:$J$24</c:f>
              <c:numCache>
                <c:formatCode>General</c:formatCode>
                <c:ptCount val="9"/>
                <c:pt idx="0">
                  <c:v>-20</c:v>
                </c:pt>
                <c:pt idx="2">
                  <c:v>-18</c:v>
                </c:pt>
                <c:pt idx="4">
                  <c:v>-53</c:v>
                </c:pt>
                <c:pt idx="6">
                  <c:v>-7</c:v>
                </c:pt>
                <c:pt idx="8">
                  <c:v>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28960"/>
        <c:axId val="155130496"/>
      </c:barChart>
      <c:catAx>
        <c:axId val="15512896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1400" b="1"/>
            </a:pPr>
            <a:endParaRPr lang="nb-NO"/>
          </a:p>
        </c:txPr>
        <c:crossAx val="155130496"/>
        <c:crosses val="autoZero"/>
        <c:auto val="1"/>
        <c:lblAlgn val="ctr"/>
        <c:lblOffset val="100"/>
        <c:noMultiLvlLbl val="0"/>
      </c:catAx>
      <c:valAx>
        <c:axId val="155130496"/>
        <c:scaling>
          <c:orientation val="minMax"/>
          <c:max val="60"/>
          <c:min val="-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nb-NO"/>
          </a:p>
        </c:txPr>
        <c:crossAx val="15512896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810437428752398"/>
          <c:y val="4.7898672589634761E-2"/>
          <c:w val="0.2187599885207194"/>
          <c:h val="0.18892507086207355"/>
        </c:manualLayout>
      </c:layout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29242007750566E-2"/>
          <c:y val="5.7977349801384408E-2"/>
          <c:w val="0.87399019830361724"/>
          <c:h val="0.7129939016621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'Ark1'!$D$2</c:f>
              <c:strCache>
                <c:ptCount val="1"/>
                <c:pt idx="0">
                  <c:v>Bias 08</c:v>
                </c:pt>
              </c:strCache>
            </c:strRef>
          </c:tx>
          <c:invertIfNegative val="0"/>
          <c:cat>
            <c:strRef>
              <c:f>'Ark1'!$A$3:$A$11</c:f>
              <c:strCache>
                <c:ptCount val="9"/>
                <c:pt idx="0">
                  <c:v>CH02</c:v>
                </c:pt>
                <c:pt idx="1">
                  <c:v>HU02</c:v>
                </c:pt>
                <c:pt idx="2">
                  <c:v>DE44</c:v>
                </c:pt>
                <c:pt idx="3">
                  <c:v>DE44*</c:v>
                </c:pt>
                <c:pt idx="4">
                  <c:v>SE11</c:v>
                </c:pt>
                <c:pt idx="5">
                  <c:v>FI63</c:v>
                </c:pt>
                <c:pt idx="6">
                  <c:v>ES19</c:v>
                </c:pt>
                <c:pt idx="7">
                  <c:v>IT10</c:v>
                </c:pt>
                <c:pt idx="8">
                  <c:v>FR30</c:v>
                </c:pt>
              </c:strCache>
            </c:strRef>
          </c:cat>
          <c:val>
            <c:numRef>
              <c:f>'Ark1'!$D$3:$D$11</c:f>
              <c:numCache>
                <c:formatCode>General</c:formatCode>
                <c:ptCount val="9"/>
                <c:pt idx="0">
                  <c:v>-43</c:v>
                </c:pt>
                <c:pt idx="1">
                  <c:v>-9</c:v>
                </c:pt>
                <c:pt idx="2">
                  <c:v>-37</c:v>
                </c:pt>
                <c:pt idx="3">
                  <c:v>-7</c:v>
                </c:pt>
                <c:pt idx="4">
                  <c:v>-45</c:v>
                </c:pt>
                <c:pt idx="5">
                  <c:v>-17</c:v>
                </c:pt>
                <c:pt idx="7">
                  <c:v>27</c:v>
                </c:pt>
                <c:pt idx="8">
                  <c:v>82</c:v>
                </c:pt>
              </c:numCache>
            </c:numRef>
          </c:val>
        </c:ser>
        <c:ser>
          <c:idx val="1"/>
          <c:order val="1"/>
          <c:tx>
            <c:strRef>
              <c:f>'Ark1'!$J$2</c:f>
              <c:strCache>
                <c:ptCount val="1"/>
                <c:pt idx="0">
                  <c:v>Bias 09</c:v>
                </c:pt>
              </c:strCache>
            </c:strRef>
          </c:tx>
          <c:invertIfNegative val="0"/>
          <c:cat>
            <c:strRef>
              <c:f>'Ark1'!$A$3:$A$11</c:f>
              <c:strCache>
                <c:ptCount val="9"/>
                <c:pt idx="0">
                  <c:v>CH02</c:v>
                </c:pt>
                <c:pt idx="1">
                  <c:v>HU02</c:v>
                </c:pt>
                <c:pt idx="2">
                  <c:v>DE44</c:v>
                </c:pt>
                <c:pt idx="3">
                  <c:v>DE44*</c:v>
                </c:pt>
                <c:pt idx="4">
                  <c:v>SE11</c:v>
                </c:pt>
                <c:pt idx="5">
                  <c:v>FI63</c:v>
                </c:pt>
                <c:pt idx="6">
                  <c:v>ES19</c:v>
                </c:pt>
                <c:pt idx="7">
                  <c:v>IT10</c:v>
                </c:pt>
                <c:pt idx="8">
                  <c:v>FR30</c:v>
                </c:pt>
              </c:strCache>
            </c:strRef>
          </c:cat>
          <c:val>
            <c:numRef>
              <c:f>'Ark1'!$J$3:$J$11</c:f>
              <c:numCache>
                <c:formatCode>General</c:formatCode>
                <c:ptCount val="9"/>
                <c:pt idx="0">
                  <c:v>-35</c:v>
                </c:pt>
                <c:pt idx="2">
                  <c:v>-30</c:v>
                </c:pt>
                <c:pt idx="4">
                  <c:v>113</c:v>
                </c:pt>
                <c:pt idx="6">
                  <c:v>-16</c:v>
                </c:pt>
                <c:pt idx="8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47264"/>
        <c:axId val="155157248"/>
      </c:barChart>
      <c:catAx>
        <c:axId val="15514726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1400" b="1"/>
            </a:pPr>
            <a:endParaRPr lang="nb-NO"/>
          </a:p>
        </c:txPr>
        <c:crossAx val="155157248"/>
        <c:crosses val="autoZero"/>
        <c:auto val="1"/>
        <c:lblAlgn val="ctr"/>
        <c:lblOffset val="100"/>
        <c:noMultiLvlLbl val="0"/>
      </c:catAx>
      <c:valAx>
        <c:axId val="155157248"/>
        <c:scaling>
          <c:orientation val="minMax"/>
          <c:max val="12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nb-NO"/>
          </a:p>
        </c:txPr>
        <c:crossAx val="15514726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1373884820028654"/>
          <c:y val="2.6898112750106791E-2"/>
          <c:w val="0.24114779152715679"/>
          <c:h val="0.18892507086207355"/>
        </c:manualLayout>
      </c:layout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29242007750566E-2"/>
          <c:y val="5.7977349801384408E-2"/>
          <c:w val="0.87399019830361724"/>
          <c:h val="0.7129939016621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'Ark1'!$D$28</c:f>
              <c:strCache>
                <c:ptCount val="1"/>
                <c:pt idx="0">
                  <c:v>Bias 08</c:v>
                </c:pt>
              </c:strCache>
            </c:strRef>
          </c:tx>
          <c:invertIfNegative val="0"/>
          <c:cat>
            <c:strRef>
              <c:f>'Ark1'!$A$29:$A$37</c:f>
              <c:strCache>
                <c:ptCount val="9"/>
                <c:pt idx="0">
                  <c:v>CH02</c:v>
                </c:pt>
                <c:pt idx="1">
                  <c:v>HU02</c:v>
                </c:pt>
                <c:pt idx="2">
                  <c:v>DE44</c:v>
                </c:pt>
                <c:pt idx="3">
                  <c:v>DE44*</c:v>
                </c:pt>
                <c:pt idx="4">
                  <c:v>SE11</c:v>
                </c:pt>
                <c:pt idx="5">
                  <c:v>FI63</c:v>
                </c:pt>
                <c:pt idx="6">
                  <c:v>ES19</c:v>
                </c:pt>
                <c:pt idx="7">
                  <c:v>IT10</c:v>
                </c:pt>
                <c:pt idx="8">
                  <c:v>FR30</c:v>
                </c:pt>
              </c:strCache>
            </c:strRef>
          </c:cat>
          <c:val>
            <c:numRef>
              <c:f>'Ark1'!$D$29:$D$37</c:f>
              <c:numCache>
                <c:formatCode>General</c:formatCode>
                <c:ptCount val="9"/>
                <c:pt idx="0">
                  <c:v>-14</c:v>
                </c:pt>
                <c:pt idx="1">
                  <c:v>-12</c:v>
                </c:pt>
                <c:pt idx="2">
                  <c:v>-10</c:v>
                </c:pt>
                <c:pt idx="3">
                  <c:v>-10</c:v>
                </c:pt>
                <c:pt idx="4">
                  <c:v>-40</c:v>
                </c:pt>
                <c:pt idx="5">
                  <c:v>11</c:v>
                </c:pt>
                <c:pt idx="7">
                  <c:v>-38</c:v>
                </c:pt>
                <c:pt idx="8">
                  <c:v>-49</c:v>
                </c:pt>
              </c:numCache>
            </c:numRef>
          </c:val>
        </c:ser>
        <c:ser>
          <c:idx val="1"/>
          <c:order val="1"/>
          <c:tx>
            <c:strRef>
              <c:f>'Ark1'!$J$28</c:f>
              <c:strCache>
                <c:ptCount val="1"/>
                <c:pt idx="0">
                  <c:v>Bias 09</c:v>
                </c:pt>
              </c:strCache>
            </c:strRef>
          </c:tx>
          <c:invertIfNegative val="0"/>
          <c:cat>
            <c:strRef>
              <c:f>'Ark1'!$A$29:$A$37</c:f>
              <c:strCache>
                <c:ptCount val="9"/>
                <c:pt idx="0">
                  <c:v>CH02</c:v>
                </c:pt>
                <c:pt idx="1">
                  <c:v>HU02</c:v>
                </c:pt>
                <c:pt idx="2">
                  <c:v>DE44</c:v>
                </c:pt>
                <c:pt idx="3">
                  <c:v>DE44*</c:v>
                </c:pt>
                <c:pt idx="4">
                  <c:v>SE11</c:v>
                </c:pt>
                <c:pt idx="5">
                  <c:v>FI63</c:v>
                </c:pt>
                <c:pt idx="6">
                  <c:v>ES19</c:v>
                </c:pt>
                <c:pt idx="7">
                  <c:v>IT10</c:v>
                </c:pt>
                <c:pt idx="8">
                  <c:v>FR30</c:v>
                </c:pt>
              </c:strCache>
            </c:strRef>
          </c:cat>
          <c:val>
            <c:numRef>
              <c:f>'Ark1'!$J$29:$J$37</c:f>
              <c:numCache>
                <c:formatCode>General</c:formatCode>
                <c:ptCount val="9"/>
                <c:pt idx="0">
                  <c:v>-29</c:v>
                </c:pt>
                <c:pt idx="2">
                  <c:v>-25</c:v>
                </c:pt>
                <c:pt idx="4">
                  <c:v>104</c:v>
                </c:pt>
                <c:pt idx="6">
                  <c:v>16</c:v>
                </c:pt>
                <c:pt idx="8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86304"/>
        <c:axId val="155187840"/>
      </c:barChart>
      <c:catAx>
        <c:axId val="15518630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1400" b="1"/>
            </a:pPr>
            <a:endParaRPr lang="nb-NO"/>
          </a:p>
        </c:txPr>
        <c:crossAx val="155187840"/>
        <c:crosses val="autoZero"/>
        <c:auto val="1"/>
        <c:lblAlgn val="ctr"/>
        <c:lblOffset val="100"/>
        <c:noMultiLvlLbl val="0"/>
      </c:catAx>
      <c:valAx>
        <c:axId val="155187840"/>
        <c:scaling>
          <c:orientation val="minMax"/>
          <c:max val="12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nb-NO"/>
          </a:p>
        </c:txPr>
        <c:crossAx val="15518630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1141800422010953"/>
          <c:y val="1.7833724588123556E-2"/>
          <c:w val="0.22316507336896627"/>
          <c:h val="0.18892507086207355"/>
        </c:manualLayout>
      </c:layout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AB7E0-F79F-4090-B9D7-1AF0776FA891}" type="datetimeFigureOut">
              <a:rPr lang="en-GB" smtClean="0"/>
              <a:t>13/05/2011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101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8E268-FC2B-4FB4-BA3D-12165C7E3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7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32D83-E4E5-4165-AC07-4D812E808EC6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9B172-4619-4E9C-9440-18F972B317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72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4618F-BE4B-47F3-92C4-7413BDAFA72D}" type="slidenum">
              <a:rPr lang="en-GB"/>
              <a:pPr/>
              <a:t>1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641350"/>
            <a:ext cx="4279900" cy="3209925"/>
          </a:xfrm>
          <a:solidFill>
            <a:srgbClr val="FFFFFF"/>
          </a:solidFill>
          <a:ln/>
        </p:spPr>
      </p:sp>
      <p:sp>
        <p:nvSpPr>
          <p:cNvPr id="92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25810" y="4065390"/>
            <a:ext cx="4987976" cy="385026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10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11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12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13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14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15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16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17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18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19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20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21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22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23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7136" y="742950"/>
            <a:ext cx="4523375" cy="3709591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24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7136" y="742950"/>
            <a:ext cx="4523375" cy="3709591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25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7136" y="742950"/>
            <a:ext cx="4523375" cy="3709591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3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4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5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6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7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8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9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6650" cy="3709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93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43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42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98031-5933-47C8-BAEF-B4D32CA478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3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B56DEE-5E93-4165-BC5F-AC1AA40D3C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4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7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3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66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21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04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91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68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68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C17C-BAA3-4C51-BCD4-CEA16E8643D1}" type="datetimeFigureOut">
              <a:rPr lang="nb-NO" smtClean="0"/>
              <a:t>13.05.2011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D3884-C254-4EA0-9547-03BFD4770D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79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49263">
              <a:buFontTx/>
              <a:buNone/>
            </a:pP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2019424" y="2819400"/>
            <a:ext cx="7162100" cy="3211513"/>
            <a:chOff x="1179" y="1661"/>
            <a:chExt cx="4390" cy="2023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1429" y="1661"/>
              <a:ext cx="4117" cy="942"/>
            </a:xfrm>
            <a:prstGeom prst="roundRect">
              <a:avLst>
                <a:gd name="adj" fmla="val 10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1179" y="1757"/>
              <a:ext cx="439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30000"/>
                </a:spcBef>
                <a:buClr>
                  <a:srgbClr val="000000"/>
                </a:buClr>
                <a:buFont typeface="Arial" charset="0"/>
                <a:buNone/>
              </a:pPr>
              <a:r>
                <a:rPr lang="en-GB" sz="3600" b="1" dirty="0" smtClean="0">
                  <a:solidFill>
                    <a:srgbClr val="FFFF00"/>
                  </a:solidFill>
                </a:rPr>
                <a:t>Testing EMEP model with AMS measurements from 2008-09 intensive periods</a:t>
              </a:r>
              <a:endParaRPr lang="en-GB" sz="3200" b="1" dirty="0">
                <a:solidFill>
                  <a:srgbClr val="FFFF00"/>
                </a:solidFill>
              </a:endParaRPr>
            </a:p>
            <a:p>
              <a:pPr algn="ctr">
                <a:lnSpc>
                  <a:spcPct val="120000"/>
                </a:lnSpc>
                <a:spcBef>
                  <a:spcPct val="30000"/>
                </a:spcBef>
                <a:buClr>
                  <a:srgbClr val="000000"/>
                </a:buClr>
                <a:buFont typeface="Arial" charset="0"/>
                <a:buNone/>
              </a:pPr>
              <a:endParaRPr lang="en-GB" sz="2400" b="1" dirty="0">
                <a:solidFill>
                  <a:srgbClr val="FFE733"/>
                </a:solidFill>
                <a:latin typeface="Book Antiqua" pitchFamily="18" charset="0"/>
              </a:endParaRPr>
            </a:p>
            <a:p>
              <a:pPr algn="ctr">
                <a:lnSpc>
                  <a:spcPct val="120000"/>
                </a:lnSpc>
                <a:spcBef>
                  <a:spcPct val="30000"/>
                </a:spcBef>
                <a:buClr>
                  <a:srgbClr val="000000"/>
                </a:buClr>
                <a:buFont typeface="Arial" charset="0"/>
                <a:buNone/>
              </a:pPr>
              <a:r>
                <a:rPr lang="en-GB" b="1" dirty="0">
                  <a:latin typeface="Trebuchet MS" pitchFamily="34" charset="0"/>
                </a:rPr>
                <a:t>Presented by Svetlana </a:t>
              </a:r>
              <a:r>
                <a:rPr lang="en-GB" b="1" dirty="0" err="1">
                  <a:latin typeface="Trebuchet MS" pitchFamily="34" charset="0"/>
                </a:rPr>
                <a:t>Tsyro</a:t>
              </a:r>
              <a:endParaRPr lang="en-US" b="1" dirty="0">
                <a:latin typeface="Trebuchet MS" pitchFamily="34" charset="0"/>
              </a:endParaRPr>
            </a:p>
          </p:txBody>
        </p:sp>
      </p:grp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86200" y="6248400"/>
            <a:ext cx="3429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/>
              <a:t>TFMM </a:t>
            </a:r>
            <a:r>
              <a:rPr lang="en-GB" sz="1400" b="1" dirty="0" smtClean="0"/>
              <a:t>12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</a:t>
            </a:r>
            <a:r>
              <a:rPr lang="en-GB" sz="1400" b="1" dirty="0"/>
              <a:t>meeting, </a:t>
            </a:r>
            <a:r>
              <a:rPr lang="en-GB" sz="1400" b="1" dirty="0" smtClean="0"/>
              <a:t>   11-13 </a:t>
            </a:r>
            <a:r>
              <a:rPr lang="en-GB" sz="1400" b="1" dirty="0"/>
              <a:t>May </a:t>
            </a:r>
            <a:r>
              <a:rPr lang="en-GB" sz="1400" b="1" dirty="0" smtClean="0"/>
              <a:t>2011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095220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2536933"/>
            <a:ext cx="2821972" cy="1997297"/>
          </a:xfrm>
          <a:prstGeom prst="rect">
            <a:avLst/>
          </a:prstGeom>
        </p:spPr>
      </p:pic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>
                <a:latin typeface="Trebuchet MS" pitchFamily="34" charset="0"/>
              </a:rPr>
              <a:t> </a:t>
            </a:r>
            <a:r>
              <a:rPr lang="nb-NO" sz="1000" i="1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pic>
        <p:nvPicPr>
          <p:cNvPr id="10244" name="Bild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49" y="4604184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Bild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5" y="512517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Bild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67" y="488731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Bilde 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2524512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07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34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71" y="526367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Bild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67" y="4616227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Bild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26" y="2509814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7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778526" y="5218292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NH</a:t>
            </a:r>
            <a:r>
              <a:rPr lang="en-GB" sz="5400" b="1" baseline="-18000" dirty="0"/>
              <a:t>4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3250335" y="4759743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IT10</a:t>
            </a:r>
            <a:endParaRPr lang="en-GB" b="1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3254933" y="669882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HU02</a:t>
            </a:r>
            <a:endParaRPr lang="en-GB" b="1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6287168" y="684651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CH02</a:t>
            </a:r>
            <a:endParaRPr lang="en-GB" b="1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536830" y="646701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SE11</a:t>
            </a:r>
            <a:endParaRPr lang="en-GB" b="1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513208" y="2696208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FI63</a:t>
            </a:r>
            <a:endParaRPr lang="en-GB" b="1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6287167" y="4744239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FR30</a:t>
            </a:r>
            <a:endParaRPr lang="en-GB" b="1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3317367" y="2649005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DE44</a:t>
            </a:r>
            <a:endParaRPr lang="en-GB" b="1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6174004" y="2618753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DE44</a:t>
            </a:r>
            <a:endParaRPr lang="en-GB" b="1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7223593" y="2442183"/>
            <a:ext cx="126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May-June</a:t>
            </a:r>
            <a:endParaRPr lang="en-GB" dirty="0"/>
          </a:p>
        </p:txBody>
      </p:sp>
      <p:sp>
        <p:nvSpPr>
          <p:cNvPr id="30" name="TekstSylinder 29"/>
          <p:cNvSpPr txBox="1"/>
          <p:nvPr/>
        </p:nvSpPr>
        <p:spPr>
          <a:xfrm>
            <a:off x="418600" y="6112817"/>
            <a:ext cx="22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Sept-Oct 2008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053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>
                <a:latin typeface="Trebuchet MS" pitchFamily="34" charset="0"/>
              </a:rPr>
              <a:t> </a:t>
            </a:r>
            <a:r>
              <a:rPr lang="nb-NO" sz="1000" i="1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815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223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89267" y="502133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SO</a:t>
            </a:r>
            <a:r>
              <a:rPr lang="en-GB" sz="5400" b="1" baseline="-18000" dirty="0" smtClean="0"/>
              <a:t>4</a:t>
            </a:r>
            <a:endParaRPr lang="en-GB" sz="5400" b="1" baseline="-180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21832" y="6047185"/>
            <a:ext cx="22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Feb-Mar 2009</a:t>
            </a:r>
            <a:endParaRPr lang="en-GB" sz="2400" b="1" dirty="0"/>
          </a:p>
        </p:txBody>
      </p:sp>
      <p:pic>
        <p:nvPicPr>
          <p:cNvPr id="22533" name="Bild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63674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Bild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7" y="594519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Bild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66" y="572274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Bild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56" y="2666377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Bilde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66" y="4674193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07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634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861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0877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18925" y="779185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SE11</a:t>
            </a:r>
            <a:endParaRPr lang="en-GB" b="1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3460669" y="730920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CH02</a:t>
            </a:r>
            <a:endParaRPr lang="en-GB" b="1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6341301" y="4840292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FR30</a:t>
            </a:r>
            <a:endParaRPr lang="en-GB" b="1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475563" y="2824642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DE44</a:t>
            </a:r>
            <a:endParaRPr lang="en-GB" b="1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3445756" y="4836672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ES19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066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>
                <a:latin typeface="Trebuchet MS" pitchFamily="34" charset="0"/>
              </a:rPr>
              <a:t> </a:t>
            </a:r>
            <a:r>
              <a:rPr lang="nb-NO" sz="1000" i="1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407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815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223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78896" y="506206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N</a:t>
            </a:r>
            <a:r>
              <a:rPr lang="en-GB" sz="5400" b="1" dirty="0" smtClean="0"/>
              <a:t>O</a:t>
            </a:r>
            <a:r>
              <a:rPr lang="en-GB" sz="5400" b="1" baseline="-18000" dirty="0" smtClean="0"/>
              <a:t>3</a:t>
            </a:r>
            <a:endParaRPr lang="en-GB" sz="5400" b="1" baseline="-180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30826" y="6077403"/>
            <a:ext cx="22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Feb-Mar 2009</a:t>
            </a:r>
            <a:endParaRPr lang="en-GB" sz="24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07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634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861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0877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1" name="Bild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28" y="4686300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Bild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0" y="810229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Bild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73" y="810230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Bild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79" y="2807527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" name="Bild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33" y="4738465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2400" y="2419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2400" y="4686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400" y="876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2400" y="11029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18474" y="832416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SE11</a:t>
            </a:r>
            <a:endParaRPr lang="en-GB" b="1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3414531" y="887130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CH02</a:t>
            </a:r>
            <a:endParaRPr lang="en-GB" b="1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6295587" y="4829165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FR30</a:t>
            </a:r>
            <a:endParaRPr lang="en-GB" b="1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464890" y="2888637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DE44</a:t>
            </a:r>
            <a:endParaRPr lang="en-GB" b="1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3332261" y="4738466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ES19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842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>
                <a:latin typeface="Trebuchet MS" pitchFamily="34" charset="0"/>
              </a:rPr>
              <a:t> </a:t>
            </a:r>
            <a:r>
              <a:rPr lang="nb-NO" sz="1000" i="1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407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815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223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99926" y="5046384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NH</a:t>
            </a:r>
            <a:r>
              <a:rPr lang="en-GB" sz="5400" b="1" baseline="-18000" dirty="0" smtClean="0"/>
              <a:t>4</a:t>
            </a:r>
            <a:endParaRPr lang="en-GB" sz="5400" b="1" baseline="-180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83387" y="5971941"/>
            <a:ext cx="22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Feb-Mar 2009</a:t>
            </a:r>
            <a:endParaRPr lang="en-GB" sz="24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07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634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861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0877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2400" y="2419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2400" y="4686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400" y="876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2400" y="11029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9" name="Bild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28" y="4739703"/>
            <a:ext cx="2821972" cy="19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Bild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0" y="645705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Bild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96" y="619496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Bild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56" y="2683735"/>
            <a:ext cx="2821972" cy="19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5" name="Bild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59" y="4760507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04800" y="4838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04800" y="7105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04800" y="937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04800" y="11182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15333" y="805740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SE11</a:t>
            </a:r>
            <a:endParaRPr lang="en-GB" b="1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3366044" y="737014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CH02</a:t>
            </a:r>
            <a:endParaRPr lang="en-GB" b="1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6311353" y="4881330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FR30</a:t>
            </a:r>
            <a:endParaRPr lang="en-GB" b="1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486496" y="2784193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DE44</a:t>
            </a:r>
            <a:endParaRPr lang="en-GB" b="1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3384005" y="4942036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ES19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024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71525" y="381000"/>
            <a:ext cx="40534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dirty="0" smtClean="0">
                <a:solidFill>
                  <a:srgbClr val="CC0066"/>
                </a:solidFill>
              </a:rPr>
              <a:t>Main first </a:t>
            </a:r>
            <a:r>
              <a:rPr lang="en-GB" sz="4000" b="1" dirty="0">
                <a:solidFill>
                  <a:srgbClr val="CC0066"/>
                </a:solidFill>
              </a:rPr>
              <a:t>findings</a:t>
            </a:r>
          </a:p>
        </p:txBody>
      </p:sp>
      <p:sp>
        <p:nvSpPr>
          <p:cNvPr id="2" name="Rektangel 1"/>
          <p:cNvSpPr/>
          <p:nvPr/>
        </p:nvSpPr>
        <p:spPr>
          <a:xfrm>
            <a:off x="134203" y="1186103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SO4</a:t>
            </a:r>
            <a:r>
              <a:rPr lang="en-US" sz="2400" b="1" dirty="0"/>
              <a:t> - Model tends to underestimate (exc. SE11, IT10, </a:t>
            </a:r>
            <a:r>
              <a:rPr lang="en-US" sz="2400" b="1" dirty="0" smtClean="0"/>
              <a:t>FR30)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b="1" dirty="0" smtClean="0"/>
              <a:t>Calculated diurnal profiles are flat-</a:t>
            </a:r>
            <a:r>
              <a:rPr lang="en-US" sz="2400" b="1" dirty="0" err="1" smtClean="0"/>
              <a:t>ish</a:t>
            </a:r>
            <a:r>
              <a:rPr lang="en-US" sz="2400" b="1" dirty="0" smtClean="0"/>
              <a:t>, even with slight 	daytime minimum </a:t>
            </a:r>
            <a:r>
              <a:rPr lang="en-US" sz="2400" b="1" dirty="0" smtClean="0">
                <a:solidFill>
                  <a:srgbClr val="002060"/>
                </a:solidFill>
              </a:rPr>
              <a:t>– formation in daytime / dry deposition 	at night</a:t>
            </a:r>
          </a:p>
          <a:p>
            <a:endParaRPr lang="en-US" sz="2400" b="1" dirty="0"/>
          </a:p>
          <a:p>
            <a:r>
              <a:rPr lang="en-US" sz="3200" b="1" dirty="0">
                <a:solidFill>
                  <a:srgbClr val="002060"/>
                </a:solidFill>
              </a:rPr>
              <a:t>NO3</a:t>
            </a:r>
            <a:r>
              <a:rPr lang="en-US" sz="2400" b="1" dirty="0" smtClean="0"/>
              <a:t> – some tendency </a:t>
            </a:r>
            <a:r>
              <a:rPr lang="en-US" sz="2400" b="1" dirty="0"/>
              <a:t>to </a:t>
            </a:r>
            <a:r>
              <a:rPr lang="en-US" sz="2400" b="1" dirty="0" smtClean="0"/>
              <a:t>underestimation, in particular in 	summer (</a:t>
            </a:r>
            <a:r>
              <a:rPr lang="en-US" sz="2400" b="1" dirty="0"/>
              <a:t>unstable NH4NO3) and north (lack of </a:t>
            </a:r>
            <a:r>
              <a:rPr lang="en-US" sz="2400" b="1" dirty="0" smtClean="0"/>
              <a:t>NH3)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b="1" dirty="0" smtClean="0"/>
              <a:t>Model reproduces </a:t>
            </a:r>
            <a:r>
              <a:rPr lang="en-US" sz="2400" b="1" dirty="0"/>
              <a:t>morning max </a:t>
            </a:r>
            <a:r>
              <a:rPr lang="en-US" sz="2400" b="1" dirty="0" smtClean="0"/>
              <a:t>(though 2-3h </a:t>
            </a:r>
            <a:r>
              <a:rPr lang="en-US" sz="2400" b="1" dirty="0"/>
              <a:t>to </a:t>
            </a:r>
            <a:r>
              <a:rPr lang="en-US" sz="2400" b="1" dirty="0" smtClean="0"/>
              <a:t>earlier than observed) </a:t>
            </a:r>
            <a:r>
              <a:rPr lang="en-US" sz="2400" b="1" dirty="0"/>
              <a:t>and afternoon </a:t>
            </a:r>
            <a:r>
              <a:rPr lang="en-US" sz="2400" b="1" dirty="0" smtClean="0"/>
              <a:t>min, showing steeper decrease – </a:t>
            </a:r>
            <a:r>
              <a:rPr lang="en-US" sz="2400" b="1" dirty="0" smtClean="0">
                <a:solidFill>
                  <a:srgbClr val="002060"/>
                </a:solidFill>
              </a:rPr>
              <a:t>meteorology variation, EQSAM accuracy   </a:t>
            </a:r>
          </a:p>
          <a:p>
            <a:endParaRPr lang="en-US" sz="2400" b="1" dirty="0"/>
          </a:p>
          <a:p>
            <a:r>
              <a:rPr lang="en-US" sz="3200" b="1" dirty="0">
                <a:solidFill>
                  <a:srgbClr val="002060"/>
                </a:solidFill>
              </a:rPr>
              <a:t>NH4</a:t>
            </a:r>
            <a:r>
              <a:rPr lang="en-US" sz="2400" b="1" dirty="0" smtClean="0"/>
              <a:t> - Both </a:t>
            </a:r>
            <a:r>
              <a:rPr lang="en-US" sz="2400" b="1" dirty="0"/>
              <a:t>some under/overestimation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b="1" dirty="0" smtClean="0"/>
              <a:t>Diurnal </a:t>
            </a:r>
            <a:r>
              <a:rPr lang="en-US" sz="2400" b="1" dirty="0"/>
              <a:t>– similar to NO3; variable results </a:t>
            </a:r>
            <a:r>
              <a:rPr lang="en-US" sz="2400" b="1" dirty="0" err="1"/>
              <a:t>vs</a:t>
            </a:r>
            <a:r>
              <a:rPr lang="en-US" sz="2400" b="1" dirty="0"/>
              <a:t> observations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92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62000" y="381000"/>
            <a:ext cx="6705600" cy="112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ct val="70000"/>
              </a:spcBef>
            </a:pPr>
            <a:r>
              <a:rPr lang="en-GB" sz="4000" b="1" dirty="0" smtClean="0">
                <a:solidFill>
                  <a:srgbClr val="CC0066"/>
                </a:solidFill>
              </a:rPr>
              <a:t>Geographical differences in model performance</a:t>
            </a:r>
            <a:endParaRPr lang="en-GB" sz="4000" b="1" dirty="0">
              <a:solidFill>
                <a:srgbClr val="CC0066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04774" y="1537911"/>
            <a:ext cx="89630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Payerne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Obs</a:t>
            </a:r>
            <a:r>
              <a:rPr lang="en-US" sz="2400" b="1" dirty="0" smtClean="0"/>
              <a:t> – NH</a:t>
            </a:r>
            <a:r>
              <a:rPr lang="en-US" sz="2400" b="1" baseline="-20000" dirty="0"/>
              <a:t>4</a:t>
            </a:r>
            <a:r>
              <a:rPr lang="en-US" sz="2400" b="1" dirty="0" smtClean="0"/>
              <a:t> follows SO</a:t>
            </a:r>
            <a:r>
              <a:rPr lang="en-US" sz="2400" b="1" baseline="-20000" dirty="0" smtClean="0"/>
              <a:t>4</a:t>
            </a:r>
            <a:r>
              <a:rPr lang="en-US" sz="2400" b="1" dirty="0" smtClean="0"/>
              <a:t>; Mod – NH</a:t>
            </a:r>
            <a:r>
              <a:rPr lang="en-US" sz="2400" b="1" baseline="-20000" dirty="0"/>
              <a:t>4</a:t>
            </a:r>
            <a:r>
              <a:rPr lang="en-US" sz="2400" b="1" dirty="0" smtClean="0"/>
              <a:t> follows NO</a:t>
            </a:r>
            <a:r>
              <a:rPr lang="en-US" sz="2400" b="1" baseline="-20000" dirty="0" smtClean="0"/>
              <a:t>3</a:t>
            </a:r>
          </a:p>
          <a:p>
            <a:r>
              <a:rPr lang="en-US" sz="2400" b="1" baseline="-20000" dirty="0"/>
              <a:t> </a:t>
            </a:r>
            <a:r>
              <a:rPr lang="en-US" sz="2400" b="1" baseline="-20000" dirty="0" smtClean="0"/>
              <a:t>                         </a:t>
            </a:r>
            <a:r>
              <a:rPr lang="en-US" sz="2400" b="1" dirty="0"/>
              <a:t>Too little </a:t>
            </a:r>
            <a:r>
              <a:rPr lang="en-US" sz="2400" b="1" dirty="0" smtClean="0"/>
              <a:t>H</a:t>
            </a:r>
            <a:r>
              <a:rPr lang="en-US" sz="2400" b="1" baseline="-20000" dirty="0" smtClean="0"/>
              <a:t>2</a:t>
            </a:r>
            <a:r>
              <a:rPr lang="en-US" sz="2400" b="1" dirty="0" smtClean="0"/>
              <a:t>SO</a:t>
            </a:r>
            <a:r>
              <a:rPr lang="en-US" sz="2400" b="1" baseline="-20000" dirty="0" smtClean="0"/>
              <a:t>4</a:t>
            </a:r>
            <a:r>
              <a:rPr lang="en-US" sz="2400" b="1" dirty="0"/>
              <a:t> </a:t>
            </a:r>
            <a:r>
              <a:rPr lang="en-US" sz="2400" b="1" dirty="0" smtClean="0"/>
              <a:t>in Mod? – the greatest “-” bias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Melpitz</a:t>
            </a:r>
            <a:r>
              <a:rPr lang="en-US" sz="2400" b="1" dirty="0" smtClean="0"/>
              <a:t> , K-</a:t>
            </a:r>
            <a:r>
              <a:rPr lang="en-US" sz="2400" b="1" dirty="0" err="1" smtClean="0"/>
              <a:t>puszta</a:t>
            </a:r>
            <a:r>
              <a:rPr lang="en-US" sz="2400" b="1" dirty="0" smtClean="0"/>
              <a:t>: </a:t>
            </a:r>
            <a:r>
              <a:rPr lang="en-US" sz="2400" b="1" dirty="0" smtClean="0"/>
              <a:t>NH</a:t>
            </a:r>
            <a:r>
              <a:rPr lang="en-US" sz="2400" b="1" baseline="-20000" dirty="0" smtClean="0"/>
              <a:t>4</a:t>
            </a:r>
            <a:r>
              <a:rPr lang="en-US" sz="2400" b="1" dirty="0" smtClean="0"/>
              <a:t>NO</a:t>
            </a:r>
            <a:r>
              <a:rPr lang="en-US" sz="2400" b="1" baseline="-20000" dirty="0" smtClean="0"/>
              <a:t>3</a:t>
            </a:r>
            <a:r>
              <a:rPr lang="en-US" sz="2400" b="1" dirty="0" smtClean="0"/>
              <a:t>–like </a:t>
            </a:r>
            <a:r>
              <a:rPr lang="en-US" sz="2400" b="1" dirty="0" smtClean="0"/>
              <a:t>variation in </a:t>
            </a:r>
            <a:r>
              <a:rPr lang="en-US" sz="2400" b="1" dirty="0" smtClean="0"/>
              <a:t>both </a:t>
            </a:r>
            <a:r>
              <a:rPr lang="en-US" sz="2400" b="1" dirty="0" err="1" smtClean="0"/>
              <a:t>Obs</a:t>
            </a:r>
            <a:r>
              <a:rPr lang="en-US" sz="2400" b="1" dirty="0" smtClean="0"/>
              <a:t> </a:t>
            </a:r>
            <a:r>
              <a:rPr lang="en-US" sz="2400" b="1" dirty="0" smtClean="0"/>
              <a:t>and Mod, </a:t>
            </a:r>
            <a:endParaRPr lang="en-US" sz="2400" b="1" dirty="0" smtClean="0"/>
          </a:p>
          <a:p>
            <a:r>
              <a:rPr lang="en-US" sz="2400" b="1" dirty="0" smtClean="0"/>
              <a:t>                 b</a:t>
            </a:r>
            <a:r>
              <a:rPr lang="en-US" sz="2400" b="1" dirty="0" smtClean="0"/>
              <a:t>ut</a:t>
            </a:r>
            <a:r>
              <a:rPr lang="en-US" sz="2400" b="1" dirty="0" smtClean="0"/>
              <a:t> </a:t>
            </a:r>
            <a:r>
              <a:rPr lang="en-US" sz="2400" b="1" dirty="0" smtClean="0"/>
              <a:t>Mod </a:t>
            </a:r>
            <a:r>
              <a:rPr lang="en-US" sz="2400" b="1" dirty="0" smtClean="0"/>
              <a:t>gives NO</a:t>
            </a:r>
            <a:r>
              <a:rPr lang="en-US" sz="2400" b="1" baseline="-20000" dirty="0" smtClean="0"/>
              <a:t>3</a:t>
            </a:r>
            <a:r>
              <a:rPr lang="en-US" sz="2400" b="1" dirty="0" smtClean="0"/>
              <a:t>=0 at DE44 in summer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 smtClean="0"/>
              <a:t>Vavihill</a:t>
            </a:r>
            <a:r>
              <a:rPr lang="en-US" sz="2400" b="1" dirty="0" smtClean="0"/>
              <a:t>: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Obs&amp;Mod</a:t>
            </a:r>
            <a:r>
              <a:rPr lang="en-US" sz="2400" b="1" dirty="0" smtClean="0"/>
              <a:t> indicate </a:t>
            </a:r>
            <a:r>
              <a:rPr lang="en-US" sz="2400" b="1" dirty="0"/>
              <a:t>predominance NH</a:t>
            </a:r>
            <a:r>
              <a:rPr lang="en-US" sz="2400" b="1" baseline="-20000" dirty="0"/>
              <a:t>4</a:t>
            </a:r>
            <a:r>
              <a:rPr lang="en-US" sz="2400" b="1" dirty="0"/>
              <a:t>NO</a:t>
            </a:r>
            <a:r>
              <a:rPr lang="en-US" sz="2400" b="1" baseline="-20000" dirty="0"/>
              <a:t>3</a:t>
            </a:r>
            <a:r>
              <a:rPr lang="en-US" sz="2400" b="1" dirty="0"/>
              <a:t> </a:t>
            </a:r>
            <a:r>
              <a:rPr lang="en-US" sz="2400" b="1" dirty="0" smtClean="0"/>
              <a:t>in 2008</a:t>
            </a:r>
            <a:endParaRPr lang="en-US" sz="2400" b="1" dirty="0" smtClean="0"/>
          </a:p>
          <a:p>
            <a:r>
              <a:rPr lang="en-US" sz="2400" b="1" dirty="0" smtClean="0"/>
              <a:t>               unexpected </a:t>
            </a:r>
            <a:r>
              <a:rPr lang="en-US" sz="2400" b="1" dirty="0" smtClean="0"/>
              <a:t>large </a:t>
            </a:r>
            <a:r>
              <a:rPr lang="en-US" sz="2400" b="1" dirty="0" err="1" smtClean="0"/>
              <a:t>overest</a:t>
            </a:r>
            <a:r>
              <a:rPr lang="en-US" sz="2400" b="1" dirty="0" smtClean="0"/>
              <a:t>. SO</a:t>
            </a:r>
            <a:r>
              <a:rPr lang="en-US" sz="2400" b="1" baseline="-20000" dirty="0" smtClean="0"/>
              <a:t>4</a:t>
            </a:r>
            <a:r>
              <a:rPr lang="en-US" sz="2400" b="1" dirty="0" smtClean="0"/>
              <a:t> and NH</a:t>
            </a:r>
            <a:r>
              <a:rPr lang="en-US" sz="2400" b="1" baseline="-20000" dirty="0" smtClean="0"/>
              <a:t>4</a:t>
            </a:r>
            <a:r>
              <a:rPr lang="en-US" sz="2400" b="1" dirty="0" smtClean="0"/>
              <a:t> in 2009 (comp. to 		2008 and EMEP filters)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Mod - all SIA show similar variation, with morning max;</a:t>
            </a:r>
          </a:p>
          <a:p>
            <a:r>
              <a:rPr lang="en-US" sz="2400" b="1" baseline="-20000" dirty="0"/>
              <a:t> </a:t>
            </a:r>
            <a:r>
              <a:rPr lang="en-US" sz="2400" b="1" baseline="-20000" dirty="0" smtClean="0"/>
              <a:t>                      </a:t>
            </a:r>
            <a:r>
              <a:rPr lang="en-US" sz="2400" b="1" dirty="0" err="1" smtClean="0"/>
              <a:t>Obs</a:t>
            </a:r>
            <a:r>
              <a:rPr lang="en-US" sz="2400" b="1" dirty="0" smtClean="0"/>
              <a:t> - </a:t>
            </a:r>
            <a:r>
              <a:rPr lang="en-US" sz="2400" b="1" dirty="0"/>
              <a:t>SO</a:t>
            </a:r>
            <a:r>
              <a:rPr lang="en-US" sz="2400" b="1" baseline="-20000" dirty="0"/>
              <a:t>4</a:t>
            </a:r>
            <a:r>
              <a:rPr lang="en-US" sz="2400" b="1" dirty="0"/>
              <a:t> and NH</a:t>
            </a:r>
            <a:r>
              <a:rPr lang="en-US" sz="2400" b="1" baseline="-20000" dirty="0"/>
              <a:t>4</a:t>
            </a:r>
            <a:r>
              <a:rPr lang="en-US" sz="2400" b="1" dirty="0"/>
              <a:t> </a:t>
            </a:r>
            <a:r>
              <a:rPr lang="en-US" sz="2400" b="1" dirty="0" smtClean="0"/>
              <a:t>- low values, flat; NO</a:t>
            </a:r>
            <a:r>
              <a:rPr lang="en-US" sz="2400" b="1" baseline="-20000" dirty="0" smtClean="0"/>
              <a:t>3</a:t>
            </a:r>
            <a:r>
              <a:rPr lang="en-US" sz="2400" b="1" dirty="0" smtClean="0"/>
              <a:t>- high, daytime min 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Barcelona – surprisingly good agreement for urban site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NO</a:t>
            </a:r>
            <a:r>
              <a:rPr lang="en-US" sz="2400" b="1" baseline="-20000" dirty="0" smtClean="0"/>
              <a:t>3</a:t>
            </a:r>
            <a:r>
              <a:rPr lang="en-US" sz="2400" b="1" dirty="0" smtClean="0"/>
              <a:t>- max at 6 am in Mod, but at 9-10 am in </a:t>
            </a:r>
            <a:r>
              <a:rPr lang="en-US" sz="2400" b="1" dirty="0" err="1" smtClean="0"/>
              <a:t>Obs</a:t>
            </a:r>
            <a:r>
              <a:rPr lang="en-US" sz="2400" b="1" dirty="0" smtClean="0"/>
              <a:t> (traffic)?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46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5" y="358140"/>
            <a:ext cx="3122295" cy="2145030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437" r="-3111"/>
          <a:stretch/>
        </p:blipFill>
        <p:spPr>
          <a:xfrm>
            <a:off x="208997" y="2607069"/>
            <a:ext cx="3219450" cy="1964054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7" y="4610208"/>
            <a:ext cx="3122295" cy="21336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90" y="381000"/>
            <a:ext cx="3101340" cy="2145030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56" r="-2543"/>
          <a:stretch/>
        </p:blipFill>
        <p:spPr>
          <a:xfrm>
            <a:off x="3477659" y="2667798"/>
            <a:ext cx="3201665" cy="1931900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1" y="4610208"/>
            <a:ext cx="3101340" cy="2133600"/>
          </a:xfrm>
          <a:prstGeom prst="rect">
            <a:avLst/>
          </a:prstGeom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010401" y="5268784"/>
            <a:ext cx="1905000" cy="12464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1500"/>
              </a:spcBef>
            </a:pPr>
            <a:r>
              <a:rPr lang="en-GB" sz="3200" b="1" dirty="0" smtClean="0">
                <a:solidFill>
                  <a:srgbClr val="002060"/>
                </a:solidFill>
              </a:rPr>
              <a:t>SO4:         AMS </a:t>
            </a:r>
            <a:r>
              <a:rPr lang="en-GB" sz="3200" b="1" dirty="0">
                <a:solidFill>
                  <a:srgbClr val="002060"/>
                </a:solidFill>
              </a:rPr>
              <a:t>and Filter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679324" y="2767406"/>
            <a:ext cx="1853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Hourly</a:t>
            </a:r>
            <a:r>
              <a:rPr kumimoji="0" lang="nb-NO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nb-NO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Daily</a:t>
            </a:r>
            <a:endParaRPr kumimoji="0" lang="nb-NO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26219" y="4820597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EMEP</a:t>
            </a:r>
            <a:endParaRPr kumimoji="0" lang="nb-NO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9191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572250" y="762000"/>
            <a:ext cx="1853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Hourly</a:t>
            </a:r>
            <a:endParaRPr kumimoji="0" lang="nb-NO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905000" y="4992838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- 52%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013473" y="813526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- 45%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181600" y="5019103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- 30%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97541" y="788928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- 9%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4" y="3276600"/>
            <a:ext cx="3434525" cy="2359533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85800"/>
            <a:ext cx="3434525" cy="2359533"/>
          </a:xfrm>
          <a:prstGeom prst="rect">
            <a:avLst/>
          </a:prstGeom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pic>
        <p:nvPicPr>
          <p:cNvPr id="3074" name="Bild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1" y="685800"/>
            <a:ext cx="3434525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Bild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1" y="3291268"/>
            <a:ext cx="3434525" cy="23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352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5384219"/>
            <a:ext cx="1905000" cy="12464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1500"/>
              </a:spcBef>
            </a:pPr>
            <a:r>
              <a:rPr lang="en-GB" sz="3200" b="1" dirty="0" smtClean="0">
                <a:solidFill>
                  <a:srgbClr val="002060"/>
                </a:solidFill>
              </a:rPr>
              <a:t>SO4:         AMS </a:t>
            </a:r>
            <a:r>
              <a:rPr lang="en-GB" sz="3200" b="1" dirty="0">
                <a:solidFill>
                  <a:srgbClr val="002060"/>
                </a:solidFill>
              </a:rPr>
              <a:t>and Filter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087324" y="358140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- 54%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76566" y="1189038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- 43%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867400" y="358140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- 56%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486400" y="1095949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- 30%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1" y="3276600"/>
            <a:ext cx="3434525" cy="234696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41" y="3276600"/>
            <a:ext cx="3434525" cy="2346960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1" y="807530"/>
            <a:ext cx="3411474" cy="2357438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776860"/>
            <a:ext cx="3434525" cy="2359533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162800" y="5367030"/>
            <a:ext cx="1905000" cy="12464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1500"/>
              </a:spcBef>
            </a:pPr>
            <a:r>
              <a:rPr lang="en-GB" sz="3200" b="1" dirty="0" smtClean="0">
                <a:solidFill>
                  <a:srgbClr val="002060"/>
                </a:solidFill>
              </a:rPr>
              <a:t>SO4:         AMS </a:t>
            </a:r>
            <a:r>
              <a:rPr lang="en-GB" sz="3200" b="1" dirty="0">
                <a:solidFill>
                  <a:srgbClr val="002060"/>
                </a:solidFill>
              </a:rPr>
              <a:t>and Filter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087324" y="358140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- 35%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076566" y="1189038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100%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867400" y="358140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- 53%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715000" y="1180087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- 35%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13592"/>
            <a:ext cx="3122295" cy="2129790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200"/>
            <a:ext cx="3122295" cy="2145030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9" t="10082" r="-2502" b="-4855"/>
          <a:stretch/>
        </p:blipFill>
        <p:spPr>
          <a:xfrm>
            <a:off x="3307803" y="2703650"/>
            <a:ext cx="3276600" cy="2032908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6725"/>
            <a:ext cx="3101340" cy="2145030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r="-2674"/>
          <a:stretch/>
        </p:blipFill>
        <p:spPr>
          <a:xfrm>
            <a:off x="160855" y="2704395"/>
            <a:ext cx="3205755" cy="1909197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5" y="4602162"/>
            <a:ext cx="3101340" cy="2133600"/>
          </a:xfrm>
          <a:prstGeom prst="rect">
            <a:avLst/>
          </a:prstGeom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9191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910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58303" y="5168295"/>
            <a:ext cx="2316546" cy="143885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1500"/>
              </a:spcBef>
            </a:pPr>
            <a:r>
              <a:rPr lang="en-GB" sz="3200" b="1" dirty="0" smtClean="0">
                <a:solidFill>
                  <a:srgbClr val="002060"/>
                </a:solidFill>
              </a:rPr>
              <a:t>NO3 &amp; NH4:</a:t>
            </a:r>
          </a:p>
          <a:p>
            <a:pPr algn="ctr">
              <a:lnSpc>
                <a:spcPts val="3000"/>
              </a:lnSpc>
              <a:spcBef>
                <a:spcPts val="1500"/>
              </a:spcBef>
            </a:pPr>
            <a:r>
              <a:rPr lang="en-GB" sz="3200" b="1" dirty="0" smtClean="0">
                <a:solidFill>
                  <a:srgbClr val="002060"/>
                </a:solidFill>
              </a:rPr>
              <a:t> AMS </a:t>
            </a:r>
            <a:r>
              <a:rPr lang="en-GB" sz="3200" b="1" dirty="0">
                <a:solidFill>
                  <a:srgbClr val="002060"/>
                </a:solidFill>
              </a:rPr>
              <a:t>and Filter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465780" y="496824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93%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574253" y="788928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- 16%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742380" y="4994505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38%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698453" y="813526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- 12%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679324" y="2767406"/>
            <a:ext cx="1853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Hourly</a:t>
            </a:r>
            <a:r>
              <a:rPr kumimoji="0" lang="nb-NO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nb-NO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Daily</a:t>
            </a:r>
            <a:endParaRPr kumimoji="0" lang="nb-NO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572250" y="4625173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EMEP</a:t>
            </a:r>
            <a:endParaRPr kumimoji="0" lang="nb-NO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6572250" y="762000"/>
            <a:ext cx="1853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Hourly</a:t>
            </a:r>
            <a:endParaRPr kumimoji="0" lang="nb-NO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52400" y="304800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4000" b="1" dirty="0" smtClean="0"/>
              <a:t>EMEP model performance for 2008</a:t>
            </a:r>
            <a:endParaRPr lang="en-GB" sz="3600" b="1" i="1" dirty="0">
              <a:latin typeface="Book Antiqua" pitchFamily="18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21393"/>
              </p:ext>
            </p:extLst>
          </p:nvPr>
        </p:nvGraphicFramePr>
        <p:xfrm>
          <a:off x="190498" y="1295400"/>
          <a:ext cx="8305800" cy="30571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38200"/>
                <a:gridCol w="533400"/>
                <a:gridCol w="1524000"/>
                <a:gridCol w="1600200"/>
                <a:gridCol w="990600"/>
                <a:gridCol w="990600"/>
                <a:gridCol w="914400"/>
                <a:gridCol w="914400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</a:rPr>
                        <a:t> </a:t>
                      </a:r>
                      <a:endParaRPr lang="nb-NO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 err="1">
                          <a:effectLst/>
                        </a:rPr>
                        <a:t>Ns</a:t>
                      </a:r>
                      <a:endParaRPr lang="nb-NO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 smtClean="0">
                          <a:effectLst/>
                        </a:rPr>
                        <a:t>Obs </a:t>
                      </a:r>
                      <a:r>
                        <a:rPr lang="nb-NO" sz="2200" b="1" dirty="0" err="1" smtClean="0">
                          <a:effectLst/>
                        </a:rPr>
                        <a:t>ug</a:t>
                      </a:r>
                      <a:r>
                        <a:rPr lang="nb-NO" sz="2200" b="1" dirty="0" smtClean="0">
                          <a:effectLst/>
                        </a:rPr>
                        <a:t>(S/N)/m</a:t>
                      </a:r>
                      <a:r>
                        <a:rPr lang="nb-NO" sz="2200" b="1" baseline="30000" dirty="0" smtClean="0">
                          <a:effectLst/>
                        </a:rPr>
                        <a:t>3</a:t>
                      </a:r>
                      <a:endParaRPr lang="nb-NO" sz="2200" b="1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 smtClean="0">
                          <a:effectLst/>
                        </a:rPr>
                        <a:t>Mod </a:t>
                      </a:r>
                      <a:r>
                        <a:rPr lang="nb-NO" sz="2200" b="1" dirty="0" err="1" smtClean="0">
                          <a:effectLst/>
                        </a:rPr>
                        <a:t>ug</a:t>
                      </a:r>
                      <a:r>
                        <a:rPr lang="nb-NO" sz="2200" b="1" dirty="0" smtClean="0">
                          <a:effectLst/>
                        </a:rPr>
                        <a:t>(S/N)/m</a:t>
                      </a:r>
                      <a:r>
                        <a:rPr lang="nb-NO" sz="2200" b="1" baseline="30000" dirty="0" smtClean="0">
                          <a:effectLst/>
                        </a:rPr>
                        <a:t>3</a:t>
                      </a:r>
                      <a:endParaRPr lang="nb-NO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 smtClean="0">
                          <a:effectLst/>
                        </a:rPr>
                        <a:t>Bias (%)</a:t>
                      </a:r>
                      <a:endParaRPr lang="nb-NO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</a:rPr>
                        <a:t>RMSE</a:t>
                      </a:r>
                      <a:endParaRPr lang="nb-NO" sz="2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</a:rPr>
                        <a:t>R</a:t>
                      </a:r>
                      <a:endParaRPr lang="nb-NO" sz="2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</a:rPr>
                        <a:t>IOA</a:t>
                      </a:r>
                      <a:endParaRPr lang="nb-NO" sz="2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SO4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56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0.57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0.35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800" b="1" baseline="0" dirty="0">
                          <a:effectLst/>
                        </a:rPr>
                        <a:t>-</a:t>
                      </a:r>
                      <a:r>
                        <a:rPr lang="nb-NO" sz="2800" b="1" baseline="0" dirty="0" smtClean="0">
                          <a:effectLst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0.30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0.7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0.68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NO3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28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0.36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0.34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800" b="1" baseline="0" dirty="0">
                          <a:effectLst/>
                        </a:rPr>
                        <a:t>-7</a:t>
                      </a:r>
                      <a:endParaRPr lang="nb-NO" sz="28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0.16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0.71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0.82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NH4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35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>
                          <a:effectLst/>
                        </a:rPr>
                        <a:t>0.70</a:t>
                      </a:r>
                      <a:endParaRPr lang="nb-NO" sz="22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0.54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800" b="1" baseline="0" dirty="0">
                          <a:effectLst/>
                        </a:rPr>
                        <a:t>-23</a:t>
                      </a:r>
                      <a:endParaRPr lang="nb-NO" sz="28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0.26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0.80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200" b="1" baseline="0" dirty="0">
                          <a:effectLst/>
                        </a:rPr>
                        <a:t>0.84</a:t>
                      </a:r>
                      <a:endParaRPr lang="nb-NO" sz="2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60920"/>
              </p:ext>
            </p:extLst>
          </p:nvPr>
        </p:nvGraphicFramePr>
        <p:xfrm>
          <a:off x="2057397" y="5041155"/>
          <a:ext cx="4572002" cy="163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860"/>
                <a:gridCol w="1626071"/>
                <a:gridCol w="1626071"/>
              </a:tblGrid>
              <a:tr h="36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 </a:t>
                      </a:r>
                      <a:endParaRPr lang="nb-NO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win</a:t>
                      </a:r>
                      <a:r>
                        <a:rPr lang="nb-NO" sz="2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nb-NO" sz="2000" b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aut</a:t>
                      </a:r>
                      <a:endParaRPr lang="nb-NO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 err="1" smtClean="0">
                          <a:effectLst/>
                        </a:rPr>
                        <a:t>spr</a:t>
                      </a:r>
                      <a:r>
                        <a:rPr lang="nb-NO" sz="2000" dirty="0" smtClean="0">
                          <a:effectLst/>
                        </a:rPr>
                        <a:t>/sum</a:t>
                      </a:r>
                      <a:endParaRPr lang="nb-NO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>
                          <a:effectLst/>
                        </a:rPr>
                        <a:t>SO4</a:t>
                      </a:r>
                      <a:endParaRPr lang="nb-NO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>
                          <a:effectLst/>
                        </a:rPr>
                        <a:t>-49</a:t>
                      </a:r>
                      <a:endParaRPr lang="nb-NO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>
                          <a:effectLst/>
                        </a:rPr>
                        <a:t>-33</a:t>
                      </a:r>
                      <a:endParaRPr lang="nb-NO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>
                          <a:effectLst/>
                        </a:rPr>
                        <a:t>NO3</a:t>
                      </a:r>
                      <a:endParaRPr lang="nb-NO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>
                          <a:effectLst/>
                        </a:rPr>
                        <a:t>22</a:t>
                      </a:r>
                      <a:endParaRPr lang="nb-NO" sz="2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>
                          <a:effectLst/>
                        </a:rPr>
                        <a:t>-43</a:t>
                      </a:r>
                      <a:endParaRPr lang="nb-NO" sz="2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</a:rPr>
                        <a:t>NH4</a:t>
                      </a:r>
                      <a:endParaRPr lang="nb-NO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>
                          <a:effectLst/>
                        </a:rPr>
                        <a:t>-11</a:t>
                      </a:r>
                      <a:endParaRPr lang="nb-NO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>
                          <a:effectLst/>
                        </a:rPr>
                        <a:t>-38</a:t>
                      </a:r>
                      <a:endParaRPr lang="nb-NO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Bildeforklaring formet som et rektangel 4"/>
          <p:cNvSpPr/>
          <p:nvPr/>
        </p:nvSpPr>
        <p:spPr>
          <a:xfrm rot="10800000">
            <a:off x="1904999" y="4800600"/>
            <a:ext cx="4876800" cy="1937790"/>
          </a:xfrm>
          <a:prstGeom prst="wedgeRectCallout">
            <a:avLst>
              <a:gd name="adj1" fmla="val -12621"/>
              <a:gd name="adj2" fmla="val 767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81050" y="381000"/>
            <a:ext cx="7048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4000" b="1" dirty="0" smtClean="0">
                <a:solidFill>
                  <a:srgbClr val="CC0066"/>
                </a:solidFill>
              </a:rPr>
              <a:t>Model performance </a:t>
            </a:r>
            <a:r>
              <a:rPr lang="en-GB" sz="4000" b="1" dirty="0" smtClean="0">
                <a:solidFill>
                  <a:srgbClr val="CC0066"/>
                </a:solidFill>
              </a:rPr>
              <a:t>against</a:t>
            </a:r>
            <a:r>
              <a:rPr lang="en-GB" sz="4000" b="1" dirty="0" smtClean="0">
                <a:solidFill>
                  <a:srgbClr val="CC0066"/>
                </a:solidFill>
              </a:rPr>
              <a:t> </a:t>
            </a:r>
            <a:r>
              <a:rPr lang="en-GB" sz="4000" b="1" dirty="0" smtClean="0">
                <a:solidFill>
                  <a:srgbClr val="CC0066"/>
                </a:solidFill>
              </a:rPr>
              <a:t>diff. types of measurements:</a:t>
            </a:r>
            <a:r>
              <a:rPr lang="en-GB" sz="4000" b="1" dirty="0">
                <a:solidFill>
                  <a:srgbClr val="CC0066"/>
                </a:solidFill>
              </a:rPr>
              <a:t> </a:t>
            </a:r>
            <a:r>
              <a:rPr lang="en-GB" sz="4000" b="1" dirty="0" smtClean="0">
                <a:solidFill>
                  <a:srgbClr val="CC0066"/>
                </a:solidFill>
              </a:rPr>
              <a:t> </a:t>
            </a:r>
            <a:endParaRPr lang="en-GB" sz="4000" b="1" dirty="0" smtClean="0"/>
          </a:p>
        </p:txBody>
      </p:sp>
      <p:sp>
        <p:nvSpPr>
          <p:cNvPr id="3" name="Rektangel 2"/>
          <p:cNvSpPr/>
          <p:nvPr/>
        </p:nvSpPr>
        <p:spPr>
          <a:xfrm>
            <a:off x="76200" y="1970643"/>
            <a:ext cx="8991600" cy="462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spcBef>
                <a:spcPct val="70000"/>
              </a:spcBef>
            </a:pPr>
            <a:r>
              <a:rPr lang="en-GB" sz="3200" b="1" dirty="0" err="1" smtClean="0">
                <a:solidFill>
                  <a:prstClr val="black"/>
                </a:solidFill>
              </a:rPr>
              <a:t>Filterpacks</a:t>
            </a:r>
            <a:r>
              <a:rPr lang="en-GB" sz="3200" b="1" dirty="0" smtClean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ts val="2600"/>
              </a:lnSpc>
              <a:spcBef>
                <a:spcPts val="2000"/>
              </a:spcBef>
            </a:pPr>
            <a:r>
              <a:rPr lang="en-GB" sz="3200" b="1" dirty="0">
                <a:solidFill>
                  <a:prstClr val="black"/>
                </a:solidFill>
              </a:rPr>
              <a:t>	</a:t>
            </a:r>
            <a:r>
              <a:rPr lang="en-GB" sz="2800" b="1" dirty="0">
                <a:solidFill>
                  <a:prstClr val="black"/>
                </a:solidFill>
              </a:rPr>
              <a:t>SO</a:t>
            </a:r>
            <a:r>
              <a:rPr lang="en-GB" sz="2800" b="1" baseline="-20000" dirty="0">
                <a:solidFill>
                  <a:prstClr val="black"/>
                </a:solidFill>
              </a:rPr>
              <a:t>4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</a:rPr>
              <a:t>– greater underestimation (SO</a:t>
            </a:r>
            <a:r>
              <a:rPr lang="en-GB" sz="2800" b="1" baseline="-20000" dirty="0">
                <a:solidFill>
                  <a:prstClr val="black"/>
                </a:solidFill>
              </a:rPr>
              <a:t>4</a:t>
            </a:r>
            <a:r>
              <a:rPr lang="en-GB" sz="2800" b="1" dirty="0" smtClean="0">
                <a:solidFill>
                  <a:prstClr val="black"/>
                </a:solidFill>
              </a:rPr>
              <a:t> larger 1um)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GB" sz="2800" b="1" dirty="0" smtClean="0">
                <a:solidFill>
                  <a:prstClr val="black"/>
                </a:solidFill>
              </a:rPr>
              <a:t>	NO</a:t>
            </a:r>
            <a:r>
              <a:rPr lang="en-GB" sz="2800" b="1" baseline="-20000" dirty="0">
                <a:solidFill>
                  <a:prstClr val="black"/>
                </a:solidFill>
              </a:rPr>
              <a:t>3</a:t>
            </a:r>
            <a:r>
              <a:rPr lang="en-GB" sz="2800" b="1" dirty="0" smtClean="0">
                <a:solidFill>
                  <a:prstClr val="black"/>
                </a:solidFill>
              </a:rPr>
              <a:t> and NH</a:t>
            </a:r>
            <a:r>
              <a:rPr lang="en-GB" sz="2800" b="1" baseline="-20000" dirty="0">
                <a:solidFill>
                  <a:prstClr val="black"/>
                </a:solidFill>
              </a:rPr>
              <a:t>4</a:t>
            </a:r>
            <a:r>
              <a:rPr lang="en-GB" sz="2800" b="1" dirty="0" smtClean="0">
                <a:solidFill>
                  <a:prstClr val="black"/>
                </a:solidFill>
              </a:rPr>
              <a:t>– smaller underestimation, and even 		overestimation (evaporation from filters, 			model overestimation of coarse NO</a:t>
            </a:r>
            <a:r>
              <a:rPr lang="en-GB" sz="2800" b="1" baseline="-20000" dirty="0">
                <a:solidFill>
                  <a:prstClr val="black"/>
                </a:solidFill>
              </a:rPr>
              <a:t>3</a:t>
            </a:r>
            <a:r>
              <a:rPr lang="en-GB" sz="2800" b="1" dirty="0" smtClean="0">
                <a:solidFill>
                  <a:prstClr val="black"/>
                </a:solidFill>
              </a:rPr>
              <a:t>)</a:t>
            </a:r>
          </a:p>
          <a:p>
            <a:pPr lvl="0">
              <a:lnSpc>
                <a:spcPts val="2400"/>
              </a:lnSpc>
              <a:spcBef>
                <a:spcPct val="70000"/>
              </a:spcBef>
            </a:pPr>
            <a:r>
              <a:rPr lang="en-GB" sz="2800" b="1" dirty="0">
                <a:solidFill>
                  <a:prstClr val="black"/>
                </a:solidFill>
              </a:rPr>
              <a:t>MARGA - larger SIA underestimation in PM</a:t>
            </a:r>
            <a:r>
              <a:rPr lang="en-GB" sz="2800" b="1" baseline="-20000" dirty="0">
                <a:solidFill>
                  <a:prstClr val="black"/>
                </a:solidFill>
              </a:rPr>
              <a:t>2.5</a:t>
            </a:r>
            <a:r>
              <a:rPr lang="en-GB" sz="2800" b="1" dirty="0">
                <a:solidFill>
                  <a:prstClr val="black"/>
                </a:solidFill>
              </a:rPr>
              <a:t> and PM</a:t>
            </a:r>
            <a:r>
              <a:rPr lang="en-GB" sz="2800" b="1" baseline="-20000" dirty="0">
                <a:solidFill>
                  <a:prstClr val="black"/>
                </a:solidFill>
              </a:rPr>
              <a:t>10</a:t>
            </a:r>
            <a:r>
              <a:rPr lang="en-GB" sz="2800" b="1" dirty="0">
                <a:solidFill>
                  <a:prstClr val="black"/>
                </a:solidFill>
              </a:rPr>
              <a:t> : </a:t>
            </a:r>
          </a:p>
          <a:p>
            <a:pPr lvl="0">
              <a:lnSpc>
                <a:spcPts val="2600"/>
              </a:lnSpc>
              <a:spcBef>
                <a:spcPts val="2000"/>
              </a:spcBef>
            </a:pPr>
            <a:r>
              <a:rPr lang="en-GB" sz="2800" b="1" dirty="0">
                <a:solidFill>
                  <a:prstClr val="black"/>
                </a:solidFill>
              </a:rPr>
              <a:t>	SO</a:t>
            </a:r>
            <a:r>
              <a:rPr lang="en-GB" sz="2800" b="1" baseline="-20000" dirty="0">
                <a:solidFill>
                  <a:prstClr val="black"/>
                </a:solidFill>
              </a:rPr>
              <a:t>4</a:t>
            </a:r>
            <a:r>
              <a:rPr lang="en-GB" sz="2800" b="1" dirty="0">
                <a:solidFill>
                  <a:prstClr val="black"/>
                </a:solidFill>
              </a:rPr>
              <a:t> - only “fine” in </a:t>
            </a:r>
            <a:r>
              <a:rPr lang="en-GB" sz="2800" b="1" dirty="0" smtClean="0">
                <a:solidFill>
                  <a:prstClr val="black"/>
                </a:solidFill>
              </a:rPr>
              <a:t>model; SO</a:t>
            </a:r>
            <a:r>
              <a:rPr lang="en-GB" sz="2800" b="1" baseline="-20000" dirty="0">
                <a:solidFill>
                  <a:prstClr val="black"/>
                </a:solidFill>
              </a:rPr>
              <a:t>4</a:t>
            </a:r>
            <a:r>
              <a:rPr lang="en-GB" sz="2800" b="1" dirty="0" smtClean="0">
                <a:solidFill>
                  <a:prstClr val="black"/>
                </a:solidFill>
              </a:rPr>
              <a:t> in 1-10 um ?</a:t>
            </a:r>
            <a:endParaRPr lang="en-GB" sz="2800" b="1" dirty="0">
              <a:solidFill>
                <a:prstClr val="black"/>
              </a:solidFill>
            </a:endParaRPr>
          </a:p>
          <a:p>
            <a:pPr lvl="0">
              <a:lnSpc>
                <a:spcPts val="3000"/>
              </a:lnSpc>
              <a:spcBef>
                <a:spcPts val="2000"/>
              </a:spcBef>
            </a:pPr>
            <a:r>
              <a:rPr lang="en-GB" sz="2800" b="1" dirty="0">
                <a:solidFill>
                  <a:prstClr val="black"/>
                </a:solidFill>
              </a:rPr>
              <a:t>	NO</a:t>
            </a:r>
            <a:r>
              <a:rPr lang="en-GB" sz="2800" b="1" baseline="-20000" dirty="0">
                <a:solidFill>
                  <a:prstClr val="black"/>
                </a:solidFill>
              </a:rPr>
              <a:t>3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</a:rPr>
              <a:t>and NH</a:t>
            </a:r>
            <a:r>
              <a:rPr lang="en-GB" sz="2800" b="1" baseline="-20000" dirty="0">
                <a:solidFill>
                  <a:prstClr val="black"/>
                </a:solidFill>
              </a:rPr>
              <a:t>4</a:t>
            </a:r>
            <a:r>
              <a:rPr lang="en-GB" sz="2800" b="1" dirty="0" smtClean="0">
                <a:solidFill>
                  <a:prstClr val="black"/>
                </a:solidFill>
              </a:rPr>
              <a:t> - </a:t>
            </a:r>
            <a:r>
              <a:rPr lang="en-GB" sz="2800" b="1" dirty="0">
                <a:solidFill>
                  <a:prstClr val="black"/>
                </a:solidFill>
              </a:rPr>
              <a:t>unstable NH</a:t>
            </a:r>
            <a:r>
              <a:rPr lang="en-GB" sz="2800" b="1" baseline="-20000" dirty="0">
                <a:solidFill>
                  <a:prstClr val="black"/>
                </a:solidFill>
              </a:rPr>
              <a:t>4</a:t>
            </a:r>
            <a:r>
              <a:rPr lang="en-GB" sz="2800" b="1" dirty="0">
                <a:solidFill>
                  <a:prstClr val="black"/>
                </a:solidFill>
              </a:rPr>
              <a:t>NO</a:t>
            </a:r>
            <a:r>
              <a:rPr lang="en-GB" sz="2800" b="1" baseline="-20000" dirty="0">
                <a:solidFill>
                  <a:prstClr val="black"/>
                </a:solidFill>
              </a:rPr>
              <a:t>3</a:t>
            </a:r>
            <a:r>
              <a:rPr lang="en-GB" sz="2800" b="1" dirty="0">
                <a:solidFill>
                  <a:prstClr val="black"/>
                </a:solidFill>
              </a:rPr>
              <a:t> in </a:t>
            </a:r>
            <a:r>
              <a:rPr lang="en-GB" sz="2800" b="1" dirty="0" smtClean="0">
                <a:solidFill>
                  <a:prstClr val="black"/>
                </a:solidFill>
              </a:rPr>
              <a:t>model, 			too </a:t>
            </a:r>
            <a:r>
              <a:rPr lang="en-GB" sz="2800" b="1" dirty="0">
                <a:solidFill>
                  <a:prstClr val="black"/>
                </a:solidFill>
              </a:rPr>
              <a:t>little </a:t>
            </a:r>
            <a:r>
              <a:rPr lang="en-GB" sz="2800" b="1" dirty="0" smtClean="0">
                <a:solidFill>
                  <a:prstClr val="black"/>
                </a:solidFill>
              </a:rPr>
              <a:t>coarse </a:t>
            </a:r>
            <a:r>
              <a:rPr lang="en-GB" sz="2800" b="1" dirty="0">
                <a:solidFill>
                  <a:prstClr val="black"/>
                </a:solidFill>
              </a:rPr>
              <a:t>NO</a:t>
            </a:r>
            <a:r>
              <a:rPr lang="en-GB" sz="2800" b="1" baseline="-20000" dirty="0">
                <a:solidFill>
                  <a:prstClr val="black"/>
                </a:solidFill>
              </a:rPr>
              <a:t>3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</a:rPr>
              <a:t>(?),  NH</a:t>
            </a:r>
            <a:r>
              <a:rPr lang="en-GB" sz="2800" b="1" baseline="-20000" dirty="0">
                <a:solidFill>
                  <a:prstClr val="black"/>
                </a:solidFill>
              </a:rPr>
              <a:t>4</a:t>
            </a:r>
            <a:r>
              <a:rPr lang="en-GB" sz="2800" b="1" dirty="0" smtClean="0">
                <a:solidFill>
                  <a:prstClr val="black"/>
                </a:solidFill>
              </a:rPr>
              <a:t> </a:t>
            </a:r>
            <a:r>
              <a:rPr lang="en-GB" sz="2800" b="1" dirty="0">
                <a:solidFill>
                  <a:prstClr val="black"/>
                </a:solidFill>
              </a:rPr>
              <a:t>in 1-10 um </a:t>
            </a:r>
            <a:r>
              <a:rPr lang="en-GB" sz="2800" b="1" dirty="0" smtClean="0">
                <a:solidFill>
                  <a:prstClr val="black"/>
                </a:solidFill>
              </a:rPr>
              <a:t>?</a:t>
            </a:r>
            <a:r>
              <a:rPr lang="en-GB" sz="2800" b="1" dirty="0">
                <a:solidFill>
                  <a:prstClr val="black"/>
                </a:solidFill>
              </a:rPr>
              <a:t>	</a:t>
            </a:r>
            <a:endParaRPr lang="en-GB" sz="2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85800" y="381000"/>
            <a:ext cx="43969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dirty="0" smtClean="0">
                <a:solidFill>
                  <a:srgbClr val="CC0066"/>
                </a:solidFill>
              </a:rPr>
              <a:t>Concluding remarks</a:t>
            </a:r>
            <a:endParaRPr lang="en-GB" sz="4000" b="1" dirty="0">
              <a:solidFill>
                <a:srgbClr val="CC0066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1415" y="1189038"/>
            <a:ext cx="8991600" cy="564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  <a:spcBef>
                <a:spcPct val="70000"/>
              </a:spcBef>
            </a:pPr>
            <a:r>
              <a:rPr lang="en-GB" sz="3200" b="1" dirty="0" smtClean="0">
                <a:solidFill>
                  <a:prstClr val="black"/>
                </a:solidFill>
              </a:rPr>
              <a:t>Considerable amount of information (results) to analyse and interpret</a:t>
            </a:r>
          </a:p>
          <a:p>
            <a:pPr lvl="0">
              <a:lnSpc>
                <a:spcPts val="3200"/>
              </a:lnSpc>
              <a:spcBef>
                <a:spcPct val="70000"/>
              </a:spcBef>
            </a:pPr>
            <a:r>
              <a:rPr lang="en-GB" sz="3200" b="1" dirty="0" smtClean="0">
                <a:solidFill>
                  <a:prstClr val="black"/>
                </a:solidFill>
              </a:rPr>
              <a:t>Some – can be associated with particular process in the model:</a:t>
            </a:r>
          </a:p>
          <a:p>
            <a:pPr lvl="0">
              <a:lnSpc>
                <a:spcPts val="2400"/>
              </a:lnSpc>
              <a:spcBef>
                <a:spcPts val="1200"/>
              </a:spcBef>
            </a:pPr>
            <a:r>
              <a:rPr lang="en-GB" sz="2400" b="1" dirty="0" smtClean="0">
                <a:solidFill>
                  <a:prstClr val="black"/>
                </a:solidFill>
              </a:rPr>
              <a:t>NO</a:t>
            </a:r>
            <a:r>
              <a:rPr lang="en-GB" sz="2400" b="1" baseline="-20000" dirty="0" smtClean="0">
                <a:solidFill>
                  <a:prstClr val="black"/>
                </a:solidFill>
              </a:rPr>
              <a:t>3</a:t>
            </a:r>
            <a:r>
              <a:rPr lang="en-GB" sz="2400" b="1" dirty="0" smtClean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(fine) – EQSAM tends to shift equilibrium too far towards the gas phase as T increases (Rh </a:t>
            </a:r>
            <a:r>
              <a:rPr lang="en-GB" sz="2400" b="1" dirty="0" err="1">
                <a:solidFill>
                  <a:prstClr val="black"/>
                </a:solidFill>
              </a:rPr>
              <a:t>decr</a:t>
            </a:r>
            <a:r>
              <a:rPr lang="en-GB" sz="2400" b="1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GB" sz="2400" b="1" dirty="0">
                <a:solidFill>
                  <a:prstClr val="black"/>
                </a:solidFill>
              </a:rPr>
              <a:t>NH</a:t>
            </a:r>
            <a:r>
              <a:rPr lang="en-GB" sz="2400" b="1" baseline="-20000" dirty="0">
                <a:solidFill>
                  <a:prstClr val="black"/>
                </a:solidFill>
              </a:rPr>
              <a:t>4</a:t>
            </a:r>
            <a:r>
              <a:rPr lang="en-GB" sz="2400" b="1" dirty="0">
                <a:solidFill>
                  <a:prstClr val="black"/>
                </a:solidFill>
              </a:rPr>
              <a:t> – appears in different dominant form in model and </a:t>
            </a:r>
            <a:r>
              <a:rPr lang="en-GB" sz="2400" b="1" dirty="0" err="1">
                <a:solidFill>
                  <a:prstClr val="black"/>
                </a:solidFill>
              </a:rPr>
              <a:t>obs</a:t>
            </a:r>
            <a:r>
              <a:rPr lang="en-GB" sz="2400" b="1" dirty="0">
                <a:solidFill>
                  <a:prstClr val="black"/>
                </a:solidFill>
              </a:rPr>
              <a:t>:  </a:t>
            </a:r>
            <a:r>
              <a:rPr lang="en-GB" sz="2400" b="1" dirty="0" smtClean="0">
                <a:solidFill>
                  <a:prstClr val="black"/>
                </a:solidFill>
              </a:rPr>
              <a:t>(</a:t>
            </a:r>
            <a:r>
              <a:rPr lang="en-GB" sz="2400" b="1" dirty="0">
                <a:solidFill>
                  <a:prstClr val="black"/>
                </a:solidFill>
              </a:rPr>
              <a:t>NH</a:t>
            </a:r>
            <a:r>
              <a:rPr lang="en-GB" sz="2400" b="1" baseline="-20000" dirty="0">
                <a:solidFill>
                  <a:prstClr val="black"/>
                </a:solidFill>
              </a:rPr>
              <a:t>4</a:t>
            </a:r>
            <a:r>
              <a:rPr lang="en-GB" sz="2400" b="1" dirty="0">
                <a:solidFill>
                  <a:prstClr val="black"/>
                </a:solidFill>
              </a:rPr>
              <a:t>)</a:t>
            </a:r>
            <a:r>
              <a:rPr lang="en-GB" sz="2400" b="1" baseline="-20000" dirty="0">
                <a:solidFill>
                  <a:prstClr val="black"/>
                </a:solidFill>
              </a:rPr>
              <a:t>x</a:t>
            </a:r>
            <a:r>
              <a:rPr lang="en-GB" sz="2400" b="1" dirty="0">
                <a:solidFill>
                  <a:prstClr val="black"/>
                </a:solidFill>
              </a:rPr>
              <a:t>SO</a:t>
            </a:r>
            <a:r>
              <a:rPr lang="en-GB" sz="2400" b="1" baseline="-20000" dirty="0">
                <a:solidFill>
                  <a:prstClr val="black"/>
                </a:solidFill>
              </a:rPr>
              <a:t>4 </a:t>
            </a:r>
            <a:r>
              <a:rPr lang="en-GB" sz="2400" b="1" dirty="0">
                <a:solidFill>
                  <a:prstClr val="black"/>
                </a:solidFill>
              </a:rPr>
              <a:t>or</a:t>
            </a:r>
            <a:r>
              <a:rPr lang="en-GB" sz="2400" b="1" baseline="-20000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NH</a:t>
            </a:r>
            <a:r>
              <a:rPr lang="en-GB" sz="2400" b="1" baseline="-20000" dirty="0">
                <a:solidFill>
                  <a:prstClr val="black"/>
                </a:solidFill>
              </a:rPr>
              <a:t>4</a:t>
            </a:r>
            <a:r>
              <a:rPr lang="en-GB" sz="2400" b="1" dirty="0">
                <a:solidFill>
                  <a:prstClr val="black"/>
                </a:solidFill>
              </a:rPr>
              <a:t>NO</a:t>
            </a:r>
            <a:r>
              <a:rPr lang="en-GB" sz="2400" b="1" baseline="-20000" dirty="0">
                <a:solidFill>
                  <a:prstClr val="black"/>
                </a:solidFill>
              </a:rPr>
              <a:t>3 </a:t>
            </a:r>
            <a:r>
              <a:rPr lang="en-GB" sz="2400" b="1" dirty="0" smtClean="0">
                <a:solidFill>
                  <a:prstClr val="black"/>
                </a:solidFill>
              </a:rPr>
              <a:t>- too </a:t>
            </a:r>
            <a:r>
              <a:rPr lang="en-GB" sz="2400" b="1" dirty="0">
                <a:solidFill>
                  <a:prstClr val="black"/>
                </a:solidFill>
              </a:rPr>
              <a:t>unstable ammonium nitrate aerosols</a:t>
            </a:r>
            <a:r>
              <a:rPr lang="en-GB" sz="2400" b="1" baseline="-20000" dirty="0">
                <a:solidFill>
                  <a:prstClr val="black"/>
                </a:solidFill>
              </a:rPr>
              <a:t> ,    	</a:t>
            </a:r>
            <a:r>
              <a:rPr lang="en-GB" sz="2400" b="1" baseline="-20000" dirty="0" smtClean="0">
                <a:solidFill>
                  <a:prstClr val="black"/>
                </a:solidFill>
              </a:rPr>
              <a:t>		</a:t>
            </a:r>
            <a:r>
              <a:rPr lang="en-GB" sz="2400" b="1" dirty="0" smtClean="0">
                <a:solidFill>
                  <a:prstClr val="black"/>
                </a:solidFill>
              </a:rPr>
              <a:t>lack </a:t>
            </a:r>
            <a:r>
              <a:rPr lang="en-GB" sz="2400" b="1" dirty="0">
                <a:solidFill>
                  <a:prstClr val="black"/>
                </a:solidFill>
              </a:rPr>
              <a:t>of ammonia</a:t>
            </a:r>
          </a:p>
          <a:p>
            <a:pPr lvl="0">
              <a:lnSpc>
                <a:spcPts val="3600"/>
              </a:lnSpc>
              <a:spcBef>
                <a:spcPct val="70000"/>
              </a:spcBef>
            </a:pPr>
            <a:r>
              <a:rPr lang="en-GB" sz="3200" b="1" dirty="0" smtClean="0">
                <a:solidFill>
                  <a:prstClr val="black"/>
                </a:solidFill>
              </a:rPr>
              <a:t>Other still need to be explained: </a:t>
            </a:r>
            <a:r>
              <a:rPr lang="en-GB" sz="2400" b="1" dirty="0" smtClean="0">
                <a:solidFill>
                  <a:prstClr val="black"/>
                </a:solidFill>
              </a:rPr>
              <a:t>SO</a:t>
            </a:r>
            <a:r>
              <a:rPr lang="en-GB" sz="2400" b="1" baseline="-20000" dirty="0" smtClean="0">
                <a:solidFill>
                  <a:prstClr val="black"/>
                </a:solidFill>
              </a:rPr>
              <a:t>4</a:t>
            </a:r>
            <a:r>
              <a:rPr lang="en-GB" sz="2400" b="1" dirty="0" smtClean="0">
                <a:solidFill>
                  <a:prstClr val="black"/>
                </a:solidFill>
              </a:rPr>
              <a:t> – diurnal profile</a:t>
            </a:r>
          </a:p>
          <a:p>
            <a:pPr lvl="0">
              <a:lnSpc>
                <a:spcPts val="3600"/>
              </a:lnSpc>
              <a:spcBef>
                <a:spcPct val="70000"/>
              </a:spcBef>
            </a:pPr>
            <a:r>
              <a:rPr lang="en-GB" sz="3200" b="1" dirty="0" smtClean="0">
                <a:solidFill>
                  <a:srgbClr val="002060"/>
                </a:solidFill>
              </a:rPr>
              <a:t>.. To be presented in Report 4/2011</a:t>
            </a:r>
            <a:r>
              <a:rPr lang="en-GB" sz="3200" b="1" dirty="0">
                <a:solidFill>
                  <a:srgbClr val="002060"/>
                </a:solidFill>
              </a:rPr>
              <a:t>	</a:t>
            </a:r>
            <a:endParaRPr lang="en-GB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>
                <a:latin typeface="Trebuchet MS" pitchFamily="34" charset="0"/>
              </a:rPr>
              <a:t> </a:t>
            </a:r>
            <a:r>
              <a:rPr lang="nb-NO" sz="1000" i="1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57200" y="2365696"/>
            <a:ext cx="7239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5400" b="1" i="1" dirty="0" smtClean="0">
                <a:solidFill>
                  <a:srgbClr val="CC0066"/>
                </a:solidFill>
                <a:latin typeface="Book Antiqua" pitchFamily="18" charset="0"/>
              </a:rPr>
              <a:t>Thank you for attention!</a:t>
            </a:r>
            <a:endParaRPr lang="en-GB" sz="5400" b="1" i="1" dirty="0">
              <a:solidFill>
                <a:srgbClr val="CC0066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810000" y="505711"/>
            <a:ext cx="1154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i="1" dirty="0" smtClean="0">
                <a:solidFill>
                  <a:srgbClr val="CC0066"/>
                </a:solidFill>
                <a:latin typeface="Book Antiqua" pitchFamily="18" charset="0"/>
              </a:rPr>
              <a:t>SO4</a:t>
            </a:r>
            <a:endParaRPr lang="en-GB" sz="4000" b="1" i="1" dirty="0">
              <a:solidFill>
                <a:srgbClr val="CC0066"/>
              </a:solidFill>
              <a:latin typeface="Book Antiqua" pitchFamily="18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49905"/>
              </p:ext>
            </p:extLst>
          </p:nvPr>
        </p:nvGraphicFramePr>
        <p:xfrm>
          <a:off x="380999" y="1295396"/>
          <a:ext cx="8534402" cy="396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764"/>
                <a:gridCol w="566020"/>
                <a:gridCol w="603693"/>
                <a:gridCol w="593585"/>
                <a:gridCol w="584397"/>
                <a:gridCol w="749793"/>
                <a:gridCol w="588991"/>
                <a:gridCol w="383166"/>
                <a:gridCol w="566939"/>
                <a:gridCol w="603693"/>
                <a:gridCol w="619314"/>
                <a:gridCol w="563263"/>
                <a:gridCol w="749793"/>
                <a:gridCol w="588991"/>
              </a:tblGrid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2008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2009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Obs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Mod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Bias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RMSE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IOA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Obs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Mod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Bias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RMSE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IOA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CH02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-43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0.55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1.1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-35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0.49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HU02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0.68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DE44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-37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1.5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1.0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-30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DE44*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SE11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-45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1.0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113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1.2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0.46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FI63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0.3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 smtClean="0">
                          <a:effectLst/>
                        </a:rPr>
                        <a:t>0.25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 smtClean="0">
                          <a:effectLst/>
                        </a:rPr>
                        <a:t>-17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 smtClean="0">
                          <a:effectLst/>
                        </a:rPr>
                        <a:t>0.41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0.3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 smtClean="0">
                          <a:effectLst/>
                        </a:rPr>
                        <a:t>0.58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ES19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-16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0.63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0.77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IT10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0.21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FR30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82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0.14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0.45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0.25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9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810000" y="505711"/>
            <a:ext cx="1268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i="1" dirty="0" smtClean="0">
                <a:solidFill>
                  <a:srgbClr val="CC0066"/>
                </a:solidFill>
                <a:latin typeface="Book Antiqua" pitchFamily="18" charset="0"/>
              </a:rPr>
              <a:t>NO3</a:t>
            </a:r>
            <a:endParaRPr lang="en-GB" sz="4000" b="1" i="1" dirty="0">
              <a:solidFill>
                <a:srgbClr val="CC0066"/>
              </a:solidFill>
              <a:latin typeface="Book Antiqua" pitchFamily="18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57234"/>
              </p:ext>
            </p:extLst>
          </p:nvPr>
        </p:nvGraphicFramePr>
        <p:xfrm>
          <a:off x="228600" y="1250383"/>
          <a:ext cx="8534400" cy="4267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984"/>
                <a:gridCol w="575823"/>
                <a:gridCol w="598709"/>
                <a:gridCol w="614272"/>
                <a:gridCol w="655468"/>
                <a:gridCol w="779055"/>
                <a:gridCol w="635328"/>
                <a:gridCol w="234862"/>
                <a:gridCol w="559345"/>
                <a:gridCol w="599625"/>
                <a:gridCol w="615187"/>
                <a:gridCol w="567583"/>
                <a:gridCol w="747013"/>
                <a:gridCol w="583146"/>
              </a:tblGrid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2008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2009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Obs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Mod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Bias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RMSE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IOA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Obs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Mod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Bias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RMSE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IOA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CH02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3.5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3.4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3.8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3.1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-20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0.84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HU02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-16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0.69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0.81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DE44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3.6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3.0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-18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3.0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DE44*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0.01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-98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0.36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0.42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SE11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-45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4.2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-53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4.2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FI63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0.07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100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 smtClean="0">
                          <a:effectLst/>
                        </a:rPr>
                        <a:t>0.11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0.1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 smtClean="0">
                          <a:effectLst/>
                        </a:rPr>
                        <a:t>0.44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ES19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3.6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3.4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0.47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4.0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IT10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-44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-0.11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4.16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0.35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FR30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-49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0.05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0.31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0.43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208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0.31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0.47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810000" y="505711"/>
            <a:ext cx="12394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i="1" dirty="0" smtClean="0">
                <a:solidFill>
                  <a:srgbClr val="CC0066"/>
                </a:solidFill>
                <a:latin typeface="Book Antiqua" pitchFamily="18" charset="0"/>
              </a:rPr>
              <a:t>NH4</a:t>
            </a:r>
            <a:endParaRPr lang="en-GB" sz="4000" b="1" i="1" dirty="0">
              <a:solidFill>
                <a:srgbClr val="CC0066"/>
              </a:solidFill>
              <a:latin typeface="Book Antiqua" pitchFamily="18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50647"/>
              </p:ext>
            </p:extLst>
          </p:nvPr>
        </p:nvGraphicFramePr>
        <p:xfrm>
          <a:off x="457199" y="1213601"/>
          <a:ext cx="8229602" cy="4501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522"/>
                <a:gridCol w="555258"/>
                <a:gridCol w="577327"/>
                <a:gridCol w="592333"/>
                <a:gridCol w="632059"/>
                <a:gridCol w="751232"/>
                <a:gridCol w="612637"/>
                <a:gridCol w="226474"/>
                <a:gridCol w="539369"/>
                <a:gridCol w="578209"/>
                <a:gridCol w="593216"/>
                <a:gridCol w="547313"/>
                <a:gridCol w="720334"/>
                <a:gridCol w="562319"/>
              </a:tblGrid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2008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2009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Obs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Mod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Bias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RMSE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IOA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Obs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Mod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Bias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RMSE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IOA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CH02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1.4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-14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-29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0.81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HU02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-12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0.80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DE44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-10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0.78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-25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DE44*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-10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SE11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-40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104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0.54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0.48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FI63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0.09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 smtClean="0">
                          <a:effectLst/>
                        </a:rPr>
                        <a:t>0.1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 smtClean="0">
                          <a:effectLst/>
                        </a:rPr>
                        <a:t>0.31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0.1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smtClean="0">
                          <a:effectLst/>
                        </a:rPr>
                        <a:t>0.55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ES19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0.52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1.4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0.71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IT10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-38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-0.12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1.5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0.36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 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FR30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1.7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-49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0.30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1.6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0.49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 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0.6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0.9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61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0.23</a:t>
                      </a:r>
                      <a:endParaRPr lang="nb-NO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1.1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0.49</a:t>
                      </a:r>
                      <a:endParaRPr lang="nb-NO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46166" y="1066800"/>
            <a:ext cx="67056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i="1" dirty="0">
                <a:solidFill>
                  <a:srgbClr val="CC0066"/>
                </a:solidFill>
                <a:latin typeface="Book Antiqua" pitchFamily="18" charset="0"/>
              </a:rPr>
              <a:t>Why to look at hourly data</a:t>
            </a:r>
            <a:r>
              <a:rPr lang="en-GB" sz="4000" b="1" i="1" dirty="0" smtClean="0">
                <a:solidFill>
                  <a:srgbClr val="CC0066"/>
                </a:solidFill>
                <a:latin typeface="Book Antiqua" pitchFamily="18" charset="0"/>
              </a:rPr>
              <a:t>?</a:t>
            </a:r>
            <a:endParaRPr lang="en-GB" sz="4000" b="1" i="1" dirty="0">
              <a:solidFill>
                <a:srgbClr val="CC0066"/>
              </a:solidFill>
              <a:latin typeface="Book Antiqua" pitchFamily="18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06779" y="2286000"/>
            <a:ext cx="815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2800" b="1" dirty="0" smtClean="0"/>
              <a:t> Testing the soundness of processes’ description in the model and identifying </a:t>
            </a:r>
            <a:r>
              <a:rPr lang="en-GB" sz="2800" b="1" dirty="0" smtClean="0"/>
              <a:t>deficiencies</a:t>
            </a:r>
            <a:endParaRPr lang="en-GB" sz="2800" b="1" dirty="0" smtClean="0"/>
          </a:p>
          <a:p>
            <a:endParaRPr lang="en-GB" sz="28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GB" sz="2800" b="1" dirty="0" smtClean="0"/>
              <a:t> May help to explain model disagreements with “standard” daily observations </a:t>
            </a:r>
            <a:r>
              <a:rPr lang="en-GB" sz="2800" b="1" dirty="0" smtClean="0"/>
              <a:t>and improve the model</a:t>
            </a:r>
            <a:endParaRPr lang="en-GB" sz="2800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2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>
                <a:latin typeface="Trebuchet MS" pitchFamily="34" charset="0"/>
              </a:rPr>
              <a:t> </a:t>
            </a:r>
            <a:r>
              <a:rPr lang="nb-NO" sz="1000" i="1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4300" y="342452"/>
            <a:ext cx="7696200" cy="87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1200"/>
              </a:spcBef>
            </a:pPr>
            <a:r>
              <a:rPr lang="en-GB" sz="3200" b="1" dirty="0" smtClean="0"/>
              <a:t>What processes drive diurnal variation of concentrations in the EMEP model</a:t>
            </a:r>
            <a:endParaRPr lang="en-GB" sz="3200" b="1" i="1" dirty="0">
              <a:latin typeface="Book Antiqua" pitchFamily="18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14300" y="1237678"/>
            <a:ext cx="885233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v"/>
            </a:pPr>
            <a:r>
              <a:rPr lang="nb-NO" sz="2800" u="sng" dirty="0" smtClean="0"/>
              <a:t> </a:t>
            </a:r>
            <a:r>
              <a:rPr lang="en-GB" sz="2800" b="1" u="sng" dirty="0" smtClean="0"/>
              <a:t>Meteorology 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CC0066"/>
                </a:solidFill>
              </a:rPr>
              <a:t>Dispersion:   </a:t>
            </a:r>
            <a:r>
              <a:rPr lang="en-GB" sz="2400" b="1" i="1" dirty="0" smtClean="0"/>
              <a:t>night suppression,   daytime mixing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CC0066"/>
                </a:solidFill>
              </a:rPr>
              <a:t>Chemistry:   </a:t>
            </a:r>
            <a:r>
              <a:rPr lang="en-GB" sz="2400" b="1" i="1" dirty="0" smtClean="0"/>
              <a:t>daytime - more efficient photo-chemistry , 			</a:t>
            </a:r>
            <a:r>
              <a:rPr lang="en-GB" sz="2400" b="1" i="1" dirty="0" smtClean="0"/>
              <a:t>        evaporation </a:t>
            </a:r>
            <a:r>
              <a:rPr lang="en-GB" sz="2400" b="1" i="1" dirty="0" smtClean="0"/>
              <a:t>of semi-volatile aerosols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CC0066"/>
                </a:solidFill>
              </a:rPr>
              <a:t> Dry deposition: </a:t>
            </a:r>
            <a:r>
              <a:rPr lang="en-GB" sz="2400" b="1" i="1" dirty="0" smtClean="0"/>
              <a:t>less efficient at night (?) due to increased aerodynamic resistance (but e.g. surface R is smaller for SO2 due to higher Rh), but… higher surface concentrations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2800" b="1" u="sng" dirty="0" smtClean="0"/>
              <a:t> Emissions 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CC0066"/>
                </a:solidFill>
              </a:rPr>
              <a:t>diurnal variation </a:t>
            </a:r>
            <a:r>
              <a:rPr lang="en-GB" sz="2400" b="1" i="1" dirty="0" smtClean="0"/>
              <a:t>– rather crude</a:t>
            </a:r>
            <a:endParaRPr lang="en-GB" sz="2400" b="1" i="1" dirty="0"/>
          </a:p>
        </p:txBody>
      </p:sp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20834"/>
              </p:ext>
            </p:extLst>
          </p:nvPr>
        </p:nvGraphicFramePr>
        <p:xfrm>
          <a:off x="152400" y="5253691"/>
          <a:ext cx="8839199" cy="15773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19199"/>
                <a:gridCol w="838200"/>
                <a:gridCol w="838200"/>
                <a:gridCol w="762001"/>
                <a:gridCol w="838200"/>
                <a:gridCol w="762000"/>
                <a:gridCol w="685800"/>
                <a:gridCol w="761999"/>
                <a:gridCol w="742279"/>
                <a:gridCol w="705521"/>
                <a:gridCol w="685800"/>
              </a:tblGrid>
              <a:tr h="387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</a:rPr>
                        <a:t>Height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1</a:t>
                      </a:r>
                      <a:r>
                        <a:rPr lang="nb-NO" sz="1800" baseline="0" dirty="0" smtClean="0">
                          <a:effectLst/>
                        </a:rPr>
                        <a:t> </a:t>
                      </a:r>
                      <a:r>
                        <a:rPr lang="nb-NO" sz="1800" dirty="0" smtClean="0">
                          <a:effectLst/>
                        </a:rPr>
                        <a:t>energy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2   </a:t>
                      </a:r>
                      <a:r>
                        <a:rPr lang="nb-NO" sz="1800" dirty="0" err="1" smtClean="0">
                          <a:effectLst/>
                        </a:rPr>
                        <a:t>resid</a:t>
                      </a:r>
                      <a:r>
                        <a:rPr lang="nb-NO" sz="1800" baseline="0" dirty="0" smtClean="0">
                          <a:effectLst/>
                        </a:rPr>
                        <a:t> </a:t>
                      </a:r>
                      <a:r>
                        <a:rPr lang="nb-NO" sz="1800" baseline="0" dirty="0" err="1" smtClean="0">
                          <a:effectLst/>
                        </a:rPr>
                        <a:t>comb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3  Indus</a:t>
                      </a:r>
                      <a:r>
                        <a:rPr lang="nb-NO" sz="1800" baseline="0" dirty="0" smtClean="0">
                          <a:effectLst/>
                        </a:rPr>
                        <a:t> </a:t>
                      </a:r>
                      <a:r>
                        <a:rPr lang="nb-NO" sz="1800" baseline="0" dirty="0" err="1" smtClean="0">
                          <a:effectLst/>
                        </a:rPr>
                        <a:t>comb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4  indus </a:t>
                      </a:r>
                      <a:r>
                        <a:rPr lang="nb-NO" sz="1800" dirty="0" err="1" smtClean="0">
                          <a:effectLst/>
                        </a:rPr>
                        <a:t>proc</a:t>
                      </a:r>
                      <a:r>
                        <a:rPr lang="nb-NO" sz="1800" dirty="0" smtClean="0">
                          <a:effectLst/>
                        </a:rPr>
                        <a:t>.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5 </a:t>
                      </a:r>
                      <a:r>
                        <a:rPr lang="nb-NO" sz="1800" dirty="0" err="1" smtClean="0">
                          <a:effectLst/>
                        </a:rPr>
                        <a:t>extraction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6    sol-vent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</a:rPr>
                        <a:t>road</a:t>
                      </a:r>
                      <a:r>
                        <a:rPr lang="nb-NO" sz="1800" dirty="0" smtClean="0">
                          <a:effectLst/>
                        </a:rPr>
                        <a:t> traff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8 </a:t>
                      </a:r>
                      <a:r>
                        <a:rPr lang="nb-NO" sz="1800" dirty="0" err="1" smtClean="0">
                          <a:effectLst/>
                        </a:rPr>
                        <a:t>other</a:t>
                      </a:r>
                      <a:r>
                        <a:rPr lang="nb-NO" sz="1800" dirty="0" smtClean="0">
                          <a:effectLst/>
                        </a:rPr>
                        <a:t> mobil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9 waste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10 </a:t>
                      </a:r>
                      <a:r>
                        <a:rPr lang="nb-NO" sz="1800" dirty="0" err="1" smtClean="0">
                          <a:effectLst/>
                        </a:rPr>
                        <a:t>agric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nb-NO" sz="18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night</a:t>
                      </a:r>
                      <a:endParaRPr lang="nb-NO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nb-NO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nb-NO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1.2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0.8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nb-NO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nb-NO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nb-NO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nb-NO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nb-NO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nb-NO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nb-NO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4" name="Rett linje 3"/>
          <p:cNvCxnSpPr/>
          <p:nvPr/>
        </p:nvCxnSpPr>
        <p:spPr>
          <a:xfrm flipV="1">
            <a:off x="114300" y="6248400"/>
            <a:ext cx="1181100" cy="4873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V="1">
            <a:off x="1447800" y="6242818"/>
            <a:ext cx="774370" cy="492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V="1">
            <a:off x="2230087" y="6248400"/>
            <a:ext cx="774370" cy="492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 flipV="1">
            <a:off x="3017817" y="6242818"/>
            <a:ext cx="774370" cy="492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V="1">
            <a:off x="3797630" y="6241887"/>
            <a:ext cx="774370" cy="492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V="1">
            <a:off x="4648200" y="6229081"/>
            <a:ext cx="698170" cy="492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 flipV="1">
            <a:off x="5486400" y="6248400"/>
            <a:ext cx="594261" cy="473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 flipV="1">
            <a:off x="6080661" y="6241887"/>
            <a:ext cx="774370" cy="492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V="1">
            <a:off x="6855031" y="6229081"/>
            <a:ext cx="774370" cy="512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7629401" y="6229081"/>
            <a:ext cx="688769" cy="492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V="1">
            <a:off x="8318170" y="6193455"/>
            <a:ext cx="648468" cy="541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484790" y="2133600"/>
            <a:ext cx="8153400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C0066"/>
                </a:solidFill>
              </a:rPr>
              <a:t>Sites</a:t>
            </a:r>
            <a:endParaRPr lang="en-GB" sz="3600" b="1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CH02</a:t>
            </a:r>
            <a:r>
              <a:rPr lang="en-GB" sz="2400" b="1" dirty="0" smtClean="0"/>
              <a:t>     </a:t>
            </a:r>
            <a:r>
              <a:rPr lang="en-GB" sz="2400" b="1" dirty="0" err="1" smtClean="0"/>
              <a:t>Payerne</a:t>
            </a:r>
            <a:r>
              <a:rPr lang="en-GB" sz="2400" b="1" dirty="0" smtClean="0"/>
              <a:t>                                  510 m                       5min 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DE44</a:t>
            </a:r>
            <a:r>
              <a:rPr lang="en-GB" sz="2400" b="1" dirty="0" smtClean="0"/>
              <a:t>      </a:t>
            </a:r>
            <a:r>
              <a:rPr lang="en-GB" sz="2400" b="1" dirty="0" err="1" smtClean="0"/>
              <a:t>Melpitz</a:t>
            </a:r>
            <a:r>
              <a:rPr lang="en-GB" sz="2400" b="1" dirty="0" smtClean="0"/>
              <a:t>                                     87 m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ES19</a:t>
            </a:r>
            <a:r>
              <a:rPr lang="en-GB" sz="2400" b="1" dirty="0" smtClean="0"/>
              <a:t>       Barcelona                                80 m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FI63</a:t>
            </a:r>
            <a:r>
              <a:rPr lang="en-GB" sz="2400" b="1" dirty="0" smtClean="0"/>
              <a:t>       </a:t>
            </a:r>
            <a:r>
              <a:rPr lang="en-GB" sz="2400" b="1" dirty="0" err="1" smtClean="0"/>
              <a:t>Puijo</a:t>
            </a:r>
            <a:r>
              <a:rPr lang="en-GB" sz="2400" b="1" dirty="0" smtClean="0"/>
              <a:t> Smear IV                       306 m                       5min 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FR30 </a:t>
            </a:r>
            <a:r>
              <a:rPr lang="en-GB" sz="2400" b="1" dirty="0" smtClean="0"/>
              <a:t>     </a:t>
            </a:r>
            <a:r>
              <a:rPr lang="en-GB" sz="2400" b="1" dirty="0" err="1" smtClean="0"/>
              <a:t>Puy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Dôme</a:t>
            </a:r>
            <a:r>
              <a:rPr lang="en-GB" sz="2400" b="1" dirty="0" smtClean="0"/>
              <a:t>                      1465 m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HU02</a:t>
            </a:r>
            <a:r>
              <a:rPr lang="en-GB" sz="2400" b="1" dirty="0" smtClean="0"/>
              <a:t>    K-</a:t>
            </a:r>
            <a:r>
              <a:rPr lang="en-GB" sz="2400" b="1" dirty="0" err="1" smtClean="0"/>
              <a:t>puszta</a:t>
            </a:r>
            <a:r>
              <a:rPr lang="en-GB" sz="2400" b="1" dirty="0" smtClean="0"/>
              <a:t>                                 125 m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IT10 </a:t>
            </a:r>
            <a:r>
              <a:rPr lang="en-GB" sz="2400" b="1" dirty="0" smtClean="0"/>
              <a:t>     San </a:t>
            </a:r>
            <a:r>
              <a:rPr lang="en-GB" sz="2400" b="1" dirty="0" err="1" smtClean="0"/>
              <a:t>Pietro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Capofiume</a:t>
            </a:r>
            <a:r>
              <a:rPr lang="en-GB" sz="2400" b="1" dirty="0" smtClean="0"/>
              <a:t>           11 m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SE11 </a:t>
            </a:r>
            <a:r>
              <a:rPr lang="en-GB" sz="2400" b="1" dirty="0" smtClean="0"/>
              <a:t>     </a:t>
            </a:r>
            <a:r>
              <a:rPr lang="en-GB" sz="2400" b="1" dirty="0" err="1" smtClean="0"/>
              <a:t>Vavihill</a:t>
            </a:r>
            <a:r>
              <a:rPr lang="en-GB" sz="2400" b="1" dirty="0" smtClean="0"/>
              <a:t>                                   172 m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743" y="608125"/>
            <a:ext cx="876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dirty="0" smtClean="0">
                <a:solidFill>
                  <a:srgbClr val="CC0066"/>
                </a:solidFill>
              </a:rPr>
              <a:t>AMS </a:t>
            </a:r>
            <a:r>
              <a:rPr lang="en-GB" sz="3200" b="1" dirty="0" smtClean="0">
                <a:solidFill>
                  <a:srgbClr val="CC0066"/>
                </a:solidFill>
              </a:rPr>
              <a:t>(Aerodyne Aerosol Mass Spectrometer</a:t>
            </a:r>
            <a:r>
              <a:rPr lang="en-GB" sz="4000" b="1" dirty="0" smtClean="0">
                <a:solidFill>
                  <a:srgbClr val="CC0066"/>
                </a:solidFill>
              </a:rPr>
              <a:t>:</a:t>
            </a:r>
          </a:p>
          <a:p>
            <a:r>
              <a:rPr lang="en-GB" sz="4000" b="1" dirty="0" smtClean="0">
                <a:solidFill>
                  <a:srgbClr val="002060"/>
                </a:solidFill>
              </a:rPr>
              <a:t>           SO</a:t>
            </a:r>
            <a:r>
              <a:rPr lang="en-GB" sz="4000" b="1" baseline="-20000" dirty="0" smtClean="0">
                <a:solidFill>
                  <a:srgbClr val="002060"/>
                </a:solidFill>
              </a:rPr>
              <a:t>4,</a:t>
            </a:r>
            <a:r>
              <a:rPr lang="en-GB" sz="4000" b="1" dirty="0" smtClean="0">
                <a:solidFill>
                  <a:srgbClr val="002060"/>
                </a:solidFill>
              </a:rPr>
              <a:t> NO</a:t>
            </a:r>
            <a:r>
              <a:rPr lang="en-GB" sz="4000" b="1" baseline="-20000" dirty="0" smtClean="0">
                <a:solidFill>
                  <a:srgbClr val="002060"/>
                </a:solidFill>
              </a:rPr>
              <a:t>3,</a:t>
            </a:r>
            <a:r>
              <a:rPr lang="en-GB" sz="4000" b="1" dirty="0" smtClean="0">
                <a:solidFill>
                  <a:srgbClr val="002060"/>
                </a:solidFill>
              </a:rPr>
              <a:t> NH</a:t>
            </a:r>
            <a:r>
              <a:rPr lang="en-GB" sz="4000" b="1" baseline="-20000" dirty="0" smtClean="0">
                <a:solidFill>
                  <a:srgbClr val="002060"/>
                </a:solidFill>
              </a:rPr>
              <a:t>4</a:t>
            </a:r>
            <a:r>
              <a:rPr lang="en-GB" sz="3600" b="1" baseline="-20000" dirty="0" smtClean="0">
                <a:solidFill>
                  <a:srgbClr val="002060"/>
                </a:solidFill>
              </a:rPr>
              <a:t>      </a:t>
            </a:r>
            <a:r>
              <a:rPr lang="en-GB" sz="3600" b="1" dirty="0" smtClean="0"/>
              <a:t>in </a:t>
            </a:r>
            <a:r>
              <a:rPr lang="en-GB" sz="3600" b="1" dirty="0" err="1" smtClean="0"/>
              <a:t>appr</a:t>
            </a:r>
            <a:r>
              <a:rPr lang="en-GB" sz="3600" b="1" dirty="0" smtClean="0"/>
              <a:t>. PM</a:t>
            </a:r>
            <a:r>
              <a:rPr lang="en-GB" sz="4000" b="1" baseline="-20000" dirty="0" smtClean="0"/>
              <a:t>1</a:t>
            </a:r>
            <a:r>
              <a:rPr lang="en-GB" sz="3600" b="1" dirty="0" smtClean="0"/>
              <a:t> - hourly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2872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43154"/>
            <a:ext cx="5110244" cy="3094240"/>
          </a:xfrm>
          <a:prstGeom prst="rect">
            <a:avLst/>
          </a:prstGeom>
        </p:spPr>
      </p:pic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12357" y="1189038"/>
            <a:ext cx="27864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4000" b="1" i="1" dirty="0" smtClean="0">
                <a:solidFill>
                  <a:srgbClr val="002060"/>
                </a:solidFill>
                <a:latin typeface="Book Antiqua" pitchFamily="18" charset="0"/>
              </a:rPr>
              <a:t>.. Just two examples</a:t>
            </a:r>
            <a:endParaRPr lang="en-GB" sz="4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" y="457200"/>
            <a:ext cx="5110244" cy="31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304800"/>
            <a:ext cx="1069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i="1" dirty="0" smtClean="0">
                <a:solidFill>
                  <a:srgbClr val="CC0066"/>
                </a:solidFill>
                <a:latin typeface="Book Antiqua" pitchFamily="18" charset="0"/>
              </a:rPr>
              <a:t>SO</a:t>
            </a:r>
            <a:r>
              <a:rPr lang="en-GB" sz="4000" b="1" i="1" baseline="-20000" dirty="0" smtClean="0">
                <a:solidFill>
                  <a:srgbClr val="CC0066"/>
                </a:solidFill>
                <a:latin typeface="Book Antiqua" pitchFamily="18" charset="0"/>
              </a:rPr>
              <a:t>4</a:t>
            </a:r>
            <a:endParaRPr lang="en-GB" sz="4000" b="1" i="1" baseline="-20000" dirty="0">
              <a:solidFill>
                <a:srgbClr val="CC0066"/>
              </a:solidFill>
              <a:latin typeface="Book Antiqu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75906" y="3489356"/>
            <a:ext cx="11833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i="1" dirty="0" smtClean="0">
                <a:solidFill>
                  <a:srgbClr val="CC0066"/>
                </a:solidFill>
                <a:latin typeface="Book Antiqua" pitchFamily="18" charset="0"/>
              </a:rPr>
              <a:t>NO</a:t>
            </a:r>
            <a:r>
              <a:rPr lang="en-GB" sz="4000" b="1" i="1" baseline="-20000" dirty="0">
                <a:solidFill>
                  <a:srgbClr val="CC0066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953000" y="290373"/>
            <a:ext cx="1154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i="1" dirty="0" smtClean="0">
                <a:solidFill>
                  <a:srgbClr val="CC0066"/>
                </a:solidFill>
                <a:latin typeface="Book Antiqua" pitchFamily="18" charset="0"/>
              </a:rPr>
              <a:t>NH</a:t>
            </a:r>
            <a:r>
              <a:rPr lang="en-GB" sz="4000" b="1" i="1" baseline="-20000" dirty="0" smtClean="0">
                <a:solidFill>
                  <a:srgbClr val="CC0066"/>
                </a:solidFill>
                <a:latin typeface="Book Antiqua" pitchFamily="18" charset="0"/>
              </a:rPr>
              <a:t>4</a:t>
            </a:r>
            <a:endParaRPr lang="en-GB" sz="4000" b="1" i="1" baseline="-20000" dirty="0">
              <a:solidFill>
                <a:srgbClr val="CC0066"/>
              </a:solidFill>
              <a:latin typeface="Book Antiqua" pitchFamily="18" charset="0"/>
            </a:endParaRPr>
          </a:p>
        </p:txBody>
      </p:sp>
      <p:sp>
        <p:nvSpPr>
          <p:cNvPr id="2" name="Stjerne med 5 tagger 1"/>
          <p:cNvSpPr/>
          <p:nvPr/>
        </p:nvSpPr>
        <p:spPr>
          <a:xfrm>
            <a:off x="6696075" y="4056413"/>
            <a:ext cx="457200" cy="304800"/>
          </a:xfrm>
          <a:prstGeom prst="star5">
            <a:avLst>
              <a:gd name="adj" fmla="val 21925"/>
              <a:gd name="hf" fmla="val 105146"/>
              <a:gd name="vf" fmla="val 110557"/>
            </a:avLst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285563"/>
              </p:ext>
            </p:extLst>
          </p:nvPr>
        </p:nvGraphicFramePr>
        <p:xfrm>
          <a:off x="2269926" y="4223873"/>
          <a:ext cx="5045274" cy="251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669708"/>
              </p:ext>
            </p:extLst>
          </p:nvPr>
        </p:nvGraphicFramePr>
        <p:xfrm>
          <a:off x="1" y="1103823"/>
          <a:ext cx="4495799" cy="244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781284"/>
              </p:ext>
            </p:extLst>
          </p:nvPr>
        </p:nvGraphicFramePr>
        <p:xfrm>
          <a:off x="4572000" y="1089396"/>
          <a:ext cx="4555332" cy="245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78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" y="2510937"/>
            <a:ext cx="2821972" cy="1997297"/>
          </a:xfrm>
          <a:prstGeom prst="rect">
            <a:avLst/>
          </a:prstGeom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>
                <a:latin typeface="Trebuchet MS" pitchFamily="34" charset="0"/>
              </a:rPr>
              <a:t> </a:t>
            </a:r>
            <a:r>
              <a:rPr lang="nb-NO" sz="1000" i="1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484883" y="380999"/>
            <a:ext cx="2411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en-GB" sz="4000" b="1" dirty="0">
                <a:solidFill>
                  <a:srgbClr val="CC0066"/>
                </a:solidFill>
              </a:rPr>
              <a:t>OUTLINE</a:t>
            </a:r>
            <a:endParaRPr lang="en-GB" sz="3600" b="1" i="1" dirty="0">
              <a:solidFill>
                <a:srgbClr val="CC0066"/>
              </a:solidFill>
              <a:latin typeface="Book Antiqua" pitchFamily="18" charset="0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53" y="4616228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" y="425742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Bild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2531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Bild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30" y="2520834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Bild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2530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Bild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30" y="4669220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Bild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06" y="2528717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407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815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223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87132" y="498185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SO</a:t>
            </a:r>
            <a:r>
              <a:rPr lang="en-GB" sz="5400" b="1" baseline="-18000" dirty="0" smtClean="0"/>
              <a:t>4</a:t>
            </a:r>
            <a:endParaRPr lang="en-GB" sz="5400" b="1" baseline="-18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378430" y="4820309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IT10</a:t>
            </a:r>
            <a:endParaRPr lang="en-GB" b="1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3124200" y="547170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HU02</a:t>
            </a:r>
            <a:endParaRPr lang="en-GB" b="1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6172200" y="594519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CH02</a:t>
            </a:r>
            <a:endParaRPr lang="en-GB" b="1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434685" y="495707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SE11</a:t>
            </a:r>
            <a:endParaRPr lang="en-GB" b="1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399395" y="2628527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FI63</a:t>
            </a:r>
            <a:endParaRPr lang="en-GB" b="1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6124053" y="4762393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FR30</a:t>
            </a:r>
            <a:endParaRPr lang="en-GB" b="1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208973" y="2705206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DE44</a:t>
            </a:r>
            <a:endParaRPr lang="en-GB" b="1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6229706" y="2705206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DE44</a:t>
            </a:r>
            <a:endParaRPr lang="en-GB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179064" y="2386387"/>
            <a:ext cx="126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May-June</a:t>
            </a:r>
            <a:endParaRPr lang="en-GB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78866" y="6112817"/>
            <a:ext cx="22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Sept-Oct 2008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302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7" y="2536601"/>
            <a:ext cx="2820734" cy="1997297"/>
          </a:xfrm>
          <a:prstGeom prst="rect">
            <a:avLst/>
          </a:prstGeom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>
                <a:latin typeface="Trebuchet MS" pitchFamily="34" charset="0"/>
              </a:rPr>
              <a:t> </a:t>
            </a:r>
            <a:r>
              <a:rPr lang="nb-NO" sz="1000" i="1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pic>
        <p:nvPicPr>
          <p:cNvPr id="12292" name="Bild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79311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Bild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7" y="457199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Bild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Bild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40" y="2536602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815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68" y="457200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Bild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50" y="4688584"/>
            <a:ext cx="2821972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Bild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69" y="2580631"/>
            <a:ext cx="2820734" cy="19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52400" y="649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5240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683272" y="511563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NO</a:t>
            </a:r>
            <a:r>
              <a:rPr lang="en-GB" sz="5400" b="1" baseline="-18000" dirty="0"/>
              <a:t>3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3340962" y="4904882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IT10</a:t>
            </a:r>
            <a:endParaRPr lang="en-GB" b="1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254933" y="669882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HU02</a:t>
            </a:r>
            <a:endParaRPr lang="en-GB" b="1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6287168" y="684651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CH02</a:t>
            </a:r>
            <a:endParaRPr lang="en-GB" b="1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452745" y="591382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SE11</a:t>
            </a:r>
            <a:endParaRPr lang="en-GB" b="1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398933" y="2673412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FI63</a:t>
            </a:r>
            <a:endParaRPr lang="en-GB" b="1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6287167" y="4819696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FR30</a:t>
            </a:r>
            <a:endParaRPr lang="en-GB" b="1" dirty="0"/>
          </a:p>
        </p:txBody>
      </p:sp>
      <p:sp>
        <p:nvSpPr>
          <p:cNvPr id="30" name="TekstSylinder 29"/>
          <p:cNvSpPr txBox="1"/>
          <p:nvPr/>
        </p:nvSpPr>
        <p:spPr>
          <a:xfrm>
            <a:off x="3377001" y="2612374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DE44</a:t>
            </a:r>
            <a:endParaRPr lang="en-GB" b="1" dirty="0"/>
          </a:p>
        </p:txBody>
      </p:sp>
      <p:sp>
        <p:nvSpPr>
          <p:cNvPr id="31" name="TekstSylinder 30"/>
          <p:cNvSpPr txBox="1"/>
          <p:nvPr/>
        </p:nvSpPr>
        <p:spPr>
          <a:xfrm>
            <a:off x="6267002" y="2722060"/>
            <a:ext cx="8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DE44</a:t>
            </a:r>
            <a:endParaRPr lang="en-GB" b="1" dirty="0"/>
          </a:p>
        </p:txBody>
      </p:sp>
      <p:sp>
        <p:nvSpPr>
          <p:cNvPr id="32" name="TekstSylinder 31"/>
          <p:cNvSpPr txBox="1"/>
          <p:nvPr/>
        </p:nvSpPr>
        <p:spPr>
          <a:xfrm>
            <a:off x="7284869" y="2422124"/>
            <a:ext cx="126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May-June</a:t>
            </a:r>
            <a:endParaRPr lang="en-GB" dirty="0"/>
          </a:p>
        </p:txBody>
      </p:sp>
      <p:sp>
        <p:nvSpPr>
          <p:cNvPr id="33" name="TekstSylinder 32"/>
          <p:cNvSpPr txBox="1"/>
          <p:nvPr/>
        </p:nvSpPr>
        <p:spPr>
          <a:xfrm>
            <a:off x="304800" y="6112817"/>
            <a:ext cx="22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Sept-Oct 2008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053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2029</TotalTime>
  <Words>1068</Words>
  <Application>Microsoft Office PowerPoint</Application>
  <PresentationFormat>Skjermfremvisning (4:3)</PresentationFormat>
  <Paragraphs>764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6" baseType="lpstr">
      <vt:lpstr>Office-tema</vt:lpstr>
      <vt:lpstr>Title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Meteorologisk institutt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Rune Ringberg</dc:creator>
  <cp:lastModifiedBy>Rune Ringberg</cp:lastModifiedBy>
  <cp:revision>138</cp:revision>
  <cp:lastPrinted>2011-05-10T10:40:42Z</cp:lastPrinted>
  <dcterms:created xsi:type="dcterms:W3CDTF">2011-05-04T08:57:49Z</dcterms:created>
  <dcterms:modified xsi:type="dcterms:W3CDTF">2011-05-13T05:13:42Z</dcterms:modified>
</cp:coreProperties>
</file>