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4" r:id="rId2"/>
  </p:sldMasterIdLst>
  <p:notesMasterIdLst>
    <p:notesMasterId r:id="rId14"/>
  </p:notesMasterIdLst>
  <p:sldIdLst>
    <p:sldId id="316" r:id="rId3"/>
    <p:sldId id="309" r:id="rId4"/>
    <p:sldId id="317" r:id="rId5"/>
    <p:sldId id="320" r:id="rId6"/>
    <p:sldId id="301" r:id="rId7"/>
    <p:sldId id="306" r:id="rId8"/>
    <p:sldId id="321" r:id="rId9"/>
    <p:sldId id="322" r:id="rId10"/>
    <p:sldId id="324" r:id="rId11"/>
    <p:sldId id="325" r:id="rId12"/>
    <p:sldId id="319" r:id="rId13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Grand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Lucida Grand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8580" autoAdjust="0"/>
  </p:normalViewPr>
  <p:slideViewPr>
    <p:cSldViewPr>
      <p:cViewPr>
        <p:scale>
          <a:sx n="70" d="100"/>
          <a:sy n="70" d="100"/>
        </p:scale>
        <p:origin x="-1470" y="-4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84"/>
        <p:guide pos="23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19138"/>
            <a:ext cx="4797425" cy="3598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9118600"/>
            <a:ext cx="3171825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Lucida Grande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18600"/>
            <a:ext cx="3170238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C00556E-AB48-4838-A019-BCCD4BAD61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carbonaceous aerosol (here: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TCp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; i.e. particulate TC) was totally dominated by natural sources (69-86%), with biogenic secondary organic aerosol (BSOA) being the single most important source (48-57%). Interestingly, primary biological aerosol particles (PBAP) were the second most important source (20-32%). The anthropogenic contribution was mainly attributed to fossil fuel sources (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OCff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ECff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) (10-24%), whereas no more than 3-7% was explained by combustion of biomass  (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OCbb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ECbb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in this late summer campaign i.e. emissions from residential wood burning and/or wild/agricultural fires.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Fossil fuel sources totally dominated the 3 ambient EC loading, accounting for 4-12% of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TCp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whereas &lt;1.5% was attributed to 4 combustion of biomass.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00556E-AB48-4838-A019-BCCD4BAD61FC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increased levels of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levoglucosan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were associated with 16 nearby wild fires (i.e. atmospheric residence time &lt;5 days)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00556E-AB48-4838-A019-BCCD4BAD61FC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274D-8E96-4DD7-AAF4-AD36A329D03B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E913-4216-4042-BF06-2C29BBBBD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3B6-BC58-4000-BAF5-EA657DF9831F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8D70-E48D-4F89-BF92-5DEAF03B6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B4A1-0B4A-4896-AE5E-6CF4653AD797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4532-87B1-41E4-8B4E-A9BE66E7F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000875" y="6667500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050" dirty="0">
                <a:solidFill>
                  <a:schemeClr val="tx1"/>
                </a:solidFill>
              </a:rPr>
              <a:t>Aas and Yttri, TFMM </a:t>
            </a:r>
            <a:r>
              <a:rPr lang="nb-NO" sz="1050" dirty="0" smtClean="0">
                <a:solidFill>
                  <a:schemeClr val="tx1"/>
                </a:solidFill>
              </a:rPr>
              <a:t>EMPA</a:t>
            </a:r>
            <a:r>
              <a:rPr lang="nb-NO" sz="1050" baseline="0" dirty="0" smtClean="0">
                <a:solidFill>
                  <a:schemeClr val="tx1"/>
                </a:solidFill>
              </a:rPr>
              <a:t> 2011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019E6C-2722-42BB-8C7C-F64710677E2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F29D47-C8E9-46F8-AAF4-B29E60CF915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6045D0-4A25-4FEB-94A7-ECB94452AFA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348EAE-FB9A-4536-BCC3-27EE440CA43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CC1720-DCD2-4A32-9882-2AFBAC4C0E4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793676-E8AA-49FF-B649-4F3A9F83698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D21D-D943-4325-9BE3-FAA72DC75A2C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F2FA-3D86-4B7E-9E96-EBF74872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4C4096-0BF4-4F1C-9B51-6ADA5015270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F53702-792B-4E5A-9315-710E23089C4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n-NO"/>
              <a:t>05.10.09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BB814E-75E1-4069-956B-6FF276133AA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CF31-B13E-42FE-9A50-04D43E50C6E8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3D9F-482F-400D-9507-C3CCC61E2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EC1F-DDE4-4C14-999B-3E2FD3BF6D9F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7B84-9CCD-4F0A-B1E8-A8064FE2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8D4D-2BA5-4643-95F0-CEC1113943F6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18F3-1689-4EAB-889E-FBC8939B4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21-642A-4EEE-8228-8A1B2E3308A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6E52-521E-4202-84EB-6309DE01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C52F-7ED9-49F6-8A5A-3154F2075115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3506-EEAC-495B-8489-619FE6C2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C51-F5ED-4C48-9D45-FB6497A9635D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7DC5-AFFC-4CFC-9A8F-5B3B6862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7071-16A9-4390-A6F7-BB141B035DEB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A859-724B-4D07-8252-2D7EA547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44BA2D-9DA8-4C80-B3D7-0133F4461BF3}" type="datetimeFigureOut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9F723D-4998-4ABB-8ADE-FF46399DE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15"/>
          <a:srcRect r="79375"/>
          <a:stretch>
            <a:fillRect/>
          </a:stretch>
        </p:blipFill>
        <p:spPr bwMode="auto">
          <a:xfrm>
            <a:off x="7429500" y="6188075"/>
            <a:ext cx="1214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44" r:id="rId12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0010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Geneva" pitchFamily="34" charset="0"/>
                <a:cs typeface="Geneva" pitchFamily="34" charset="0"/>
              </a:rPr>
              <a:t>EMEP intensive measurement periods 2008/2009</a:t>
            </a:r>
            <a:endParaRPr lang="en-US" dirty="0" smtClean="0">
              <a:ea typeface="Geneva" pitchFamily="34" charset="0"/>
              <a:cs typeface="Geneva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001000" cy="2590800"/>
          </a:xfrm>
        </p:spPr>
        <p:txBody>
          <a:bodyPr/>
          <a:lstStyle/>
          <a:p>
            <a:pPr eaLnBrk="1" hangingPunct="1"/>
            <a:r>
              <a:rPr lang="nb-NO" i="1" dirty="0" smtClean="0">
                <a:ea typeface="Geneva" pitchFamily="34" charset="0"/>
                <a:cs typeface="Geneva" pitchFamily="34" charset="0"/>
              </a:rPr>
              <a:t>Wenche </a:t>
            </a:r>
            <a:r>
              <a:rPr lang="nb-NO" i="1" dirty="0" smtClean="0">
                <a:ea typeface="Geneva" pitchFamily="34" charset="0"/>
                <a:cs typeface="Geneva" pitchFamily="34" charset="0"/>
              </a:rPr>
              <a:t>Aas and Karl Espen Yttri</a:t>
            </a:r>
            <a:endParaRPr lang="en-US" i="1" dirty="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15416"/>
            <a:ext cx="9540552" cy="1417638"/>
          </a:xfrm>
        </p:spPr>
        <p:txBody>
          <a:bodyPr/>
          <a:lstStyle/>
          <a:p>
            <a:r>
              <a:rPr lang="nb-NO" sz="3200" dirty="0" err="1" smtClean="0"/>
              <a:t>Levoclucosan</a:t>
            </a:r>
            <a:r>
              <a:rPr lang="nb-NO" sz="3200" dirty="0" smtClean="0"/>
              <a:t> and CO </a:t>
            </a:r>
            <a:r>
              <a:rPr lang="nb-NO" sz="3200" dirty="0" err="1" smtClean="0"/>
              <a:t>wild/agricultrural</a:t>
            </a:r>
            <a:r>
              <a:rPr lang="nb-NO" sz="3200" dirty="0" smtClean="0"/>
              <a:t> fire tracer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n-NO" smtClean="0"/>
              <a:t>05.10.09</a:t>
            </a:r>
            <a:endParaRPr lang="nn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5646" t="21326" r="12731" b="23235"/>
          <a:stretch>
            <a:fillRect/>
          </a:stretch>
        </p:blipFill>
        <p:spPr bwMode="auto">
          <a:xfrm>
            <a:off x="179512" y="764705"/>
            <a:ext cx="8964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6588060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solidFill>
                  <a:schemeClr val="tx1"/>
                </a:solidFill>
              </a:rPr>
              <a:t>Yttri et al, ACPD 2011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4886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tx1"/>
                </a:solidFill>
              </a:rPr>
              <a:t>Number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days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Geneva" pitchFamily="34" charset="0"/>
                <a:cs typeface="Geneva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96752"/>
            <a:ext cx="8678167" cy="54578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Successful cooperation between EUSAAR/EUCAARI/EMEP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ea typeface="Geneva" pitchFamily="34" charset="0"/>
              </a:rPr>
              <a:t>I.e. Established reporting guidelines and QA/QC procedures for a range of new components for the EMEP Community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A </a:t>
            </a:r>
            <a:r>
              <a:rPr lang="en-US" sz="2400" dirty="0" smtClean="0">
                <a:ea typeface="Geneva" pitchFamily="34" charset="0"/>
                <a:cs typeface="Geneva" pitchFamily="34" charset="0"/>
              </a:rPr>
              <a:t>range of papers from all the intensive periods are in the steps to be published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Delay in reporting finalized datasets from some EUCAARI sites and for the </a:t>
            </a:r>
            <a:r>
              <a:rPr lang="en-US" sz="2400" baseline="30000" dirty="0" smtClean="0">
                <a:ea typeface="Geneva" pitchFamily="34" charset="0"/>
                <a:cs typeface="Geneva" pitchFamily="34" charset="0"/>
              </a:rPr>
              <a:t>14</a:t>
            </a:r>
            <a:r>
              <a:rPr lang="en-US" sz="2400" dirty="0" smtClean="0">
                <a:ea typeface="Geneva" pitchFamily="34" charset="0"/>
                <a:cs typeface="Geneva" pitchFamily="34" charset="0"/>
              </a:rPr>
              <a:t>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  <a:cs typeface="Geneva" pitchFamily="34" charset="0"/>
              </a:rPr>
              <a:t>Data availability through ebas.nilu.no or contact CCC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ea typeface="Geneva" pitchFamily="34" charset="0"/>
              </a:rPr>
              <a:t>password protected for some of the non-regular EMEP </a:t>
            </a:r>
            <a:r>
              <a:rPr lang="en-US" sz="2000" dirty="0" smtClean="0">
                <a:ea typeface="Geneva" pitchFamily="34" charset="0"/>
              </a:rPr>
              <a:t>data</a:t>
            </a:r>
          </a:p>
          <a:p>
            <a:pPr lvl="1" eaLnBrk="1" hangingPunct="1">
              <a:buNone/>
            </a:pPr>
            <a:endParaRPr lang="en-US" sz="2000" dirty="0" smtClean="0">
              <a:ea typeface="Genev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ea typeface="Geneva" pitchFamily="34" charset="0"/>
              </a:rPr>
              <a:t>Time to start planning the next periods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ea typeface="Geneva" pitchFamily="34" charset="0"/>
              </a:rPr>
              <a:t>In cooperation with PEGASUS/ACTRIS and </a:t>
            </a:r>
            <a:r>
              <a:rPr lang="en-US" sz="2000" dirty="0" smtClean="0">
                <a:ea typeface="Geneva" pitchFamily="34" charset="0"/>
              </a:rPr>
              <a:t>others</a:t>
            </a:r>
            <a:r>
              <a:rPr lang="en-US" sz="2000" dirty="0" smtClean="0">
                <a:ea typeface="Geneva" pitchFamily="34" charset="0"/>
              </a:rPr>
              <a:t>?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dirty="0" smtClean="0">
                <a:ea typeface="Geneva" pitchFamily="34" charset="0"/>
              </a:rPr>
              <a:t>What should </a:t>
            </a:r>
            <a:r>
              <a:rPr lang="en-US" sz="2000" dirty="0" smtClean="0">
                <a:ea typeface="Geneva" pitchFamily="34" charset="0"/>
              </a:rPr>
              <a:t>EMEP do </a:t>
            </a:r>
            <a:r>
              <a:rPr lang="en-US" sz="2000" dirty="0" smtClean="0">
                <a:ea typeface="Geneva" pitchFamily="34" charset="0"/>
              </a:rPr>
              <a:t>in </a:t>
            </a:r>
            <a:r>
              <a:rPr lang="en-US" sz="2000" dirty="0" smtClean="0">
                <a:ea typeface="Geneva" pitchFamily="34" charset="0"/>
              </a:rPr>
              <a:t>addition?</a:t>
            </a:r>
            <a:endParaRPr lang="en-US" sz="2000" dirty="0" smtClean="0">
              <a:ea typeface="Genev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en-US" sz="2000" dirty="0" smtClean="0">
              <a:ea typeface="Genev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 smtClean="0">
              <a:ea typeface="Geneva" pitchFamily="34" charset="0"/>
              <a:cs typeface="Geneva" pitchFamily="34" charset="0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sz="2400" dirty="0" smtClean="0">
              <a:ea typeface="Genev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n-NO" smtClean="0"/>
              <a:t>05.10.09</a:t>
            </a:r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Geneva" pitchFamily="34" charset="0"/>
                <a:cs typeface="Geneva" pitchFamily="34" charset="0"/>
              </a:rPr>
              <a:t>Objectives of the 2nd intensive measurement periods 17 Sep. – 15 Oct. 2008 and 25 Feb. – 26 Mar. 2009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357313"/>
            <a:ext cx="771525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chemeClr val="tx1"/>
                </a:solidFill>
              </a:rPr>
              <a:t>Obtain </a:t>
            </a:r>
            <a:r>
              <a:rPr lang="en-GB" sz="2000" dirty="0">
                <a:solidFill>
                  <a:schemeClr val="tx1"/>
                </a:solidFill>
              </a:rPr>
              <a:t>a comprehensive dataset on chemical speciation of particulate matter with respect to its inorganic, mineral and carbonaceous content with  daily/weekly (EMEP) or hourly (EUCAARI) time resolution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Gas/particle phase distribution of </a:t>
            </a:r>
            <a:r>
              <a:rPr lang="en-GB" sz="2000" dirty="0">
                <a:solidFill>
                  <a:schemeClr val="tx1"/>
                </a:solidFill>
              </a:rPr>
              <a:t>inorganic nitrogen constituents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</a:rPr>
              <a:t>Aerosol size distribution (EUCAARI/EUSAAR)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</a:rPr>
              <a:t>Separation of the carbonaceous aerosol into 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</a:rPr>
              <a:t>primary vs. secondary 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GB" sz="2000" dirty="0" err="1">
                <a:solidFill>
                  <a:schemeClr val="tx1"/>
                </a:solidFill>
              </a:rPr>
              <a:t>biogenic</a:t>
            </a:r>
            <a:r>
              <a:rPr lang="en-GB" sz="2000" dirty="0">
                <a:solidFill>
                  <a:schemeClr val="tx1"/>
                </a:solidFill>
              </a:rPr>
              <a:t> vs. anthropogenic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</a:rPr>
              <a:t> Attempts to quantify the aerosol water content (EUCAARI)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</a:rPr>
              <a:t> Attempts to quantify the OC/OM ratio (EUCAARI)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nb-NO" smtClean="0">
                <a:ea typeface="Geneva" pitchFamily="34" charset="0"/>
                <a:cs typeface="Geneva" pitchFamily="34" charset="0"/>
              </a:rPr>
              <a:t>Sites and programme</a:t>
            </a:r>
            <a:endParaRPr lang="en-US" smtClean="0">
              <a:ea typeface="Geneva" pitchFamily="34" charset="0"/>
              <a:cs typeface="Geneva" pitchFamily="34" charset="0"/>
            </a:endParaRPr>
          </a:p>
        </p:txBody>
      </p:sp>
      <p:pic>
        <p:nvPicPr>
          <p:cNvPr id="17412" name="Picture 0" descr="sites.cgm"/>
          <p:cNvPicPr>
            <a:picLocks noChangeAspect="1" noChangeArrowheads="1"/>
          </p:cNvPicPr>
          <p:nvPr/>
        </p:nvPicPr>
        <p:blipFill>
          <a:blip r:embed="rId2"/>
          <a:srcRect l="2264" t="7875" r="2756" b="8072"/>
          <a:stretch>
            <a:fillRect/>
          </a:stretch>
        </p:blipFill>
        <p:spPr bwMode="auto">
          <a:xfrm>
            <a:off x="1214438" y="1071563"/>
            <a:ext cx="5972175" cy="528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Data availability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60"/>
            <a:ext cx="912738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3813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AMS data will be presented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Tsyro and A. Prevot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"/>
          <p:cNvSpPr>
            <a:spLocks noChangeArrowheads="1"/>
          </p:cNvSpPr>
          <p:nvPr/>
        </p:nvSpPr>
        <p:spPr bwMode="auto">
          <a:xfrm>
            <a:off x="4067944" y="764704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9 participating sites, for EC/OC, </a:t>
            </a:r>
            <a:r>
              <a:rPr lang="en-US" sz="2400" dirty="0" err="1" smtClean="0">
                <a:solidFill>
                  <a:schemeClr val="tx1"/>
                </a:solidFill>
              </a:rPr>
              <a:t>levoglucosan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aseline="30000" dirty="0" smtClean="0">
                <a:solidFill>
                  <a:schemeClr val="tx1"/>
                </a:solidFill>
              </a:rPr>
              <a:t>14</a:t>
            </a:r>
            <a:r>
              <a:rPr lang="en-US" sz="2400" dirty="0" smtClean="0">
                <a:solidFill>
                  <a:schemeClr val="tx1"/>
                </a:solidFill>
              </a:rPr>
              <a:t> C analysis at centralized laboratories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28625" y="-315416"/>
            <a:ext cx="8229600" cy="1143000"/>
          </a:xfrm>
        </p:spPr>
        <p:txBody>
          <a:bodyPr/>
          <a:lstStyle/>
          <a:p>
            <a:pPr algn="ctr" eaLnBrk="1" hangingPunct="1"/>
            <a:r>
              <a:rPr lang="nb-NO" dirty="0" smtClean="0">
                <a:ea typeface="Geneva" pitchFamily="34" charset="0"/>
                <a:cs typeface="Geneva" pitchFamily="34" charset="0"/>
              </a:rPr>
              <a:t>EMEP Intensives – </a:t>
            </a:r>
            <a:r>
              <a:rPr lang="nb-NO" dirty="0" err="1" smtClean="0">
                <a:ea typeface="Geneva" pitchFamily="34" charset="0"/>
                <a:cs typeface="Geneva" pitchFamily="34" charset="0"/>
              </a:rPr>
              <a:t>cont</a:t>
            </a:r>
            <a:r>
              <a:rPr lang="nb-NO" dirty="0" smtClean="0">
                <a:ea typeface="Geneva" pitchFamily="34" charset="0"/>
                <a:cs typeface="Geneva" pitchFamily="34" charset="0"/>
              </a:rPr>
              <a:t>.</a:t>
            </a:r>
          </a:p>
        </p:txBody>
      </p:sp>
      <p:pic>
        <p:nvPicPr>
          <p:cNvPr id="20484" name="Picture 25" descr="euro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764704"/>
            <a:ext cx="36888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6"/>
          <p:cNvSpPr>
            <a:spLocks noChangeArrowheads="1"/>
          </p:cNvSpPr>
          <p:nvPr/>
        </p:nvSpPr>
        <p:spPr bwMode="auto">
          <a:xfrm>
            <a:off x="0" y="4643438"/>
            <a:ext cx="5857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067944" y="2132856"/>
            <a:ext cx="525658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b-NO" sz="2200" b="1" dirty="0" smtClean="0">
                <a:solidFill>
                  <a:schemeClr val="tx1"/>
                </a:solidFill>
              </a:rPr>
              <a:t>Status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severe delay with respect to the </a:t>
            </a:r>
            <a:r>
              <a:rPr lang="en-US" baseline="30000" dirty="0" smtClean="0">
                <a:solidFill>
                  <a:schemeClr val="tx1"/>
                </a:solidFill>
              </a:rPr>
              <a:t>14</a:t>
            </a:r>
            <a:r>
              <a:rPr lang="en-US" dirty="0" smtClean="0">
                <a:solidFill>
                  <a:schemeClr val="tx1"/>
                </a:solidFill>
              </a:rPr>
              <a:t>C analysis due to unforeseen renovation at the laboratory facilities in Bern as well as lack of manpower at the Bern laboratory. 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some of the samples have unexpected high F</a:t>
            </a:r>
            <a:r>
              <a:rPr lang="en-US" baseline="30000" dirty="0" smtClean="0">
                <a:solidFill>
                  <a:schemeClr val="tx1"/>
                </a:solidFill>
              </a:rPr>
              <a:t>14</a:t>
            </a:r>
            <a:r>
              <a:rPr lang="en-US" dirty="0" smtClean="0">
                <a:solidFill>
                  <a:schemeClr val="tx1"/>
                </a:solidFill>
              </a:rPr>
              <a:t>C levels (confirmed by reanalysis)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an identical analysis at another research facility was performed (at the cost of EMEP-CCC). Reanalysis (received in late March 2011) confirmed the high F</a:t>
            </a:r>
            <a:r>
              <a:rPr lang="en-US" baseline="30000" dirty="0" smtClean="0">
                <a:solidFill>
                  <a:schemeClr val="tx1"/>
                </a:solidFill>
              </a:rPr>
              <a:t>14</a:t>
            </a:r>
            <a:r>
              <a:rPr lang="en-US" dirty="0" smtClean="0">
                <a:solidFill>
                  <a:schemeClr val="tx1"/>
                </a:solidFill>
              </a:rPr>
              <a:t>C values.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459740"/>
            <a:ext cx="90364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</a:rPr>
              <a:t>To be done:  (before the summer holidays)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Further interpretation of  the data and inclusion into the peer reviewed paper. The F</a:t>
            </a:r>
            <a:r>
              <a:rPr lang="en-US" baseline="30000" dirty="0" smtClean="0">
                <a:solidFill>
                  <a:schemeClr val="tx1"/>
                </a:solidFill>
              </a:rPr>
              <a:t>14</a:t>
            </a:r>
            <a:r>
              <a:rPr lang="en-US" dirty="0" smtClean="0">
                <a:solidFill>
                  <a:schemeClr val="tx1"/>
                </a:solidFill>
              </a:rPr>
              <a:t>C results will be subject to statistical treatment(Latin Hypercube Sampling) along with the EC/OC and </a:t>
            </a:r>
            <a:r>
              <a:rPr lang="en-US" dirty="0" err="1" smtClean="0">
                <a:solidFill>
                  <a:schemeClr val="tx1"/>
                </a:solidFill>
              </a:rPr>
              <a:t>levoglucosan</a:t>
            </a:r>
            <a:r>
              <a:rPr lang="en-US" dirty="0" smtClean="0">
                <a:solidFill>
                  <a:schemeClr val="tx1"/>
                </a:solidFill>
              </a:rPr>
              <a:t> data</a:t>
            </a:r>
            <a:endParaRPr lang="nb-NO" sz="22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7"/>
          <p:cNvSpPr>
            <a:spLocks noChangeArrowheads="1"/>
          </p:cNvSpPr>
          <p:nvPr/>
        </p:nvSpPr>
        <p:spPr bwMode="auto">
          <a:xfrm>
            <a:off x="0" y="1143000"/>
            <a:ext cx="5929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b-NO" sz="2400">
                <a:solidFill>
                  <a:schemeClr val="tx1"/>
                </a:solidFill>
              </a:rPr>
              <a:t>4 sites in Norhtern Europe subject to extended sampling and chemical analysis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nb-NO" smtClean="0">
                <a:ea typeface="Geneva" pitchFamily="34" charset="0"/>
                <a:cs typeface="Geneva" pitchFamily="34" charset="0"/>
              </a:rPr>
              <a:t>EMEP Intensives – cont.</a:t>
            </a:r>
          </a:p>
        </p:txBody>
      </p:sp>
      <p:pic>
        <p:nvPicPr>
          <p:cNvPr id="21508" name="Picture 6" descr="Skandinav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296988"/>
            <a:ext cx="29781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71438" y="4610100"/>
            <a:ext cx="60721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nb-NO" sz="2400" dirty="0">
                <a:solidFill>
                  <a:schemeClr val="tx1"/>
                </a:solidFill>
              </a:rPr>
              <a:t>Status: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All </a:t>
            </a:r>
            <a:r>
              <a:rPr lang="nb-NO" dirty="0" err="1">
                <a:solidFill>
                  <a:schemeClr val="tx1"/>
                </a:solidFill>
              </a:rPr>
              <a:t>chemical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analysis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finished</a:t>
            </a:r>
            <a:endParaRPr lang="nb-NO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Paper </a:t>
            </a:r>
            <a:r>
              <a:rPr lang="nb-NO" dirty="0" err="1" smtClean="0">
                <a:solidFill>
                  <a:schemeClr val="tx1"/>
                </a:solidFill>
              </a:rPr>
              <a:t>submitted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to ACP Special </a:t>
            </a:r>
            <a:r>
              <a:rPr lang="nb-NO" dirty="0" err="1">
                <a:solidFill>
                  <a:schemeClr val="tx1"/>
                </a:solidFill>
              </a:rPr>
              <a:t>Issue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 r="26785" b="14023"/>
          <a:stretch>
            <a:fillRect/>
          </a:stretch>
        </p:blipFill>
        <p:spPr bwMode="auto">
          <a:xfrm>
            <a:off x="71438" y="2071688"/>
            <a:ext cx="5857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3226" t="29966" r="5235" b="39075"/>
          <a:stretch>
            <a:fillRect/>
          </a:stretch>
        </p:blipFill>
        <p:spPr bwMode="auto">
          <a:xfrm>
            <a:off x="251520" y="692696"/>
            <a:ext cx="8892480" cy="25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39294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Paper, just been submitted to ACPD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719" y="3789040"/>
            <a:ext cx="852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SONORA</a:t>
            </a:r>
            <a:r>
              <a:rPr lang="en-US" dirty="0" smtClean="0">
                <a:solidFill>
                  <a:schemeClr val="tx1"/>
                </a:solidFill>
              </a:rPr>
              <a:t> (Secondary Organic aerosol in the </a:t>
            </a:r>
            <a:r>
              <a:rPr lang="en-US" dirty="0" err="1" smtClean="0">
                <a:solidFill>
                  <a:schemeClr val="tx1"/>
                </a:solidFill>
              </a:rPr>
              <a:t>NOrdic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RurAl</a:t>
            </a:r>
            <a:r>
              <a:rPr lang="en-US" dirty="0" smtClean="0">
                <a:solidFill>
                  <a:schemeClr val="tx1"/>
                </a:solidFill>
              </a:rPr>
              <a:t> 6 Environment)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Supported by Nordic Council of Ministers and the EU 6th framework EUCAARI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05.10.09</a:t>
            </a:r>
            <a:endParaRPr lang="nn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26" t="27086" r="16035" b="10995"/>
          <a:stretch>
            <a:fillRect/>
          </a:stretch>
        </p:blipFill>
        <p:spPr bwMode="auto">
          <a:xfrm>
            <a:off x="-1" y="0"/>
            <a:ext cx="8851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9706" t="24206" r="8028" b="8115"/>
          <a:stretch>
            <a:fillRect/>
          </a:stretch>
        </p:blipFill>
        <p:spPr bwMode="auto">
          <a:xfrm>
            <a:off x="0" y="462727"/>
            <a:ext cx="9144000" cy="642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-387424"/>
            <a:ext cx="8784976" cy="1143000"/>
          </a:xfrm>
        </p:spPr>
        <p:txBody>
          <a:bodyPr/>
          <a:lstStyle/>
          <a:p>
            <a:r>
              <a:rPr lang="en-US" sz="3600" dirty="0" smtClean="0"/>
              <a:t>Contribution of carbonaceous sources to TC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n-NO" smtClean="0"/>
              <a:t>05.10.09</a:t>
            </a:r>
            <a:endParaRPr lang="nn-NO"/>
          </a:p>
        </p:txBody>
      </p:sp>
      <p:sp>
        <p:nvSpPr>
          <p:cNvPr id="4" name="TextBox 3"/>
          <p:cNvSpPr txBox="1"/>
          <p:nvPr/>
        </p:nvSpPr>
        <p:spPr>
          <a:xfrm>
            <a:off x="6732240" y="6525344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solidFill>
                  <a:schemeClr val="tx1"/>
                </a:solidFill>
              </a:rPr>
              <a:t>Yttri et al, ACPD 2011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614</Words>
  <Application>Microsoft Office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Office-tema</vt:lpstr>
      <vt:lpstr>EMEP intensive measurement periods 2008/2009</vt:lpstr>
      <vt:lpstr>Objectives of the 2nd intensive measurement periods 17 Sep. – 15 Oct. 2008 and 25 Feb. – 26 Mar. 2009</vt:lpstr>
      <vt:lpstr>Sites and programme</vt:lpstr>
      <vt:lpstr>Data availability</vt:lpstr>
      <vt:lpstr>EMEP Intensives – cont.</vt:lpstr>
      <vt:lpstr>EMEP Intensives – cont.</vt:lpstr>
      <vt:lpstr>Slide 7</vt:lpstr>
      <vt:lpstr>Slide 8</vt:lpstr>
      <vt:lpstr>Contribution of carbonaceous sources to TC</vt:lpstr>
      <vt:lpstr>Levoclucosan and CO wild/agricultrural fire tracer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Stian Berger</dc:creator>
  <cp:lastModifiedBy>Wenche Aas</cp:lastModifiedBy>
  <cp:revision>423</cp:revision>
  <cp:lastPrinted>1601-01-01T00:00:00Z</cp:lastPrinted>
  <dcterms:created xsi:type="dcterms:W3CDTF">2009-05-26T18:53:04Z</dcterms:created>
  <dcterms:modified xsi:type="dcterms:W3CDTF">2011-05-12T06:47:56Z</dcterms:modified>
</cp:coreProperties>
</file>