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320" r:id="rId3"/>
    <p:sldId id="324" r:id="rId4"/>
    <p:sldId id="337" r:id="rId5"/>
    <p:sldId id="368" r:id="rId6"/>
    <p:sldId id="342" r:id="rId7"/>
    <p:sldId id="369" r:id="rId8"/>
    <p:sldId id="321" r:id="rId9"/>
    <p:sldId id="344" r:id="rId10"/>
    <p:sldId id="352" r:id="rId11"/>
    <p:sldId id="373" r:id="rId12"/>
    <p:sldId id="385" r:id="rId13"/>
    <p:sldId id="387" r:id="rId14"/>
    <p:sldId id="388" r:id="rId15"/>
  </p:sldIdLst>
  <p:sldSz cx="9144000" cy="6858000" type="screen4x3"/>
  <p:notesSz cx="6854825" cy="97139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66"/>
    <a:srgbClr val="969696"/>
    <a:srgbClr val="DDDDDD"/>
    <a:srgbClr val="5F5F5F"/>
    <a:srgbClr val="D6009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9012" autoAdjust="0"/>
  </p:normalViewPr>
  <p:slideViewPr>
    <p:cSldViewPr snapToGrid="0">
      <p:cViewPr>
        <p:scale>
          <a:sx n="75" d="100"/>
          <a:sy n="75" d="100"/>
        </p:scale>
        <p:origin x="-213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 snapToGrid="0">
      <p:cViewPr varScale="1">
        <p:scale>
          <a:sx n="79" d="100"/>
          <a:sy n="79" d="100"/>
        </p:scale>
        <p:origin x="-1998" y="-102"/>
      </p:cViewPr>
      <p:guideLst>
        <p:guide orient="horz" pos="3060"/>
        <p:guide pos="2159"/>
      </p:guideLst>
    </p:cSldViewPr>
  </p:notesViewPr>
  <p:gridSpacing cx="144018" cy="14401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322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02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26550"/>
            <a:ext cx="29702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3F4EA9-E9D1-4113-8702-2DD6933DD92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905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34126E-76FD-4359-A1DD-FBA6FA9DDF76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7DDF7D-C666-438E-8D0A-4F46FE0DBF03}" type="slidenum">
              <a:rPr lang="fr-FR" smtClean="0"/>
              <a:pPr eaLnBrk="1" hangingPunct="1"/>
              <a:t>10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List all deliverables.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0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A81C0D7-EAAD-4D7A-B38B-65E30F0DAD39}" type="slidenum">
              <a:rPr lang="en-GB" sz="1200"/>
              <a:pPr algn="r" eaLnBrk="1" hangingPunct="1"/>
              <a:t>11</a:t>
            </a:fld>
            <a:endParaRPr lang="en-GB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0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A81C0D7-EAAD-4D7A-B38B-65E30F0DAD39}" type="slidenum">
              <a:rPr lang="en-GB" sz="1200"/>
              <a:pPr algn="r" eaLnBrk="1" hangingPunct="1"/>
              <a:t>12</a:t>
            </a:fld>
            <a:endParaRPr lang="en-GB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0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A81C0D7-EAAD-4D7A-B38B-65E30F0DAD39}" type="slidenum">
              <a:rPr lang="en-GB" sz="1200"/>
              <a:pPr algn="r" eaLnBrk="1" hangingPunct="1"/>
              <a:t>13</a:t>
            </a:fld>
            <a:endParaRPr lang="en-GB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0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A81C0D7-EAAD-4D7A-B38B-65E30F0DAD39}" type="slidenum">
              <a:rPr lang="en-GB" sz="1200"/>
              <a:pPr algn="r" eaLnBrk="1" hangingPunct="1"/>
              <a:t>14</a:t>
            </a:fld>
            <a:endParaRPr lang="en-GB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80E579-8749-4B62-B507-C30D5D19E3DF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0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D4AE40-9097-4275-B9E5-4E68CAD1F7FA}" type="slidenum">
              <a:rPr lang="en-GB" sz="1200"/>
              <a:pPr algn="r" eaLnBrk="1" hangingPunct="1"/>
              <a:t>3</a:t>
            </a:fld>
            <a:endParaRPr lang="en-GB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D7945B-266B-4F7B-BC10-C92E8C14C297}" type="slidenum">
              <a:rPr lang="fr-FR" smtClean="0"/>
              <a:pPr eaLnBrk="1" hangingPunct="1"/>
              <a:t>4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List all deliverables.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F74542-19B0-4218-AA22-EB729D8AB074}" type="slidenum">
              <a:rPr lang="fr-FR" smtClean="0"/>
              <a:pPr eaLnBrk="1" hangingPunct="1"/>
              <a:t>5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List all deliverables.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D1CB66-C8B0-4DAE-B717-159AC65622F4}" type="slidenum">
              <a:rPr lang="fr-FR" smtClean="0"/>
              <a:pPr eaLnBrk="1" hangingPunct="1"/>
              <a:t>6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List all deliverables.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DF169A-1C4C-460D-80B5-96B60F8E8C76}" type="slidenum">
              <a:rPr lang="fr-FR" smtClean="0"/>
              <a:pPr eaLnBrk="1" hangingPunct="1"/>
              <a:t>7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List all deliverables.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0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47D36EC-4B72-4BBF-BC47-BE7513491786}" type="slidenum">
              <a:rPr lang="en-GB" sz="1200"/>
              <a:pPr algn="r" eaLnBrk="1" hangingPunct="1"/>
              <a:t>8</a:t>
            </a:fld>
            <a:endParaRPr lang="en-GB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F20689-02D4-4465-B264-7F1308CEDE4E}" type="slidenum">
              <a:rPr lang="fr-FR" smtClean="0"/>
              <a:pPr eaLnBrk="1" hangingPunct="1"/>
              <a:t>9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721E0-C0DA-4A0B-96C8-E89854D1D7C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5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38353-0ED4-4624-B9C1-E5835510108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4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48DA-6C1F-4491-A124-B7B8353DAEF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63DA-2120-4148-A5C9-163146A1D81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6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35506-BFF6-4B81-84FB-8E0E94BAC36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922D-7329-4F92-8B74-FE06898F255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0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EE7B7-C913-4F29-9E38-F0A6FEE3645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2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E5AE0-CD7E-4D8C-B3F6-32E91305633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5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EC61-7B02-4D01-8979-85F6441323B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1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4330-17A3-435D-BC40-6CABA59D2EC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2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A9C0-BD0A-410F-8B94-A2EC89B43E5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3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F6247-2DA7-4605-85A4-58DF168E420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DC7045-B094-401A-91AE-09573B7ABFB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http://fp6.cordis.lu/fp6/icons/ban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http://fp6.cordis.lu/fp6/icons/ban.gif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http://fp6.cordis.lu/fp6/icons/ban.gif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http://fp6.cordis.lu/fp6/icons/ban.gif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http://fp6.cordis.lu/fp6/icons/ban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tmos-meas-tech-discuss.net/3/1511/2010/" TargetMode="External"/><Relationship Id="rId5" Type="http://schemas.openxmlformats.org/officeDocument/2006/relationships/image" Target="../media/image4.png"/><Relationship Id="rId4" Type="http://schemas.openxmlformats.org/officeDocument/2006/relationships/image" Target="http://fp6.cordis.lu/fp6/icons/ban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http://fp6.cordis.lu/fp6/icons/ban.gi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Feuille_Microsoft_Excel_97-20031.xls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http://fp6.cordis.lu/fp6/icons/ban.gif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3.gif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1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http://fp6.cordis.lu/fp6/icons/ban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USAAR logo_ombre no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60503"/>
            <a:ext cx="4029075" cy="80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4221163"/>
            <a:ext cx="9144000" cy="1128712"/>
            <a:chOff x="0" y="3107"/>
            <a:chExt cx="5760" cy="711"/>
          </a:xfrm>
        </p:grpSpPr>
        <p:sp>
          <p:nvSpPr>
            <p:cNvPr id="80901" name="Rectangle 5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33350" y="1455133"/>
            <a:ext cx="88773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25000"/>
              </a:lnSpc>
            </a:pPr>
            <a:r>
              <a:rPr lang="en-GB" sz="2800" b="1" dirty="0" smtClean="0">
                <a:solidFill>
                  <a:srgbClr val="5F5F5F"/>
                </a:solidFill>
                <a:latin typeface="Verdana" pitchFamily="34" charset="0"/>
              </a:rPr>
              <a:t>From EUSAAR to ACTRIS: recommendations for the monitoring of short-lived species in Europe</a:t>
            </a:r>
          </a:p>
          <a:p>
            <a:pPr algn="r" eaLnBrk="1" hangingPunct="1">
              <a:lnSpc>
                <a:spcPct val="125000"/>
              </a:lnSpc>
            </a:pPr>
            <a:r>
              <a:rPr lang="en-GB" sz="2800" b="1" dirty="0" smtClean="0">
                <a:solidFill>
                  <a:srgbClr val="FF0000"/>
                </a:solidFill>
                <a:latin typeface="Verdana" pitchFamily="34" charset="0"/>
              </a:rPr>
              <a:t>…and sustainability </a:t>
            </a:r>
          </a:p>
          <a:p>
            <a:pPr algn="r" eaLnBrk="1" hangingPunct="1">
              <a:lnSpc>
                <a:spcPct val="125000"/>
              </a:lnSpc>
            </a:pPr>
            <a:endParaRPr lang="en-GB" sz="2800" b="1" dirty="0" smtClean="0">
              <a:solidFill>
                <a:srgbClr val="5F5F5F"/>
              </a:solidFill>
              <a:latin typeface="Verdana" pitchFamily="34" charset="0"/>
            </a:endParaRPr>
          </a:p>
          <a:p>
            <a:pPr algn="r" eaLnBrk="1" hangingPunct="1">
              <a:lnSpc>
                <a:spcPct val="125000"/>
              </a:lnSpc>
            </a:pPr>
            <a:r>
              <a:rPr lang="en-GB" sz="2800" b="1" dirty="0" smtClean="0">
                <a:solidFill>
                  <a:srgbClr val="5F5F5F"/>
                </a:solidFill>
                <a:latin typeface="Verdana" pitchFamily="34" charset="0"/>
              </a:rPr>
              <a:t>Paolo </a:t>
            </a:r>
            <a:r>
              <a:rPr lang="en-GB" sz="2800" b="1" dirty="0" err="1">
                <a:solidFill>
                  <a:srgbClr val="5F5F5F"/>
                </a:solidFill>
                <a:latin typeface="Verdana" pitchFamily="34" charset="0"/>
              </a:rPr>
              <a:t>Laj</a:t>
            </a:r>
            <a:r>
              <a:rPr lang="en-GB" sz="2800" b="1" dirty="0">
                <a:solidFill>
                  <a:srgbClr val="5F5F5F"/>
                </a:solidFill>
                <a:latin typeface="Verdana" pitchFamily="34" charset="0"/>
              </a:rPr>
              <a:t> </a:t>
            </a:r>
            <a:endParaRPr lang="en-GB" sz="1400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307975" y="5405438"/>
            <a:ext cx="613568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GB" sz="1400" b="1" i="1" dirty="0" smtClean="0">
                <a:solidFill>
                  <a:srgbClr val="990033"/>
                </a:solidFill>
                <a:latin typeface="Verdana" pitchFamily="34" charset="0"/>
              </a:rPr>
              <a:t>TFMM meeting </a:t>
            </a:r>
            <a:endParaRPr lang="en-GB" sz="1400" b="1" i="1" dirty="0">
              <a:solidFill>
                <a:srgbClr val="990033"/>
              </a:solidFill>
              <a:latin typeface="Verdana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GB" sz="1400" b="1" i="1" dirty="0" smtClean="0">
                <a:solidFill>
                  <a:srgbClr val="990033"/>
                </a:solidFill>
                <a:latin typeface="Verdana" pitchFamily="34" charset="0"/>
              </a:rPr>
              <a:t>Zurich, Switzerland</a:t>
            </a:r>
            <a:endParaRPr lang="en-GB" sz="1400" b="1" i="1" dirty="0">
              <a:solidFill>
                <a:srgbClr val="990033"/>
              </a:solidFill>
              <a:latin typeface="Verdana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GB" sz="1400" b="1" i="1" dirty="0" smtClean="0">
                <a:solidFill>
                  <a:srgbClr val="990033"/>
                </a:solidFill>
                <a:latin typeface="Verdana" pitchFamily="34" charset="0"/>
              </a:rPr>
              <a:t>11-13</a:t>
            </a:r>
            <a:r>
              <a:rPr lang="en-GB" sz="1400" b="1" i="1" baseline="30000" dirty="0" smtClean="0">
                <a:solidFill>
                  <a:srgbClr val="990033"/>
                </a:solidFill>
                <a:latin typeface="Verdana" pitchFamily="34" charset="0"/>
              </a:rPr>
              <a:t>th</a:t>
            </a:r>
            <a:r>
              <a:rPr lang="en-GB" sz="1400" b="1" i="1" dirty="0" smtClean="0">
                <a:solidFill>
                  <a:srgbClr val="990033"/>
                </a:solidFill>
                <a:latin typeface="Verdana" pitchFamily="34" charset="0"/>
              </a:rPr>
              <a:t> May, 2011</a:t>
            </a:r>
            <a:endParaRPr lang="en-GB" sz="14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42" y="4911725"/>
            <a:ext cx="3316859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ixth Framework Programme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6611938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flag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602413"/>
            <a:ext cx="3413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8313" y="79375"/>
            <a:ext cx="62801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990033"/>
                </a:solidFill>
                <a:latin typeface="Verdana" pitchFamily="34" charset="0"/>
              </a:rPr>
              <a:t>EUSAAR-EUCAARI </a:t>
            </a:r>
            <a:r>
              <a:rPr lang="en-US" sz="2400" b="1" dirty="0" smtClean="0">
                <a:solidFill>
                  <a:srgbClr val="990033"/>
                </a:solidFill>
                <a:latin typeface="Verdana" pitchFamily="34" charset="0"/>
              </a:rPr>
              <a:t>Integration </a:t>
            </a:r>
            <a:r>
              <a:rPr lang="en-US" sz="2400" b="1" dirty="0">
                <a:solidFill>
                  <a:srgbClr val="990033"/>
                </a:solidFill>
                <a:latin typeface="Verdana" pitchFamily="34" charset="0"/>
              </a:rPr>
              <a:t>papers</a:t>
            </a:r>
            <a:endParaRPr lang="en-GB" sz="2400" b="1" dirty="0">
              <a:solidFill>
                <a:srgbClr val="990033"/>
              </a:solidFill>
              <a:latin typeface="Verdana" pitchFamily="34" charset="0"/>
            </a:endParaRP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 rot="5400000" flipV="1">
            <a:off x="-3167856" y="3167856"/>
            <a:ext cx="6858000" cy="522288"/>
            <a:chOff x="0" y="3107"/>
            <a:chExt cx="5760" cy="711"/>
          </a:xfrm>
        </p:grpSpPr>
        <p:sp>
          <p:nvSpPr>
            <p:cNvPr id="248838" name="Rectangle 6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540" name="Rectangle 7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736600" y="6613525"/>
            <a:ext cx="8407400" cy="244475"/>
          </a:xfrm>
          <a:prstGeom prst="rect">
            <a:avLst/>
          </a:prstGeom>
          <a:gradFill rotWithShape="1">
            <a:gsLst>
              <a:gs pos="0">
                <a:srgbClr val="EAEAEA">
                  <a:alpha val="12999"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b="1" i="1" dirty="0" smtClean="0">
                <a:solidFill>
                  <a:srgbClr val="990033"/>
                </a:solidFill>
                <a:latin typeface="Verdana" pitchFamily="34" charset="0"/>
              </a:rPr>
              <a:t>TFMM, Zurich, 11-13 May, 2011</a:t>
            </a:r>
            <a:r>
              <a:rPr lang="en-US" sz="1000" b="1" i="1" dirty="0" smtClean="0">
                <a:solidFill>
                  <a:srgbClr val="990033"/>
                </a:solidFill>
                <a:latin typeface="Verdana" pitchFamily="34" charset="0"/>
              </a:rPr>
              <a:t>, </a:t>
            </a:r>
            <a:endParaRPr lang="en-GB" sz="10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6444" r="15244" b="12732"/>
          <a:stretch>
            <a:fillRect/>
          </a:stretch>
        </p:blipFill>
        <p:spPr bwMode="auto">
          <a:xfrm>
            <a:off x="4786405" y="1242139"/>
            <a:ext cx="4215514" cy="272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2" descr="EUSAAR logo_ombre noi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79375"/>
            <a:ext cx="28114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4187" y="1242139"/>
            <a:ext cx="43022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Size distribution measurements</a:t>
            </a:r>
            <a:r>
              <a:rPr lang="en-GB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r>
              <a:rPr lang="en-GB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Asmi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et al.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identification of the general features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be reproduced to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test Transport-Chemistry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Models 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free troposphere/boundary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layer)</a:t>
            </a:r>
          </a:p>
          <a:p>
            <a:endParaRPr lang="en-US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Spracklen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et al. Explaining global surface aerosol number concentrations in terms of primary emissions and particle formation. Atmos. Chem. Phys., 10, 4775-4793,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2010</a:t>
            </a:r>
          </a:p>
          <a:p>
            <a:endParaRPr lang="en-GB" b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en-GB" b="1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287" y="4023380"/>
            <a:ext cx="83788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GB" b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EC/OC measurements: </a:t>
            </a:r>
          </a:p>
          <a:p>
            <a:pPr lvl="0"/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J.P.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Putaud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to lead such a paper, perhaps discussing the issue of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artifacts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Europe. </a:t>
            </a:r>
          </a:p>
          <a:p>
            <a:pPr lvl="0"/>
            <a:r>
              <a:rPr lang="en-GB" b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Diffusion </a:t>
            </a:r>
            <a:r>
              <a:rPr lang="en-GB" b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Coefficient / optical properties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Betsy Andrews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 al. Global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focussed on high altitude sites (&gt;2 km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Submitted to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Atmos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Res.  </a:t>
            </a:r>
            <a:endParaRPr lang="en-GB" b="1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GB" b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Absorption </a:t>
            </a:r>
            <a:r>
              <a:rPr lang="en-GB" b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coefficient</a:t>
            </a:r>
          </a:p>
          <a:p>
            <a:pPr lvl="0"/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 analysis of BC variability in Europe in preparation </a:t>
            </a:r>
            <a:endParaRPr lang="en-GB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GB" b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Synthesis papers </a:t>
            </a:r>
          </a:p>
          <a:p>
            <a:pPr lvl="0"/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Kulmala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et al., submitted and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Laj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et al., in prep</a:t>
            </a:r>
            <a:endParaRPr lang="en-GB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la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602413"/>
            <a:ext cx="3413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27074" y="273050"/>
            <a:ext cx="6016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 dirty="0" smtClean="0">
                <a:solidFill>
                  <a:srgbClr val="990033"/>
                </a:solidFill>
                <a:latin typeface="Verdana" pitchFamily="34" charset="0"/>
              </a:rPr>
              <a:t>April 1</a:t>
            </a:r>
            <a:r>
              <a:rPr lang="en-GB" sz="2000" b="1" baseline="30000" dirty="0" smtClean="0">
                <a:solidFill>
                  <a:srgbClr val="990033"/>
                </a:solidFill>
                <a:latin typeface="Verdana" pitchFamily="34" charset="0"/>
              </a:rPr>
              <a:t>st</a:t>
            </a:r>
            <a:r>
              <a:rPr lang="en-GB" sz="2000" b="1" dirty="0" smtClean="0">
                <a:solidFill>
                  <a:srgbClr val="990033"/>
                </a:solidFill>
                <a:latin typeface="Verdana" pitchFamily="34" charset="0"/>
              </a:rPr>
              <a:t> 2011: ACTRIS (</a:t>
            </a:r>
            <a:r>
              <a:rPr lang="en-US" sz="2000" b="1" dirty="0" smtClean="0">
                <a:solidFill>
                  <a:srgbClr val="990033"/>
                </a:solidFill>
                <a:latin typeface="Verdana" pitchFamily="34" charset="0"/>
              </a:rPr>
              <a:t>Aerosol</a:t>
            </a:r>
            <a:r>
              <a:rPr lang="en-US" sz="2000" b="1" dirty="0">
                <a:solidFill>
                  <a:srgbClr val="990033"/>
                </a:solidFill>
                <a:latin typeface="Verdana" pitchFamily="34" charset="0"/>
              </a:rPr>
              <a:t>, Cloud and </a:t>
            </a:r>
            <a:r>
              <a:rPr lang="en-US" sz="2000" b="1" dirty="0" smtClean="0">
                <a:solidFill>
                  <a:srgbClr val="990033"/>
                </a:solidFill>
                <a:latin typeface="Verdana" pitchFamily="34" charset="0"/>
              </a:rPr>
              <a:t>Trace Gases </a:t>
            </a:r>
            <a:r>
              <a:rPr lang="en-US" sz="2000" b="1" dirty="0">
                <a:solidFill>
                  <a:srgbClr val="990033"/>
                </a:solidFill>
                <a:latin typeface="Verdana" pitchFamily="34" charset="0"/>
              </a:rPr>
              <a:t>Research </a:t>
            </a:r>
            <a:r>
              <a:rPr lang="en-US" sz="2000" b="1" dirty="0" smtClean="0">
                <a:solidFill>
                  <a:srgbClr val="990033"/>
                </a:solidFill>
                <a:latin typeface="Verdana" pitchFamily="34" charset="0"/>
              </a:rPr>
              <a:t>Network) </a:t>
            </a:r>
            <a:r>
              <a:rPr lang="en-GB" sz="2000" b="1" dirty="0" smtClean="0">
                <a:solidFill>
                  <a:srgbClr val="990033"/>
                </a:solidFill>
                <a:latin typeface="Verdana" pitchFamily="34" charset="0"/>
              </a:rPr>
              <a:t>takes over </a:t>
            </a:r>
            <a:endParaRPr lang="en-GB" sz="2000" b="1" dirty="0">
              <a:solidFill>
                <a:srgbClr val="990033"/>
              </a:solidFill>
              <a:latin typeface="Verdana" pitchFamily="34" charset="0"/>
            </a:endParaRPr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 rot="5400000" flipV="1">
            <a:off x="-3167856" y="3167856"/>
            <a:ext cx="6858000" cy="522288"/>
            <a:chOff x="0" y="3107"/>
            <a:chExt cx="5760" cy="711"/>
          </a:xfrm>
        </p:grpSpPr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684" name="Rectangle 8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736600" y="6604000"/>
            <a:ext cx="8407400" cy="244475"/>
          </a:xfrm>
          <a:prstGeom prst="rect">
            <a:avLst/>
          </a:prstGeom>
          <a:gradFill rotWithShape="1">
            <a:gsLst>
              <a:gs pos="0">
                <a:srgbClr val="EAEAEA">
                  <a:alpha val="12999"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b="1" i="1" dirty="0" smtClean="0">
                <a:solidFill>
                  <a:srgbClr val="990033"/>
                </a:solidFill>
                <a:latin typeface="Verdana" pitchFamily="34" charset="0"/>
              </a:rPr>
              <a:t>TFMM, Zurich, 11-13 May, 2011</a:t>
            </a:r>
            <a:endParaRPr lang="en-GB" sz="10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1660525" y="1801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8682" name="Rectangle 1"/>
          <p:cNvSpPr>
            <a:spLocks noChangeArrowheads="1"/>
          </p:cNvSpPr>
          <p:nvPr/>
        </p:nvSpPr>
        <p:spPr bwMode="auto">
          <a:xfrm>
            <a:off x="727075" y="5459413"/>
            <a:ext cx="7496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b="1" dirty="0" smtClean="0"/>
              <a:t>ACTRIS </a:t>
            </a:r>
            <a:r>
              <a:rPr lang="en-GB" b="1" dirty="0"/>
              <a:t>Kick-off meeting </a:t>
            </a:r>
            <a:r>
              <a:rPr lang="en-GB" dirty="0"/>
              <a:t>: </a:t>
            </a:r>
          </a:p>
          <a:p>
            <a:pPr algn="ctr"/>
            <a:r>
              <a:rPr lang="en-GB" dirty="0"/>
              <a:t>25-26-27 May Zurich </a:t>
            </a:r>
          </a:p>
          <a:p>
            <a:pPr algn="ctr"/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"/>
            <a:ext cx="2514600" cy="147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200" y="128871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GB" sz="2000" b="1" dirty="0" smtClean="0"/>
          </a:p>
          <a:p>
            <a:pPr>
              <a:lnSpc>
                <a:spcPct val="80000"/>
              </a:lnSpc>
            </a:pPr>
            <a:endParaRPr lang="en-GB" sz="2000" b="1" dirty="0"/>
          </a:p>
          <a:p>
            <a:pPr>
              <a:lnSpc>
                <a:spcPct val="80000"/>
              </a:lnSpc>
            </a:pPr>
            <a:r>
              <a:rPr lang="en-GB" sz="2000" b="1" dirty="0" smtClean="0"/>
              <a:t>Capacities Specific Programme : Research Infrastructures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Integrating Activity – Combination of Collaborative 	Project and Coordination and Support Action </a:t>
            </a:r>
            <a:endParaRPr lang="en-GB" sz="2000" b="1" i="1" dirty="0" smtClean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Project acronym: </a:t>
            </a:r>
            <a:r>
              <a:rPr lang="en-GB" sz="2000" i="1" dirty="0" smtClean="0"/>
              <a:t>ACTRIS</a:t>
            </a:r>
            <a:endParaRPr lang="en-GB" sz="2000" dirty="0" smtClean="0"/>
          </a:p>
          <a:p>
            <a:pPr>
              <a:lnSpc>
                <a:spcPct val="80000"/>
              </a:lnSpc>
            </a:pPr>
            <a:endParaRPr lang="fr-FR" sz="2000" dirty="0" smtClean="0"/>
          </a:p>
          <a:p>
            <a:pPr>
              <a:lnSpc>
                <a:spcPct val="80000"/>
              </a:lnSpc>
            </a:pPr>
            <a:r>
              <a:rPr lang="fr-FR" sz="2000" dirty="0" err="1" smtClean="0"/>
              <a:t>Starting</a:t>
            </a:r>
            <a:r>
              <a:rPr lang="fr-FR" sz="2000" dirty="0" smtClean="0"/>
              <a:t> date</a:t>
            </a:r>
            <a:r>
              <a:rPr lang="fr-FR" sz="2000" i="1" dirty="0" smtClean="0"/>
              <a:t> : </a:t>
            </a:r>
            <a:r>
              <a:rPr lang="fr-FR" sz="2000" i="1" dirty="0" smtClean="0">
                <a:solidFill>
                  <a:schemeClr val="tx1"/>
                </a:solidFill>
              </a:rPr>
              <a:t>April 1st, 2011</a:t>
            </a:r>
            <a:endParaRPr lang="fr-FR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000" dirty="0" smtClean="0"/>
              <a:t>Duration</a:t>
            </a:r>
            <a:r>
              <a:rPr lang="fr-FR" sz="2000" i="1" dirty="0" smtClean="0"/>
              <a:t> </a:t>
            </a:r>
            <a:r>
              <a:rPr lang="fr-FR" sz="2000" i="1" dirty="0" smtClean="0">
                <a:solidFill>
                  <a:schemeClr val="tx1"/>
                </a:solidFill>
              </a:rPr>
              <a:t>: 4 </a:t>
            </a:r>
            <a:r>
              <a:rPr lang="fr-FR" sz="2000" i="1" dirty="0" err="1" smtClean="0">
                <a:solidFill>
                  <a:schemeClr val="tx1"/>
                </a:solidFill>
              </a:rPr>
              <a:t>years</a:t>
            </a:r>
            <a:endParaRPr lang="fr-FR" sz="2000" i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000" dirty="0" smtClean="0"/>
              <a:t>Coordination</a:t>
            </a:r>
            <a:r>
              <a:rPr lang="fr-FR" sz="2000" i="1" dirty="0" smtClean="0"/>
              <a:t> CNR, </a:t>
            </a:r>
            <a:r>
              <a:rPr lang="fr-FR" sz="2000" dirty="0" smtClean="0"/>
              <a:t>Management</a:t>
            </a:r>
            <a:r>
              <a:rPr lang="fr-FR" sz="2000" i="1" dirty="0" smtClean="0"/>
              <a:t> : </a:t>
            </a:r>
            <a:r>
              <a:rPr lang="fr-FR" sz="2000" i="1" dirty="0" smtClean="0">
                <a:solidFill>
                  <a:schemeClr val="tx1"/>
                </a:solidFill>
              </a:rPr>
              <a:t>CNRS/CNR</a:t>
            </a:r>
          </a:p>
          <a:p>
            <a:pPr>
              <a:lnSpc>
                <a:spcPct val="80000"/>
              </a:lnSpc>
            </a:pPr>
            <a:r>
              <a:rPr lang="fr-FR" sz="2000" dirty="0" err="1" smtClean="0"/>
              <a:t>Coordinators</a:t>
            </a:r>
            <a:r>
              <a:rPr lang="fr-FR" sz="2000" i="1" dirty="0" smtClean="0"/>
              <a:t> : </a:t>
            </a:r>
            <a:r>
              <a:rPr lang="fr-FR" sz="2000" i="1" dirty="0" smtClean="0">
                <a:solidFill>
                  <a:schemeClr val="tx1"/>
                </a:solidFill>
              </a:rPr>
              <a:t>G. </a:t>
            </a:r>
            <a:r>
              <a:rPr lang="fr-FR" sz="2000" i="1" dirty="0" err="1" smtClean="0">
                <a:solidFill>
                  <a:schemeClr val="tx1"/>
                </a:solidFill>
              </a:rPr>
              <a:t>Papparlardo</a:t>
            </a:r>
            <a:r>
              <a:rPr lang="fr-FR" sz="2000" i="1" dirty="0" smtClean="0">
                <a:solidFill>
                  <a:schemeClr val="tx1"/>
                </a:solidFill>
              </a:rPr>
              <a:t>-CNR, P. </a:t>
            </a:r>
            <a:r>
              <a:rPr lang="fr-FR" sz="2000" i="1" dirty="0" err="1" smtClean="0">
                <a:solidFill>
                  <a:schemeClr val="tx1"/>
                </a:solidFill>
              </a:rPr>
              <a:t>Laj</a:t>
            </a:r>
            <a:r>
              <a:rPr lang="fr-FR" sz="2000" i="1" dirty="0" smtClean="0">
                <a:solidFill>
                  <a:schemeClr val="tx1"/>
                </a:solidFill>
              </a:rPr>
              <a:t>-CNRS</a:t>
            </a:r>
          </a:p>
          <a:p>
            <a:pPr>
              <a:lnSpc>
                <a:spcPct val="80000"/>
              </a:lnSpc>
            </a:pPr>
            <a:r>
              <a:rPr lang="fr-FR" sz="2000" i="1" dirty="0" err="1" smtClean="0"/>
              <a:t>Partnership</a:t>
            </a:r>
            <a:r>
              <a:rPr lang="fr-FR" sz="2000" i="1" dirty="0" smtClean="0"/>
              <a:t> : </a:t>
            </a:r>
            <a:r>
              <a:rPr lang="fr-FR" sz="2000" i="1" dirty="0" smtClean="0">
                <a:solidFill>
                  <a:schemeClr val="tx1"/>
                </a:solidFill>
              </a:rPr>
              <a:t>28</a:t>
            </a:r>
          </a:p>
          <a:p>
            <a:pPr>
              <a:lnSpc>
                <a:spcPct val="80000"/>
              </a:lnSpc>
            </a:pPr>
            <a:r>
              <a:rPr lang="fr-FR" sz="2000" i="1" dirty="0" smtClean="0"/>
              <a:t>Budget : </a:t>
            </a:r>
            <a:r>
              <a:rPr lang="fr-FR" sz="2000" i="1" dirty="0" smtClean="0">
                <a:solidFill>
                  <a:schemeClr val="tx1"/>
                </a:solidFill>
              </a:rPr>
              <a:t>7.8 M€</a:t>
            </a:r>
          </a:p>
          <a:p>
            <a:pPr>
              <a:lnSpc>
                <a:spcPct val="80000"/>
              </a:lnSpc>
            </a:pPr>
            <a:endParaRPr lang="fr-FR" sz="2000" i="1" dirty="0"/>
          </a:p>
          <a:p>
            <a:pPr>
              <a:lnSpc>
                <a:spcPct val="80000"/>
              </a:lnSpc>
            </a:pPr>
            <a:endParaRPr lang="fr-F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la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602413"/>
            <a:ext cx="3413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27074" y="273050"/>
            <a:ext cx="6016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 dirty="0" smtClean="0">
                <a:solidFill>
                  <a:srgbClr val="990033"/>
                </a:solidFill>
                <a:latin typeface="Verdana" pitchFamily="34" charset="0"/>
              </a:rPr>
              <a:t>April 1</a:t>
            </a:r>
            <a:r>
              <a:rPr lang="en-GB" sz="2000" b="1" baseline="30000" dirty="0" smtClean="0">
                <a:solidFill>
                  <a:srgbClr val="990033"/>
                </a:solidFill>
                <a:latin typeface="Verdana" pitchFamily="34" charset="0"/>
              </a:rPr>
              <a:t>st</a:t>
            </a:r>
            <a:r>
              <a:rPr lang="en-GB" sz="2000" b="1" dirty="0" smtClean="0">
                <a:solidFill>
                  <a:srgbClr val="990033"/>
                </a:solidFill>
                <a:latin typeface="Verdana" pitchFamily="34" charset="0"/>
              </a:rPr>
              <a:t> 2011: ACTRIS (</a:t>
            </a:r>
            <a:r>
              <a:rPr lang="en-US" sz="2000" b="1" dirty="0" smtClean="0">
                <a:solidFill>
                  <a:srgbClr val="990033"/>
                </a:solidFill>
                <a:latin typeface="Verdana" pitchFamily="34" charset="0"/>
              </a:rPr>
              <a:t>Aerosol</a:t>
            </a:r>
            <a:r>
              <a:rPr lang="en-US" sz="2000" b="1" dirty="0">
                <a:solidFill>
                  <a:srgbClr val="990033"/>
                </a:solidFill>
                <a:latin typeface="Verdana" pitchFamily="34" charset="0"/>
              </a:rPr>
              <a:t>, Cloud and </a:t>
            </a:r>
            <a:r>
              <a:rPr lang="en-US" sz="2000" b="1" dirty="0" smtClean="0">
                <a:solidFill>
                  <a:srgbClr val="990033"/>
                </a:solidFill>
                <a:latin typeface="Verdana" pitchFamily="34" charset="0"/>
              </a:rPr>
              <a:t>Trace Gases </a:t>
            </a:r>
            <a:r>
              <a:rPr lang="en-US" sz="2000" b="1" dirty="0">
                <a:solidFill>
                  <a:srgbClr val="990033"/>
                </a:solidFill>
                <a:latin typeface="Verdana" pitchFamily="34" charset="0"/>
              </a:rPr>
              <a:t>Research </a:t>
            </a:r>
            <a:r>
              <a:rPr lang="en-US" sz="2000" b="1" dirty="0" smtClean="0">
                <a:solidFill>
                  <a:srgbClr val="990033"/>
                </a:solidFill>
                <a:latin typeface="Verdana" pitchFamily="34" charset="0"/>
              </a:rPr>
              <a:t>Network) </a:t>
            </a:r>
            <a:r>
              <a:rPr lang="en-GB" sz="2000" b="1" dirty="0" smtClean="0">
                <a:solidFill>
                  <a:srgbClr val="990033"/>
                </a:solidFill>
                <a:latin typeface="Verdana" pitchFamily="34" charset="0"/>
              </a:rPr>
              <a:t>takes over </a:t>
            </a:r>
            <a:endParaRPr lang="en-GB" sz="2000" b="1" dirty="0">
              <a:solidFill>
                <a:srgbClr val="990033"/>
              </a:solidFill>
              <a:latin typeface="Verdana" pitchFamily="34" charset="0"/>
            </a:endParaRPr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 rot="5400000" flipV="1">
            <a:off x="-3167856" y="3167856"/>
            <a:ext cx="6858000" cy="522288"/>
            <a:chOff x="0" y="3107"/>
            <a:chExt cx="5760" cy="711"/>
          </a:xfrm>
        </p:grpSpPr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684" name="Rectangle 8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736600" y="6604000"/>
            <a:ext cx="8407400" cy="244475"/>
          </a:xfrm>
          <a:prstGeom prst="rect">
            <a:avLst/>
          </a:prstGeom>
          <a:gradFill rotWithShape="1">
            <a:gsLst>
              <a:gs pos="0">
                <a:srgbClr val="EAEAEA">
                  <a:alpha val="12999"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b="1" i="1" dirty="0" smtClean="0">
                <a:solidFill>
                  <a:srgbClr val="990033"/>
                </a:solidFill>
                <a:latin typeface="Verdana" pitchFamily="34" charset="0"/>
              </a:rPr>
              <a:t>TFMM, Zurich, 11-13 May, 2011</a:t>
            </a:r>
            <a:endParaRPr lang="en-GB" sz="10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1660525" y="1801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"/>
            <a:ext cx="2514600" cy="147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1587354"/>
            <a:ext cx="5792787" cy="479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égende encadrée 1 1"/>
          <p:cNvSpPr/>
          <p:nvPr/>
        </p:nvSpPr>
        <p:spPr>
          <a:xfrm>
            <a:off x="4648200" y="1128567"/>
            <a:ext cx="1308100" cy="458787"/>
          </a:xfrm>
          <a:prstGeom prst="borderCallout1">
            <a:avLst>
              <a:gd name="adj1" fmla="val 18750"/>
              <a:gd name="adj2" fmla="val -8333"/>
              <a:gd name="adj3" fmla="val 273054"/>
              <a:gd name="adj4" fmla="val -19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EARLINET</a:t>
            </a:r>
            <a:endParaRPr lang="fr-FR" dirty="0"/>
          </a:p>
        </p:txBody>
      </p:sp>
      <p:sp>
        <p:nvSpPr>
          <p:cNvPr id="14" name="Légende encadrée 1 13"/>
          <p:cNvSpPr/>
          <p:nvPr/>
        </p:nvSpPr>
        <p:spPr>
          <a:xfrm>
            <a:off x="6188074" y="1755775"/>
            <a:ext cx="1308100" cy="458787"/>
          </a:xfrm>
          <a:prstGeom prst="borderCallout1">
            <a:avLst>
              <a:gd name="adj1" fmla="val 18750"/>
              <a:gd name="adj2" fmla="val -8333"/>
              <a:gd name="adj3" fmla="val 270286"/>
              <a:gd name="adj4" fmla="val -84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EUSAAR</a:t>
            </a:r>
            <a:endParaRPr lang="fr-FR" dirty="0"/>
          </a:p>
        </p:txBody>
      </p:sp>
      <p:sp>
        <p:nvSpPr>
          <p:cNvPr id="15" name="Légende encadrée 1 14"/>
          <p:cNvSpPr/>
          <p:nvPr/>
        </p:nvSpPr>
        <p:spPr>
          <a:xfrm>
            <a:off x="7683500" y="2423967"/>
            <a:ext cx="1308100" cy="458787"/>
          </a:xfrm>
          <a:prstGeom prst="borderCallout1">
            <a:avLst>
              <a:gd name="adj1" fmla="val 18750"/>
              <a:gd name="adj2" fmla="val -8333"/>
              <a:gd name="adj3" fmla="val 201082"/>
              <a:gd name="adj4" fmla="val -129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APRIORI</a:t>
            </a:r>
            <a:endParaRPr lang="fr-FR" dirty="0"/>
          </a:p>
        </p:txBody>
      </p:sp>
      <p:sp>
        <p:nvSpPr>
          <p:cNvPr id="16" name="Légende encadrée 1 15"/>
          <p:cNvSpPr/>
          <p:nvPr/>
        </p:nvSpPr>
        <p:spPr>
          <a:xfrm>
            <a:off x="7670800" y="3526261"/>
            <a:ext cx="1473200" cy="458787"/>
          </a:xfrm>
          <a:prstGeom prst="borderCallout1">
            <a:avLst>
              <a:gd name="adj1" fmla="val 18750"/>
              <a:gd name="adj2" fmla="val -8333"/>
              <a:gd name="adj3" fmla="val 68209"/>
              <a:gd name="adj4" fmla="val -84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CLOUDNET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5680074" y="1222772"/>
            <a:ext cx="2324100" cy="1066006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Joint EU </a:t>
            </a:r>
            <a:r>
              <a:rPr lang="fr-FR" dirty="0" err="1" smtClean="0"/>
              <a:t>strategy</a:t>
            </a:r>
            <a:r>
              <a:rPr lang="fr-FR" dirty="0" smtClean="0"/>
              <a:t> for Level2/3 </a:t>
            </a:r>
            <a:r>
              <a:rPr lang="fr-FR" dirty="0" err="1" smtClean="0"/>
              <a:t>sustainability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0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la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602413"/>
            <a:ext cx="3413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 6"/>
          <p:cNvGrpSpPr>
            <a:grpSpLocks/>
          </p:cNvGrpSpPr>
          <p:nvPr/>
        </p:nvGrpSpPr>
        <p:grpSpPr bwMode="auto">
          <a:xfrm rot="5400000" flipV="1">
            <a:off x="-3167856" y="3167856"/>
            <a:ext cx="6858000" cy="522288"/>
            <a:chOff x="0" y="3107"/>
            <a:chExt cx="5760" cy="711"/>
          </a:xfrm>
        </p:grpSpPr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684" name="Rectangle 8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736600" y="6604000"/>
            <a:ext cx="8407400" cy="244475"/>
          </a:xfrm>
          <a:prstGeom prst="rect">
            <a:avLst/>
          </a:prstGeom>
          <a:gradFill rotWithShape="1">
            <a:gsLst>
              <a:gs pos="0">
                <a:srgbClr val="EAEAEA">
                  <a:alpha val="12999"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b="1" i="1" dirty="0" smtClean="0">
                <a:solidFill>
                  <a:srgbClr val="990033"/>
                </a:solidFill>
                <a:latin typeface="Verdana" pitchFamily="34" charset="0"/>
              </a:rPr>
              <a:t>TFMM, Zurich, 11-13 May, 2011</a:t>
            </a:r>
            <a:endParaRPr lang="en-GB" sz="10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38" y="-20423"/>
            <a:ext cx="1745761" cy="102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5691" y="-12701"/>
            <a:ext cx="6668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990033"/>
                </a:solidFill>
                <a:latin typeface="Verdana" pitchFamily="34" charset="0"/>
              </a:rPr>
              <a:t>ACTRIS – EMEP </a:t>
            </a:r>
            <a:endParaRPr lang="en-US" sz="2400" b="1" dirty="0">
              <a:solidFill>
                <a:srgbClr val="990033"/>
              </a:solidFill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10431" y="1374894"/>
            <a:ext cx="73517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ACTRIS </a:t>
            </a:r>
            <a:r>
              <a:rPr lang="fr-FR" dirty="0" err="1" smtClean="0"/>
              <a:t>contributes</a:t>
            </a:r>
            <a:r>
              <a:rPr lang="fr-FR" dirty="0" smtClean="0"/>
              <a:t> to EMEP </a:t>
            </a:r>
            <a:r>
              <a:rPr lang="fr-FR" dirty="0" err="1" smtClean="0"/>
              <a:t>strategy</a:t>
            </a:r>
            <a:r>
              <a:rPr lang="fr-FR" dirty="0" smtClean="0"/>
              <a:t> : </a:t>
            </a:r>
            <a:r>
              <a:rPr lang="fr-FR" dirty="0" err="1" smtClean="0"/>
              <a:t>level</a:t>
            </a:r>
            <a:r>
              <a:rPr lang="fr-FR" dirty="0" smtClean="0"/>
              <a:t> 3 (and 2) sites – Great challenge for </a:t>
            </a:r>
            <a:r>
              <a:rPr lang="fr-FR" dirty="0" err="1" smtClean="0"/>
              <a:t>NOy</a:t>
            </a:r>
            <a:r>
              <a:rPr lang="fr-FR" dirty="0" smtClean="0"/>
              <a:t> and VOC </a:t>
            </a:r>
            <a:r>
              <a:rPr lang="fr-FR" dirty="0" err="1" smtClean="0"/>
              <a:t>species</a:t>
            </a:r>
            <a:r>
              <a:rPr lang="fr-FR" dirty="0" smtClean="0"/>
              <a:t> but </a:t>
            </a:r>
            <a:r>
              <a:rPr lang="fr-FR" dirty="0" err="1" smtClean="0"/>
              <a:t>also</a:t>
            </a:r>
            <a:r>
              <a:rPr lang="fr-FR" dirty="0" smtClean="0"/>
              <a:t> for 3-D monitoring (</a:t>
            </a:r>
            <a:r>
              <a:rPr lang="fr-FR" dirty="0" err="1" smtClean="0"/>
              <a:t>learn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Volcano</a:t>
            </a:r>
            <a:r>
              <a:rPr lang="fr-FR" dirty="0" smtClean="0"/>
              <a:t> </a:t>
            </a:r>
            <a:r>
              <a:rPr lang="fr-FR" dirty="0" err="1" smtClean="0"/>
              <a:t>episode</a:t>
            </a:r>
            <a:r>
              <a:rPr lang="fr-FR" dirty="0" smtClean="0"/>
              <a:t>) , PM </a:t>
            </a:r>
            <a:r>
              <a:rPr lang="fr-FR" dirty="0" err="1" smtClean="0"/>
              <a:t>speciation</a:t>
            </a:r>
            <a:r>
              <a:rPr lang="fr-FR" dirty="0" smtClean="0"/>
              <a:t> (tracer </a:t>
            </a:r>
            <a:r>
              <a:rPr lang="fr-FR" dirty="0" err="1" smtClean="0"/>
              <a:t>approach</a:t>
            </a:r>
            <a:r>
              <a:rPr lang="fr-FR" dirty="0" smtClean="0"/>
              <a:t>)  and EC/BC issues – </a:t>
            </a:r>
            <a:r>
              <a:rPr lang="fr-FR" dirty="0" err="1" smtClean="0"/>
              <a:t>additional</a:t>
            </a:r>
            <a:r>
              <a:rPr lang="fr-FR" dirty="0" smtClean="0"/>
              <a:t> Reference </a:t>
            </a:r>
            <a:r>
              <a:rPr lang="fr-FR" dirty="0" err="1" smtClean="0"/>
              <a:t>laboratory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?</a:t>
            </a:r>
          </a:p>
          <a:p>
            <a:endParaRPr lang="fr-FR" dirty="0"/>
          </a:p>
          <a:p>
            <a:r>
              <a:rPr lang="fr-FR" dirty="0" smtClean="0"/>
              <a:t>Joint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campaigns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possibly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PEGASOS (but </a:t>
            </a:r>
            <a:r>
              <a:rPr lang="fr-FR" dirty="0" err="1" smtClean="0"/>
              <a:t>need</a:t>
            </a:r>
            <a:r>
              <a:rPr lang="fr-FR" dirty="0" smtClean="0"/>
              <a:t> for a </a:t>
            </a:r>
            <a:r>
              <a:rPr lang="fr-FR" dirty="0" err="1" smtClean="0"/>
              <a:t>strong</a:t>
            </a:r>
            <a:r>
              <a:rPr lang="fr-FR" dirty="0" smtClean="0"/>
              <a:t> coordination) – 2012 - </a:t>
            </a:r>
            <a:r>
              <a:rPr lang="fr-FR" dirty="0" err="1" smtClean="0"/>
              <a:t>from</a:t>
            </a:r>
            <a:r>
              <a:rPr lang="fr-FR" dirty="0" smtClean="0"/>
              <a:t> Germany to </a:t>
            </a:r>
            <a:r>
              <a:rPr lang="fr-FR" dirty="0" err="1" smtClean="0"/>
              <a:t>Italy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err="1" smtClean="0"/>
              <a:t>Coordinated</a:t>
            </a:r>
            <a:r>
              <a:rPr lang="fr-FR" dirty="0" smtClean="0"/>
              <a:t> data center </a:t>
            </a:r>
            <a:r>
              <a:rPr lang="fr-FR" dirty="0" err="1" smtClean="0"/>
              <a:t>strategy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GAW </a:t>
            </a:r>
          </a:p>
          <a:p>
            <a:r>
              <a:rPr lang="fr-FR" dirty="0" smtClean="0"/>
              <a:t>(as regard to data </a:t>
            </a:r>
            <a:r>
              <a:rPr lang="fr-FR" dirty="0" err="1" smtClean="0"/>
              <a:t>quality</a:t>
            </a:r>
            <a:r>
              <a:rPr lang="fr-FR" dirty="0" smtClean="0"/>
              <a:t>): a single portal for </a:t>
            </a:r>
            <a:r>
              <a:rPr lang="fr-FR" dirty="0" err="1" smtClean="0"/>
              <a:t>access</a:t>
            </a:r>
            <a:r>
              <a:rPr lang="fr-FR" dirty="0" smtClean="0"/>
              <a:t> </a:t>
            </a:r>
          </a:p>
          <a:p>
            <a:r>
              <a:rPr lang="fr-FR" dirty="0" smtClean="0"/>
              <a:t>to data (NILU)</a:t>
            </a:r>
          </a:p>
          <a:p>
            <a:endParaRPr lang="fr-FR" dirty="0"/>
          </a:p>
          <a:p>
            <a:r>
              <a:rPr lang="fr-FR" dirty="0" smtClean="0"/>
              <a:t>ACTRIS </a:t>
            </a:r>
            <a:r>
              <a:rPr lang="fr-FR" dirty="0" err="1" smtClean="0"/>
              <a:t>Maintain</a:t>
            </a:r>
            <a:r>
              <a:rPr lang="fr-FR" dirty="0" smtClean="0"/>
              <a:t> the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EU-</a:t>
            </a:r>
            <a:r>
              <a:rPr lang="fr-FR" dirty="0" err="1" smtClean="0"/>
              <a:t>Climate</a:t>
            </a:r>
            <a:r>
              <a:rPr lang="fr-FR" dirty="0" smtClean="0"/>
              <a:t> and </a:t>
            </a:r>
          </a:p>
          <a:p>
            <a:r>
              <a:rPr lang="fr-FR" dirty="0" err="1" smtClean="0"/>
              <a:t>Environment</a:t>
            </a:r>
            <a:r>
              <a:rPr lang="fr-FR" dirty="0" smtClean="0"/>
              <a:t> programs and the </a:t>
            </a:r>
            <a:r>
              <a:rPr lang="fr-FR" dirty="0" err="1" smtClean="0"/>
              <a:t>policy-driven</a:t>
            </a:r>
            <a:r>
              <a:rPr lang="fr-FR" dirty="0" smtClean="0"/>
              <a:t> monitoring programs (incl. GMES for NRT data provision)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17740" r="44666" b="21537"/>
          <a:stretch/>
        </p:blipFill>
        <p:spPr bwMode="auto">
          <a:xfrm>
            <a:off x="6502400" y="3140531"/>
            <a:ext cx="2358580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2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la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602413"/>
            <a:ext cx="3413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 6"/>
          <p:cNvGrpSpPr>
            <a:grpSpLocks/>
          </p:cNvGrpSpPr>
          <p:nvPr/>
        </p:nvGrpSpPr>
        <p:grpSpPr bwMode="auto">
          <a:xfrm rot="5400000" flipV="1">
            <a:off x="-3167856" y="3167856"/>
            <a:ext cx="6858000" cy="522288"/>
            <a:chOff x="0" y="3107"/>
            <a:chExt cx="5760" cy="711"/>
          </a:xfrm>
        </p:grpSpPr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684" name="Rectangle 8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736600" y="6604000"/>
            <a:ext cx="8407400" cy="244475"/>
          </a:xfrm>
          <a:prstGeom prst="rect">
            <a:avLst/>
          </a:prstGeom>
          <a:gradFill rotWithShape="1">
            <a:gsLst>
              <a:gs pos="0">
                <a:srgbClr val="EAEAEA">
                  <a:alpha val="12999"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b="1" i="1" dirty="0" smtClean="0">
                <a:solidFill>
                  <a:srgbClr val="990033"/>
                </a:solidFill>
                <a:latin typeface="Verdana" pitchFamily="34" charset="0"/>
              </a:rPr>
              <a:t>TFMM, Zurich, 11-13 May, 2011</a:t>
            </a:r>
            <a:endParaRPr lang="en-GB" sz="10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38" y="-20423"/>
            <a:ext cx="1745761" cy="102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5691" y="349505"/>
            <a:ext cx="6668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990033"/>
                </a:solidFill>
                <a:latin typeface="Verdana" pitchFamily="34" charset="0"/>
              </a:rPr>
              <a:t>ACTRIS Challenge ahead</a:t>
            </a:r>
            <a:endParaRPr lang="en-US" sz="2400" b="1" dirty="0">
              <a:solidFill>
                <a:srgbClr val="990033"/>
              </a:solidFill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99294" y="948690"/>
            <a:ext cx="81153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ACTRIS main objective </a:t>
            </a:r>
            <a:r>
              <a:rPr lang="fr-FR" dirty="0" err="1"/>
              <a:t>is</a:t>
            </a:r>
            <a:r>
              <a:rPr lang="fr-FR" dirty="0"/>
              <a:t> to </a:t>
            </a:r>
            <a:r>
              <a:rPr lang="fr-FR" dirty="0" err="1"/>
              <a:t>secure</a:t>
            </a:r>
            <a:r>
              <a:rPr lang="fr-FR" dirty="0"/>
              <a:t> </a:t>
            </a:r>
            <a:r>
              <a:rPr lang="fr-FR" dirty="0" err="1"/>
              <a:t>funding</a:t>
            </a:r>
            <a:r>
              <a:rPr lang="fr-FR" dirty="0"/>
              <a:t> to monitoring </a:t>
            </a:r>
            <a:r>
              <a:rPr lang="fr-FR" dirty="0" err="1"/>
              <a:t>atmospheric</a:t>
            </a:r>
            <a:r>
              <a:rPr lang="fr-FR" dirty="0"/>
              <a:t> composition changes : ESFRI </a:t>
            </a:r>
            <a:r>
              <a:rPr lang="fr-FR" dirty="0" err="1"/>
              <a:t>strategy</a:t>
            </a:r>
            <a:r>
              <a:rPr lang="fr-FR" dirty="0"/>
              <a:t> in Air </a:t>
            </a:r>
            <a:r>
              <a:rPr lang="fr-FR" dirty="0" err="1"/>
              <a:t>Quality</a:t>
            </a:r>
            <a:r>
              <a:rPr lang="fr-FR" dirty="0"/>
              <a:t>/</a:t>
            </a:r>
            <a:r>
              <a:rPr lang="fr-FR" dirty="0" err="1"/>
              <a:t>Climate</a:t>
            </a:r>
            <a:r>
              <a:rPr lang="fr-FR" dirty="0"/>
              <a:t> </a:t>
            </a:r>
            <a:r>
              <a:rPr lang="fr-FR" dirty="0" err="1"/>
              <a:t>context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Not </a:t>
            </a:r>
            <a:r>
              <a:rPr lang="fr-FR" dirty="0"/>
              <a:t>as </a:t>
            </a:r>
            <a:r>
              <a:rPr lang="fr-FR" dirty="0" err="1"/>
              <a:t>optimistic</a:t>
            </a:r>
            <a:r>
              <a:rPr lang="fr-FR" dirty="0"/>
              <a:t> as </a:t>
            </a:r>
            <a:r>
              <a:rPr lang="fr-FR" dirty="0" err="1"/>
              <a:t>Wenche</a:t>
            </a:r>
            <a:r>
              <a:rPr lang="fr-FR" dirty="0"/>
              <a:t> </a:t>
            </a:r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CREATE-EUSAAR-ACTRIS : 12 </a:t>
            </a:r>
            <a:r>
              <a:rPr lang="fr-FR" dirty="0" err="1" smtClean="0"/>
              <a:t>years</a:t>
            </a:r>
            <a:r>
              <a:rPr lang="fr-FR" dirty="0" smtClean="0"/>
              <a:t> of maturation for </a:t>
            </a:r>
            <a:r>
              <a:rPr lang="fr-FR" dirty="0" err="1" smtClean="0"/>
              <a:t>research-driven</a:t>
            </a:r>
            <a:r>
              <a:rPr lang="fr-FR" dirty="0" smtClean="0"/>
              <a:t> monitoring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Funding</a:t>
            </a:r>
            <a:r>
              <a:rPr lang="fr-FR" dirty="0" smtClean="0"/>
              <a:t> situation in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member</a:t>
            </a:r>
            <a:r>
              <a:rPr lang="fr-FR" dirty="0" smtClean="0"/>
              <a:t> states not </a:t>
            </a:r>
            <a:r>
              <a:rPr lang="fr-FR" dirty="0" err="1" smtClean="0"/>
              <a:t>so</a:t>
            </a:r>
            <a:r>
              <a:rPr lang="fr-FR" dirty="0" smtClean="0"/>
              <a:t> good and level-2/3 sites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fragile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EU-Infrastructure (new I3 or ESFRI) support possible </a:t>
            </a:r>
            <a:r>
              <a:rPr lang="fr-FR" dirty="0" err="1" smtClean="0"/>
              <a:t>only</a:t>
            </a:r>
            <a:r>
              <a:rPr lang="fr-FR" dirty="0" smtClean="0"/>
              <a:t> if a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proposed</a:t>
            </a:r>
            <a:r>
              <a:rPr lang="fr-FR" dirty="0"/>
              <a:t> </a:t>
            </a:r>
            <a:r>
              <a:rPr lang="fr-FR" dirty="0" smtClean="0"/>
              <a:t>–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EU structuration ? </a:t>
            </a:r>
            <a:r>
              <a:rPr lang="fr-FR" dirty="0" err="1" smtClean="0"/>
              <a:t>Shall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elaborate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a « </a:t>
            </a:r>
            <a:r>
              <a:rPr lang="fr-FR" dirty="0" err="1" smtClean="0"/>
              <a:t>Gothenburg</a:t>
            </a:r>
            <a:r>
              <a:rPr lang="fr-FR" dirty="0" smtClean="0"/>
              <a:t> question » document for </a:t>
            </a:r>
            <a:r>
              <a:rPr lang="fr-FR" dirty="0" err="1" smtClean="0"/>
              <a:t>policy-makers</a:t>
            </a:r>
            <a:r>
              <a:rPr lang="fr-FR" dirty="0" smtClean="0"/>
              <a:t> ?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added</a:t>
            </a:r>
            <a:r>
              <a:rPr lang="fr-FR" dirty="0" smtClean="0"/>
              <a:t>-value of </a:t>
            </a:r>
            <a:r>
              <a:rPr lang="fr-FR" dirty="0" err="1" smtClean="0"/>
              <a:t>level</a:t>
            </a:r>
            <a:r>
              <a:rPr lang="fr-FR" dirty="0" smtClean="0"/>
              <a:t> 2/3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economically</a:t>
            </a:r>
            <a:r>
              <a:rPr lang="fr-FR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WP6 essential : 28 </a:t>
            </a:r>
            <a:r>
              <a:rPr lang="fr-FR" dirty="0" err="1" smtClean="0"/>
              <a:t>partners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17 countries </a:t>
            </a:r>
            <a:r>
              <a:rPr lang="fr-FR" dirty="0" err="1" smtClean="0"/>
              <a:t>agree</a:t>
            </a:r>
            <a:r>
              <a:rPr lang="fr-FR" dirty="0" smtClean="0"/>
              <a:t> on a joint </a:t>
            </a:r>
            <a:r>
              <a:rPr lang="fr-FR" dirty="0" err="1" smtClean="0"/>
              <a:t>strategy</a:t>
            </a:r>
            <a:r>
              <a:rPr lang="fr-FR" dirty="0" smtClean="0"/>
              <a:t> (ICOS ?) and </a:t>
            </a:r>
            <a:r>
              <a:rPr lang="fr-FR" dirty="0" err="1" smtClean="0"/>
              <a:t>develop</a:t>
            </a:r>
            <a:r>
              <a:rPr lang="fr-FR" dirty="0"/>
              <a:t> </a:t>
            </a:r>
            <a:r>
              <a:rPr lang="fr-FR" dirty="0" smtClean="0"/>
              <a:t>arguments to </a:t>
            </a:r>
            <a:r>
              <a:rPr lang="fr-FR" dirty="0" err="1" smtClean="0"/>
              <a:t>explain</a:t>
            </a:r>
            <a:r>
              <a:rPr lang="fr-FR" dirty="0" smtClean="0"/>
              <a:t> the </a:t>
            </a:r>
            <a:r>
              <a:rPr lang="fr-FR" dirty="0" err="1" smtClean="0"/>
              <a:t>strategy</a:t>
            </a:r>
            <a:r>
              <a:rPr lang="fr-FR" dirty="0" smtClean="0"/>
              <a:t> to public </a:t>
            </a:r>
            <a:r>
              <a:rPr lang="fr-FR" dirty="0" err="1" smtClean="0"/>
              <a:t>authorities</a:t>
            </a:r>
            <a:r>
              <a:rPr lang="fr-FR" dirty="0" smtClean="0"/>
              <a:t>/</a:t>
            </a:r>
            <a:r>
              <a:rPr lang="fr-FR" dirty="0" err="1" smtClean="0"/>
              <a:t>Research</a:t>
            </a:r>
            <a:r>
              <a:rPr lang="fr-FR" dirty="0" smtClean="0"/>
              <a:t> institutions/EU Commission</a:t>
            </a:r>
          </a:p>
        </p:txBody>
      </p:sp>
      <p:pic>
        <p:nvPicPr>
          <p:cNvPr id="13" name="Picture 13" descr="face-uncert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76" y="2187087"/>
            <a:ext cx="578645" cy="5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0" t="19111" r="25417" b="12297"/>
          <a:stretch/>
        </p:blipFill>
        <p:spPr bwMode="auto">
          <a:xfrm>
            <a:off x="445692" y="2132647"/>
            <a:ext cx="4390412" cy="354139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8" t="15733" r="9583" b="58889"/>
          <a:stretch/>
        </p:blipFill>
        <p:spPr bwMode="auto">
          <a:xfrm>
            <a:off x="2207489" y="3004741"/>
            <a:ext cx="6873010" cy="258196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739775" y="2507909"/>
            <a:ext cx="790416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b="1" dirty="0" smtClean="0"/>
          </a:p>
          <a:p>
            <a:r>
              <a:rPr lang="fr-FR" b="1" dirty="0" err="1" smtClean="0"/>
              <a:t>Taking</a:t>
            </a:r>
            <a:r>
              <a:rPr lang="fr-FR" b="1" dirty="0" smtClean="0"/>
              <a:t> </a:t>
            </a:r>
            <a:r>
              <a:rPr lang="fr-FR" b="1" dirty="0"/>
              <a:t>the </a:t>
            </a:r>
            <a:r>
              <a:rPr lang="fr-FR" b="1" dirty="0" err="1"/>
              <a:t>breath</a:t>
            </a:r>
            <a:r>
              <a:rPr lang="fr-FR" b="1" dirty="0"/>
              <a:t> of the </a:t>
            </a:r>
            <a:r>
              <a:rPr lang="fr-FR" b="1" dirty="0" err="1"/>
              <a:t>Earth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observations; </a:t>
            </a:r>
            <a:r>
              <a:rPr lang="fr-FR" b="1" dirty="0" err="1"/>
              <a:t>can</a:t>
            </a:r>
            <a:r>
              <a:rPr lang="fr-FR" b="1" dirty="0"/>
              <a:t> Europe </a:t>
            </a:r>
            <a:r>
              <a:rPr lang="fr-FR" b="1" dirty="0" err="1"/>
              <a:t>meet</a:t>
            </a:r>
            <a:r>
              <a:rPr lang="fr-FR" b="1" dirty="0"/>
              <a:t> the challenge?</a:t>
            </a:r>
          </a:p>
          <a:p>
            <a:endParaRPr lang="fr-FR" dirty="0"/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P.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Ciais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M.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Kulmala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S.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Sorvari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W. Los, U.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Baltensberger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J.-L.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Brenguier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B.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Buchmann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M De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Mazière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G.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Pappalardo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K.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Tørseth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L. Rivier, G. Hansen,  P.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Laj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E.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Turunen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and  A.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Volz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-Thomas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USAAR logo_ombre no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7" y="263525"/>
            <a:ext cx="28114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xth Framework Programme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6611938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flag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602413"/>
            <a:ext cx="3413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22288" y="263525"/>
            <a:ext cx="7620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sz="2000" b="1" dirty="0" smtClean="0">
                <a:solidFill>
                  <a:srgbClr val="990033"/>
                </a:solidFill>
                <a:latin typeface="Verdana" pitchFamily="34" charset="0"/>
              </a:rPr>
              <a:t>FP6-EUSAAR has ended March 31</a:t>
            </a:r>
            <a:r>
              <a:rPr lang="en-GB" sz="2000" b="1" baseline="30000" dirty="0" smtClean="0">
                <a:solidFill>
                  <a:srgbClr val="990033"/>
                </a:solidFill>
                <a:latin typeface="Verdana" pitchFamily="34" charset="0"/>
              </a:rPr>
              <a:t>st</a:t>
            </a:r>
            <a:r>
              <a:rPr lang="en-GB" sz="2000" b="1" dirty="0" smtClean="0">
                <a:solidFill>
                  <a:srgbClr val="990033"/>
                </a:solidFill>
                <a:latin typeface="Verdana" pitchFamily="34" charset="0"/>
              </a:rPr>
              <a:t>, 2011 </a:t>
            </a:r>
            <a:endParaRPr lang="en-GB" sz="2000" b="1" dirty="0">
              <a:solidFill>
                <a:srgbClr val="990033"/>
              </a:solidFill>
              <a:latin typeface="Verdana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 rot="5400000" flipV="1">
            <a:off x="-3167856" y="3167856"/>
            <a:ext cx="6858000" cy="522288"/>
            <a:chOff x="0" y="3107"/>
            <a:chExt cx="5760" cy="711"/>
          </a:xfrm>
        </p:grpSpPr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7" name="Rectangle 8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736600" y="6604000"/>
            <a:ext cx="8407400" cy="244475"/>
          </a:xfrm>
          <a:prstGeom prst="rect">
            <a:avLst/>
          </a:prstGeom>
          <a:gradFill rotWithShape="1">
            <a:gsLst>
              <a:gs pos="0">
                <a:srgbClr val="EAEAEA">
                  <a:alpha val="12999"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b="1" i="1" dirty="0" smtClean="0">
                <a:solidFill>
                  <a:srgbClr val="990033"/>
                </a:solidFill>
                <a:latin typeface="Verdana" pitchFamily="34" charset="0"/>
              </a:rPr>
              <a:t>TFMM, Zurich, 11-13 May, 2011</a:t>
            </a:r>
            <a:endParaRPr lang="en-GB" sz="10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sp>
        <p:nvSpPr>
          <p:cNvPr id="4104" name="Text Box 27"/>
          <p:cNvSpPr txBox="1">
            <a:spLocks noChangeArrowheads="1"/>
          </p:cNvSpPr>
          <p:nvPr/>
        </p:nvSpPr>
        <p:spPr bwMode="auto">
          <a:xfrm>
            <a:off x="1660525" y="1801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22288" y="1179543"/>
            <a:ext cx="5251449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Clr>
                <a:srgbClr val="FFFF00"/>
              </a:buClr>
              <a:buSzPct val="150000"/>
              <a:buFont typeface="Wingdings" charset="2"/>
              <a:buChar char="ü"/>
            </a:pPr>
            <a:r>
              <a:rPr lang="fr-FR" b="1" dirty="0" err="1"/>
              <a:t>Integrate</a:t>
            </a:r>
            <a:r>
              <a:rPr lang="fr-FR" b="1" dirty="0"/>
              <a:t> </a:t>
            </a:r>
            <a:r>
              <a:rPr lang="fr-FR" b="1" dirty="0" err="1"/>
              <a:t>measurements</a:t>
            </a:r>
            <a:r>
              <a:rPr lang="fr-FR" b="1" dirty="0"/>
              <a:t> of </a:t>
            </a:r>
            <a:r>
              <a:rPr lang="fr-FR" b="1" dirty="0" err="1"/>
              <a:t>atmospheric</a:t>
            </a:r>
            <a:r>
              <a:rPr lang="fr-FR" b="1" dirty="0"/>
              <a:t> </a:t>
            </a:r>
            <a:r>
              <a:rPr lang="fr-FR" b="1" dirty="0" err="1"/>
              <a:t>aerosol</a:t>
            </a:r>
            <a:r>
              <a:rPr lang="fr-FR" b="1" dirty="0"/>
              <a:t> </a:t>
            </a:r>
            <a:r>
              <a:rPr lang="fr-FR" b="1" dirty="0" err="1"/>
              <a:t>properties</a:t>
            </a:r>
            <a:r>
              <a:rPr lang="fr-FR" b="1" dirty="0"/>
              <a:t> </a:t>
            </a:r>
            <a:r>
              <a:rPr lang="fr-FR" b="1" dirty="0" err="1"/>
              <a:t>performed</a:t>
            </a:r>
            <a:r>
              <a:rPr lang="fr-FR" b="1" dirty="0"/>
              <a:t> </a:t>
            </a:r>
            <a:r>
              <a:rPr lang="fr-FR" b="1" dirty="0" err="1"/>
              <a:t>at</a:t>
            </a:r>
            <a:r>
              <a:rPr lang="fr-FR" b="1" dirty="0"/>
              <a:t> 20 </a:t>
            </a:r>
            <a:r>
              <a:rPr lang="fr-FR" b="1" dirty="0" err="1"/>
              <a:t>European</a:t>
            </a:r>
            <a:r>
              <a:rPr lang="fr-FR" b="1" dirty="0"/>
              <a:t> </a:t>
            </a:r>
            <a:r>
              <a:rPr lang="fr-FR" b="1" dirty="0" err="1"/>
              <a:t>Supersites</a:t>
            </a:r>
            <a:r>
              <a:rPr lang="fr-FR" b="1" dirty="0"/>
              <a:t>. </a:t>
            </a:r>
            <a:br>
              <a:rPr lang="fr-FR" b="1" dirty="0"/>
            </a:br>
            <a:endParaRPr lang="fr-FR" b="1" dirty="0"/>
          </a:p>
          <a:p>
            <a:pPr>
              <a:spcAft>
                <a:spcPct val="50000"/>
              </a:spcAft>
              <a:buClr>
                <a:srgbClr val="FFFF00"/>
              </a:buClr>
              <a:buSzPct val="150000"/>
              <a:buFont typeface="Wingdings" charset="2"/>
              <a:buChar char="ü"/>
            </a:pPr>
            <a:r>
              <a:rPr lang="fr-FR" b="1" dirty="0" err="1" smtClean="0"/>
              <a:t>Elaborate</a:t>
            </a:r>
            <a:r>
              <a:rPr lang="fr-FR" b="1" dirty="0" smtClean="0"/>
              <a:t> and propose </a:t>
            </a:r>
            <a:r>
              <a:rPr lang="fr-FR" b="1" dirty="0" err="1" smtClean="0"/>
              <a:t>most</a:t>
            </a:r>
            <a:r>
              <a:rPr lang="fr-FR" b="1" dirty="0" smtClean="0"/>
              <a:t> </a:t>
            </a:r>
            <a:r>
              <a:rPr lang="fr-FR" b="1" dirty="0" err="1" smtClean="0"/>
              <a:t>suited</a:t>
            </a:r>
            <a:r>
              <a:rPr lang="fr-FR" b="1" dirty="0" smtClean="0"/>
              <a:t> monitoring </a:t>
            </a:r>
            <a:r>
              <a:rPr lang="fr-FR" b="1" dirty="0" err="1" smtClean="0"/>
              <a:t>strategies</a:t>
            </a:r>
            <a:r>
              <a:rPr lang="fr-FR" b="1" dirty="0" smtClean="0"/>
              <a:t> (</a:t>
            </a:r>
            <a:r>
              <a:rPr lang="fr-FR" b="1" dirty="0" err="1" smtClean="0"/>
              <a:t>sampling</a:t>
            </a:r>
            <a:r>
              <a:rPr lang="fr-FR" b="1" dirty="0" smtClean="0"/>
              <a:t> / analyses/ data transmission and </a:t>
            </a:r>
            <a:r>
              <a:rPr lang="fr-FR" b="1" dirty="0" err="1" smtClean="0"/>
              <a:t>access</a:t>
            </a:r>
            <a:r>
              <a:rPr lang="fr-FR" b="1" dirty="0" smtClean="0"/>
              <a:t>) for </a:t>
            </a:r>
            <a:r>
              <a:rPr lang="fr-FR" b="1" dirty="0" err="1" smtClean="0"/>
              <a:t>aerosol</a:t>
            </a:r>
            <a:r>
              <a:rPr lang="fr-FR" b="1" dirty="0" smtClean="0"/>
              <a:t> </a:t>
            </a:r>
            <a:r>
              <a:rPr lang="fr-FR" b="1" dirty="0" err="1" smtClean="0"/>
              <a:t>parameters</a:t>
            </a:r>
            <a:r>
              <a:rPr lang="fr-FR" b="1" dirty="0" smtClean="0"/>
              <a:t>  </a:t>
            </a:r>
          </a:p>
          <a:p>
            <a:pPr>
              <a:spcAft>
                <a:spcPct val="50000"/>
              </a:spcAft>
              <a:buClr>
                <a:srgbClr val="FFFF00"/>
              </a:buClr>
              <a:buSzPct val="150000"/>
              <a:buFont typeface="Wingdings" charset="2"/>
              <a:buChar char="ü"/>
            </a:pPr>
            <a:endParaRPr lang="fr-FR" b="1" dirty="0"/>
          </a:p>
          <a:p>
            <a:pPr>
              <a:spcAft>
                <a:spcPct val="50000"/>
              </a:spcAft>
              <a:buClr>
                <a:srgbClr val="FFFF00"/>
              </a:buClr>
              <a:buSzPct val="150000"/>
              <a:buFont typeface="Wingdings" charset="2"/>
              <a:buChar char="ü"/>
            </a:pPr>
            <a:r>
              <a:rPr lang="fr-FR" b="1" dirty="0" err="1" smtClean="0"/>
              <a:t>Facilitate</a:t>
            </a:r>
            <a:r>
              <a:rPr lang="fr-FR" b="1" dirty="0" smtClean="0"/>
              <a:t> </a:t>
            </a:r>
            <a:r>
              <a:rPr lang="fr-FR" b="1" dirty="0" err="1" smtClean="0"/>
              <a:t>access</a:t>
            </a:r>
            <a:r>
              <a:rPr lang="fr-FR" b="1" dirty="0" smtClean="0"/>
              <a:t> to </a:t>
            </a:r>
            <a:r>
              <a:rPr lang="fr-FR" b="1" dirty="0" err="1" smtClean="0"/>
              <a:t>high</a:t>
            </a:r>
            <a:r>
              <a:rPr lang="fr-FR" b="1" dirty="0" smtClean="0"/>
              <a:t> </a:t>
            </a:r>
            <a:r>
              <a:rPr lang="fr-FR" b="1" dirty="0" err="1" smtClean="0"/>
              <a:t>quality</a:t>
            </a:r>
            <a:r>
              <a:rPr lang="fr-FR" b="1" dirty="0" smtClean="0"/>
              <a:t> </a:t>
            </a:r>
            <a:r>
              <a:rPr lang="fr-FR" b="1" dirty="0" err="1" smtClean="0"/>
              <a:t>aerosol</a:t>
            </a:r>
            <a:r>
              <a:rPr lang="fr-FR" b="1" dirty="0" smtClean="0"/>
              <a:t> data to a </a:t>
            </a:r>
            <a:r>
              <a:rPr lang="fr-FR" b="1" dirty="0" err="1" smtClean="0"/>
              <a:t>community</a:t>
            </a:r>
            <a:r>
              <a:rPr lang="fr-FR" b="1" dirty="0" smtClean="0"/>
              <a:t> of </a:t>
            </a:r>
            <a:r>
              <a:rPr lang="fr-FR" b="1" dirty="0" err="1" smtClean="0"/>
              <a:t>users</a:t>
            </a:r>
            <a:r>
              <a:rPr lang="fr-FR" b="1" dirty="0" smtClean="0"/>
              <a:t> in Air </a:t>
            </a:r>
            <a:r>
              <a:rPr lang="fr-FR" b="1" dirty="0" err="1" smtClean="0"/>
              <a:t>Quality</a:t>
            </a:r>
            <a:r>
              <a:rPr lang="fr-FR" b="1" dirty="0" smtClean="0"/>
              <a:t>/ </a:t>
            </a:r>
            <a:r>
              <a:rPr lang="fr-FR" b="1" dirty="0" err="1" smtClean="0"/>
              <a:t>Climate</a:t>
            </a:r>
            <a:r>
              <a:rPr lang="fr-FR" b="1" dirty="0" smtClean="0"/>
              <a:t> </a:t>
            </a:r>
            <a:r>
              <a:rPr lang="fr-FR" b="1" dirty="0" err="1" smtClean="0"/>
              <a:t>communities</a:t>
            </a:r>
            <a:r>
              <a:rPr lang="fr-FR" b="1" dirty="0" smtClean="0"/>
              <a:t> </a:t>
            </a:r>
          </a:p>
          <a:p>
            <a:pPr>
              <a:spcAft>
                <a:spcPct val="50000"/>
              </a:spcAft>
              <a:buClr>
                <a:srgbClr val="FFFF00"/>
              </a:buClr>
              <a:buSzPct val="150000"/>
              <a:buFont typeface="Wingdings" charset="2"/>
              <a:buChar char="ü"/>
            </a:pPr>
            <a:endParaRPr lang="fr-FR" b="1" dirty="0" smtClean="0"/>
          </a:p>
          <a:p>
            <a:pPr>
              <a:spcAft>
                <a:spcPct val="50000"/>
              </a:spcAft>
              <a:buClr>
                <a:srgbClr val="FFFF00"/>
              </a:buClr>
              <a:buSzPct val="150000"/>
              <a:buFont typeface="Wingdings" charset="2"/>
              <a:buChar char="ü"/>
            </a:pPr>
            <a:r>
              <a:rPr lang="fr-FR" b="1" dirty="0"/>
              <a:t> </a:t>
            </a:r>
            <a:r>
              <a:rPr lang="fr-FR" b="1" dirty="0" smtClean="0"/>
              <a:t>A program to </a:t>
            </a:r>
            <a:r>
              <a:rPr lang="fr-FR" b="1" dirty="0" err="1" smtClean="0"/>
              <a:t>efficiently</a:t>
            </a:r>
            <a:r>
              <a:rPr lang="fr-FR" b="1" dirty="0" smtClean="0"/>
              <a:t> </a:t>
            </a:r>
            <a:r>
              <a:rPr lang="fr-FR" b="1" dirty="0" err="1" smtClean="0"/>
              <a:t>consolidated</a:t>
            </a:r>
            <a:r>
              <a:rPr lang="fr-FR" b="1" dirty="0" smtClean="0"/>
              <a:t> links </a:t>
            </a:r>
            <a:r>
              <a:rPr lang="fr-FR" b="1" dirty="0" err="1" smtClean="0"/>
              <a:t>between</a:t>
            </a:r>
            <a:r>
              <a:rPr lang="fr-FR" b="1" dirty="0" smtClean="0"/>
              <a:t> </a:t>
            </a:r>
            <a:r>
              <a:rPr lang="fr-FR" b="1" dirty="0" err="1" smtClean="0"/>
              <a:t>EPAs</a:t>
            </a:r>
            <a:r>
              <a:rPr lang="fr-FR" b="1" dirty="0" smtClean="0"/>
              <a:t> and </a:t>
            </a:r>
            <a:r>
              <a:rPr lang="fr-FR" b="1" dirty="0" err="1" smtClean="0"/>
              <a:t>research</a:t>
            </a:r>
            <a:r>
              <a:rPr lang="fr-FR" b="1" dirty="0" smtClean="0"/>
              <a:t> </a:t>
            </a:r>
            <a:r>
              <a:rPr lang="fr-FR" b="1" dirty="0" err="1" smtClean="0"/>
              <a:t>communities</a:t>
            </a:r>
            <a:r>
              <a:rPr lang="fr-FR" b="1" dirty="0" smtClean="0"/>
              <a:t> (i.e. EUCAARI)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168525"/>
            <a:ext cx="3567113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USAAR logo_ombre no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263525"/>
            <a:ext cx="28114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Sixth Framework Programme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6611938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lag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602413"/>
            <a:ext cx="3413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27075" y="273050"/>
            <a:ext cx="7620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sz="2000" b="1" dirty="0">
                <a:solidFill>
                  <a:srgbClr val="990033"/>
                </a:solidFill>
                <a:latin typeface="Verdana" pitchFamily="34" charset="0"/>
              </a:rPr>
              <a:t>EUSAAR </a:t>
            </a:r>
            <a:r>
              <a:rPr lang="en-GB" sz="2000" b="1" dirty="0" smtClean="0">
                <a:solidFill>
                  <a:srgbClr val="990033"/>
                </a:solidFill>
                <a:latin typeface="Verdana" pitchFamily="34" charset="0"/>
              </a:rPr>
              <a:t>end-products</a:t>
            </a:r>
            <a:endParaRPr lang="en-GB" sz="2000" b="1" dirty="0">
              <a:solidFill>
                <a:srgbClr val="990033"/>
              </a:solidFill>
              <a:latin typeface="Verdana" pitchFamily="34" charset="0"/>
            </a:endParaRP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 rot="5400000" flipV="1">
            <a:off x="-3167856" y="3167856"/>
            <a:ext cx="6858000" cy="522288"/>
            <a:chOff x="0" y="3107"/>
            <a:chExt cx="5760" cy="711"/>
          </a:xfrm>
        </p:grpSpPr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79" name="Rectangle 8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736600" y="6604000"/>
            <a:ext cx="8407400" cy="244475"/>
          </a:xfrm>
          <a:prstGeom prst="rect">
            <a:avLst/>
          </a:prstGeom>
          <a:gradFill rotWithShape="1">
            <a:gsLst>
              <a:gs pos="0">
                <a:srgbClr val="EAEAEA">
                  <a:alpha val="12999"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b="1" i="1" dirty="0" smtClean="0">
                <a:solidFill>
                  <a:srgbClr val="990033"/>
                </a:solidFill>
                <a:latin typeface="Verdana" pitchFamily="34" charset="0"/>
              </a:rPr>
              <a:t>TFMM, Zurich, 11-13 May, 2011</a:t>
            </a:r>
            <a:endParaRPr lang="en-GB" sz="10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1660525" y="10509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87375" y="355600"/>
            <a:ext cx="8107363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endParaRPr lang="en-GB" b="1" dirty="0" smtClean="0">
              <a:latin typeface="Verdana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GB" b="1" dirty="0" smtClean="0">
                <a:latin typeface="Verdana" pitchFamily="34" charset="0"/>
                <a:cs typeface="Arial" charset="0"/>
              </a:rPr>
              <a:t>A series of technical papers and, jointly with research programs, a detailed analysis of aerosol properties and variability in the EU atmosphere</a:t>
            </a:r>
          </a:p>
        </p:txBody>
      </p:sp>
      <p:pic>
        <p:nvPicPr>
          <p:cNvPr id="10250" name="Picture 13" descr="infrastructures_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r="26996" b="-740"/>
          <a:stretch>
            <a:fillRect/>
          </a:stretch>
        </p:blipFill>
        <p:spPr bwMode="auto">
          <a:xfrm>
            <a:off x="449263" y="2508250"/>
            <a:ext cx="18716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8" descr="EUSAAR logo_ombre noi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2508250"/>
            <a:ext cx="12954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21"/>
          <p:cNvSpPr>
            <a:spLocks noChangeArrowheads="1"/>
          </p:cNvSpPr>
          <p:nvPr/>
        </p:nvSpPr>
        <p:spPr bwMode="auto">
          <a:xfrm>
            <a:off x="2536825" y="2508250"/>
            <a:ext cx="1368425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 b="1">
                <a:latin typeface="Arial Narrow" pitchFamily="34" charset="0"/>
              </a:rPr>
              <a:t>Quality </a:t>
            </a:r>
          </a:p>
          <a:p>
            <a:pPr algn="ctr"/>
            <a:r>
              <a:rPr lang="fr-FR" sz="1600" b="1">
                <a:latin typeface="Arial Narrow" pitchFamily="34" charset="0"/>
              </a:rPr>
              <a:t>control </a:t>
            </a:r>
          </a:p>
          <a:p>
            <a:pPr algn="ctr"/>
            <a:r>
              <a:rPr lang="fr-FR" sz="1600" b="1">
                <a:latin typeface="Arial Narrow" pitchFamily="34" charset="0"/>
              </a:rPr>
              <a:t>and </a:t>
            </a:r>
          </a:p>
          <a:p>
            <a:pPr algn="ctr"/>
            <a:r>
              <a:rPr lang="fr-FR" sz="1600" b="1">
                <a:latin typeface="Arial Narrow" pitchFamily="34" charset="0"/>
              </a:rPr>
              <a:t>standardization</a:t>
            </a:r>
          </a:p>
        </p:txBody>
      </p:sp>
      <p:pic>
        <p:nvPicPr>
          <p:cNvPr id="10253" name="Picture 23" descr="EUSAAR logo_ombre noi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508250"/>
            <a:ext cx="12954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Rectangle 24"/>
          <p:cNvSpPr>
            <a:spLocks noChangeArrowheads="1"/>
          </p:cNvSpPr>
          <p:nvPr/>
        </p:nvSpPr>
        <p:spPr bwMode="auto">
          <a:xfrm>
            <a:off x="4773613" y="2508250"/>
            <a:ext cx="1368425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 b="1">
                <a:latin typeface="Arial Narrow" pitchFamily="34" charset="0"/>
              </a:rPr>
              <a:t>Variability at </a:t>
            </a:r>
          </a:p>
          <a:p>
            <a:pPr algn="ctr"/>
            <a:r>
              <a:rPr lang="fr-FR" sz="1600" b="1">
                <a:latin typeface="Arial Narrow" pitchFamily="34" charset="0"/>
              </a:rPr>
              <a:t>single stations</a:t>
            </a:r>
          </a:p>
        </p:txBody>
      </p:sp>
      <p:sp>
        <p:nvSpPr>
          <p:cNvPr id="10255" name="Rectangle 26"/>
          <p:cNvSpPr>
            <a:spLocks noChangeArrowheads="1"/>
          </p:cNvSpPr>
          <p:nvPr/>
        </p:nvSpPr>
        <p:spPr bwMode="auto">
          <a:xfrm>
            <a:off x="6221413" y="2508250"/>
            <a:ext cx="1368425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1600" b="1">
              <a:latin typeface="Arial Narrow" pitchFamily="34" charset="0"/>
            </a:endParaRPr>
          </a:p>
          <a:p>
            <a:pPr algn="ctr"/>
            <a:endParaRPr lang="fr-FR" sz="1600" b="1">
              <a:latin typeface="Arial Narrow" pitchFamily="34" charset="0"/>
            </a:endParaRPr>
          </a:p>
          <a:p>
            <a:pPr algn="ctr"/>
            <a:r>
              <a:rPr lang="fr-FR" sz="1600" b="1">
                <a:latin typeface="Arial Narrow" pitchFamily="34" charset="0"/>
              </a:rPr>
              <a:t>Single </a:t>
            </a:r>
          </a:p>
          <a:p>
            <a:pPr algn="ctr"/>
            <a:r>
              <a:rPr lang="fr-FR" sz="1600" b="1">
                <a:latin typeface="Arial Narrow" pitchFamily="34" charset="0"/>
              </a:rPr>
              <a:t>component</a:t>
            </a:r>
          </a:p>
          <a:p>
            <a:pPr algn="ctr"/>
            <a:r>
              <a:rPr lang="fr-FR" sz="1600" b="1">
                <a:latin typeface="Arial Narrow" pitchFamily="34" charset="0"/>
              </a:rPr>
              <a:t>Integration </a:t>
            </a:r>
          </a:p>
          <a:p>
            <a:pPr algn="ctr"/>
            <a:r>
              <a:rPr lang="fr-FR" sz="1600" b="1">
                <a:latin typeface="Arial Narrow" pitchFamily="34" charset="0"/>
              </a:rPr>
              <a:t>papers</a:t>
            </a:r>
          </a:p>
        </p:txBody>
      </p:sp>
      <p:sp>
        <p:nvSpPr>
          <p:cNvPr id="10256" name="Rectangle 28"/>
          <p:cNvSpPr>
            <a:spLocks noChangeArrowheads="1"/>
          </p:cNvSpPr>
          <p:nvPr/>
        </p:nvSpPr>
        <p:spPr bwMode="auto">
          <a:xfrm>
            <a:off x="7661275" y="2508250"/>
            <a:ext cx="1368425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1600" b="1">
              <a:latin typeface="Arial Narrow" pitchFamily="34" charset="0"/>
            </a:endParaRPr>
          </a:p>
          <a:p>
            <a:pPr algn="ctr"/>
            <a:endParaRPr lang="fr-FR" sz="1600" b="1">
              <a:latin typeface="Arial Narrow" pitchFamily="34" charset="0"/>
            </a:endParaRPr>
          </a:p>
          <a:p>
            <a:pPr algn="ctr"/>
            <a:r>
              <a:rPr lang="fr-FR" sz="1600" b="1">
                <a:latin typeface="Arial Narrow" pitchFamily="34" charset="0"/>
              </a:rPr>
              <a:t>Model-</a:t>
            </a:r>
          </a:p>
          <a:p>
            <a:pPr algn="ctr"/>
            <a:r>
              <a:rPr lang="fr-FR" sz="1600" b="1">
                <a:latin typeface="Arial Narrow" pitchFamily="34" charset="0"/>
              </a:rPr>
              <a:t>Observation / </a:t>
            </a:r>
          </a:p>
          <a:p>
            <a:pPr algn="ctr"/>
            <a:r>
              <a:rPr lang="fr-FR" sz="1600" b="1">
                <a:latin typeface="Arial Narrow" pitchFamily="34" charset="0"/>
              </a:rPr>
              <a:t>AEROCOM </a:t>
            </a:r>
          </a:p>
          <a:p>
            <a:pPr algn="ctr"/>
            <a:r>
              <a:rPr lang="fr-FR" sz="1600" b="1">
                <a:latin typeface="Arial Narrow" pitchFamily="34" charset="0"/>
              </a:rPr>
              <a:t>papers</a:t>
            </a:r>
          </a:p>
        </p:txBody>
      </p:sp>
      <p:sp>
        <p:nvSpPr>
          <p:cNvPr id="10257" name="Line 29"/>
          <p:cNvSpPr>
            <a:spLocks noChangeShapeType="1"/>
          </p:cNvSpPr>
          <p:nvPr/>
        </p:nvSpPr>
        <p:spPr bwMode="auto">
          <a:xfrm>
            <a:off x="3257550" y="4740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58" name="Text Box 30"/>
          <p:cNvSpPr txBox="1">
            <a:spLocks noChangeArrowheads="1"/>
          </p:cNvSpPr>
          <p:nvPr/>
        </p:nvSpPr>
        <p:spPr bwMode="auto">
          <a:xfrm>
            <a:off x="2200275" y="5430838"/>
            <a:ext cx="2108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600" b="1">
                <a:latin typeface="Arial Narrow" pitchFamily="34" charset="0"/>
              </a:rPr>
              <a:t>EUSAAR recommandation papers</a:t>
            </a:r>
          </a:p>
        </p:txBody>
      </p:sp>
      <p:sp>
        <p:nvSpPr>
          <p:cNvPr id="10259" name="Line 31"/>
          <p:cNvSpPr>
            <a:spLocks noChangeShapeType="1"/>
          </p:cNvSpPr>
          <p:nvPr/>
        </p:nvSpPr>
        <p:spPr bwMode="auto">
          <a:xfrm>
            <a:off x="5489575" y="4740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60" name="Text Box 32"/>
          <p:cNvSpPr txBox="1">
            <a:spLocks noChangeArrowheads="1"/>
          </p:cNvSpPr>
          <p:nvPr/>
        </p:nvSpPr>
        <p:spPr bwMode="auto">
          <a:xfrm>
            <a:off x="4592638" y="5448300"/>
            <a:ext cx="1800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600" b="1">
                <a:latin typeface="Arial Narrow" pitchFamily="34" charset="0"/>
              </a:rPr>
              <a:t>Single group initiatives</a:t>
            </a:r>
          </a:p>
        </p:txBody>
      </p:sp>
      <p:sp>
        <p:nvSpPr>
          <p:cNvPr id="10261" name="Line 33"/>
          <p:cNvSpPr>
            <a:spLocks noChangeShapeType="1"/>
          </p:cNvSpPr>
          <p:nvPr/>
        </p:nvSpPr>
        <p:spPr bwMode="auto">
          <a:xfrm>
            <a:off x="6931025" y="4740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62" name="Text Box 34"/>
          <p:cNvSpPr txBox="1">
            <a:spLocks noChangeArrowheads="1"/>
          </p:cNvSpPr>
          <p:nvPr/>
        </p:nvSpPr>
        <p:spPr bwMode="auto">
          <a:xfrm>
            <a:off x="5870575" y="5451475"/>
            <a:ext cx="2108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600" b="1">
                <a:latin typeface="Arial Narrow" pitchFamily="34" charset="0"/>
              </a:rPr>
              <a:t>EUCAARI</a:t>
            </a:r>
          </a:p>
          <a:p>
            <a:pPr algn="ctr" eaLnBrk="1" hangingPunct="1"/>
            <a:r>
              <a:rPr lang="fr-FR" sz="1600" b="1">
                <a:latin typeface="Arial Narrow" pitchFamily="34" charset="0"/>
              </a:rPr>
              <a:t>Integration </a:t>
            </a:r>
          </a:p>
          <a:p>
            <a:pPr algn="ctr" eaLnBrk="1" hangingPunct="1"/>
            <a:r>
              <a:rPr lang="fr-FR" sz="1600" b="1">
                <a:latin typeface="Arial Narrow" pitchFamily="34" charset="0"/>
              </a:rPr>
              <a:t>papers</a:t>
            </a:r>
          </a:p>
        </p:txBody>
      </p:sp>
      <p:sp>
        <p:nvSpPr>
          <p:cNvPr id="10263" name="Line 35"/>
          <p:cNvSpPr>
            <a:spLocks noChangeShapeType="1"/>
          </p:cNvSpPr>
          <p:nvPr/>
        </p:nvSpPr>
        <p:spPr bwMode="auto">
          <a:xfrm>
            <a:off x="8297863" y="4740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64" name="Text Box 36"/>
          <p:cNvSpPr txBox="1">
            <a:spLocks noChangeArrowheads="1"/>
          </p:cNvSpPr>
          <p:nvPr/>
        </p:nvSpPr>
        <p:spPr bwMode="auto">
          <a:xfrm>
            <a:off x="7289800" y="5448300"/>
            <a:ext cx="2108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600" b="1">
                <a:latin typeface="Arial Narrow" pitchFamily="34" charset="0"/>
              </a:rPr>
              <a:t>EUCAARI </a:t>
            </a:r>
          </a:p>
          <a:p>
            <a:pPr algn="ctr" eaLnBrk="1" hangingPunct="1"/>
            <a:r>
              <a:rPr lang="fr-FR" sz="1600" b="1">
                <a:latin typeface="Arial Narrow" pitchFamily="34" charset="0"/>
              </a:rPr>
              <a:t>assessment </a:t>
            </a:r>
          </a:p>
          <a:p>
            <a:pPr algn="ctr" eaLnBrk="1" hangingPunct="1"/>
            <a:r>
              <a:rPr lang="fr-FR" sz="1600" b="1">
                <a:latin typeface="Arial Narrow" pitchFamily="34" charset="0"/>
              </a:rPr>
              <a:t>papers</a:t>
            </a:r>
          </a:p>
        </p:txBody>
      </p:sp>
      <p:pic>
        <p:nvPicPr>
          <p:cNvPr id="10265" name="Picture 41" descr="EUCAARI_LOG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4"/>
          <a:stretch>
            <a:fillRect/>
          </a:stretch>
        </p:blipFill>
        <p:spPr bwMode="auto">
          <a:xfrm>
            <a:off x="8010525" y="2508250"/>
            <a:ext cx="6842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41" descr="EUCAARI_LOG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4"/>
          <a:stretch>
            <a:fillRect/>
          </a:stretch>
        </p:blipFill>
        <p:spPr bwMode="auto">
          <a:xfrm>
            <a:off x="6570663" y="2500313"/>
            <a:ext cx="6842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40" descr="PDD_SMPS_in_EBAS_screensho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r="75627"/>
          <a:stretch>
            <a:fillRect/>
          </a:stretch>
        </p:blipFill>
        <p:spPr bwMode="auto">
          <a:xfrm>
            <a:off x="4049713" y="1635125"/>
            <a:ext cx="576262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41" descr="EUSAAR logo_ombre noi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003550"/>
            <a:ext cx="12954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41" descr="EUCAARI_LOG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4"/>
          <a:stretch>
            <a:fillRect/>
          </a:stretch>
        </p:blipFill>
        <p:spPr bwMode="auto">
          <a:xfrm>
            <a:off x="5130800" y="2571750"/>
            <a:ext cx="6842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0" name="Line 43"/>
          <p:cNvSpPr>
            <a:spLocks noChangeShapeType="1"/>
          </p:cNvSpPr>
          <p:nvPr/>
        </p:nvSpPr>
        <p:spPr bwMode="auto">
          <a:xfrm>
            <a:off x="1385888" y="47323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71" name="Text Box 44"/>
          <p:cNvSpPr txBox="1">
            <a:spLocks noChangeArrowheads="1"/>
          </p:cNvSpPr>
          <p:nvPr/>
        </p:nvSpPr>
        <p:spPr bwMode="auto">
          <a:xfrm>
            <a:off x="322263" y="5461000"/>
            <a:ext cx="210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600" b="1">
                <a:latin typeface="Arial Narrow" pitchFamily="34" charset="0"/>
              </a:rPr>
              <a:t>EUSAAR EUCAARI </a:t>
            </a:r>
          </a:p>
          <a:p>
            <a:pPr algn="ctr" eaLnBrk="1" hangingPunct="1"/>
            <a:r>
              <a:rPr lang="fr-FR" sz="1600" b="1">
                <a:latin typeface="Arial Narrow" pitchFamily="34" charset="0"/>
              </a:rPr>
              <a:t>data provision</a:t>
            </a:r>
          </a:p>
        </p:txBody>
      </p:sp>
      <p:sp>
        <p:nvSpPr>
          <p:cNvPr id="10274" name="AutoShape 48"/>
          <p:cNvSpPr>
            <a:spLocks noChangeArrowheads="1"/>
          </p:cNvSpPr>
          <p:nvPr/>
        </p:nvSpPr>
        <p:spPr bwMode="auto">
          <a:xfrm>
            <a:off x="5705475" y="1924050"/>
            <a:ext cx="1079500" cy="503238"/>
          </a:xfrm>
          <a:prstGeom prst="curvedDownArrow">
            <a:avLst>
              <a:gd name="adj1" fmla="val 42902"/>
              <a:gd name="adj2" fmla="val 8580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5" name="AutoShape 49"/>
          <p:cNvSpPr>
            <a:spLocks noChangeArrowheads="1"/>
          </p:cNvSpPr>
          <p:nvPr/>
        </p:nvSpPr>
        <p:spPr bwMode="auto">
          <a:xfrm>
            <a:off x="7289800" y="1924050"/>
            <a:ext cx="1079500" cy="503238"/>
          </a:xfrm>
          <a:prstGeom prst="curvedDownArrow">
            <a:avLst>
              <a:gd name="adj1" fmla="val 42902"/>
              <a:gd name="adj2" fmla="val 8580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6" name="AutoShape 50"/>
          <p:cNvSpPr>
            <a:spLocks noChangeArrowheads="1"/>
          </p:cNvSpPr>
          <p:nvPr/>
        </p:nvSpPr>
        <p:spPr bwMode="auto">
          <a:xfrm>
            <a:off x="1889125" y="1924050"/>
            <a:ext cx="1079500" cy="503238"/>
          </a:xfrm>
          <a:prstGeom prst="curvedDownArrow">
            <a:avLst>
              <a:gd name="adj1" fmla="val 42902"/>
              <a:gd name="adj2" fmla="val 8580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7" name="AutoShape 51"/>
          <p:cNvSpPr>
            <a:spLocks noChangeArrowheads="1"/>
          </p:cNvSpPr>
          <p:nvPr/>
        </p:nvSpPr>
        <p:spPr bwMode="auto">
          <a:xfrm>
            <a:off x="3905250" y="1924050"/>
            <a:ext cx="1079500" cy="503238"/>
          </a:xfrm>
          <a:prstGeom prst="curvedDownArrow">
            <a:avLst>
              <a:gd name="adj1" fmla="val 42902"/>
              <a:gd name="adj2" fmla="val 8580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ixth Framework Programme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6611938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flag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602413"/>
            <a:ext cx="3413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55181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990033"/>
                </a:solidFill>
                <a:latin typeface="Verdana" pitchFamily="34" charset="0"/>
              </a:rPr>
              <a:t>EUSAAR Recommendation papers </a:t>
            </a:r>
            <a:endParaRPr lang="en-GB" sz="2400" b="1">
              <a:solidFill>
                <a:srgbClr val="990033"/>
              </a:solidFill>
              <a:latin typeface="Verdana" pitchFamily="34" charset="0"/>
            </a:endParaRPr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 rot="5400000" flipV="1">
            <a:off x="-3167856" y="3167856"/>
            <a:ext cx="6858000" cy="522288"/>
            <a:chOff x="0" y="3107"/>
            <a:chExt cx="5760" cy="711"/>
          </a:xfrm>
        </p:grpSpPr>
        <p:sp>
          <p:nvSpPr>
            <p:cNvPr id="205830" name="Rectangle 6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78" name="Rectangle 7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611188" y="1268413"/>
            <a:ext cx="77380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fr-FR" b="1" dirty="0" err="1">
                <a:cs typeface="Arial" charset="0"/>
              </a:rPr>
              <a:t>Organic</a:t>
            </a:r>
            <a:r>
              <a:rPr lang="fr-FR" b="1" dirty="0">
                <a:cs typeface="Arial" charset="0"/>
              </a:rPr>
              <a:t> / </a:t>
            </a:r>
            <a:r>
              <a:rPr lang="fr-FR" b="1" dirty="0" err="1">
                <a:cs typeface="Arial" charset="0"/>
              </a:rPr>
              <a:t>Elemental</a:t>
            </a:r>
            <a:r>
              <a:rPr lang="fr-FR" b="1" dirty="0">
                <a:cs typeface="Arial" charset="0"/>
              </a:rPr>
              <a:t> </a:t>
            </a:r>
            <a:r>
              <a:rPr lang="fr-FR" b="1" dirty="0" err="1">
                <a:cs typeface="Arial" charset="0"/>
              </a:rPr>
              <a:t>Carbon</a:t>
            </a:r>
            <a:r>
              <a:rPr lang="fr-FR" b="1" dirty="0">
                <a:cs typeface="Arial" charset="0"/>
              </a:rPr>
              <a:t> – </a:t>
            </a:r>
            <a:r>
              <a:rPr lang="fr-FR" b="1" dirty="0" err="1">
                <a:cs typeface="Arial" charset="0"/>
              </a:rPr>
              <a:t>Intercomparisons</a:t>
            </a:r>
            <a:r>
              <a:rPr lang="fr-FR" b="1" dirty="0">
                <a:cs typeface="Arial" charset="0"/>
              </a:rPr>
              <a:t> of </a:t>
            </a:r>
            <a:r>
              <a:rPr lang="fr-FR" b="1" dirty="0" smtClean="0">
                <a:cs typeface="Arial" charset="0"/>
              </a:rPr>
              <a:t>TC (F. Cavalli)  </a:t>
            </a:r>
            <a:endParaRPr lang="fr-FR" b="1" dirty="0">
              <a:cs typeface="Arial" charset="0"/>
            </a:endParaRPr>
          </a:p>
          <a:p>
            <a:pPr eaLnBrk="1" hangingPunct="1"/>
            <a:endParaRPr lang="fr-FR" b="1" dirty="0">
              <a:cs typeface="Arial" charset="0"/>
            </a:endParaRPr>
          </a:p>
        </p:txBody>
      </p:sp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23625" r="17317" b="21562"/>
          <a:stretch>
            <a:fillRect/>
          </a:stretch>
        </p:blipFill>
        <p:spPr bwMode="auto">
          <a:xfrm>
            <a:off x="684213" y="1887538"/>
            <a:ext cx="40290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4940300" y="1858963"/>
            <a:ext cx="3960813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fr-FR" dirty="0" smtClean="0"/>
              <a:t>A </a:t>
            </a:r>
            <a:r>
              <a:rPr lang="fr-FR" dirty="0" err="1" smtClean="0"/>
              <a:t>methodology</a:t>
            </a:r>
            <a:r>
              <a:rPr lang="fr-FR" dirty="0" smtClean="0"/>
              <a:t> (EUSAAR-2) 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widely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EU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fr-FR" dirty="0" smtClean="0"/>
              <a:t>A recommandation to </a:t>
            </a:r>
            <a:r>
              <a:rPr lang="fr-FR" dirty="0" err="1" smtClean="0"/>
              <a:t>deploy</a:t>
            </a:r>
            <a:r>
              <a:rPr lang="fr-FR" dirty="0" smtClean="0"/>
              <a:t> the </a:t>
            </a:r>
            <a:r>
              <a:rPr lang="fr-FR" dirty="0" err="1" smtClean="0"/>
              <a:t>denuder</a:t>
            </a:r>
            <a:r>
              <a:rPr lang="fr-FR" dirty="0" smtClean="0"/>
              <a:t>/</a:t>
            </a:r>
            <a:r>
              <a:rPr lang="fr-FR" dirty="0" err="1" smtClean="0"/>
              <a:t>filter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r>
              <a:rPr lang="fr-FR" dirty="0" smtClean="0"/>
              <a:t> train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fr-FR" dirty="0" smtClean="0"/>
              <a:t>A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implement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recommandation </a:t>
            </a:r>
            <a:r>
              <a:rPr lang="fr-FR" dirty="0" err="1" smtClean="0"/>
              <a:t>within</a:t>
            </a:r>
            <a:r>
              <a:rPr lang="fr-FR" dirty="0" smtClean="0"/>
              <a:t> EMEP (</a:t>
            </a:r>
            <a:r>
              <a:rPr lang="fr-FR" dirty="0" err="1" smtClean="0"/>
              <a:t>avoid</a:t>
            </a:r>
            <a:r>
              <a:rPr lang="fr-FR" dirty="0" smtClean="0"/>
              <a:t> </a:t>
            </a:r>
            <a:r>
              <a:rPr lang="fr-FR" dirty="0" err="1" smtClean="0"/>
              <a:t>waiting</a:t>
            </a:r>
            <a:r>
              <a:rPr lang="fr-FR" dirty="0" smtClean="0"/>
              <a:t> for CEN) </a:t>
            </a:r>
            <a:endParaRPr lang="fr-FR" dirty="0"/>
          </a:p>
          <a:p>
            <a:pPr eaLnBrk="1" hangingPunct="1"/>
            <a:endParaRPr lang="fr-FR" sz="1600" dirty="0" smtClean="0"/>
          </a:p>
          <a:p>
            <a:pPr eaLnBrk="1" hangingPunct="1"/>
            <a:endParaRPr lang="fr-FR" sz="1600" dirty="0"/>
          </a:p>
          <a:p>
            <a:pPr eaLnBrk="1" hangingPunct="1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Cavalli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, F., et al.(2010).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Toward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standardised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thermal-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optical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protocol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measuring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atmospheric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organic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elemental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carbon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: the EUSAAR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protocol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. AMT, 3, 79-89. </a:t>
            </a:r>
          </a:p>
        </p:txBody>
      </p:sp>
      <p:pic>
        <p:nvPicPr>
          <p:cNvPr id="11274" name="Picture 2" descr="EUSAAR logo_ombre noi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263525"/>
            <a:ext cx="28114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9" t="27396" r="20860" b="8333"/>
          <a:stretch>
            <a:fillRect/>
          </a:stretch>
        </p:blipFill>
        <p:spPr bwMode="auto">
          <a:xfrm>
            <a:off x="900906" y="4346575"/>
            <a:ext cx="2838450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6580188"/>
            <a:ext cx="840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ixth Framework Programme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6611938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flag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602413"/>
            <a:ext cx="3413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55181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990033"/>
                </a:solidFill>
                <a:latin typeface="Verdana" pitchFamily="34" charset="0"/>
              </a:rPr>
              <a:t>EUSAAR Recommendation papers </a:t>
            </a:r>
            <a:endParaRPr lang="en-GB" sz="2400" b="1">
              <a:solidFill>
                <a:srgbClr val="990033"/>
              </a:solidFill>
              <a:latin typeface="Verdana" pitchFamily="34" charset="0"/>
            </a:endParaRP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 rot="5400000" flipV="1">
            <a:off x="-3167856" y="3167856"/>
            <a:ext cx="6858000" cy="522288"/>
            <a:chOff x="0" y="3107"/>
            <a:chExt cx="5760" cy="711"/>
          </a:xfrm>
        </p:grpSpPr>
        <p:sp>
          <p:nvSpPr>
            <p:cNvPr id="205830" name="Rectangle 6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301" name="Rectangle 7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736600" y="6613525"/>
            <a:ext cx="8407400" cy="244475"/>
          </a:xfrm>
          <a:prstGeom prst="rect">
            <a:avLst/>
          </a:prstGeom>
          <a:gradFill rotWithShape="1">
            <a:gsLst>
              <a:gs pos="0">
                <a:srgbClr val="EAEAEA">
                  <a:alpha val="12999"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b="1" i="1" dirty="0" smtClean="0">
                <a:solidFill>
                  <a:srgbClr val="990033"/>
                </a:solidFill>
                <a:latin typeface="Verdana" pitchFamily="34" charset="0"/>
              </a:rPr>
              <a:t>TFMM, Zurich, 11-13 May, 2011</a:t>
            </a:r>
            <a:r>
              <a:rPr lang="en-US" sz="1000" b="1" i="1" dirty="0" smtClean="0">
                <a:solidFill>
                  <a:srgbClr val="990033"/>
                </a:solidFill>
                <a:latin typeface="Verdana" pitchFamily="34" charset="0"/>
              </a:rPr>
              <a:t>, </a:t>
            </a:r>
            <a:endParaRPr lang="en-GB" sz="10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pic>
        <p:nvPicPr>
          <p:cNvPr id="12295" name="Picture 2" descr="EUSAAR logo_ombre noi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263525"/>
            <a:ext cx="28114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539750" y="1150938"/>
            <a:ext cx="5441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>
                <a:cs typeface="Arial" charset="0"/>
              </a:rPr>
              <a:t>2.   Size distribution and Number concentrations</a:t>
            </a:r>
          </a:p>
          <a:p>
            <a:pPr eaLnBrk="1" hangingPunct="1">
              <a:buFontTx/>
              <a:buChar char="•"/>
            </a:pPr>
            <a:endParaRPr lang="fr-FR" b="1"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fr-FR" b="1">
              <a:cs typeface="Arial" charset="0"/>
            </a:endParaRPr>
          </a:p>
        </p:txBody>
      </p:sp>
      <p:pic>
        <p:nvPicPr>
          <p:cNvPr id="1229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4" t="29292" r="25572" b="14937"/>
          <a:stretch>
            <a:fillRect/>
          </a:stretch>
        </p:blipFill>
        <p:spPr bwMode="auto">
          <a:xfrm>
            <a:off x="539750" y="1725613"/>
            <a:ext cx="403225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31187" r="24986" b="14000"/>
          <a:stretch>
            <a:fillRect/>
          </a:stretch>
        </p:blipFill>
        <p:spPr bwMode="auto">
          <a:xfrm>
            <a:off x="4716463" y="1798638"/>
            <a:ext cx="4032250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539750" y="4700588"/>
            <a:ext cx="83613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2008-2009 data in EBAS are of </a:t>
            </a:r>
            <a:r>
              <a:rPr lang="fr-FR" dirty="0" err="1"/>
              <a:t>very</a:t>
            </a:r>
            <a:r>
              <a:rPr lang="fr-FR" dirty="0"/>
              <a:t> good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in </a:t>
            </a:r>
            <a:r>
              <a:rPr lang="fr-FR" dirty="0" err="1"/>
              <a:t>term</a:t>
            </a:r>
            <a:r>
              <a:rPr lang="fr-FR" dirty="0"/>
              <a:t> of </a:t>
            </a:r>
            <a:r>
              <a:rPr lang="fr-FR" dirty="0" err="1"/>
              <a:t>sizing</a:t>
            </a:r>
            <a:r>
              <a:rPr lang="fr-FR" dirty="0"/>
              <a:t> and concentration </a:t>
            </a:r>
            <a:r>
              <a:rPr lang="fr-FR" dirty="0" err="1"/>
              <a:t>except</a:t>
            </a:r>
            <a:r>
              <a:rPr lang="fr-FR" dirty="0"/>
              <a:t> if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consider</a:t>
            </a:r>
            <a:r>
              <a:rPr lang="fr-FR" dirty="0"/>
              <a:t> </a:t>
            </a:r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below</a:t>
            </a:r>
            <a:r>
              <a:rPr lang="fr-FR" dirty="0"/>
              <a:t> 15 nm. There, </a:t>
            </a:r>
            <a:r>
              <a:rPr lang="fr-FR" dirty="0" err="1"/>
              <a:t>current</a:t>
            </a:r>
            <a:r>
              <a:rPr lang="fr-FR" dirty="0"/>
              <a:t> SMPS </a:t>
            </a:r>
            <a:r>
              <a:rPr lang="fr-FR" dirty="0" err="1"/>
              <a:t>operated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EUSAAR stations are </a:t>
            </a:r>
            <a:r>
              <a:rPr lang="fr-FR" dirty="0" err="1"/>
              <a:t>simply</a:t>
            </a:r>
            <a:r>
              <a:rPr lang="fr-FR" dirty="0"/>
              <a:t> not comparable.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sz="1600" dirty="0" err="1"/>
              <a:t>Wiedensohler</a:t>
            </a:r>
            <a:r>
              <a:rPr lang="fr-FR" sz="1600" dirty="0"/>
              <a:t> et al. </a:t>
            </a:r>
            <a:r>
              <a:rPr lang="en-US" sz="1600" dirty="0"/>
              <a:t>Particle mobility size spectrometers: harmonization of technical standards and data structure to facilitate high quality long-term observations of atmospheric particle number size distributions Atmos. Meas. Tech. Discuss., 3, 5521-5587, 2010</a:t>
            </a:r>
            <a:br>
              <a:rPr lang="en-US" sz="1600" dirty="0"/>
            </a:b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ixth Framework Programme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6611938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flag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602413"/>
            <a:ext cx="3413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57261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990033"/>
                </a:solidFill>
                <a:latin typeface="Verdana" pitchFamily="34" charset="0"/>
              </a:rPr>
              <a:t>EUSAAR Recommendation papers</a:t>
            </a:r>
            <a:endParaRPr lang="en-GB" sz="2400" b="1">
              <a:solidFill>
                <a:srgbClr val="990033"/>
              </a:solidFill>
              <a:latin typeface="Verdana" pitchFamily="34" charset="0"/>
            </a:endParaRP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 rot="5400000" flipV="1">
            <a:off x="-3167856" y="3167856"/>
            <a:ext cx="6858000" cy="522288"/>
            <a:chOff x="0" y="3107"/>
            <a:chExt cx="5760" cy="711"/>
          </a:xfrm>
        </p:grpSpPr>
        <p:sp>
          <p:nvSpPr>
            <p:cNvPr id="216070" name="Rectangle 6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347" name="Rectangle 7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736600" y="6613525"/>
            <a:ext cx="8407400" cy="244475"/>
          </a:xfrm>
          <a:prstGeom prst="rect">
            <a:avLst/>
          </a:prstGeom>
          <a:gradFill rotWithShape="1">
            <a:gsLst>
              <a:gs pos="0">
                <a:srgbClr val="EAEAEA">
                  <a:alpha val="12999"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b="1" i="1" dirty="0" smtClean="0">
                <a:solidFill>
                  <a:srgbClr val="990033"/>
                </a:solidFill>
                <a:latin typeface="Verdana" pitchFamily="34" charset="0"/>
              </a:rPr>
              <a:t>TFMM, Zurich, 11-13 May, 2011</a:t>
            </a:r>
            <a:r>
              <a:rPr lang="en-US" sz="1000" b="1" i="1" dirty="0" smtClean="0">
                <a:solidFill>
                  <a:srgbClr val="990033"/>
                </a:solidFill>
                <a:latin typeface="Verdana" pitchFamily="34" charset="0"/>
              </a:rPr>
              <a:t>, </a:t>
            </a:r>
            <a:endParaRPr lang="en-GB" sz="10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11188" y="1268413"/>
            <a:ext cx="546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>
                <a:cs typeface="Arial" charset="0"/>
              </a:rPr>
              <a:t>3. </a:t>
            </a:r>
            <a:r>
              <a:rPr lang="fr-FR" b="1" dirty="0">
                <a:cs typeface="Arial" charset="0"/>
              </a:rPr>
              <a:t>Absorption Coefficient and BC concentrations</a:t>
            </a:r>
          </a:p>
          <a:p>
            <a:pPr eaLnBrk="1" hangingPunct="1"/>
            <a:endParaRPr lang="fr-FR" b="1" dirty="0">
              <a:cs typeface="Arial" charset="0"/>
            </a:endParaRP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739775" y="1773238"/>
            <a:ext cx="778192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Large technique-to-technique (and for </a:t>
            </a:r>
            <a:r>
              <a:rPr lang="en-US" dirty="0" err="1" smtClean="0"/>
              <a:t>aethalometers</a:t>
            </a:r>
            <a:r>
              <a:rPr lang="en-US" dirty="0" smtClean="0"/>
              <a:t> instrument-to-instrument) variability associated with BC measurements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Provide absorption coefficient rather than BC concentrations for </a:t>
            </a:r>
            <a:r>
              <a:rPr lang="en-US" dirty="0" err="1" smtClean="0"/>
              <a:t>aethalometers</a:t>
            </a:r>
            <a:r>
              <a:rPr lang="en-US" dirty="0" smtClean="0"/>
              <a:t> until agreement on a correction procedure (that will come soon)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Müller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et al., Atmos. Meas. Tech. Discuss., Characterization and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intercomparison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of aerosol absorption photometers: result of two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intercomparison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workshops, 3, 1511–1582, 2010 </a:t>
            </a:r>
          </a:p>
          <a:p>
            <a:pPr eaLnBrk="1" hangingPunct="1"/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www.atmos-meas-tech-discuss.net/3/1511/2010/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Collaud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Coen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M.,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Weingartner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E.,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Apituley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A.,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Ceburnis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D.,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Fierz-Schmidhauser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R.,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Flentje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H.,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Henzing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J. S., Jennings, S. G.,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Moerman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M.,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Petzold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A.,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Schmid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O., and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Baltensperger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U., (2010). Minimizing light absorption measurement artifacts of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Aethalometer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evaluation of five correction algorithms: the EUSAAR protocol. AMT, 3, 457-474. </a:t>
            </a:r>
          </a:p>
          <a:p>
            <a:pPr eaLnBrk="1" hangingPunct="1"/>
            <a:endParaRPr lang="en-US" sz="1400" dirty="0" smtClean="0"/>
          </a:p>
        </p:txBody>
      </p:sp>
      <p:pic>
        <p:nvPicPr>
          <p:cNvPr id="14345" name="Picture 2" descr="EUSAAR logo_ombre noi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263525"/>
            <a:ext cx="28114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ixth Framework Programme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6611938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flag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602413"/>
            <a:ext cx="3413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55181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990033"/>
                </a:solidFill>
                <a:latin typeface="Verdana" pitchFamily="34" charset="0"/>
              </a:rPr>
              <a:t>EUSAAR Recommendation papers </a:t>
            </a:r>
            <a:endParaRPr lang="en-GB" sz="2400" b="1">
              <a:solidFill>
                <a:srgbClr val="990033"/>
              </a:solidFill>
              <a:latin typeface="Verdana" pitchFamily="34" charset="0"/>
            </a:endParaRP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 rot="5400000" flipV="1">
            <a:off x="-3167856" y="3167856"/>
            <a:ext cx="6858000" cy="522288"/>
            <a:chOff x="0" y="3107"/>
            <a:chExt cx="5760" cy="711"/>
          </a:xfrm>
        </p:grpSpPr>
        <p:sp>
          <p:nvSpPr>
            <p:cNvPr id="205830" name="Rectangle 6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23" name="Rectangle 7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736600" y="6613525"/>
            <a:ext cx="8407400" cy="244475"/>
          </a:xfrm>
          <a:prstGeom prst="rect">
            <a:avLst/>
          </a:prstGeom>
          <a:gradFill rotWithShape="1">
            <a:gsLst>
              <a:gs pos="0">
                <a:srgbClr val="EAEAEA">
                  <a:alpha val="12999"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b="1" i="1" dirty="0" smtClean="0">
                <a:solidFill>
                  <a:srgbClr val="990033"/>
                </a:solidFill>
                <a:latin typeface="Verdana" pitchFamily="34" charset="0"/>
              </a:rPr>
              <a:t>TFMM, Zurich, 11-13 May, 2011</a:t>
            </a:r>
            <a:r>
              <a:rPr lang="en-US" sz="1000" b="1" i="1" dirty="0" smtClean="0">
                <a:solidFill>
                  <a:srgbClr val="990033"/>
                </a:solidFill>
                <a:latin typeface="Verdana" pitchFamily="34" charset="0"/>
              </a:rPr>
              <a:t>, </a:t>
            </a:r>
            <a:endParaRPr lang="en-GB" sz="10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pic>
        <p:nvPicPr>
          <p:cNvPr id="13319" name="Picture 2" descr="EUSAAR logo_ombre noi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263525"/>
            <a:ext cx="28114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611188" y="1268413"/>
            <a:ext cx="28257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>
                <a:cs typeface="Arial" charset="0"/>
              </a:rPr>
              <a:t>4. </a:t>
            </a:r>
            <a:r>
              <a:rPr lang="fr-FR" b="1" dirty="0" err="1">
                <a:cs typeface="Arial" charset="0"/>
              </a:rPr>
              <a:t>Scattering</a:t>
            </a:r>
            <a:r>
              <a:rPr lang="fr-FR" b="1" dirty="0">
                <a:cs typeface="Arial" charset="0"/>
              </a:rPr>
              <a:t> Coefficient</a:t>
            </a:r>
          </a:p>
          <a:p>
            <a:pPr eaLnBrk="1" hangingPunct="1"/>
            <a:endParaRPr lang="fr-FR" b="1" dirty="0">
              <a:cs typeface="Arial" charset="0"/>
            </a:endParaRP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663575" y="1936750"/>
            <a:ext cx="8156575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/>
              <a:t>Most </a:t>
            </a:r>
            <a:r>
              <a:rPr lang="fr-FR" dirty="0"/>
              <a:t>sites are operating </a:t>
            </a:r>
            <a:r>
              <a:rPr lang="fr-FR" dirty="0" err="1"/>
              <a:t>with</a:t>
            </a:r>
            <a:r>
              <a:rPr lang="fr-FR" dirty="0"/>
              <a:t> commercial instruments (</a:t>
            </a:r>
            <a:r>
              <a:rPr lang="fr-FR" dirty="0" err="1"/>
              <a:t>either</a:t>
            </a:r>
            <a:r>
              <a:rPr lang="fr-FR" dirty="0"/>
              <a:t> ECOTECH or TSI). </a:t>
            </a:r>
            <a:r>
              <a:rPr lang="fr-FR" dirty="0" err="1"/>
              <a:t>Recent</a:t>
            </a:r>
            <a:r>
              <a:rPr lang="fr-FR" dirty="0"/>
              <a:t> versions of ECOTECH Aurora are </a:t>
            </a:r>
            <a:r>
              <a:rPr lang="fr-FR" dirty="0" err="1"/>
              <a:t>providing</a:t>
            </a:r>
            <a:r>
              <a:rPr lang="fr-FR" dirty="0"/>
              <a:t> good </a:t>
            </a:r>
            <a:r>
              <a:rPr lang="fr-FR" dirty="0" err="1"/>
              <a:t>accuracy</a:t>
            </a:r>
            <a:r>
              <a:rPr lang="fr-FR" dirty="0"/>
              <a:t>. 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 err="1" smtClean="0"/>
              <a:t>Recommand</a:t>
            </a:r>
            <a:r>
              <a:rPr lang="fr-FR" dirty="0" smtClean="0"/>
              <a:t> the use of RH-</a:t>
            </a:r>
            <a:r>
              <a:rPr lang="fr-FR" dirty="0" err="1" smtClean="0"/>
              <a:t>controlled</a:t>
            </a:r>
            <a:r>
              <a:rPr lang="fr-FR" dirty="0" smtClean="0"/>
              <a:t> instruments (</a:t>
            </a:r>
            <a:r>
              <a:rPr lang="fr-FR" dirty="0" err="1" smtClean="0"/>
              <a:t>ideally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 by </a:t>
            </a:r>
            <a:r>
              <a:rPr lang="fr-FR" dirty="0" err="1" smtClean="0"/>
              <a:t>side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ambiant)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 smtClean="0"/>
              <a:t>Simple </a:t>
            </a:r>
            <a:r>
              <a:rPr lang="fr-FR" dirty="0" err="1" smtClean="0"/>
              <a:t>cost</a:t>
            </a:r>
            <a:r>
              <a:rPr lang="fr-FR" dirty="0" smtClean="0"/>
              <a:t>-effective technique for RH-control in ECOTECH instrument</a:t>
            </a:r>
            <a:endParaRPr lang="fr-FR" dirty="0"/>
          </a:p>
          <a:p>
            <a:pPr eaLnBrk="1" hangingPunct="1"/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Mueller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, T., et al. (2009).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Angular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Illumination and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Truncation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three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Different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Integrating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Nephelometers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: Implications for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Empirical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, Size-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Corrections.</a:t>
            </a:r>
          </a:p>
          <a:p>
            <a:pPr eaLnBrk="1" hangingPunct="1"/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Aerosol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Science and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Technology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, 43 (6), 581 – 586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eaLnBrk="1" hangingPunct="1"/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Rahel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Fierz-Schmidhause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al.,Measurement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of relative humidity dependent light scattering of aerosols, AMT 2010, Atmos. Meas. Tech., 3, 39–50, 2010. </a:t>
            </a:r>
          </a:p>
          <a:p>
            <a:pPr eaLnBrk="1" hangingPunct="1"/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fr-FR" dirty="0"/>
          </a:p>
          <a:p>
            <a:pPr eaLnBrk="1" hangingPunct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USAAR logo_ombre no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263525"/>
            <a:ext cx="28114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ixth Framework Programme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6611938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fla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602413"/>
            <a:ext cx="3413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27075" y="27305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sz="2400" b="1" dirty="0">
                <a:solidFill>
                  <a:srgbClr val="990033"/>
                </a:solidFill>
                <a:latin typeface="Verdana" pitchFamily="34" charset="0"/>
              </a:rPr>
              <a:t>EUSAAR </a:t>
            </a:r>
            <a:r>
              <a:rPr lang="en-GB" sz="2400" b="1" dirty="0" smtClean="0">
                <a:solidFill>
                  <a:srgbClr val="990033"/>
                </a:solidFill>
                <a:latin typeface="Verdana" pitchFamily="34" charset="0"/>
              </a:rPr>
              <a:t>contribution to EBAS</a:t>
            </a:r>
            <a:endParaRPr lang="en-GB" sz="2400" b="1" dirty="0">
              <a:solidFill>
                <a:srgbClr val="990033"/>
              </a:solidFill>
              <a:latin typeface="Verdana" pitchFamily="34" charset="0"/>
            </a:endParaRP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 rot="5400000" flipV="1">
            <a:off x="-3167856" y="3253581"/>
            <a:ext cx="6858000" cy="522288"/>
            <a:chOff x="0" y="3107"/>
            <a:chExt cx="5760" cy="711"/>
          </a:xfrm>
        </p:grpSpPr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65" name="Rectangle 8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736600" y="6604000"/>
            <a:ext cx="8407400" cy="244475"/>
          </a:xfrm>
          <a:prstGeom prst="rect">
            <a:avLst/>
          </a:prstGeom>
          <a:gradFill rotWithShape="1">
            <a:gsLst>
              <a:gs pos="0">
                <a:srgbClr val="EAEAEA">
                  <a:alpha val="12999"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b="1" i="1" dirty="0" smtClean="0">
                <a:solidFill>
                  <a:srgbClr val="990033"/>
                </a:solidFill>
                <a:latin typeface="Verdana" pitchFamily="34" charset="0"/>
              </a:rPr>
              <a:t>TFMM, Zurich, 11-13 May, 2011</a:t>
            </a:r>
            <a:endParaRPr lang="en-GB" sz="10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1660525" y="1801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793751" y="1128713"/>
            <a:ext cx="448468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GB" b="1" dirty="0" smtClean="0">
                <a:latin typeface="Verdana" pitchFamily="34" charset="0"/>
                <a:cs typeface="Arial" charset="0"/>
              </a:rPr>
              <a:t>The most extensive multi-variable aerosol parameter data base (as shown by </a:t>
            </a:r>
            <a:r>
              <a:rPr lang="en-GB" b="1" dirty="0" err="1" smtClean="0">
                <a:latin typeface="Verdana" pitchFamily="34" charset="0"/>
                <a:cs typeface="Arial" charset="0"/>
              </a:rPr>
              <a:t>Wenche</a:t>
            </a:r>
            <a:r>
              <a:rPr lang="en-GB" b="1" dirty="0">
                <a:latin typeface="Verdana" pitchFamily="34" charset="0"/>
                <a:cs typeface="Arial" charset="0"/>
              </a:rPr>
              <a:t> </a:t>
            </a:r>
            <a:r>
              <a:rPr lang="en-GB" b="1" dirty="0" smtClean="0">
                <a:latin typeface="Verdana" pitchFamily="34" charset="0"/>
                <a:cs typeface="Arial" charset="0"/>
              </a:rPr>
              <a:t>this morning)</a:t>
            </a:r>
            <a:endParaRPr lang="en-GB" b="1" dirty="0">
              <a:latin typeface="Verdana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Verdana" pitchFamily="34" charset="0"/>
                <a:cs typeface="Arial" charset="0"/>
              </a:rPr>
              <a:t>		</a:t>
            </a:r>
          </a:p>
        </p:txBody>
      </p:sp>
      <p:pic>
        <p:nvPicPr>
          <p:cNvPr id="6154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2720975"/>
            <a:ext cx="24003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214688"/>
            <a:ext cx="23272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3600450"/>
            <a:ext cx="230505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095750"/>
            <a:ext cx="237331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159" name="Rectangle 6"/>
          <p:cNvSpPr>
            <a:spLocks noChangeArrowheads="1"/>
          </p:cNvSpPr>
          <p:nvPr/>
        </p:nvSpPr>
        <p:spPr bwMode="auto">
          <a:xfrm>
            <a:off x="2544763" y="5613400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nb-NO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EUSAAR 2006 </a:t>
            </a:r>
            <a:endParaRPr lang="fr-FR" sz="7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60" name="Rectangle 7"/>
          <p:cNvSpPr>
            <a:spLocks noChangeArrowheads="1"/>
          </p:cNvSpPr>
          <p:nvPr/>
        </p:nvSpPr>
        <p:spPr bwMode="auto">
          <a:xfrm>
            <a:off x="727075" y="5108575"/>
            <a:ext cx="625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nb-NO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CREATE</a:t>
            </a:r>
            <a:endParaRPr lang="fr-FR" sz="7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61" name="Rectangle 8"/>
          <p:cNvSpPr>
            <a:spLocks noChangeArrowheads="1"/>
          </p:cNvSpPr>
          <p:nvPr/>
        </p:nvSpPr>
        <p:spPr bwMode="auto">
          <a:xfrm>
            <a:off x="4387850" y="5986463"/>
            <a:ext cx="968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nb-NO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EUSAAR 2008</a:t>
            </a:r>
            <a:endParaRPr lang="fr-FR" sz="7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162" name="Objet 9"/>
          <p:cNvGraphicFramePr>
            <a:graphicFrameLocks noChangeAspect="1"/>
          </p:cNvGraphicFramePr>
          <p:nvPr/>
        </p:nvGraphicFramePr>
        <p:xfrm>
          <a:off x="5311775" y="1295400"/>
          <a:ext cx="3690938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Graphique" r:id="rId13" imgW="4572000" imgH="2590800" progId="Excel.Chart.8">
                  <p:embed/>
                </p:oleObj>
              </mc:Choice>
              <mc:Fallback>
                <p:oleObj name="Graphique" r:id="rId13" imgW="4572000" imgH="2590800" progId="Excel.Chart.8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320" t="5576" r="2327" b="2757"/>
                      <a:stretch>
                        <a:fillRect/>
                      </a:stretch>
                    </p:blipFill>
                    <p:spPr bwMode="auto">
                      <a:xfrm>
                        <a:off x="5311775" y="1295400"/>
                        <a:ext cx="3690938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0"/>
          <p:cNvSpPr>
            <a:spLocks noChangeArrowheads="1"/>
          </p:cNvSpPr>
          <p:nvPr/>
        </p:nvSpPr>
        <p:spPr bwMode="auto">
          <a:xfrm>
            <a:off x="793750" y="6129338"/>
            <a:ext cx="4915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b="1" dirty="0">
                <a:latin typeface="Verdana" pitchFamily="34" charset="0"/>
                <a:cs typeface="Arial" charset="0"/>
              </a:rPr>
              <a:t>  </a:t>
            </a:r>
            <a:r>
              <a:rPr lang="en-GB" b="1" dirty="0" smtClean="0">
                <a:latin typeface="Verdana" pitchFamily="34" charset="0"/>
                <a:cs typeface="Arial" charset="0"/>
              </a:rPr>
              <a:t>waiting for </a:t>
            </a:r>
            <a:r>
              <a:rPr lang="en-GB" b="1" dirty="0">
                <a:latin typeface="Verdana" pitchFamily="34" charset="0"/>
                <a:cs typeface="Arial" charset="0"/>
              </a:rPr>
              <a:t>2010 data (July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ixth Framework Programme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6611938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flag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602413"/>
            <a:ext cx="3413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44500" y="71438"/>
            <a:ext cx="5927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990033"/>
                </a:solidFill>
                <a:latin typeface="Verdana" pitchFamily="34" charset="0"/>
              </a:rPr>
              <a:t>Results from single stations </a:t>
            </a:r>
          </a:p>
        </p:txBody>
      </p:sp>
      <p:grpSp>
        <p:nvGrpSpPr>
          <p:cNvPr id="18437" name="Group 7"/>
          <p:cNvGrpSpPr>
            <a:grpSpLocks/>
          </p:cNvGrpSpPr>
          <p:nvPr/>
        </p:nvGrpSpPr>
        <p:grpSpPr bwMode="auto">
          <a:xfrm rot="5400000" flipV="1">
            <a:off x="-3167856" y="3167856"/>
            <a:ext cx="6858000" cy="522288"/>
            <a:chOff x="0" y="3107"/>
            <a:chExt cx="5760" cy="711"/>
          </a:xfrm>
        </p:grpSpPr>
        <p:sp>
          <p:nvSpPr>
            <p:cNvPr id="124936" name="Rectangle 8"/>
            <p:cNvSpPr>
              <a:spLocks noChangeArrowheads="1"/>
            </p:cNvSpPr>
            <p:nvPr/>
          </p:nvSpPr>
          <p:spPr bwMode="auto">
            <a:xfrm>
              <a:off x="0" y="3107"/>
              <a:ext cx="5760" cy="7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442" name="Rectangle 9"/>
            <p:cNvSpPr>
              <a:spLocks noChangeArrowheads="1"/>
            </p:cNvSpPr>
            <p:nvPr/>
          </p:nvSpPr>
          <p:spPr bwMode="auto">
            <a:xfrm>
              <a:off x="0" y="3375"/>
              <a:ext cx="5760" cy="167"/>
            </a:xfrm>
            <a:prstGeom prst="rect">
              <a:avLst/>
            </a:prstGeom>
            <a:gradFill rotWithShape="1">
              <a:gsLst>
                <a:gs pos="0">
                  <a:srgbClr val="C8FF2D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395288" y="476250"/>
            <a:ext cx="834390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0850" indent="-450850" algn="just">
              <a:lnSpc>
                <a:spcPct val="120000"/>
              </a:lnSpc>
              <a:spcBef>
                <a:spcPct val="55000"/>
              </a:spcBef>
              <a:buFont typeface="Wingdings" pitchFamily="2" charset="2"/>
              <a:buNone/>
              <a:tabLst>
                <a:tab pos="268288" algn="l"/>
              </a:tabLst>
            </a:pPr>
            <a:r>
              <a:rPr lang="en-GB" sz="1600" b="1" u="sng" dirty="0">
                <a:solidFill>
                  <a:schemeClr val="tx2"/>
                </a:solidFill>
              </a:rPr>
              <a:t>A number of papers have been published or are submitted describing the variability of aerosol variables at single stations – not exhaustive</a:t>
            </a:r>
          </a:p>
          <a:p>
            <a:pPr marL="450850" indent="-450850" algn="just">
              <a:lnSpc>
                <a:spcPct val="120000"/>
              </a:lnSpc>
              <a:spcBef>
                <a:spcPct val="55000"/>
              </a:spcBef>
              <a:buFont typeface="Wingdings" pitchFamily="2" charset="2"/>
              <a:buChar char="Ø"/>
              <a:tabLst>
                <a:tab pos="268288" algn="l"/>
              </a:tabLst>
            </a:pPr>
            <a:r>
              <a:rPr lang="en-GB" sz="1600" b="1" u="sng" dirty="0">
                <a:solidFill>
                  <a:schemeClr val="tx2"/>
                </a:solidFill>
              </a:rPr>
              <a:t>EC/OC measurements: </a:t>
            </a:r>
          </a:p>
          <a:p>
            <a:pPr marL="450850" indent="-450850" algn="just">
              <a:lnSpc>
                <a:spcPct val="120000"/>
              </a:lnSpc>
              <a:spcBef>
                <a:spcPct val="55000"/>
              </a:spcBef>
              <a:buFont typeface="Wingdings" pitchFamily="2" charset="2"/>
              <a:buNone/>
              <a:tabLst>
                <a:tab pos="268288" algn="l"/>
              </a:tabLst>
            </a:pP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Bourcier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et al., OC/EC at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puy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Dôme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submitted</a:t>
            </a:r>
          </a:p>
          <a:p>
            <a:pPr marL="450850" indent="-450850" algn="just">
              <a:lnSpc>
                <a:spcPct val="120000"/>
              </a:lnSpc>
              <a:spcBef>
                <a:spcPct val="55000"/>
              </a:spcBef>
              <a:buFont typeface="Wingdings" pitchFamily="2" charset="2"/>
              <a:buChar char="Ø"/>
              <a:tabLst>
                <a:tab pos="268288" algn="l"/>
              </a:tabLst>
            </a:pPr>
            <a:r>
              <a:rPr lang="en-GB" sz="1600" b="1" u="sng" dirty="0">
                <a:solidFill>
                  <a:schemeClr val="tx2"/>
                </a:solidFill>
              </a:rPr>
              <a:t>Size Distribution: </a:t>
            </a:r>
            <a:endParaRPr lang="en-GB" sz="1600" b="1" u="sng" dirty="0" smtClean="0">
              <a:solidFill>
                <a:schemeClr val="tx2"/>
              </a:solidFill>
            </a:endParaRPr>
          </a:p>
          <a:p>
            <a:pPr marL="450850" indent="-450850" algn="just">
              <a:lnSpc>
                <a:spcPct val="120000"/>
              </a:lnSpc>
              <a:spcBef>
                <a:spcPct val="55000"/>
              </a:spcBef>
              <a:buFont typeface="Wingdings" pitchFamily="2" charset="2"/>
              <a:buNone/>
              <a:tabLst>
                <a:tab pos="268288" algn="l"/>
              </a:tabLst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Kalivitis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W.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Birmili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M. Stock, B.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Wehner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A.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Massling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A.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Wiedensohler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E.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Gerasopoulos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and N.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Mihalopoulos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Particle size distributions in the Eastern Mediterranean troposphere, Atmos. Chem. Phys., 8, 6729-6738, 2008</a:t>
            </a:r>
          </a:p>
          <a:p>
            <a:pPr marL="450850" indent="-450850" algn="just">
              <a:lnSpc>
                <a:spcPct val="120000"/>
              </a:lnSpc>
              <a:spcBef>
                <a:spcPct val="55000"/>
              </a:spcBef>
              <a:buFont typeface="Wingdings" pitchFamily="2" charset="2"/>
              <a:buNone/>
              <a:tabLst>
                <a:tab pos="268288" algn="l"/>
              </a:tabLst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H. </a:t>
            </a:r>
            <a:r>
              <a:rPr lang="en-US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Venzac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K. </a:t>
            </a:r>
            <a:r>
              <a:rPr lang="en-US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Sellegri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P. </a:t>
            </a:r>
            <a:r>
              <a:rPr lang="en-US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Villani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D. Picard, and P. </a:t>
            </a:r>
            <a:r>
              <a:rPr lang="en-US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Laj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Seasonal variation of aerosol size distributions in the free troposphere and residual layer at the </a:t>
            </a:r>
            <a:r>
              <a:rPr lang="en-US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puy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Dôme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station,Atmos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Chem. Phys., 9, 1465-1478,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2009</a:t>
            </a:r>
          </a:p>
          <a:p>
            <a:pPr marL="450850" indent="-450850" algn="just">
              <a:lnSpc>
                <a:spcPct val="120000"/>
              </a:lnSpc>
              <a:spcBef>
                <a:spcPct val="55000"/>
              </a:spcBef>
              <a:buFont typeface="Arial" pitchFamily="34" charset="0"/>
              <a:buChar char="•"/>
              <a:tabLst>
                <a:tab pos="268288" algn="l"/>
              </a:tabLst>
            </a:pPr>
            <a:r>
              <a:rPr lang="en-GB" sz="1400" b="1" u="sng" dirty="0">
                <a:solidFill>
                  <a:schemeClr val="tx2"/>
                </a:solidFill>
              </a:rPr>
              <a:t>Hygroscopic measurements</a:t>
            </a:r>
          </a:p>
          <a:p>
            <a:pPr marL="450850" indent="-450850" algn="just">
              <a:lnSpc>
                <a:spcPct val="120000"/>
              </a:lnSpc>
              <a:spcBef>
                <a:spcPct val="55000"/>
              </a:spcBef>
              <a:buFont typeface="Wingdings" pitchFamily="2" charset="2"/>
              <a:buNone/>
              <a:tabLst>
                <a:tab pos="268288" algn="l"/>
              </a:tabLst>
            </a:pPr>
            <a:r>
              <a:rPr lang="en-GB" sz="14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Kammermann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et al.,13-month climatology of the aerosol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hygroscopicity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at the free tropospheric site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Jungfraujoch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(3580 m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a.s.l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.), Atmos. Chem. Phys., 10, 10717-10732, 2010 </a:t>
            </a:r>
          </a:p>
          <a:p>
            <a:pPr marL="450850" indent="-450850" algn="just">
              <a:lnSpc>
                <a:spcPct val="120000"/>
              </a:lnSpc>
              <a:spcBef>
                <a:spcPct val="55000"/>
              </a:spcBef>
              <a:buFont typeface="Wingdings" pitchFamily="2" charset="2"/>
              <a:buNone/>
              <a:tabLst>
                <a:tab pos="268288" algn="l"/>
              </a:tabLst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Z.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Jurányi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M.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Gysel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E.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Weingartner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P. F.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DeCarlo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L.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Kammermann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and U.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Baltensperger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Measured and modelled cloud condensation nuclei number concentration at the high alpine site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Jungfraujoch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Atmos. Chem. Phys., 10, 7891-7906, 2010</a:t>
            </a:r>
          </a:p>
          <a:p>
            <a:pPr marL="450850" indent="-450850" algn="just">
              <a:lnSpc>
                <a:spcPct val="120000"/>
              </a:lnSpc>
              <a:spcBef>
                <a:spcPct val="55000"/>
              </a:spcBef>
              <a:buFont typeface="Wingdings" pitchFamily="2" charset="2"/>
              <a:buNone/>
              <a:tabLst>
                <a:tab pos="268288" algn="l"/>
              </a:tabLst>
            </a:pP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Sjögren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S.,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Gysel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M.,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Weingartner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E.,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Alfarra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M.R.,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Duplissy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J.,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Cozic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J., Crosier, J., Coe, H. and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Baltensperger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U. (2008).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Hygroscopicity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of the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submicrometer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aerosol at the high-alpine site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Jungfraujoch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3580 m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a.s.l</a:t>
            </a:r>
            <a:r>
              <a:rPr lang="en-GB" sz="1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., Switzerland . Atmos. Chem. Phys.,8, 5715-5729.</a:t>
            </a:r>
          </a:p>
          <a:p>
            <a:pPr marL="450850" indent="-450850" algn="just">
              <a:lnSpc>
                <a:spcPct val="120000"/>
              </a:lnSpc>
              <a:spcBef>
                <a:spcPct val="55000"/>
              </a:spcBef>
              <a:buFont typeface="Wingdings" pitchFamily="2" charset="2"/>
              <a:buNone/>
              <a:tabLst>
                <a:tab pos="268288" algn="l"/>
              </a:tabLst>
            </a:pPr>
            <a:endParaRPr lang="en-GB" sz="1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736600" y="6613525"/>
            <a:ext cx="8407400" cy="244475"/>
          </a:xfrm>
          <a:prstGeom prst="rect">
            <a:avLst/>
          </a:prstGeom>
          <a:gradFill rotWithShape="1">
            <a:gsLst>
              <a:gs pos="0">
                <a:srgbClr val="EAEAEA">
                  <a:alpha val="12999"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b="1" i="1" dirty="0" smtClean="0">
                <a:solidFill>
                  <a:srgbClr val="990033"/>
                </a:solidFill>
                <a:latin typeface="Verdana" pitchFamily="34" charset="0"/>
              </a:rPr>
              <a:t>TFMM, Zurich, 11-13 May, 2011</a:t>
            </a:r>
            <a:r>
              <a:rPr lang="en-US" sz="1000" b="1" i="1" dirty="0" smtClean="0">
                <a:solidFill>
                  <a:srgbClr val="990033"/>
                </a:solidFill>
                <a:latin typeface="Verdana" pitchFamily="34" charset="0"/>
              </a:rPr>
              <a:t>, </a:t>
            </a:r>
            <a:endParaRPr lang="en-GB" sz="10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pic>
        <p:nvPicPr>
          <p:cNvPr id="18440" name="Picture 2" descr="EUSAAR logo_ombre noi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71438"/>
            <a:ext cx="281146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1495</Words>
  <Application>Microsoft Office PowerPoint</Application>
  <PresentationFormat>Affichage à l'écran (4:3)</PresentationFormat>
  <Paragraphs>206</Paragraphs>
  <Slides>14</Slides>
  <Notes>14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Modèle par défaut</vt:lpstr>
      <vt:lpstr>Graphique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Sabine</dc:creator>
  <cp:lastModifiedBy>Paolo Laj</cp:lastModifiedBy>
  <cp:revision>177</cp:revision>
  <dcterms:created xsi:type="dcterms:W3CDTF">2007-10-10T07:30:37Z</dcterms:created>
  <dcterms:modified xsi:type="dcterms:W3CDTF">2011-05-11T12:42:08Z</dcterms:modified>
</cp:coreProperties>
</file>