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3" r:id="rId3"/>
    <p:sldId id="289" r:id="rId4"/>
    <p:sldId id="275" r:id="rId5"/>
    <p:sldId id="276" r:id="rId6"/>
    <p:sldId id="279" r:id="rId7"/>
    <p:sldId id="280" r:id="rId8"/>
    <p:sldId id="288" r:id="rId9"/>
    <p:sldId id="281" r:id="rId10"/>
    <p:sldId id="278" r:id="rId11"/>
    <p:sldId id="282" r:id="rId12"/>
    <p:sldId id="283" r:id="rId13"/>
    <p:sldId id="285" r:id="rId14"/>
    <p:sldId id="284" r:id="rId15"/>
    <p:sldId id="286" r:id="rId16"/>
    <p:sldId id="287" r:id="rId17"/>
    <p:sldId id="291" r:id="rId18"/>
    <p:sldId id="263" r:id="rId19"/>
    <p:sldId id="265" r:id="rId20"/>
    <p:sldId id="270" r:id="rId21"/>
    <p:sldId id="273" r:id="rId22"/>
    <p:sldId id="294" r:id="rId23"/>
    <p:sldId id="292" r:id="rId24"/>
    <p:sldId id="295" r:id="rId25"/>
    <p:sldId id="266" r:id="rId26"/>
    <p:sldId id="267" r:id="rId27"/>
    <p:sldId id="268" r:id="rId28"/>
    <p:sldId id="257" r:id="rId29"/>
    <p:sldId id="258" r:id="rId30"/>
    <p:sldId id="259" r:id="rId31"/>
    <p:sldId id="260" r:id="rId32"/>
    <p:sldId id="261" r:id="rId33"/>
    <p:sldId id="262" r:id="rId34"/>
    <p:sldId id="271" r:id="rId35"/>
    <p:sldId id="272" r:id="rId36"/>
    <p:sldId id="269" r:id="rId3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1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A3090-DAA1-4D07-B314-05F0876A9BE3}" type="datetimeFigureOut">
              <a:rPr lang="nb-NO" smtClean="0"/>
              <a:t>11.05.2011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228C-8ED6-480D-AFFC-C451A83C44BA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CF95-7027-4231-AB83-59CE29436364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4DEA-B793-4701-AAB2-2AEE11F1D675}" type="datetimeFigureOut">
              <a:rPr lang="nb-NO" smtClean="0"/>
              <a:pPr/>
              <a:t>09.05.2011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835-7836-49C9-A87C-DC61FC589A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4DEA-B793-4701-AAB2-2AEE11F1D675}" type="datetimeFigureOut">
              <a:rPr lang="nb-NO" smtClean="0"/>
              <a:pPr/>
              <a:t>09.05.2011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835-7836-49C9-A87C-DC61FC589A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4DEA-B793-4701-AAB2-2AEE11F1D675}" type="datetimeFigureOut">
              <a:rPr lang="nb-NO" smtClean="0"/>
              <a:pPr/>
              <a:t>09.05.2011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835-7836-49C9-A87C-DC61FC589A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4DEA-B793-4701-AAB2-2AEE11F1D675}" type="datetimeFigureOut">
              <a:rPr lang="nb-NO" smtClean="0"/>
              <a:pPr/>
              <a:t>09.05.2011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835-7836-49C9-A87C-DC61FC589A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4DEA-B793-4701-AAB2-2AEE11F1D675}" type="datetimeFigureOut">
              <a:rPr lang="nb-NO" smtClean="0"/>
              <a:pPr/>
              <a:t>09.05.2011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835-7836-49C9-A87C-DC61FC589A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4DEA-B793-4701-AAB2-2AEE11F1D675}" type="datetimeFigureOut">
              <a:rPr lang="nb-NO" smtClean="0"/>
              <a:pPr/>
              <a:t>09.05.2011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835-7836-49C9-A87C-DC61FC589A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4DEA-B793-4701-AAB2-2AEE11F1D675}" type="datetimeFigureOut">
              <a:rPr lang="nb-NO" smtClean="0"/>
              <a:pPr/>
              <a:t>09.05.2011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835-7836-49C9-A87C-DC61FC589A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4DEA-B793-4701-AAB2-2AEE11F1D675}" type="datetimeFigureOut">
              <a:rPr lang="nb-NO" smtClean="0"/>
              <a:pPr/>
              <a:t>09.05.2011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835-7836-49C9-A87C-DC61FC589A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4DEA-B793-4701-AAB2-2AEE11F1D675}" type="datetimeFigureOut">
              <a:rPr lang="nb-NO" smtClean="0"/>
              <a:pPr/>
              <a:t>09.05.2011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835-7836-49C9-A87C-DC61FC589A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4DEA-B793-4701-AAB2-2AEE11F1D675}" type="datetimeFigureOut">
              <a:rPr lang="nb-NO" smtClean="0"/>
              <a:pPr/>
              <a:t>09.05.2011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835-7836-49C9-A87C-DC61FC589A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4DEA-B793-4701-AAB2-2AEE11F1D675}" type="datetimeFigureOut">
              <a:rPr lang="nb-NO" smtClean="0"/>
              <a:pPr/>
              <a:t>09.05.2011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835-7836-49C9-A87C-DC61FC589A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4DEA-B793-4701-AAB2-2AEE11F1D675}" type="datetimeFigureOut">
              <a:rPr lang="nb-NO" smtClean="0"/>
              <a:pPr/>
              <a:t>09.05.2011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0835-7836-49C9-A87C-DC61FC589A17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M</a:t>
            </a:r>
            <a:r>
              <a:rPr lang="nb-NO" dirty="0" err="1" smtClean="0"/>
              <a:t>onitoring</a:t>
            </a:r>
            <a:r>
              <a:rPr lang="nb-NO" dirty="0" smtClean="0"/>
              <a:t> </a:t>
            </a:r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 smtClean="0"/>
              <a:t>forcers</a:t>
            </a:r>
            <a:r>
              <a:rPr lang="nb-NO" dirty="0" smtClean="0"/>
              <a:t> in EMEP</a:t>
            </a:r>
            <a:br>
              <a:rPr lang="nb-NO" dirty="0" smtClean="0"/>
            </a:br>
            <a:r>
              <a:rPr lang="nb-NO" sz="2200" i="1" dirty="0" smtClean="0"/>
              <a:t>Kjetil Tørseth, Cathrine Lund Myhre, Wenche Aas, Andreas Stohl (EMEP/CCC)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3960440" cy="256984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nb-NO" sz="2000" dirty="0" smtClean="0"/>
              <a:t> </a:t>
            </a:r>
            <a:r>
              <a:rPr lang="nb-NO" sz="2000" strike="sngStrike" dirty="0" err="1" smtClean="0"/>
              <a:t>Strategies</a:t>
            </a:r>
            <a:r>
              <a:rPr lang="nb-NO" sz="2000" strike="sngStrike" dirty="0" smtClean="0"/>
              <a:t> </a:t>
            </a:r>
            <a:r>
              <a:rPr lang="nb-NO" sz="2000" strike="sngStrike" dirty="0" err="1" smtClean="0"/>
              <a:t>of</a:t>
            </a:r>
            <a:r>
              <a:rPr lang="nb-NO" sz="2000" strike="sngStrike" dirty="0" smtClean="0"/>
              <a:t> CLRTAP and EMEP</a:t>
            </a:r>
          </a:p>
          <a:p>
            <a:pPr algn="l">
              <a:buFont typeface="Arial" pitchFamily="34" charset="0"/>
              <a:buChar char="•"/>
            </a:pPr>
            <a:r>
              <a:rPr lang="nb-NO" sz="2000" dirty="0" smtClean="0"/>
              <a:t> </a:t>
            </a:r>
            <a:r>
              <a:rPr lang="nb-NO" sz="2000" dirty="0" err="1" smtClean="0"/>
              <a:t>Current</a:t>
            </a:r>
            <a:r>
              <a:rPr lang="nb-NO" sz="2000" dirty="0" smtClean="0"/>
              <a:t> </a:t>
            </a:r>
            <a:r>
              <a:rPr lang="nb-NO" sz="2000" dirty="0" err="1" smtClean="0"/>
              <a:t>situation</a:t>
            </a:r>
            <a:endParaRPr lang="nb-NO" sz="2000" dirty="0" smtClean="0"/>
          </a:p>
          <a:p>
            <a:pPr algn="l">
              <a:buFont typeface="Arial" pitchFamily="34" charset="0"/>
              <a:buChar char="•"/>
            </a:pPr>
            <a:r>
              <a:rPr lang="nb-NO" sz="2000" dirty="0" smtClean="0"/>
              <a:t> </a:t>
            </a:r>
            <a:r>
              <a:rPr lang="nb-NO" sz="2000" dirty="0" err="1" smtClean="0"/>
              <a:t>Way</a:t>
            </a:r>
            <a:r>
              <a:rPr lang="nb-NO" sz="2000" dirty="0" smtClean="0"/>
              <a:t> forward</a:t>
            </a:r>
          </a:p>
          <a:p>
            <a:pPr algn="l"/>
            <a:endParaRPr lang="nb-NO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883" y="3068960"/>
            <a:ext cx="60972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236296" y="2636912"/>
            <a:ext cx="17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Total SO4 (HTAP)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Aerosol </a:t>
            </a:r>
            <a:r>
              <a:rPr lang="nb-NO" sz="3200" dirty="0" err="1" smtClean="0"/>
              <a:t>light</a:t>
            </a:r>
            <a:r>
              <a:rPr lang="nb-NO" sz="3200" dirty="0" smtClean="0"/>
              <a:t> </a:t>
            </a:r>
            <a:r>
              <a:rPr lang="nb-NO" sz="3200" dirty="0" err="1" smtClean="0"/>
              <a:t>scattering</a:t>
            </a:r>
            <a:r>
              <a:rPr lang="nb-NO" sz="3200" dirty="0" smtClean="0"/>
              <a:t> </a:t>
            </a:r>
            <a:r>
              <a:rPr lang="nb-NO" sz="3200" dirty="0" err="1" smtClean="0"/>
              <a:t>coef</a:t>
            </a:r>
            <a:r>
              <a:rPr lang="nb-NO" sz="3200" dirty="0" smtClean="0"/>
              <a:t>.</a:t>
            </a:r>
            <a:endParaRPr lang="nb-NO" sz="3200" dirty="0"/>
          </a:p>
        </p:txBody>
      </p:sp>
      <p:pic>
        <p:nvPicPr>
          <p:cNvPr id="4" name="Content Placeholder 3" descr="aerosol_light_scattering_08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286" y="840254"/>
            <a:ext cx="8825202" cy="573874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nb-NO" sz="4000" dirty="0" smtClean="0"/>
              <a:t>Aerosol </a:t>
            </a:r>
            <a:r>
              <a:rPr lang="nb-NO" sz="4000" dirty="0" err="1" smtClean="0"/>
              <a:t>Optical</a:t>
            </a:r>
            <a:r>
              <a:rPr lang="nb-NO" sz="4000" dirty="0" smtClean="0"/>
              <a:t> </a:t>
            </a:r>
            <a:r>
              <a:rPr lang="nb-NO" sz="4000" dirty="0" err="1" smtClean="0"/>
              <a:t>Depth</a:t>
            </a:r>
            <a:endParaRPr lang="nb-NO" sz="4000" dirty="0"/>
          </a:p>
        </p:txBody>
      </p:sp>
      <p:pic>
        <p:nvPicPr>
          <p:cNvPr id="4" name="Content Placeholder 3" descr="AOD_08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35888"/>
            <a:ext cx="8553326" cy="528945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</a:t>
            </a:r>
            <a:r>
              <a:rPr lang="nb-NO" dirty="0" err="1" smtClean="0"/>
              <a:t>zone</a:t>
            </a:r>
            <a:endParaRPr lang="nb-NO" dirty="0"/>
          </a:p>
        </p:txBody>
      </p:sp>
      <p:pic>
        <p:nvPicPr>
          <p:cNvPr id="4" name="Content Placeholder 3" descr="o3_08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92629"/>
            <a:ext cx="6696744" cy="517673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nb-NO" sz="4000" dirty="0" smtClean="0"/>
              <a:t>NO2</a:t>
            </a:r>
            <a:endParaRPr lang="nb-NO" sz="4000" dirty="0"/>
          </a:p>
        </p:txBody>
      </p:sp>
      <p:pic>
        <p:nvPicPr>
          <p:cNvPr id="4" name="Content Placeholder 3" descr="N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1853"/>
            <a:ext cx="8136903" cy="576948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nb-NO" sz="4000" dirty="0" err="1" smtClean="0"/>
              <a:t>VOCs</a:t>
            </a:r>
            <a:r>
              <a:rPr lang="nb-NO" sz="4000" dirty="0" smtClean="0"/>
              <a:t> (</a:t>
            </a:r>
            <a:r>
              <a:rPr lang="nb-NO" sz="4000" dirty="0" err="1" smtClean="0"/>
              <a:t>Ethane</a:t>
            </a:r>
            <a:r>
              <a:rPr lang="nb-NO" sz="4000" dirty="0" smtClean="0"/>
              <a:t>)</a:t>
            </a:r>
            <a:endParaRPr lang="nb-NO" sz="4000" dirty="0"/>
          </a:p>
        </p:txBody>
      </p:sp>
      <p:pic>
        <p:nvPicPr>
          <p:cNvPr id="4" name="Content Placeholder 3" descr="ethane_08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3"/>
            <a:ext cx="8321328" cy="549775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nb-NO" sz="4000" dirty="0" smtClean="0"/>
              <a:t>CO</a:t>
            </a:r>
            <a:endParaRPr lang="nb-NO" sz="4000" dirty="0"/>
          </a:p>
        </p:txBody>
      </p:sp>
      <p:pic>
        <p:nvPicPr>
          <p:cNvPr id="4" name="Content Placeholder 3" descr="CO_08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94258"/>
            <a:ext cx="8280919" cy="539705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nb-NO" sz="4000" dirty="0" smtClean="0"/>
              <a:t>CH4</a:t>
            </a:r>
            <a:endParaRPr lang="nb-NO" sz="4000" dirty="0"/>
          </a:p>
        </p:txBody>
      </p:sp>
      <p:pic>
        <p:nvPicPr>
          <p:cNvPr id="4" name="Content Placeholder 3" descr="CH4_08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71560"/>
            <a:ext cx="6768752" cy="598324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b-NO" sz="4000" dirty="0" err="1" smtClean="0"/>
              <a:t>Halocarbons</a:t>
            </a:r>
            <a:r>
              <a:rPr lang="nb-NO" sz="4000" dirty="0" smtClean="0"/>
              <a:t> (HFC_124)</a:t>
            </a:r>
            <a:endParaRPr lang="nb-NO" sz="4000" dirty="0"/>
          </a:p>
        </p:txBody>
      </p:sp>
      <p:pic>
        <p:nvPicPr>
          <p:cNvPr id="4" name="Content Placeholder 3" descr="halocabons_H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024" y="980727"/>
            <a:ext cx="5508104" cy="4893697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962650"/>
            <a:ext cx="7696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2911038"/>
            <a:ext cx="4176464" cy="23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068" y="-99392"/>
            <a:ext cx="46644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6912768" cy="145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63319"/>
            <a:ext cx="3563888" cy="344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190748"/>
            <a:ext cx="5304698" cy="36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052736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11. EMEP monitoring should support, in an integrated way, information needs associated  with the coupling between atmospheric composition and deposition rates with climate variability/change. </a:t>
            </a:r>
            <a:r>
              <a:rPr lang="en-US" sz="2400" dirty="0" smtClean="0">
                <a:solidFill>
                  <a:srgbClr val="FF0000"/>
                </a:solidFill>
              </a:rPr>
              <a:t>These include </a:t>
            </a:r>
            <a:r>
              <a:rPr lang="en-US" sz="2400" dirty="0" err="1" smtClean="0">
                <a:solidFill>
                  <a:srgbClr val="FF0000"/>
                </a:solidFill>
              </a:rPr>
              <a:t>radiative</a:t>
            </a:r>
            <a:r>
              <a:rPr lang="en-US" sz="2400" dirty="0" smtClean="0">
                <a:solidFill>
                  <a:srgbClr val="FF0000"/>
                </a:solidFill>
              </a:rPr>
              <a:t> forcing agents with a significant regional gradient (e.g. aerosols and ozone) </a:t>
            </a:r>
            <a:r>
              <a:rPr lang="en-US" sz="2400" dirty="0" smtClean="0"/>
              <a:t>where </a:t>
            </a:r>
            <a:r>
              <a:rPr lang="en-US" sz="2400" dirty="0" err="1" smtClean="0"/>
              <a:t>transboundary</a:t>
            </a:r>
            <a:r>
              <a:rPr lang="en-US" sz="2400" dirty="0" smtClean="0"/>
              <a:t> fluxes of the agents and their source-receptor  relationships need to be assessed. </a:t>
            </a:r>
            <a:r>
              <a:rPr lang="en-US" sz="2400" dirty="0" smtClean="0">
                <a:solidFill>
                  <a:srgbClr val="FF0000"/>
                </a:solidFill>
              </a:rPr>
              <a:t>Secondly, the monitoring of long-lived greenhouse gases should be closely integrated with the traditional EMEP parameters</a:t>
            </a:r>
            <a:r>
              <a:rPr lang="en-US" sz="2400" dirty="0" smtClean="0"/>
              <a:t>, where relevant, with a view </a:t>
            </a:r>
          </a:p>
          <a:p>
            <a:r>
              <a:rPr lang="en-US" sz="2400" dirty="0" smtClean="0"/>
              <a:t>to further developing the monitoring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defined for the strategic period of 2004–2009. </a:t>
            </a:r>
            <a:r>
              <a:rPr lang="en-US" sz="2400" dirty="0" smtClean="0">
                <a:solidFill>
                  <a:srgbClr val="FF0000"/>
                </a:solidFill>
              </a:rPr>
              <a:t>Finally, the EMEP observation efforts should support the coupling between the carbon cycle and reactive nitrogen cycle. 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:\info\ttt\foto\_Steder\Svalbard\zeppelin\DSCN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192" t="48137" r="50533"/>
          <a:stretch>
            <a:fillRect/>
          </a:stretch>
        </p:blipFill>
        <p:spPr bwMode="auto">
          <a:xfrm>
            <a:off x="4463480" y="0"/>
            <a:ext cx="4680520" cy="347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132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43455"/>
            <a:ext cx="7128792" cy="51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Goals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Form a more </a:t>
            </a:r>
            <a:r>
              <a:rPr lang="nb-NO" dirty="0" err="1" smtClean="0"/>
              <a:t>secure</a:t>
            </a:r>
            <a:r>
              <a:rPr lang="nb-NO" dirty="0" smtClean="0"/>
              <a:t> basis for </a:t>
            </a:r>
            <a:r>
              <a:rPr lang="nb-NO" dirty="0" err="1" smtClean="0"/>
              <a:t>funding</a:t>
            </a:r>
            <a:r>
              <a:rPr lang="nb-NO" dirty="0" smtClean="0"/>
              <a:t> </a:t>
            </a:r>
            <a:r>
              <a:rPr lang="nb-NO" dirty="0" err="1" smtClean="0"/>
              <a:t>observations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EMEP variables by more </a:t>
            </a:r>
            <a:r>
              <a:rPr lang="nb-NO" dirty="0" err="1" smtClean="0"/>
              <a:t>clearly</a:t>
            </a:r>
            <a:r>
              <a:rPr lang="nb-NO" dirty="0" smtClean="0"/>
              <a:t> </a:t>
            </a:r>
            <a:r>
              <a:rPr lang="nb-NO" dirty="0" err="1" smtClean="0"/>
              <a:t>identifying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relevance</a:t>
            </a:r>
            <a:r>
              <a:rPr lang="nb-NO" dirty="0" smtClean="0"/>
              <a:t> for CF</a:t>
            </a:r>
          </a:p>
          <a:p>
            <a:r>
              <a:rPr lang="nb-NO" dirty="0" err="1" smtClean="0"/>
              <a:t>Training</a:t>
            </a:r>
            <a:r>
              <a:rPr lang="nb-NO" dirty="0" smtClean="0"/>
              <a:t> and </a:t>
            </a:r>
            <a:r>
              <a:rPr lang="nb-NO" dirty="0" err="1" smtClean="0"/>
              <a:t>capacity</a:t>
            </a:r>
            <a:r>
              <a:rPr lang="nb-NO" dirty="0" smtClean="0"/>
              <a:t> </a:t>
            </a:r>
            <a:r>
              <a:rPr lang="nb-NO" dirty="0" err="1" smtClean="0"/>
              <a:t>building</a:t>
            </a:r>
            <a:endParaRPr lang="nb-NO" dirty="0" smtClean="0"/>
          </a:p>
          <a:p>
            <a:r>
              <a:rPr lang="nb-NO" dirty="0" smtClean="0"/>
              <a:t>Better and more </a:t>
            </a:r>
            <a:r>
              <a:rPr lang="nb-NO" dirty="0" err="1" smtClean="0"/>
              <a:t>comprehensive</a:t>
            </a:r>
            <a:r>
              <a:rPr lang="nb-NO" dirty="0" smtClean="0"/>
              <a:t> </a:t>
            </a:r>
            <a:r>
              <a:rPr lang="nb-NO" dirty="0" err="1" smtClean="0"/>
              <a:t>observation</a:t>
            </a:r>
            <a:r>
              <a:rPr lang="nb-NO" dirty="0" smtClean="0"/>
              <a:t> basis (</a:t>
            </a:r>
            <a:r>
              <a:rPr lang="nb-NO" dirty="0" err="1" smtClean="0"/>
              <a:t>call</a:t>
            </a:r>
            <a:r>
              <a:rPr lang="nb-NO" dirty="0" smtClean="0"/>
              <a:t> for </a:t>
            </a:r>
            <a:r>
              <a:rPr lang="nb-NO" dirty="0" err="1" smtClean="0"/>
              <a:t>available</a:t>
            </a:r>
            <a:r>
              <a:rPr lang="nb-NO" dirty="0" smtClean="0"/>
              <a:t> data,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historic</a:t>
            </a:r>
            <a:r>
              <a:rPr lang="nb-NO" dirty="0" smtClean="0"/>
              <a:t>)</a:t>
            </a:r>
          </a:p>
          <a:p>
            <a:r>
              <a:rPr lang="nb-NO" dirty="0" smtClean="0"/>
              <a:t> </a:t>
            </a:r>
            <a:r>
              <a:rPr lang="nb-NO" dirty="0" err="1" smtClean="0"/>
              <a:t>Involving</a:t>
            </a:r>
            <a:r>
              <a:rPr lang="nb-NO" dirty="0" smtClean="0"/>
              <a:t> </a:t>
            </a:r>
            <a:r>
              <a:rPr lang="nb-NO" dirty="0" err="1" smtClean="0"/>
              <a:t>GHGs</a:t>
            </a:r>
            <a:r>
              <a:rPr lang="nb-NO" dirty="0" smtClean="0"/>
              <a:t> </a:t>
            </a:r>
            <a:r>
              <a:rPr lang="nb-NO" dirty="0" err="1" smtClean="0"/>
              <a:t>experts</a:t>
            </a:r>
            <a:r>
              <a:rPr lang="nb-NO" dirty="0" smtClean="0"/>
              <a:t> in EMEP </a:t>
            </a:r>
            <a:r>
              <a:rPr lang="nb-NO" dirty="0" err="1" smtClean="0"/>
              <a:t>monitoring/assessments</a:t>
            </a:r>
            <a:r>
              <a:rPr lang="nb-NO" dirty="0" smtClean="0"/>
              <a:t> (+ QAQC matters</a:t>
            </a:r>
            <a:r>
              <a:rPr lang="nb-NO" dirty="0" smtClean="0"/>
              <a:t>)</a:t>
            </a:r>
          </a:p>
          <a:p>
            <a:r>
              <a:rPr lang="nb-NO" dirty="0" smtClean="0"/>
              <a:t>Research </a:t>
            </a:r>
            <a:r>
              <a:rPr lang="nb-NO" dirty="0" err="1" smtClean="0"/>
              <a:t>infrastructures</a:t>
            </a:r>
            <a:r>
              <a:rPr lang="nb-NO" dirty="0" smtClean="0"/>
              <a:t> </a:t>
            </a:r>
            <a:r>
              <a:rPr lang="nb-NO" dirty="0" err="1" smtClean="0"/>
              <a:t>funding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NOT fund </a:t>
            </a:r>
            <a:r>
              <a:rPr lang="nb-NO" dirty="0" err="1" smtClean="0"/>
              <a:t>monitoring</a:t>
            </a:r>
            <a:endParaRPr lang="nb-NO" dirty="0" smtClean="0"/>
          </a:p>
          <a:p>
            <a:pPr>
              <a:buNone/>
            </a:pPr>
            <a:endParaRPr lang="nb-NO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Near-real</a:t>
            </a:r>
            <a:r>
              <a:rPr lang="nb-NO" dirty="0" smtClean="0"/>
              <a:t> time</a:t>
            </a:r>
            <a:br>
              <a:rPr lang="nb-NO" dirty="0" smtClean="0"/>
            </a:br>
            <a:r>
              <a:rPr lang="nb-NO" sz="2200" dirty="0" smtClean="0"/>
              <a:t>EMEP, EUSAAR, GAW-WDCA, NOAA, </a:t>
            </a:r>
            <a:endParaRPr lang="nb-NO" dirty="0"/>
          </a:p>
        </p:txBody>
      </p:sp>
      <p:pic>
        <p:nvPicPr>
          <p:cNvPr id="4" name="Content Placeholder 3" descr="n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199"/>
            <a:ext cx="8424936" cy="492233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Additional</a:t>
            </a:r>
            <a:r>
              <a:rPr lang="nb-NO" dirty="0" smtClean="0"/>
              <a:t> slides, not </a:t>
            </a:r>
            <a:r>
              <a:rPr lang="nb-NO" dirty="0" err="1" smtClean="0"/>
              <a:t>presented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404664"/>
            <a:ext cx="8064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10. EMEP monitoring constitutes the core infrastructure for monitoring atmospheric </a:t>
            </a:r>
            <a:r>
              <a:rPr lang="en-US" sz="2400" dirty="0" smtClean="0"/>
              <a:t>composition </a:t>
            </a:r>
            <a:r>
              <a:rPr lang="en-US" sz="2400" dirty="0" smtClean="0"/>
              <a:t>change throughout the EMEP domain by ensuring adequate geographical coverage </a:t>
            </a:r>
            <a:r>
              <a:rPr lang="en-US" sz="2400" dirty="0" smtClean="0"/>
              <a:t>of </a:t>
            </a:r>
            <a:r>
              <a:rPr lang="en-US" sz="2400" dirty="0" smtClean="0"/>
              <a:t>monitoring efforts by Parties as well as by ensuring that that these data can be combined with </a:t>
            </a:r>
            <a:r>
              <a:rPr lang="en-US" sz="2400" dirty="0" smtClean="0"/>
              <a:t>data </a:t>
            </a:r>
            <a:r>
              <a:rPr lang="en-US" sz="2400" dirty="0" smtClean="0"/>
              <a:t>generated outside the region. </a:t>
            </a:r>
            <a:r>
              <a:rPr lang="en-US" sz="2400" dirty="0" smtClean="0">
                <a:solidFill>
                  <a:srgbClr val="FF0000"/>
                </a:solidFill>
              </a:rPr>
              <a:t>One of the key challenges is to understand the role of </a:t>
            </a:r>
            <a:r>
              <a:rPr lang="en-US" sz="2400" dirty="0" smtClean="0">
                <a:solidFill>
                  <a:srgbClr val="FF0000"/>
                </a:solidFill>
              </a:rPr>
              <a:t>intercontinental </a:t>
            </a:r>
            <a:r>
              <a:rPr lang="en-US" sz="2400" dirty="0" smtClean="0">
                <a:solidFill>
                  <a:srgbClr val="FF0000"/>
                </a:solidFill>
              </a:rPr>
              <a:t>transport of pollutants of short-lived species as well as long-lived species </a:t>
            </a:r>
            <a:r>
              <a:rPr lang="en-US" sz="2400" dirty="0" smtClean="0">
                <a:solidFill>
                  <a:srgbClr val="FF0000"/>
                </a:solidFill>
              </a:rPr>
              <a:t>affecting </a:t>
            </a:r>
            <a:r>
              <a:rPr lang="en-US" sz="2400" dirty="0" smtClean="0">
                <a:solidFill>
                  <a:srgbClr val="FF0000"/>
                </a:solidFill>
              </a:rPr>
              <a:t>the topics addressed by EMEP.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000" dirty="0" smtClean="0"/>
              <a:t>EMEP </a:t>
            </a:r>
            <a:r>
              <a:rPr lang="en-US" sz="2000" dirty="0" smtClean="0"/>
              <a:t>observations contribute to the Global Earth </a:t>
            </a:r>
            <a:r>
              <a:rPr lang="en-US" sz="2000" dirty="0" smtClean="0"/>
              <a:t>Observation </a:t>
            </a:r>
            <a:r>
              <a:rPr lang="en-US" sz="2000" dirty="0" smtClean="0"/>
              <a:t>System of Systems (GEOSS). EMEP observations and monitoring sites are </a:t>
            </a:r>
            <a:r>
              <a:rPr lang="en-US" sz="2000" dirty="0" smtClean="0"/>
              <a:t>particularly </a:t>
            </a:r>
            <a:r>
              <a:rPr lang="en-US" sz="2000" dirty="0" smtClean="0"/>
              <a:t>well suited to serve as complementary sources of data to airborne and </a:t>
            </a:r>
            <a:r>
              <a:rPr lang="en-US" sz="2000" dirty="0" err="1" smtClean="0"/>
              <a:t>spaceborne</a:t>
            </a:r>
            <a:r>
              <a:rPr lang="en-US" sz="2000" dirty="0" smtClean="0"/>
              <a:t> </a:t>
            </a:r>
            <a:r>
              <a:rPr lang="en-US" sz="2000" dirty="0" smtClean="0"/>
              <a:t>remote </a:t>
            </a:r>
            <a:r>
              <a:rPr lang="en-US" sz="2000" dirty="0" smtClean="0"/>
              <a:t>sensing instrumentation, and it is expected that satellite data will towards the end of the </a:t>
            </a:r>
            <a:r>
              <a:rPr lang="en-US" sz="2000" dirty="0" smtClean="0"/>
              <a:t>coming </a:t>
            </a:r>
            <a:r>
              <a:rPr lang="en-US" sz="2000" dirty="0" smtClean="0"/>
              <a:t>strategic period provide essential information for addressing air pollution across the </a:t>
            </a:r>
            <a:r>
              <a:rPr lang="en-US" sz="2000" dirty="0" smtClean="0"/>
              <a:t>EMEP </a:t>
            </a:r>
            <a:r>
              <a:rPr lang="en-US" sz="2000" dirty="0" smtClean="0"/>
              <a:t>domain. The capabilities of satellites, however, will continue to rely on the reliable data </a:t>
            </a:r>
            <a:r>
              <a:rPr lang="en-US" sz="2000" dirty="0" smtClean="0"/>
              <a:t>for </a:t>
            </a:r>
            <a:r>
              <a:rPr lang="en-US" sz="2000" dirty="0" smtClean="0"/>
              <a:t>calibration and validation that EMEP observations contribute to. 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2348880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14. The monitoring requirements provide important data for the assessment of environmental </a:t>
            </a:r>
            <a:r>
              <a:rPr lang="en-US" sz="2000" dirty="0" smtClean="0"/>
              <a:t>issues </a:t>
            </a:r>
            <a:r>
              <a:rPr lang="en-US" sz="2000" dirty="0" smtClean="0"/>
              <a:t>considered by other conventions including local air quality, climate change, water quality </a:t>
            </a:r>
            <a:r>
              <a:rPr lang="en-US" sz="2000" dirty="0" smtClean="0"/>
              <a:t>and </a:t>
            </a:r>
            <a:r>
              <a:rPr lang="en-US" sz="2000" dirty="0" smtClean="0"/>
              <a:t>biodiversity. There is also a significant overlap in the technical infrastructures at the </a:t>
            </a:r>
            <a:r>
              <a:rPr lang="en-US" sz="2000" dirty="0" smtClean="0"/>
              <a:t>national level</a:t>
            </a:r>
            <a:r>
              <a:rPr lang="en-US" sz="2000" dirty="0" smtClean="0"/>
              <a:t>, and most EMEP supersites (see below) are also core infrastructures for measurements of </a:t>
            </a:r>
            <a:r>
              <a:rPr lang="en-US" sz="2000" dirty="0" smtClean="0"/>
              <a:t>parameters </a:t>
            </a:r>
            <a:r>
              <a:rPr lang="en-US" sz="2000" dirty="0" smtClean="0"/>
              <a:t>needed to assess such topics. Due to the significant interactions between the suite of </a:t>
            </a:r>
            <a:r>
              <a:rPr lang="en-US" sz="2000" dirty="0" smtClean="0"/>
              <a:t>chemical </a:t>
            </a:r>
            <a:r>
              <a:rPr lang="en-US" sz="2000" dirty="0" smtClean="0"/>
              <a:t>constituents and the associated physical properties of air pollutants, as well as the </a:t>
            </a:r>
            <a:r>
              <a:rPr lang="en-US" sz="2000" dirty="0" smtClean="0"/>
              <a:t>synergies </a:t>
            </a:r>
            <a:r>
              <a:rPr lang="en-US" sz="2000" dirty="0" smtClean="0"/>
              <a:t>in abatement measures, national and international monitoring efforts should be closely </a:t>
            </a:r>
            <a:r>
              <a:rPr lang="en-US" sz="2000" dirty="0" smtClean="0"/>
              <a:t>coordinated</a:t>
            </a:r>
            <a:r>
              <a:rPr lang="en-US" sz="2000" dirty="0" smtClean="0"/>
              <a:t>. Such an approach will ensure a sound observational basis for EMEP by combining </a:t>
            </a:r>
            <a:r>
              <a:rPr lang="en-US" sz="2000" dirty="0" smtClean="0"/>
              <a:t>resources </a:t>
            </a:r>
            <a:r>
              <a:rPr lang="en-US" sz="2000" dirty="0" smtClean="0"/>
              <a:t>and avoiding duplication of efforts</a:t>
            </a:r>
            <a:endParaRPr lang="nb-NO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764704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15. The monitoring strategy of EMEP is to use progress in scientific understanding </a:t>
            </a:r>
            <a:r>
              <a:rPr lang="en-US" sz="2000" dirty="0" smtClean="0"/>
              <a:t>represented </a:t>
            </a:r>
            <a:r>
              <a:rPr lang="en-US" sz="2000" dirty="0" smtClean="0"/>
              <a:t>by new methods for the conduct of monitoring, new technologies and techniques to </a:t>
            </a:r>
            <a:r>
              <a:rPr lang="en-US" sz="2000" dirty="0" smtClean="0"/>
              <a:t>integrate </a:t>
            </a:r>
            <a:r>
              <a:rPr lang="en-US" sz="2000" dirty="0" smtClean="0"/>
              <a:t>observations from measurement platforms (e.g. in situ, profiles, remote sensing) and </a:t>
            </a:r>
            <a:r>
              <a:rPr lang="en-US" sz="2000" dirty="0" smtClean="0"/>
              <a:t>methods </a:t>
            </a:r>
            <a:r>
              <a:rPr lang="en-US" sz="2000" dirty="0" smtClean="0"/>
              <a:t>for integrating observational data with </a:t>
            </a:r>
            <a:r>
              <a:rPr lang="en-US" sz="2000" dirty="0" err="1" smtClean="0"/>
              <a:t>modelling</a:t>
            </a:r>
            <a:r>
              <a:rPr lang="en-US" sz="2000" dirty="0" smtClean="0"/>
              <a:t> efforts through, for example, data </a:t>
            </a:r>
            <a:r>
              <a:rPr lang="en-US" sz="2000" dirty="0" smtClean="0"/>
              <a:t>assimilation</a:t>
            </a:r>
            <a:r>
              <a:rPr lang="en-US" sz="2000" dirty="0" smtClean="0"/>
              <a:t>. EMEP will, where relevant and appropriate, introduce monitoring of parameters at </a:t>
            </a:r>
            <a:r>
              <a:rPr lang="en-US" sz="2000" dirty="0" smtClean="0"/>
              <a:t>a </a:t>
            </a:r>
            <a:r>
              <a:rPr lang="en-US" sz="2000" dirty="0" smtClean="0"/>
              <a:t>timeliness allowing more rapid access to data on the air pollution situation across the EMEP </a:t>
            </a:r>
            <a:r>
              <a:rPr lang="en-US" sz="2000" dirty="0" smtClean="0"/>
              <a:t>domain</a:t>
            </a:r>
            <a:r>
              <a:rPr lang="en-US" sz="2000" dirty="0" smtClean="0"/>
              <a:t>. EMEP will in collaboration with the European Environment Agency contribute to the </a:t>
            </a:r>
            <a:r>
              <a:rPr lang="en-US" sz="2000" dirty="0" smtClean="0"/>
              <a:t>provision </a:t>
            </a:r>
            <a:r>
              <a:rPr lang="en-US" sz="2000" dirty="0" smtClean="0"/>
              <a:t>of near-real time data for Global Monitoring for the Environment and Security </a:t>
            </a:r>
            <a:r>
              <a:rPr lang="en-US" sz="2000" dirty="0" smtClean="0"/>
              <a:t>(</a:t>
            </a:r>
            <a:r>
              <a:rPr lang="en-US" sz="2000" dirty="0" smtClean="0"/>
              <a:t>GMES) in agreement with the Parties. Such efforts will be based on voluntary contributions </a:t>
            </a:r>
            <a:r>
              <a:rPr lang="en-US" sz="2000" dirty="0" smtClean="0"/>
              <a:t>from </a:t>
            </a:r>
            <a:r>
              <a:rPr lang="en-US" sz="2000" dirty="0" smtClean="0"/>
              <a:t>Parties and will follow the guidance of the EMEP Steering Body. </a:t>
            </a:r>
            <a:endParaRPr lang="nb-NO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466" y="21144"/>
            <a:ext cx="6592682" cy="683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627" y="578625"/>
            <a:ext cx="7242273" cy="577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577"/>
            <a:ext cx="8229600" cy="781059"/>
          </a:xfrm>
        </p:spPr>
        <p:txBody>
          <a:bodyPr>
            <a:normAutofit/>
          </a:bodyPr>
          <a:lstStyle/>
          <a:p>
            <a:r>
              <a:rPr lang="nb-NO" sz="3400" dirty="0" err="1" smtClean="0"/>
              <a:t>Sources</a:t>
            </a:r>
            <a:r>
              <a:rPr lang="nb-NO" sz="3400" dirty="0" smtClean="0"/>
              <a:t> to Arctic </a:t>
            </a:r>
            <a:r>
              <a:rPr lang="nb-NO" sz="3400" dirty="0" err="1" smtClean="0"/>
              <a:t>Methane</a:t>
            </a:r>
            <a:endParaRPr lang="nb-NO" sz="3400" dirty="0"/>
          </a:p>
        </p:txBody>
      </p:sp>
      <p:pic>
        <p:nvPicPr>
          <p:cNvPr id="5" name="Picture 4" descr="Arctic_map.jpg"/>
          <p:cNvPicPr/>
          <p:nvPr/>
        </p:nvPicPr>
        <p:blipFill>
          <a:blip r:embed="rId3" cstate="print"/>
          <a:srcRect b="14508"/>
          <a:stretch>
            <a:fillRect/>
          </a:stretch>
        </p:blipFill>
        <p:spPr>
          <a:xfrm>
            <a:off x="3021849" y="882889"/>
            <a:ext cx="6010275" cy="58531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3" name="Group 32"/>
          <p:cNvGrpSpPr/>
          <p:nvPr/>
        </p:nvGrpSpPr>
        <p:grpSpPr>
          <a:xfrm>
            <a:off x="2861165" y="1055697"/>
            <a:ext cx="6171285" cy="5352338"/>
            <a:chOff x="2861165" y="1055697"/>
            <a:chExt cx="6171285" cy="5352338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7439954" y="5285760"/>
              <a:ext cx="126827" cy="25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18000" rIns="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b-NO" sz="2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</a:rPr>
                <a:t>*</a:t>
              </a:r>
              <a:endPara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7438003" y="4226057"/>
              <a:ext cx="1214290" cy="787207"/>
            </a:xfrm>
            <a:prstGeom prst="ellipse">
              <a:avLst/>
            </a:prstGeom>
            <a:solidFill>
              <a:srgbClr val="FF9999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Oil/gas fields</a:t>
              </a:r>
              <a:endParaRPr kumimoji="0" lang="nb-N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7439954" y="3499404"/>
              <a:ext cx="1119332" cy="635821"/>
            </a:xfrm>
            <a:prstGeom prst="ellipse">
              <a:avLst/>
            </a:prstGeom>
            <a:solidFill>
              <a:srgbClr val="4F81BD">
                <a:alpha val="88000"/>
              </a:srgbClr>
            </a:solidFill>
            <a:ln w="127000" cmpd="dbl">
              <a:noFill/>
              <a:round/>
              <a:headEnd/>
              <a:tailEnd/>
            </a:ln>
            <a:effectLst/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Wetland</a:t>
              </a:r>
              <a:endParaRPr kumimoji="0" lang="nb-N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7354752" y="2580996"/>
              <a:ext cx="972993" cy="639186"/>
            </a:xfrm>
            <a:prstGeom prst="ellipse">
              <a:avLst/>
            </a:prstGeom>
            <a:solidFill>
              <a:srgbClr val="F79646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Fires</a:t>
              </a:r>
              <a:endParaRPr kumimoji="0" lang="nb-N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6613301" y="1429116"/>
              <a:ext cx="1495911" cy="850453"/>
            </a:xfrm>
            <a:prstGeom prst="ellipse">
              <a:avLst/>
            </a:prstGeom>
            <a:solidFill>
              <a:srgbClr val="974706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Permafrost outbursts</a:t>
              </a:r>
              <a:endParaRPr kumimoji="0" lang="nb-N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 rot="18017998">
              <a:off x="8162654" y="4667938"/>
              <a:ext cx="1124967" cy="614624"/>
            </a:xfrm>
            <a:prstGeom prst="ellipse">
              <a:avLst/>
            </a:prstGeom>
            <a:solidFill>
              <a:srgbClr val="4F81BD">
                <a:alpha val="88000"/>
              </a:srgbClr>
            </a:solidFill>
            <a:ln w="127000" cmpd="dbl">
              <a:noFill/>
              <a:round/>
              <a:headEnd/>
              <a:tailEnd/>
            </a:ln>
            <a:effectLst/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Wetland</a:t>
              </a:r>
              <a:endPara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 rot="19805439">
              <a:off x="2861165" y="3220181"/>
              <a:ext cx="972993" cy="639186"/>
            </a:xfrm>
            <a:prstGeom prst="ellipse">
              <a:avLst/>
            </a:prstGeom>
            <a:solidFill>
              <a:srgbClr val="F79646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Fires</a:t>
              </a:r>
              <a:endPara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3367173" y="2281588"/>
              <a:ext cx="1119332" cy="635821"/>
            </a:xfrm>
            <a:prstGeom prst="ellipse">
              <a:avLst/>
            </a:prstGeom>
            <a:solidFill>
              <a:srgbClr val="4F81BD">
                <a:alpha val="88000"/>
              </a:srgbClr>
            </a:solidFill>
            <a:ln w="127000" cmpd="dbl">
              <a:noFill/>
              <a:round/>
              <a:headEnd/>
              <a:tailEnd/>
            </a:ln>
            <a:effectLst/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Wetland</a:t>
              </a:r>
              <a:endPara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4372686" y="1055697"/>
              <a:ext cx="1119332" cy="635821"/>
            </a:xfrm>
            <a:prstGeom prst="ellipse">
              <a:avLst/>
            </a:prstGeom>
            <a:solidFill>
              <a:srgbClr val="4F81BD">
                <a:alpha val="88000"/>
              </a:srgbClr>
            </a:solidFill>
            <a:ln w="127000" cmpd="dbl">
              <a:noFill/>
              <a:round/>
              <a:headEnd/>
              <a:tailEnd/>
            </a:ln>
            <a:effectLst/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Wetland</a:t>
              </a:r>
              <a:endPara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7103049" y="5772214"/>
              <a:ext cx="1119332" cy="635821"/>
            </a:xfrm>
            <a:prstGeom prst="ellipse">
              <a:avLst/>
            </a:prstGeom>
            <a:solidFill>
              <a:srgbClr val="4F81BD">
                <a:alpha val="88000"/>
              </a:srgbClr>
            </a:solidFill>
            <a:ln w="127000" cmpd="dbl">
              <a:noFill/>
              <a:round/>
              <a:headEnd/>
              <a:tailEnd/>
            </a:ln>
            <a:effectLst/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Wetland</a:t>
              </a:r>
              <a:endParaRPr kumimoji="0" lang="nb-N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5496570" y="5050270"/>
              <a:ext cx="1242257" cy="487800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defTabSz="914400">
                <a:spcAft>
                  <a:spcPts val="1000"/>
                </a:spcAft>
              </a:pPr>
              <a:r>
                <a:rPr lang="en-US" sz="1600" b="1" dirty="0" err="1" smtClean="0">
                  <a:solidFill>
                    <a:srgbClr val="002060"/>
                  </a:solidFill>
                  <a:latin typeface="Calibri" pitchFamily="34" charset="0"/>
                </a:rPr>
                <a:t>Hydrathes</a:t>
              </a:r>
              <a:endParaRPr kumimoji="0" lang="nb-NO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 rot="16993392">
              <a:off x="6681584" y="4184178"/>
              <a:ext cx="1290386" cy="300754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</a:rPr>
                <a:t>Hydrathes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6156072" y="2472048"/>
              <a:ext cx="1283882" cy="378802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defTabSz="914400">
                <a:spcAft>
                  <a:spcPts val="1000"/>
                </a:spcAft>
              </a:pPr>
              <a:r>
                <a:rPr lang="en-US" sz="1600" b="1" dirty="0" err="1" smtClean="0">
                  <a:solidFill>
                    <a:srgbClr val="002060"/>
                  </a:solidFill>
                  <a:latin typeface="Calibri" pitchFamily="34" charset="0"/>
                </a:rPr>
                <a:t>Hydrathes</a:t>
              </a:r>
              <a:endParaRPr kumimoji="0" lang="nb-NO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1950561" y="3220182"/>
            <a:ext cx="4391624" cy="3562449"/>
            <a:chOff x="1950561" y="3220182"/>
            <a:chExt cx="4391624" cy="3562449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551970" y="5001406"/>
              <a:ext cx="3790215" cy="4886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ight Brace 26"/>
            <p:cNvSpPr/>
            <p:nvPr/>
          </p:nvSpPr>
          <p:spPr>
            <a:xfrm>
              <a:off x="1950561" y="3220182"/>
              <a:ext cx="601409" cy="3562449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0" y="2850850"/>
            <a:ext cx="1896260" cy="3938639"/>
            <a:chOff x="0" y="2850850"/>
            <a:chExt cx="1896260" cy="3938639"/>
          </a:xfrm>
        </p:grpSpPr>
        <p:grpSp>
          <p:nvGrpSpPr>
            <p:cNvPr id="7" name="Group 23"/>
            <p:cNvGrpSpPr/>
            <p:nvPr/>
          </p:nvGrpSpPr>
          <p:grpSpPr>
            <a:xfrm>
              <a:off x="0" y="3220182"/>
              <a:ext cx="1896260" cy="3569307"/>
              <a:chOff x="7193109" y="1237155"/>
              <a:chExt cx="1302641" cy="2587975"/>
            </a:xfrm>
          </p:grpSpPr>
          <p:pic>
            <p:nvPicPr>
              <p:cNvPr id="20" name="Picture 4" descr="C:\Documents and Settings\kt\My Documents\kjetil-privat\My Pictures\jobb\zeppelin_motlys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93109" y="1237155"/>
                <a:ext cx="1298109" cy="129578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1" name="Picture 6" descr="N:\info\ttt\foto\_Steder\Svalbard\zeppelin\DSCN004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93109" y="2532941"/>
                <a:ext cx="1302641" cy="12921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257907" y="2850850"/>
              <a:ext cx="1242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Zeppelin</a:t>
              </a:r>
              <a:endParaRPr lang="nb-NO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856" y="822942"/>
            <a:ext cx="7867110" cy="50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593" y="493756"/>
            <a:ext cx="6137679" cy="614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92" y="2071678"/>
            <a:ext cx="7755936" cy="196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238125"/>
            <a:ext cx="5829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823913"/>
            <a:ext cx="88011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640989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The Convention recognizes the importance of identifying the co-benefits in</a:t>
            </a:r>
          </a:p>
          <a:p>
            <a:r>
              <a:rPr lang="en-US" dirty="0" smtClean="0"/>
              <a:t>combating air pollution and climate change. </a:t>
            </a:r>
            <a:r>
              <a:rPr lang="en-US" dirty="0" smtClean="0">
                <a:solidFill>
                  <a:srgbClr val="FF0000"/>
                </a:solidFill>
              </a:rPr>
              <a:t>It will give high priority now and in the </a:t>
            </a:r>
            <a:r>
              <a:rPr lang="en-US" dirty="0" smtClean="0">
                <a:solidFill>
                  <a:srgbClr val="FF0000"/>
                </a:solidFill>
              </a:rPr>
              <a:t>longer term </a:t>
            </a:r>
            <a:r>
              <a:rPr lang="en-US" dirty="0" smtClean="0">
                <a:solidFill>
                  <a:srgbClr val="FF0000"/>
                </a:solidFill>
              </a:rPr>
              <a:t>to establishing work on the links between climate change and air quality. In the </a:t>
            </a:r>
            <a:r>
              <a:rPr lang="en-US" dirty="0" smtClean="0">
                <a:solidFill>
                  <a:srgbClr val="FF0000"/>
                </a:solidFill>
              </a:rPr>
              <a:t>short term</a:t>
            </a:r>
            <a:r>
              <a:rPr lang="en-US" dirty="0" smtClean="0">
                <a:solidFill>
                  <a:srgbClr val="FF0000"/>
                </a:solidFill>
              </a:rPr>
              <a:t>, attention will be focused on SLCFs where there is a strong argument that </a:t>
            </a:r>
            <a:r>
              <a:rPr lang="en-US" dirty="0" smtClean="0">
                <a:solidFill>
                  <a:srgbClr val="FF0000"/>
                </a:solidFill>
              </a:rPr>
              <a:t>optimal control </a:t>
            </a:r>
            <a:r>
              <a:rPr lang="en-US" dirty="0" smtClean="0">
                <a:solidFill>
                  <a:srgbClr val="FF0000"/>
                </a:solidFill>
              </a:rPr>
              <a:t>policies for these pollutants should be regional in nature. </a:t>
            </a:r>
            <a:r>
              <a:rPr lang="en-US" dirty="0" smtClean="0"/>
              <a:t>There is, however, </a:t>
            </a:r>
            <a:r>
              <a:rPr lang="en-US" dirty="0" smtClean="0"/>
              <a:t>no international </a:t>
            </a:r>
            <a:r>
              <a:rPr lang="en-US" dirty="0" smtClean="0"/>
              <a:t>governance of this issue and this represents an important opportunity </a:t>
            </a:r>
            <a:r>
              <a:rPr lang="en-US" dirty="0" smtClean="0"/>
              <a:t>and challenge </a:t>
            </a:r>
            <a:r>
              <a:rPr lang="en-US" dirty="0" smtClean="0"/>
              <a:t>for the Convention. </a:t>
            </a:r>
            <a:r>
              <a:rPr lang="en-US" dirty="0" smtClean="0">
                <a:solidFill>
                  <a:srgbClr val="FF0000"/>
                </a:solidFill>
              </a:rPr>
              <a:t>The Convention will assess the feasibility of </a:t>
            </a:r>
            <a:r>
              <a:rPr lang="en-US" dirty="0" smtClean="0">
                <a:solidFill>
                  <a:srgbClr val="FF0000"/>
                </a:solidFill>
              </a:rPr>
              <a:t>incorporating SLCFs </a:t>
            </a:r>
            <a:r>
              <a:rPr lang="en-US" dirty="0" smtClean="0">
                <a:solidFill>
                  <a:srgbClr val="FF0000"/>
                </a:solidFill>
              </a:rPr>
              <a:t>into instruments such as a revised Gothenburg Protocol, for instance, with regard </a:t>
            </a:r>
            <a:r>
              <a:rPr lang="en-US" dirty="0" smtClean="0">
                <a:solidFill>
                  <a:srgbClr val="FF0000"/>
                </a:solidFill>
              </a:rPr>
              <a:t>to black </a:t>
            </a:r>
            <a:r>
              <a:rPr lang="en-US" dirty="0" smtClean="0">
                <a:solidFill>
                  <a:srgbClr val="FF0000"/>
                </a:solidFill>
              </a:rPr>
              <a:t>carbon, as part of PM, and to methane and carbon monoxide as precursors of ozone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Links </a:t>
            </a:r>
            <a:r>
              <a:rPr lang="en-US" dirty="0" smtClean="0"/>
              <a:t>between UNEP and the technical </a:t>
            </a:r>
            <a:r>
              <a:rPr lang="en-US" dirty="0" err="1" smtClean="0"/>
              <a:t>centres</a:t>
            </a:r>
            <a:r>
              <a:rPr lang="en-US" dirty="0" smtClean="0"/>
              <a:t> under the Convention were </a:t>
            </a:r>
            <a:r>
              <a:rPr lang="en-US" dirty="0" smtClean="0"/>
              <a:t>already established </a:t>
            </a:r>
            <a:r>
              <a:rPr lang="en-US" dirty="0" smtClean="0"/>
              <a:t>on scientific issues. Links with the UNFCCC and UNEP more broadly will </a:t>
            </a:r>
            <a:r>
              <a:rPr lang="en-US" dirty="0" smtClean="0"/>
              <a:t>be strengthened </a:t>
            </a:r>
            <a:r>
              <a:rPr lang="en-US" dirty="0" smtClean="0"/>
              <a:t>by the secretariats in order to establish longer-term cooperation on a </a:t>
            </a:r>
            <a:r>
              <a:rPr lang="en-US" dirty="0" smtClean="0"/>
              <a:t>more strategic </a:t>
            </a:r>
            <a:r>
              <a:rPr lang="en-US" dirty="0" smtClean="0"/>
              <a:t>level. The Convention could strengthen the links between policies in Parties </a:t>
            </a:r>
            <a:r>
              <a:rPr lang="en-US" dirty="0" smtClean="0"/>
              <a:t>to address </a:t>
            </a:r>
            <a:r>
              <a:rPr lang="en-US" dirty="0" smtClean="0"/>
              <a:t>both air pollution and climate change by adopting long-term goals for air </a:t>
            </a:r>
            <a:r>
              <a:rPr lang="en-US" dirty="0" smtClean="0"/>
              <a:t>pollutants and </a:t>
            </a:r>
            <a:r>
              <a:rPr lang="en-US" dirty="0" smtClean="0"/>
              <a:t>SLCFs commensurate with the outcomes of long-term policies to reduce emissions </a:t>
            </a:r>
            <a:r>
              <a:rPr lang="en-US" dirty="0" smtClean="0"/>
              <a:t>of </a:t>
            </a:r>
            <a:r>
              <a:rPr lang="nb-NO" dirty="0" err="1" smtClean="0"/>
              <a:t>greenhouse</a:t>
            </a:r>
            <a:r>
              <a:rPr lang="nb-NO" dirty="0" smtClean="0"/>
              <a:t> </a:t>
            </a:r>
            <a:r>
              <a:rPr lang="nb-NO" dirty="0" smtClean="0"/>
              <a:t>gases;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16310"/>
            <a:ext cx="4838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Variables relevant for </a:t>
            </a:r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 smtClean="0"/>
              <a:t>forcing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83671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nb-NO" dirty="0" smtClean="0"/>
          </a:p>
          <a:p>
            <a:pPr lvl="1"/>
            <a:r>
              <a:rPr lang="nb-NO" dirty="0" smtClean="0"/>
              <a:t>Aerosols </a:t>
            </a:r>
          </a:p>
          <a:p>
            <a:pPr lvl="2"/>
            <a:r>
              <a:rPr lang="nb-NO" dirty="0" err="1" smtClean="0"/>
              <a:t>Inorganic</a:t>
            </a:r>
            <a:r>
              <a:rPr lang="nb-NO" dirty="0" smtClean="0"/>
              <a:t> ions, </a:t>
            </a:r>
            <a:r>
              <a:rPr lang="nb-NO" dirty="0" err="1" smtClean="0"/>
              <a:t>sea</a:t>
            </a:r>
            <a:r>
              <a:rPr lang="nb-NO" dirty="0" smtClean="0"/>
              <a:t> salts and mineral dust</a:t>
            </a:r>
          </a:p>
          <a:p>
            <a:pPr lvl="2"/>
            <a:r>
              <a:rPr lang="nb-NO" dirty="0" err="1" smtClean="0"/>
              <a:t>Elemental/black</a:t>
            </a:r>
            <a:r>
              <a:rPr lang="nb-NO" dirty="0" smtClean="0"/>
              <a:t> </a:t>
            </a:r>
            <a:r>
              <a:rPr lang="nb-NO" dirty="0" err="1" smtClean="0"/>
              <a:t>carbon</a:t>
            </a:r>
            <a:endParaRPr lang="nb-NO" dirty="0" smtClean="0"/>
          </a:p>
          <a:p>
            <a:pPr lvl="2"/>
            <a:r>
              <a:rPr lang="nb-NO" dirty="0" err="1" smtClean="0"/>
              <a:t>Organic</a:t>
            </a:r>
            <a:r>
              <a:rPr lang="nb-NO" dirty="0" smtClean="0"/>
              <a:t> </a:t>
            </a:r>
            <a:r>
              <a:rPr lang="nb-NO" dirty="0" err="1" smtClean="0"/>
              <a:t>carbon</a:t>
            </a:r>
            <a:endParaRPr lang="nb-NO" dirty="0" smtClean="0"/>
          </a:p>
          <a:p>
            <a:pPr lvl="2"/>
            <a:r>
              <a:rPr lang="nb-NO" dirty="0" smtClean="0"/>
              <a:t>Aerosol </a:t>
            </a:r>
            <a:r>
              <a:rPr lang="nb-NO" dirty="0" err="1" smtClean="0"/>
              <a:t>physical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 (</a:t>
            </a:r>
            <a:r>
              <a:rPr lang="nb-NO" dirty="0" err="1" smtClean="0"/>
              <a:t>mass</a:t>
            </a:r>
            <a:r>
              <a:rPr lang="nb-NO" dirty="0" smtClean="0"/>
              <a:t>, </a:t>
            </a:r>
            <a:r>
              <a:rPr lang="nb-NO" dirty="0" err="1" smtClean="0"/>
              <a:t>size</a:t>
            </a:r>
            <a:r>
              <a:rPr lang="nb-NO" dirty="0" smtClean="0"/>
              <a:t> 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r>
              <a:rPr lang="nb-NO" dirty="0" smtClean="0"/>
              <a:t>)</a:t>
            </a:r>
          </a:p>
          <a:p>
            <a:pPr lvl="2"/>
            <a:r>
              <a:rPr lang="nb-NO" dirty="0" err="1" smtClean="0"/>
              <a:t>Optical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 (</a:t>
            </a:r>
            <a:r>
              <a:rPr lang="nb-NO" dirty="0" err="1" smtClean="0"/>
              <a:t>absoption</a:t>
            </a:r>
            <a:r>
              <a:rPr lang="nb-NO" dirty="0" smtClean="0"/>
              <a:t>, </a:t>
            </a:r>
            <a:r>
              <a:rPr lang="nb-NO" dirty="0" err="1" smtClean="0"/>
              <a:t>scattering</a:t>
            </a:r>
            <a:r>
              <a:rPr lang="nb-NO" dirty="0" smtClean="0"/>
              <a:t>, </a:t>
            </a:r>
          </a:p>
          <a:p>
            <a:pPr lvl="2"/>
            <a:endParaRPr lang="nb-NO" dirty="0" smtClean="0"/>
          </a:p>
          <a:p>
            <a:pPr lvl="1"/>
            <a:r>
              <a:rPr lang="nb-NO" dirty="0" err="1" smtClean="0"/>
              <a:t>Ozone</a:t>
            </a:r>
            <a:endParaRPr lang="nb-NO" dirty="0" smtClean="0"/>
          </a:p>
          <a:p>
            <a:pPr lvl="2"/>
            <a:r>
              <a:rPr lang="nb-NO" dirty="0" err="1" smtClean="0"/>
              <a:t>VOCs</a:t>
            </a:r>
            <a:r>
              <a:rPr lang="nb-NO" dirty="0" smtClean="0"/>
              <a:t> and </a:t>
            </a:r>
            <a:r>
              <a:rPr lang="nb-NO" dirty="0" err="1" smtClean="0"/>
              <a:t>Noy</a:t>
            </a:r>
            <a:endParaRPr lang="nb-NO" dirty="0" smtClean="0"/>
          </a:p>
          <a:p>
            <a:pPr lvl="2"/>
            <a:r>
              <a:rPr lang="nb-NO" dirty="0" smtClean="0"/>
              <a:t>CO</a:t>
            </a:r>
          </a:p>
          <a:p>
            <a:pPr lvl="1"/>
            <a:r>
              <a:rPr lang="nb-NO" dirty="0" smtClean="0"/>
              <a:t>CH4</a:t>
            </a:r>
            <a:endParaRPr lang="nb-NO" dirty="0" smtClean="0"/>
          </a:p>
          <a:p>
            <a:pPr lvl="1"/>
            <a:r>
              <a:rPr lang="nb-NO" dirty="0" smtClean="0"/>
              <a:t>CO2</a:t>
            </a:r>
          </a:p>
          <a:p>
            <a:pPr lvl="1"/>
            <a:r>
              <a:rPr lang="nb-NO" dirty="0" smtClean="0"/>
              <a:t>N2O</a:t>
            </a:r>
          </a:p>
          <a:p>
            <a:pPr lvl="1"/>
            <a:r>
              <a:rPr lang="nb-NO" dirty="0" err="1" smtClean="0"/>
              <a:t>Halocarbons</a:t>
            </a:r>
            <a:endParaRPr lang="nb-NO" dirty="0" smtClean="0"/>
          </a:p>
          <a:p>
            <a:pPr lvl="1"/>
            <a:r>
              <a:rPr lang="nb-NO" dirty="0" smtClean="0"/>
              <a:t>H2</a:t>
            </a:r>
          </a:p>
          <a:p>
            <a:pPr lvl="2"/>
            <a:endParaRPr lang="nb-NO" dirty="0" smtClean="0"/>
          </a:p>
          <a:p>
            <a:pPr lvl="2"/>
            <a:endParaRPr lang="nb-NO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t="5946" b="2316"/>
          <a:stretch>
            <a:fillRect/>
          </a:stretch>
        </p:blipFill>
        <p:spPr bwMode="auto">
          <a:xfrm>
            <a:off x="3347864" y="2898216"/>
            <a:ext cx="5760640" cy="39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38046"/>
            <a:ext cx="7423629" cy="58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8506" y="0"/>
            <a:ext cx="784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Contribution to the Arctic Atmospheric BC Burden (60° - 90°N) from the Different Regions and Energy Sectors as Calculated by the Two Models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08720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alibri" charset="0"/>
              </a:rPr>
              <a:t>Report of the AMAP Expert Group on </a:t>
            </a:r>
          </a:p>
          <a:p>
            <a:pPr algn="ctr"/>
            <a:r>
              <a:rPr lang="en-US" b="1" dirty="0" smtClean="0">
                <a:latin typeface="Calibri" charset="0"/>
              </a:rPr>
              <a:t>Short-Lived Climate </a:t>
            </a:r>
            <a:r>
              <a:rPr lang="en-US" b="1" dirty="0" smtClean="0">
                <a:latin typeface="Calibri" charset="0"/>
              </a:rPr>
              <a:t>Forcers (in prep)</a:t>
            </a:r>
            <a:endParaRPr lang="en-US" b="1" dirty="0">
              <a:latin typeface="Calibri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979" y="272842"/>
            <a:ext cx="9249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Absolute Level of Impact</a:t>
            </a:r>
            <a:r>
              <a:rPr lang="en-US" sz="2000" dirty="0" smtClean="0"/>
              <a:t>: Forcing due to BC + OC Mixture by Source Sector and Region </a:t>
            </a:r>
          </a:p>
          <a:p>
            <a:pPr algn="ctr"/>
            <a:r>
              <a:rPr lang="en-US" sz="2000" dirty="0" smtClean="0"/>
              <a:t>within the Arctic Council Nations and ROW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82960"/>
            <a:ext cx="6901732" cy="5035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alibri" charset="0"/>
              </a:rPr>
              <a:t>Report of the AMAP Expert Group on </a:t>
            </a:r>
          </a:p>
          <a:p>
            <a:pPr algn="ctr"/>
            <a:r>
              <a:rPr lang="en-US" b="1" dirty="0" smtClean="0">
                <a:latin typeface="Calibri" charset="0"/>
              </a:rPr>
              <a:t>Short-Lived Climate Forcers</a:t>
            </a:r>
            <a:endParaRPr lang="en-US" b="1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nb-NO" sz="4000" dirty="0" err="1" smtClean="0"/>
              <a:t>Elemental</a:t>
            </a:r>
            <a:r>
              <a:rPr lang="nb-NO" sz="4000" dirty="0" smtClean="0"/>
              <a:t> </a:t>
            </a:r>
            <a:r>
              <a:rPr lang="nb-NO" sz="4000" dirty="0" err="1" smtClean="0"/>
              <a:t>carbon</a:t>
            </a:r>
            <a:endParaRPr lang="nb-NO" sz="4000" dirty="0"/>
          </a:p>
        </p:txBody>
      </p:sp>
      <p:pic>
        <p:nvPicPr>
          <p:cNvPr id="4" name="Content Placeholder 3" descr="EC_08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08552"/>
            <a:ext cx="8496944" cy="55092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b-NO" sz="4000" dirty="0" smtClean="0"/>
              <a:t>Black </a:t>
            </a:r>
            <a:r>
              <a:rPr lang="nb-NO" sz="4000" dirty="0" err="1" smtClean="0"/>
              <a:t>carbon</a:t>
            </a:r>
            <a:endParaRPr lang="nb-NO" sz="4000" dirty="0"/>
          </a:p>
        </p:txBody>
      </p:sp>
      <p:pic>
        <p:nvPicPr>
          <p:cNvPr id="4" name="Content Placeholder 3" descr="BC_08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4937" y="1600200"/>
            <a:ext cx="697412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nb-NO" sz="3200" dirty="0" smtClean="0"/>
              <a:t>EC + BC (EMEP+GAW-WDCA+AMAP) all </a:t>
            </a:r>
            <a:r>
              <a:rPr lang="nb-NO" sz="3200" dirty="0" err="1" smtClean="0"/>
              <a:t>years</a:t>
            </a:r>
            <a:endParaRPr lang="nb-NO" sz="3200" dirty="0"/>
          </a:p>
        </p:txBody>
      </p:sp>
      <p:pic>
        <p:nvPicPr>
          <p:cNvPr id="4" name="Content Placeholder 3" descr="ec+b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623" y="1196752"/>
            <a:ext cx="8901884" cy="532859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nb-NO" sz="4000" dirty="0" err="1" smtClean="0"/>
              <a:t>Organic</a:t>
            </a:r>
            <a:r>
              <a:rPr lang="nb-NO" sz="4000" dirty="0" smtClean="0"/>
              <a:t> </a:t>
            </a:r>
            <a:r>
              <a:rPr lang="nb-NO" sz="4000" dirty="0" err="1" smtClean="0"/>
              <a:t>carbon</a:t>
            </a:r>
            <a:endParaRPr lang="nb-NO" sz="4000" dirty="0"/>
          </a:p>
        </p:txBody>
      </p:sp>
      <p:pic>
        <p:nvPicPr>
          <p:cNvPr id="4" name="Content Placeholder 3" descr="OC_08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48499"/>
            <a:ext cx="8496943" cy="553554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1044</Words>
  <Application>Microsoft Office PowerPoint</Application>
  <PresentationFormat>On-screen Show (4:3)</PresentationFormat>
  <Paragraphs>75</Paragraphs>
  <Slides>36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Monitoring climate forcers in EMEP Kjetil Tørseth, Cathrine Lund Myhre, Wenche Aas, Andreas Stohl (EMEP/CCC) </vt:lpstr>
      <vt:lpstr>Slide 2</vt:lpstr>
      <vt:lpstr>Sources to Arctic Methane</vt:lpstr>
      <vt:lpstr>Slide 4</vt:lpstr>
      <vt:lpstr>Slide 5</vt:lpstr>
      <vt:lpstr>Elemental carbon</vt:lpstr>
      <vt:lpstr>Black carbon</vt:lpstr>
      <vt:lpstr>EC + BC (EMEP+GAW-WDCA+AMAP) all years</vt:lpstr>
      <vt:lpstr>Organic carbon</vt:lpstr>
      <vt:lpstr>Aerosol light scattering coef.</vt:lpstr>
      <vt:lpstr>Aerosol Optical Depth</vt:lpstr>
      <vt:lpstr>Ozone</vt:lpstr>
      <vt:lpstr>NO2</vt:lpstr>
      <vt:lpstr>VOCs (Ethane)</vt:lpstr>
      <vt:lpstr>CO</vt:lpstr>
      <vt:lpstr>CH4</vt:lpstr>
      <vt:lpstr>Halocarbons (HFC_124)</vt:lpstr>
      <vt:lpstr>Slide 18</vt:lpstr>
      <vt:lpstr>Slide 19</vt:lpstr>
      <vt:lpstr>Slide 20</vt:lpstr>
      <vt:lpstr>Goals</vt:lpstr>
      <vt:lpstr>Near-real time EMEP, EUSAAR, GAW-WDCA, NOAA, </vt:lpstr>
      <vt:lpstr>Thank you</vt:lpstr>
      <vt:lpstr>Additional slides, not presented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Variables relevant for climate forcing</vt:lpstr>
    </vt:vector>
  </TitlesOfParts>
  <Company>NILU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EMEP monitoring strategy 2010-2019</dc:title>
  <dc:creator>Kjetil Tørseth</dc:creator>
  <cp:lastModifiedBy>Kjetil Tørseth</cp:lastModifiedBy>
  <cp:revision>17</cp:revision>
  <dcterms:created xsi:type="dcterms:W3CDTF">2010-06-18T07:26:46Z</dcterms:created>
  <dcterms:modified xsi:type="dcterms:W3CDTF">2011-05-11T12:37:50Z</dcterms:modified>
</cp:coreProperties>
</file>