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8" r:id="rId3"/>
    <p:sldId id="259" r:id="rId4"/>
    <p:sldId id="260" r:id="rId5"/>
    <p:sldId id="261" r:id="rId6"/>
    <p:sldId id="285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6" r:id="rId23"/>
    <p:sldId id="277" r:id="rId24"/>
    <p:sldId id="278" r:id="rId25"/>
    <p:sldId id="279" r:id="rId26"/>
    <p:sldId id="280" r:id="rId27"/>
    <p:sldId id="287" r:id="rId28"/>
    <p:sldId id="289" r:id="rId29"/>
    <p:sldId id="293" r:id="rId30"/>
    <p:sldId id="281" r:id="rId31"/>
    <p:sldId id="292" r:id="rId32"/>
    <p:sldId id="291" r:id="rId33"/>
    <p:sldId id="295" r:id="rId34"/>
    <p:sldId id="294" r:id="rId35"/>
    <p:sldId id="282" r:id="rId36"/>
  </p:sldIdLst>
  <p:sldSz cx="9144000" cy="6858000" type="screen4x3"/>
  <p:notesSz cx="68834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2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75" autoAdjust="0"/>
    <p:restoredTop sz="94660"/>
  </p:normalViewPr>
  <p:slideViewPr>
    <p:cSldViewPr>
      <p:cViewPr>
        <p:scale>
          <a:sx n="100" d="100"/>
          <a:sy n="100" d="100"/>
        </p:scale>
        <p:origin x="-180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B9E5C-02F7-41B2-81AE-02826FA1D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41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Microsoft_Excel_97-2003_Worksheet1.xls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avaa.nilu.no/Etna/tabid/4267/Default.aspx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3581400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A 12 Year Study of </a:t>
            </a:r>
            <a:r>
              <a:rPr lang="en-GB" sz="4800" b="1" dirty="0" smtClean="0">
                <a:solidFill>
                  <a:srgbClr val="FF0000"/>
                </a:solidFill>
              </a:rPr>
              <a:t>Atmospheric Pollution </a:t>
            </a:r>
            <a:r>
              <a:rPr lang="en-GB" sz="4800" b="1" dirty="0">
                <a:solidFill>
                  <a:srgbClr val="FF0000"/>
                </a:solidFill>
              </a:rPr>
              <a:t>in the </a:t>
            </a:r>
            <a:r>
              <a:rPr lang="en-GB" sz="4800" b="1" dirty="0" smtClean="0">
                <a:solidFill>
                  <a:srgbClr val="FF0000"/>
                </a:solidFill>
              </a:rPr>
              <a:t>Central Mediterranean and </a:t>
            </a:r>
            <a:r>
              <a:rPr lang="en-GB" sz="4800" b="1" dirty="0">
                <a:solidFill>
                  <a:srgbClr val="FF0000"/>
                </a:solidFill>
              </a:rPr>
              <a:t>F</a:t>
            </a:r>
            <a:r>
              <a:rPr lang="en-GB" sz="4800" b="1" dirty="0" smtClean="0">
                <a:solidFill>
                  <a:srgbClr val="FF0000"/>
                </a:solidFill>
              </a:rPr>
              <a:t>uture </a:t>
            </a:r>
            <a:r>
              <a:rPr lang="en-GB" sz="4800" b="1" dirty="0">
                <a:solidFill>
                  <a:srgbClr val="FF0000"/>
                </a:solidFill>
              </a:rPr>
              <a:t>R</a:t>
            </a:r>
            <a:r>
              <a:rPr lang="en-GB" sz="4800" b="1" dirty="0" smtClean="0">
                <a:solidFill>
                  <a:srgbClr val="FF0000"/>
                </a:solidFill>
              </a:rPr>
              <a:t>esearch  </a:t>
            </a:r>
            <a:r>
              <a:rPr lang="en-GB" sz="4800" b="1" dirty="0">
                <a:solidFill>
                  <a:srgbClr val="FF0000"/>
                </a:solidFill>
              </a:rPr>
              <a:t>P</a:t>
            </a:r>
            <a:r>
              <a:rPr lang="en-GB" sz="4800" b="1" dirty="0" smtClean="0">
                <a:solidFill>
                  <a:srgbClr val="FF0000"/>
                </a:solidFill>
              </a:rPr>
              <a:t>rospects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5378167"/>
            <a:ext cx="2209800" cy="147983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GB" sz="1800" dirty="0" smtClean="0"/>
              <a:t>Physics </a:t>
            </a:r>
            <a:r>
              <a:rPr lang="en-GB" sz="1800" dirty="0"/>
              <a:t>Department</a:t>
            </a:r>
          </a:p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GB" sz="1800" dirty="0"/>
              <a:t>University of Malta</a:t>
            </a:r>
          </a:p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GB" sz="1800" dirty="0" err="1"/>
              <a:t>Msida</a:t>
            </a:r>
            <a:r>
              <a:rPr lang="en-GB" sz="1800" dirty="0"/>
              <a:t> MSD 2080</a:t>
            </a:r>
          </a:p>
          <a:p>
            <a:pPr marL="0" indent="0" algn="ctr">
              <a:lnSpc>
                <a:spcPct val="110000"/>
              </a:lnSpc>
              <a:buFontTx/>
              <a:buNone/>
            </a:pPr>
            <a:r>
              <a:rPr lang="en-GB" sz="1800" dirty="0" smtClean="0"/>
              <a:t>Malta</a:t>
            </a:r>
            <a:endParaRPr lang="en-GB" sz="1800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566780" y="5387975"/>
            <a:ext cx="2577220" cy="1546225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GB" sz="1800" dirty="0" smtClean="0"/>
              <a:t>Atmospheric </a:t>
            </a:r>
            <a:r>
              <a:rPr lang="en-GB" sz="1800" dirty="0"/>
              <a:t>Research</a:t>
            </a:r>
          </a:p>
          <a:p>
            <a:pPr algn="ctr">
              <a:buFontTx/>
              <a:buNone/>
            </a:pPr>
            <a:r>
              <a:rPr lang="en-GB" sz="1800" dirty="0"/>
              <a:t>University </a:t>
            </a:r>
            <a:r>
              <a:rPr lang="en-GB" sz="1800" dirty="0" err="1"/>
              <a:t>Gozo</a:t>
            </a:r>
            <a:r>
              <a:rPr lang="en-GB" sz="1800" dirty="0"/>
              <a:t> Centre</a:t>
            </a:r>
          </a:p>
          <a:p>
            <a:pPr algn="ctr">
              <a:buFontTx/>
              <a:buNone/>
            </a:pPr>
            <a:r>
              <a:rPr lang="en-GB" sz="1800" dirty="0" err="1" smtClean="0"/>
              <a:t>Xewkija</a:t>
            </a:r>
            <a:r>
              <a:rPr lang="en-GB" sz="1800" dirty="0" smtClean="0"/>
              <a:t> </a:t>
            </a:r>
            <a:r>
              <a:rPr lang="en-GB" sz="1800" dirty="0"/>
              <a:t>XWK 9016</a:t>
            </a:r>
          </a:p>
          <a:p>
            <a:pPr algn="ctr">
              <a:buFontTx/>
              <a:buNone/>
            </a:pPr>
            <a:r>
              <a:rPr lang="en-GB" sz="1800" dirty="0" err="1"/>
              <a:t>Gozo</a:t>
            </a:r>
            <a:endParaRPr lang="en-US" sz="1800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1539875" y="6284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-2209800" y="1828800"/>
            <a:ext cx="13420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454102" y="4181192"/>
            <a:ext cx="40386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1800" dirty="0" smtClean="0"/>
              <a:t>Martin Saliba</a:t>
            </a:r>
          </a:p>
          <a:p>
            <a:pPr algn="ctr">
              <a:buFontTx/>
              <a:buNone/>
            </a:pPr>
            <a:r>
              <a:rPr lang="en-GB" sz="1800" dirty="0" err="1" smtClean="0"/>
              <a:t>Francelle</a:t>
            </a:r>
            <a:r>
              <a:rPr lang="en-GB" sz="1800" dirty="0" smtClean="0"/>
              <a:t> </a:t>
            </a:r>
            <a:r>
              <a:rPr lang="en-GB" sz="1800" dirty="0" err="1" smtClean="0"/>
              <a:t>Farrugia</a:t>
            </a:r>
            <a:endParaRPr lang="en-GB" sz="1800" dirty="0" smtClean="0"/>
          </a:p>
          <a:p>
            <a:pPr algn="ctr">
              <a:buFontTx/>
              <a:buNone/>
            </a:pPr>
            <a:r>
              <a:rPr lang="en-GB" sz="1800" dirty="0" smtClean="0"/>
              <a:t>Raymond </a:t>
            </a:r>
            <a:r>
              <a:rPr lang="en-GB" sz="1800" dirty="0" err="1" smtClean="0"/>
              <a:t>Ellul</a:t>
            </a:r>
            <a:endParaRPr lang="en-GB" sz="1800" dirty="0" smtClean="0"/>
          </a:p>
          <a:p>
            <a:pPr algn="ctr">
              <a:buNone/>
            </a:pPr>
            <a:r>
              <a:rPr lang="en-GB" sz="1800" dirty="0">
                <a:solidFill>
                  <a:srgbClr val="3921ED"/>
                </a:solidFill>
              </a:rPr>
              <a:t>ray.ellul@um.edu.mt</a:t>
            </a:r>
            <a:endParaRPr lang="en-US" sz="1800" dirty="0">
              <a:solidFill>
                <a:srgbClr val="3921ED"/>
              </a:solidFill>
            </a:endParaRPr>
          </a:p>
          <a:p>
            <a:pPr algn="ctr">
              <a:buFontTx/>
              <a:buNone/>
            </a:pPr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192740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0"/>
            <a:ext cx="82296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GB" sz="3600" b="1" dirty="0" smtClean="0"/>
              <a:t>Local wind and RH data</a:t>
            </a:r>
            <a:endParaRPr lang="en-US" sz="3600" b="1" dirty="0" smtClean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779426"/>
            <a:ext cx="3733800" cy="3552898"/>
          </a:xfrm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2400" y="4267201"/>
            <a:ext cx="373380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GB" sz="1700" b="0" dirty="0" smtClean="0">
                <a:latin typeface="+mn-lt"/>
              </a:rPr>
              <a:t>The </a:t>
            </a:r>
            <a:r>
              <a:rPr lang="en-GB" sz="1700" b="0" dirty="0">
                <a:latin typeface="+mn-lt"/>
              </a:rPr>
              <a:t>length of each bar represents the total percentage of occurrence of that wind range.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GB" sz="1700" b="0" dirty="0">
                <a:latin typeface="+mn-lt"/>
              </a:rPr>
              <a:t>The prevailing wind direction on the Maltese islands is the </a:t>
            </a:r>
            <a:r>
              <a:rPr lang="en-GB" sz="1700" dirty="0">
                <a:latin typeface="+mn-lt"/>
              </a:rPr>
              <a:t>west-north-west</a:t>
            </a:r>
            <a:r>
              <a:rPr lang="en-GB" sz="1700" b="0" dirty="0">
                <a:latin typeface="+mn-lt"/>
              </a:rPr>
              <a:t> </a:t>
            </a:r>
            <a:r>
              <a:rPr lang="en-GB" sz="1700" b="0" dirty="0" smtClean="0">
                <a:latin typeface="+mn-lt"/>
              </a:rPr>
              <a:t>(~31</a:t>
            </a:r>
            <a:r>
              <a:rPr lang="en-GB" sz="1700" b="0" dirty="0">
                <a:latin typeface="+mn-lt"/>
              </a:rPr>
              <a:t>% of </a:t>
            </a:r>
            <a:r>
              <a:rPr lang="en-GB" sz="1700" b="0" dirty="0" smtClean="0">
                <a:latin typeface="+mn-lt"/>
              </a:rPr>
              <a:t>annual </a:t>
            </a:r>
            <a:r>
              <a:rPr lang="en-GB" sz="1700" b="0" dirty="0">
                <a:latin typeface="+mn-lt"/>
              </a:rPr>
              <a:t>wind rose). </a:t>
            </a:r>
            <a:endParaRPr lang="en-GB" sz="1700" b="0" dirty="0" smtClean="0">
              <a:latin typeface="+mn-lt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GB" sz="1700" b="0" dirty="0" smtClean="0">
                <a:latin typeface="+mn-lt"/>
              </a:rPr>
              <a:t>The </a:t>
            </a:r>
            <a:r>
              <a:rPr lang="en-GB" sz="1700" b="0" dirty="0">
                <a:latin typeface="+mn-lt"/>
              </a:rPr>
              <a:t>most common wind speed </a:t>
            </a:r>
            <a:r>
              <a:rPr lang="en-GB" sz="1700" b="0" dirty="0" smtClean="0">
                <a:latin typeface="+mn-lt"/>
              </a:rPr>
              <a:t>(2-5 m/s) </a:t>
            </a:r>
            <a:r>
              <a:rPr lang="en-GB" sz="1700" b="0" dirty="0">
                <a:latin typeface="+mn-lt"/>
              </a:rPr>
              <a:t>is from NW </a:t>
            </a:r>
            <a:r>
              <a:rPr lang="en-GB" sz="1700" b="0" dirty="0" smtClean="0">
                <a:latin typeface="+mn-lt"/>
              </a:rPr>
              <a:t>with maximum  of </a:t>
            </a:r>
            <a:r>
              <a:rPr lang="en-GB" sz="1700" b="0" dirty="0">
                <a:latin typeface="+mn-lt"/>
              </a:rPr>
              <a:t>30 </a:t>
            </a:r>
            <a:r>
              <a:rPr lang="en-GB" sz="1700" b="0" dirty="0" smtClean="0">
                <a:latin typeface="+mn-lt"/>
              </a:rPr>
              <a:t>m/s. </a:t>
            </a:r>
            <a:endParaRPr lang="en-GB" sz="1700" b="0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</a:pPr>
            <a:endParaRPr lang="en-US" sz="1400" b="0" dirty="0"/>
          </a:p>
        </p:txBody>
      </p:sp>
      <p:graphicFrame>
        <p:nvGraphicFramePr>
          <p:cNvPr id="10245" name="Object 9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603032718"/>
              </p:ext>
            </p:extLst>
          </p:nvPr>
        </p:nvGraphicFramePr>
        <p:xfrm>
          <a:off x="3809999" y="380999"/>
          <a:ext cx="5334001" cy="3886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Chart" r:id="rId4" imgW="11153734" imgH="7600950" progId="Excel.Chart.8">
                  <p:embed/>
                </p:oleObj>
              </mc:Choice>
              <mc:Fallback>
                <p:oleObj name="Chart" r:id="rId4" imgW="11153734" imgH="76009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99" y="380999"/>
                        <a:ext cx="5334001" cy="3886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Rectangle 10"/>
          <p:cNvSpPr>
            <a:spLocks noChangeArrowheads="1"/>
          </p:cNvSpPr>
          <p:nvPr/>
        </p:nvSpPr>
        <p:spPr bwMode="auto">
          <a:xfrm>
            <a:off x="4419600" y="4315361"/>
            <a:ext cx="45720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700" b="0" dirty="0"/>
              <a:t>Relative humidity is very high and ranges between 70% to 80</a:t>
            </a:r>
            <a:r>
              <a:rPr lang="en-GB" sz="1700" b="0" dirty="0" smtClean="0"/>
              <a:t>%.</a:t>
            </a:r>
            <a:endParaRPr lang="en-GB" sz="1700" b="0" dirty="0"/>
          </a:p>
          <a:p>
            <a:endParaRPr lang="en-GB" sz="1700" b="0" dirty="0"/>
          </a:p>
          <a:p>
            <a:r>
              <a:rPr lang="en-GB" sz="1700" dirty="0"/>
              <a:t>Maximum </a:t>
            </a:r>
            <a:r>
              <a:rPr lang="en-GB" sz="1700" dirty="0" smtClean="0"/>
              <a:t>RH occurs in April, </a:t>
            </a:r>
            <a:r>
              <a:rPr lang="en-GB" sz="1700" dirty="0"/>
              <a:t>with a secondary maximum in  </a:t>
            </a:r>
            <a:r>
              <a:rPr lang="en-GB" sz="1700" dirty="0" smtClean="0"/>
              <a:t>October, whilst a minimum occurs in June.</a:t>
            </a:r>
            <a:endParaRPr lang="en-US" sz="1700" dirty="0"/>
          </a:p>
        </p:txBody>
      </p:sp>
      <p:sp>
        <p:nvSpPr>
          <p:cNvPr id="2" name="Rectangle 1"/>
          <p:cNvSpPr/>
          <p:nvPr/>
        </p:nvSpPr>
        <p:spPr>
          <a:xfrm>
            <a:off x="1028061" y="533400"/>
            <a:ext cx="24648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1200" dirty="0"/>
              <a:t>The annual wind rose (1997 – 2008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4953000" y="516227"/>
            <a:ext cx="34290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1200" dirty="0" smtClean="0"/>
              <a:t>Relative humidity and Dew Point </a:t>
            </a:r>
            <a:r>
              <a:rPr lang="en-GB" sz="1200" dirty="0"/>
              <a:t>(1997 – 2008</a:t>
            </a:r>
            <a:r>
              <a:rPr lang="en-GB" sz="1200" dirty="0" smtClean="0"/>
              <a:t>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8995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7" y="1615083"/>
            <a:ext cx="8405443" cy="402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914400" y="76200"/>
            <a:ext cx="7488234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4400" dirty="0">
                <a:latin typeface="+mj-lt"/>
              </a:rPr>
              <a:t>ADIOS Campaign 2002 </a:t>
            </a:r>
            <a:r>
              <a:rPr lang="en-GB" sz="4400" dirty="0" smtClean="0">
                <a:latin typeface="+mj-lt"/>
              </a:rPr>
              <a:t>– 2003</a:t>
            </a:r>
            <a:endParaRPr lang="fr-FR" sz="4400" dirty="0">
              <a:latin typeface="+mj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FR" sz="2000" dirty="0" err="1" smtClean="0">
                <a:latin typeface="+mj-lt"/>
              </a:rPr>
              <a:t>Assessment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>
                <a:latin typeface="+mj-lt"/>
              </a:rPr>
              <a:t>of </a:t>
            </a:r>
            <a:r>
              <a:rPr lang="fr-FR" sz="2000" dirty="0" err="1">
                <a:latin typeface="+mj-lt"/>
              </a:rPr>
              <a:t>annual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fallout</a:t>
            </a:r>
            <a:r>
              <a:rPr lang="fr-FR" sz="2000" dirty="0">
                <a:latin typeface="+mj-lt"/>
              </a:rPr>
              <a:t> of </a:t>
            </a:r>
            <a:r>
              <a:rPr lang="fr-FR" sz="2000" dirty="0" err="1">
                <a:latin typeface="+mj-lt"/>
              </a:rPr>
              <a:t>mineral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dust</a:t>
            </a:r>
            <a:r>
              <a:rPr lang="fr-FR" sz="2000" dirty="0">
                <a:latin typeface="+mj-lt"/>
              </a:rPr>
              <a:t> and </a:t>
            </a:r>
            <a:r>
              <a:rPr lang="fr-FR" sz="2000" dirty="0" err="1">
                <a:latin typeface="+mj-lt"/>
              </a:rPr>
              <a:t>nutrient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from</a:t>
            </a:r>
            <a:r>
              <a:rPr lang="fr-FR" sz="2000" dirty="0">
                <a:latin typeface="+mj-lt"/>
              </a:rPr>
              <a:t> the </a:t>
            </a:r>
            <a:r>
              <a:rPr lang="fr-FR" sz="2000" dirty="0" err="1">
                <a:latin typeface="+mj-lt"/>
              </a:rPr>
              <a:t>atmosphere</a:t>
            </a:r>
            <a:r>
              <a:rPr lang="fr-FR" sz="2000" dirty="0">
                <a:latin typeface="+mj-lt"/>
              </a:rPr>
              <a:t> to the </a:t>
            </a:r>
            <a:r>
              <a:rPr lang="fr-FR" sz="2000" dirty="0" err="1">
                <a:latin typeface="+mj-lt"/>
              </a:rPr>
              <a:t>Mediterranean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Sea</a:t>
            </a:r>
            <a:endParaRPr lang="en-US" sz="2000" b="0" dirty="0">
              <a:latin typeface="+mj-lt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33400" y="5562600"/>
            <a:ext cx="81835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/>
              <a:t>Location of ADIOS network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sampling</a:t>
            </a:r>
            <a:r>
              <a:rPr lang="fr-FR" dirty="0"/>
              <a:t> stations (</a:t>
            </a:r>
            <a:r>
              <a:rPr lang="fr-FR" dirty="0" err="1"/>
              <a:t>red</a:t>
            </a:r>
            <a:r>
              <a:rPr lang="fr-FR" dirty="0"/>
              <a:t> dots) and Malta </a:t>
            </a:r>
            <a:r>
              <a:rPr lang="fr-FR" dirty="0" err="1"/>
              <a:t>additional</a:t>
            </a:r>
            <a:r>
              <a:rPr lang="fr-FR" dirty="0"/>
              <a:t> station (</a:t>
            </a:r>
            <a:r>
              <a:rPr lang="fr-FR" dirty="0" err="1"/>
              <a:t>yellow</a:t>
            </a:r>
            <a:r>
              <a:rPr lang="fr-FR" dirty="0"/>
              <a:t> dot).</a:t>
            </a:r>
            <a:endParaRPr lang="en-US" dirty="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17525" y="6307138"/>
            <a:ext cx="282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b="0"/>
              <a:t>ADIOS Report to EC. Deliverable Nr 44. (2004)</a:t>
            </a: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9447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Conclusions of ADIOS Campaign</a:t>
            </a:r>
            <a:endParaRPr lang="en-US" sz="400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GB" sz="1800" dirty="0" smtClean="0">
                <a:solidFill>
                  <a:srgbClr val="FF0000"/>
                </a:solidFill>
              </a:rPr>
              <a:t>Atmospheric deposition of major elements and nutrients</a:t>
            </a:r>
            <a:r>
              <a:rPr lang="en-GB" sz="1800" dirty="0" smtClean="0"/>
              <a:t> is higher at </a:t>
            </a:r>
            <a:r>
              <a:rPr lang="en-GB" sz="1800" dirty="0" err="1" smtClean="0"/>
              <a:t>Gozo</a:t>
            </a:r>
            <a:r>
              <a:rPr lang="en-GB" sz="1800" dirty="0" smtClean="0"/>
              <a:t> site than in NW Mediterranean ADIOS sites.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>
                <a:solidFill>
                  <a:srgbClr val="FF0000"/>
                </a:solidFill>
              </a:rPr>
              <a:t>Marine fraction from recycling of sea salts</a:t>
            </a:r>
            <a:r>
              <a:rPr lang="en-GB" sz="1800" dirty="0" smtClean="0"/>
              <a:t> is dominant and much more important than at other sites (probably due to NW winds in winter).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>
                <a:solidFill>
                  <a:srgbClr val="FF0000"/>
                </a:solidFill>
              </a:rPr>
              <a:t>Non sea salt sulphur and inorganic nitrogen</a:t>
            </a:r>
            <a:r>
              <a:rPr lang="en-GB" sz="1800" dirty="0" smtClean="0"/>
              <a:t> (anthropogenic sources) are higher at </a:t>
            </a:r>
            <a:r>
              <a:rPr lang="en-GB" sz="1800" dirty="0" err="1" smtClean="0"/>
              <a:t>Gozo</a:t>
            </a:r>
            <a:r>
              <a:rPr lang="en-GB" sz="1800" dirty="0" smtClean="0"/>
              <a:t> site. </a:t>
            </a:r>
            <a:r>
              <a:rPr lang="en-GB" sz="1600" i="1" dirty="0" smtClean="0"/>
              <a:t>Relative role of long range transport and ship traffic need further study.</a:t>
            </a:r>
          </a:p>
          <a:p>
            <a:pPr eaLnBrk="1" hangingPunct="1"/>
            <a:endParaRPr lang="en-GB" sz="1800" i="1" dirty="0" smtClean="0">
              <a:solidFill>
                <a:schemeClr val="folHlink"/>
              </a:solidFill>
            </a:endParaRPr>
          </a:p>
          <a:p>
            <a:pPr eaLnBrk="1" hangingPunct="1"/>
            <a:r>
              <a:rPr lang="en-GB" sz="1800" dirty="0" smtClean="0">
                <a:solidFill>
                  <a:srgbClr val="FF0000"/>
                </a:solidFill>
              </a:rPr>
              <a:t>Non sea salt Calcium</a:t>
            </a:r>
            <a:r>
              <a:rPr lang="en-GB" sz="1800" dirty="0" smtClean="0"/>
              <a:t> is higher than in NW Mediterranean sites in relation to higher input of Saharan dust.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>
                <a:solidFill>
                  <a:srgbClr val="FF0000"/>
                </a:solidFill>
              </a:rPr>
              <a:t>Saharan dust fallout</a:t>
            </a:r>
            <a:r>
              <a:rPr lang="en-GB" sz="1800" dirty="0" smtClean="0"/>
              <a:t> at </a:t>
            </a:r>
            <a:r>
              <a:rPr lang="en-GB" sz="1800" dirty="0" err="1" smtClean="0"/>
              <a:t>Gozo</a:t>
            </a:r>
            <a:r>
              <a:rPr lang="en-GB" sz="1800" dirty="0" smtClean="0"/>
              <a:t> site (as in Tunisia ADIOS site) is higher than in Western and Eastern sites suggesting that Saharan dust deposition in Central Mediterranean is higher than in other basins.</a:t>
            </a:r>
          </a:p>
          <a:p>
            <a:pPr eaLnBrk="1" hangingPunct="1"/>
            <a:endParaRPr lang="en-US" sz="1800" dirty="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38200" y="6346825"/>
            <a:ext cx="2790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b="0"/>
              <a:t>ADIOS Report to EC. Deliverable Nr44. (2004)</a:t>
            </a: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4897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9"/>
          <p:cNvSpPr txBox="1">
            <a:spLocks noChangeArrowheads="1"/>
          </p:cNvSpPr>
          <p:nvPr/>
        </p:nvSpPr>
        <p:spPr bwMode="auto">
          <a:xfrm>
            <a:off x="399107" y="152400"/>
            <a:ext cx="807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 dirty="0">
                <a:latin typeface="+mj-lt"/>
              </a:rPr>
              <a:t>Monthly averages of Ozone mixing ratio versus wind direction and month of year</a:t>
            </a:r>
            <a:r>
              <a:rPr lang="en-GB" sz="3600" dirty="0" smtClean="0"/>
              <a:t>.</a:t>
            </a:r>
            <a:endParaRPr lang="en-GB" sz="3600" dirty="0"/>
          </a:p>
        </p:txBody>
      </p:sp>
      <p:pic>
        <p:nvPicPr>
          <p:cNvPr id="13315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7" b="23419"/>
          <a:stretch/>
        </p:blipFill>
        <p:spPr bwMode="auto">
          <a:xfrm>
            <a:off x="-21126" y="1219200"/>
            <a:ext cx="9317525" cy="391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5" t="93802" r="19235" b="1671"/>
          <a:stretch/>
        </p:blipFill>
        <p:spPr bwMode="auto">
          <a:xfrm>
            <a:off x="-15573" y="5130553"/>
            <a:ext cx="9041877" cy="50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086824" y="5791201"/>
            <a:ext cx="46949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smtClean="0">
                <a:latin typeface="+mn-lt"/>
              </a:rPr>
              <a:t>      Ozone Data 1997 – 2008, </a:t>
            </a:r>
            <a:r>
              <a:rPr lang="en-GB" sz="1600" dirty="0" err="1" smtClean="0">
                <a:latin typeface="+mn-lt"/>
              </a:rPr>
              <a:t>Giordan</a:t>
            </a:r>
            <a:r>
              <a:rPr lang="en-GB" sz="1600" dirty="0" smtClean="0">
                <a:latin typeface="+mn-lt"/>
              </a:rPr>
              <a:t> Lighthouse.</a:t>
            </a:r>
            <a:endParaRPr lang="en-GB" sz="1600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1600" b="0" dirty="0">
                <a:latin typeface="+mn-lt"/>
              </a:rPr>
              <a:t>M Saliba, M </a:t>
            </a:r>
            <a:r>
              <a:rPr lang="en-GB" sz="1600" b="0" dirty="0" err="1">
                <a:latin typeface="+mn-lt"/>
              </a:rPr>
              <a:t>Nolle</a:t>
            </a:r>
            <a:r>
              <a:rPr lang="en-GB" sz="1600" b="0" dirty="0">
                <a:latin typeface="+mn-lt"/>
              </a:rPr>
              <a:t> and R </a:t>
            </a:r>
            <a:r>
              <a:rPr lang="en-GB" sz="1600" b="0" dirty="0" err="1">
                <a:latin typeface="+mn-lt"/>
              </a:rPr>
              <a:t>Ellul</a:t>
            </a:r>
            <a:r>
              <a:rPr lang="en-GB" sz="1600" b="0" dirty="0">
                <a:latin typeface="+mn-lt"/>
              </a:rPr>
              <a:t>. Data from 1997 - 2008</a:t>
            </a:r>
            <a:endParaRPr lang="en-US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06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1514"/>
          <a:stretch/>
        </p:blipFill>
        <p:spPr bwMode="auto">
          <a:xfrm>
            <a:off x="133165" y="2618124"/>
            <a:ext cx="8930936" cy="30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524000" y="1751350"/>
            <a:ext cx="58674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11"/>
          <p:cNvSpPr txBox="1">
            <a:spLocks noChangeArrowheads="1"/>
          </p:cNvSpPr>
          <p:nvPr/>
        </p:nvSpPr>
        <p:spPr bwMode="auto">
          <a:xfrm>
            <a:off x="228600" y="304800"/>
            <a:ext cx="8610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4400" dirty="0" smtClean="0">
                <a:latin typeface="+mj-lt"/>
              </a:rPr>
              <a:t>Modelling of Effect of Ships’ emissions on Maltese Islands.</a:t>
            </a:r>
            <a:r>
              <a:rPr lang="en-GB" sz="4400" dirty="0"/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14341" name="Text Box 12"/>
          <p:cNvSpPr txBox="1">
            <a:spLocks noChangeArrowheads="1"/>
          </p:cNvSpPr>
          <p:nvPr/>
        </p:nvSpPr>
        <p:spPr bwMode="auto">
          <a:xfrm>
            <a:off x="4343400" y="64912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/>
          </a:p>
        </p:txBody>
      </p:sp>
      <p:sp>
        <p:nvSpPr>
          <p:cNvPr id="14342" name="Text Box 13"/>
          <p:cNvSpPr txBox="1">
            <a:spLocks noChangeArrowheads="1"/>
          </p:cNvSpPr>
          <p:nvPr/>
        </p:nvSpPr>
        <p:spPr bwMode="auto">
          <a:xfrm>
            <a:off x="1676400" y="6152734"/>
            <a:ext cx="5791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 b="0" dirty="0" smtClean="0">
                <a:latin typeface="+mn-lt"/>
              </a:rPr>
              <a:t>Copy of poster of </a:t>
            </a:r>
            <a:r>
              <a:rPr lang="en-GB" sz="1600" b="0" dirty="0">
                <a:latin typeface="+mn-lt"/>
              </a:rPr>
              <a:t>B Vogel, H Vogel, H G</a:t>
            </a:r>
            <a:r>
              <a:rPr lang="el-GR" sz="1600" b="0" dirty="0">
                <a:latin typeface="+mn-lt"/>
                <a:cs typeface="Arial" charset="0"/>
              </a:rPr>
              <a:t>ϋ</a:t>
            </a:r>
            <a:r>
              <a:rPr lang="en-GB" sz="1600" b="0" dirty="0" err="1">
                <a:latin typeface="+mn-lt"/>
              </a:rPr>
              <a:t>sten</a:t>
            </a:r>
            <a:r>
              <a:rPr lang="en-GB" sz="1600" b="0" dirty="0">
                <a:latin typeface="+mn-lt"/>
              </a:rPr>
              <a:t>, IMK, Karlsruhe (2002).</a:t>
            </a:r>
            <a:endParaRPr lang="en-US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20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sz="3600" b="1" dirty="0" smtClean="0"/>
              <a:t>Annual variation of Ozone Concentration at </a:t>
            </a:r>
            <a:r>
              <a:rPr lang="en-GB" sz="3600" b="1" dirty="0" err="1" smtClean="0"/>
              <a:t>Giordan</a:t>
            </a:r>
            <a:r>
              <a:rPr lang="en-GB" sz="3600" b="1" dirty="0" smtClean="0"/>
              <a:t> lighthouse (1997 – 2006).</a:t>
            </a:r>
            <a:endParaRPr lang="en-US" sz="3600" b="1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GB" dirty="0" smtClean="0"/>
          </a:p>
          <a:p>
            <a:pPr eaLnBrk="1" hangingPunct="1">
              <a:buFontTx/>
              <a:buNone/>
            </a:pPr>
            <a:endParaRPr lang="en-GB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b="0"/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53620"/>
            <a:ext cx="6400800" cy="487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752600" y="6383338"/>
            <a:ext cx="59072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 b="0" dirty="0">
                <a:latin typeface="+mn-lt"/>
              </a:rPr>
              <a:t>Saliba et. al. Journal of Atmospheric Chemistry </a:t>
            </a:r>
            <a:r>
              <a:rPr lang="en-GB" sz="1600" b="0" dirty="0" err="1">
                <a:latin typeface="+mn-lt"/>
              </a:rPr>
              <a:t>Vol</a:t>
            </a:r>
            <a:r>
              <a:rPr lang="en-GB" sz="1600" b="0" dirty="0">
                <a:latin typeface="+mn-lt"/>
              </a:rPr>
              <a:t> 60, </a:t>
            </a:r>
            <a:r>
              <a:rPr lang="en-GB" sz="1600" b="0" dirty="0" err="1">
                <a:latin typeface="+mn-lt"/>
              </a:rPr>
              <a:t>Pg</a:t>
            </a:r>
            <a:r>
              <a:rPr lang="en-GB" sz="1600" b="0" dirty="0">
                <a:latin typeface="+mn-lt"/>
              </a:rPr>
              <a:t> 117 (2008) </a:t>
            </a:r>
            <a:endParaRPr lang="en-US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97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z="4000" smtClean="0"/>
              <a:t/>
            </a:r>
            <a:br>
              <a:rPr lang="en-GB" sz="4000" smtClean="0"/>
            </a:br>
            <a:r>
              <a:rPr lang="en-GB" sz="4000" smtClean="0"/>
              <a:t/>
            </a:r>
            <a:br>
              <a:rPr lang="en-GB" sz="4000" smtClean="0"/>
            </a:br>
            <a:endParaRPr lang="en-US" sz="4000" smtClean="0"/>
          </a:p>
        </p:txBody>
      </p:sp>
      <p:graphicFrame>
        <p:nvGraphicFramePr>
          <p:cNvPr id="16387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2886603"/>
              </p:ext>
            </p:extLst>
          </p:nvPr>
        </p:nvGraphicFramePr>
        <p:xfrm>
          <a:off x="228600" y="846137"/>
          <a:ext cx="8458200" cy="5839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Chart" r:id="rId3" imgW="7581884" imgH="5219765" progId="Excel.Chart.8">
                  <p:embed/>
                </p:oleObj>
              </mc:Choice>
              <mc:Fallback>
                <p:oleObj name="Chart" r:id="rId3" imgW="7581884" imgH="521976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846137"/>
                        <a:ext cx="8458200" cy="5839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4001698" y="6400800"/>
            <a:ext cx="14847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 b="0" dirty="0">
                <a:latin typeface="+mn-lt"/>
              </a:rPr>
              <a:t>M Saliba (2009)</a:t>
            </a:r>
            <a:endParaRPr lang="en-US" sz="1600" b="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767149"/>
            <a:ext cx="3581400" cy="650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/>
              <a:t>Annual variation of Ozone Concentration at </a:t>
            </a:r>
            <a:r>
              <a:rPr lang="en-GB" sz="3600" b="1" dirty="0" err="1" smtClean="0"/>
              <a:t>Giordan</a:t>
            </a:r>
            <a:r>
              <a:rPr lang="en-GB" sz="3600" b="1" dirty="0" smtClean="0"/>
              <a:t> lighthouse (1997 – 2006).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47225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991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sz="3400" b="1" dirty="0" smtClean="0"/>
              <a:t>Comparison of Carbon Monoxide and Sulphur Dioxide concentrations over the Maltese Islands.</a:t>
            </a:r>
            <a:endParaRPr lang="en-US" sz="3400" b="1" dirty="0" smtClean="0"/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057400" y="6311130"/>
            <a:ext cx="5897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 b="0" dirty="0">
                <a:latin typeface="+mn-lt"/>
              </a:rPr>
              <a:t>Saliba et. al. Journal of Atmospheric Chemistry, </a:t>
            </a:r>
            <a:r>
              <a:rPr lang="en-GB" sz="1600" b="0" dirty="0" err="1">
                <a:latin typeface="+mn-lt"/>
              </a:rPr>
              <a:t>Vol</a:t>
            </a:r>
            <a:r>
              <a:rPr lang="en-GB" sz="1600" b="0" dirty="0">
                <a:latin typeface="+mn-lt"/>
              </a:rPr>
              <a:t> 60, </a:t>
            </a:r>
            <a:r>
              <a:rPr lang="en-GB" sz="1600" b="0" dirty="0" err="1">
                <a:latin typeface="+mn-lt"/>
              </a:rPr>
              <a:t>Pg</a:t>
            </a:r>
            <a:r>
              <a:rPr lang="en-GB" sz="1600" b="0" dirty="0">
                <a:latin typeface="+mn-lt"/>
              </a:rPr>
              <a:t> 117 (2008)</a:t>
            </a:r>
            <a:endParaRPr lang="en-US" sz="1600" b="0" dirty="0">
              <a:latin typeface="+mn-lt"/>
            </a:endParaRPr>
          </a:p>
        </p:txBody>
      </p:sp>
      <p:pic>
        <p:nvPicPr>
          <p:cNvPr id="17412" name="Picture 7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5044"/>
          <a:stretch/>
        </p:blipFill>
        <p:spPr>
          <a:xfrm>
            <a:off x="304800" y="1295400"/>
            <a:ext cx="8839200" cy="4926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6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067800" cy="1600200"/>
          </a:xfrm>
        </p:spPr>
        <p:txBody>
          <a:bodyPr>
            <a:noAutofit/>
          </a:bodyPr>
          <a:lstStyle/>
          <a:p>
            <a:pPr eaLnBrk="1" hangingPunct="1"/>
            <a:r>
              <a:rPr lang="en-GB" sz="3400" b="1" dirty="0" smtClean="0"/>
              <a:t>Comparison of Ozone, Carbon monoxide and Sulphur dioxide concentrations measured at </a:t>
            </a:r>
            <a:r>
              <a:rPr lang="en-GB" sz="3400" b="1" dirty="0" err="1" smtClean="0"/>
              <a:t>Giordan</a:t>
            </a:r>
            <a:r>
              <a:rPr lang="en-GB" sz="3400" b="1" dirty="0" smtClean="0"/>
              <a:t> lighthouse.</a:t>
            </a:r>
            <a:endParaRPr lang="en-US" sz="3400" b="1" dirty="0" smtClean="0"/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905000" y="6365557"/>
            <a:ext cx="589744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600" b="0" dirty="0">
                <a:latin typeface="+mn-lt"/>
              </a:rPr>
              <a:t>Saliba et. al. Journal of Atmospheric Chemistry, </a:t>
            </a:r>
            <a:r>
              <a:rPr lang="en-GB" sz="1600" b="0" dirty="0" err="1">
                <a:latin typeface="+mn-lt"/>
              </a:rPr>
              <a:t>Vol</a:t>
            </a:r>
            <a:r>
              <a:rPr lang="en-GB" sz="1600" b="0" dirty="0">
                <a:latin typeface="+mn-lt"/>
              </a:rPr>
              <a:t> 60, </a:t>
            </a:r>
            <a:r>
              <a:rPr lang="en-GB" sz="1600" b="0" dirty="0" err="1">
                <a:latin typeface="+mn-lt"/>
              </a:rPr>
              <a:t>Pg</a:t>
            </a:r>
            <a:r>
              <a:rPr lang="en-GB" sz="1600" b="0" dirty="0">
                <a:latin typeface="+mn-lt"/>
              </a:rPr>
              <a:t> 117 (2008)</a:t>
            </a:r>
            <a:endParaRPr lang="en-US" sz="1600" b="0" dirty="0">
              <a:latin typeface="+mn-lt"/>
            </a:endParaRPr>
          </a:p>
          <a:p>
            <a:pPr eaLnBrk="1" hangingPunct="1"/>
            <a:endParaRPr lang="en-US" sz="1000" b="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6735" r="1550" b="2350"/>
          <a:stretch/>
        </p:blipFill>
        <p:spPr>
          <a:xfrm>
            <a:off x="420504" y="1676401"/>
            <a:ext cx="8119185" cy="468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3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b="1" dirty="0" smtClean="0"/>
              <a:t>Pre industrial and Modern Ozone concentrations.</a:t>
            </a:r>
            <a:endParaRPr lang="en-US" b="1" dirty="0" smtClean="0"/>
          </a:p>
        </p:txBody>
      </p:sp>
      <p:graphicFrame>
        <p:nvGraphicFramePr>
          <p:cNvPr id="19459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190818"/>
              </p:ext>
            </p:extLst>
          </p:nvPr>
        </p:nvGraphicFramePr>
        <p:xfrm>
          <a:off x="-533400" y="1295400"/>
          <a:ext cx="9707932" cy="5105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Worksheet" r:id="rId3" imgW="6172346" imgH="2876469" progId="Excel.Sheet.8">
                  <p:embed/>
                </p:oleObj>
              </mc:Choice>
              <mc:Fallback>
                <p:oleObj name="Worksheet" r:id="rId3" imgW="6172346" imgH="287646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3400" y="1295400"/>
                        <a:ext cx="9707932" cy="5105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2514600" y="6248400"/>
            <a:ext cx="39862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b="0" dirty="0" err="1"/>
              <a:t>Nolle</a:t>
            </a:r>
            <a:r>
              <a:rPr lang="en-GB" sz="1000" b="0" dirty="0"/>
              <a:t> et. al. Atmospheric Environment </a:t>
            </a:r>
            <a:r>
              <a:rPr lang="en-GB" sz="1000" b="0" dirty="0" err="1"/>
              <a:t>Vol</a:t>
            </a:r>
            <a:r>
              <a:rPr lang="en-GB" sz="1000" b="0" dirty="0"/>
              <a:t> 39, </a:t>
            </a:r>
            <a:r>
              <a:rPr lang="en-GB" sz="1000" b="0" dirty="0" err="1"/>
              <a:t>Pg</a:t>
            </a:r>
            <a:r>
              <a:rPr lang="en-GB" sz="1000" b="0" dirty="0"/>
              <a:t> 5608-5618, (2005)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26122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600" b="1" dirty="0" smtClean="0"/>
              <a:t>Principal Collaborators and Co Workers</a:t>
            </a:r>
            <a:endParaRPr lang="en-US" sz="3600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sz="1600" b="1" dirty="0" smtClean="0"/>
          </a:p>
          <a:p>
            <a:pPr eaLnBrk="1" hangingPunct="1">
              <a:lnSpc>
                <a:spcPct val="80000"/>
              </a:lnSpc>
            </a:pPr>
            <a:r>
              <a:rPr lang="en-GB" sz="1400" b="1" dirty="0" smtClean="0"/>
              <a:t>Dr Hans G</a:t>
            </a:r>
            <a:r>
              <a:rPr lang="el-GR" sz="1400" b="1" dirty="0" smtClean="0">
                <a:cs typeface="Arial" charset="0"/>
              </a:rPr>
              <a:t>ϋ</a:t>
            </a:r>
            <a:r>
              <a:rPr lang="en-GB" sz="1400" b="1" dirty="0" err="1" smtClean="0"/>
              <a:t>sten</a:t>
            </a:r>
            <a:r>
              <a:rPr lang="en-GB" sz="1400" b="1" dirty="0" smtClean="0"/>
              <a:t>		</a:t>
            </a:r>
            <a:r>
              <a:rPr lang="en-GB" sz="1400" dirty="0" err="1" smtClean="0"/>
              <a:t>Institut</a:t>
            </a:r>
            <a:r>
              <a:rPr lang="en-GB" sz="1400" dirty="0" smtClean="0"/>
              <a:t> f</a:t>
            </a:r>
            <a:r>
              <a:rPr lang="el-GR" sz="1400" dirty="0" smtClean="0">
                <a:cs typeface="Arial" charset="0"/>
              </a:rPr>
              <a:t>ϋ</a:t>
            </a:r>
            <a:r>
              <a:rPr lang="en-GB" sz="1400" dirty="0" smtClean="0"/>
              <a:t>r </a:t>
            </a:r>
            <a:r>
              <a:rPr lang="en-GB" sz="1400" dirty="0" err="1" smtClean="0"/>
              <a:t>Meteorologie</a:t>
            </a:r>
            <a:r>
              <a:rPr lang="en-GB" sz="1400" dirty="0" smtClean="0"/>
              <a:t> und </a:t>
            </a:r>
            <a:r>
              <a:rPr lang="en-GB" sz="1400" dirty="0" err="1" smtClean="0"/>
              <a:t>Klimaforschung</a:t>
            </a:r>
            <a:r>
              <a:rPr lang="en-GB" sz="1400" dirty="0" smtClean="0"/>
              <a:t>, Karlsruhe,</a:t>
            </a:r>
          </a:p>
          <a:p>
            <a:pPr eaLnBrk="1" hangingPunct="1">
              <a:lnSpc>
                <a:spcPct val="80000"/>
              </a:lnSpc>
            </a:pPr>
            <a:r>
              <a:rPr lang="en-GB" sz="1400" b="1" dirty="0" smtClean="0"/>
              <a:t>Dr G</a:t>
            </a:r>
            <a:r>
              <a:rPr lang="el-GR" sz="1400" b="1" dirty="0" smtClean="0">
                <a:cs typeface="Arial" charset="0"/>
              </a:rPr>
              <a:t>ϋ</a:t>
            </a:r>
            <a:r>
              <a:rPr lang="en-GB" sz="1400" b="1" dirty="0" err="1" smtClean="0"/>
              <a:t>nther</a:t>
            </a:r>
            <a:r>
              <a:rPr lang="en-GB" sz="1400" b="1" dirty="0" smtClean="0"/>
              <a:t> Heinrich	</a:t>
            </a:r>
            <a:r>
              <a:rPr lang="en-GB" sz="1400" dirty="0" smtClean="0"/>
              <a:t>Germany.</a:t>
            </a:r>
          </a:p>
          <a:p>
            <a:pPr eaLnBrk="1" hangingPunct="1">
              <a:lnSpc>
                <a:spcPct val="80000"/>
              </a:lnSpc>
            </a:pPr>
            <a:endParaRPr lang="en-GB" sz="1400" b="1" dirty="0" smtClean="0"/>
          </a:p>
          <a:p>
            <a:pPr eaLnBrk="1" hangingPunct="1">
              <a:lnSpc>
                <a:spcPct val="80000"/>
              </a:lnSpc>
            </a:pPr>
            <a:r>
              <a:rPr lang="en-GB" sz="1400" b="1" dirty="0" smtClean="0"/>
              <a:t>Dr Michael </a:t>
            </a:r>
            <a:r>
              <a:rPr lang="en-GB" sz="1400" b="1" dirty="0" err="1" smtClean="0"/>
              <a:t>Nolle</a:t>
            </a:r>
            <a:r>
              <a:rPr lang="en-GB" sz="1400" b="1" dirty="0" smtClean="0"/>
              <a:t>		</a:t>
            </a:r>
            <a:r>
              <a:rPr lang="en-GB" sz="1400" dirty="0" smtClean="0"/>
              <a:t>Physics Department, University of Malta, </a:t>
            </a:r>
            <a:r>
              <a:rPr lang="en-GB" sz="1400" dirty="0" err="1" smtClean="0"/>
              <a:t>Msida</a:t>
            </a:r>
            <a:r>
              <a:rPr lang="en-GB" sz="1400" dirty="0" smtClean="0"/>
              <a:t> MSD 2080,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1400" b="1" dirty="0" smtClean="0"/>
              <a:t>   	    	                       </a:t>
            </a:r>
            <a:r>
              <a:rPr lang="en-GB" sz="1400" dirty="0" smtClean="0"/>
              <a:t>Malta.</a:t>
            </a:r>
          </a:p>
          <a:p>
            <a:pPr eaLnBrk="1" hangingPunct="1">
              <a:lnSpc>
                <a:spcPct val="80000"/>
              </a:lnSpc>
            </a:pPr>
            <a:endParaRPr lang="en-GB" sz="1400" b="1" dirty="0" smtClean="0"/>
          </a:p>
          <a:p>
            <a:pPr eaLnBrk="1" hangingPunct="1">
              <a:lnSpc>
                <a:spcPct val="80000"/>
              </a:lnSpc>
            </a:pPr>
            <a:r>
              <a:rPr lang="en-GB" sz="1400" b="1" dirty="0" smtClean="0"/>
              <a:t>Dr S </a:t>
            </a:r>
            <a:r>
              <a:rPr lang="en-GB" sz="1400" b="1" dirty="0" err="1" smtClean="0"/>
              <a:t>Nickovic</a:t>
            </a:r>
            <a:r>
              <a:rPr lang="en-GB" sz="1400" b="1" dirty="0" smtClean="0"/>
              <a:t>		</a:t>
            </a:r>
            <a:r>
              <a:rPr lang="en-GB" sz="1400" dirty="0" smtClean="0"/>
              <a:t>ICOD, FIS, University of Malta, Valletta, Malta.</a:t>
            </a:r>
          </a:p>
          <a:p>
            <a:pPr eaLnBrk="1" hangingPunct="1">
              <a:lnSpc>
                <a:spcPct val="80000"/>
              </a:lnSpc>
            </a:pPr>
            <a:endParaRPr lang="en-GB" sz="1400" dirty="0" smtClean="0"/>
          </a:p>
          <a:p>
            <a:pPr eaLnBrk="1" hangingPunct="1">
              <a:lnSpc>
                <a:spcPct val="80000"/>
              </a:lnSpc>
            </a:pPr>
            <a:r>
              <a:rPr lang="en-GB" sz="1400" b="1" dirty="0" smtClean="0"/>
              <a:t>Dr Marie Dominique	</a:t>
            </a:r>
            <a:r>
              <a:rPr lang="en-GB" sz="1400" dirty="0" smtClean="0"/>
              <a:t>Unite de </a:t>
            </a:r>
            <a:r>
              <a:rPr lang="en-GB" sz="1400" dirty="0" err="1" smtClean="0"/>
              <a:t>Biogeochemie</a:t>
            </a:r>
            <a:r>
              <a:rPr lang="en-GB" sz="1400" dirty="0" smtClean="0"/>
              <a:t> Marine, </a:t>
            </a:r>
            <a:r>
              <a:rPr lang="en-GB" sz="1400" dirty="0" err="1" smtClean="0"/>
              <a:t>Ecole</a:t>
            </a:r>
            <a:r>
              <a:rPr lang="en-GB" sz="1400" dirty="0" smtClean="0"/>
              <a:t> </a:t>
            </a:r>
            <a:r>
              <a:rPr lang="en-GB" sz="1400" dirty="0" err="1" smtClean="0"/>
              <a:t>Normale</a:t>
            </a:r>
            <a:r>
              <a:rPr lang="en-GB" sz="1400" dirty="0" smtClean="0"/>
              <a:t> </a:t>
            </a:r>
            <a:r>
              <a:rPr lang="en-GB" sz="1400" dirty="0" err="1" smtClean="0"/>
              <a:t>Superiore</a:t>
            </a:r>
            <a:endParaRPr lang="en-GB" sz="1400" dirty="0" smtClean="0"/>
          </a:p>
          <a:p>
            <a:pPr eaLnBrk="1" hangingPunct="1">
              <a:lnSpc>
                <a:spcPct val="80000"/>
              </a:lnSpc>
            </a:pPr>
            <a:r>
              <a:rPr lang="en-GB" sz="1400" b="1" dirty="0" err="1" smtClean="0"/>
              <a:t>Loye</a:t>
            </a:r>
            <a:r>
              <a:rPr lang="en-GB" sz="1400" b="1" dirty="0" smtClean="0"/>
              <a:t> – Pilot		</a:t>
            </a:r>
            <a:r>
              <a:rPr lang="en-GB" sz="1400" dirty="0" smtClean="0"/>
              <a:t>Paris, France.</a:t>
            </a:r>
          </a:p>
          <a:p>
            <a:pPr eaLnBrk="1" hangingPunct="1">
              <a:lnSpc>
                <a:spcPct val="80000"/>
              </a:lnSpc>
            </a:pPr>
            <a:endParaRPr lang="en-GB" sz="1400" b="1" dirty="0" smtClean="0"/>
          </a:p>
          <a:p>
            <a:pPr eaLnBrk="1" hangingPunct="1">
              <a:lnSpc>
                <a:spcPct val="80000"/>
              </a:lnSpc>
            </a:pPr>
            <a:r>
              <a:rPr lang="en-GB" sz="1400" b="1" dirty="0" smtClean="0"/>
              <a:t>Dr P </a:t>
            </a:r>
            <a:r>
              <a:rPr lang="en-GB" sz="1400" b="1" dirty="0" err="1" smtClean="0"/>
              <a:t>Kalabokas</a:t>
            </a:r>
            <a:r>
              <a:rPr lang="en-GB" sz="1400" b="1" dirty="0" smtClean="0"/>
              <a:t>		</a:t>
            </a:r>
            <a:r>
              <a:rPr lang="en-GB" sz="1400" dirty="0" smtClean="0"/>
              <a:t>Academy of Athens, Research Centre for Atmospheric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400" dirty="0" smtClean="0"/>
              <a:t>				Physics and Climatology, Athens, Greece.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400" b="1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GB" sz="1400" b="1" dirty="0" smtClean="0"/>
              <a:t>Prof. J </a:t>
            </a:r>
            <a:r>
              <a:rPr lang="en-GB" sz="1400" b="1" dirty="0" err="1" smtClean="0"/>
              <a:t>Lelieveld</a:t>
            </a:r>
            <a:r>
              <a:rPr lang="en-GB" sz="1400" b="1" dirty="0" smtClean="0"/>
              <a:t>		</a:t>
            </a:r>
            <a:r>
              <a:rPr lang="en-GB" sz="1400" dirty="0" smtClean="0"/>
              <a:t>Max Planck </a:t>
            </a:r>
            <a:r>
              <a:rPr lang="en-GB" sz="1400" dirty="0" err="1" smtClean="0"/>
              <a:t>Institut</a:t>
            </a:r>
            <a:r>
              <a:rPr lang="en-GB" sz="1400" dirty="0" smtClean="0"/>
              <a:t> f</a:t>
            </a:r>
            <a:r>
              <a:rPr lang="el-GR" sz="1400" dirty="0" smtClean="0">
                <a:cs typeface="Arial" charset="0"/>
              </a:rPr>
              <a:t>ϋ</a:t>
            </a:r>
            <a:r>
              <a:rPr lang="en-GB" sz="1400" dirty="0" smtClean="0"/>
              <a:t>r </a:t>
            </a:r>
            <a:r>
              <a:rPr lang="en-GB" sz="1400" dirty="0" err="1" smtClean="0"/>
              <a:t>Chemie</a:t>
            </a:r>
            <a:r>
              <a:rPr lang="en-GB" sz="1400" dirty="0" smtClean="0"/>
              <a:t>, Mainz, Germany.</a:t>
            </a:r>
          </a:p>
          <a:p>
            <a:pPr eaLnBrk="1" hangingPunct="1">
              <a:lnSpc>
                <a:spcPct val="80000"/>
              </a:lnSpc>
            </a:pPr>
            <a:r>
              <a:rPr lang="en-GB" sz="1400" b="1" dirty="0" smtClean="0"/>
              <a:t>Prof. P </a:t>
            </a:r>
            <a:r>
              <a:rPr lang="en-GB" sz="1400" b="1" dirty="0" err="1" smtClean="0"/>
              <a:t>Crutzen</a:t>
            </a:r>
            <a:r>
              <a:rPr lang="en-GB" sz="1400" b="1" dirty="0" smtClean="0"/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400" b="1" dirty="0" smtClean="0">
              <a:solidFill>
                <a:schemeClr val="accent2"/>
              </a:solidFill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457200" y="4725880"/>
            <a:ext cx="7696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200" b="1" dirty="0"/>
              <a:t>Equipment </a:t>
            </a:r>
            <a:r>
              <a:rPr lang="en-GB" sz="3200" b="1" dirty="0" smtClean="0"/>
              <a:t>donors and </a:t>
            </a:r>
            <a:r>
              <a:rPr lang="en-GB" sz="3200" b="1" dirty="0"/>
              <a:t>special t</a:t>
            </a:r>
            <a:r>
              <a:rPr lang="en-GB" sz="3200" b="1" dirty="0" smtClean="0"/>
              <a:t>hanks </a:t>
            </a:r>
            <a:r>
              <a:rPr lang="en-GB" sz="3200" b="1" dirty="0"/>
              <a:t>to:</a:t>
            </a:r>
          </a:p>
          <a:p>
            <a:endParaRPr lang="en-GB" b="0" dirty="0"/>
          </a:p>
          <a:p>
            <a:pPr>
              <a:buFontTx/>
              <a:buChar char="•"/>
            </a:pPr>
            <a:r>
              <a:rPr lang="en-GB" sz="1400" dirty="0"/>
              <a:t>Max Planck </a:t>
            </a:r>
            <a:r>
              <a:rPr lang="en-GB" sz="1400" dirty="0" err="1"/>
              <a:t>Institut</a:t>
            </a:r>
            <a:r>
              <a:rPr lang="en-GB" sz="1400" dirty="0"/>
              <a:t> f</a:t>
            </a:r>
            <a:r>
              <a:rPr lang="el-GR" sz="1400" dirty="0"/>
              <a:t>ϋ</a:t>
            </a:r>
            <a:r>
              <a:rPr lang="en-GB" sz="1400" dirty="0"/>
              <a:t>r </a:t>
            </a:r>
            <a:r>
              <a:rPr lang="en-GB" sz="1400" dirty="0" err="1"/>
              <a:t>Chemie</a:t>
            </a:r>
            <a:r>
              <a:rPr lang="en-GB" sz="1400" dirty="0"/>
              <a:t>, Mainz.</a:t>
            </a:r>
          </a:p>
          <a:p>
            <a:endParaRPr lang="en-GB" sz="1400" dirty="0"/>
          </a:p>
          <a:p>
            <a:pPr>
              <a:buFontTx/>
              <a:buChar char="•"/>
            </a:pPr>
            <a:r>
              <a:rPr lang="en-GB" sz="1400" dirty="0"/>
              <a:t>IMK, </a:t>
            </a:r>
            <a:r>
              <a:rPr lang="en-GB" sz="1400" dirty="0" err="1"/>
              <a:t>Forschungszentrum</a:t>
            </a:r>
            <a:r>
              <a:rPr lang="en-GB" sz="1400" dirty="0"/>
              <a:t> Karlsruhe.</a:t>
            </a:r>
          </a:p>
          <a:p>
            <a:endParaRPr lang="en-US" sz="1400" dirty="0"/>
          </a:p>
          <a:p>
            <a:pPr>
              <a:buFontTx/>
              <a:buChar char="•"/>
            </a:pPr>
            <a:r>
              <a:rPr lang="en-GB" sz="1400" dirty="0"/>
              <a:t>International B</a:t>
            </a:r>
            <a:r>
              <a:rPr lang="el-GR" sz="1400" dirty="0"/>
              <a:t>ϋ</a:t>
            </a:r>
            <a:r>
              <a:rPr lang="en-GB" sz="1400" dirty="0" err="1"/>
              <a:t>ro</a:t>
            </a:r>
            <a:r>
              <a:rPr lang="en-GB" sz="1400" dirty="0"/>
              <a:t> - J</a:t>
            </a:r>
            <a:r>
              <a:rPr lang="el-GR" sz="1400" dirty="0"/>
              <a:t>ϋ</a:t>
            </a:r>
            <a:r>
              <a:rPr lang="en-GB" sz="1400" dirty="0" err="1"/>
              <a:t>lich</a:t>
            </a:r>
            <a:r>
              <a:rPr lang="en-GB" sz="1400" dirty="0"/>
              <a:t>/ Bonn.</a:t>
            </a:r>
          </a:p>
        </p:txBody>
      </p:sp>
    </p:spTree>
    <p:extLst>
      <p:ext uri="{BB962C8B-B14F-4D97-AF65-F5344CB8AC3E}">
        <p14:creationId xmlns:p14="http://schemas.microsoft.com/office/powerpoint/2010/main" val="19789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b="1" dirty="0" smtClean="0"/>
              <a:t>Summary of our findings at GAW station </a:t>
            </a:r>
            <a:r>
              <a:rPr lang="en-GB" b="1" dirty="0" err="1" smtClean="0"/>
              <a:t>Giordan</a:t>
            </a:r>
            <a:r>
              <a:rPr lang="en-GB" b="1" dirty="0" smtClean="0"/>
              <a:t> lighthouse.</a:t>
            </a:r>
            <a:endParaRPr lang="en-US" b="1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5029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GB" sz="1800" dirty="0" smtClean="0">
                <a:solidFill>
                  <a:srgbClr val="FF0000"/>
                </a:solidFill>
              </a:rPr>
              <a:t>Ozone concentrations</a:t>
            </a:r>
            <a:r>
              <a:rPr lang="en-GB" sz="1800" dirty="0" smtClean="0"/>
              <a:t> have probably </a:t>
            </a:r>
            <a:r>
              <a:rPr lang="en-GB" sz="1800" dirty="0" smtClean="0">
                <a:solidFill>
                  <a:srgbClr val="FF0000"/>
                </a:solidFill>
              </a:rPr>
              <a:t>increased by a factor of 4 – 5</a:t>
            </a:r>
            <a:r>
              <a:rPr lang="en-GB" sz="1800" dirty="0" smtClean="0"/>
              <a:t> over the last century.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>
                <a:solidFill>
                  <a:srgbClr val="FF0000"/>
                </a:solidFill>
              </a:rPr>
              <a:t>Ozone concentrations</a:t>
            </a:r>
            <a:r>
              <a:rPr lang="en-GB" sz="1800" dirty="0" smtClean="0"/>
              <a:t> in the Central Mediterranean show a present day median value of around </a:t>
            </a:r>
            <a:r>
              <a:rPr lang="en-GB" sz="1800" dirty="0" smtClean="0">
                <a:solidFill>
                  <a:srgbClr val="FF0000"/>
                </a:solidFill>
              </a:rPr>
              <a:t>50 </a:t>
            </a:r>
            <a:r>
              <a:rPr lang="en-GB" sz="1800" dirty="0" err="1" smtClean="0">
                <a:solidFill>
                  <a:srgbClr val="FF0000"/>
                </a:solidFill>
              </a:rPr>
              <a:t>ppbv</a:t>
            </a:r>
            <a:r>
              <a:rPr lang="en-GB" sz="1800" dirty="0" smtClean="0">
                <a:solidFill>
                  <a:srgbClr val="FF0000"/>
                </a:solidFill>
              </a:rPr>
              <a:t> – One of the highest</a:t>
            </a:r>
            <a:r>
              <a:rPr lang="en-GB" sz="1800" dirty="0" smtClean="0"/>
              <a:t> in the Northern hemisphere with a correspondingly serious effect on local crop losses.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/>
              <a:t>Many </a:t>
            </a:r>
            <a:r>
              <a:rPr lang="en-GB" sz="1800" dirty="0" smtClean="0">
                <a:solidFill>
                  <a:srgbClr val="FF0000"/>
                </a:solidFill>
              </a:rPr>
              <a:t>anthropogenic events</a:t>
            </a:r>
            <a:r>
              <a:rPr lang="en-GB" sz="1800" dirty="0" smtClean="0"/>
              <a:t> appear to originate from Sicily and Europe.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/>
              <a:t>The </a:t>
            </a:r>
            <a:r>
              <a:rPr lang="en-GB" sz="1800" dirty="0" smtClean="0">
                <a:solidFill>
                  <a:srgbClr val="FF0000"/>
                </a:solidFill>
              </a:rPr>
              <a:t>Carbon monoxide</a:t>
            </a:r>
            <a:r>
              <a:rPr lang="en-GB" sz="1800" dirty="0" smtClean="0"/>
              <a:t> concentration shows a typical Northern hemisphere variation with many Anthropogenic events being identified originating in Northern and Southern Europe.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/>
              <a:t>The </a:t>
            </a:r>
            <a:r>
              <a:rPr lang="en-GB" sz="1800" dirty="0" smtClean="0">
                <a:solidFill>
                  <a:srgbClr val="FF0000"/>
                </a:solidFill>
              </a:rPr>
              <a:t>Sulphur dioxide</a:t>
            </a:r>
            <a:r>
              <a:rPr lang="en-GB" sz="1800" dirty="0" smtClean="0"/>
              <a:t> background is high with peaks both from the direction of the main island of Malta as well as the Malta – Sicily channel and possibly Etna.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/>
              <a:t>The </a:t>
            </a:r>
            <a:r>
              <a:rPr lang="en-GB" sz="1800" dirty="0" smtClean="0">
                <a:solidFill>
                  <a:srgbClr val="FF0000"/>
                </a:solidFill>
              </a:rPr>
              <a:t>Ships’ traffic</a:t>
            </a:r>
            <a:r>
              <a:rPr lang="en-GB" sz="1800" dirty="0" smtClean="0"/>
              <a:t> in the Malta – Sicily channel needs to be quantified and the emissions measured. International action needs to be taken to limit these emissions.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endParaRPr lang="en-GB" sz="1400" dirty="0" smtClean="0">
              <a:solidFill>
                <a:schemeClr val="accent2"/>
              </a:solidFill>
            </a:endParaRPr>
          </a:p>
          <a:p>
            <a:pPr eaLnBrk="1" hangingPunct="1"/>
            <a:endParaRPr lang="en-GB" sz="1400" dirty="0" smtClean="0">
              <a:solidFill>
                <a:schemeClr val="accent2"/>
              </a:solidFill>
            </a:endParaRPr>
          </a:p>
          <a:p>
            <a:pPr eaLnBrk="1" hangingPunct="1"/>
            <a:endParaRPr lang="en-US" sz="14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12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b="1" dirty="0" smtClean="0"/>
              <a:t>New GAW Station at </a:t>
            </a:r>
            <a:r>
              <a:rPr lang="en-GB" b="1" dirty="0" err="1" smtClean="0"/>
              <a:t>Giordan</a:t>
            </a:r>
            <a:r>
              <a:rPr lang="en-GB" b="1" dirty="0" smtClean="0"/>
              <a:t> Lighthouse</a:t>
            </a:r>
          </a:p>
        </p:txBody>
      </p:sp>
      <p:sp>
        <p:nvSpPr>
          <p:cNvPr id="21507" name="Content Placeholder 3"/>
          <p:cNvSpPr>
            <a:spLocks noGrp="1"/>
          </p:cNvSpPr>
          <p:nvPr>
            <p:ph idx="1"/>
          </p:nvPr>
        </p:nvSpPr>
        <p:spPr>
          <a:xfrm>
            <a:off x="381000" y="1524000"/>
            <a:ext cx="8382000" cy="5257800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en-GB" sz="1800" dirty="0" smtClean="0"/>
              <a:t>As of December 2010 we have effectively established a new station at </a:t>
            </a:r>
            <a:r>
              <a:rPr lang="en-GB" sz="1800" dirty="0" err="1" smtClean="0"/>
              <a:t>Giordan</a:t>
            </a:r>
            <a:r>
              <a:rPr lang="en-GB" sz="1800" dirty="0" smtClean="0"/>
              <a:t> lighthouse with the following instruments:</a:t>
            </a:r>
          </a:p>
          <a:p>
            <a:pPr marL="0" indent="0" eaLnBrk="1" hangingPunct="1">
              <a:buFontTx/>
              <a:buNone/>
            </a:pPr>
            <a:endParaRPr lang="en-GB" sz="1800" dirty="0" smtClean="0"/>
          </a:p>
          <a:p>
            <a:pPr marL="0" indent="0" eaLnBrk="1" hangingPunct="1">
              <a:buFontTx/>
              <a:buNone/>
            </a:pPr>
            <a:r>
              <a:rPr lang="en-GB" sz="1800" b="1" dirty="0">
                <a:solidFill>
                  <a:srgbClr val="FF0000"/>
                </a:solidFill>
              </a:rPr>
              <a:t>Ozone monitor                          </a:t>
            </a:r>
            <a:r>
              <a:rPr lang="en-GB" sz="1800" dirty="0" err="1">
                <a:solidFill>
                  <a:srgbClr val="FF0000"/>
                </a:solidFill>
              </a:rPr>
              <a:t>Thermoelectron</a:t>
            </a:r>
            <a:r>
              <a:rPr lang="en-GB" sz="1800" dirty="0">
                <a:solidFill>
                  <a:srgbClr val="FF0000"/>
                </a:solidFill>
              </a:rPr>
              <a:t>         LDL of 1.0 </a:t>
            </a:r>
            <a:r>
              <a:rPr lang="en-GB" sz="1800" dirty="0" err="1">
                <a:solidFill>
                  <a:srgbClr val="FF0000"/>
                </a:solidFill>
              </a:rPr>
              <a:t>ppbv</a:t>
            </a:r>
            <a:endParaRPr lang="en-GB" sz="1800" dirty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GB" sz="1800" b="1" dirty="0">
                <a:solidFill>
                  <a:srgbClr val="FF0000"/>
                </a:solidFill>
              </a:rPr>
              <a:t>Sulphur Dioxide monitor         </a:t>
            </a:r>
            <a:r>
              <a:rPr lang="en-GB" sz="1800" dirty="0" err="1">
                <a:solidFill>
                  <a:srgbClr val="FF0000"/>
                </a:solidFill>
              </a:rPr>
              <a:t>Thermoelectron</a:t>
            </a:r>
            <a:r>
              <a:rPr lang="en-GB" sz="1800" dirty="0">
                <a:solidFill>
                  <a:srgbClr val="FF0000"/>
                </a:solidFill>
              </a:rPr>
              <a:t>         LDL of 0.05 </a:t>
            </a:r>
            <a:r>
              <a:rPr lang="en-GB" sz="1800" dirty="0" err="1">
                <a:solidFill>
                  <a:srgbClr val="FF0000"/>
                </a:solidFill>
              </a:rPr>
              <a:t>ppbv</a:t>
            </a:r>
            <a:endParaRPr lang="en-GB" sz="1800" dirty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GB" sz="1800" b="1" dirty="0">
                <a:solidFill>
                  <a:srgbClr val="FF0000"/>
                </a:solidFill>
              </a:rPr>
              <a:t>Nitrogen Oxides analyser        </a:t>
            </a:r>
            <a:r>
              <a:rPr lang="en-GB" sz="1800" dirty="0" err="1">
                <a:solidFill>
                  <a:srgbClr val="FF0000"/>
                </a:solidFill>
              </a:rPr>
              <a:t>Thermoelectron</a:t>
            </a:r>
            <a:r>
              <a:rPr lang="en-GB" sz="1800" dirty="0">
                <a:solidFill>
                  <a:srgbClr val="FF0000"/>
                </a:solidFill>
              </a:rPr>
              <a:t>         LDL in the </a:t>
            </a:r>
            <a:r>
              <a:rPr lang="en-GB" sz="1800" dirty="0" err="1">
                <a:solidFill>
                  <a:srgbClr val="FF0000"/>
                </a:solidFill>
              </a:rPr>
              <a:t>ppt</a:t>
            </a:r>
            <a:r>
              <a:rPr lang="en-GB" sz="1800" dirty="0">
                <a:solidFill>
                  <a:srgbClr val="FF0000"/>
                </a:solidFill>
              </a:rPr>
              <a:t> region</a:t>
            </a:r>
          </a:p>
          <a:p>
            <a:pPr marL="0" indent="0" eaLnBrk="1" hangingPunct="1">
              <a:buFontTx/>
              <a:buNone/>
            </a:pPr>
            <a:r>
              <a:rPr lang="en-GB" sz="1800" b="1" dirty="0">
                <a:solidFill>
                  <a:srgbClr val="FF0000"/>
                </a:solidFill>
              </a:rPr>
              <a:t>Carbon Monoxide analyser     </a:t>
            </a:r>
            <a:r>
              <a:rPr lang="en-GB" sz="1800" dirty="0">
                <a:solidFill>
                  <a:srgbClr val="FF0000"/>
                </a:solidFill>
              </a:rPr>
              <a:t>Aero Laser                   LDL of 2 </a:t>
            </a:r>
            <a:r>
              <a:rPr lang="en-GB" sz="1800" dirty="0" err="1">
                <a:solidFill>
                  <a:srgbClr val="FF0000"/>
                </a:solidFill>
              </a:rPr>
              <a:t>ppbv</a:t>
            </a:r>
            <a:endParaRPr lang="en-GB" sz="1800" dirty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Calibration system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 smtClean="0">
                <a:solidFill>
                  <a:srgbClr val="FF0000"/>
                </a:solidFill>
              </a:rPr>
              <a:t>                  </a:t>
            </a:r>
            <a:r>
              <a:rPr lang="en-GB" sz="1800" dirty="0" err="1" smtClean="0">
                <a:solidFill>
                  <a:srgbClr val="FF0000"/>
                </a:solidFill>
              </a:rPr>
              <a:t>Thermoelectron</a:t>
            </a:r>
            <a:endParaRPr lang="en-GB" sz="18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Zero air generator 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 smtClean="0">
                <a:solidFill>
                  <a:srgbClr val="FF0000"/>
                </a:solidFill>
              </a:rPr>
              <a:t>                  </a:t>
            </a:r>
            <a:r>
              <a:rPr lang="en-GB" sz="1800" dirty="0" err="1" smtClean="0">
                <a:solidFill>
                  <a:srgbClr val="FF0000"/>
                </a:solidFill>
              </a:rPr>
              <a:t>Thermoelectron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FontTx/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</a:rPr>
              <a:t>Aerosol spectrometer              </a:t>
            </a:r>
            <a:r>
              <a:rPr lang="en-GB" sz="1800" dirty="0">
                <a:solidFill>
                  <a:srgbClr val="FF0000"/>
                </a:solidFill>
              </a:rPr>
              <a:t>Grimm                         10 nm - 10 microns in 72 channels</a:t>
            </a:r>
          </a:p>
          <a:p>
            <a:pPr marL="0" indent="0" eaLnBrk="1" hangingPunct="1">
              <a:buFontTx/>
              <a:buNone/>
            </a:pPr>
            <a:r>
              <a:rPr lang="en-GB" sz="1800" dirty="0" smtClean="0"/>
              <a:t>It consists of an SMPS, OPC and CPC plus MAAP to measure Black Carbon.</a:t>
            </a:r>
          </a:p>
          <a:p>
            <a:pPr marL="0" indent="0">
              <a:buNone/>
            </a:pPr>
            <a:r>
              <a:rPr lang="en-GB" sz="1800" dirty="0"/>
              <a:t> (TSI parts by Institute for Tropospheric research in Leipzig, Germany)</a:t>
            </a:r>
          </a:p>
          <a:p>
            <a:pPr marL="0" indent="0">
              <a:buNone/>
            </a:pPr>
            <a:endParaRPr lang="en-GB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747511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b="1" dirty="0"/>
              <a:t>I</a:t>
            </a:r>
            <a:r>
              <a:rPr lang="en-GB" b="1" dirty="0" smtClean="0"/>
              <a:t>nstruments - </a:t>
            </a:r>
            <a:r>
              <a:rPr lang="en-GB" sz="3200" b="1" dirty="0" smtClean="0"/>
              <a:t>continued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81000" y="1293181"/>
            <a:ext cx="82296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</a:rPr>
              <a:t>Radon – 222 detector               </a:t>
            </a:r>
            <a:r>
              <a:rPr lang="en-GB" sz="1800" b="1" dirty="0" smtClean="0">
                <a:solidFill>
                  <a:srgbClr val="FF0000"/>
                </a:solidFill>
              </a:rPr>
              <a:t>                                                           </a:t>
            </a:r>
            <a:r>
              <a:rPr lang="en-GB" sz="1800" dirty="0" smtClean="0">
                <a:solidFill>
                  <a:srgbClr val="FF0000"/>
                </a:solidFill>
              </a:rPr>
              <a:t>Tracer </a:t>
            </a:r>
            <a:r>
              <a:rPr lang="en-GB" sz="1800" dirty="0">
                <a:solidFill>
                  <a:srgbClr val="FF0000"/>
                </a:solidFill>
              </a:rPr>
              <a:t>lab</a:t>
            </a:r>
          </a:p>
          <a:p>
            <a:pPr marL="0" indent="0">
              <a:buNone/>
            </a:pPr>
            <a:r>
              <a:rPr lang="en-GB" sz="1800" b="1" dirty="0">
                <a:solidFill>
                  <a:srgbClr val="FF0000"/>
                </a:solidFill>
              </a:rPr>
              <a:t>Two Low Volume samplers     </a:t>
            </a:r>
            <a:r>
              <a:rPr lang="en-GB" sz="1800" b="1" dirty="0" smtClean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en-GB" sz="1800" dirty="0" err="1" smtClean="0">
                <a:solidFill>
                  <a:srgbClr val="FF0000"/>
                </a:solidFill>
              </a:rPr>
              <a:t>Leckel</a:t>
            </a:r>
            <a:endParaRPr lang="en-GB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Two Cup </a:t>
            </a:r>
            <a:r>
              <a:rPr lang="en-GB" sz="1800" b="1" dirty="0">
                <a:solidFill>
                  <a:srgbClr val="FF0000"/>
                </a:solidFill>
              </a:rPr>
              <a:t>and Vane </a:t>
            </a:r>
            <a:r>
              <a:rPr lang="en-GB" sz="1800" b="1" dirty="0" smtClean="0">
                <a:solidFill>
                  <a:srgbClr val="FF0000"/>
                </a:solidFill>
              </a:rPr>
              <a:t>anemometers                                                      </a:t>
            </a:r>
            <a:r>
              <a:rPr lang="en-GB" sz="1800" dirty="0" err="1" smtClean="0">
                <a:solidFill>
                  <a:srgbClr val="FF0000"/>
                </a:solidFill>
              </a:rPr>
              <a:t>Lambrecht</a:t>
            </a:r>
            <a:r>
              <a:rPr lang="en-GB" sz="1800" dirty="0" smtClean="0">
                <a:solidFill>
                  <a:srgbClr val="FF0000"/>
                </a:solidFill>
              </a:rPr>
              <a:t> and Vector </a:t>
            </a:r>
          </a:p>
          <a:p>
            <a:pPr marL="0" indent="0"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Ultrasonic anemometer</a:t>
            </a:r>
            <a:r>
              <a:rPr lang="en-GB" sz="1800" b="1" dirty="0">
                <a:solidFill>
                  <a:srgbClr val="FF0000"/>
                </a:solidFill>
              </a:rPr>
              <a:t> </a:t>
            </a:r>
            <a:r>
              <a:rPr lang="en-GB" sz="1800" b="1" dirty="0" smtClean="0">
                <a:solidFill>
                  <a:srgbClr val="FF0000"/>
                </a:solidFill>
              </a:rPr>
              <a:t>                                                                      </a:t>
            </a:r>
            <a:r>
              <a:rPr lang="en-GB" sz="1800" dirty="0" smtClean="0">
                <a:solidFill>
                  <a:srgbClr val="FF0000"/>
                </a:solidFill>
              </a:rPr>
              <a:t>Gill</a:t>
            </a:r>
            <a:r>
              <a:rPr lang="en-GB" sz="1800" dirty="0">
                <a:solidFill>
                  <a:srgbClr val="FF0000"/>
                </a:solidFill>
              </a:rPr>
              <a:t>, 50 Hz 3D </a:t>
            </a:r>
            <a:endParaRPr lang="en-GB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Temperature Sensor                                                                              </a:t>
            </a:r>
            <a:r>
              <a:rPr lang="en-GB" sz="1800" dirty="0" err="1" smtClean="0">
                <a:solidFill>
                  <a:srgbClr val="FF0000"/>
                </a:solidFill>
              </a:rPr>
              <a:t>Vaisala</a:t>
            </a:r>
            <a:endParaRPr lang="en-GB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Relative Humidity Sensor                                                                     </a:t>
            </a:r>
            <a:r>
              <a:rPr lang="en-GB" sz="1800" dirty="0" err="1" smtClean="0">
                <a:solidFill>
                  <a:srgbClr val="FF0000"/>
                </a:solidFill>
              </a:rPr>
              <a:t>Vaisala</a:t>
            </a:r>
            <a:endParaRPr lang="en-GB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Pressure Sensor                                                                                      </a:t>
            </a:r>
            <a:r>
              <a:rPr lang="en-GB" sz="1800" dirty="0" err="1" smtClean="0">
                <a:solidFill>
                  <a:srgbClr val="FF0000"/>
                </a:solidFill>
              </a:rPr>
              <a:t>Vaisala</a:t>
            </a:r>
            <a:endParaRPr lang="en-GB" sz="1800" dirty="0" smtClean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en-GB" sz="1800" dirty="0" smtClean="0"/>
          </a:p>
          <a:p>
            <a:pPr marL="0" indent="0" eaLnBrk="1" hangingPunct="1">
              <a:buNone/>
            </a:pPr>
            <a:r>
              <a:rPr lang="en-GB" sz="2400" b="1" dirty="0" err="1" smtClean="0"/>
              <a:t>Xewkija</a:t>
            </a:r>
            <a:endParaRPr lang="en-GB" sz="2400" b="1" dirty="0" smtClean="0"/>
          </a:p>
          <a:p>
            <a:pPr marL="0" indent="0" eaLnBrk="1" hangingPunct="1">
              <a:buNone/>
            </a:pPr>
            <a:endParaRPr lang="en-GB" sz="1800" b="1" dirty="0" smtClean="0"/>
          </a:p>
          <a:p>
            <a:pPr marL="0" indent="0" eaLnBrk="1" hangingPunct="1">
              <a:buNone/>
            </a:pPr>
            <a:r>
              <a:rPr lang="en-GB" sz="1800" b="1" dirty="0">
                <a:solidFill>
                  <a:srgbClr val="FF0000"/>
                </a:solidFill>
              </a:rPr>
              <a:t>T</a:t>
            </a:r>
            <a:r>
              <a:rPr lang="en-GB" sz="1800" b="1" dirty="0" smtClean="0">
                <a:solidFill>
                  <a:srgbClr val="FF0000"/>
                </a:solidFill>
              </a:rPr>
              <a:t>hree radiation sensors: SP-</a:t>
            </a:r>
            <a:r>
              <a:rPr lang="en-GB" sz="1800" b="1" dirty="0" err="1" smtClean="0">
                <a:solidFill>
                  <a:srgbClr val="FF0000"/>
                </a:solidFill>
              </a:rPr>
              <a:t>Lite</a:t>
            </a:r>
            <a:r>
              <a:rPr lang="en-GB" sz="1800" b="1" dirty="0" smtClean="0">
                <a:solidFill>
                  <a:srgbClr val="FF0000"/>
                </a:solidFill>
              </a:rPr>
              <a:t>, CMP-3, CMP-6 </a:t>
            </a:r>
            <a:r>
              <a:rPr lang="en-GB" sz="1800" dirty="0" smtClean="0">
                <a:solidFill>
                  <a:srgbClr val="FF0000"/>
                </a:solidFill>
              </a:rPr>
              <a:t>                            </a:t>
            </a:r>
            <a:r>
              <a:rPr lang="en-GB" sz="1800" dirty="0" err="1" smtClean="0">
                <a:solidFill>
                  <a:srgbClr val="FF0000"/>
                </a:solidFill>
              </a:rPr>
              <a:t>Kipp</a:t>
            </a:r>
            <a:r>
              <a:rPr lang="en-GB" sz="1800" dirty="0" smtClean="0">
                <a:solidFill>
                  <a:srgbClr val="FF0000"/>
                </a:solidFill>
              </a:rPr>
              <a:t> and </a:t>
            </a:r>
            <a:r>
              <a:rPr lang="en-GB" sz="1800" dirty="0" err="1" smtClean="0">
                <a:solidFill>
                  <a:srgbClr val="FF0000"/>
                </a:solidFill>
              </a:rPr>
              <a:t>Zonen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Two anemometers </a:t>
            </a:r>
            <a:r>
              <a:rPr lang="en-GB" sz="1800" dirty="0" smtClean="0">
                <a:solidFill>
                  <a:srgbClr val="FF0000"/>
                </a:solidFill>
              </a:rPr>
              <a:t>                                                                               </a:t>
            </a:r>
            <a:r>
              <a:rPr lang="en-GB" sz="1800" dirty="0" err="1">
                <a:solidFill>
                  <a:srgbClr val="FF0000"/>
                </a:solidFill>
              </a:rPr>
              <a:t>Lambrecht</a:t>
            </a:r>
            <a:r>
              <a:rPr lang="en-GB" sz="1800" dirty="0">
                <a:solidFill>
                  <a:srgbClr val="FF0000"/>
                </a:solidFill>
              </a:rPr>
              <a:t> and Young </a:t>
            </a:r>
            <a:endParaRPr lang="en-GB" sz="1800" dirty="0" smtClean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en-GB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13735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GB" b="1" dirty="0"/>
              <a:t>Future works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endParaRPr lang="en-GB" sz="1800" b="1" dirty="0" smtClean="0"/>
          </a:p>
          <a:p>
            <a:pPr marL="0" indent="0" eaLnBrk="1" hangingPunct="1">
              <a:buNone/>
            </a:pPr>
            <a:r>
              <a:rPr lang="en-GB" sz="1800" dirty="0" smtClean="0"/>
              <a:t>We are also planning to add, under a Malta – Italy structural funds agreement: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err="1" smtClean="0"/>
              <a:t>Aethalometer</a:t>
            </a:r>
            <a:r>
              <a:rPr lang="en-GB" sz="1800" dirty="0" smtClean="0"/>
              <a:t> </a:t>
            </a:r>
            <a:r>
              <a:rPr lang="en-GB" sz="1800" dirty="0"/>
              <a:t> </a:t>
            </a:r>
            <a:r>
              <a:rPr lang="en-GB" sz="1800" dirty="0" smtClean="0"/>
              <a:t>                                                                 McGee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/>
              <a:t>Present Weather sensor </a:t>
            </a:r>
            <a:r>
              <a:rPr lang="en-GB" sz="1800" dirty="0"/>
              <a:t> </a:t>
            </a:r>
            <a:r>
              <a:rPr lang="en-GB" sz="1800" dirty="0" smtClean="0"/>
              <a:t>                                               Campbell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/>
              <a:t>Aerosol Optical Depth photometer </a:t>
            </a:r>
            <a:r>
              <a:rPr lang="en-GB" sz="1800" dirty="0"/>
              <a:t> </a:t>
            </a:r>
            <a:r>
              <a:rPr lang="en-GB" sz="1800" dirty="0" smtClean="0"/>
              <a:t>                             </a:t>
            </a:r>
            <a:r>
              <a:rPr lang="en-GB" sz="1800" dirty="0" err="1" smtClean="0"/>
              <a:t>Cimel</a:t>
            </a:r>
            <a:endParaRPr lang="en-GB" sz="1800" dirty="0" smtClean="0"/>
          </a:p>
          <a:p>
            <a:pPr eaLnBrk="1" hangingPunct="1"/>
            <a:endParaRPr lang="en-GB" sz="1800" dirty="0" smtClean="0"/>
          </a:p>
          <a:p>
            <a:r>
              <a:rPr lang="en-GB" sz="1800" dirty="0" smtClean="0"/>
              <a:t>CRDS for CO, CO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, CH</a:t>
            </a:r>
            <a:r>
              <a:rPr lang="en-GB" sz="1800" baseline="-25000" dirty="0" smtClean="0"/>
              <a:t>4</a:t>
            </a:r>
            <a:r>
              <a:rPr lang="en-GB" sz="1800" dirty="0" smtClean="0"/>
              <a:t> and H</a:t>
            </a:r>
            <a:r>
              <a:rPr lang="en-GB" sz="1800" baseline="-25000" dirty="0" smtClean="0"/>
              <a:t>2</a:t>
            </a:r>
            <a:r>
              <a:rPr lang="en-GB" sz="1800" dirty="0" smtClean="0"/>
              <a:t>O                                      </a:t>
            </a:r>
            <a:r>
              <a:rPr lang="en-GB" sz="1800" dirty="0" err="1" smtClean="0"/>
              <a:t>Picarro</a:t>
            </a:r>
            <a:r>
              <a:rPr lang="en-GB" sz="1800" dirty="0" smtClean="0"/>
              <a:t> </a:t>
            </a:r>
          </a:p>
          <a:p>
            <a:pPr marL="0" indent="0" eaLnBrk="1" hangingPunct="1">
              <a:buNone/>
            </a:pPr>
            <a:endParaRPr lang="en-GB" sz="1800" dirty="0" smtClean="0"/>
          </a:p>
          <a:p>
            <a:r>
              <a:rPr lang="en-GB" sz="1800" dirty="0" smtClean="0"/>
              <a:t>Ultra </a:t>
            </a:r>
            <a:r>
              <a:rPr lang="en-GB" sz="1800" dirty="0"/>
              <a:t>microbalance  - to be used with low volume </a:t>
            </a:r>
            <a:r>
              <a:rPr lang="en-GB" sz="1800" dirty="0" smtClean="0"/>
              <a:t>samplers</a:t>
            </a:r>
          </a:p>
          <a:p>
            <a:endParaRPr lang="en-GB" sz="1800" dirty="0"/>
          </a:p>
          <a:p>
            <a:r>
              <a:rPr lang="en-GB" sz="1800" dirty="0"/>
              <a:t>Possibly LIDAR for Volcanic </a:t>
            </a:r>
            <a:r>
              <a:rPr lang="en-GB" sz="1800" dirty="0" smtClean="0"/>
              <a:t>Ash</a:t>
            </a:r>
            <a:endParaRPr lang="en-GB" sz="1800" dirty="0"/>
          </a:p>
          <a:p>
            <a:pPr eaLnBrk="1" hangingPunct="1"/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30318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b="1" dirty="0" smtClean="0"/>
              <a:t>Data Logging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GB" sz="2800" dirty="0" smtClean="0"/>
              <a:t>Data logging of all instruments and Meteorological parameters is being undertaken at the </a:t>
            </a:r>
            <a:r>
              <a:rPr lang="en-GB" sz="2800" dirty="0" err="1" smtClean="0"/>
              <a:t>Xewkija</a:t>
            </a:r>
            <a:r>
              <a:rPr lang="en-GB" sz="2800" dirty="0" smtClean="0"/>
              <a:t> </a:t>
            </a:r>
            <a:r>
              <a:rPr lang="en-GB" sz="2800" dirty="0" err="1" smtClean="0"/>
              <a:t>Gozo</a:t>
            </a:r>
            <a:r>
              <a:rPr lang="en-GB" sz="2800" dirty="0" smtClean="0"/>
              <a:t> </a:t>
            </a:r>
            <a:r>
              <a:rPr lang="en-GB" sz="2800" dirty="0"/>
              <a:t> </a:t>
            </a:r>
            <a:r>
              <a:rPr lang="en-GB" sz="2800" dirty="0" smtClean="0"/>
              <a:t>                base station server, and also at Air Monitors Ltd. UK server.</a:t>
            </a:r>
          </a:p>
          <a:p>
            <a:endParaRPr lang="en-GB" sz="2800" dirty="0" smtClean="0"/>
          </a:p>
          <a:p>
            <a:endParaRPr lang="en-GB" sz="2800" dirty="0" smtClean="0"/>
          </a:p>
          <a:p>
            <a:r>
              <a:rPr lang="en-GB" sz="2800" dirty="0" smtClean="0"/>
              <a:t>All data is being made                                               available to the GAW                                                community</a:t>
            </a:r>
            <a:r>
              <a:rPr lang="en-GB" dirty="0" smtClean="0"/>
              <a:t>.</a:t>
            </a:r>
          </a:p>
        </p:txBody>
      </p:sp>
      <p:pic>
        <p:nvPicPr>
          <p:cNvPr id="4098" name="Picture 2" descr="http://www.eusaar.net/images/gaw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761394"/>
            <a:ext cx="4038600" cy="396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16223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/>
              <a:t>Hurricane force winds </a:t>
            </a:r>
            <a:br>
              <a:rPr lang="en-GB" sz="4000" b="1" dirty="0" smtClean="0"/>
            </a:br>
            <a:r>
              <a:rPr lang="en-GB" sz="4000" b="1" dirty="0" smtClean="0"/>
              <a:t>18</a:t>
            </a:r>
            <a:r>
              <a:rPr lang="en-GB" sz="4000" b="1" baseline="30000" dirty="0" smtClean="0"/>
              <a:t>th</a:t>
            </a:r>
            <a:r>
              <a:rPr lang="en-GB" sz="4000" b="1" dirty="0" smtClean="0"/>
              <a:t> February 2011</a:t>
            </a:r>
            <a:r>
              <a:rPr lang="en-GB" sz="2000" b="1" dirty="0" smtClean="0"/>
              <a:t> </a:t>
            </a:r>
            <a:br>
              <a:rPr lang="en-GB" sz="2000" b="1" dirty="0" smtClean="0"/>
            </a:br>
            <a:r>
              <a:rPr lang="en-GB" sz="3600" b="1" dirty="0"/>
              <a:t>M</a:t>
            </a:r>
            <a:r>
              <a:rPr lang="en-GB" sz="3600" b="1" dirty="0" smtClean="0"/>
              <a:t>ax wind speed of over 39 m/s (140 km/</a:t>
            </a:r>
            <a:r>
              <a:rPr lang="en-GB" sz="3600" b="1" dirty="0" err="1" smtClean="0"/>
              <a:t>hr</a:t>
            </a:r>
            <a:r>
              <a:rPr lang="en-GB" sz="3600" b="1" dirty="0" smtClean="0"/>
              <a:t>) </a:t>
            </a:r>
          </a:p>
        </p:txBody>
      </p:sp>
      <p:pic>
        <p:nvPicPr>
          <p:cNvPr id="24579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595" y="1689375"/>
            <a:ext cx="7293005" cy="5168625"/>
          </a:xfrm>
        </p:spPr>
      </p:pic>
    </p:spTree>
    <p:extLst>
      <p:ext uri="{BB962C8B-B14F-4D97-AF65-F5344CB8AC3E}">
        <p14:creationId xmlns:p14="http://schemas.microsoft.com/office/powerpoint/2010/main" val="400289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839200" cy="2133600"/>
          </a:xfrm>
        </p:spPr>
        <p:txBody>
          <a:bodyPr>
            <a:noAutofit/>
          </a:bodyPr>
          <a:lstStyle/>
          <a:p>
            <a:r>
              <a:rPr lang="en-GB" sz="4000" b="1" dirty="0" smtClean="0"/>
              <a:t>Trace gases as measured at </a:t>
            </a:r>
            <a:r>
              <a:rPr lang="en-GB" sz="4000" b="1" dirty="0" err="1" smtClean="0"/>
              <a:t>Giordan</a:t>
            </a:r>
            <a:r>
              <a:rPr lang="en-GB" sz="4000" b="1" dirty="0" smtClean="0"/>
              <a:t> Lighthouse 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3200" b="1" dirty="0" smtClean="0"/>
              <a:t>Wind Direction - South East (over Malta) </a:t>
            </a:r>
            <a:br>
              <a:rPr lang="en-GB" sz="3200" b="1" dirty="0" smtClean="0"/>
            </a:br>
            <a:r>
              <a:rPr lang="en-GB" sz="2800" b="1" dirty="0" smtClean="0"/>
              <a:t>17</a:t>
            </a:r>
            <a:r>
              <a:rPr lang="en-GB" sz="2800" b="1" baseline="30000" dirty="0" smtClean="0"/>
              <a:t>th</a:t>
            </a:r>
            <a:r>
              <a:rPr lang="en-GB" sz="2800" b="1" dirty="0" smtClean="0"/>
              <a:t> February 2011</a:t>
            </a:r>
          </a:p>
        </p:txBody>
      </p:sp>
      <p:pic>
        <p:nvPicPr>
          <p:cNvPr id="25603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87526"/>
            <a:ext cx="9103331" cy="4694274"/>
          </a:xfrm>
        </p:spPr>
      </p:pic>
    </p:spTree>
    <p:extLst>
      <p:ext uri="{BB962C8B-B14F-4D97-AF65-F5344CB8AC3E}">
        <p14:creationId xmlns:p14="http://schemas.microsoft.com/office/powerpoint/2010/main" val="19076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57200"/>
            <a:ext cx="9067800" cy="1600200"/>
          </a:xfrm>
        </p:spPr>
        <p:txBody>
          <a:bodyPr>
            <a:noAutofit/>
          </a:bodyPr>
          <a:lstStyle/>
          <a:p>
            <a:r>
              <a:rPr lang="en-GB" b="1" dirty="0"/>
              <a:t>W</a:t>
            </a:r>
            <a:r>
              <a:rPr lang="en-GB" b="1" dirty="0" smtClean="0"/>
              <a:t>ind Direction Segments</a:t>
            </a:r>
            <a:endParaRPr lang="en-US" b="1" dirty="0" smtClean="0"/>
          </a:p>
        </p:txBody>
      </p:sp>
      <p:pic>
        <p:nvPicPr>
          <p:cNvPr id="4098" name="Picture 2" descr="http://www.hotelraider.com/site/databank/pictures/auto_uploaded/malta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330" y="2844005"/>
            <a:ext cx="5147277" cy="37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1" y="762000"/>
            <a:ext cx="3429000" cy="325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 flipV="1">
            <a:off x="3352800" y="1143000"/>
            <a:ext cx="12954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514600" y="2971800"/>
            <a:ext cx="21336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71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6885" y="1143000"/>
            <a:ext cx="3135315" cy="3053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Ozone dependence on Meteorological Parameters</a:t>
            </a:r>
            <a:endParaRPr lang="en-GB" b="1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19200"/>
            <a:ext cx="3048000" cy="2976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14800"/>
            <a:ext cx="3124200" cy="2743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0" y="4114800"/>
            <a:ext cx="312420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r="931" b="3061"/>
          <a:stretch/>
        </p:blipFill>
        <p:spPr>
          <a:xfrm>
            <a:off x="6096000" y="2209800"/>
            <a:ext cx="3048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3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32" y="1524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Anthropogenic effects on Measurements of Trace gases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 smtClean="0"/>
              <a:t>29</a:t>
            </a:r>
            <a:r>
              <a:rPr lang="en-GB" sz="3600" b="1" baseline="30000" dirty="0" smtClean="0"/>
              <a:t>th</a:t>
            </a:r>
            <a:r>
              <a:rPr lang="en-GB" sz="3600" b="1" dirty="0" smtClean="0"/>
              <a:t> April 2011</a:t>
            </a:r>
            <a:endParaRPr lang="en-GB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86" y="2333225"/>
            <a:ext cx="9000514" cy="437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 smtClean="0"/>
              <a:t>Pollution in the Mediterranean</a:t>
            </a:r>
            <a:endParaRPr lang="en-US" b="1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Natural Causes: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000" dirty="0" smtClean="0"/>
              <a:t>Dust events from North Africa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 smtClean="0"/>
              <a:t>Volcanic emissions</a:t>
            </a:r>
          </a:p>
          <a:p>
            <a:pPr eaLnBrk="1" hangingPunct="1">
              <a:lnSpc>
                <a:spcPct val="90000"/>
              </a:lnSpc>
            </a:pPr>
            <a:endParaRPr lang="en-GB" sz="2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FF0000"/>
                </a:solidFill>
              </a:rPr>
              <a:t>Anthropogenic sources:</a:t>
            </a:r>
          </a:p>
          <a:p>
            <a:pPr eaLnBrk="1" hangingPunct="1">
              <a:lnSpc>
                <a:spcPct val="90000"/>
              </a:lnSpc>
            </a:pPr>
            <a:endParaRPr lang="en-GB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000" dirty="0" smtClean="0"/>
              <a:t>Emissions from population centres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 smtClean="0"/>
              <a:t>Ships’ traffic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 smtClean="0"/>
              <a:t>Imported pollution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2258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2" y="2438400"/>
            <a:ext cx="9123558" cy="3729472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8839200" cy="1532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Black Carbon Concentration</a:t>
            </a:r>
          </a:p>
          <a:p>
            <a:r>
              <a:rPr lang="en-GB" b="1" dirty="0" smtClean="0"/>
              <a:t> </a:t>
            </a:r>
            <a:r>
              <a:rPr lang="en-GB" sz="3200" b="1" dirty="0" smtClean="0"/>
              <a:t>Wind Direction - South East (over Malta) </a:t>
            </a:r>
            <a:br>
              <a:rPr lang="en-GB" sz="3200" b="1" dirty="0" smtClean="0"/>
            </a:br>
            <a:r>
              <a:rPr lang="en-GB" sz="2800" b="1" dirty="0" smtClean="0"/>
              <a:t>17</a:t>
            </a:r>
            <a:r>
              <a:rPr lang="en-GB" sz="2800" b="1" baseline="30000" dirty="0" smtClean="0"/>
              <a:t>th</a:t>
            </a:r>
            <a:r>
              <a:rPr lang="en-GB" sz="2800" b="1" dirty="0" smtClean="0"/>
              <a:t> February 2011</a:t>
            </a:r>
          </a:p>
        </p:txBody>
      </p:sp>
    </p:spTree>
    <p:extLst>
      <p:ext uri="{BB962C8B-B14F-4D97-AF65-F5344CB8AC3E}">
        <p14:creationId xmlns:p14="http://schemas.microsoft.com/office/powerpoint/2010/main" val="284607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632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Effect of Ships’ emissions on Maltese </a:t>
            </a:r>
            <a:r>
              <a:rPr lang="en-GB" b="1" dirty="0" smtClean="0"/>
              <a:t>Islands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b="1" dirty="0"/>
              <a:t>Wind Direction </a:t>
            </a:r>
            <a:r>
              <a:rPr lang="en-GB" sz="3600" b="1" dirty="0" smtClean="0"/>
              <a:t>– North West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b="1" dirty="0" smtClean="0"/>
              <a:t>29</a:t>
            </a:r>
            <a:r>
              <a:rPr lang="en-GB" sz="3600" b="1" baseline="30000" dirty="0" smtClean="0"/>
              <a:t>th</a:t>
            </a:r>
            <a:r>
              <a:rPr lang="en-GB" sz="3600" b="1" dirty="0" smtClean="0"/>
              <a:t> March 2011</a:t>
            </a:r>
            <a:endParaRPr lang="en-GB" sz="3600" dirty="0"/>
          </a:p>
        </p:txBody>
      </p:sp>
      <p:pic>
        <p:nvPicPr>
          <p:cNvPr id="4098" name="Picture 2" descr="C:\Users\user\AppData\Local\Temp\jZip\jZip1975\jZip2C14F\29.03.201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64" y="2514600"/>
            <a:ext cx="911713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2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900" b="1" dirty="0" smtClean="0"/>
              <a:t>Etna Emission</a:t>
            </a:r>
            <a:r>
              <a:rPr lang="en-GB" sz="4900" b="1" dirty="0"/>
              <a:t/>
            </a:r>
            <a:br>
              <a:rPr lang="en-GB" sz="4900" b="1" dirty="0"/>
            </a:br>
            <a:r>
              <a:rPr lang="en-GB" sz="3600" b="1" dirty="0" smtClean="0"/>
              <a:t>13</a:t>
            </a:r>
            <a:r>
              <a:rPr lang="en-GB" sz="3600" b="1" baseline="30000" dirty="0" smtClean="0"/>
              <a:t>th</a:t>
            </a:r>
            <a:r>
              <a:rPr lang="en-GB" sz="3600" b="1" dirty="0" smtClean="0"/>
              <a:t> January </a:t>
            </a:r>
            <a:r>
              <a:rPr lang="en-GB" sz="3600" b="1" dirty="0"/>
              <a:t>2011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6400" y="1403995"/>
            <a:ext cx="5715000" cy="522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flipH="1">
            <a:off x="3124200" y="1426843"/>
            <a:ext cx="1676400" cy="350519"/>
          </a:xfrm>
          <a:prstGeom prst="rightArrow">
            <a:avLst>
              <a:gd name="adj1" fmla="val 44565"/>
              <a:gd name="adj2" fmla="val 79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334000" y="6352401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hlinkClick r:id="rId3"/>
              </a:rPr>
              <a:t>http://savaa.nilu.no/Etna/tabid/4267/Default.aspx</a:t>
            </a:r>
            <a:r>
              <a:rPr lang="en-US" sz="1200" dirty="0"/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5193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6600" b="1" dirty="0"/>
              <a:t>Etna Emission</a:t>
            </a:r>
            <a:br>
              <a:rPr lang="en-GB" sz="6600" b="1" dirty="0"/>
            </a:br>
            <a:r>
              <a:rPr lang="en-GB" b="1" dirty="0"/>
              <a:t>13</a:t>
            </a:r>
            <a:r>
              <a:rPr lang="en-GB" b="1" baseline="30000" dirty="0"/>
              <a:t>th</a:t>
            </a:r>
            <a:r>
              <a:rPr lang="en-GB" b="1" dirty="0"/>
              <a:t> January 2011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053" y="1752600"/>
            <a:ext cx="725424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 flipH="1">
            <a:off x="7315200" y="1676400"/>
            <a:ext cx="1676400" cy="350519"/>
          </a:xfrm>
          <a:prstGeom prst="rightArrow">
            <a:avLst>
              <a:gd name="adj1" fmla="val 44565"/>
              <a:gd name="adj2" fmla="val 79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770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575" y="3810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SO</a:t>
            </a:r>
            <a:r>
              <a:rPr lang="en-GB" b="1" baseline="-25000" dirty="0" smtClean="0"/>
              <a:t>2 </a:t>
            </a:r>
            <a:r>
              <a:rPr lang="en-GB" b="1" dirty="0" smtClean="0"/>
              <a:t>as </a:t>
            </a:r>
            <a:r>
              <a:rPr lang="en-GB" b="1" dirty="0"/>
              <a:t>measured at </a:t>
            </a:r>
            <a:r>
              <a:rPr lang="en-GB" b="1" dirty="0" err="1" smtClean="0"/>
              <a:t>Giordan</a:t>
            </a:r>
            <a:r>
              <a:rPr lang="en-GB" b="1" dirty="0" smtClean="0"/>
              <a:t> Lighthouse 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200" b="1" dirty="0" smtClean="0"/>
              <a:t>12 - 15</a:t>
            </a:r>
            <a:r>
              <a:rPr lang="en-GB" sz="3200" b="1" baseline="30000" dirty="0" smtClean="0"/>
              <a:t>th  </a:t>
            </a:r>
            <a:r>
              <a:rPr lang="en-GB" sz="3200" b="1" dirty="0" smtClean="0"/>
              <a:t> January </a:t>
            </a:r>
            <a:r>
              <a:rPr lang="en-GB" sz="3200" b="1" dirty="0"/>
              <a:t>2011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70" y="2590800"/>
            <a:ext cx="9100930" cy="3962400"/>
          </a:xfrm>
        </p:spPr>
      </p:pic>
      <p:sp>
        <p:nvSpPr>
          <p:cNvPr id="4" name="Down Arrow 3"/>
          <p:cNvSpPr/>
          <p:nvPr/>
        </p:nvSpPr>
        <p:spPr>
          <a:xfrm>
            <a:off x="4379976" y="2362200"/>
            <a:ext cx="394716" cy="990600"/>
          </a:xfrm>
          <a:prstGeom prst="downArrow">
            <a:avLst>
              <a:gd name="adj1" fmla="val 3034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Down Arrow 5"/>
          <p:cNvSpPr/>
          <p:nvPr/>
        </p:nvSpPr>
        <p:spPr>
          <a:xfrm>
            <a:off x="1905000" y="2362200"/>
            <a:ext cx="394716" cy="1447800"/>
          </a:xfrm>
          <a:prstGeom prst="downArrow">
            <a:avLst>
              <a:gd name="adj1" fmla="val 3034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368933" y="174307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13-01-2011 01.17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17158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13-01-2011 23.24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5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Staff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Raymond </a:t>
            </a:r>
            <a:r>
              <a:rPr lang="en-GB" sz="2800" dirty="0" err="1" smtClean="0"/>
              <a:t>Ellul</a:t>
            </a:r>
            <a:r>
              <a:rPr lang="en-GB" sz="2800" dirty="0" smtClean="0"/>
              <a:t> – Principal Investigator</a:t>
            </a:r>
          </a:p>
          <a:p>
            <a:r>
              <a:rPr lang="en-GB" sz="2800" dirty="0" smtClean="0"/>
              <a:t>Martin </a:t>
            </a:r>
            <a:r>
              <a:rPr lang="en-GB" sz="2800" dirty="0"/>
              <a:t>Saliba – Technical Officer</a:t>
            </a:r>
          </a:p>
          <a:p>
            <a:r>
              <a:rPr lang="en-GB" sz="2800" dirty="0" err="1" smtClean="0"/>
              <a:t>Francelle</a:t>
            </a:r>
            <a:r>
              <a:rPr lang="en-GB" sz="2800" dirty="0" smtClean="0"/>
              <a:t> </a:t>
            </a:r>
            <a:r>
              <a:rPr lang="en-GB" sz="2800" dirty="0" err="1"/>
              <a:t>Farrugia</a:t>
            </a:r>
            <a:r>
              <a:rPr lang="en-GB" sz="2800" dirty="0"/>
              <a:t> - Research Officer</a:t>
            </a:r>
          </a:p>
          <a:p>
            <a:r>
              <a:rPr lang="en-GB" sz="2800" dirty="0" smtClean="0"/>
              <a:t>Miriam Azzopardi – Technical administrator</a:t>
            </a:r>
          </a:p>
          <a:p>
            <a:endParaRPr lang="en-GB" sz="2800" dirty="0" smtClean="0"/>
          </a:p>
          <a:p>
            <a:r>
              <a:rPr lang="en-GB" sz="2800" dirty="0" smtClean="0"/>
              <a:t>One other position for Research Officer - </a:t>
            </a:r>
            <a:r>
              <a:rPr lang="en-GB" sz="2800" dirty="0"/>
              <a:t>V</a:t>
            </a:r>
            <a:r>
              <a:rPr lang="en-GB" sz="2800" dirty="0" smtClean="0"/>
              <a:t>acant</a:t>
            </a:r>
          </a:p>
          <a:p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120565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b="1" dirty="0" smtClean="0"/>
              <a:t>Etna Emissions when the wind is from the Northern sector.</a:t>
            </a:r>
            <a:endParaRPr lang="en-US" b="1" dirty="0" smtClean="0"/>
          </a:p>
        </p:txBody>
      </p:sp>
      <p:pic>
        <p:nvPicPr>
          <p:cNvPr id="5123" name="Picture 4" descr="etnasmok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57" y="1828800"/>
            <a:ext cx="4053643" cy="41357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3667125" y="6230938"/>
            <a:ext cx="12096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b="0" dirty="0"/>
              <a:t>Courtesy of NASA</a:t>
            </a:r>
            <a:endParaRPr lang="en-US" sz="1000" b="0" dirty="0"/>
          </a:p>
        </p:txBody>
      </p:sp>
      <p:pic>
        <p:nvPicPr>
          <p:cNvPr id="5" name="Picture 4" descr="pic 31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828800"/>
            <a:ext cx="4572000" cy="41737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4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b="1" dirty="0" smtClean="0"/>
              <a:t>A Saharan Dust event</a:t>
            </a:r>
            <a:endParaRPr lang="en-US" b="1" dirty="0" smtClean="0"/>
          </a:p>
        </p:txBody>
      </p:sp>
      <p:pic>
        <p:nvPicPr>
          <p:cNvPr id="6147" name="Picture 4" descr="pic 4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329698"/>
            <a:ext cx="4800600" cy="49877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3819525" y="6383338"/>
            <a:ext cx="12096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b="0" dirty="0"/>
              <a:t>Courtesy of NASA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8247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67800" cy="1752600"/>
          </a:xfrm>
        </p:spPr>
        <p:txBody>
          <a:bodyPr>
            <a:noAutofit/>
          </a:bodyPr>
          <a:lstStyle/>
          <a:p>
            <a:r>
              <a:rPr lang="en-GB" dirty="0"/>
              <a:t>View of Ships in Malta – Sicily Channel </a:t>
            </a:r>
            <a:br>
              <a:rPr lang="en-GB" dirty="0"/>
            </a:br>
            <a:r>
              <a:rPr lang="en-GB" dirty="0" smtClean="0"/>
              <a:t> </a:t>
            </a:r>
            <a:r>
              <a:rPr lang="en-GB" sz="3600" dirty="0"/>
              <a:t>9</a:t>
            </a:r>
            <a:r>
              <a:rPr lang="en-GB" sz="3600" baseline="30000" dirty="0"/>
              <a:t>th</a:t>
            </a:r>
            <a:r>
              <a:rPr lang="en-GB" sz="3600" dirty="0"/>
              <a:t> May </a:t>
            </a:r>
            <a:r>
              <a:rPr lang="en-GB" sz="3600" dirty="0" smtClean="0"/>
              <a:t>2011</a:t>
            </a:r>
            <a:endParaRPr lang="en-US" sz="3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6400"/>
            <a:ext cx="9136827" cy="4648200"/>
          </a:xfr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62400" y="6394451"/>
            <a:ext cx="14798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b="0" dirty="0" smtClean="0"/>
              <a:t>www.marinetraffic.com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284721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smtClean="0"/>
              <a:t/>
            </a:r>
            <a:br>
              <a:rPr lang="en-GB" sz="4000" smtClean="0"/>
            </a:br>
            <a:r>
              <a:rPr lang="en-GB" sz="4000" smtClean="0"/>
              <a:t/>
            </a:r>
            <a:br>
              <a:rPr lang="en-GB" sz="4000" smtClean="0"/>
            </a:br>
            <a:endParaRPr lang="en-US" sz="400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200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88524" y="304800"/>
            <a:ext cx="838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sz="3600" b="1" dirty="0">
                <a:latin typeface="+mj-lt"/>
                <a:ea typeface="+mj-ea"/>
                <a:cs typeface="+mj-cs"/>
              </a:rPr>
              <a:t>The Location of the GAW background station on the island of </a:t>
            </a:r>
            <a:r>
              <a:rPr lang="en-GB" sz="3600" b="1" dirty="0" err="1">
                <a:latin typeface="+mj-lt"/>
                <a:ea typeface="+mj-ea"/>
                <a:cs typeface="+mj-cs"/>
              </a:rPr>
              <a:t>Gozo</a:t>
            </a:r>
            <a:r>
              <a:rPr lang="en-GB" sz="3600" b="1" dirty="0">
                <a:latin typeface="+mj-lt"/>
                <a:ea typeface="+mj-ea"/>
                <a:cs typeface="+mj-cs"/>
              </a:rPr>
              <a:t>, Malta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173" name="Picture 5" descr="Malta Gozo Google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11275"/>
            <a:ext cx="38100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638800" y="4800600"/>
            <a:ext cx="2667000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0" dirty="0">
                <a:latin typeface="+mn-lt"/>
              </a:rPr>
              <a:t>Station Coordinates</a:t>
            </a:r>
          </a:p>
          <a:p>
            <a:pPr eaLnBrk="1" hangingPunct="1">
              <a:spcBef>
                <a:spcPct val="50000"/>
              </a:spcBef>
            </a:pPr>
            <a:r>
              <a:rPr lang="en-GB" b="0" dirty="0" err="1">
                <a:latin typeface="+mn-lt"/>
              </a:rPr>
              <a:t>Lat</a:t>
            </a:r>
            <a:r>
              <a:rPr lang="en-GB" b="0" dirty="0">
                <a:latin typeface="+mn-lt"/>
              </a:rPr>
              <a:t>:  36.073</a:t>
            </a:r>
            <a:r>
              <a:rPr lang="en-GB" b="0" baseline="50000" dirty="0">
                <a:latin typeface="+mn-lt"/>
              </a:rPr>
              <a:t>o</a:t>
            </a:r>
            <a:r>
              <a:rPr lang="en-GB" b="0" dirty="0">
                <a:latin typeface="+mn-lt"/>
              </a:rPr>
              <a:t> N</a:t>
            </a:r>
          </a:p>
          <a:p>
            <a:pPr eaLnBrk="1" hangingPunct="1">
              <a:spcBef>
                <a:spcPct val="50000"/>
              </a:spcBef>
            </a:pPr>
            <a:r>
              <a:rPr lang="en-GB" b="0" dirty="0">
                <a:latin typeface="+mn-lt"/>
              </a:rPr>
              <a:t>Lon: 14.219</a:t>
            </a:r>
            <a:r>
              <a:rPr lang="en-GB" b="0" baseline="50000" dirty="0">
                <a:latin typeface="+mn-lt"/>
              </a:rPr>
              <a:t>o</a:t>
            </a:r>
            <a:r>
              <a:rPr lang="en-GB" b="0" dirty="0">
                <a:latin typeface="+mn-lt"/>
              </a:rPr>
              <a:t> E</a:t>
            </a:r>
          </a:p>
          <a:p>
            <a:pPr eaLnBrk="1" hangingPunct="1">
              <a:spcBef>
                <a:spcPct val="50000"/>
              </a:spcBef>
            </a:pPr>
            <a:r>
              <a:rPr lang="en-GB" b="0" dirty="0">
                <a:latin typeface="+mn-lt"/>
              </a:rPr>
              <a:t>Alt:   167 metres, </a:t>
            </a:r>
            <a:r>
              <a:rPr lang="en-GB" b="0" dirty="0" err="1">
                <a:latin typeface="+mn-lt"/>
              </a:rPr>
              <a:t>a.s.l</a:t>
            </a:r>
            <a:endParaRPr lang="en-US" b="0" baseline="50000" dirty="0">
              <a:latin typeface="+mn-lt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990600" y="15240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0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638800" y="1447800"/>
            <a:ext cx="2667000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600" b="0" dirty="0"/>
              <a:t> </a:t>
            </a:r>
            <a:r>
              <a:rPr lang="en-GB" b="0" dirty="0">
                <a:latin typeface="+mn-lt"/>
              </a:rPr>
              <a:t>Population of </a:t>
            </a:r>
            <a:r>
              <a:rPr lang="en-GB" b="0" dirty="0" smtClean="0">
                <a:latin typeface="+mn-lt"/>
              </a:rPr>
              <a:t>Malta</a:t>
            </a:r>
          </a:p>
          <a:p>
            <a:pPr eaLnBrk="1" hangingPunct="1">
              <a:spcBef>
                <a:spcPct val="50000"/>
              </a:spcBef>
            </a:pPr>
            <a:r>
              <a:rPr lang="en-GB" b="0" dirty="0">
                <a:latin typeface="+mn-lt"/>
              </a:rPr>
              <a:t>  410,290 (End 2007, NSO)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0" dirty="0" smtClean="0">
                <a:latin typeface="+mn-lt"/>
              </a:rPr>
              <a:t> </a:t>
            </a:r>
            <a:r>
              <a:rPr lang="en-GB" b="0" dirty="0">
                <a:latin typeface="+mn-lt"/>
              </a:rPr>
              <a:t>Area 315 </a:t>
            </a:r>
            <a:r>
              <a:rPr lang="en-GB" b="0" dirty="0" err="1">
                <a:latin typeface="+mn-lt"/>
              </a:rPr>
              <a:t>sq</a:t>
            </a:r>
            <a:r>
              <a:rPr lang="en-GB" b="0" dirty="0">
                <a:latin typeface="+mn-lt"/>
              </a:rPr>
              <a:t> km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0" dirty="0">
                <a:latin typeface="+mn-lt"/>
              </a:rPr>
              <a:t> 93 km South of Sicily</a:t>
            </a:r>
            <a:endParaRPr lang="en-US" b="0" dirty="0">
              <a:latin typeface="+mn-lt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638800" y="3124200"/>
            <a:ext cx="2667000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1400" b="0" dirty="0"/>
              <a:t> </a:t>
            </a:r>
            <a:r>
              <a:rPr lang="en-GB" b="0" dirty="0">
                <a:latin typeface="+mn-lt"/>
              </a:rPr>
              <a:t>Population of </a:t>
            </a:r>
            <a:r>
              <a:rPr lang="en-GB" b="0" dirty="0" err="1">
                <a:latin typeface="+mn-lt"/>
              </a:rPr>
              <a:t>Gozo</a:t>
            </a:r>
            <a:endParaRPr lang="en-GB" b="0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GB" b="0" dirty="0">
                <a:latin typeface="+mn-lt"/>
              </a:rPr>
              <a:t>  31,053 (End 2007, NSO)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0" dirty="0">
                <a:latin typeface="+mn-lt"/>
              </a:rPr>
              <a:t> Area 67 </a:t>
            </a:r>
            <a:r>
              <a:rPr lang="en-GB" b="0" dirty="0" err="1">
                <a:latin typeface="+mn-lt"/>
              </a:rPr>
              <a:t>sq</a:t>
            </a:r>
            <a:r>
              <a:rPr lang="en-GB" b="0" dirty="0">
                <a:latin typeface="+mn-lt"/>
              </a:rPr>
              <a:t> km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0" dirty="0">
                <a:latin typeface="+mn-lt"/>
              </a:rPr>
              <a:t> 5 km NW of Malta</a:t>
            </a:r>
            <a:endParaRPr lang="en-US" b="0" dirty="0">
              <a:latin typeface="+mn-lt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546725" y="6383338"/>
            <a:ext cx="99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b="0"/>
              <a:t>M Saliba 2009</a:t>
            </a: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4121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 err="1" smtClean="0"/>
              <a:t>Giordan</a:t>
            </a:r>
            <a:r>
              <a:rPr lang="en-GB" b="1" dirty="0" smtClean="0"/>
              <a:t> Lighthouse - </a:t>
            </a:r>
            <a:r>
              <a:rPr lang="en-GB" b="1" dirty="0" err="1" smtClean="0"/>
              <a:t>Gozo</a:t>
            </a:r>
            <a:endParaRPr lang="en-US" b="1" dirty="0" smtClean="0"/>
          </a:p>
        </p:txBody>
      </p:sp>
      <p:pic>
        <p:nvPicPr>
          <p:cNvPr id="8195" name="Picture 4" descr="Giorda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9390" y="1371600"/>
            <a:ext cx="6599209" cy="49498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143000" y="6284913"/>
            <a:ext cx="1054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000" b="0" dirty="0"/>
              <a:t>M Saliba 2009</a:t>
            </a:r>
            <a:r>
              <a:rPr lang="en-GB" b="0" dirty="0"/>
              <a:t>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7731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GB" b="1" dirty="0" smtClean="0"/>
              <a:t>Instruments and Measurements</a:t>
            </a:r>
            <a:endParaRPr lang="en-US" b="1" dirty="0" smtClean="0"/>
          </a:p>
        </p:txBody>
      </p:sp>
      <p:sp>
        <p:nvSpPr>
          <p:cNvPr id="9219" name="Text Box 49"/>
          <p:cNvSpPr txBox="1">
            <a:spLocks noChangeArrowheads="1"/>
          </p:cNvSpPr>
          <p:nvPr/>
        </p:nvSpPr>
        <p:spPr bwMode="auto">
          <a:xfrm>
            <a:off x="609600" y="990600"/>
            <a:ext cx="82296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+mn-lt"/>
              </a:rPr>
              <a:t>Preliminary measurements of surface ozone and carbon monoxide mixing ratios together with meteorological parameters started in early 1997. In 2004 a sulphur dioxide analyser was also installed. 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endParaRPr lang="en-GB" b="0" dirty="0">
              <a:latin typeface="+mn-lt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+mn-lt"/>
              </a:rPr>
              <a:t>The list below represents the analysers used to monitor the trace gases at the </a:t>
            </a:r>
            <a:r>
              <a:rPr lang="en-GB" b="0" dirty="0" err="1">
                <a:latin typeface="+mn-lt"/>
              </a:rPr>
              <a:t>Giordan</a:t>
            </a:r>
            <a:r>
              <a:rPr lang="en-GB" b="0" dirty="0">
                <a:latin typeface="+mn-lt"/>
              </a:rPr>
              <a:t> lighthouse GAW station: </a:t>
            </a:r>
            <a:endParaRPr lang="en-US" b="0" dirty="0">
              <a:latin typeface="+mn-lt"/>
            </a:endParaRPr>
          </a:p>
        </p:txBody>
      </p:sp>
      <p:sp>
        <p:nvSpPr>
          <p:cNvPr id="9220" name="Text Box 50"/>
          <p:cNvSpPr txBox="1">
            <a:spLocks noChangeArrowheads="1"/>
          </p:cNvSpPr>
          <p:nvPr/>
        </p:nvSpPr>
        <p:spPr bwMode="auto">
          <a:xfrm>
            <a:off x="914400" y="3505200"/>
            <a:ext cx="769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0"/>
          </a:p>
        </p:txBody>
      </p:sp>
      <p:sp>
        <p:nvSpPr>
          <p:cNvPr id="9221" name="Text Box 51"/>
          <p:cNvSpPr txBox="1">
            <a:spLocks noChangeArrowheads="1"/>
          </p:cNvSpPr>
          <p:nvPr/>
        </p:nvSpPr>
        <p:spPr bwMode="auto">
          <a:xfrm>
            <a:off x="3505200" y="2667000"/>
            <a:ext cx="35814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b="0" dirty="0" err="1">
                <a:solidFill>
                  <a:srgbClr val="FF0000"/>
                </a:solidFill>
                <a:latin typeface="+mn-lt"/>
              </a:rPr>
              <a:t>Dasibi</a:t>
            </a:r>
            <a:r>
              <a:rPr lang="fr-FR" b="0" dirty="0">
                <a:solidFill>
                  <a:srgbClr val="FF0000"/>
                </a:solidFill>
                <a:latin typeface="+mn-lt"/>
              </a:rPr>
              <a:t> 		</a:t>
            </a:r>
            <a:r>
              <a:rPr lang="fr-FR" b="0" dirty="0" smtClean="0">
                <a:solidFill>
                  <a:srgbClr val="FF0000"/>
                </a:solidFill>
                <a:latin typeface="+mn-lt"/>
              </a:rPr>
              <a:t>      RS </a:t>
            </a:r>
            <a:r>
              <a:rPr lang="fr-FR" b="0" dirty="0">
                <a:solidFill>
                  <a:srgbClr val="FF0000"/>
                </a:solidFill>
                <a:latin typeface="+mn-lt"/>
              </a:rPr>
              <a:t>1008 </a:t>
            </a:r>
          </a:p>
          <a:p>
            <a:pPr eaLnBrk="1" hangingPunct="1">
              <a:spcBef>
                <a:spcPct val="50000"/>
              </a:spcBef>
            </a:pPr>
            <a:r>
              <a:rPr lang="fr-FR" b="0" dirty="0" err="1" smtClean="0">
                <a:solidFill>
                  <a:srgbClr val="FF0000"/>
                </a:solidFill>
                <a:latin typeface="+mn-lt"/>
              </a:rPr>
              <a:t>Dasibi</a:t>
            </a:r>
            <a:r>
              <a:rPr lang="fr-FR" b="0" dirty="0">
                <a:solidFill>
                  <a:srgbClr val="FF0000"/>
                </a:solidFill>
                <a:latin typeface="+mn-lt"/>
              </a:rPr>
              <a:t>		</a:t>
            </a:r>
            <a:r>
              <a:rPr lang="fr-FR" b="0" dirty="0" smtClean="0">
                <a:solidFill>
                  <a:srgbClr val="FF0000"/>
                </a:solidFill>
                <a:latin typeface="+mn-lt"/>
              </a:rPr>
              <a:t>      AH </a:t>
            </a:r>
            <a:r>
              <a:rPr lang="fr-FR" b="0" dirty="0">
                <a:solidFill>
                  <a:srgbClr val="FF0000"/>
                </a:solidFill>
                <a:latin typeface="+mn-lt"/>
              </a:rPr>
              <a:t>1006</a:t>
            </a:r>
            <a:r>
              <a:rPr lang="en-US" b="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GB" b="0" dirty="0" err="1" smtClean="0">
                <a:solidFill>
                  <a:srgbClr val="FF0000"/>
                </a:solidFill>
                <a:latin typeface="+mn-lt"/>
              </a:rPr>
              <a:t>Environnement</a:t>
            </a:r>
            <a:r>
              <a:rPr lang="en-GB" b="0" dirty="0" smtClean="0">
                <a:solidFill>
                  <a:srgbClr val="FF0000"/>
                </a:solidFill>
                <a:latin typeface="+mn-lt"/>
              </a:rPr>
              <a:t>              O341M</a:t>
            </a:r>
            <a:endParaRPr lang="en-US" b="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fr-FR" b="0" dirty="0" err="1">
                <a:solidFill>
                  <a:srgbClr val="FF0000"/>
                </a:solidFill>
                <a:latin typeface="+mn-lt"/>
              </a:rPr>
              <a:t>Horiba</a:t>
            </a:r>
            <a:r>
              <a:rPr lang="fr-FR" b="0" dirty="0">
                <a:solidFill>
                  <a:srgbClr val="FF0000"/>
                </a:solidFill>
                <a:latin typeface="+mn-lt"/>
              </a:rPr>
              <a:t>		</a:t>
            </a:r>
            <a:r>
              <a:rPr lang="fr-FR" b="0" dirty="0" smtClean="0">
                <a:solidFill>
                  <a:srgbClr val="FF0000"/>
                </a:solidFill>
                <a:latin typeface="+mn-lt"/>
              </a:rPr>
              <a:t>      APMA-350E</a:t>
            </a:r>
            <a:r>
              <a:rPr lang="en-US" b="0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b="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GB" b="0" dirty="0">
                <a:solidFill>
                  <a:srgbClr val="FF0000"/>
                </a:solidFill>
                <a:latin typeface="+mn-lt"/>
              </a:rPr>
              <a:t>Teledyne	              </a:t>
            </a:r>
            <a:r>
              <a:rPr lang="en-GB" b="0" dirty="0" smtClean="0">
                <a:solidFill>
                  <a:srgbClr val="FF0000"/>
                </a:solidFill>
                <a:latin typeface="+mn-lt"/>
              </a:rPr>
              <a:t>          ML </a:t>
            </a:r>
            <a:r>
              <a:rPr lang="en-GB" b="0" dirty="0">
                <a:solidFill>
                  <a:srgbClr val="FF0000"/>
                </a:solidFill>
                <a:latin typeface="+mn-lt"/>
              </a:rPr>
              <a:t>9850</a:t>
            </a:r>
            <a:r>
              <a:rPr lang="en-US" b="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9222" name="Text Box 52"/>
          <p:cNvSpPr txBox="1">
            <a:spLocks noChangeArrowheads="1"/>
          </p:cNvSpPr>
          <p:nvPr/>
        </p:nvSpPr>
        <p:spPr bwMode="auto">
          <a:xfrm>
            <a:off x="610340" y="2667000"/>
            <a:ext cx="28194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dirty="0">
                <a:solidFill>
                  <a:srgbClr val="FF0000"/>
                </a:solidFill>
                <a:latin typeface="+mn-lt"/>
              </a:rPr>
              <a:t>Ozone analyser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fr-FR" dirty="0">
                <a:solidFill>
                  <a:srgbClr val="FF0000"/>
                </a:solidFill>
                <a:latin typeface="+mn-lt"/>
              </a:rPr>
              <a:t>Ozone analyser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  <a:latin typeface="+mn-lt"/>
              </a:rPr>
              <a:t>Ozone analyser</a:t>
            </a:r>
            <a:endParaRPr lang="en-US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fr-FR" dirty="0" err="1">
                <a:solidFill>
                  <a:srgbClr val="FF0000"/>
                </a:solidFill>
                <a:latin typeface="+mn-lt"/>
              </a:rPr>
              <a:t>Carbon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+mn-lt"/>
              </a:rPr>
              <a:t>monoxide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 analyser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  <a:latin typeface="+mn-lt"/>
              </a:rPr>
              <a:t>Sulphur dioxide analyser</a:t>
            </a:r>
            <a:r>
              <a:rPr lang="en-US" dirty="0">
                <a:latin typeface="+mn-lt"/>
              </a:rPr>
              <a:t> </a:t>
            </a:r>
          </a:p>
        </p:txBody>
      </p:sp>
      <p:sp>
        <p:nvSpPr>
          <p:cNvPr id="9223" name="Text Box 53"/>
          <p:cNvSpPr txBox="1">
            <a:spLocks noChangeArrowheads="1"/>
          </p:cNvSpPr>
          <p:nvPr/>
        </p:nvSpPr>
        <p:spPr bwMode="auto">
          <a:xfrm>
            <a:off x="7391400" y="35814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0"/>
          </a:p>
        </p:txBody>
      </p:sp>
      <p:sp>
        <p:nvSpPr>
          <p:cNvPr id="9224" name="Text Box 54"/>
          <p:cNvSpPr txBox="1">
            <a:spLocks noChangeArrowheads="1"/>
          </p:cNvSpPr>
          <p:nvPr/>
        </p:nvSpPr>
        <p:spPr bwMode="auto">
          <a:xfrm>
            <a:off x="7086600" y="3153569"/>
            <a:ext cx="1828800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b="0" dirty="0">
                <a:latin typeface="+mn-lt"/>
              </a:rPr>
              <a:t>(1997)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sz="1600" b="0" dirty="0">
                <a:latin typeface="+mn-lt"/>
              </a:rPr>
              <a:t>(2006)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sz="1600" b="0" dirty="0">
                <a:latin typeface="+mn-lt"/>
              </a:rPr>
              <a:t>(1997)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sz="1600" b="0" dirty="0">
                <a:latin typeface="+mn-lt"/>
              </a:rPr>
              <a:t>(2004)</a:t>
            </a:r>
            <a:endParaRPr lang="en-US" sz="1600" b="0" dirty="0">
              <a:latin typeface="+mn-lt"/>
            </a:endParaRPr>
          </a:p>
        </p:txBody>
      </p:sp>
      <p:sp>
        <p:nvSpPr>
          <p:cNvPr id="9225" name="Text Box 55"/>
          <p:cNvSpPr txBox="1">
            <a:spLocks noChangeArrowheads="1"/>
          </p:cNvSpPr>
          <p:nvPr/>
        </p:nvSpPr>
        <p:spPr bwMode="auto">
          <a:xfrm>
            <a:off x="838200" y="4953000"/>
            <a:ext cx="426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0"/>
          </a:p>
        </p:txBody>
      </p:sp>
      <p:sp>
        <p:nvSpPr>
          <p:cNvPr id="9226" name="Text Box 56"/>
          <p:cNvSpPr txBox="1">
            <a:spLocks noChangeArrowheads="1"/>
          </p:cNvSpPr>
          <p:nvPr/>
        </p:nvSpPr>
        <p:spPr bwMode="auto">
          <a:xfrm>
            <a:off x="457200" y="4814887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GB" b="0" dirty="0">
                <a:latin typeface="+mn-lt"/>
              </a:rPr>
              <a:t>Meteorological Sensors:</a:t>
            </a:r>
            <a:endParaRPr lang="en-US" b="0" dirty="0">
              <a:latin typeface="+mn-lt"/>
            </a:endParaRPr>
          </a:p>
        </p:txBody>
      </p:sp>
      <p:sp>
        <p:nvSpPr>
          <p:cNvPr id="9227" name="Text Box 57"/>
          <p:cNvSpPr txBox="1">
            <a:spLocks noChangeArrowheads="1"/>
          </p:cNvSpPr>
          <p:nvPr/>
        </p:nvSpPr>
        <p:spPr bwMode="auto">
          <a:xfrm>
            <a:off x="3505200" y="5334000"/>
            <a:ext cx="3581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GB" b="0" dirty="0" err="1">
                <a:solidFill>
                  <a:srgbClr val="FF0000"/>
                </a:solidFill>
                <a:latin typeface="+mn-lt"/>
              </a:rPr>
              <a:t>Vaisala</a:t>
            </a:r>
            <a:r>
              <a:rPr lang="en-US" b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b="0" dirty="0" err="1">
                <a:solidFill>
                  <a:srgbClr val="FF0000"/>
                </a:solidFill>
                <a:latin typeface="+mn-lt"/>
              </a:rPr>
              <a:t>nso</a:t>
            </a:r>
            <a:r>
              <a:rPr lang="en-US" b="0" dirty="0">
                <a:solidFill>
                  <a:srgbClr val="FF0000"/>
                </a:solidFill>
                <a:latin typeface="+mn-lt"/>
              </a:rPr>
              <a:t>                           </a:t>
            </a:r>
            <a:r>
              <a:rPr lang="en-US" b="0" dirty="0" smtClean="0">
                <a:solidFill>
                  <a:srgbClr val="FF0000"/>
                </a:solidFill>
                <a:latin typeface="+mn-lt"/>
              </a:rPr>
              <a:t>5</a:t>
            </a:r>
            <a:r>
              <a:rPr lang="en-GB" b="0" dirty="0">
                <a:solidFill>
                  <a:srgbClr val="FF0000"/>
                </a:solidFill>
                <a:latin typeface="+mn-lt"/>
              </a:rPr>
              <a:t>0Y</a:t>
            </a:r>
            <a:r>
              <a:rPr lang="en-US" b="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GB" b="0" dirty="0" err="1">
                <a:solidFill>
                  <a:srgbClr val="FF0000"/>
                </a:solidFill>
                <a:latin typeface="+mn-lt"/>
              </a:rPr>
              <a:t>Lambrecht</a:t>
            </a:r>
            <a:r>
              <a:rPr lang="en-GB" b="0" dirty="0">
                <a:solidFill>
                  <a:srgbClr val="FF0000"/>
                </a:solidFill>
                <a:latin typeface="+mn-lt"/>
              </a:rPr>
              <a:t> anemometer   14512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GB" b="0" dirty="0" err="1">
                <a:solidFill>
                  <a:srgbClr val="FF0000"/>
                </a:solidFill>
                <a:latin typeface="+mn-lt"/>
              </a:rPr>
              <a:t>Vaisala</a:t>
            </a:r>
            <a:r>
              <a:rPr lang="en-GB" b="0" dirty="0">
                <a:solidFill>
                  <a:srgbClr val="FF0000"/>
                </a:solidFill>
                <a:latin typeface="+mn-lt"/>
              </a:rPr>
              <a:t> 		      </a:t>
            </a:r>
            <a:r>
              <a:rPr lang="en-GB" b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b="0" dirty="0">
                <a:solidFill>
                  <a:srgbClr val="FF0000"/>
                </a:solidFill>
                <a:latin typeface="+mn-lt"/>
              </a:rPr>
              <a:t>PTB 101 B</a:t>
            </a:r>
            <a:endParaRPr lang="en-US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228" name="Text Box 58"/>
          <p:cNvSpPr txBox="1">
            <a:spLocks noChangeArrowheads="1"/>
          </p:cNvSpPr>
          <p:nvPr/>
        </p:nvSpPr>
        <p:spPr bwMode="auto">
          <a:xfrm>
            <a:off x="533400" y="5257800"/>
            <a:ext cx="3124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  <a:latin typeface="+mn-lt"/>
              </a:rPr>
              <a:t>Temperature &amp; RH sensor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 </a:t>
            </a:r>
            <a:endParaRPr lang="fr-FR" dirty="0" smtClean="0">
              <a:solidFill>
                <a:srgbClr val="FF0000"/>
              </a:solidFill>
              <a:latin typeface="+mn-lt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GB" dirty="0" smtClean="0">
                <a:solidFill>
                  <a:srgbClr val="FF0000"/>
                </a:solidFill>
                <a:latin typeface="+mn-lt"/>
              </a:rPr>
              <a:t>Wind </a:t>
            </a:r>
            <a:r>
              <a:rPr lang="en-GB" dirty="0">
                <a:solidFill>
                  <a:srgbClr val="FF0000"/>
                </a:solidFill>
                <a:latin typeface="+mn-lt"/>
              </a:rPr>
              <a:t>speed and direction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  <a:latin typeface="+mn-lt"/>
              </a:rPr>
              <a:t>Pressure sensor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077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4112</TotalTime>
  <Words>1342</Words>
  <Application>Microsoft Office PowerPoint</Application>
  <PresentationFormat>On-screen Show (4:3)</PresentationFormat>
  <Paragraphs>242</Paragraphs>
  <Slides>35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Office Theme</vt:lpstr>
      <vt:lpstr>Chart</vt:lpstr>
      <vt:lpstr>Worksheet</vt:lpstr>
      <vt:lpstr>A 12 Year Study of Atmospheric Pollution in the Central Mediterranean and Future Research  Prospects</vt:lpstr>
      <vt:lpstr>Principal Collaborators and Co Workers</vt:lpstr>
      <vt:lpstr>Pollution in the Mediterranean</vt:lpstr>
      <vt:lpstr>Etna Emissions when the wind is from the Northern sector.</vt:lpstr>
      <vt:lpstr>A Saharan Dust event</vt:lpstr>
      <vt:lpstr>View of Ships in Malta – Sicily Channel   9th May 2011</vt:lpstr>
      <vt:lpstr>  </vt:lpstr>
      <vt:lpstr>Giordan Lighthouse - Gozo</vt:lpstr>
      <vt:lpstr>Instruments and Measurements</vt:lpstr>
      <vt:lpstr>Local wind and RH data</vt:lpstr>
      <vt:lpstr>PowerPoint Presentation</vt:lpstr>
      <vt:lpstr>Conclusions of ADIOS Campaign</vt:lpstr>
      <vt:lpstr>PowerPoint Presentation</vt:lpstr>
      <vt:lpstr>PowerPoint Presentation</vt:lpstr>
      <vt:lpstr>Annual variation of Ozone Concentration at Giordan lighthouse (1997 – 2006).</vt:lpstr>
      <vt:lpstr>  </vt:lpstr>
      <vt:lpstr>Comparison of Carbon Monoxide and Sulphur Dioxide concentrations over the Maltese Islands.</vt:lpstr>
      <vt:lpstr>Comparison of Ozone, Carbon monoxide and Sulphur dioxide concentrations measured at Giordan lighthouse.</vt:lpstr>
      <vt:lpstr>Pre industrial and Modern Ozone concentrations.</vt:lpstr>
      <vt:lpstr>Summary of our findings at GAW station Giordan lighthouse.</vt:lpstr>
      <vt:lpstr>New GAW Station at Giordan Lighthouse</vt:lpstr>
      <vt:lpstr>Instruments - continued</vt:lpstr>
      <vt:lpstr>Future works</vt:lpstr>
      <vt:lpstr>Data Logging</vt:lpstr>
      <vt:lpstr>Hurricane force winds  18th February 2011  Max wind speed of over 39 m/s (140 km/hr) </vt:lpstr>
      <vt:lpstr>Trace gases as measured at Giordan Lighthouse  Wind Direction - South East (over Malta)  17th February 2011</vt:lpstr>
      <vt:lpstr>Wind Direction Segments</vt:lpstr>
      <vt:lpstr>Ozone dependence on Meteorological Parameters</vt:lpstr>
      <vt:lpstr>Anthropogenic effects on Measurements of Trace gases 29th April 2011</vt:lpstr>
      <vt:lpstr>PowerPoint Presentation</vt:lpstr>
      <vt:lpstr>Effect of Ships’ emissions on Maltese Islands Wind Direction – North West 29th March 2011</vt:lpstr>
      <vt:lpstr>Etna Emission 13th January 2011</vt:lpstr>
      <vt:lpstr>Etna Emission 13th January 2011</vt:lpstr>
      <vt:lpstr>SO2 as measured at Giordan Lighthouse  12 - 15th   January 2011</vt:lpstr>
      <vt:lpstr>Staff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12 Year Study of Atmospheric Pollution in the Central Mediterranean</dc:title>
  <dc:creator>user</dc:creator>
  <cp:lastModifiedBy>user</cp:lastModifiedBy>
  <cp:revision>101</cp:revision>
  <cp:lastPrinted>2011-03-21T12:13:02Z</cp:lastPrinted>
  <dcterms:created xsi:type="dcterms:W3CDTF">2006-08-16T00:00:00Z</dcterms:created>
  <dcterms:modified xsi:type="dcterms:W3CDTF">2011-05-09T14:13:11Z</dcterms:modified>
</cp:coreProperties>
</file>