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701" r:id="rId2"/>
    <p:sldMasterId id="2147483676" r:id="rId3"/>
    <p:sldMasterId id="2147483708" r:id="rId4"/>
    <p:sldMasterId id="2147483682" r:id="rId5"/>
    <p:sldMasterId id="2147483686" r:id="rId6"/>
  </p:sldMasterIdLst>
  <p:notesMasterIdLst>
    <p:notesMasterId r:id="rId26"/>
  </p:notesMasterIdLst>
  <p:handoutMasterIdLst>
    <p:handoutMasterId r:id="rId27"/>
  </p:handoutMasterIdLst>
  <p:sldIdLst>
    <p:sldId id="271" r:id="rId7"/>
    <p:sldId id="272" r:id="rId8"/>
    <p:sldId id="286" r:id="rId9"/>
    <p:sldId id="309" r:id="rId10"/>
    <p:sldId id="310" r:id="rId11"/>
    <p:sldId id="318" r:id="rId12"/>
    <p:sldId id="297" r:id="rId13"/>
    <p:sldId id="323" r:id="rId14"/>
    <p:sldId id="277" r:id="rId15"/>
    <p:sldId id="280" r:id="rId16"/>
    <p:sldId id="311" r:id="rId17"/>
    <p:sldId id="300" r:id="rId18"/>
    <p:sldId id="321" r:id="rId19"/>
    <p:sldId id="322" r:id="rId20"/>
    <p:sldId id="281" r:id="rId21"/>
    <p:sldId id="312" r:id="rId22"/>
    <p:sldId id="313" r:id="rId23"/>
    <p:sldId id="298" r:id="rId24"/>
    <p:sldId id="289" r:id="rId25"/>
  </p:sldIdLst>
  <p:sldSz cx="9144000" cy="6858000" type="screen4x3"/>
  <p:notesSz cx="6669088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0000FF"/>
    <a:srgbClr val="E8BE24"/>
    <a:srgbClr val="CCFFFF"/>
    <a:srgbClr val="FFEBCD"/>
    <a:srgbClr val="FFFFCD"/>
    <a:srgbClr val="FEC450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2559" autoAdjust="0"/>
    <p:restoredTop sz="93204" autoAdjust="0"/>
  </p:normalViewPr>
  <p:slideViewPr>
    <p:cSldViewPr>
      <p:cViewPr varScale="1">
        <p:scale>
          <a:sx n="75" d="100"/>
          <a:sy n="75" d="100"/>
        </p:scale>
        <p:origin x="-1530" y="-96"/>
      </p:cViewPr>
      <p:guideLst>
        <p:guide orient="horz" pos="3838"/>
        <p:guide orient="horz" pos="4110"/>
        <p:guide orient="horz" pos="4065"/>
        <p:guide orient="horz" pos="3884"/>
        <p:guide orient="horz" pos="3929"/>
        <p:guide pos="5511"/>
        <p:guide pos="3243"/>
        <p:guide pos="2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616" y="-108"/>
      </p:cViewPr>
      <p:guideLst>
        <p:guide orient="horz" pos="3127"/>
        <p:guide pos="210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B24A98D-2B6E-4A8E-A09E-9A63769F72F9}" type="datetimeFigureOut">
              <a:rPr lang="en-GB"/>
              <a:pPr>
                <a:defRPr/>
              </a:pPr>
              <a:t>08/05/2013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7FDC9B8-9256-4E84-97EF-6F669B2FA0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386D423-63A4-454E-AC5E-6E9652F4CC64}" type="datetimeFigureOut">
              <a:rPr lang="en-GB"/>
              <a:pPr>
                <a:defRPr/>
              </a:pPr>
              <a:t>08/05/2013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4D6A344-D39F-4A21-B84E-70E8F9D210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Purpose &amp; Objectives of UKEAP</a:t>
            </a: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FE24AAD-BA0A-4B2F-824A-C432BA4AA2E5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Brief introduction to the 4 component networks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B5AA74-EE26-426C-809C-ED31FAD37514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3BA2C9-7692-4401-8892-F1CE3A40DEFD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Using the UK AENEID model, each site in the network is classified according to one of seven different dominant emission source categories. </a:t>
            </a:r>
          </a:p>
          <a:p>
            <a:pPr>
              <a:spcBef>
                <a:spcPct val="0"/>
              </a:spcBef>
            </a:pPr>
            <a:r>
              <a:rPr lang="en-GB" smtClean="0"/>
              <a:t>A key benefit of the large number of sites in the NH</a:t>
            </a:r>
            <a:r>
              <a:rPr lang="en-GB" baseline="-25000" smtClean="0"/>
              <a:t>3</a:t>
            </a:r>
            <a:r>
              <a:rPr lang="en-GB" smtClean="0"/>
              <a:t> network is that group analysis can be conducted according to the major source sectors (AENEID model). </a:t>
            </a:r>
          </a:p>
          <a:p>
            <a:pPr>
              <a:spcBef>
                <a:spcPct val="0"/>
              </a:spcBef>
            </a:pPr>
            <a:r>
              <a:rPr lang="en-GB" smtClean="0"/>
              <a:t>Compare average seasonal cycles in NH</a:t>
            </a:r>
            <a:r>
              <a:rPr lang="en-GB" baseline="-25000" smtClean="0"/>
              <a:t>3 </a:t>
            </a:r>
            <a:r>
              <a:rPr lang="en-GB" smtClean="0"/>
              <a:t>and</a:t>
            </a:r>
            <a:r>
              <a:rPr lang="en-GB" baseline="-25000" smtClean="0"/>
              <a:t> </a:t>
            </a:r>
            <a:r>
              <a:rPr lang="en-GB" smtClean="0"/>
              <a:t>NH</a:t>
            </a:r>
            <a:r>
              <a:rPr lang="en-GB" baseline="-25000" smtClean="0"/>
              <a:t>4</a:t>
            </a:r>
            <a:r>
              <a:rPr lang="en-GB" baseline="30000" smtClean="0"/>
              <a:t>+</a:t>
            </a:r>
            <a:r>
              <a:rPr lang="en-GB" smtClean="0"/>
              <a:t> concentration of grouped sites from four different emission source categories.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C3212C-0A03-4AE9-933E-B949AF84BDBF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Group analysis data show informative trend differences in NH</a:t>
            </a:r>
            <a:r>
              <a:rPr lang="en-GB" baseline="-25000" smtClean="0"/>
              <a:t>3</a:t>
            </a:r>
            <a:r>
              <a:rPr lang="en-GB" smtClean="0"/>
              <a:t> concentrations. </a:t>
            </a:r>
          </a:p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70DF0A-E579-48DB-B3C4-3849160FE70A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i="0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iStock_000004025886_Small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iStock_000004025886_Small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2060" y="0"/>
            <a:ext cx="321940" cy="3429000"/>
          </a:xfrm>
          <a:prstGeom prst="rect">
            <a:avLst/>
          </a:prstGeom>
        </p:spPr>
        <p:txBody>
          <a:bodyPr vert="vert270" lIns="144000" tIns="108000" rIns="72000"/>
          <a:lstStyle>
            <a:lvl1pPr marL="360000"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3430587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iStock_000004025886_Small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i="0" cap="all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solidFill>
              <a:srgbClr val="A2DA8C"/>
            </a:solidFill>
          </a:ln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Fern_shutterstock_2467978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Fern_shutterstock_2467978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i="0" cap="all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solidFill>
              <a:srgbClr val="A2DA8C"/>
            </a:solidFill>
          </a:ln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n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Fern_shutterstock_2467978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nder image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iStock_000004025886_Small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Fern_shutterstock_2467978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9144000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9144000" cy="6127750"/>
          </a:xfrm>
          <a:prstGeom prst="rect">
            <a:avLst/>
          </a:prstGeom>
          <a:noFill/>
        </p:spPr>
        <p:txBody>
          <a:bodyPr lIns="0" tIns="288000" rIns="360000" bIns="720000" anchor="t" anchorCtr="0">
            <a:normAutofit/>
          </a:bodyPr>
          <a:lstStyle>
            <a:lvl1pPr marL="712788" marR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074738" indent="-361950">
              <a:spcBef>
                <a:spcPts val="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2600" baseline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3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273050" indent="-273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lang="en-GB" sz="2400" kern="1200" cap="none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95287" y="1071969"/>
            <a:ext cx="8353426" cy="4661287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9144000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iStock_000004025886_Small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016" y="728663"/>
            <a:ext cx="9107488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360363" indent="-360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600"/>
              </a:spcAft>
              <a:buSzPct val="75000"/>
              <a:buFont typeface="Arial" pitchFamily="34" charset="0"/>
              <a:buChar char="•"/>
              <a:defRPr sz="2600" baseline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3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273050" indent="-273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lang="en-GB" sz="2400" kern="1200" cap="none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95287" y="1071969"/>
            <a:ext cx="8353426" cy="4661287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4025886_Small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all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3FC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27" name="Picture 9" descr="CEH_PMS_RGB.png"/>
          <p:cNvPicPr>
            <a:picLocks noChangeAspect="1"/>
          </p:cNvPicPr>
          <p:nvPr/>
        </p:nvPicPr>
        <p:blipFill>
          <a:blip r:embed="rId10" cstate="print"/>
          <a:srcRect l="10867" t="32491" r="8698" b="39833"/>
          <a:stretch>
            <a:fillRect/>
          </a:stretch>
        </p:blipFill>
        <p:spPr bwMode="auto">
          <a:xfrm>
            <a:off x="388938" y="6088063"/>
            <a:ext cx="1798637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35" descr="NERC-logo-400px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34250" y="6086475"/>
            <a:ext cx="140176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31" r:id="rId8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 cap="all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3FC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243" name="Picture 3" descr="CEH_WO_PMS_RGB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6050" y="5570538"/>
            <a:ext cx="22399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8" descr="NERC_WhiteRev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62813" y="6080125"/>
            <a:ext cx="15176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34" r:id="rId8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 cap="all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A2D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9459" name="Picture 9" descr="CEH_PMS_RGB.png"/>
          <p:cNvPicPr>
            <a:picLocks noChangeAspect="1"/>
          </p:cNvPicPr>
          <p:nvPr/>
        </p:nvPicPr>
        <p:blipFill>
          <a:blip r:embed="rId10" cstate="print"/>
          <a:srcRect l="10867" t="32491" r="8698" b="39833"/>
          <a:stretch>
            <a:fillRect/>
          </a:stretch>
        </p:blipFill>
        <p:spPr bwMode="auto">
          <a:xfrm>
            <a:off x="388938" y="6088063"/>
            <a:ext cx="1798637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8" descr="NERC-logo-400px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34250" y="6086475"/>
            <a:ext cx="140176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37" r:id="rId8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 cap="all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A2D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8675" name="Picture 3" descr="CEH_WO_PMS_RGB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6050" y="5570538"/>
            <a:ext cx="22399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 descr="NERC_WhiteRev400px_PPTslides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91388" y="6092825"/>
            <a:ext cx="143986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40" r:id="rId8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 cap="all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28663"/>
          </a:xfrm>
          <a:prstGeom prst="rect">
            <a:avLst/>
          </a:prstGeom>
          <a:solidFill>
            <a:srgbClr val="3FC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7891" name="Picture 9" descr="CEH_PMS_RGB.png"/>
          <p:cNvPicPr>
            <a:picLocks noChangeAspect="1"/>
          </p:cNvPicPr>
          <p:nvPr/>
        </p:nvPicPr>
        <p:blipFill>
          <a:blip r:embed="rId8" cstate="print"/>
          <a:srcRect l="10867" t="32491" r="8698" b="39833"/>
          <a:stretch>
            <a:fillRect/>
          </a:stretch>
        </p:blipFill>
        <p:spPr bwMode="auto">
          <a:xfrm>
            <a:off x="388938" y="6088063"/>
            <a:ext cx="1798637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 descr="NERC-logo-400px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34250" y="6086475"/>
            <a:ext cx="140176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 cap="all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28663"/>
          </a:xfrm>
          <a:prstGeom prst="rect">
            <a:avLst/>
          </a:prstGeom>
          <a:solidFill>
            <a:srgbClr val="A2D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5059" name="Picture 9" descr="CEH_PMS_RGB.png"/>
          <p:cNvPicPr>
            <a:picLocks noChangeAspect="1"/>
          </p:cNvPicPr>
          <p:nvPr/>
        </p:nvPicPr>
        <p:blipFill>
          <a:blip r:embed="rId9" cstate="print"/>
          <a:srcRect l="10867" t="32491" r="8698" b="39833"/>
          <a:stretch>
            <a:fillRect/>
          </a:stretch>
        </p:blipFill>
        <p:spPr bwMode="auto">
          <a:xfrm>
            <a:off x="388938" y="6088063"/>
            <a:ext cx="1798637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 descr="NERC-logo-400px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34250" y="6086475"/>
            <a:ext cx="140176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 cap="all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7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180975" y="0"/>
            <a:ext cx="9324975" cy="3429000"/>
          </a:xfrm>
        </p:spPr>
        <p:txBody>
          <a:bodyPr>
            <a:normAutofit fontScale="85000" lnSpcReduction="10000"/>
          </a:bodyPr>
          <a:lstStyle/>
          <a:p>
            <a:pPr fontAlgn="auto">
              <a:defRPr/>
            </a:pPr>
            <a:endParaRPr lang="en-GB" b="1" dirty="0" smtClean="0"/>
          </a:p>
          <a:p>
            <a:pPr algn="ctr" fontAlgn="auto">
              <a:defRPr/>
            </a:pPr>
            <a:r>
              <a:rPr lang="en-GB" b="1" dirty="0" smtClean="0">
                <a:latin typeface="+mn-lt"/>
              </a:rPr>
              <a:t>UK Eutrophying and Acidifying Atmospheric Pollutants Monitoring networks</a:t>
            </a:r>
          </a:p>
          <a:p>
            <a:pPr algn="ctr" fontAlgn="auto">
              <a:defRPr/>
            </a:pPr>
            <a:r>
              <a:rPr lang="en-GB" b="1" dirty="0" smtClean="0">
                <a:latin typeface="+mn-lt"/>
              </a:rPr>
              <a:t> </a:t>
            </a:r>
          </a:p>
          <a:p>
            <a:pPr algn="ctr" fontAlgn="auto">
              <a:defRPr/>
            </a:pPr>
            <a:r>
              <a:rPr lang="en-GB" b="1" dirty="0" smtClean="0">
                <a:latin typeface="+mn-lt"/>
              </a:rPr>
              <a:t>UKEAP</a:t>
            </a:r>
          </a:p>
          <a:p>
            <a:pPr algn="ctr" fontAlgn="auto">
              <a:defRPr/>
            </a:pPr>
            <a:endParaRPr lang="en-GB" b="1" dirty="0" smtClean="0">
              <a:latin typeface="+mn-lt"/>
            </a:endParaRPr>
          </a:p>
        </p:txBody>
      </p:sp>
      <p:sp>
        <p:nvSpPr>
          <p:cNvPr id="55298" name="Text Placeholder 2"/>
          <p:cNvSpPr>
            <a:spLocks noGrp="1"/>
          </p:cNvSpPr>
          <p:nvPr>
            <p:ph type="body" sz="quarter" idx="12"/>
          </p:nvPr>
        </p:nvSpPr>
        <p:spPr bwMode="auto">
          <a:xfrm>
            <a:off x="0" y="3257550"/>
            <a:ext cx="9144000" cy="3429000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GB" sz="1600" i="1" smtClean="0">
                <a:latin typeface="Calibri" pitchFamily="34" charset="0"/>
                <a:cs typeface="Arial" charset="0"/>
              </a:rPr>
              <a:t>YS Tang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1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JN Cape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1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ID Leith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1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MM Twigg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1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M Coyle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1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J Kentisbeer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1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S Leeson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1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C DiMarco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1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E Nemitz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1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WJ Bealey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1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D Leaver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1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J Poskitt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2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S Beith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2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S Thacker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2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I Simmons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1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N van Dijk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1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U Dragosits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1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T Dore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1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K Letho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2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C Woods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2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D Sleep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2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MG Pereira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2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MA Sutton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1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C Conolly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3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R Yardley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3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A Collings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3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M Davies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3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D Knight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2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K Vincent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3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J Lingard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3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S Richie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3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S Telling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3</a:t>
            </a:r>
            <a:r>
              <a:rPr lang="en-GB" sz="1600" i="1" smtClean="0">
                <a:latin typeface="Calibri" pitchFamily="34" charset="0"/>
                <a:cs typeface="Arial" charset="0"/>
              </a:rPr>
              <a:t>, B Donovan</a:t>
            </a:r>
            <a:r>
              <a:rPr lang="en-GB" sz="1600" i="1" baseline="30000" smtClean="0">
                <a:latin typeface="Calibri" pitchFamily="34" charset="0"/>
                <a:cs typeface="Arial" charset="0"/>
              </a:rPr>
              <a:t>3</a:t>
            </a:r>
            <a:r>
              <a:rPr lang="en-GB" sz="1600" i="1" smtClean="0">
                <a:latin typeface="Arial" charset="0"/>
                <a:cs typeface="Arial" charset="0"/>
              </a:rPr>
              <a:t>,</a:t>
            </a:r>
            <a:r>
              <a:rPr lang="en-GB" sz="1600" i="1" smtClean="0">
                <a:latin typeface="Calibri" pitchFamily="34" charset="0"/>
                <a:cs typeface="Arial" charset="0"/>
              </a:rPr>
              <a:t> </a:t>
            </a:r>
            <a:r>
              <a:rPr lang="en-GB" sz="1600" i="1" u="sng" smtClean="0">
                <a:latin typeface="Calibri" pitchFamily="34" charset="0"/>
                <a:cs typeface="Arial" charset="0"/>
              </a:rPr>
              <a:t>CF Braban</a:t>
            </a:r>
            <a:r>
              <a:rPr lang="en-GB" sz="1600" i="1" u="sng" baseline="30000" smtClean="0">
                <a:latin typeface="Calibri" pitchFamily="34" charset="0"/>
                <a:cs typeface="Arial" charset="0"/>
              </a:rPr>
              <a:t>1</a:t>
            </a:r>
            <a:endParaRPr lang="en-GB" sz="1600" u="sng" smtClean="0">
              <a:latin typeface="Calibri" pitchFamily="34" charset="0"/>
              <a:cs typeface="Arial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GB" sz="1600" smtClean="0">
              <a:latin typeface="Arial" charset="0"/>
              <a:cs typeface="Arial" charset="0"/>
            </a:endParaRPr>
          </a:p>
        </p:txBody>
      </p:sp>
      <p:pic>
        <p:nvPicPr>
          <p:cNvPr id="55299" name="Picture 3" descr="defra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5805488"/>
            <a:ext cx="1211263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 Box 15"/>
          <p:cNvSpPr txBox="1">
            <a:spLocks noChangeArrowheads="1"/>
          </p:cNvSpPr>
          <p:nvPr/>
        </p:nvSpPr>
        <p:spPr bwMode="auto">
          <a:xfrm>
            <a:off x="0" y="4643438"/>
            <a:ext cx="9144000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aseline="30000">
                <a:cs typeface="Arial" charset="0"/>
              </a:rPr>
              <a:t>1 </a:t>
            </a:r>
            <a:r>
              <a:rPr lang="en-GB" sz="1600">
                <a:latin typeface="Calibri" pitchFamily="34" charset="0"/>
                <a:cs typeface="Arial" charset="0"/>
              </a:rPr>
              <a:t>CEH Edinburgh, Bush Estate, Penicuik, Midlothian EH26 0QB</a:t>
            </a:r>
          </a:p>
          <a:p>
            <a:pPr algn="ctr"/>
            <a:r>
              <a:rPr lang="en-GB" sz="1600" baseline="30000">
                <a:latin typeface="Calibri" pitchFamily="34" charset="0"/>
                <a:cs typeface="Arial" charset="0"/>
              </a:rPr>
              <a:t>2 </a:t>
            </a:r>
            <a:r>
              <a:rPr lang="en-GB" sz="1600">
                <a:latin typeface="Calibri" pitchFamily="34" charset="0"/>
                <a:cs typeface="Arial" charset="0"/>
              </a:rPr>
              <a:t>CEH Lancaster, </a:t>
            </a:r>
            <a:r>
              <a:rPr lang="fr-FR" sz="1600">
                <a:latin typeface="Calibri" pitchFamily="34" charset="0"/>
                <a:cs typeface="Arial" charset="0"/>
              </a:rPr>
              <a:t>Lancaster Environment Centre, Bailrigg, Lancaster LA1 4AP</a:t>
            </a:r>
          </a:p>
          <a:p>
            <a:pPr algn="ctr"/>
            <a:r>
              <a:rPr lang="en-GB" sz="1600" baseline="30000">
                <a:latin typeface="Calibri" pitchFamily="34" charset="0"/>
                <a:cs typeface="Arial" charset="0"/>
              </a:rPr>
              <a:t>3 </a:t>
            </a:r>
            <a:r>
              <a:rPr lang="en-GB" sz="1600">
                <a:latin typeface="Calibri" pitchFamily="34" charset="0"/>
                <a:cs typeface="Arial" charset="0"/>
              </a:rPr>
              <a:t>Ricardo-AEA, Harwell Business Centre, Didcot, Oxon OX11 0QJ</a:t>
            </a:r>
          </a:p>
          <a:p>
            <a:pPr algn="ctr"/>
            <a:r>
              <a:rPr lang="en-GB" sz="1600" baseline="30000">
                <a:latin typeface="Calibri" pitchFamily="34" charset="0"/>
              </a:rPr>
              <a:t>4</a:t>
            </a:r>
            <a:r>
              <a:rPr lang="en-GB" sz="1600">
                <a:latin typeface="Calibri" pitchFamily="34" charset="0"/>
              </a:rPr>
              <a:t>School of Chemistry, University of Edinburgh, West Mains Road. Edinburgh EH9 3JJ</a:t>
            </a:r>
            <a:endParaRPr lang="en-GB" sz="1600">
              <a:latin typeface="Calibri" pitchFamily="34" charset="0"/>
              <a:cs typeface="Arial" charset="0"/>
            </a:endParaRPr>
          </a:p>
          <a:p>
            <a:pPr algn="ctr"/>
            <a:r>
              <a:rPr lang="en-GB" sz="1600" baseline="30000">
                <a:latin typeface="Calibri" pitchFamily="34" charset="0"/>
                <a:cs typeface="Arial" charset="0"/>
              </a:rPr>
              <a:t>5</a:t>
            </a:r>
            <a:r>
              <a:rPr lang="en-GB" sz="1600">
                <a:latin typeface="Calibri" pitchFamily="34" charset="0"/>
                <a:cs typeface="Arial" charset="0"/>
              </a:rPr>
              <a:t>Defra, ALE, Nobel House, 17 Smith Square, London SW1P 3JR</a:t>
            </a:r>
          </a:p>
          <a:p>
            <a:pPr algn="ctr"/>
            <a:endParaRPr lang="en-GB" sz="1600">
              <a:cs typeface="Arial" charset="0"/>
            </a:endParaRPr>
          </a:p>
        </p:txBody>
      </p:sp>
      <p:pic>
        <p:nvPicPr>
          <p:cNvPr id="55301" name="Picture 6" descr="Ricardo-AE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6076950"/>
            <a:ext cx="240188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Placeholder 2"/>
          <p:cNvSpPr>
            <a:spLocks noGrp="1"/>
          </p:cNvSpPr>
          <p:nvPr>
            <p:ph type="body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GB" smtClean="0">
              <a:latin typeface="Calibri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b="1" smtClean="0">
                <a:latin typeface="Calibri" pitchFamily="34" charset="0"/>
                <a:cs typeface="Arial" charset="0"/>
              </a:rPr>
              <a:t>NAMN: Time series</a:t>
            </a:r>
            <a:endParaRPr lang="en-GB" smtClean="0">
              <a:latin typeface="Calibri" pitchFamily="34" charset="0"/>
              <a:cs typeface="Arial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GB" smtClean="0"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187450" y="5026025"/>
          <a:ext cx="7009145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1656184"/>
                <a:gridCol w="1704923"/>
                <a:gridCol w="1631814"/>
              </a:tblGrid>
              <a:tr h="305528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</a:rPr>
                        <a:t>% Change</a:t>
                      </a:r>
                      <a:r>
                        <a:rPr lang="en-GB" sz="1600" baseline="0" dirty="0" smtClean="0">
                          <a:latin typeface="+mn-lt"/>
                        </a:rPr>
                        <a:t> 2010/1998</a:t>
                      </a:r>
                      <a:endParaRPr lang="en-GB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</a:rPr>
                        <a:t>CATTLE</a:t>
                      </a:r>
                      <a:endParaRPr lang="en-GB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</a:rPr>
                        <a:t>PIG &amp; POULTRY</a:t>
                      </a:r>
                      <a:endParaRPr lang="en-GB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</a:rPr>
                        <a:t>BACKGROUND</a:t>
                      </a:r>
                      <a:endParaRPr lang="en-GB" sz="1600" dirty="0">
                        <a:latin typeface="+mn-lt"/>
                      </a:endParaRPr>
                    </a:p>
                  </a:txBody>
                  <a:tcPr/>
                </a:tc>
              </a:tr>
              <a:tr h="305528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+mn-lt"/>
                        </a:rPr>
                        <a:t>NAEI</a:t>
                      </a:r>
                      <a:endParaRPr lang="en-GB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n-lt"/>
                        </a:rPr>
                        <a:t>-9.3 %</a:t>
                      </a:r>
                      <a:endParaRPr lang="en-GB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n-lt"/>
                        </a:rPr>
                        <a:t>-42.5 %</a:t>
                      </a:r>
                      <a:endParaRPr lang="en-GB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n-lt"/>
                        </a:rPr>
                        <a:t>-</a:t>
                      </a:r>
                      <a:endParaRPr lang="en-GB" sz="1800" dirty="0">
                        <a:latin typeface="+mn-lt"/>
                      </a:endParaRPr>
                    </a:p>
                  </a:txBody>
                  <a:tcPr/>
                </a:tc>
              </a:tr>
              <a:tr h="325049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+mn-lt"/>
                        </a:rPr>
                        <a:t>NAMN</a:t>
                      </a:r>
                      <a:endParaRPr lang="en-GB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n-lt"/>
                        </a:rPr>
                        <a:t>+38.5 %</a:t>
                      </a:r>
                      <a:endParaRPr lang="en-GB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n-lt"/>
                        </a:rPr>
                        <a:t>-38.5</a:t>
                      </a:r>
                      <a:r>
                        <a:rPr lang="en-GB" sz="1800" baseline="0" dirty="0" smtClean="0">
                          <a:latin typeface="+mn-lt"/>
                        </a:rPr>
                        <a:t> %</a:t>
                      </a:r>
                      <a:endParaRPr lang="en-GB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n-lt"/>
                        </a:rPr>
                        <a:t>+ 152 %</a:t>
                      </a:r>
                      <a:endParaRPr lang="en-GB" sz="18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3752" name="Picture 9"/>
          <p:cNvPicPr>
            <a:picLocks noChangeAspect="1" noChangeArrowheads="1"/>
          </p:cNvPicPr>
          <p:nvPr/>
        </p:nvPicPr>
        <p:blipFill>
          <a:blip r:embed="rId3" cstate="print"/>
          <a:srcRect t="2216" b="3691"/>
          <a:stretch>
            <a:fillRect/>
          </a:stretch>
        </p:blipFill>
        <p:spPr bwMode="auto">
          <a:xfrm>
            <a:off x="179388" y="765175"/>
            <a:ext cx="419100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53" name="Picture 10"/>
          <p:cNvPicPr>
            <a:picLocks noChangeAspect="1" noChangeArrowheads="1"/>
          </p:cNvPicPr>
          <p:nvPr/>
        </p:nvPicPr>
        <p:blipFill>
          <a:blip r:embed="rId4" cstate="print"/>
          <a:srcRect t="2197" b="3664"/>
          <a:stretch>
            <a:fillRect/>
          </a:stretch>
        </p:blipFill>
        <p:spPr bwMode="auto">
          <a:xfrm>
            <a:off x="4572000" y="812800"/>
            <a:ext cx="419417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54" name="Picture 11"/>
          <p:cNvPicPr>
            <a:picLocks noChangeAspect="1" noChangeArrowheads="1"/>
          </p:cNvPicPr>
          <p:nvPr/>
        </p:nvPicPr>
        <p:blipFill>
          <a:blip r:embed="rId5" cstate="print"/>
          <a:srcRect t="2197" b="3664"/>
          <a:stretch>
            <a:fillRect/>
          </a:stretch>
        </p:blipFill>
        <p:spPr bwMode="auto">
          <a:xfrm>
            <a:off x="4716463" y="2781300"/>
            <a:ext cx="419417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 descr="UKEAP_AGANet_2012.jpg"/>
          <p:cNvPicPr>
            <a:picLocks noChangeAspect="1"/>
          </p:cNvPicPr>
          <p:nvPr/>
        </p:nvPicPr>
        <p:blipFill>
          <a:blip r:embed="rId2" cstate="print"/>
          <a:srcRect l="16656" t="5891" r="14282" b="5049"/>
          <a:stretch>
            <a:fillRect/>
          </a:stretch>
        </p:blipFill>
        <p:spPr bwMode="auto">
          <a:xfrm>
            <a:off x="1042988" y="908050"/>
            <a:ext cx="2881312" cy="524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971550" y="115888"/>
            <a:ext cx="6588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>
                <a:latin typeface="Calibri" pitchFamily="34" charset="0"/>
              </a:rPr>
              <a:t>Acid gases and Aerosol Network (AGA-Net)</a:t>
            </a:r>
            <a:endParaRPr lang="en-GB" sz="2800">
              <a:latin typeface="Calibri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235825" y="5302250"/>
            <a:ext cx="1439863" cy="504825"/>
          </a:xfrm>
          <a:prstGeom prst="roundRect">
            <a:avLst/>
          </a:prstGeom>
          <a:solidFill>
            <a:srgbClr val="FFE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7235825" y="4367213"/>
            <a:ext cx="1584325" cy="863600"/>
          </a:xfrm>
          <a:prstGeom prst="roundRect">
            <a:avLst/>
          </a:prstGeom>
          <a:solidFill>
            <a:srgbClr val="FFF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5781" name="Picture 3" descr="S58_DELTAs"/>
          <p:cNvPicPr>
            <a:picLocks noChangeAspect="1" noChangeArrowheads="1"/>
          </p:cNvPicPr>
          <p:nvPr/>
        </p:nvPicPr>
        <p:blipFill>
          <a:blip r:embed="rId3" cstate="print"/>
          <a:srcRect l="28340" t="25998" r="34274" b="22787"/>
          <a:stretch>
            <a:fillRect/>
          </a:stretch>
        </p:blipFill>
        <p:spPr bwMode="auto">
          <a:xfrm>
            <a:off x="5454650" y="2781300"/>
            <a:ext cx="1828800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2" name="TextBox 7"/>
          <p:cNvSpPr txBox="1">
            <a:spLocks noChangeArrowheads="1"/>
          </p:cNvSpPr>
          <p:nvPr/>
        </p:nvSpPr>
        <p:spPr bwMode="auto">
          <a:xfrm>
            <a:off x="4787900" y="2998788"/>
            <a:ext cx="631825" cy="4000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latin typeface="Calibri" pitchFamily="34" charset="0"/>
              </a:rPr>
              <a:t>DH2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08850" y="3070225"/>
            <a:ext cx="615950" cy="400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+mn-lt"/>
              </a:rPr>
              <a:t>DA1</a:t>
            </a:r>
          </a:p>
        </p:txBody>
      </p:sp>
      <p:sp>
        <p:nvSpPr>
          <p:cNvPr id="75784" name="TextBox 9"/>
          <p:cNvSpPr txBox="1">
            <a:spLocks noChangeArrowheads="1"/>
          </p:cNvSpPr>
          <p:nvPr/>
        </p:nvSpPr>
        <p:spPr bwMode="auto">
          <a:xfrm>
            <a:off x="7235825" y="4357688"/>
            <a:ext cx="1676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b="1">
                <a:latin typeface="Calibri" pitchFamily="34" charset="0"/>
              </a:rPr>
              <a:t>Basic filter</a:t>
            </a:r>
          </a:p>
          <a:p>
            <a:pPr marL="342900" indent="-342900"/>
            <a:r>
              <a:rPr lang="en-GB">
                <a:latin typeface="Calibri" pitchFamily="34" charset="0"/>
              </a:rPr>
              <a:t>NO3, NO2, SO4,</a:t>
            </a:r>
          </a:p>
          <a:p>
            <a:pPr marL="342900" indent="-342900"/>
            <a:r>
              <a:rPr lang="en-GB">
                <a:latin typeface="Calibri" pitchFamily="34" charset="0"/>
              </a:rPr>
              <a:t>Cl, Na, Ca, Mg</a:t>
            </a:r>
          </a:p>
        </p:txBody>
      </p:sp>
      <p:sp>
        <p:nvSpPr>
          <p:cNvPr id="75785" name="TextBox 10"/>
          <p:cNvSpPr txBox="1">
            <a:spLocks noChangeArrowheads="1"/>
          </p:cNvSpPr>
          <p:nvPr/>
        </p:nvSpPr>
        <p:spPr bwMode="auto">
          <a:xfrm>
            <a:off x="7308850" y="5230813"/>
            <a:ext cx="1343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GB" b="1">
                <a:latin typeface="Calibri" pitchFamily="34" charset="0"/>
              </a:rPr>
              <a:t>2. Acid filter</a:t>
            </a:r>
          </a:p>
          <a:p>
            <a:pPr marL="342900" indent="-342900"/>
            <a:r>
              <a:rPr lang="en-GB">
                <a:latin typeface="Calibri" pitchFamily="34" charset="0"/>
              </a:rPr>
              <a:t>NH4</a:t>
            </a:r>
          </a:p>
        </p:txBody>
      </p:sp>
      <p:sp>
        <p:nvSpPr>
          <p:cNvPr id="75786" name="TextBox 11"/>
          <p:cNvSpPr txBox="1">
            <a:spLocks noChangeArrowheads="1"/>
          </p:cNvSpPr>
          <p:nvPr/>
        </p:nvSpPr>
        <p:spPr bwMode="auto">
          <a:xfrm>
            <a:off x="4787900" y="4367213"/>
            <a:ext cx="631825" cy="4000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latin typeface="Calibri" pitchFamily="34" charset="0"/>
              </a:rPr>
              <a:t>DH1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08850" y="3862388"/>
            <a:ext cx="615950" cy="400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+mn-lt"/>
              </a:rPr>
              <a:t>DA2</a:t>
            </a:r>
          </a:p>
        </p:txBody>
      </p:sp>
      <p:sp>
        <p:nvSpPr>
          <p:cNvPr id="75788" name="TextBox 13"/>
          <p:cNvSpPr txBox="1">
            <a:spLocks noChangeArrowheads="1"/>
          </p:cNvSpPr>
          <p:nvPr/>
        </p:nvSpPr>
        <p:spPr bwMode="auto">
          <a:xfrm>
            <a:off x="3995738" y="1052513"/>
            <a:ext cx="489743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Sites selected such that:</a:t>
            </a:r>
          </a:p>
          <a:p>
            <a:pPr>
              <a:buFontTx/>
              <a:buChar char="-"/>
            </a:pPr>
            <a:r>
              <a:rPr lang="en-GB">
                <a:latin typeface="Calibri" pitchFamily="34" charset="0"/>
              </a:rPr>
              <a:t>Co-located with NAMN sites</a:t>
            </a:r>
          </a:p>
          <a:p>
            <a:pPr>
              <a:buFontTx/>
              <a:buChar char="-"/>
            </a:pPr>
            <a:r>
              <a:rPr lang="en-GB">
                <a:latin typeface="Calibri" pitchFamily="34" charset="0"/>
              </a:rPr>
              <a:t>Sufficient coverage across UK to allow kriging of data </a:t>
            </a:r>
          </a:p>
          <a:p>
            <a:pPr>
              <a:buFontTx/>
              <a:buChar char="-"/>
            </a:pPr>
            <a:r>
              <a:rPr lang="en-GB">
                <a:latin typeface="Calibri" pitchFamily="34" charset="0"/>
              </a:rPr>
              <a:t> 2 urban sites</a:t>
            </a:r>
          </a:p>
          <a:p>
            <a:pPr>
              <a:buFontTx/>
              <a:buChar char="-"/>
            </a:pPr>
            <a:endParaRPr lang="en-GB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627313" y="4797425"/>
            <a:ext cx="1439862" cy="503238"/>
          </a:xfrm>
          <a:prstGeom prst="roundRect">
            <a:avLst/>
          </a:prstGeom>
          <a:solidFill>
            <a:srgbClr val="FFE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2627313" y="3860800"/>
            <a:ext cx="1584325" cy="863600"/>
          </a:xfrm>
          <a:prstGeom prst="roundRect">
            <a:avLst/>
          </a:prstGeom>
          <a:solidFill>
            <a:srgbClr val="FFF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 b="1">
                <a:latin typeface="Calibri" pitchFamily="34" charset="0"/>
              </a:rPr>
              <a:t>DELTA System</a:t>
            </a:r>
          </a:p>
        </p:txBody>
      </p:sp>
      <p:pic>
        <p:nvPicPr>
          <p:cNvPr id="76804" name="Picture 3" descr="S58_DELTAs"/>
          <p:cNvPicPr>
            <a:picLocks noChangeAspect="1" noChangeArrowheads="1"/>
          </p:cNvPicPr>
          <p:nvPr/>
        </p:nvPicPr>
        <p:blipFill>
          <a:blip r:embed="rId2" cstate="print"/>
          <a:srcRect l="28340" t="25998" r="34274" b="22787"/>
          <a:stretch>
            <a:fillRect/>
          </a:stretch>
        </p:blipFill>
        <p:spPr bwMode="auto">
          <a:xfrm>
            <a:off x="827088" y="1916113"/>
            <a:ext cx="1828800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TextBox 8"/>
          <p:cNvSpPr txBox="1">
            <a:spLocks noChangeArrowheads="1"/>
          </p:cNvSpPr>
          <p:nvPr/>
        </p:nvSpPr>
        <p:spPr bwMode="auto">
          <a:xfrm>
            <a:off x="684213" y="1341438"/>
            <a:ext cx="2159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alibri" pitchFamily="34" charset="0"/>
              </a:rPr>
              <a:t>Current Design</a:t>
            </a:r>
          </a:p>
        </p:txBody>
      </p:sp>
      <p:pic>
        <p:nvPicPr>
          <p:cNvPr id="76806" name="Picture 9" descr="P1302472.JPG"/>
          <p:cNvPicPr>
            <a:picLocks noChangeAspect="1"/>
          </p:cNvPicPr>
          <p:nvPr/>
        </p:nvPicPr>
        <p:blipFill>
          <a:blip r:embed="rId3" cstate="print"/>
          <a:srcRect l="16801" t="1247" r="20419" b="6525"/>
          <a:stretch>
            <a:fillRect/>
          </a:stretch>
        </p:blipFill>
        <p:spPr bwMode="auto">
          <a:xfrm>
            <a:off x="4500563" y="1268413"/>
            <a:ext cx="2447925" cy="479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7" name="Picture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1196975"/>
            <a:ext cx="1828800" cy="4932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6808" name="TextBox 12"/>
          <p:cNvSpPr txBox="1">
            <a:spLocks noChangeArrowheads="1"/>
          </p:cNvSpPr>
          <p:nvPr/>
        </p:nvSpPr>
        <p:spPr bwMode="auto">
          <a:xfrm>
            <a:off x="179388" y="2492375"/>
            <a:ext cx="631825" cy="4000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latin typeface="Calibri" pitchFamily="34" charset="0"/>
              </a:rPr>
              <a:t>DH2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00338" y="2565400"/>
            <a:ext cx="615950" cy="400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+mn-lt"/>
              </a:rPr>
              <a:t>DA1</a:t>
            </a:r>
          </a:p>
        </p:txBody>
      </p:sp>
      <p:sp>
        <p:nvSpPr>
          <p:cNvPr id="76810" name="TextBox 15"/>
          <p:cNvSpPr txBox="1">
            <a:spLocks noChangeArrowheads="1"/>
          </p:cNvSpPr>
          <p:nvPr/>
        </p:nvSpPr>
        <p:spPr bwMode="auto">
          <a:xfrm>
            <a:off x="2627313" y="3851275"/>
            <a:ext cx="1676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b="1">
                <a:latin typeface="Calibri" pitchFamily="34" charset="0"/>
              </a:rPr>
              <a:t>Basic filter</a:t>
            </a:r>
          </a:p>
          <a:p>
            <a:pPr marL="342900" indent="-342900"/>
            <a:r>
              <a:rPr lang="en-GB">
                <a:latin typeface="Calibri" pitchFamily="34" charset="0"/>
              </a:rPr>
              <a:t>NO3, NO2, SO4,</a:t>
            </a:r>
          </a:p>
          <a:p>
            <a:pPr marL="342900" indent="-342900"/>
            <a:r>
              <a:rPr lang="en-GB">
                <a:latin typeface="Calibri" pitchFamily="34" charset="0"/>
              </a:rPr>
              <a:t>Cl, Na, Ca, Mg</a:t>
            </a:r>
          </a:p>
        </p:txBody>
      </p:sp>
      <p:sp>
        <p:nvSpPr>
          <p:cNvPr id="76811" name="TextBox 16"/>
          <p:cNvSpPr txBox="1">
            <a:spLocks noChangeArrowheads="1"/>
          </p:cNvSpPr>
          <p:nvPr/>
        </p:nvSpPr>
        <p:spPr bwMode="auto">
          <a:xfrm>
            <a:off x="2700338" y="4724400"/>
            <a:ext cx="13430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GB" b="1">
                <a:latin typeface="Calibri" pitchFamily="34" charset="0"/>
              </a:rPr>
              <a:t>2. Acid filter</a:t>
            </a:r>
          </a:p>
          <a:p>
            <a:pPr marL="342900" indent="-342900"/>
            <a:r>
              <a:rPr lang="en-GB">
                <a:latin typeface="Calibri" pitchFamily="34" charset="0"/>
              </a:rPr>
              <a:t>NH4</a:t>
            </a:r>
          </a:p>
        </p:txBody>
      </p:sp>
      <p:sp>
        <p:nvSpPr>
          <p:cNvPr id="76812" name="TextBox 17"/>
          <p:cNvSpPr txBox="1">
            <a:spLocks noChangeArrowheads="1"/>
          </p:cNvSpPr>
          <p:nvPr/>
        </p:nvSpPr>
        <p:spPr bwMode="auto">
          <a:xfrm>
            <a:off x="179388" y="3860800"/>
            <a:ext cx="631825" cy="4000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latin typeface="Calibri" pitchFamily="34" charset="0"/>
              </a:rPr>
              <a:t>DH1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00338" y="3357563"/>
            <a:ext cx="615950" cy="400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+mn-lt"/>
              </a:rPr>
              <a:t>DA2</a:t>
            </a:r>
          </a:p>
        </p:txBody>
      </p:sp>
      <p:sp>
        <p:nvSpPr>
          <p:cNvPr id="76814" name="TextBox 38"/>
          <p:cNvSpPr txBox="1">
            <a:spLocks noChangeArrowheads="1"/>
          </p:cNvSpPr>
          <p:nvPr/>
        </p:nvSpPr>
        <p:spPr bwMode="auto">
          <a:xfrm>
            <a:off x="4427538" y="765175"/>
            <a:ext cx="26654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alibri" pitchFamily="34" charset="0"/>
              </a:rPr>
              <a:t>New DELTA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77828" name="Rectangle 6"/>
          <p:cNvSpPr>
            <a:spLocks noChangeArrowheads="1"/>
          </p:cNvSpPr>
          <p:nvPr/>
        </p:nvSpPr>
        <p:spPr bwMode="auto">
          <a:xfrm>
            <a:off x="0" y="2847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latin typeface="Calibri" pitchFamily="34" charset="0"/>
            </a:endParaRPr>
          </a:p>
        </p:txBody>
      </p:sp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5796060" cy="681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60648"/>
            <a:ext cx="5373774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5"/>
          <p:cNvPicPr>
            <a:picLocks noChangeAspect="1" noChangeArrowheads="1"/>
          </p:cNvPicPr>
          <p:nvPr/>
        </p:nvPicPr>
        <p:blipFill>
          <a:blip r:embed="rId2" cstate="print"/>
          <a:srcRect l="16969" t="40231" r="15109" b="12109"/>
          <a:stretch>
            <a:fillRect/>
          </a:stretch>
        </p:blipFill>
        <p:spPr bwMode="auto">
          <a:xfrm>
            <a:off x="5256213" y="765175"/>
            <a:ext cx="3725862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fontAlgn="auto">
              <a:defRPr/>
            </a:pPr>
            <a:endParaRPr lang="en-GB" dirty="0" smtClean="0">
              <a:latin typeface="+mj-lt"/>
            </a:endParaRPr>
          </a:p>
          <a:p>
            <a:pPr algn="ctr" fontAlgn="auto">
              <a:defRPr/>
            </a:pPr>
            <a:r>
              <a:rPr lang="en-GB" b="1" dirty="0" smtClean="0">
                <a:latin typeface="+mj-lt"/>
              </a:rPr>
              <a:t>AGANet: UK Sulphur changes</a:t>
            </a:r>
            <a:endParaRPr lang="en-GB" dirty="0" smtClean="0">
              <a:latin typeface="+mj-lt"/>
            </a:endParaRPr>
          </a:p>
          <a:p>
            <a:pPr fontAlgn="auto">
              <a:defRPr/>
            </a:pPr>
            <a:endParaRPr lang="en-GB" dirty="0">
              <a:latin typeface="+mj-lt"/>
            </a:endParaRPr>
          </a:p>
        </p:txBody>
      </p:sp>
      <p:sp>
        <p:nvSpPr>
          <p:cNvPr id="7" name="Text Box 38"/>
          <p:cNvSpPr txBox="1">
            <a:spLocks noChangeArrowheads="1"/>
          </p:cNvSpPr>
          <p:nvPr/>
        </p:nvSpPr>
        <p:spPr bwMode="auto">
          <a:xfrm>
            <a:off x="250825" y="6092825"/>
            <a:ext cx="3673475" cy="461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i="1" dirty="0">
                <a:solidFill>
                  <a:srgbClr val="0000FF"/>
                </a:solidFill>
                <a:latin typeface="+mn-lt"/>
              </a:rPr>
              <a:t>Source: </a:t>
            </a:r>
            <a:r>
              <a:rPr lang="en-GB" sz="1200" i="1" dirty="0" err="1">
                <a:solidFill>
                  <a:srgbClr val="0000FF"/>
                </a:solidFill>
                <a:latin typeface="+mn-lt"/>
              </a:rPr>
              <a:t>Defra</a:t>
            </a:r>
            <a:r>
              <a:rPr lang="en-GB" sz="1200" i="1" dirty="0">
                <a:solidFill>
                  <a:srgbClr val="0000FF"/>
                </a:solidFill>
                <a:latin typeface="+mn-lt"/>
              </a:rPr>
              <a:t> National Statistics Release: Emissions of air pollutants in the UK, 1970 to 2010 </a:t>
            </a:r>
          </a:p>
        </p:txBody>
      </p:sp>
      <p:pic>
        <p:nvPicPr>
          <p:cNvPr id="78852" name="Picture 15" descr="2011 pso4.jpg"/>
          <p:cNvPicPr>
            <a:picLocks noChangeAspect="1"/>
          </p:cNvPicPr>
          <p:nvPr/>
        </p:nvPicPr>
        <p:blipFill>
          <a:blip r:embed="rId3" cstate="print"/>
          <a:srcRect l="15845" t="6950" r="17329" b="6950"/>
          <a:stretch>
            <a:fillRect/>
          </a:stretch>
        </p:blipFill>
        <p:spPr bwMode="auto">
          <a:xfrm>
            <a:off x="2232025" y="1439863"/>
            <a:ext cx="2020888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12" descr="2011 SO2.jpg"/>
          <p:cNvPicPr>
            <a:picLocks noChangeAspect="1"/>
          </p:cNvPicPr>
          <p:nvPr/>
        </p:nvPicPr>
        <p:blipFill>
          <a:blip r:embed="rId4" cstate="print"/>
          <a:srcRect l="15843" t="6950" r="15845" b="5901"/>
          <a:stretch>
            <a:fillRect/>
          </a:stretch>
        </p:blipFill>
        <p:spPr bwMode="auto">
          <a:xfrm>
            <a:off x="179388" y="1484313"/>
            <a:ext cx="2066925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4" name="TextBox 14"/>
          <p:cNvSpPr txBox="1">
            <a:spLocks noChangeArrowheads="1"/>
          </p:cNvSpPr>
          <p:nvPr/>
        </p:nvSpPr>
        <p:spPr bwMode="auto">
          <a:xfrm>
            <a:off x="4140200" y="765175"/>
            <a:ext cx="12239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latin typeface="Calibri" pitchFamily="34" charset="0"/>
              </a:rPr>
              <a:t>UK SO</a:t>
            </a:r>
            <a:r>
              <a:rPr lang="en-GB" sz="1600" b="1" baseline="-25000">
                <a:latin typeface="Calibri" pitchFamily="34" charset="0"/>
              </a:rPr>
              <a:t>2</a:t>
            </a:r>
            <a:r>
              <a:rPr lang="en-GB" sz="1600" b="1">
                <a:latin typeface="Calibri" pitchFamily="34" charset="0"/>
              </a:rPr>
              <a:t> emissions and targets: </a:t>
            </a:r>
          </a:p>
          <a:p>
            <a:r>
              <a:rPr lang="en-GB" sz="1600" b="1">
                <a:latin typeface="Calibri" pitchFamily="34" charset="0"/>
              </a:rPr>
              <a:t>1970 – 2010 </a:t>
            </a:r>
            <a:endParaRPr lang="en-GB" sz="1600">
              <a:latin typeface="Calibri" pitchFamily="34" charset="0"/>
            </a:endParaRPr>
          </a:p>
        </p:txBody>
      </p:sp>
      <p:pic>
        <p:nvPicPr>
          <p:cNvPr id="78855" name="Picture 6"/>
          <p:cNvPicPr>
            <a:picLocks noChangeAspect="1" noChangeArrowheads="1"/>
          </p:cNvPicPr>
          <p:nvPr/>
        </p:nvPicPr>
        <p:blipFill>
          <a:blip r:embed="rId5" cstate="print"/>
          <a:srcRect l="1695" t="13341" r="6779"/>
          <a:stretch>
            <a:fillRect/>
          </a:stretch>
        </p:blipFill>
        <p:spPr bwMode="auto">
          <a:xfrm>
            <a:off x="5003800" y="4437063"/>
            <a:ext cx="3887788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Picture 7"/>
          <p:cNvPicPr>
            <a:picLocks noChangeAspect="1" noChangeArrowheads="1"/>
          </p:cNvPicPr>
          <p:nvPr/>
        </p:nvPicPr>
        <p:blipFill>
          <a:blip r:embed="rId6" cstate="print"/>
          <a:srcRect l="1695" t="13289" r="5933" b="23625"/>
          <a:stretch>
            <a:fillRect/>
          </a:stretch>
        </p:blipFill>
        <p:spPr bwMode="auto">
          <a:xfrm>
            <a:off x="5003800" y="2924175"/>
            <a:ext cx="392430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UKEAP_Bulk+daily.jpg"/>
          <p:cNvPicPr>
            <a:picLocks noChangeAspect="1"/>
          </p:cNvPicPr>
          <p:nvPr/>
        </p:nvPicPr>
        <p:blipFill>
          <a:blip r:embed="rId2" cstate="print"/>
          <a:srcRect l="16656" t="5891" r="15466" b="5049"/>
          <a:stretch>
            <a:fillRect/>
          </a:stretch>
        </p:blipFill>
        <p:spPr bwMode="auto">
          <a:xfrm>
            <a:off x="395288" y="765175"/>
            <a:ext cx="3103562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4" name="TextBox 2"/>
          <p:cNvSpPr txBox="1">
            <a:spLocks noChangeArrowheads="1"/>
          </p:cNvSpPr>
          <p:nvPr/>
        </p:nvSpPr>
        <p:spPr bwMode="auto">
          <a:xfrm>
            <a:off x="395288" y="115888"/>
            <a:ext cx="195103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>
                <a:latin typeface="Calibri" pitchFamily="34" charset="0"/>
              </a:rPr>
              <a:t>Precip-Net</a:t>
            </a:r>
          </a:p>
        </p:txBody>
      </p:sp>
      <p:sp>
        <p:nvSpPr>
          <p:cNvPr id="79875" name="TextBox 4"/>
          <p:cNvSpPr txBox="1">
            <a:spLocks noChangeArrowheads="1"/>
          </p:cNvSpPr>
          <p:nvPr/>
        </p:nvSpPr>
        <p:spPr bwMode="auto">
          <a:xfrm>
            <a:off x="3779838" y="1412875"/>
            <a:ext cx="5003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Sites selection (before my time!)</a:t>
            </a:r>
          </a:p>
          <a:p>
            <a:r>
              <a:rPr lang="en-GB">
                <a:latin typeface="Calibri" pitchFamily="34" charset="0"/>
              </a:rPr>
              <a:t>- driven by acid rain issues of the 1980s</a:t>
            </a:r>
          </a:p>
          <a:p>
            <a:pPr>
              <a:buFontTx/>
              <a:buChar char="-"/>
            </a:pPr>
            <a:r>
              <a:rPr lang="en-GB">
                <a:latin typeface="Calibri" pitchFamily="34" charset="0"/>
              </a:rPr>
              <a:t> UK coverage for mapping purposes</a:t>
            </a:r>
          </a:p>
          <a:p>
            <a:pPr>
              <a:buFontTx/>
              <a:buChar char="-"/>
            </a:pPr>
            <a:endParaRPr lang="en-GB">
              <a:latin typeface="Calibri" pitchFamily="34" charset="0"/>
            </a:endParaRPr>
          </a:p>
        </p:txBody>
      </p:sp>
      <p:pic>
        <p:nvPicPr>
          <p:cNvPr id="7987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3125" y="2636838"/>
            <a:ext cx="5730875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 descr="UKEAP_NO2.jpg"/>
          <p:cNvPicPr>
            <a:picLocks noChangeAspect="1"/>
          </p:cNvPicPr>
          <p:nvPr/>
        </p:nvPicPr>
        <p:blipFill>
          <a:blip r:embed="rId2" cstate="print"/>
          <a:srcRect l="16656" t="5891" r="16656" b="5049"/>
          <a:stretch>
            <a:fillRect/>
          </a:stretch>
        </p:blipFill>
        <p:spPr bwMode="auto">
          <a:xfrm>
            <a:off x="1187450" y="908050"/>
            <a:ext cx="2708275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00563" y="1052513"/>
          <a:ext cx="4176464" cy="5468112"/>
        </p:xfrm>
        <a:graphic>
          <a:graphicData uri="http://schemas.openxmlformats.org/drawingml/2006/table">
            <a:tbl>
              <a:tblPr/>
              <a:tblGrid>
                <a:gridCol w="1656184"/>
                <a:gridCol w="1352772"/>
                <a:gridCol w="1167508"/>
              </a:tblGrid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/>
                          <a:ea typeface="Times New Roman"/>
                          <a:cs typeface="Times New Roman"/>
                        </a:rPr>
                        <a:t>Site Name</a:t>
                      </a:r>
                      <a:endParaRPr lang="en-GB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Arial"/>
                          <a:ea typeface="Times New Roman"/>
                          <a:cs typeface="Times New Roman"/>
                        </a:rPr>
                        <a:t>2011 Concentrations</a:t>
                      </a:r>
                      <a:endParaRPr lang="en-GB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rial"/>
                          <a:ea typeface="Times New Roman"/>
                          <a:cs typeface="Times New Roman"/>
                        </a:rPr>
                        <a:t>Data capture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Arial"/>
                          <a:ea typeface="Times New Roman"/>
                          <a:cs typeface="Times New Roman"/>
                        </a:rPr>
                        <a:t>Allt</a:t>
                      </a:r>
                      <a:r>
                        <a:rPr lang="en-US" sz="12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Arial"/>
                          <a:ea typeface="Times New Roman"/>
                          <a:cs typeface="Times New Roman"/>
                        </a:rPr>
                        <a:t>a'Mharcaidh</a:t>
                      </a:r>
                      <a:endParaRPr lang="en-GB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1.55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Arial"/>
                          <a:ea typeface="Times New Roman"/>
                          <a:cs typeface="Times New Roman"/>
                        </a:rPr>
                        <a:t>Balquhidder</a:t>
                      </a:r>
                      <a:r>
                        <a:rPr lang="en-US" sz="1200" dirty="0">
                          <a:latin typeface="Arial"/>
                          <a:ea typeface="Times New Roman"/>
                          <a:cs typeface="Times New Roman"/>
                        </a:rPr>
                        <a:t> 2</a:t>
                      </a:r>
                      <a:endParaRPr lang="en-GB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2.63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97%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Arial"/>
                          <a:ea typeface="Times New Roman"/>
                          <a:cs typeface="Times New Roman"/>
                        </a:rPr>
                        <a:t>Bannisdale</a:t>
                      </a:r>
                      <a:endParaRPr lang="en-GB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4.73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Arial"/>
                          <a:ea typeface="Times New Roman"/>
                          <a:cs typeface="Times New Roman"/>
                        </a:rPr>
                        <a:t>Barcombe</a:t>
                      </a:r>
                      <a:r>
                        <a:rPr lang="en-US" sz="1200" dirty="0">
                          <a:latin typeface="Arial"/>
                          <a:ea typeface="Times New Roman"/>
                          <a:cs typeface="Times New Roman"/>
                        </a:rPr>
                        <a:t> Mills</a:t>
                      </a:r>
                      <a:endParaRPr lang="en-GB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10.7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Arial"/>
                          <a:ea typeface="Times New Roman"/>
                          <a:cs typeface="Times New Roman"/>
                        </a:rPr>
                        <a:t>Driby</a:t>
                      </a:r>
                      <a:r>
                        <a:rPr lang="en-US" sz="1200" dirty="0">
                          <a:latin typeface="Arial"/>
                          <a:ea typeface="Times New Roman"/>
                          <a:cs typeface="Times New Roman"/>
                        </a:rPr>
                        <a:t> 2</a:t>
                      </a:r>
                      <a:endParaRPr lang="en-GB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11.6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Arial"/>
                          <a:ea typeface="Times New Roman"/>
                          <a:cs typeface="Times New Roman"/>
                        </a:rPr>
                        <a:t>Eskdalemuir</a:t>
                      </a:r>
                      <a:r>
                        <a:rPr lang="en-US" sz="1200" baseline="30000" dirty="0" err="1">
                          <a:latin typeface="Arial"/>
                          <a:ea typeface="Times New Roman"/>
                          <a:cs typeface="Times New Roman"/>
                        </a:rPr>
                        <a:t>T</a:t>
                      </a:r>
                      <a:endParaRPr lang="en-GB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3.49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Arial"/>
                          <a:ea typeface="Times New Roman"/>
                          <a:cs typeface="Times New Roman"/>
                        </a:rPr>
                        <a:t>Flatford</a:t>
                      </a:r>
                      <a:r>
                        <a:rPr lang="en-US" sz="1200" dirty="0">
                          <a:latin typeface="Arial"/>
                          <a:ea typeface="Times New Roman"/>
                          <a:cs typeface="Times New Roman"/>
                        </a:rPr>
                        <a:t> Mill</a:t>
                      </a:r>
                      <a:endParaRPr lang="en-GB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12.4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99%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Arial"/>
                          <a:ea typeface="Times New Roman"/>
                          <a:cs typeface="Times New Roman"/>
                        </a:rPr>
                        <a:t>Forsinain</a:t>
                      </a:r>
                      <a:r>
                        <a:rPr lang="en-US" sz="1200" dirty="0">
                          <a:latin typeface="Arial"/>
                          <a:ea typeface="Times New Roman"/>
                          <a:cs typeface="Times New Roman"/>
                        </a:rPr>
                        <a:t> 2/Halladale</a:t>
                      </a:r>
                      <a:endParaRPr lang="en-GB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2.07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92%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Glensaugh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3.42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Arial"/>
                          <a:ea typeface="Times New Roman"/>
                          <a:cs typeface="Times New Roman"/>
                        </a:rPr>
                        <a:t>Goonhilly</a:t>
                      </a:r>
                      <a:endParaRPr lang="en-GB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4.56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99%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Harwell</a:t>
                      </a:r>
                      <a:r>
                        <a:rPr lang="en-US" sz="1200" baseline="30000">
                          <a:latin typeface="Arial"/>
                          <a:ea typeface="Times New Roman"/>
                          <a:cs typeface="Times New Roman"/>
                        </a:rPr>
                        <a:t>T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12.2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High Muffles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/>
                          <a:ea typeface="Times New Roman"/>
                          <a:cs typeface="Times New Roman"/>
                        </a:rPr>
                        <a:t>7.73</a:t>
                      </a:r>
                      <a:endParaRPr lang="en-GB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Hillsborough Forest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7.39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Llyn Llydaw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3.07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Loch Dee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3.75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75%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Lough Navar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2.07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Moorhouse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/>
                          <a:ea typeface="Times New Roman"/>
                          <a:cs typeface="Times New Roman"/>
                        </a:rPr>
                        <a:t>4.8</a:t>
                      </a:r>
                      <a:endParaRPr lang="en-GB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Percy's Cross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5.23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92%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Polloch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1.42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GB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Pumlumon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4.2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GB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Strathvaich Dam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1.19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GB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Tycanol Wood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3.52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/>
                          <a:ea typeface="Times New Roman"/>
                          <a:cs typeface="Times New Roman"/>
                        </a:rPr>
                        <a:t>96%</a:t>
                      </a:r>
                      <a:endParaRPr lang="en-GB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Whiteadder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3.62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GB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Yarner Wood</a:t>
                      </a:r>
                      <a:r>
                        <a:rPr lang="en-US" sz="1200" baseline="30000">
                          <a:latin typeface="Arial"/>
                          <a:ea typeface="Times New Roman"/>
                          <a:cs typeface="Times New Roman"/>
                        </a:rPr>
                        <a:t>T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Times New Roman"/>
                          <a:cs typeface="Times New Roman"/>
                        </a:rPr>
                        <a:t>4.93</a:t>
                      </a:r>
                      <a:endParaRPr lang="en-GB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GB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3052" name="TextBox 5"/>
          <p:cNvSpPr txBox="1">
            <a:spLocks noChangeArrowheads="1"/>
          </p:cNvSpPr>
          <p:nvPr/>
        </p:nvSpPr>
        <p:spPr bwMode="auto">
          <a:xfrm>
            <a:off x="395288" y="115888"/>
            <a:ext cx="15906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>
                <a:latin typeface="Calibri" pitchFamily="34" charset="0"/>
              </a:rPr>
              <a:t>NO</a:t>
            </a:r>
            <a:r>
              <a:rPr lang="en-GB" sz="3200" baseline="-25000">
                <a:latin typeface="Calibri" pitchFamily="34" charset="0"/>
              </a:rPr>
              <a:t>2</a:t>
            </a:r>
            <a:r>
              <a:rPr lang="en-GB" sz="3200">
                <a:latin typeface="Calibri" pitchFamily="34" charset="0"/>
              </a:rPr>
              <a:t>-Net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5435600" y="3933825"/>
            <a:ext cx="3240088" cy="1079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7164388" y="5229225"/>
            <a:ext cx="1728787" cy="13684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8820150" y="1773238"/>
            <a:ext cx="0" cy="3455987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388350" y="1773238"/>
            <a:ext cx="0" cy="2087562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6156325" y="836613"/>
            <a:ext cx="2736850" cy="14398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435600" y="1125538"/>
            <a:ext cx="72072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2771775" y="765175"/>
            <a:ext cx="2736850" cy="1511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79512" y="836712"/>
            <a:ext cx="190795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UKEAP monitoring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measurements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051050" y="1125538"/>
            <a:ext cx="57626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635375" y="765175"/>
            <a:ext cx="20161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Modelling and mapping pollutant concentrations and deposition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75463" y="836613"/>
            <a:ext cx="194468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Critical Loads and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exceedence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mapping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48064" y="5397023"/>
            <a:ext cx="172819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Local Environmental Impact Assessments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58888" y="1484313"/>
            <a:ext cx="0" cy="12969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35825" y="5300663"/>
            <a:ext cx="16160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Screening tools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e.g. SCAIL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4869160"/>
            <a:ext cx="212192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Public access to data</a:t>
            </a:r>
          </a:p>
        </p:txBody>
      </p:sp>
      <p:sp>
        <p:nvSpPr>
          <p:cNvPr id="83990" name="TextBox 20"/>
          <p:cNvSpPr txBox="1">
            <a:spLocks noChangeArrowheads="1"/>
          </p:cNvSpPr>
          <p:nvPr/>
        </p:nvSpPr>
        <p:spPr bwMode="auto">
          <a:xfrm>
            <a:off x="0" y="4445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>
                <a:latin typeface="Calibri" pitchFamily="34" charset="0"/>
              </a:rPr>
              <a:t>Measurement data uses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925" y="5643563"/>
            <a:ext cx="4572000" cy="11699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http://pollutantdeposition.defra.gov.uk/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http://uk-air.defra.gov.uk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http://www.ceh.ac.uk/sci_programmes/UKEAP-Project.html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http://cldm.defra.gov.uk/index.htm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http://uk-air.defra.gov.uk/research/air-quality-modelling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1258888" y="4149725"/>
            <a:ext cx="0" cy="647700"/>
          </a:xfrm>
          <a:prstGeom prst="straightConnector1">
            <a:avLst/>
          </a:prstGeom>
          <a:ln w="3810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950" y="2781300"/>
            <a:ext cx="2447925" cy="1476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Submitted to databases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EMEP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OSPAR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UK-Air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UK Pollutant Deposition </a:t>
            </a:r>
          </a:p>
        </p:txBody>
      </p:sp>
      <p:pic>
        <p:nvPicPr>
          <p:cNvPr id="83994" name="Picture 2"/>
          <p:cNvPicPr>
            <a:picLocks noChangeAspect="1" noChangeArrowheads="1"/>
          </p:cNvPicPr>
          <p:nvPr/>
        </p:nvPicPr>
        <p:blipFill>
          <a:blip r:embed="rId2" cstate="print"/>
          <a:srcRect l="8105" t="6322" r="4298" b="1842"/>
          <a:stretch>
            <a:fillRect/>
          </a:stretch>
        </p:blipFill>
        <p:spPr bwMode="auto">
          <a:xfrm>
            <a:off x="2916238" y="788988"/>
            <a:ext cx="79375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5" name="Picture 3"/>
          <p:cNvPicPr>
            <a:picLocks noChangeAspect="1" noChangeArrowheads="1"/>
          </p:cNvPicPr>
          <p:nvPr/>
        </p:nvPicPr>
        <p:blipFill>
          <a:blip r:embed="rId3" cstate="print"/>
          <a:srcRect l="5392" t="3252"/>
          <a:stretch>
            <a:fillRect/>
          </a:stretch>
        </p:blipFill>
        <p:spPr bwMode="auto">
          <a:xfrm>
            <a:off x="6227763" y="908050"/>
            <a:ext cx="720725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" name="Group 57"/>
          <p:cNvGrpSpPr/>
          <p:nvPr/>
        </p:nvGrpSpPr>
        <p:grpSpPr>
          <a:xfrm>
            <a:off x="5529121" y="3861048"/>
            <a:ext cx="3219343" cy="936104"/>
            <a:chOff x="5076056" y="2204864"/>
            <a:chExt cx="3219343" cy="936104"/>
          </a:xfrm>
          <a:noFill/>
        </p:grpSpPr>
        <p:sp>
          <p:nvSpPr>
            <p:cNvPr id="11" name="TextBox 10"/>
            <p:cNvSpPr txBox="1"/>
            <p:nvPr/>
          </p:nvSpPr>
          <p:spPr>
            <a:xfrm>
              <a:off x="5076056" y="2204864"/>
              <a:ext cx="3219343" cy="92333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Air pollution information service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APIS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t="18914" r="4029" b="51555"/>
            <a:stretch>
              <a:fillRect/>
            </a:stretch>
          </p:blipFill>
          <p:spPr bwMode="auto">
            <a:xfrm>
              <a:off x="5760640" y="2565004"/>
              <a:ext cx="2339752" cy="57596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3997" name="Picture 5"/>
          <p:cNvPicPr>
            <a:picLocks noChangeAspect="1" noChangeArrowheads="1"/>
          </p:cNvPicPr>
          <p:nvPr/>
        </p:nvPicPr>
        <p:blipFill>
          <a:blip r:embed="rId5" cstate="print"/>
          <a:srcRect l="11221" t="20750" r="12589" b="64485"/>
          <a:stretch>
            <a:fillRect/>
          </a:stretch>
        </p:blipFill>
        <p:spPr bwMode="auto">
          <a:xfrm>
            <a:off x="7308850" y="5949950"/>
            <a:ext cx="15113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3347864" y="2708920"/>
            <a:ext cx="331236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National Assessments of the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UK environment (e.g.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RoTAP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)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6227763" y="5013325"/>
            <a:ext cx="0" cy="360363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6875463" y="5805488"/>
            <a:ext cx="288925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003" name="Picture 74" descr="RoTAP-Front-Cove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475" y="3429000"/>
            <a:ext cx="1373188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6" name="Straight Arrow Connector 75"/>
          <p:cNvCxnSpPr/>
          <p:nvPr/>
        </p:nvCxnSpPr>
        <p:spPr>
          <a:xfrm>
            <a:off x="3492500" y="2276475"/>
            <a:ext cx="0" cy="3603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6300788" y="2276475"/>
            <a:ext cx="0" cy="3603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5435600" y="4724400"/>
            <a:ext cx="1887538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http://www.apis.ac.uk/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219950" y="6308725"/>
            <a:ext cx="1673225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http://www..scail.ceh.ac.uk/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Placeholder 1"/>
          <p:cNvSpPr>
            <a:spLocks noGrp="1"/>
          </p:cNvSpPr>
          <p:nvPr>
            <p:ph type="body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b="1" smtClean="0">
                <a:latin typeface="Calibri" pitchFamily="34" charset="0"/>
                <a:cs typeface="Arial" charset="0"/>
              </a:rPr>
              <a:t>Summary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 bwMode="auto">
          <a:xfrm>
            <a:off x="0" y="549275"/>
            <a:ext cx="9107488" cy="6129338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GB" sz="2400" smtClean="0">
                <a:latin typeface="Calibri" pitchFamily="34" charset="0"/>
                <a:cs typeface="Arial" charset="0"/>
              </a:rPr>
              <a:t>UKEAP measurements underpin the capability to understand changes in rural air quality across the UK; 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GB" sz="2400" smtClean="0">
                <a:latin typeface="Calibri" pitchFamily="34" charset="0"/>
                <a:cs typeface="Arial" charset="0"/>
              </a:rPr>
              <a:t>It should be possible for significant  future UK mitigation, emissions reductions and ecosystem exposure to be observed;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GB" sz="2400" smtClean="0">
                <a:latin typeface="Calibri" pitchFamily="34" charset="0"/>
                <a:cs typeface="Arial" charset="0"/>
              </a:rPr>
              <a:t>S deposition is a driver of the acidifying input for sensitive catchments and to critical load exceedance and has been most important historically;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GB" sz="2400" smtClean="0">
                <a:latin typeface="Calibri" pitchFamily="34" charset="0"/>
                <a:cs typeface="Arial" charset="0"/>
              </a:rPr>
              <a:t>Inputs of NH</a:t>
            </a:r>
            <a:r>
              <a:rPr lang="en-GB" sz="2400" baseline="-25000" smtClean="0">
                <a:latin typeface="Calibri" pitchFamily="34" charset="0"/>
                <a:cs typeface="Arial" charset="0"/>
              </a:rPr>
              <a:t>x</a:t>
            </a:r>
            <a:r>
              <a:rPr lang="en-GB" sz="2400" smtClean="0">
                <a:latin typeface="Calibri" pitchFamily="34" charset="0"/>
                <a:cs typeface="Arial" charset="0"/>
              </a:rPr>
              <a:t> are the dominant driver of ecological effects of deposited N, and the importance of NH</a:t>
            </a:r>
            <a:r>
              <a:rPr lang="en-GB" sz="2400" baseline="-25000" smtClean="0">
                <a:latin typeface="Calibri" pitchFamily="34" charset="0"/>
                <a:cs typeface="Arial" charset="0"/>
              </a:rPr>
              <a:t>x</a:t>
            </a:r>
            <a:r>
              <a:rPr lang="en-GB" sz="2400" smtClean="0">
                <a:latin typeface="Calibri" pitchFamily="34" charset="0"/>
                <a:cs typeface="Arial" charset="0"/>
              </a:rPr>
              <a:t> is predicted to increase relative to oxidised N, as NO</a:t>
            </a:r>
            <a:r>
              <a:rPr lang="en-GB" sz="2400" baseline="-25000" smtClean="0">
                <a:latin typeface="Calibri" pitchFamily="34" charset="0"/>
                <a:cs typeface="Arial" charset="0"/>
              </a:rPr>
              <a:t>x</a:t>
            </a:r>
            <a:r>
              <a:rPr lang="en-GB" sz="2400" smtClean="0">
                <a:latin typeface="Calibri" pitchFamily="34" charset="0"/>
                <a:cs typeface="Arial" charset="0"/>
              </a:rPr>
              <a:t> emissions decrease further</a:t>
            </a:r>
          </a:p>
        </p:txBody>
      </p:sp>
      <p:pic>
        <p:nvPicPr>
          <p:cNvPr id="90115" name="Picture 3" descr="Ricardo-AEA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6021388"/>
            <a:ext cx="240188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-252413"/>
            <a:ext cx="9144000" cy="6129338"/>
          </a:xfrm>
        </p:spPr>
        <p:txBody>
          <a:bodyPr/>
          <a:lstStyle/>
          <a:p>
            <a:pPr algn="ctr" fontAlgn="auto">
              <a:defRPr/>
            </a:pPr>
            <a:r>
              <a:rPr lang="en-GB" b="1" u="sng" dirty="0" smtClean="0">
                <a:solidFill>
                  <a:srgbClr val="000000"/>
                </a:solidFill>
                <a:latin typeface="+mn-lt"/>
              </a:rPr>
              <a:t>UK</a:t>
            </a:r>
            <a:r>
              <a:rPr lang="en-GB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b="1" u="sng" dirty="0" err="1" smtClean="0">
                <a:solidFill>
                  <a:srgbClr val="000000"/>
                </a:solidFill>
                <a:latin typeface="+mn-lt"/>
              </a:rPr>
              <a:t>E</a:t>
            </a:r>
            <a:r>
              <a:rPr lang="en-GB" b="1" dirty="0" err="1" smtClean="0">
                <a:solidFill>
                  <a:srgbClr val="000000"/>
                </a:solidFill>
                <a:latin typeface="+mn-lt"/>
              </a:rPr>
              <a:t>utrophying</a:t>
            </a:r>
            <a:r>
              <a:rPr lang="en-GB" b="1" dirty="0" smtClean="0">
                <a:solidFill>
                  <a:srgbClr val="000000"/>
                </a:solidFill>
                <a:latin typeface="+mn-lt"/>
              </a:rPr>
              <a:t> &amp; </a:t>
            </a:r>
            <a:r>
              <a:rPr lang="en-GB" b="1" u="sng" dirty="0" smtClean="0">
                <a:solidFill>
                  <a:srgbClr val="000000"/>
                </a:solidFill>
                <a:latin typeface="+mn-lt"/>
              </a:rPr>
              <a:t>A</a:t>
            </a:r>
            <a:r>
              <a:rPr lang="en-GB" b="1" dirty="0" smtClean="0">
                <a:solidFill>
                  <a:srgbClr val="000000"/>
                </a:solidFill>
                <a:latin typeface="+mn-lt"/>
              </a:rPr>
              <a:t>cidifying atmospheric </a:t>
            </a:r>
            <a:r>
              <a:rPr lang="en-GB" b="1" u="sng" dirty="0" smtClean="0">
                <a:solidFill>
                  <a:srgbClr val="000000"/>
                </a:solidFill>
                <a:latin typeface="+mn-lt"/>
              </a:rPr>
              <a:t>P</a:t>
            </a:r>
            <a:r>
              <a:rPr lang="en-GB" b="1" dirty="0" smtClean="0">
                <a:solidFill>
                  <a:srgbClr val="000000"/>
                </a:solidFill>
                <a:latin typeface="+mn-lt"/>
              </a:rPr>
              <a:t>ollutants (</a:t>
            </a:r>
            <a:r>
              <a:rPr lang="en-GB" b="1" dirty="0" smtClean="0"/>
              <a:t>UKEAP)</a:t>
            </a:r>
            <a:endParaRPr lang="en-GB" b="1" dirty="0" smtClean="0">
              <a:solidFill>
                <a:srgbClr val="000000"/>
              </a:solidFill>
              <a:latin typeface="+mn-lt"/>
            </a:endParaRPr>
          </a:p>
          <a:p>
            <a:pPr fontAlgn="auto">
              <a:spcBef>
                <a:spcPts val="1200"/>
              </a:spcBef>
              <a:defRPr/>
            </a:pPr>
            <a:endParaRPr lang="en-GB" b="1" dirty="0" smtClean="0">
              <a:latin typeface="+mn-lt"/>
            </a:endParaRPr>
          </a:p>
          <a:p>
            <a:pPr fontAlgn="auto">
              <a:spcBef>
                <a:spcPts val="1200"/>
              </a:spcBef>
              <a:defRPr/>
            </a:pPr>
            <a:r>
              <a:rPr lang="en-GB" b="1" dirty="0" smtClean="0">
                <a:latin typeface="+mn-lt"/>
              </a:rPr>
              <a:t>OBJECTIVES:</a:t>
            </a:r>
          </a:p>
          <a:p>
            <a:pPr fontAlgn="auto">
              <a:spcAft>
                <a:spcPts val="300"/>
              </a:spcAft>
              <a:buFont typeface="Wingdings" pitchFamily="2" charset="2"/>
              <a:buChar char="Ø"/>
              <a:defRPr/>
            </a:pPr>
            <a:r>
              <a:rPr lang="en-GB" dirty="0" smtClean="0">
                <a:latin typeface="+mn-lt"/>
              </a:rPr>
              <a:t> Monitoring of concentrations and deposition of </a:t>
            </a:r>
            <a:r>
              <a:rPr lang="en-GB" b="1" u="sng" dirty="0" err="1" smtClean="0">
                <a:latin typeface="+mn-lt"/>
              </a:rPr>
              <a:t>eutrophying</a:t>
            </a:r>
            <a:r>
              <a:rPr lang="en-GB" dirty="0" smtClean="0">
                <a:latin typeface="+mn-lt"/>
              </a:rPr>
              <a:t> and </a:t>
            </a:r>
            <a:r>
              <a:rPr lang="en-GB" b="1" u="sng" dirty="0" smtClean="0">
                <a:latin typeface="+mn-lt"/>
              </a:rPr>
              <a:t>acidifying</a:t>
            </a:r>
            <a:r>
              <a:rPr lang="en-GB" dirty="0" smtClean="0">
                <a:latin typeface="+mn-lt"/>
              </a:rPr>
              <a:t> species in air and precipitation in rural areas of the UK with sufficient spatial and temporal resolution to allow: </a:t>
            </a:r>
            <a:endParaRPr lang="en-GB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360000" indent="-360000" fontAlgn="auto">
              <a:spcAft>
                <a:spcPts val="300"/>
              </a:spcAft>
              <a:defRPr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	• </a:t>
            </a:r>
            <a:r>
              <a:rPr lang="en-GB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Evaluation of policy measures to reduce concentration and deposition; </a:t>
            </a:r>
          </a:p>
          <a:p>
            <a:pPr marL="360000" indent="-360000" fontAlgn="auto">
              <a:spcAft>
                <a:spcPts val="300"/>
              </a:spcAft>
              <a:defRPr/>
            </a:pPr>
            <a:r>
              <a:rPr lang="en-GB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	• Assessment of risks to ecosystems and </a:t>
            </a:r>
            <a:r>
              <a:rPr lang="en-GB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exceedences</a:t>
            </a:r>
            <a:r>
              <a:rPr lang="en-GB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of critical loads;</a:t>
            </a:r>
          </a:p>
          <a:p>
            <a:pPr marL="360000" indent="-360000" fontAlgn="auto">
              <a:spcAft>
                <a:spcPts val="600"/>
              </a:spcAft>
              <a:defRPr/>
            </a:pPr>
            <a:r>
              <a:rPr lang="en-GB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	• Estimation of secondary components of </a:t>
            </a:r>
            <a:r>
              <a:rPr lang="en-GB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PM</a:t>
            </a:r>
            <a:r>
              <a:rPr lang="en-GB" sz="2000" i="1" baseline="-25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x</a:t>
            </a:r>
            <a:r>
              <a:rPr lang="en-GB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</a:p>
          <a:p>
            <a:pPr fontAlgn="auto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en-GB" sz="2000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Provide UK input to the European Monitoring and Evaluation Programme (http://www.emep.int/)</a:t>
            </a:r>
          </a:p>
          <a:p>
            <a:pPr fontAlgn="auto">
              <a:defRPr/>
            </a:pPr>
            <a:endParaRPr lang="en-GB" dirty="0"/>
          </a:p>
        </p:txBody>
      </p:sp>
      <p:pic>
        <p:nvPicPr>
          <p:cNvPr id="56322" name="Picture 3" descr="Ricardo-AEA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6021388"/>
            <a:ext cx="24018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Placeholder 1"/>
          <p:cNvSpPr>
            <a:spLocks noGrp="1"/>
          </p:cNvSpPr>
          <p:nvPr>
            <p:ph type="body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b="1" smtClean="0">
                <a:latin typeface="Calibri" pitchFamily="34" charset="0"/>
                <a:cs typeface="Arial" charset="0"/>
              </a:rPr>
              <a:t>UKEAP: Component networks</a:t>
            </a:r>
          </a:p>
        </p:txBody>
      </p:sp>
      <p:pic>
        <p:nvPicPr>
          <p:cNvPr id="64514" name="Picture 4" descr="UKEAP_NAMN_2012.jpg"/>
          <p:cNvPicPr>
            <a:picLocks noChangeAspect="1"/>
          </p:cNvPicPr>
          <p:nvPr/>
        </p:nvPicPr>
        <p:blipFill>
          <a:blip r:embed="rId3" cstate="print"/>
          <a:srcRect l="14282" t="5049" r="14282" b="5049"/>
          <a:stretch>
            <a:fillRect/>
          </a:stretch>
        </p:blipFill>
        <p:spPr bwMode="auto">
          <a:xfrm>
            <a:off x="0" y="765175"/>
            <a:ext cx="2054225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5" descr="UKEAP_AGANet_2012.jpg"/>
          <p:cNvPicPr>
            <a:picLocks noChangeAspect="1"/>
          </p:cNvPicPr>
          <p:nvPr/>
        </p:nvPicPr>
        <p:blipFill>
          <a:blip r:embed="rId4" cstate="print"/>
          <a:srcRect l="16656" t="5891" r="14282" b="5049"/>
          <a:stretch>
            <a:fillRect/>
          </a:stretch>
        </p:blipFill>
        <p:spPr bwMode="auto">
          <a:xfrm>
            <a:off x="2411413" y="755650"/>
            <a:ext cx="1985962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6" descr="UKEAP_Bulk+daily.jpg"/>
          <p:cNvPicPr>
            <a:picLocks noChangeAspect="1"/>
          </p:cNvPicPr>
          <p:nvPr/>
        </p:nvPicPr>
        <p:blipFill>
          <a:blip r:embed="rId5" cstate="print"/>
          <a:srcRect l="16656" t="5891" r="15466" b="5049"/>
          <a:stretch>
            <a:fillRect/>
          </a:stretch>
        </p:blipFill>
        <p:spPr bwMode="auto">
          <a:xfrm>
            <a:off x="4716463" y="755650"/>
            <a:ext cx="1951037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Box 9"/>
          <p:cNvSpPr txBox="1">
            <a:spLocks noChangeArrowheads="1"/>
          </p:cNvSpPr>
          <p:nvPr/>
        </p:nvSpPr>
        <p:spPr bwMode="auto">
          <a:xfrm>
            <a:off x="107950" y="765175"/>
            <a:ext cx="984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alibri" pitchFamily="34" charset="0"/>
              </a:rPr>
              <a:t>NAMN</a:t>
            </a:r>
          </a:p>
          <a:p>
            <a:r>
              <a:rPr lang="en-GB" sz="2000" b="1">
                <a:latin typeface="Calibri" pitchFamily="34" charset="0"/>
              </a:rPr>
              <a:t>85 sites</a:t>
            </a:r>
          </a:p>
        </p:txBody>
      </p:sp>
      <p:sp>
        <p:nvSpPr>
          <p:cNvPr id="64518" name="TextBox 13"/>
          <p:cNvSpPr txBox="1">
            <a:spLocks noChangeArrowheads="1"/>
          </p:cNvSpPr>
          <p:nvPr/>
        </p:nvSpPr>
        <p:spPr bwMode="auto">
          <a:xfrm>
            <a:off x="2124075" y="765175"/>
            <a:ext cx="1039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alibri" pitchFamily="34" charset="0"/>
              </a:rPr>
              <a:t>AGANet</a:t>
            </a:r>
          </a:p>
          <a:p>
            <a:r>
              <a:rPr lang="en-GB" sz="2000" b="1">
                <a:latin typeface="Calibri" pitchFamily="34" charset="0"/>
              </a:rPr>
              <a:t>30 sites</a:t>
            </a:r>
          </a:p>
        </p:txBody>
      </p:sp>
      <p:sp>
        <p:nvSpPr>
          <p:cNvPr id="64519" name="TextBox 10"/>
          <p:cNvSpPr txBox="1">
            <a:spLocks noChangeArrowheads="1"/>
          </p:cNvSpPr>
          <p:nvPr/>
        </p:nvSpPr>
        <p:spPr bwMode="auto">
          <a:xfrm>
            <a:off x="4500563" y="765175"/>
            <a:ext cx="13096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alibri" pitchFamily="34" charset="0"/>
              </a:rPr>
              <a:t>Precip-Net</a:t>
            </a:r>
          </a:p>
          <a:p>
            <a:r>
              <a:rPr lang="en-GB" sz="2000" b="1">
                <a:latin typeface="Calibri" pitchFamily="34" charset="0"/>
              </a:rPr>
              <a:t>39 sites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07950" y="4508500"/>
          <a:ext cx="8928992" cy="22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/>
                <a:gridCol w="1512168"/>
                <a:gridCol w="1872208"/>
                <a:gridCol w="2520280"/>
                <a:gridCol w="1800200"/>
              </a:tblGrid>
              <a:tr h="368440">
                <a:tc>
                  <a:txBody>
                    <a:bodyPr/>
                    <a:lstStyle/>
                    <a:p>
                      <a:endParaRPr lang="en-GB" sz="14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latin typeface="+mn-lt"/>
                          <a:cs typeface="Arial" pitchFamily="34" charset="0"/>
                        </a:rPr>
                        <a:t>NAMN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err="1" smtClean="0">
                          <a:latin typeface="+mn-lt"/>
                          <a:cs typeface="Arial" pitchFamily="34" charset="0"/>
                        </a:rPr>
                        <a:t>AGANet</a:t>
                      </a:r>
                      <a:endParaRPr lang="en-GB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+mn-lt"/>
                          <a:cs typeface="Arial" pitchFamily="34" charset="0"/>
                        </a:rPr>
                        <a:t>Precip-Net</a:t>
                      </a:r>
                      <a:endParaRPr lang="en-GB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+mn-lt"/>
                          <a:cs typeface="Arial" pitchFamily="34" charset="0"/>
                        </a:rPr>
                        <a:t>NO</a:t>
                      </a:r>
                      <a:r>
                        <a:rPr lang="en-GB" sz="1800" b="1" baseline="-25000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lang="en-GB" sz="1800" b="1" dirty="0" smtClean="0">
                          <a:latin typeface="+mn-lt"/>
                          <a:cs typeface="Arial" pitchFamily="34" charset="0"/>
                        </a:rPr>
                        <a:t>-Net</a:t>
                      </a:r>
                      <a:endParaRPr lang="en-GB" sz="1800" b="1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30725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FF"/>
                          </a:solidFill>
                          <a:latin typeface="+mn-lt"/>
                          <a:cs typeface="Arial" pitchFamily="34" charset="0"/>
                        </a:rPr>
                        <a:t>Method</a:t>
                      </a:r>
                      <a:endParaRPr lang="en-GB" sz="1600" dirty="0">
                        <a:solidFill>
                          <a:srgbClr val="0000FF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latin typeface="+mn-lt"/>
                          <a:cs typeface="Arial" pitchFamily="34" charset="0"/>
                        </a:rPr>
                        <a:t>DELTA / ALPHA</a:t>
                      </a:r>
                      <a:endParaRPr lang="en-GB" sz="1600" b="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latin typeface="+mn-lt"/>
                          <a:cs typeface="Arial" pitchFamily="34" charset="0"/>
                        </a:rPr>
                        <a:t>DELTA </a:t>
                      </a:r>
                      <a:endParaRPr lang="en-GB" sz="1600" b="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latin typeface="+mn-lt"/>
                          <a:cs typeface="Arial" pitchFamily="34" charset="0"/>
                        </a:rPr>
                        <a:t>Bulk rain collector</a:t>
                      </a:r>
                      <a:endParaRPr lang="en-GB" sz="1600" b="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latin typeface="+mn-lt"/>
                          <a:cs typeface="Arial" pitchFamily="34" charset="0"/>
                        </a:rPr>
                        <a:t>Diffusion Tubes</a:t>
                      </a:r>
                      <a:endParaRPr lang="en-GB" sz="1600" b="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30725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FF"/>
                          </a:solidFill>
                          <a:latin typeface="+mn-lt"/>
                          <a:cs typeface="Arial" pitchFamily="34" charset="0"/>
                        </a:rPr>
                        <a:t>Resolution</a:t>
                      </a:r>
                      <a:endParaRPr lang="en-GB" sz="1600" dirty="0">
                        <a:solidFill>
                          <a:srgbClr val="0000FF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Monthly</a:t>
                      </a:r>
                      <a:endParaRPr lang="en-GB" sz="16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Monthly</a:t>
                      </a:r>
                      <a:endParaRPr lang="en-GB" sz="16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2-weekly (daily at 2 sites)</a:t>
                      </a:r>
                      <a:endParaRPr lang="en-GB" sz="16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4-weekly</a:t>
                      </a:r>
                      <a:endParaRPr lang="en-GB" sz="16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808861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FF"/>
                          </a:solidFill>
                          <a:latin typeface="+mn-lt"/>
                          <a:cs typeface="Arial" pitchFamily="34" charset="0"/>
                        </a:rPr>
                        <a:t>Species</a:t>
                      </a:r>
                      <a:endParaRPr lang="en-GB" sz="1600" dirty="0">
                        <a:solidFill>
                          <a:srgbClr val="0000FF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NH</a:t>
                      </a:r>
                      <a:r>
                        <a:rPr lang="en-GB" sz="1600" baseline="-25000" dirty="0" smtClean="0">
                          <a:latin typeface="+mn-lt"/>
                          <a:cs typeface="Arial" pitchFamily="34" charset="0"/>
                        </a:rPr>
                        <a:t>3</a:t>
                      </a:r>
                    </a:p>
                    <a:p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NH</a:t>
                      </a:r>
                      <a:r>
                        <a:rPr lang="en-GB" sz="1600" baseline="-25000" dirty="0" smtClean="0">
                          <a:latin typeface="+mn-lt"/>
                          <a:cs typeface="Arial" pitchFamily="34" charset="0"/>
                        </a:rPr>
                        <a:t>4</a:t>
                      </a:r>
                      <a:r>
                        <a:rPr lang="en-GB" sz="1600" baseline="30000" dirty="0" smtClean="0">
                          <a:latin typeface="+mn-lt"/>
                          <a:cs typeface="Arial" pitchFamily="34" charset="0"/>
                        </a:rPr>
                        <a:t>+</a:t>
                      </a:r>
                    </a:p>
                    <a:p>
                      <a:endParaRPr lang="en-GB" sz="16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HNO</a:t>
                      </a:r>
                      <a:r>
                        <a:rPr lang="en-GB" sz="1600" baseline="-25000" dirty="0" smtClean="0">
                          <a:latin typeface="+mn-lt"/>
                          <a:cs typeface="Arial" pitchFamily="34" charset="0"/>
                        </a:rPr>
                        <a:t>3</a:t>
                      </a:r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, SO</a:t>
                      </a:r>
                      <a:r>
                        <a:rPr lang="en-GB" sz="1600" baseline="-25000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, </a:t>
                      </a:r>
                      <a:r>
                        <a:rPr lang="en-GB" sz="1600" dirty="0" err="1" smtClean="0">
                          <a:latin typeface="+mn-lt"/>
                          <a:cs typeface="Arial" pitchFamily="34" charset="0"/>
                        </a:rPr>
                        <a:t>HCl</a:t>
                      </a:r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,</a:t>
                      </a:r>
                    </a:p>
                    <a:p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NO</a:t>
                      </a:r>
                      <a:r>
                        <a:rPr lang="en-GB" sz="1600" baseline="-25000" dirty="0" smtClean="0">
                          <a:latin typeface="+mn-lt"/>
                          <a:cs typeface="Arial" pitchFamily="34" charset="0"/>
                        </a:rPr>
                        <a:t>3</a:t>
                      </a:r>
                      <a:r>
                        <a:rPr lang="en-GB" sz="1600" baseline="30000" dirty="0" smtClean="0"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, SO</a:t>
                      </a:r>
                      <a:r>
                        <a:rPr lang="en-GB" sz="1600" baseline="-25000" dirty="0" smtClean="0">
                          <a:latin typeface="+mn-lt"/>
                          <a:cs typeface="Arial" pitchFamily="34" charset="0"/>
                        </a:rPr>
                        <a:t>4</a:t>
                      </a:r>
                      <a:r>
                        <a:rPr lang="en-GB" sz="1600" baseline="30000" dirty="0" smtClean="0">
                          <a:latin typeface="+mn-lt"/>
                          <a:cs typeface="Arial" pitchFamily="34" charset="0"/>
                        </a:rPr>
                        <a:t>2-</a:t>
                      </a:r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,</a:t>
                      </a:r>
                      <a:r>
                        <a:rPr lang="en-GB" sz="1600" baseline="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+mn-lt"/>
                          <a:cs typeface="Arial" pitchFamily="34" charset="0"/>
                        </a:rPr>
                        <a:t>Cl</a:t>
                      </a:r>
                      <a:r>
                        <a:rPr lang="en-GB" sz="1600" baseline="30000" dirty="0" smtClean="0"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en-GB" sz="1600" baseline="0" dirty="0" smtClean="0">
                          <a:latin typeface="+mn-lt"/>
                          <a:cs typeface="Arial" pitchFamily="34" charset="0"/>
                        </a:rPr>
                        <a:t>,</a:t>
                      </a:r>
                    </a:p>
                    <a:p>
                      <a:r>
                        <a:rPr lang="en-GB" sz="1600" baseline="0" dirty="0" smtClean="0">
                          <a:latin typeface="+mn-lt"/>
                          <a:cs typeface="Arial" pitchFamily="34" charset="0"/>
                        </a:rPr>
                        <a:t>Na</a:t>
                      </a:r>
                      <a:r>
                        <a:rPr lang="en-GB" sz="1600" baseline="30000" dirty="0" smtClean="0">
                          <a:latin typeface="+mn-lt"/>
                          <a:cs typeface="Arial" pitchFamily="34" charset="0"/>
                        </a:rPr>
                        <a:t>+</a:t>
                      </a:r>
                      <a:r>
                        <a:rPr lang="en-GB" sz="1600" baseline="0" dirty="0" smtClean="0">
                          <a:latin typeface="+mn-lt"/>
                          <a:cs typeface="Arial" pitchFamily="34" charset="0"/>
                        </a:rPr>
                        <a:t>, Ca</a:t>
                      </a:r>
                      <a:r>
                        <a:rPr lang="en-GB" sz="1600" baseline="30000" dirty="0" smtClean="0">
                          <a:latin typeface="+mn-lt"/>
                          <a:cs typeface="Arial" pitchFamily="34" charset="0"/>
                        </a:rPr>
                        <a:t>2+</a:t>
                      </a:r>
                      <a:r>
                        <a:rPr lang="en-GB" sz="1600" baseline="0" dirty="0" smtClean="0">
                          <a:latin typeface="+mn-lt"/>
                          <a:cs typeface="Arial" pitchFamily="34" charset="0"/>
                        </a:rPr>
                        <a:t>, Mg</a:t>
                      </a:r>
                      <a:r>
                        <a:rPr lang="en-GB" sz="1600" baseline="30000" dirty="0" smtClean="0">
                          <a:latin typeface="+mn-lt"/>
                          <a:cs typeface="Arial" pitchFamily="34" charset="0"/>
                        </a:rPr>
                        <a:t>2+</a:t>
                      </a:r>
                      <a:endParaRPr lang="en-GB" sz="1600" baseline="300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pH, conductivity,</a:t>
                      </a:r>
                      <a:r>
                        <a:rPr lang="en-GB" sz="1600" baseline="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</a:p>
                    <a:p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NH</a:t>
                      </a:r>
                      <a:r>
                        <a:rPr lang="en-GB" sz="1600" baseline="-25000" dirty="0" smtClean="0">
                          <a:latin typeface="+mn-lt"/>
                          <a:cs typeface="Arial" pitchFamily="34" charset="0"/>
                        </a:rPr>
                        <a:t>4</a:t>
                      </a:r>
                      <a:r>
                        <a:rPr lang="en-GB" sz="1600" baseline="30000" dirty="0" smtClean="0">
                          <a:latin typeface="+mn-lt"/>
                          <a:cs typeface="Arial" pitchFamily="34" charset="0"/>
                        </a:rPr>
                        <a:t>+</a:t>
                      </a:r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,</a:t>
                      </a:r>
                      <a:r>
                        <a:rPr lang="en-GB" sz="1600" baseline="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NO</a:t>
                      </a:r>
                      <a:r>
                        <a:rPr lang="en-GB" sz="1600" baseline="-25000" dirty="0" smtClean="0">
                          <a:latin typeface="+mn-lt"/>
                          <a:cs typeface="Arial" pitchFamily="34" charset="0"/>
                        </a:rPr>
                        <a:t>3</a:t>
                      </a:r>
                      <a:r>
                        <a:rPr lang="en-GB" sz="1600" baseline="30000" dirty="0" smtClean="0"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, PO</a:t>
                      </a:r>
                      <a:r>
                        <a:rPr lang="en-GB" sz="1600" baseline="-25000" dirty="0" smtClean="0">
                          <a:latin typeface="+mn-lt"/>
                          <a:cs typeface="Arial" pitchFamily="34" charset="0"/>
                        </a:rPr>
                        <a:t>4</a:t>
                      </a:r>
                      <a:r>
                        <a:rPr lang="en-GB" sz="1600" baseline="30000" dirty="0" smtClean="0">
                          <a:latin typeface="+mn-lt"/>
                          <a:cs typeface="Arial" pitchFamily="34" charset="0"/>
                        </a:rPr>
                        <a:t>3-</a:t>
                      </a:r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,</a:t>
                      </a:r>
                      <a:r>
                        <a:rPr lang="en-GB" sz="1600" baseline="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SO</a:t>
                      </a:r>
                      <a:r>
                        <a:rPr lang="en-GB" sz="1600" baseline="-25000" dirty="0" smtClean="0">
                          <a:latin typeface="+mn-lt"/>
                          <a:cs typeface="Arial" pitchFamily="34" charset="0"/>
                        </a:rPr>
                        <a:t>4</a:t>
                      </a:r>
                      <a:r>
                        <a:rPr lang="en-GB" sz="1600" baseline="30000" dirty="0" smtClean="0">
                          <a:latin typeface="+mn-lt"/>
                          <a:cs typeface="Arial" pitchFamily="34" charset="0"/>
                        </a:rPr>
                        <a:t>2-</a:t>
                      </a:r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,</a:t>
                      </a:r>
                      <a:r>
                        <a:rPr lang="en-GB" sz="1600" baseline="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+mn-lt"/>
                          <a:cs typeface="Arial" pitchFamily="34" charset="0"/>
                        </a:rPr>
                        <a:t>Cl</a:t>
                      </a:r>
                      <a:r>
                        <a:rPr lang="en-GB" sz="1600" baseline="30000" dirty="0" smtClean="0"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en-GB" sz="1600" baseline="0" dirty="0" smtClean="0">
                          <a:latin typeface="+mn-lt"/>
                          <a:cs typeface="Arial" pitchFamily="34" charset="0"/>
                        </a:rPr>
                        <a:t>,</a:t>
                      </a:r>
                    </a:p>
                    <a:p>
                      <a:r>
                        <a:rPr lang="en-GB" sz="1600" baseline="0" dirty="0" smtClean="0">
                          <a:latin typeface="+mn-lt"/>
                          <a:cs typeface="Arial" pitchFamily="34" charset="0"/>
                        </a:rPr>
                        <a:t>Na</a:t>
                      </a:r>
                      <a:r>
                        <a:rPr lang="en-GB" sz="1600" baseline="30000" dirty="0" smtClean="0">
                          <a:latin typeface="+mn-lt"/>
                          <a:cs typeface="Arial" pitchFamily="34" charset="0"/>
                        </a:rPr>
                        <a:t>+</a:t>
                      </a:r>
                      <a:r>
                        <a:rPr lang="en-GB" sz="1600" baseline="0" dirty="0" smtClean="0">
                          <a:latin typeface="+mn-lt"/>
                          <a:cs typeface="Arial" pitchFamily="34" charset="0"/>
                        </a:rPr>
                        <a:t>, K</a:t>
                      </a:r>
                      <a:r>
                        <a:rPr lang="en-GB" sz="1600" baseline="30000" dirty="0" smtClean="0">
                          <a:latin typeface="+mn-lt"/>
                          <a:cs typeface="Arial" pitchFamily="34" charset="0"/>
                        </a:rPr>
                        <a:t>+</a:t>
                      </a:r>
                      <a:r>
                        <a:rPr lang="en-GB" sz="1600" baseline="0" dirty="0" smtClean="0">
                          <a:latin typeface="+mn-lt"/>
                          <a:cs typeface="Arial" pitchFamily="34" charset="0"/>
                        </a:rPr>
                        <a:t>, Ca</a:t>
                      </a:r>
                      <a:r>
                        <a:rPr lang="en-GB" sz="1600" baseline="30000" dirty="0" smtClean="0">
                          <a:latin typeface="+mn-lt"/>
                          <a:cs typeface="Arial" pitchFamily="34" charset="0"/>
                        </a:rPr>
                        <a:t>2+</a:t>
                      </a:r>
                      <a:r>
                        <a:rPr lang="en-GB" sz="1600" baseline="0" dirty="0" smtClean="0">
                          <a:latin typeface="+mn-lt"/>
                          <a:cs typeface="Arial" pitchFamily="34" charset="0"/>
                        </a:rPr>
                        <a:t>, Mg</a:t>
                      </a:r>
                      <a:r>
                        <a:rPr lang="en-GB" sz="1600" baseline="30000" dirty="0" smtClean="0">
                          <a:latin typeface="+mn-lt"/>
                          <a:cs typeface="Arial" pitchFamily="34" charset="0"/>
                        </a:rPr>
                        <a:t>2+</a:t>
                      </a:r>
                      <a:endParaRPr lang="en-GB" sz="1600" baseline="300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NO</a:t>
                      </a:r>
                      <a:r>
                        <a:rPr lang="en-GB" sz="1600" baseline="-25000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  <a:endParaRPr lang="en-GB" sz="1600" baseline="-250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36844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FF"/>
                          </a:solidFill>
                          <a:latin typeface="+mn-lt"/>
                          <a:cs typeface="Arial" pitchFamily="34" charset="0"/>
                        </a:rPr>
                        <a:t>Inception</a:t>
                      </a:r>
                      <a:endParaRPr lang="en-GB" sz="1600" dirty="0">
                        <a:solidFill>
                          <a:srgbClr val="0000FF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1996</a:t>
                      </a:r>
                      <a:endParaRPr lang="en-GB" sz="16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1999</a:t>
                      </a:r>
                      <a:endParaRPr lang="en-GB" sz="16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1985</a:t>
                      </a:r>
                      <a:endParaRPr lang="en-GB" sz="16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n-lt"/>
                          <a:cs typeface="Arial" pitchFamily="34" charset="0"/>
                        </a:rPr>
                        <a:t>1984</a:t>
                      </a:r>
                      <a:endParaRPr lang="en-GB" sz="16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4558" name="Picture 2" descr="S58_DELTAs"/>
          <p:cNvPicPr>
            <a:picLocks noChangeAspect="1" noChangeArrowheads="1"/>
          </p:cNvPicPr>
          <p:nvPr/>
        </p:nvPicPr>
        <p:blipFill>
          <a:blip r:embed="rId6" cstate="print"/>
          <a:srcRect l="27718" t="22786" r="32922" b="22697"/>
          <a:stretch>
            <a:fillRect/>
          </a:stretch>
        </p:blipFill>
        <p:spPr bwMode="auto">
          <a:xfrm>
            <a:off x="3816350" y="1511300"/>
            <a:ext cx="874713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59" name="Picture 5" descr="pump pictures 011"/>
          <p:cNvPicPr>
            <a:picLocks noChangeAspect="1" noChangeArrowheads="1"/>
          </p:cNvPicPr>
          <p:nvPr/>
        </p:nvPicPr>
        <p:blipFill>
          <a:blip r:embed="rId7" cstate="print"/>
          <a:srcRect l="48981" t="6430" r="15887"/>
          <a:stretch>
            <a:fillRect/>
          </a:stretch>
        </p:blipFill>
        <p:spPr bwMode="auto">
          <a:xfrm>
            <a:off x="1619250" y="1484313"/>
            <a:ext cx="771525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60" name="Picture 15" descr="Lochnagar_rain guage.JPG"/>
          <p:cNvPicPr>
            <a:picLocks noChangeAspect="1"/>
          </p:cNvPicPr>
          <p:nvPr/>
        </p:nvPicPr>
        <p:blipFill>
          <a:blip r:embed="rId8" cstate="print"/>
          <a:srcRect l="37157" t="18793" r="37157" b="27335"/>
          <a:stretch>
            <a:fillRect/>
          </a:stretch>
        </p:blipFill>
        <p:spPr bwMode="auto">
          <a:xfrm>
            <a:off x="6227763" y="1700213"/>
            <a:ext cx="9017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61" name="Picture 7" descr="UKEAP_NO2.jpg"/>
          <p:cNvPicPr>
            <a:picLocks noChangeAspect="1"/>
          </p:cNvPicPr>
          <p:nvPr/>
        </p:nvPicPr>
        <p:blipFill>
          <a:blip r:embed="rId9" cstate="print"/>
          <a:srcRect l="16656" t="5891" r="16656" b="5049"/>
          <a:stretch>
            <a:fillRect/>
          </a:stretch>
        </p:blipFill>
        <p:spPr bwMode="auto">
          <a:xfrm>
            <a:off x="7056438" y="755650"/>
            <a:ext cx="1916112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62" name="TextBox 11"/>
          <p:cNvSpPr txBox="1">
            <a:spLocks noChangeArrowheads="1"/>
          </p:cNvSpPr>
          <p:nvPr/>
        </p:nvSpPr>
        <p:spPr bwMode="auto">
          <a:xfrm>
            <a:off x="6875463" y="765175"/>
            <a:ext cx="1076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alibri" pitchFamily="34" charset="0"/>
              </a:rPr>
              <a:t>NO</a:t>
            </a:r>
            <a:r>
              <a:rPr lang="en-GB" sz="2000" b="1" baseline="-25000">
                <a:latin typeface="Calibri" pitchFamily="34" charset="0"/>
              </a:rPr>
              <a:t>2</a:t>
            </a:r>
            <a:r>
              <a:rPr lang="en-GB" sz="2000" b="1">
                <a:latin typeface="Calibri" pitchFamily="34" charset="0"/>
              </a:rPr>
              <a:t>-Net</a:t>
            </a:r>
          </a:p>
          <a:p>
            <a:r>
              <a:rPr lang="en-GB" sz="2000" b="1">
                <a:latin typeface="Calibri" pitchFamily="34" charset="0"/>
              </a:rPr>
              <a:t>24 sites</a:t>
            </a:r>
          </a:p>
        </p:txBody>
      </p:sp>
      <p:pic>
        <p:nvPicPr>
          <p:cNvPr id="64563" name="Picture 3"/>
          <p:cNvPicPr>
            <a:picLocks noChangeAspect="1" noChangeArrowheads="1"/>
          </p:cNvPicPr>
          <p:nvPr/>
        </p:nvPicPr>
        <p:blipFill>
          <a:blip r:embed="rId10" cstate="print"/>
          <a:srcRect l="19261" t="32990" r="36195" b="34425"/>
          <a:stretch>
            <a:fillRect/>
          </a:stretch>
        </p:blipFill>
        <p:spPr bwMode="auto">
          <a:xfrm>
            <a:off x="8243888" y="1873250"/>
            <a:ext cx="8001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64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79613" y="3644900"/>
            <a:ext cx="555625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65" name="TextBox 58"/>
          <p:cNvSpPr txBox="1">
            <a:spLocks noChangeArrowheads="1"/>
          </p:cNvSpPr>
          <p:nvPr/>
        </p:nvSpPr>
        <p:spPr bwMode="auto">
          <a:xfrm>
            <a:off x="1925638" y="4140200"/>
            <a:ext cx="6159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>
                <a:latin typeface="Calibri" pitchFamily="34" charset="0"/>
              </a:rPr>
              <a:t>ALPHA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5435600" y="3933825"/>
            <a:ext cx="3240088" cy="1079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7235825" y="5229225"/>
            <a:ext cx="1728788" cy="13684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8820150" y="1773238"/>
            <a:ext cx="0" cy="3455987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388350" y="1773238"/>
            <a:ext cx="0" cy="2087562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6156325" y="836613"/>
            <a:ext cx="2736850" cy="14398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435600" y="1125538"/>
            <a:ext cx="72072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2771775" y="765175"/>
            <a:ext cx="2736850" cy="1511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79512" y="836712"/>
            <a:ext cx="190795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UKEAP monitoring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measurements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051050" y="1125538"/>
            <a:ext cx="57626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635375" y="765175"/>
            <a:ext cx="2016125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Modelling and mapping pollutant concentrations and deposition (CBED, FRAME, PCM)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75463" y="836613"/>
            <a:ext cx="19446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Critical Loads and levels calculations and 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exceedence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mapping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48064" y="5397023"/>
            <a:ext cx="172819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rgbClr val="FF0000">
                <a:alpha val="40000"/>
              </a:srgbClr>
            </a:glo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Local Environmental Impact Assessments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58888" y="1484313"/>
            <a:ext cx="0" cy="12969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35825" y="5300663"/>
            <a:ext cx="16160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Screening tools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e.g. SCAIL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4869160"/>
            <a:ext cx="212192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rgbClr val="FF0000">
                <a:alpha val="40000"/>
              </a:srgbClr>
            </a:glo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Public access to data</a:t>
            </a:r>
          </a:p>
        </p:txBody>
      </p:sp>
      <p:sp>
        <p:nvSpPr>
          <p:cNvPr id="66582" name="TextBox 20"/>
          <p:cNvSpPr txBox="1">
            <a:spLocks noChangeArrowheads="1"/>
          </p:cNvSpPr>
          <p:nvPr/>
        </p:nvSpPr>
        <p:spPr bwMode="auto">
          <a:xfrm>
            <a:off x="0" y="4445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 b="1">
                <a:latin typeface="Calibri" pitchFamily="34" charset="0"/>
              </a:rPr>
              <a:t>Measurement data uses 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1258888" y="4149725"/>
            <a:ext cx="0" cy="647700"/>
          </a:xfrm>
          <a:prstGeom prst="straightConnector1">
            <a:avLst/>
          </a:prstGeom>
          <a:ln w="3810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950" y="2781300"/>
            <a:ext cx="2447925" cy="1476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Submitted to databases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EMEP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OSPAR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UK-Air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UK Pollutant Deposition </a:t>
            </a:r>
          </a:p>
        </p:txBody>
      </p:sp>
      <p:pic>
        <p:nvPicPr>
          <p:cNvPr id="66585" name="Picture 2"/>
          <p:cNvPicPr>
            <a:picLocks noChangeAspect="1" noChangeArrowheads="1"/>
          </p:cNvPicPr>
          <p:nvPr/>
        </p:nvPicPr>
        <p:blipFill>
          <a:blip r:embed="rId2" cstate="print"/>
          <a:srcRect l="8105" t="6322" r="4298" b="1842"/>
          <a:stretch>
            <a:fillRect/>
          </a:stretch>
        </p:blipFill>
        <p:spPr bwMode="auto">
          <a:xfrm>
            <a:off x="2916238" y="788988"/>
            <a:ext cx="79375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6" name="Picture 3"/>
          <p:cNvPicPr>
            <a:picLocks noChangeAspect="1" noChangeArrowheads="1"/>
          </p:cNvPicPr>
          <p:nvPr/>
        </p:nvPicPr>
        <p:blipFill>
          <a:blip r:embed="rId3" cstate="print"/>
          <a:srcRect l="5392" t="3252"/>
          <a:stretch>
            <a:fillRect/>
          </a:stretch>
        </p:blipFill>
        <p:spPr bwMode="auto">
          <a:xfrm>
            <a:off x="6227763" y="908050"/>
            <a:ext cx="720725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7"/>
          <p:cNvGrpSpPr/>
          <p:nvPr/>
        </p:nvGrpSpPr>
        <p:grpSpPr>
          <a:xfrm>
            <a:off x="5529121" y="3861048"/>
            <a:ext cx="3219343" cy="936104"/>
            <a:chOff x="5076056" y="2204864"/>
            <a:chExt cx="3219343" cy="936104"/>
          </a:xfrm>
          <a:noFill/>
        </p:grpSpPr>
        <p:sp>
          <p:nvSpPr>
            <p:cNvPr id="11" name="TextBox 10"/>
            <p:cNvSpPr txBox="1"/>
            <p:nvPr/>
          </p:nvSpPr>
          <p:spPr>
            <a:xfrm>
              <a:off x="5076056" y="2204864"/>
              <a:ext cx="3219343" cy="92333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Air pollution information service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APIS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t="18914" r="4029" b="51555"/>
            <a:stretch>
              <a:fillRect/>
            </a:stretch>
          </p:blipFill>
          <p:spPr bwMode="auto">
            <a:xfrm>
              <a:off x="5760640" y="2565004"/>
              <a:ext cx="2339752" cy="57596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6588" name="Picture 5"/>
          <p:cNvPicPr>
            <a:picLocks noChangeAspect="1" noChangeArrowheads="1"/>
          </p:cNvPicPr>
          <p:nvPr/>
        </p:nvPicPr>
        <p:blipFill>
          <a:blip r:embed="rId5" cstate="print"/>
          <a:srcRect l="11221" t="20750" r="12589" b="64485"/>
          <a:stretch>
            <a:fillRect/>
          </a:stretch>
        </p:blipFill>
        <p:spPr bwMode="auto">
          <a:xfrm>
            <a:off x="7308850" y="5949950"/>
            <a:ext cx="15113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3347864" y="2708920"/>
            <a:ext cx="331236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rgbClr val="FF0000">
                <a:alpha val="40000"/>
              </a:srgb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National assessments of the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UK environment (e.g.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RoTAP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)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6227763" y="5013325"/>
            <a:ext cx="0" cy="360363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6875463" y="5805488"/>
            <a:ext cx="288925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594" name="Picture 74" descr="RoTAP-Front-Cove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475" y="3429000"/>
            <a:ext cx="1373188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6" name="Straight Arrow Connector 75"/>
          <p:cNvCxnSpPr/>
          <p:nvPr/>
        </p:nvCxnSpPr>
        <p:spPr>
          <a:xfrm>
            <a:off x="3492500" y="2276475"/>
            <a:ext cx="0" cy="3603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6300788" y="2276475"/>
            <a:ext cx="0" cy="3603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5435600" y="4724400"/>
            <a:ext cx="1887538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http://www.apis.ac.uk/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219950" y="6308725"/>
            <a:ext cx="1673225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http://www..scail.ceh.ac.uk/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UKEAP_NAMN_2012.jpg"/>
          <p:cNvPicPr>
            <a:picLocks noChangeAspect="1"/>
          </p:cNvPicPr>
          <p:nvPr/>
        </p:nvPicPr>
        <p:blipFill>
          <a:blip r:embed="rId2" cstate="print"/>
          <a:srcRect l="14282" t="5049" r="14282" b="5049"/>
          <a:stretch>
            <a:fillRect/>
          </a:stretch>
        </p:blipFill>
        <p:spPr bwMode="auto">
          <a:xfrm>
            <a:off x="323850" y="836613"/>
            <a:ext cx="3275013" cy="582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268413"/>
            <a:ext cx="554038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395288" y="115888"/>
            <a:ext cx="79121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>
                <a:latin typeface="Calibri" pitchFamily="34" charset="0"/>
              </a:rPr>
              <a:t>National ammonia monitoring network NAMN</a:t>
            </a:r>
          </a:p>
        </p:txBody>
      </p:sp>
      <p:sp>
        <p:nvSpPr>
          <p:cNvPr id="67588" name="TextBox 4"/>
          <p:cNvSpPr txBox="1">
            <a:spLocks noChangeArrowheads="1"/>
          </p:cNvSpPr>
          <p:nvPr/>
        </p:nvSpPr>
        <p:spPr bwMode="auto">
          <a:xfrm>
            <a:off x="4140200" y="765175"/>
            <a:ext cx="50038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Sites selected such that:</a:t>
            </a:r>
          </a:p>
          <a:p>
            <a:pPr>
              <a:buFontTx/>
              <a:buChar char="-"/>
            </a:pPr>
            <a:r>
              <a:rPr lang="en-GB">
                <a:latin typeface="Calibri" pitchFamily="34" charset="0"/>
              </a:rPr>
              <a:t>No proximity to large scale sources</a:t>
            </a:r>
          </a:p>
          <a:p>
            <a:pPr>
              <a:buFontTx/>
              <a:buChar char="-"/>
            </a:pPr>
            <a:r>
              <a:rPr lang="en-GB">
                <a:latin typeface="Calibri" pitchFamily="34" charset="0"/>
              </a:rPr>
              <a:t>Higher density of sites in regions where ammonia is of interest, e.g. East Anglia</a:t>
            </a:r>
          </a:p>
          <a:p>
            <a:pPr>
              <a:buFontTx/>
              <a:buChar char="-"/>
            </a:pPr>
            <a:r>
              <a:rPr lang="en-GB">
                <a:latin typeface="Calibri" pitchFamily="34" charset="0"/>
              </a:rPr>
              <a:t>29 sites are on NNR/LNRs or research sites</a:t>
            </a:r>
          </a:p>
          <a:p>
            <a:pPr>
              <a:buFontTx/>
              <a:buChar char="-"/>
            </a:pPr>
            <a:r>
              <a:rPr lang="en-GB">
                <a:latin typeface="Calibri" pitchFamily="34" charset="0"/>
              </a:rPr>
              <a:t>11 on ECN sites</a:t>
            </a:r>
          </a:p>
          <a:p>
            <a:pPr>
              <a:buFontTx/>
              <a:buChar char="-"/>
            </a:pPr>
            <a:r>
              <a:rPr lang="en-GB">
                <a:latin typeface="Calibri" pitchFamily="34" charset="0"/>
              </a:rPr>
              <a:t>11 on AURN sites</a:t>
            </a:r>
          </a:p>
          <a:p>
            <a:pPr>
              <a:buFontTx/>
              <a:buChar char="-"/>
            </a:pPr>
            <a:r>
              <a:rPr lang="en-GB">
                <a:latin typeface="Calibri" pitchFamily="34" charset="0"/>
              </a:rPr>
              <a:t> 2 urban sites</a:t>
            </a:r>
          </a:p>
          <a:p>
            <a:pPr>
              <a:buFontTx/>
              <a:buChar char="-"/>
            </a:pPr>
            <a:endParaRPr lang="en-GB"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1695" t="2136" b="5339"/>
          <a:stretch>
            <a:fillRect/>
          </a:stretch>
        </p:blipFill>
        <p:spPr bwMode="auto">
          <a:xfrm>
            <a:off x="4067175" y="3141663"/>
            <a:ext cx="3633788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b="3684"/>
          <a:stretch>
            <a:fillRect/>
          </a:stretch>
        </p:blipFill>
        <p:spPr bwMode="auto">
          <a:xfrm>
            <a:off x="1" y="905310"/>
            <a:ext cx="4283968" cy="288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/>
          <a:srcRect l="2972" r="4886"/>
          <a:stretch>
            <a:fillRect/>
          </a:stretch>
        </p:blipFill>
        <p:spPr bwMode="auto">
          <a:xfrm>
            <a:off x="4572000" y="980728"/>
            <a:ext cx="4464496" cy="268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316416" y="1772816"/>
            <a:ext cx="82758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3717032"/>
            <a:ext cx="4585320" cy="282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5" cstate="print"/>
          <a:srcRect r="12292"/>
          <a:stretch>
            <a:fillRect/>
          </a:stretch>
        </p:blipFill>
        <p:spPr bwMode="auto">
          <a:xfrm>
            <a:off x="4644008" y="3861048"/>
            <a:ext cx="4274815" cy="275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7504" y="46365"/>
            <a:ext cx="3057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Example sites</a:t>
            </a:r>
            <a:endParaRPr lang="en-GB" sz="3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5"/>
          <p:cNvPicPr>
            <a:picLocks noChangeAspect="1" noChangeArrowheads="1"/>
          </p:cNvPicPr>
          <p:nvPr/>
        </p:nvPicPr>
        <p:blipFill>
          <a:blip r:embed="rId3" cstate="print"/>
          <a:srcRect l="2226" t="3522" r="1669" b="5869"/>
          <a:stretch>
            <a:fillRect/>
          </a:stretch>
        </p:blipFill>
        <p:spPr bwMode="auto">
          <a:xfrm>
            <a:off x="2411413" y="1196975"/>
            <a:ext cx="497205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131840" y="836712"/>
            <a:ext cx="3600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dirty="0">
                <a:latin typeface="Calibri" pitchFamily="34" charset="0"/>
              </a:rPr>
              <a:t>NH</a:t>
            </a:r>
            <a:r>
              <a:rPr lang="en-GB" sz="2000" b="1" baseline="-25000" dirty="0">
                <a:latin typeface="Calibri" pitchFamily="34" charset="0"/>
              </a:rPr>
              <a:t>3</a:t>
            </a:r>
            <a:r>
              <a:rPr lang="en-GB" sz="2000" b="1" dirty="0">
                <a:latin typeface="Calibri" pitchFamily="34" charset="0"/>
              </a:rPr>
              <a:t> temporal </a:t>
            </a:r>
            <a:r>
              <a:rPr lang="en-GB" sz="2000" b="1" dirty="0" smtClean="0">
                <a:latin typeface="Calibri" pitchFamily="34" charset="0"/>
              </a:rPr>
              <a:t>variability</a:t>
            </a:r>
            <a:endParaRPr lang="en-GB" sz="2000" b="1" dirty="0">
              <a:latin typeface="Calibri" pitchFamily="34" charset="0"/>
            </a:endParaRPr>
          </a:p>
        </p:txBody>
      </p:sp>
      <p:pic>
        <p:nvPicPr>
          <p:cNvPr id="10" name="Picture 7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l="1112" t="3522" r="1112" b="5869"/>
          <a:stretch>
            <a:fillRect/>
          </a:stretch>
        </p:blipFill>
        <p:spPr bwMode="auto">
          <a:xfrm>
            <a:off x="2484438" y="3860800"/>
            <a:ext cx="4868862" cy="21399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03848" y="3501008"/>
            <a:ext cx="33842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dirty="0">
                <a:latin typeface="Calibri" pitchFamily="34" charset="0"/>
              </a:rPr>
              <a:t>NH</a:t>
            </a:r>
            <a:r>
              <a:rPr lang="en-GB" sz="2000" b="1" baseline="-25000" dirty="0">
                <a:latin typeface="Calibri" pitchFamily="34" charset="0"/>
              </a:rPr>
              <a:t>4</a:t>
            </a:r>
            <a:r>
              <a:rPr lang="en-GB" sz="2000" b="1" baseline="30000" dirty="0">
                <a:latin typeface="Calibri" pitchFamily="34" charset="0"/>
              </a:rPr>
              <a:t>+</a:t>
            </a:r>
            <a:r>
              <a:rPr lang="en-GB" sz="2000" b="1" dirty="0">
                <a:latin typeface="Calibri" pitchFamily="34" charset="0"/>
              </a:rPr>
              <a:t> temporal </a:t>
            </a:r>
            <a:r>
              <a:rPr lang="en-GB" sz="2000" b="1" dirty="0" smtClean="0">
                <a:latin typeface="Calibri" pitchFamily="34" charset="0"/>
              </a:rPr>
              <a:t>variability</a:t>
            </a:r>
            <a:endParaRPr lang="en-GB" sz="20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115888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 b="1">
                <a:latin typeface="Calibri" pitchFamily="34" charset="0"/>
              </a:rPr>
              <a:t>Annual cycles in NH</a:t>
            </a:r>
            <a:r>
              <a:rPr lang="en-GB" sz="3600" b="1" baseline="-25000">
                <a:latin typeface="Calibri" pitchFamily="34" charset="0"/>
              </a:rPr>
              <a:t>3 </a:t>
            </a:r>
            <a:endParaRPr lang="en-GB" sz="3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534129" cy="5534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7" descr="2005emissions"/>
          <p:cNvPicPr>
            <a:picLocks noChangeAspect="1" noChangeArrowheads="1"/>
          </p:cNvPicPr>
          <p:nvPr/>
        </p:nvPicPr>
        <p:blipFill>
          <a:blip r:embed="rId3" cstate="print"/>
          <a:srcRect l="14763" t="4378" r="15239" b="5051"/>
          <a:stretch>
            <a:fillRect/>
          </a:stretch>
        </p:blipFill>
        <p:spPr bwMode="auto">
          <a:xfrm>
            <a:off x="323850" y="1166813"/>
            <a:ext cx="19050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Text Placeholder 2"/>
          <p:cNvSpPr>
            <a:spLocks noGrp="1"/>
          </p:cNvSpPr>
          <p:nvPr>
            <p:ph type="body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GB" smtClean="0"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b="1" smtClean="0">
                <a:latin typeface="Calibri" pitchFamily="34" charset="0"/>
                <a:cs typeface="Arial" charset="0"/>
              </a:rPr>
              <a:t>NAMN: UK Mapping</a:t>
            </a:r>
            <a:endParaRPr lang="en-GB" smtClean="0">
              <a:latin typeface="Calibri" pitchFamily="34" charset="0"/>
              <a:cs typeface="Arial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GB" smtClean="0">
              <a:latin typeface="Arial" charset="0"/>
              <a:cs typeface="Arial" charset="0"/>
            </a:endParaRPr>
          </a:p>
        </p:txBody>
      </p:sp>
      <p:pic>
        <p:nvPicPr>
          <p:cNvPr id="71683" name="Picture 2" descr="http://naei.defra.gov.uk/images/mapping_2010/21.png"/>
          <p:cNvPicPr>
            <a:picLocks noChangeAspect="1" noChangeArrowheads="1"/>
          </p:cNvPicPr>
          <p:nvPr/>
        </p:nvPicPr>
        <p:blipFill>
          <a:blip r:embed="rId4" cstate="print"/>
          <a:srcRect t="4170" r="11800" b="7297"/>
          <a:stretch>
            <a:fillRect/>
          </a:stretch>
        </p:blipFill>
        <p:spPr bwMode="auto">
          <a:xfrm>
            <a:off x="2339975" y="1238250"/>
            <a:ext cx="2378075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TextBox 18"/>
          <p:cNvSpPr txBox="1">
            <a:spLocks noChangeArrowheads="1"/>
          </p:cNvSpPr>
          <p:nvPr/>
        </p:nvSpPr>
        <p:spPr bwMode="auto">
          <a:xfrm>
            <a:off x="2484438" y="663575"/>
            <a:ext cx="21605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latin typeface="Calibri" pitchFamily="34" charset="0"/>
              </a:rPr>
              <a:t>NH</a:t>
            </a:r>
            <a:r>
              <a:rPr lang="en-GB" sz="1600" b="1" baseline="-25000">
                <a:latin typeface="Calibri" pitchFamily="34" charset="0"/>
              </a:rPr>
              <a:t>3 </a:t>
            </a:r>
            <a:r>
              <a:rPr lang="en-GB" sz="1600" b="1">
                <a:latin typeface="Calibri" pitchFamily="34" charset="0"/>
              </a:rPr>
              <a:t>Emissions Map</a:t>
            </a:r>
          </a:p>
        </p:txBody>
      </p:sp>
      <p:sp>
        <p:nvSpPr>
          <p:cNvPr id="71685" name="TextBox 27"/>
          <p:cNvSpPr txBox="1">
            <a:spLocks noChangeArrowheads="1"/>
          </p:cNvSpPr>
          <p:nvPr/>
        </p:nvSpPr>
        <p:spPr bwMode="auto">
          <a:xfrm>
            <a:off x="179388" y="663575"/>
            <a:ext cx="1944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latin typeface="Calibri" pitchFamily="34" charset="0"/>
              </a:rPr>
              <a:t>NH</a:t>
            </a:r>
            <a:r>
              <a:rPr lang="en-GB" sz="1600" b="1" baseline="-25000">
                <a:latin typeface="Calibri" pitchFamily="34" charset="0"/>
              </a:rPr>
              <a:t>3</a:t>
            </a:r>
            <a:r>
              <a:rPr lang="en-GB" sz="1600" b="1">
                <a:latin typeface="Calibri" pitchFamily="34" charset="0"/>
              </a:rPr>
              <a:t> Emission Source Category Map</a:t>
            </a:r>
          </a:p>
        </p:txBody>
      </p:sp>
      <p:pic>
        <p:nvPicPr>
          <p:cNvPr id="20" name="Picture 19" descr="con_NH3_crit_loexb_2008.png"/>
          <p:cNvPicPr>
            <a:picLocks noChangeAspect="1"/>
          </p:cNvPicPr>
          <p:nvPr/>
        </p:nvPicPr>
        <p:blipFill>
          <a:blip r:embed="rId5" cstate="print"/>
          <a:srcRect l="19534" t="15823" r="17628" b="2357"/>
          <a:stretch>
            <a:fillRect/>
          </a:stretch>
        </p:blipFill>
        <p:spPr bwMode="auto">
          <a:xfrm>
            <a:off x="7164388" y="1166813"/>
            <a:ext cx="1851025" cy="341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NAMN_2011 Data_frame scale2.jpg"/>
          <p:cNvPicPr>
            <a:picLocks noChangeAspect="1"/>
          </p:cNvPicPr>
          <p:nvPr/>
        </p:nvPicPr>
        <p:blipFill>
          <a:blip r:embed="rId6" cstate="print"/>
          <a:srcRect l="16928" t="8977" r="17474" b="7240"/>
          <a:stretch>
            <a:fillRect/>
          </a:stretch>
        </p:blipFill>
        <p:spPr bwMode="auto">
          <a:xfrm>
            <a:off x="5076825" y="1311275"/>
            <a:ext cx="1827213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308850" y="663575"/>
            <a:ext cx="798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>
                <a:latin typeface="Calibri" pitchFamily="34" charset="0"/>
              </a:rPr>
              <a:t>FRAME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219700" y="714375"/>
            <a:ext cx="122237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>
                <a:latin typeface="Calibri" pitchFamily="34" charset="0"/>
              </a:rPr>
              <a:t>NAMN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</p:bldLst>
  </p:timing>
</p:sld>
</file>

<file path=ppt/theme/theme1.xml><?xml version="1.0" encoding="utf-8"?>
<a:theme xmlns:a="http://schemas.openxmlformats.org/drawingml/2006/main" name="CEH_PowerPoint_MasterSlides_Essentials_June20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s_white-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s_green-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s_white-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_Solid banner_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ent_Solid banner_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CEH_PowerPoint_MasterSlides_Essentials_June2012</Template>
  <TotalTime>3568</TotalTime>
  <Words>1034</Words>
  <Application>Microsoft Office PowerPoint</Application>
  <PresentationFormat>On-screen Show (4:3)</PresentationFormat>
  <Paragraphs>263</Paragraphs>
  <Slides>19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CEH_PowerPoint_MasterSlides_Essentials_June2012</vt:lpstr>
      <vt:lpstr>Titles_white-blue</vt:lpstr>
      <vt:lpstr>Titles_green-white</vt:lpstr>
      <vt:lpstr>Titles_white-green</vt:lpstr>
      <vt:lpstr>Content_Solid banner_blue</vt:lpstr>
      <vt:lpstr>Content_Solid banner_green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NERC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JNCape</dc:creator>
  <cp:lastModifiedBy>chri2</cp:lastModifiedBy>
  <cp:revision>673</cp:revision>
  <dcterms:created xsi:type="dcterms:W3CDTF">2012-08-21T07:45:49Z</dcterms:created>
  <dcterms:modified xsi:type="dcterms:W3CDTF">2013-05-08T09:59:19Z</dcterms:modified>
</cp:coreProperties>
</file>