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70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43" autoAdjust="0"/>
    <p:restoredTop sz="94660"/>
  </p:normalViewPr>
  <p:slideViewPr>
    <p:cSldViewPr snapToGrid="0">
      <p:cViewPr>
        <p:scale>
          <a:sx n="80" d="100"/>
          <a:sy n="80" d="100"/>
        </p:scale>
        <p:origin x="16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55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0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06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1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55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2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18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5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7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1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36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FE0C-BF10-4F09-843B-BC0A2BD3F41F}" type="datetimeFigureOut">
              <a:rPr lang="nb-NO" smtClean="0"/>
              <a:t>02.05.2013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C8D5-E06A-4EEC-903C-2D8DD73C26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1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949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simple (!) </a:t>
            </a:r>
            <a:r>
              <a:rPr lang="nb-NO" dirty="0" err="1" smtClean="0"/>
              <a:t>index</a:t>
            </a:r>
            <a:r>
              <a:rPr lang="nb-NO" dirty="0" smtClean="0"/>
              <a:t> to </a:t>
            </a:r>
            <a:r>
              <a:rPr lang="nb-NO" dirty="0" err="1" smtClean="0"/>
              <a:t>assess</a:t>
            </a:r>
            <a:r>
              <a:rPr lang="nb-NO" dirty="0" smtClean="0"/>
              <a:t> </a:t>
            </a:r>
            <a:r>
              <a:rPr lang="nb-NO" dirty="0" err="1" smtClean="0"/>
              <a:t>intensity</a:t>
            </a:r>
            <a:r>
              <a:rPr lang="nb-NO" dirty="0" smtClean="0"/>
              <a:t> and </a:t>
            </a:r>
            <a:r>
              <a:rPr lang="nb-NO" dirty="0" err="1" smtClean="0"/>
              <a:t>changes</a:t>
            </a:r>
            <a:r>
              <a:rPr lang="nb-NO" dirty="0" smtClean="0"/>
              <a:t> in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4400" dirty="0" smtClean="0"/>
              <a:t>(not </a:t>
            </a:r>
            <a:r>
              <a:rPr lang="nb-NO" sz="4400" dirty="0" err="1" smtClean="0"/>
              <a:t>compliance</a:t>
            </a:r>
            <a:r>
              <a:rPr lang="nb-NO" sz="4400" dirty="0" smtClean="0"/>
              <a:t> </a:t>
            </a:r>
            <a:r>
              <a:rPr lang="nb-NO" sz="4400" dirty="0" err="1" smtClean="0"/>
              <a:t>with</a:t>
            </a:r>
            <a:r>
              <a:rPr lang="nb-NO" sz="4400" dirty="0" smtClean="0"/>
              <a:t> </a:t>
            </a:r>
            <a:r>
              <a:rPr lang="nb-NO" sz="4400" dirty="0" err="1" smtClean="0"/>
              <a:t>monitoring</a:t>
            </a:r>
            <a:r>
              <a:rPr lang="nb-NO" sz="4400" dirty="0" smtClean="0"/>
              <a:t> </a:t>
            </a:r>
            <a:r>
              <a:rPr lang="nb-NO" sz="4400" dirty="0" err="1" smtClean="0"/>
              <a:t>strategy</a:t>
            </a:r>
            <a:r>
              <a:rPr lang="nb-NO" sz="4400" dirty="0" smtClean="0"/>
              <a:t>)</a:t>
            </a:r>
            <a:endParaRPr lang="nb-NO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625" y="5620842"/>
            <a:ext cx="9144000" cy="922462"/>
          </a:xfrm>
        </p:spPr>
        <p:txBody>
          <a:bodyPr/>
          <a:lstStyle/>
          <a:p>
            <a:r>
              <a:rPr lang="nb-NO" dirty="0" smtClean="0"/>
              <a:t>Kjetil Tørseth, Anne Hjellbrekke and Wenche Aas</a:t>
            </a:r>
          </a:p>
          <a:p>
            <a:r>
              <a:rPr lang="nb-NO" dirty="0" smtClean="0"/>
              <a:t>EMEP-CCC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7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43" y="0"/>
            <a:ext cx="10489513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2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Simplifying</a:t>
            </a:r>
            <a:r>
              <a:rPr lang="nb-NO" dirty="0" smtClean="0"/>
              <a:t> (?) </a:t>
            </a:r>
            <a:r>
              <a:rPr lang="nb-NO" dirty="0" err="1" smtClean="0"/>
              <a:t>going</a:t>
            </a:r>
            <a:r>
              <a:rPr lang="nb-NO" dirty="0" smtClean="0"/>
              <a:t> from % </a:t>
            </a:r>
            <a:r>
              <a:rPr lang="nb-NO" dirty="0" err="1" smtClean="0"/>
              <a:t>implementation</a:t>
            </a:r>
            <a:r>
              <a:rPr lang="nb-NO" dirty="0" smtClean="0"/>
              <a:t> to an </a:t>
            </a:r>
            <a:r>
              <a:rPr lang="nb-NO" dirty="0" err="1" smtClean="0"/>
              <a:t>index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3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err="1" smtClean="0"/>
              <a:t>Based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relative </a:t>
            </a:r>
            <a:r>
              <a:rPr lang="nb-NO" sz="2000" dirty="0" err="1" smtClean="0"/>
              <a:t>implementation</a:t>
            </a:r>
            <a:r>
              <a:rPr lang="nb-NO" sz="2000" dirty="0" smtClean="0"/>
              <a:t>, </a:t>
            </a:r>
            <a:r>
              <a:rPr lang="nb-NO" sz="2000" dirty="0" err="1" smtClean="0"/>
              <a:t>assuming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following</a:t>
            </a:r>
            <a:r>
              <a:rPr lang="nb-NO" sz="2000" dirty="0" smtClean="0"/>
              <a:t> </a:t>
            </a:r>
            <a:r>
              <a:rPr lang="nb-NO" sz="2000" dirty="0" err="1"/>
              <a:t>w</a:t>
            </a:r>
            <a:r>
              <a:rPr lang="nb-NO" sz="2000" dirty="0" err="1" smtClean="0"/>
              <a:t>eights</a:t>
            </a:r>
            <a:r>
              <a:rPr lang="nb-NO" sz="2000" dirty="0" smtClean="0"/>
              <a:t>:</a:t>
            </a:r>
          </a:p>
          <a:p>
            <a:pPr marL="0" indent="0">
              <a:buNone/>
            </a:pPr>
            <a:endParaRPr lang="nb-NO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b-NO" sz="2000" dirty="0"/>
              <a:t> </a:t>
            </a:r>
            <a:r>
              <a:rPr lang="nb-NO" sz="2000" dirty="0" err="1" smtClean="0"/>
              <a:t>Inorganics</a:t>
            </a:r>
            <a:r>
              <a:rPr lang="nb-NO" sz="2000" dirty="0" smtClean="0"/>
              <a:t> in </a:t>
            </a:r>
            <a:r>
              <a:rPr lang="nb-NO" sz="2000" dirty="0" err="1" smtClean="0"/>
              <a:t>precipitation</a:t>
            </a:r>
            <a:r>
              <a:rPr lang="nb-NO" sz="2000" dirty="0" smtClean="0"/>
              <a:t>: 30%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000" dirty="0" smtClean="0"/>
              <a:t> </a:t>
            </a:r>
            <a:r>
              <a:rPr lang="nb-NO" sz="2000" dirty="0" err="1" smtClean="0"/>
              <a:t>Inorganics</a:t>
            </a:r>
            <a:r>
              <a:rPr lang="nb-NO" sz="2000" dirty="0" smtClean="0"/>
              <a:t> in air: 30%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000" dirty="0"/>
              <a:t> </a:t>
            </a:r>
            <a:r>
              <a:rPr lang="nb-NO" sz="2000" dirty="0" err="1" smtClean="0"/>
              <a:t>Ozone</a:t>
            </a:r>
            <a:r>
              <a:rPr lang="nb-NO" sz="2000" dirty="0" smtClean="0"/>
              <a:t>: 20%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000" dirty="0"/>
              <a:t> </a:t>
            </a:r>
            <a:r>
              <a:rPr lang="nb-NO" sz="2000" dirty="0" smtClean="0"/>
              <a:t>PM </a:t>
            </a:r>
            <a:r>
              <a:rPr lang="nb-NO" sz="2000" dirty="0" err="1" smtClean="0"/>
              <a:t>mass</a:t>
            </a:r>
            <a:r>
              <a:rPr lang="nb-NO" sz="2000" dirty="0" smtClean="0"/>
              <a:t>: 10%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000" dirty="0"/>
              <a:t> </a:t>
            </a:r>
            <a:r>
              <a:rPr lang="nb-NO" sz="2000" dirty="0" smtClean="0"/>
              <a:t>Heavy metals: 10%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«</a:t>
            </a:r>
            <a:r>
              <a:rPr lang="nb-NO" sz="2000" dirty="0" err="1" smtClean="0"/>
              <a:t>implementation</a:t>
            </a:r>
            <a:r>
              <a:rPr lang="nb-NO" sz="2000" dirty="0" smtClean="0"/>
              <a:t>» </a:t>
            </a:r>
            <a:r>
              <a:rPr lang="nb-NO" sz="2000" dirty="0" err="1" smtClean="0"/>
              <a:t>limited</a:t>
            </a:r>
            <a:r>
              <a:rPr lang="nb-NO" sz="2000" dirty="0" smtClean="0"/>
              <a:t> to 100%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err="1" smtClean="0"/>
              <a:t>Example</a:t>
            </a:r>
            <a:r>
              <a:rPr lang="nb-NO" sz="2000" dirty="0" smtClean="0"/>
              <a:t> Norway 2005:</a:t>
            </a:r>
          </a:p>
          <a:p>
            <a:pPr marL="0" indent="0">
              <a:buNone/>
            </a:pPr>
            <a:r>
              <a:rPr lang="nb-NO" sz="2000" dirty="0" smtClean="0"/>
              <a:t>(0,3 * 63%) + (0,3 * 74%) + (0,2 * 100%) + (0,1 * 13%) + (0,1 * 29%) = 65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9864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7" y="-7221"/>
            <a:ext cx="10506974" cy="68670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191" y="157302"/>
            <a:ext cx="902286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level2: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More </a:t>
            </a:r>
            <a:r>
              <a:rPr lang="nb-NO" dirty="0" err="1" smtClean="0"/>
              <a:t>difficult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 smtClean="0"/>
              <a:t>assess</a:t>
            </a:r>
            <a:r>
              <a:rPr lang="nb-NO" dirty="0" smtClean="0"/>
              <a:t> due to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heterogenity</a:t>
            </a:r>
            <a:endParaRPr lang="nb-NO" dirty="0" smtClean="0"/>
          </a:p>
          <a:p>
            <a:pPr lvl="1"/>
            <a:r>
              <a:rPr lang="nb-NO" dirty="0" smtClean="0"/>
              <a:t>In </a:t>
            </a:r>
            <a:r>
              <a:rPr lang="nb-NO" dirty="0" err="1" smtClean="0"/>
              <a:t>particular</a:t>
            </a:r>
            <a:r>
              <a:rPr lang="nb-NO" dirty="0" smtClean="0"/>
              <a:t> «time </a:t>
            </a:r>
            <a:r>
              <a:rPr lang="nb-NO" dirty="0" err="1" smtClean="0"/>
              <a:t>resolution</a:t>
            </a:r>
            <a:r>
              <a:rPr lang="nb-NO" dirty="0" smtClean="0"/>
              <a:t>» (</a:t>
            </a:r>
            <a:r>
              <a:rPr lang="nb-NO" dirty="0" err="1" smtClean="0"/>
              <a:t>campaigns</a:t>
            </a:r>
            <a:r>
              <a:rPr lang="nb-NO" dirty="0" smtClean="0"/>
              <a:t> </a:t>
            </a:r>
            <a:r>
              <a:rPr lang="nb-NO" dirty="0" err="1" smtClean="0"/>
              <a:t>etc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Many</a:t>
            </a:r>
            <a:r>
              <a:rPr lang="nb-NO" dirty="0" smtClean="0"/>
              <a:t> variables/</a:t>
            </a:r>
            <a:r>
              <a:rPr lang="nb-NO" dirty="0" err="1" smtClean="0"/>
              <a:t>compounds</a:t>
            </a:r>
            <a:r>
              <a:rPr lang="nb-NO" dirty="0" smtClean="0"/>
              <a:t> </a:t>
            </a:r>
          </a:p>
          <a:p>
            <a:pPr lvl="1"/>
            <a:endParaRPr lang="nb-NO" dirty="0"/>
          </a:p>
          <a:p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first </a:t>
            </a:r>
            <a:r>
              <a:rPr lang="nb-NO" dirty="0" err="1" smtClean="0"/>
              <a:t>attempt</a:t>
            </a:r>
            <a:r>
              <a:rPr lang="nb-NO" dirty="0" smtClean="0"/>
              <a:t> </a:t>
            </a:r>
            <a:r>
              <a:rPr lang="nb-NO" dirty="0" err="1" smtClean="0"/>
              <a:t>shown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slide, </a:t>
            </a:r>
            <a:r>
              <a:rPr lang="nb-NO" dirty="0" err="1" smtClean="0"/>
              <a:t>but</a:t>
            </a:r>
            <a:r>
              <a:rPr lang="nb-NO" dirty="0" smtClean="0"/>
              <a:t> more </a:t>
            </a:r>
            <a:r>
              <a:rPr lang="nb-NO" dirty="0" err="1" smtClean="0"/>
              <a:t>work</a:t>
            </a:r>
            <a:r>
              <a:rPr lang="nb-NO" dirty="0" smtClean="0"/>
              <a:t> is </a:t>
            </a:r>
            <a:r>
              <a:rPr lang="nb-NO" dirty="0" err="1" smtClean="0"/>
              <a:t>needed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7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Level2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71" y="227480"/>
            <a:ext cx="8407784" cy="65115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36" y="365125"/>
            <a:ext cx="10515600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6" y="1825625"/>
            <a:ext cx="10515600" cy="4351338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16" y="0"/>
            <a:ext cx="3492425" cy="617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66" y="1"/>
            <a:ext cx="5927834" cy="6195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2546" y="973779"/>
            <a:ext cx="28025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Point </a:t>
            </a:r>
            <a:r>
              <a:rPr lang="nb-NO" dirty="0" err="1" smtClean="0"/>
              <a:t>maps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be </a:t>
            </a:r>
            <a:r>
              <a:rPr lang="nb-NO" dirty="0" err="1" smtClean="0"/>
              <a:t>the</a:t>
            </a:r>
            <a:r>
              <a:rPr lang="nb-NO" dirty="0" smtClean="0"/>
              <a:t> best </a:t>
            </a:r>
            <a:r>
              <a:rPr lang="nb-NO" dirty="0" err="1" smtClean="0"/>
              <a:t>way</a:t>
            </a:r>
            <a:r>
              <a:rPr lang="nb-NO" dirty="0" smtClean="0"/>
              <a:t> to show data </a:t>
            </a:r>
            <a:r>
              <a:rPr lang="nb-NO" dirty="0" err="1" smtClean="0"/>
              <a:t>available</a:t>
            </a:r>
            <a:r>
              <a:rPr lang="nb-NO" dirty="0" smtClean="0"/>
              <a:t>. Here: BC and EC </a:t>
            </a:r>
            <a:r>
              <a:rPr lang="nb-NO" dirty="0" err="1" smtClean="0"/>
              <a:t>measurements</a:t>
            </a:r>
            <a:r>
              <a:rPr lang="nb-NO" dirty="0" smtClean="0"/>
              <a:t> in 2010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3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Level1 still an </a:t>
            </a:r>
            <a:r>
              <a:rPr lang="nb-NO" dirty="0" err="1" smtClean="0"/>
              <a:t>issue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Need</a:t>
            </a:r>
            <a:r>
              <a:rPr lang="nb-NO" dirty="0" smtClean="0"/>
              <a:t> for </a:t>
            </a:r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awareness</a:t>
            </a:r>
            <a:r>
              <a:rPr lang="nb-NO" dirty="0" smtClean="0"/>
              <a:t> at SB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1"/>
            <a:r>
              <a:rPr lang="nb-NO" dirty="0" smtClean="0"/>
              <a:t>Plots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index</a:t>
            </a:r>
            <a:r>
              <a:rPr lang="nb-NO" dirty="0" smtClean="0"/>
              <a:t> to be </a:t>
            </a:r>
            <a:r>
              <a:rPr lang="nb-NO" dirty="0" err="1" smtClean="0"/>
              <a:t>presented</a:t>
            </a:r>
            <a:r>
              <a:rPr lang="nb-NO" dirty="0" smtClean="0"/>
              <a:t> in data reports and at SB sessions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Level2 </a:t>
            </a:r>
            <a:r>
              <a:rPr lang="nb-NO" dirty="0" err="1" smtClean="0"/>
              <a:t>activities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strengthening</a:t>
            </a:r>
            <a:endParaRPr lang="nb-NO" dirty="0" smtClean="0"/>
          </a:p>
          <a:p>
            <a:pPr lvl="1"/>
            <a:r>
              <a:rPr lang="nb-NO" dirty="0" err="1" smtClean="0"/>
              <a:t>campaigns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continuous</a:t>
            </a:r>
            <a:endParaRPr lang="nb-NO" dirty="0"/>
          </a:p>
          <a:p>
            <a:pPr lvl="1"/>
            <a:r>
              <a:rPr lang="nb-NO" dirty="0" smtClean="0"/>
              <a:t>Post ACTRIS, </a:t>
            </a:r>
            <a:r>
              <a:rPr lang="nb-NO" dirty="0" err="1" smtClean="0"/>
              <a:t>need</a:t>
            </a:r>
            <a:r>
              <a:rPr lang="nb-NO" dirty="0" smtClean="0"/>
              <a:t> for relevant </a:t>
            </a:r>
            <a:r>
              <a:rPr lang="nb-NO" dirty="0" err="1" smtClean="0"/>
              <a:t>international</a:t>
            </a:r>
            <a:r>
              <a:rPr lang="nb-NO" dirty="0" smtClean="0"/>
              <a:t> research </a:t>
            </a:r>
            <a:r>
              <a:rPr lang="nb-NO" dirty="0" err="1" smtClean="0"/>
              <a:t>calls</a:t>
            </a:r>
            <a:r>
              <a:rPr lang="nb-NO" dirty="0" smtClean="0"/>
              <a:t>, etc.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13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30" y="0"/>
            <a:ext cx="3705225" cy="471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-1"/>
            <a:ext cx="3543300" cy="471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90" y="-1"/>
            <a:ext cx="3267075" cy="47053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31662"/>
              </p:ext>
            </p:extLst>
          </p:nvPr>
        </p:nvGraphicFramePr>
        <p:xfrm>
          <a:off x="2110275" y="5027943"/>
          <a:ext cx="8319106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6" imgW="4390957" imgH="771525" progId="Excel.Sheet.12">
                  <p:embed/>
                </p:oleObj>
              </mc:Choice>
              <mc:Fallback>
                <p:oleObj name="Worksheet" r:id="rId6" imgW="4390957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0275" y="5027943"/>
                        <a:ext cx="8319106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8156" y="122902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2000</a:t>
            </a:r>
            <a:endParaRPr lang="nb-NO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81" y="125079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2005</a:t>
            </a:r>
            <a:endParaRPr lang="nb-NO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76992" y="126267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2010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8489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data </a:t>
            </a:r>
            <a:r>
              <a:rPr lang="nb-NO" dirty="0" err="1" smtClean="0"/>
              <a:t>submissions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data </a:t>
            </a:r>
            <a:r>
              <a:rPr lang="nb-NO" dirty="0" err="1" smtClean="0"/>
              <a:t>reported</a:t>
            </a:r>
            <a:endParaRPr lang="nb-NO" dirty="0" smtClean="0"/>
          </a:p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 </a:t>
            </a:r>
            <a:r>
              <a:rPr lang="nb-NO" dirty="0" err="1" smtClean="0"/>
              <a:t>reported</a:t>
            </a:r>
            <a:endParaRPr lang="nb-NO" dirty="0" smtClean="0"/>
          </a:p>
          <a:p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 </a:t>
            </a:r>
            <a:r>
              <a:rPr lang="nb-NO" dirty="0" err="1" smtClean="0"/>
              <a:t>having</a:t>
            </a:r>
            <a:r>
              <a:rPr lang="nb-NO" dirty="0" smtClean="0"/>
              <a:t> </a:t>
            </a:r>
            <a:r>
              <a:rPr lang="nb-NO" dirty="0" err="1" smtClean="0"/>
              <a:t>adequate</a:t>
            </a:r>
            <a:r>
              <a:rPr lang="nb-NO" dirty="0" smtClean="0"/>
              <a:t> time </a:t>
            </a:r>
            <a:r>
              <a:rPr lang="nb-NO" dirty="0" err="1" smtClean="0"/>
              <a:t>resolution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Major </a:t>
            </a:r>
            <a:r>
              <a:rPr lang="nb-NO" dirty="0" err="1" smtClean="0"/>
              <a:t>inorganics</a:t>
            </a:r>
            <a:r>
              <a:rPr lang="nb-NO" dirty="0" smtClean="0"/>
              <a:t> in </a:t>
            </a:r>
            <a:r>
              <a:rPr lang="nb-NO" dirty="0" err="1" smtClean="0"/>
              <a:t>precipitation</a:t>
            </a:r>
            <a:r>
              <a:rPr lang="nb-NO" dirty="0" smtClean="0"/>
              <a:t> (10 variables)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Major </a:t>
            </a:r>
            <a:r>
              <a:rPr lang="nb-NO" dirty="0" err="1" smtClean="0"/>
              <a:t>inorganics</a:t>
            </a:r>
            <a:r>
              <a:rPr lang="nb-NO" dirty="0" smtClean="0"/>
              <a:t> in air (13 variables)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err="1" smtClean="0"/>
              <a:t>Ozone</a:t>
            </a:r>
            <a:r>
              <a:rPr lang="nb-NO" dirty="0" smtClean="0"/>
              <a:t> (1 variable)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PM </a:t>
            </a:r>
            <a:r>
              <a:rPr lang="nb-NO" dirty="0" err="1" smtClean="0"/>
              <a:t>mass</a:t>
            </a:r>
            <a:r>
              <a:rPr lang="nb-NO" dirty="0" smtClean="0"/>
              <a:t> (2 variables)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 smtClean="0"/>
              <a:t>Heavy metals in </a:t>
            </a:r>
            <a:r>
              <a:rPr lang="nb-NO" dirty="0" err="1" smtClean="0"/>
              <a:t>precipitation</a:t>
            </a:r>
            <a:r>
              <a:rPr lang="nb-NO" dirty="0" smtClean="0"/>
              <a:t> (7 variables)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	</a:t>
            </a:r>
            <a:r>
              <a:rPr lang="nb-NO" dirty="0" err="1" smtClean="0"/>
              <a:t>Compare</a:t>
            </a:r>
            <a:r>
              <a:rPr lang="nb-NO" dirty="0" smtClean="0"/>
              <a:t> «</a:t>
            </a:r>
            <a:r>
              <a:rPr lang="nb-NO" dirty="0" err="1" smtClean="0"/>
              <a:t>actual</a:t>
            </a:r>
            <a:r>
              <a:rPr lang="nb-NO" dirty="0" smtClean="0"/>
              <a:t>»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 </a:t>
            </a:r>
            <a:r>
              <a:rPr lang="nb-NO" dirty="0" err="1" smtClean="0"/>
              <a:t>reported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«</a:t>
            </a:r>
            <a:r>
              <a:rPr lang="nb-NO" dirty="0" err="1" smtClean="0"/>
              <a:t>expected</a:t>
            </a:r>
            <a:r>
              <a:rPr lang="nb-NO" dirty="0" smtClean="0"/>
              <a:t>»</a:t>
            </a: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Right Arrow 3"/>
          <p:cNvSpPr/>
          <p:nvPr/>
        </p:nvSpPr>
        <p:spPr>
          <a:xfrm>
            <a:off x="348996" y="54164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err="1" smtClean="0"/>
              <a:t>Recommended</a:t>
            </a:r>
            <a:r>
              <a:rPr lang="nb-NO" sz="4000" dirty="0" smtClean="0"/>
              <a:t> </a:t>
            </a:r>
            <a:r>
              <a:rPr lang="nb-NO" sz="4000" dirty="0" err="1" smtClean="0"/>
              <a:t>site</a:t>
            </a:r>
            <a:r>
              <a:rPr lang="nb-NO" sz="4000" dirty="0" smtClean="0"/>
              <a:t> </a:t>
            </a:r>
            <a:r>
              <a:rPr lang="nb-NO" sz="4000" dirty="0" err="1" smtClean="0"/>
              <a:t>density</a:t>
            </a:r>
            <a:r>
              <a:rPr lang="nb-NO" sz="4000" dirty="0" smtClean="0"/>
              <a:t> Level 1: 1/50000 km2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Land area -&gt; </a:t>
            </a:r>
            <a:r>
              <a:rPr lang="nb-NO" dirty="0" err="1" smtClean="0"/>
              <a:t>give</a:t>
            </a:r>
            <a:r>
              <a:rPr lang="nb-NO" dirty="0" smtClean="0"/>
              <a:t> «target </a:t>
            </a:r>
            <a:r>
              <a:rPr lang="nb-NO" dirty="0" err="1" smtClean="0"/>
              <a:t>number</a:t>
            </a:r>
            <a:r>
              <a:rPr lang="nb-NO" dirty="0" smtClean="0"/>
              <a:t>»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endParaRPr lang="nb-NO" dirty="0" smtClean="0"/>
          </a:p>
          <a:p>
            <a:r>
              <a:rPr lang="nb-NO" dirty="0" err="1" smtClean="0"/>
              <a:t>Adjustment</a:t>
            </a:r>
            <a:r>
              <a:rPr lang="nb-NO" dirty="0" smtClean="0"/>
              <a:t> for </a:t>
            </a:r>
            <a:r>
              <a:rPr lang="nb-NO" dirty="0" err="1" smtClean="0"/>
              <a:t>countries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area and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r>
              <a:rPr lang="nb-NO" dirty="0" smtClean="0"/>
              <a:t> (-&gt; 1/500000 km2)(KZ, RU, TR, UA)</a:t>
            </a:r>
          </a:p>
          <a:p>
            <a:r>
              <a:rPr lang="nb-NO" dirty="0" smtClean="0"/>
              <a:t>Not </a:t>
            </a:r>
            <a:r>
              <a:rPr lang="nb-NO" dirty="0" err="1" smtClean="0"/>
              <a:t>account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marine areas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4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92"/>
            <a:ext cx="10515600" cy="1325563"/>
          </a:xfrm>
        </p:spPr>
        <p:txBody>
          <a:bodyPr/>
          <a:lstStyle/>
          <a:p>
            <a:r>
              <a:rPr lang="nb-NO" dirty="0" err="1" smtClean="0"/>
              <a:t>Example</a:t>
            </a:r>
            <a:r>
              <a:rPr lang="nb-NO" dirty="0" smtClean="0"/>
              <a:t> Norway 2005: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614047"/>
              </p:ext>
            </p:extLst>
          </p:nvPr>
        </p:nvGraphicFramePr>
        <p:xfrm>
          <a:off x="344384" y="2551757"/>
          <a:ext cx="11697194" cy="1141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9"/>
                <a:gridCol w="4139347"/>
                <a:gridCol w="3657796"/>
                <a:gridCol w="3851672"/>
              </a:tblGrid>
              <a:tr h="756156">
                <a:tc rowSpan="2"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err="1">
                          <a:effectLst/>
                        </a:rPr>
                        <a:t>main</a:t>
                      </a:r>
                      <a:r>
                        <a:rPr lang="nb-NO" sz="1800" u="none" strike="noStrike" dirty="0">
                          <a:effectLst/>
                        </a:rPr>
                        <a:t> </a:t>
                      </a:r>
                      <a:r>
                        <a:rPr lang="nb-NO" sz="1800" u="none" strike="noStrike" dirty="0" err="1">
                          <a:effectLst/>
                        </a:rPr>
                        <a:t>precip</a:t>
                      </a:r>
                      <a:r>
                        <a:rPr lang="nb-NO" sz="1800" u="none" strike="noStrike" dirty="0">
                          <a:effectLst/>
                        </a:rPr>
                        <a:t> #</a:t>
                      </a:r>
                      <a:r>
                        <a:rPr lang="nb-NO" sz="1800" u="none" strike="noStrike" dirty="0" err="1">
                          <a:effectLst/>
                        </a:rPr>
                        <a:t>siteswithdata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err="1">
                          <a:effectLst/>
                        </a:rPr>
                        <a:t>main</a:t>
                      </a:r>
                      <a:r>
                        <a:rPr lang="nb-NO" sz="1800" u="none" strike="noStrike" dirty="0">
                          <a:effectLst/>
                        </a:rPr>
                        <a:t> </a:t>
                      </a:r>
                      <a:r>
                        <a:rPr lang="nb-NO" sz="1800" u="none" strike="noStrike" dirty="0" err="1">
                          <a:effectLst/>
                        </a:rPr>
                        <a:t>precip</a:t>
                      </a:r>
                      <a:r>
                        <a:rPr lang="nb-NO" sz="1800" u="none" strike="noStrike" dirty="0">
                          <a:effectLst/>
                        </a:rPr>
                        <a:t> #</a:t>
                      </a:r>
                      <a:r>
                        <a:rPr lang="nb-NO" sz="1800" u="none" strike="noStrike" dirty="0" err="1">
                          <a:effectLst/>
                        </a:rPr>
                        <a:t>components</a:t>
                      </a:r>
                      <a:r>
                        <a:rPr lang="nb-NO" sz="1800" u="none" strike="noStrike" dirty="0">
                          <a:effectLst/>
                        </a:rPr>
                        <a:t> </a:t>
                      </a:r>
                      <a:r>
                        <a:rPr lang="nb-NO" sz="1800" u="none" strike="noStrike" dirty="0" err="1">
                          <a:effectLst/>
                        </a:rPr>
                        <a:t>reported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err="1">
                          <a:effectLst/>
                        </a:rPr>
                        <a:t>main</a:t>
                      </a:r>
                      <a:r>
                        <a:rPr lang="nb-NO" sz="1800" u="none" strike="noStrike" dirty="0">
                          <a:effectLst/>
                        </a:rPr>
                        <a:t> </a:t>
                      </a:r>
                      <a:r>
                        <a:rPr lang="nb-NO" sz="1800" u="none" strike="noStrike" dirty="0" err="1">
                          <a:effectLst/>
                        </a:rPr>
                        <a:t>precip</a:t>
                      </a:r>
                      <a:r>
                        <a:rPr lang="nb-NO" sz="1800" u="none" strike="noStrike" dirty="0">
                          <a:effectLst/>
                        </a:rPr>
                        <a:t> #</a:t>
                      </a:r>
                      <a:r>
                        <a:rPr lang="nb-NO" sz="1800" u="none" strike="noStrike" dirty="0" err="1">
                          <a:effectLst/>
                        </a:rPr>
                        <a:t>components</a:t>
                      </a:r>
                      <a:r>
                        <a:rPr lang="nb-NO" sz="1800" u="none" strike="noStrike" dirty="0">
                          <a:effectLst/>
                        </a:rPr>
                        <a:t> </a:t>
                      </a:r>
                      <a:r>
                        <a:rPr lang="nb-NO" sz="1800" u="none" strike="noStrike" dirty="0" err="1" smtClean="0">
                          <a:effectLst/>
                        </a:rPr>
                        <a:t>sufficient_time_res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5321">
                <a:tc vMerge="1"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60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50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39143"/>
              </p:ext>
            </p:extLst>
          </p:nvPr>
        </p:nvGraphicFramePr>
        <p:xfrm>
          <a:off x="248971" y="1423035"/>
          <a:ext cx="7719373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801"/>
                <a:gridCol w="1183801"/>
                <a:gridCol w="1183801"/>
                <a:gridCol w="1627728"/>
                <a:gridCol w="254024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Country </a:t>
                      </a:r>
                      <a:r>
                        <a:rPr lang="nb-NO" sz="2000" u="none" strike="noStrike" dirty="0" err="1">
                          <a:effectLst/>
                        </a:rPr>
                        <a:t>code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Country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effectLst/>
                        </a:rPr>
                        <a:t>Land area (km2)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50000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#sites_required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NO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>
                          <a:effectLst/>
                        </a:rPr>
                        <a:t>Norway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>
                          <a:effectLst/>
                        </a:rPr>
                        <a:t>385000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7,7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8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782" y="3942615"/>
            <a:ext cx="101135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E</a:t>
            </a:r>
            <a:r>
              <a:rPr lang="nb-NO" sz="2400" dirty="0" err="1" smtClean="0"/>
              <a:t>xpected</a:t>
            </a:r>
            <a:r>
              <a:rPr lang="nb-NO" sz="2400" dirty="0" smtClean="0"/>
              <a:t>: 8 </a:t>
            </a:r>
            <a:r>
              <a:rPr lang="nb-NO" sz="2400" dirty="0" err="1" smtClean="0"/>
              <a:t>sites</a:t>
            </a:r>
            <a:r>
              <a:rPr lang="nb-NO" sz="2400" dirty="0" smtClean="0"/>
              <a:t> * # variables </a:t>
            </a:r>
            <a:r>
              <a:rPr lang="nb-NO" sz="2400" dirty="0" err="1" smtClean="0"/>
              <a:t>expected</a:t>
            </a:r>
            <a:r>
              <a:rPr lang="nb-NO" sz="2400" dirty="0" smtClean="0"/>
              <a:t> = 80 </a:t>
            </a:r>
            <a:r>
              <a:rPr lang="nb-NO" sz="2400" dirty="0" err="1" smtClean="0"/>
              <a:t>datasets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precipitation</a:t>
            </a:r>
            <a:r>
              <a:rPr lang="nb-NO" sz="2400" dirty="0" smtClean="0"/>
              <a:t> </a:t>
            </a:r>
            <a:r>
              <a:rPr lang="nb-NO" sz="2400" dirty="0" err="1" smtClean="0"/>
              <a:t>chemistry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err="1" smtClean="0"/>
              <a:t>Reported</a:t>
            </a:r>
            <a:r>
              <a:rPr lang="nb-NO" sz="2400" dirty="0" smtClean="0"/>
              <a:t>: 60, </a:t>
            </a:r>
            <a:r>
              <a:rPr lang="nb-NO" sz="2400" dirty="0" err="1" smtClean="0"/>
              <a:t>however</a:t>
            </a:r>
            <a:r>
              <a:rPr lang="nb-NO" sz="2400" dirty="0" smtClean="0"/>
              <a:t> </a:t>
            </a:r>
            <a:r>
              <a:rPr lang="nb-NO" sz="2400" dirty="0" err="1" smtClean="0"/>
              <a:t>only</a:t>
            </a:r>
            <a:r>
              <a:rPr lang="nb-NO" sz="2400" dirty="0" smtClean="0"/>
              <a:t> 50 </a:t>
            </a:r>
            <a:r>
              <a:rPr lang="nb-NO" sz="2400" dirty="0" err="1" smtClean="0"/>
              <a:t>meet</a:t>
            </a:r>
            <a:r>
              <a:rPr lang="nb-NO" sz="2400" dirty="0" smtClean="0"/>
              <a:t> </a:t>
            </a:r>
            <a:r>
              <a:rPr lang="nb-NO" sz="2400" dirty="0" err="1" smtClean="0"/>
              <a:t>requirements</a:t>
            </a:r>
            <a:r>
              <a:rPr lang="nb-NO" sz="2400" dirty="0" smtClean="0"/>
              <a:t> </a:t>
            </a:r>
            <a:r>
              <a:rPr lang="nb-NO" sz="2400" dirty="0" err="1" smtClean="0"/>
              <a:t>wrt</a:t>
            </a:r>
            <a:r>
              <a:rPr lang="nb-NO" sz="2400" dirty="0" smtClean="0"/>
              <a:t> time </a:t>
            </a:r>
            <a:r>
              <a:rPr lang="nb-NO" sz="2400" dirty="0" err="1" smtClean="0"/>
              <a:t>resolution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err="1" smtClean="0"/>
              <a:t>These</a:t>
            </a:r>
            <a:r>
              <a:rPr lang="nb-NO" sz="2400" dirty="0" smtClean="0"/>
              <a:t> 10 </a:t>
            </a:r>
            <a:r>
              <a:rPr lang="nb-NO" sz="2400" dirty="0" err="1" smtClean="0"/>
              <a:t>datasets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given 50% </a:t>
            </a:r>
            <a:r>
              <a:rPr lang="nb-NO" sz="2400" dirty="0" err="1" smtClean="0"/>
              <a:t>weight</a:t>
            </a:r>
            <a:r>
              <a:rPr lang="nb-NO" sz="2400" dirty="0" smtClean="0"/>
              <a:t>: 50 + 10/2 = 55%</a:t>
            </a:r>
          </a:p>
          <a:p>
            <a:endParaRPr lang="nb-NO" sz="2400" dirty="0"/>
          </a:p>
          <a:p>
            <a:r>
              <a:rPr lang="nb-NO" sz="2400" dirty="0" smtClean="0"/>
              <a:t>«</a:t>
            </a:r>
            <a:r>
              <a:rPr lang="nb-NO" sz="2400" dirty="0" err="1" smtClean="0"/>
              <a:t>implementation</a:t>
            </a:r>
            <a:r>
              <a:rPr lang="nb-NO" sz="2400" dirty="0" smtClean="0"/>
              <a:t>» = 55/80 = 69%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91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466145" y="5749165"/>
            <a:ext cx="795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Comment</a:t>
            </a:r>
            <a:r>
              <a:rPr lang="nb-NO" sz="2800" dirty="0" smtClean="0"/>
              <a:t>: IF </a:t>
            </a:r>
            <a:r>
              <a:rPr lang="nb-NO" sz="2800" dirty="0" err="1" smtClean="0"/>
              <a:t>implementation</a:t>
            </a:r>
            <a:r>
              <a:rPr lang="nb-NO" sz="2800" dirty="0" smtClean="0"/>
              <a:t> &gt; 100%: plot </a:t>
            </a:r>
            <a:r>
              <a:rPr lang="nb-NO" sz="2800" dirty="0" err="1" smtClean="0"/>
              <a:t>max</a:t>
            </a:r>
            <a:r>
              <a:rPr lang="nb-NO" sz="2800" dirty="0" smtClean="0"/>
              <a:t> 120%</a:t>
            </a:r>
            <a:endParaRPr lang="nb-NO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8528"/>
            <a:ext cx="10502556" cy="68665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830833" y="537268"/>
            <a:ext cx="778993" cy="1157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35881" y="3057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69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38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44" y="-1"/>
            <a:ext cx="10397154" cy="67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43" y="0"/>
            <a:ext cx="10489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8528"/>
            <a:ext cx="10502556" cy="68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427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Microsoft Excel Worksheet</vt:lpstr>
      <vt:lpstr>Introduction of a simple (!) index to assess intensity and changes in monitoring activities  (not compliance with monitoring strategy)</vt:lpstr>
      <vt:lpstr>PowerPoint Presentation</vt:lpstr>
      <vt:lpstr>Based on data submissions</vt:lpstr>
      <vt:lpstr>Recommended site density Level 1: 1/50000 km2</vt:lpstr>
      <vt:lpstr>Example Norway 2005: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Simplifying (?) going from % implementation to an index</vt:lpstr>
      <vt:lpstr>PowerPoint Presentation</vt:lpstr>
      <vt:lpstr>What about level2:</vt:lpstr>
      <vt:lpstr>Level2</vt:lpstr>
      <vt:lpstr>PowerPoint Presentation</vt:lpstr>
      <vt:lpstr>Conclusions: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Tørseth</dc:creator>
  <cp:lastModifiedBy>Kjetil Tørseth</cp:lastModifiedBy>
  <cp:revision>28</cp:revision>
  <dcterms:created xsi:type="dcterms:W3CDTF">2013-05-02T13:31:00Z</dcterms:created>
  <dcterms:modified xsi:type="dcterms:W3CDTF">2013-05-07T08:28:53Z</dcterms:modified>
</cp:coreProperties>
</file>