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57" r:id="rId3"/>
    <p:sldId id="259" r:id="rId4"/>
    <p:sldId id="267" r:id="rId5"/>
    <p:sldId id="271" r:id="rId6"/>
    <p:sldId id="262" r:id="rId7"/>
    <p:sldId id="278" r:id="rId8"/>
    <p:sldId id="279" r:id="rId9"/>
    <p:sldId id="272" r:id="rId10"/>
    <p:sldId id="270" r:id="rId11"/>
    <p:sldId id="268" r:id="rId12"/>
    <p:sldId id="260" r:id="rId13"/>
    <p:sldId id="273" r:id="rId14"/>
    <p:sldId id="275" r:id="rId15"/>
    <p:sldId id="265" r:id="rId16"/>
    <p:sldId id="276" r:id="rId17"/>
    <p:sldId id="277" r:id="rId18"/>
    <p:sldId id="266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éronique Riffaul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AA"/>
    <a:srgbClr val="800000"/>
    <a:srgbClr val="00B9AF"/>
    <a:srgbClr val="00C3AF"/>
    <a:srgbClr val="99CC00"/>
    <a:srgbClr val="00C8AF"/>
    <a:srgbClr val="00BEA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361" autoAdjust="0"/>
  </p:normalViewPr>
  <p:slideViewPr>
    <p:cSldViewPr>
      <p:cViewPr>
        <p:scale>
          <a:sx n="80" d="100"/>
          <a:sy n="80" d="100"/>
        </p:scale>
        <p:origin x="-396" y="-306"/>
      </p:cViewPr>
      <p:guideLst>
        <p:guide orient="horz" pos="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sanchezguil\Bureau\ECOC_ETE%20et%20HIV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sanchezguil\Bureau\ECOC_ETE%20et%20HIV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sanchezguil\Bureau\ECOC_ETE%20et%20HIV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sanchezguil\Bureau\ECOC_ETE%20et%20HIV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OC [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g/m3]</a:t>
            </a:r>
          </a:p>
        </c:rich>
      </c:tx>
      <c:layout>
        <c:manualLayout>
          <c:xMode val="edge"/>
          <c:yMode val="edge"/>
          <c:x val="0.19163773232573769"/>
          <c:y val="4.353739630943433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566040114875932"/>
          <c:y val="6.0421849945106923E-2"/>
          <c:w val="0.67852662028835764"/>
          <c:h val="0.7999462719298247"/>
        </c:manualLayout>
      </c:layout>
      <c:barChart>
        <c:barDir val="col"/>
        <c:grouping val="clustered"/>
        <c:ser>
          <c:idx val="0"/>
          <c:order val="0"/>
          <c:tx>
            <c:strRef>
              <c:f>MOYENNE!$N$6</c:f>
              <c:strCache>
                <c:ptCount val="1"/>
                <c:pt idx="0">
                  <c:v>Révin</c:v>
                </c:pt>
              </c:strCache>
            </c:strRef>
          </c:tx>
          <c:errBars>
            <c:errBarType val="both"/>
            <c:errValType val="cust"/>
            <c:plus>
              <c:numRef>
                <c:f>MOYENNE!$B$8:$C$8</c:f>
                <c:numCache>
                  <c:formatCode>General</c:formatCode>
                  <c:ptCount val="2"/>
                  <c:pt idx="0">
                    <c:v>0.79185394896100447</c:v>
                  </c:pt>
                  <c:pt idx="1">
                    <c:v>2.1059371841964651</c:v>
                  </c:pt>
                </c:numCache>
              </c:numRef>
            </c:plus>
            <c:minus>
              <c:numRef>
                <c:f>MOYENNE!$B$8:$C$8</c:f>
                <c:numCache>
                  <c:formatCode>General</c:formatCode>
                  <c:ptCount val="2"/>
                  <c:pt idx="0">
                    <c:v>0.79185394896100447</c:v>
                  </c:pt>
                  <c:pt idx="1">
                    <c:v>2.1059371841964651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MOYENNE!$B$7:$C$7</c:f>
              <c:numCache>
                <c:formatCode>0.00</c:formatCode>
                <c:ptCount val="2"/>
                <c:pt idx="0">
                  <c:v>2.0599630931270827</c:v>
                </c:pt>
                <c:pt idx="1">
                  <c:v>2.3195917015998844</c:v>
                </c:pt>
              </c:numCache>
            </c:numRef>
          </c:val>
        </c:ser>
        <c:ser>
          <c:idx val="1"/>
          <c:order val="1"/>
          <c:tx>
            <c:strRef>
              <c:f>MOYENNE!$N$7</c:f>
              <c:strCache>
                <c:ptCount val="1"/>
                <c:pt idx="0">
                  <c:v>Houdelaincourt</c:v>
                </c:pt>
              </c:strCache>
            </c:strRef>
          </c:tx>
          <c:errBars>
            <c:errBarType val="both"/>
            <c:errValType val="cust"/>
            <c:plus>
              <c:numRef>
                <c:f>MOYENNE!$B$14:$C$14</c:f>
                <c:numCache>
                  <c:formatCode>General</c:formatCode>
                  <c:ptCount val="2"/>
                  <c:pt idx="0">
                    <c:v>0.85933046642385125</c:v>
                  </c:pt>
                  <c:pt idx="1">
                    <c:v>1.8407378164046064</c:v>
                  </c:pt>
                </c:numCache>
              </c:numRef>
            </c:plus>
            <c:minus>
              <c:numRef>
                <c:f>MOYENNE!$B$14:$C$14</c:f>
                <c:numCache>
                  <c:formatCode>General</c:formatCode>
                  <c:ptCount val="2"/>
                  <c:pt idx="0">
                    <c:v>0.85933046642385125</c:v>
                  </c:pt>
                  <c:pt idx="1">
                    <c:v>1.8407378164046064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MOYENNE!$B$13:$C$13</c:f>
              <c:numCache>
                <c:formatCode>0.00</c:formatCode>
                <c:ptCount val="2"/>
                <c:pt idx="0">
                  <c:v>2.3380188907590367</c:v>
                </c:pt>
                <c:pt idx="1">
                  <c:v>2.642317565557335</c:v>
                </c:pt>
              </c:numCache>
            </c:numRef>
          </c:val>
        </c:ser>
        <c:ser>
          <c:idx val="2"/>
          <c:order val="2"/>
          <c:tx>
            <c:strRef>
              <c:f>MOYENNE!$N$8</c:f>
              <c:strCache>
                <c:ptCount val="1"/>
                <c:pt idx="0">
                  <c:v>Puy-De-Dôme</c:v>
                </c:pt>
              </c:strCache>
            </c:strRef>
          </c:tx>
          <c:errBars>
            <c:errBarType val="both"/>
            <c:errValType val="cust"/>
            <c:plus>
              <c:numRef>
                <c:f>MOYENNE!$B$20:$C$20</c:f>
                <c:numCache>
                  <c:formatCode>General</c:formatCode>
                  <c:ptCount val="2"/>
                  <c:pt idx="0">
                    <c:v>0.906033470561876</c:v>
                  </c:pt>
                  <c:pt idx="1">
                    <c:v>0.10908149259332105</c:v>
                  </c:pt>
                </c:numCache>
              </c:numRef>
            </c:plus>
            <c:minus>
              <c:numRef>
                <c:f>MOYENNE!$B$20:$C$20</c:f>
                <c:numCache>
                  <c:formatCode>General</c:formatCode>
                  <c:ptCount val="2"/>
                  <c:pt idx="0">
                    <c:v>0.906033470561876</c:v>
                  </c:pt>
                  <c:pt idx="1">
                    <c:v>0.10908149259332105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MOYENNE!$B$19:$C$19</c:f>
              <c:numCache>
                <c:formatCode>0.00</c:formatCode>
                <c:ptCount val="2"/>
                <c:pt idx="0">
                  <c:v>1.6955572003212755</c:v>
                </c:pt>
                <c:pt idx="1">
                  <c:v>0.22073313648290871</c:v>
                </c:pt>
              </c:numCache>
            </c:numRef>
          </c:val>
        </c:ser>
        <c:axId val="83078528"/>
        <c:axId val="49185152"/>
      </c:barChart>
      <c:catAx>
        <c:axId val="83078528"/>
        <c:scaling>
          <c:orientation val="minMax"/>
        </c:scaling>
        <c:axPos val="b"/>
        <c:tickLblPos val="nextTo"/>
        <c:crossAx val="49185152"/>
        <c:crosses val="autoZero"/>
        <c:auto val="1"/>
        <c:lblAlgn val="ctr"/>
        <c:lblOffset val="100"/>
      </c:catAx>
      <c:valAx>
        <c:axId val="49185152"/>
        <c:scaling>
          <c:orientation val="minMax"/>
        </c:scaling>
        <c:axPos val="l"/>
        <c:numFmt formatCode="0.00" sourceLinked="1"/>
        <c:tickLblPos val="nextTo"/>
        <c:crossAx val="8307852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68169845679012686"/>
          <c:y val="2.7485380116959008E-3"/>
          <c:w val="0.31438179012345846"/>
          <c:h val="0.25181250000000038"/>
        </c:manualLayout>
      </c:layout>
    </c:legend>
    <c:plotVisOnly val="1"/>
  </c:chart>
  <c:spPr>
    <a:ln>
      <a:solidFill>
        <a:srgbClr val="4F81BD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EC [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g/m3]</a:t>
            </a:r>
          </a:p>
        </c:rich>
      </c:tx>
      <c:layout>
        <c:manualLayout>
          <c:xMode val="edge"/>
          <c:yMode val="edge"/>
          <c:x val="0.23229855643044672"/>
          <c:y val="3.70370370370370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481179579804991"/>
          <c:y val="5.1400600241425523E-2"/>
          <c:w val="0.69120756780402448"/>
          <c:h val="0.8213732137649461"/>
        </c:manualLayout>
      </c:layout>
      <c:barChart>
        <c:barDir val="col"/>
        <c:grouping val="clustered"/>
        <c:ser>
          <c:idx val="0"/>
          <c:order val="0"/>
          <c:tx>
            <c:strRef>
              <c:f>MOYENNE!$N$6</c:f>
              <c:strCache>
                <c:ptCount val="1"/>
                <c:pt idx="0">
                  <c:v>Révin</c:v>
                </c:pt>
              </c:strCache>
            </c:strRef>
          </c:tx>
          <c:errBars>
            <c:errBarType val="both"/>
            <c:errValType val="cust"/>
            <c:plus>
              <c:numRef>
                <c:f>MOYENNE!$D$8:$E$8</c:f>
                <c:numCache>
                  <c:formatCode>General</c:formatCode>
                  <c:ptCount val="2"/>
                  <c:pt idx="0">
                    <c:v>9.129668451098101E-2</c:v>
                  </c:pt>
                  <c:pt idx="1">
                    <c:v>0.25060447670733427</c:v>
                  </c:pt>
                </c:numCache>
              </c:numRef>
            </c:plus>
            <c:minus>
              <c:numRef>
                <c:f>MOYENNE!$D$8:$E$8</c:f>
                <c:numCache>
                  <c:formatCode>General</c:formatCode>
                  <c:ptCount val="2"/>
                  <c:pt idx="0">
                    <c:v>9.129668451098101E-2</c:v>
                  </c:pt>
                  <c:pt idx="1">
                    <c:v>0.25060447670733427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MOYENNE!$D$7:$E$7</c:f>
              <c:numCache>
                <c:formatCode>0.00</c:formatCode>
                <c:ptCount val="2"/>
                <c:pt idx="0">
                  <c:v>0.20846046502532001</c:v>
                </c:pt>
                <c:pt idx="1">
                  <c:v>0.3474153800258335</c:v>
                </c:pt>
              </c:numCache>
            </c:numRef>
          </c:val>
        </c:ser>
        <c:ser>
          <c:idx val="1"/>
          <c:order val="1"/>
          <c:tx>
            <c:strRef>
              <c:f>MOYENNE!$N$7</c:f>
              <c:strCache>
                <c:ptCount val="1"/>
                <c:pt idx="0">
                  <c:v>Houdelaincourt</c:v>
                </c:pt>
              </c:strCache>
            </c:strRef>
          </c:tx>
          <c:errBars>
            <c:errBarType val="both"/>
            <c:errValType val="cust"/>
            <c:plus>
              <c:numRef>
                <c:f>MOYENNE!$D$14:$E$14</c:f>
                <c:numCache>
                  <c:formatCode>General</c:formatCode>
                  <c:ptCount val="2"/>
                  <c:pt idx="0">
                    <c:v>0.12222342781616358</c:v>
                  </c:pt>
                  <c:pt idx="1">
                    <c:v>0.22820539231543077</c:v>
                  </c:pt>
                </c:numCache>
              </c:numRef>
            </c:plus>
            <c:minus>
              <c:numRef>
                <c:f>MOYENNE!$D$14:$E$14</c:f>
                <c:numCache>
                  <c:formatCode>General</c:formatCode>
                  <c:ptCount val="2"/>
                  <c:pt idx="0">
                    <c:v>0.12222342781616358</c:v>
                  </c:pt>
                  <c:pt idx="1">
                    <c:v>0.22820539231543077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MOYENNE!$D$13:$E$13</c:f>
              <c:numCache>
                <c:formatCode>0.00</c:formatCode>
                <c:ptCount val="2"/>
                <c:pt idx="0">
                  <c:v>0.15894539734003599</c:v>
                </c:pt>
                <c:pt idx="1">
                  <c:v>0.36280845394035088</c:v>
                </c:pt>
              </c:numCache>
            </c:numRef>
          </c:val>
        </c:ser>
        <c:ser>
          <c:idx val="2"/>
          <c:order val="2"/>
          <c:tx>
            <c:strRef>
              <c:f>MOYENNE!$N$8</c:f>
              <c:strCache>
                <c:ptCount val="1"/>
                <c:pt idx="0">
                  <c:v>Puy-De-Dôme</c:v>
                </c:pt>
              </c:strCache>
            </c:strRef>
          </c:tx>
          <c:errBars>
            <c:errBarType val="both"/>
            <c:errValType val="cust"/>
            <c:plus>
              <c:numRef>
                <c:f>MOYENNE!$D$20:$E$20</c:f>
                <c:numCache>
                  <c:formatCode>General</c:formatCode>
                  <c:ptCount val="2"/>
                  <c:pt idx="0">
                    <c:v>0.12175339832230005</c:v>
                  </c:pt>
                  <c:pt idx="1">
                    <c:v>1.5880672641705552E-2</c:v>
                  </c:pt>
                </c:numCache>
              </c:numRef>
            </c:plus>
            <c:minus>
              <c:numRef>
                <c:f>MOYENNE!$D$20:$E$20</c:f>
                <c:numCache>
                  <c:formatCode>General</c:formatCode>
                  <c:ptCount val="2"/>
                  <c:pt idx="0">
                    <c:v>0.12175339832230005</c:v>
                  </c:pt>
                  <c:pt idx="1">
                    <c:v>1.5880672641705552E-2</c:v>
                  </c:pt>
                </c:numCache>
              </c:numRef>
            </c:minus>
          </c:errBars>
          <c:cat>
            <c:strRef>
              <c:f>MOYENNE!$B$5:$C$5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MOYENNE!$D$19:$E$19</c:f>
              <c:numCache>
                <c:formatCode>0.00</c:formatCode>
                <c:ptCount val="2"/>
                <c:pt idx="0">
                  <c:v>0.12429194214171345</c:v>
                </c:pt>
                <c:pt idx="1">
                  <c:v>2.6168352446674214E-2</c:v>
                </c:pt>
              </c:numCache>
            </c:numRef>
          </c:val>
        </c:ser>
        <c:axId val="49207936"/>
        <c:axId val="49213824"/>
      </c:barChart>
      <c:catAx>
        <c:axId val="49207936"/>
        <c:scaling>
          <c:orientation val="minMax"/>
        </c:scaling>
        <c:axPos val="b"/>
        <c:tickLblPos val="nextTo"/>
        <c:crossAx val="49213824"/>
        <c:crosses val="autoZero"/>
        <c:auto val="1"/>
        <c:lblAlgn val="ctr"/>
        <c:lblOffset val="100"/>
      </c:catAx>
      <c:valAx>
        <c:axId val="49213824"/>
        <c:scaling>
          <c:orientation val="minMax"/>
        </c:scaling>
        <c:axPos val="l"/>
        <c:numFmt formatCode="0.00" sourceLinked="1"/>
        <c:tickLblPos val="nextTo"/>
        <c:crossAx val="492079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7777870370370596"/>
          <c:y val="2.7485380116959207E-3"/>
          <c:w val="0.31438179012345846"/>
          <c:h val="0.25181250000000038"/>
        </c:manualLayout>
      </c:layout>
    </c:legend>
    <c:plotVisOnly val="1"/>
  </c:chart>
  <c:spPr>
    <a:ln>
      <a:solidFill>
        <a:srgbClr val="4F81BD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TC [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g/m3]</a:t>
            </a:r>
          </a:p>
        </c:rich>
      </c:tx>
      <c:layout>
        <c:manualLayout>
          <c:xMode val="edge"/>
          <c:yMode val="edge"/>
          <c:x val="0.15752129629629694"/>
          <c:y val="2.78508771929824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351475577747954"/>
          <c:y val="5.1400554097404488E-2"/>
          <c:w val="0.68726739645349411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MOYENNE!$N$6</c:f>
              <c:strCache>
                <c:ptCount val="1"/>
                <c:pt idx="0">
                  <c:v>Révin</c:v>
                </c:pt>
              </c:strCache>
            </c:strRef>
          </c:tx>
          <c:errBars>
            <c:errBarType val="both"/>
            <c:errValType val="cust"/>
            <c:plus>
              <c:numRef>
                <c:f>MOYENNE!$F$8:$G$8</c:f>
                <c:numCache>
                  <c:formatCode>General</c:formatCode>
                  <c:ptCount val="2"/>
                  <c:pt idx="0">
                    <c:v>0.85831426712735359</c:v>
                  </c:pt>
                  <c:pt idx="1">
                    <c:v>2.3212489042639701</c:v>
                  </c:pt>
                </c:numCache>
              </c:numRef>
            </c:plus>
            <c:minus>
              <c:numRef>
                <c:f>MOYENNE!$F$8:$G$8</c:f>
                <c:numCache>
                  <c:formatCode>General</c:formatCode>
                  <c:ptCount val="2"/>
                  <c:pt idx="0">
                    <c:v>0.85831426712735359</c:v>
                  </c:pt>
                  <c:pt idx="1">
                    <c:v>2.3212489042639701</c:v>
                  </c:pt>
                </c:numCache>
              </c:numRef>
            </c:minus>
          </c:errBars>
          <c:cat>
            <c:strRef>
              <c:f>MOYENNE!$D$17:$E$17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MOYENNE!$F$7:$G$7</c:f>
              <c:numCache>
                <c:formatCode>0.00</c:formatCode>
                <c:ptCount val="2"/>
                <c:pt idx="0">
                  <c:v>2.2684235581524161</c:v>
                </c:pt>
                <c:pt idx="1">
                  <c:v>2.6670070816257212</c:v>
                </c:pt>
              </c:numCache>
            </c:numRef>
          </c:val>
        </c:ser>
        <c:ser>
          <c:idx val="1"/>
          <c:order val="1"/>
          <c:tx>
            <c:strRef>
              <c:f>MOYENNE!$N$7</c:f>
              <c:strCache>
                <c:ptCount val="1"/>
                <c:pt idx="0">
                  <c:v>Houdelaincourt</c:v>
                </c:pt>
              </c:strCache>
            </c:strRef>
          </c:tx>
          <c:errBars>
            <c:errBarType val="both"/>
            <c:errValType val="cust"/>
            <c:plus>
              <c:numRef>
                <c:f>MOYENNE!$F$14:$G$14</c:f>
                <c:numCache>
                  <c:formatCode>General</c:formatCode>
                  <c:ptCount val="2"/>
                  <c:pt idx="0">
                    <c:v>0.88761101768136763</c:v>
                  </c:pt>
                  <c:pt idx="1">
                    <c:v>2.0588618115903041</c:v>
                  </c:pt>
                </c:numCache>
              </c:numRef>
            </c:plus>
            <c:minus>
              <c:numRef>
                <c:f>MOYENNE!$F$14:$G$14</c:f>
                <c:numCache>
                  <c:formatCode>General</c:formatCode>
                  <c:ptCount val="2"/>
                  <c:pt idx="0">
                    <c:v>0.88761101768136763</c:v>
                  </c:pt>
                  <c:pt idx="1">
                    <c:v>2.0588618115903041</c:v>
                  </c:pt>
                </c:numCache>
              </c:numRef>
            </c:minus>
          </c:errBars>
          <c:cat>
            <c:strRef>
              <c:f>MOYENNE!$D$17:$E$17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MOYENNE!$F$13:$G$13</c:f>
              <c:numCache>
                <c:formatCode>0.00</c:formatCode>
                <c:ptCount val="2"/>
                <c:pt idx="0">
                  <c:v>2.463647457722101</c:v>
                </c:pt>
                <c:pt idx="1">
                  <c:v>3.0051260194976752</c:v>
                </c:pt>
              </c:numCache>
            </c:numRef>
          </c:val>
        </c:ser>
        <c:ser>
          <c:idx val="2"/>
          <c:order val="2"/>
          <c:tx>
            <c:strRef>
              <c:f>MOYENNE!$N$8</c:f>
              <c:strCache>
                <c:ptCount val="1"/>
                <c:pt idx="0">
                  <c:v>Puy-De-Dôme</c:v>
                </c:pt>
              </c:strCache>
            </c:strRef>
          </c:tx>
          <c:errBars>
            <c:errBarType val="both"/>
            <c:errValType val="cust"/>
            <c:plus>
              <c:numRef>
                <c:f>MOYENNE!$F$20:$G$20</c:f>
                <c:numCache>
                  <c:formatCode>General</c:formatCode>
                  <c:ptCount val="2"/>
                  <c:pt idx="0">
                    <c:v>0.98787801887234317</c:v>
                  </c:pt>
                  <c:pt idx="1">
                    <c:v>0.12882470498682252</c:v>
                  </c:pt>
                </c:numCache>
              </c:numRef>
            </c:plus>
            <c:minus>
              <c:numRef>
                <c:f>MOYENNE!$F$20:$G$20</c:f>
                <c:numCache>
                  <c:formatCode>General</c:formatCode>
                  <c:ptCount val="2"/>
                  <c:pt idx="0">
                    <c:v>0.98787801887234317</c:v>
                  </c:pt>
                  <c:pt idx="1">
                    <c:v>0.12882470498682252</c:v>
                  </c:pt>
                </c:numCache>
              </c:numRef>
            </c:minus>
          </c:errBars>
          <c:cat>
            <c:strRef>
              <c:f>MOYENNE!$D$17:$E$17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MOYENNE!$F$19:$G$19</c:f>
              <c:numCache>
                <c:formatCode>0.00</c:formatCode>
                <c:ptCount val="2"/>
                <c:pt idx="0">
                  <c:v>1.8198491424629817</c:v>
                </c:pt>
                <c:pt idx="1">
                  <c:v>0.22320933286214775</c:v>
                </c:pt>
              </c:numCache>
            </c:numRef>
          </c:val>
        </c:ser>
        <c:axId val="49564288"/>
        <c:axId val="49578368"/>
      </c:barChart>
      <c:catAx>
        <c:axId val="49564288"/>
        <c:scaling>
          <c:orientation val="minMax"/>
        </c:scaling>
        <c:axPos val="b"/>
        <c:tickLblPos val="nextTo"/>
        <c:crossAx val="49578368"/>
        <c:crosses val="autoZero"/>
        <c:auto val="1"/>
        <c:lblAlgn val="ctr"/>
        <c:lblOffset val="100"/>
      </c:catAx>
      <c:valAx>
        <c:axId val="49578368"/>
        <c:scaling>
          <c:orientation val="minMax"/>
        </c:scaling>
        <c:axPos val="l"/>
        <c:numFmt formatCode="0.00" sourceLinked="1"/>
        <c:tickLblPos val="nextTo"/>
        <c:crossAx val="4956428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68169845679012586"/>
          <c:y val="2.7485380116958969E-3"/>
          <c:w val="0.31438179012345846"/>
          <c:h val="0.25181250000000038"/>
        </c:manualLayout>
      </c:layout>
    </c:legend>
    <c:plotVisOnly val="1"/>
  </c:chart>
  <c:spPr>
    <a:ln>
      <a:solidFill>
        <a:srgbClr val="4F81BD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EC/OC</a:t>
            </a:r>
          </a:p>
        </c:rich>
      </c:tx>
      <c:layout>
        <c:manualLayout>
          <c:xMode val="edge"/>
          <c:yMode val="edge"/>
          <c:x val="0.26584382716049382"/>
          <c:y val="2.78508771929824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953065662228914"/>
          <c:y val="5.1400554097404488E-2"/>
          <c:w val="0.66267394388447642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MOYENNE!$N$6</c:f>
              <c:strCache>
                <c:ptCount val="1"/>
                <c:pt idx="0">
                  <c:v>Révin</c:v>
                </c:pt>
              </c:strCache>
            </c:strRef>
          </c:tx>
          <c:errBars>
            <c:errBarType val="both"/>
            <c:errValType val="cust"/>
            <c:plus>
              <c:numRef>
                <c:f>MOYENNE!$H$8:$I$8</c:f>
                <c:numCache>
                  <c:formatCode>General</c:formatCode>
                  <c:ptCount val="2"/>
                  <c:pt idx="0">
                    <c:v>3.4126081332851881E-2</c:v>
                  </c:pt>
                  <c:pt idx="1">
                    <c:v>9.993632927260733E-2</c:v>
                  </c:pt>
                </c:numCache>
              </c:numRef>
            </c:plus>
            <c:minus>
              <c:numRef>
                <c:f>MOYENNE!$H$8:$I$8</c:f>
                <c:numCache>
                  <c:formatCode>General</c:formatCode>
                  <c:ptCount val="2"/>
                  <c:pt idx="0">
                    <c:v>3.4126081332851881E-2</c:v>
                  </c:pt>
                  <c:pt idx="1">
                    <c:v>9.993632927260733E-2</c:v>
                  </c:pt>
                </c:numCache>
              </c:numRef>
            </c:minus>
          </c:errBars>
          <c:cat>
            <c:strRef>
              <c:f>MOYENNE!$H$17:$I$17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MOYENNE!$H$7:$I$7</c:f>
              <c:numCache>
                <c:formatCode>0.00</c:formatCode>
                <c:ptCount val="2"/>
                <c:pt idx="0">
                  <c:v>0.10222821971278202</c:v>
                </c:pt>
                <c:pt idx="1">
                  <c:v>0.19896257850788671</c:v>
                </c:pt>
              </c:numCache>
            </c:numRef>
          </c:val>
        </c:ser>
        <c:ser>
          <c:idx val="1"/>
          <c:order val="1"/>
          <c:tx>
            <c:strRef>
              <c:f>MOYENNE!$N$7</c:f>
              <c:strCache>
                <c:ptCount val="1"/>
                <c:pt idx="0">
                  <c:v>Houdelaincourt</c:v>
                </c:pt>
              </c:strCache>
            </c:strRef>
          </c:tx>
          <c:errBars>
            <c:errBarType val="both"/>
            <c:errValType val="cust"/>
            <c:plus>
              <c:numRef>
                <c:f>MOYENNE!$H$14:$I$14</c:f>
                <c:numCache>
                  <c:formatCode>General</c:formatCode>
                  <c:ptCount val="2"/>
                  <c:pt idx="0">
                    <c:v>4.8728915464623879E-2</c:v>
                  </c:pt>
                  <c:pt idx="1">
                    <c:v>3.2635989065143672E-2</c:v>
                  </c:pt>
                </c:numCache>
              </c:numRef>
            </c:plus>
            <c:minus>
              <c:numRef>
                <c:f>MOYENNE!$H$14:$I$14</c:f>
                <c:numCache>
                  <c:formatCode>General</c:formatCode>
                  <c:ptCount val="2"/>
                  <c:pt idx="0">
                    <c:v>4.8728915464623879E-2</c:v>
                  </c:pt>
                  <c:pt idx="1">
                    <c:v>3.2635989065143672E-2</c:v>
                  </c:pt>
                </c:numCache>
              </c:numRef>
            </c:minus>
          </c:errBars>
          <c:cat>
            <c:strRef>
              <c:f>MOYENNE!$H$17:$I$17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MOYENNE!$H$13:$I$13</c:f>
              <c:numCache>
                <c:formatCode>0.00</c:formatCode>
                <c:ptCount val="2"/>
                <c:pt idx="0">
                  <c:v>7.47759409632507E-2</c:v>
                </c:pt>
                <c:pt idx="1">
                  <c:v>0.14813440516338189</c:v>
                </c:pt>
              </c:numCache>
            </c:numRef>
          </c:val>
        </c:ser>
        <c:ser>
          <c:idx val="2"/>
          <c:order val="2"/>
          <c:tx>
            <c:strRef>
              <c:f>MOYENNE!$N$8</c:f>
              <c:strCache>
                <c:ptCount val="1"/>
                <c:pt idx="0">
                  <c:v>Puy-De-Dôme</c:v>
                </c:pt>
              </c:strCache>
            </c:strRef>
          </c:tx>
          <c:errBars>
            <c:errBarType val="both"/>
            <c:errValType val="cust"/>
            <c:plus>
              <c:numRef>
                <c:f>MOYENNE!$H$20:$I$20</c:f>
                <c:numCache>
                  <c:formatCode>General</c:formatCode>
                  <c:ptCount val="2"/>
                  <c:pt idx="0">
                    <c:v>9.6202840547337201E-2</c:v>
                  </c:pt>
                  <c:pt idx="1">
                    <c:v>5.4440911414680104E-2</c:v>
                  </c:pt>
                </c:numCache>
              </c:numRef>
            </c:plus>
            <c:minus>
              <c:numRef>
                <c:f>MOYENNE!$H$20:$I$20</c:f>
                <c:numCache>
                  <c:formatCode>General</c:formatCode>
                  <c:ptCount val="2"/>
                  <c:pt idx="0">
                    <c:v>9.6202840547337201E-2</c:v>
                  </c:pt>
                  <c:pt idx="1">
                    <c:v>5.4440911414680104E-2</c:v>
                  </c:pt>
                </c:numCache>
              </c:numRef>
            </c:minus>
          </c:errBars>
          <c:cat>
            <c:strRef>
              <c:f>MOYENNE!$H$17:$I$17</c:f>
              <c:strCache>
                <c:ptCount val="2"/>
                <c:pt idx="0">
                  <c:v>ÉTÉ</c:v>
                </c:pt>
                <c:pt idx="1">
                  <c:v>HIVER</c:v>
                </c:pt>
              </c:strCache>
            </c:strRef>
          </c:cat>
          <c:val>
            <c:numRef>
              <c:f>MOYENNE!$H$19:$I$19</c:f>
              <c:numCache>
                <c:formatCode>0.00</c:formatCode>
                <c:ptCount val="2"/>
                <c:pt idx="0">
                  <c:v>7.6917663163962049E-2</c:v>
                </c:pt>
                <c:pt idx="1">
                  <c:v>0.10772190270712344</c:v>
                </c:pt>
              </c:numCache>
            </c:numRef>
          </c:val>
        </c:ser>
        <c:axId val="49592960"/>
        <c:axId val="49615232"/>
      </c:barChart>
      <c:catAx>
        <c:axId val="49592960"/>
        <c:scaling>
          <c:orientation val="minMax"/>
        </c:scaling>
        <c:axPos val="b"/>
        <c:tickLblPos val="nextTo"/>
        <c:crossAx val="49615232"/>
        <c:crosses val="autoZero"/>
        <c:auto val="1"/>
        <c:lblAlgn val="ctr"/>
        <c:lblOffset val="100"/>
      </c:catAx>
      <c:valAx>
        <c:axId val="49615232"/>
        <c:scaling>
          <c:orientation val="minMax"/>
          <c:min val="0"/>
        </c:scaling>
        <c:axPos val="l"/>
        <c:numFmt formatCode="0.00" sourceLinked="1"/>
        <c:tickLblPos val="nextTo"/>
        <c:crossAx val="495929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8169845679012586"/>
          <c:y val="2.7485380116958969E-3"/>
          <c:w val="0.31438179012345846"/>
          <c:h val="0.25181250000000038"/>
        </c:manualLayout>
      </c:layout>
    </c:legend>
    <c:plotVisOnly val="1"/>
  </c:chart>
  <c:spPr>
    <a:ln>
      <a:solidFill>
        <a:srgbClr val="4F81BD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72AE12-0692-4850-B7EA-EB3509FB2623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920003-6917-461E-AFA9-C03E89E68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39B1B7-3901-42BD-8F47-0AF4F7A7B2C9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F554FC-8855-43E7-B35F-5944028CF9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NR-PM1: non-refractory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HOA: Hydrocarbon-like Organic Aerosol</a:t>
            </a:r>
          </a:p>
          <a:p>
            <a:pPr eaLnBrk="1" hangingPunct="1"/>
            <a:r>
              <a:rPr lang="fr-FR" smtClean="0"/>
              <a:t>OOA: Oxygenated Organic Aerosol (LO-, less oxidized; MO-, more oxidized)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SLIDEintérieur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ogo_Mines_Douai"/>
          <p:cNvPicPr>
            <a:picLocks noChangeAspect="1" noChangeArrowheads="1"/>
          </p:cNvPicPr>
          <p:nvPr/>
        </p:nvPicPr>
        <p:blipFill>
          <a:blip r:embed="rId3" cstate="print"/>
          <a:srcRect t="8701" b="10132"/>
          <a:stretch>
            <a:fillRect/>
          </a:stretch>
        </p:blipFill>
        <p:spPr bwMode="auto">
          <a:xfrm>
            <a:off x="7812088" y="44450"/>
            <a:ext cx="13319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solidFill>
                  <a:srgbClr val="0066CC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6144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1800" u="sng"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6B92-F8E4-456D-AAB5-16F0E115C191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D805-1E10-44FE-8695-C42F999D04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B947-D2C4-4E62-9E68-79E00A096364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6D51-FBE8-4BD2-97BE-8DF5896528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2B4C-C893-4221-9081-840ACB22A16B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ECD7-73DE-49BD-AD00-5C96770D96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CCE6-0EAE-40B7-9C33-128B5652DF28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1C24-1F09-4C2B-9E70-5D45BD6B4B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37DF-FE02-4A62-B947-9564E4996800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60B0-46D5-4069-9BC6-EFC0090E36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01A5-613F-48CC-B577-ACE37E24FED1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9357-756A-4667-BB0F-4B687DDA3A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58D9-BD08-4428-BB4F-C7068894646C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2B73-1304-47CE-A8C9-12BA6CC5F1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9F77-1B84-47A2-BAC3-8C4755080C29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9662-0094-42CF-B44E-1C5F7EBEFE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AB0E-E148-4DFA-ACCA-038BEDF9E04E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ED3B-AAEC-4E11-B550-3E6F88DE74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E8F2-8406-41C7-BDAA-C51F90235FAE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23EF-68E7-46C5-AA83-94E93F7CC8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9854-8A67-4878-B9BD-C82C7985E7C2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A320-6A4A-454C-962F-55EC3795C3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SLIDEintérieur 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11188" y="42863"/>
            <a:ext cx="8075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11188" y="981075"/>
            <a:ext cx="8075612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81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87DF56-B457-45FF-A0CA-566862EBB740}" type="datetime1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81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C555D6-A09A-443C-9B15-FBFB6F1191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BB0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BB0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Blip>
          <a:blip r:embed="rId15"/>
        </a:buBlip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B0AE"/>
        </a:buClr>
        <a:buChar char="o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34" charset="0"/>
              </a:rPr>
              <a:t>French contribution to the EMEP 2012-2013 summer and winter campaigns: </a:t>
            </a:r>
            <a:br>
              <a:rPr lang="en-US" dirty="0">
                <a:latin typeface="Trebuchet MS" pitchFamily="34" charset="0"/>
              </a:rPr>
            </a:br>
            <a:r>
              <a:rPr lang="en-US" dirty="0">
                <a:latin typeface="Trebuchet MS" pitchFamily="34" charset="0"/>
              </a:rPr>
              <a:t>overview and preliminary results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971550" y="3886200"/>
            <a:ext cx="7345363" cy="1752600"/>
          </a:xfrm>
        </p:spPr>
        <p:txBody>
          <a:bodyPr/>
          <a:lstStyle/>
          <a:p>
            <a:pPr eaLnBrk="1" hangingPunct="1"/>
            <a:r>
              <a:rPr lang="en-GB" dirty="0">
                <a:latin typeface="Trebuchet MS" pitchFamily="34" charset="0"/>
              </a:rPr>
              <a:t>S. </a:t>
            </a:r>
            <a:r>
              <a:rPr lang="en-GB" dirty="0" smtClean="0">
                <a:latin typeface="Trebuchet MS" pitchFamily="34" charset="0"/>
              </a:rPr>
              <a:t>SAUVAGE</a:t>
            </a:r>
            <a:r>
              <a:rPr lang="en-GB" u="none" dirty="0" smtClean="0">
                <a:latin typeface="Trebuchet MS" pitchFamily="34" charset="0"/>
              </a:rPr>
              <a:t>, </a:t>
            </a:r>
            <a:r>
              <a:rPr lang="en-GB" b="1" u="none" dirty="0">
                <a:latin typeface="Trebuchet MS" pitchFamily="34" charset="0"/>
              </a:rPr>
              <a:t>V. </a:t>
            </a:r>
            <a:r>
              <a:rPr lang="en-GB" b="1" u="none" dirty="0" smtClean="0">
                <a:latin typeface="Trebuchet MS" pitchFamily="34" charset="0"/>
              </a:rPr>
              <a:t>RIFFAULT</a:t>
            </a:r>
            <a:r>
              <a:rPr lang="en-GB" u="none" dirty="0" smtClean="0">
                <a:latin typeface="Trebuchet MS" pitchFamily="34" charset="0"/>
              </a:rPr>
              <a:t>, </a:t>
            </a:r>
            <a:r>
              <a:rPr lang="en-GB" u="none" dirty="0">
                <a:latin typeface="Trebuchet MS" pitchFamily="34" charset="0"/>
              </a:rPr>
              <a:t>A. SETYAN, V. CRENN (Mines Douai)</a:t>
            </a:r>
          </a:p>
          <a:p>
            <a:pPr eaLnBrk="1" hangingPunct="1"/>
            <a:r>
              <a:rPr lang="en-GB" u="none" dirty="0" smtClean="0">
                <a:latin typeface="Trebuchet MS" pitchFamily="34" charset="0"/>
              </a:rPr>
              <a:t/>
            </a:r>
            <a:br>
              <a:rPr lang="en-GB" u="none" dirty="0" smtClean="0">
                <a:latin typeface="Trebuchet MS" pitchFamily="34" charset="0"/>
              </a:rPr>
            </a:br>
            <a:r>
              <a:rPr lang="en-GB" b="1" u="none" dirty="0" smtClean="0">
                <a:latin typeface="Trebuchet MS" pitchFamily="34" charset="0"/>
              </a:rPr>
              <a:t>J.L</a:t>
            </a:r>
            <a:r>
              <a:rPr lang="en-GB" b="1" u="none" dirty="0">
                <a:latin typeface="Trebuchet MS" pitchFamily="34" charset="0"/>
              </a:rPr>
              <a:t>. </a:t>
            </a:r>
            <a:r>
              <a:rPr lang="en-GB" b="1" u="none" dirty="0" smtClean="0">
                <a:latin typeface="Trebuchet MS" pitchFamily="34" charset="0"/>
              </a:rPr>
              <a:t>JAFFREZ </a:t>
            </a:r>
            <a:r>
              <a:rPr lang="en-GB" u="none" dirty="0">
                <a:latin typeface="Trebuchet MS" pitchFamily="34" charset="0"/>
              </a:rPr>
              <a:t>(LGGE), J. SCIARE (LSCE), K. SELLEGRI (</a:t>
            </a:r>
            <a:r>
              <a:rPr lang="en-GB" u="none" dirty="0" err="1">
                <a:latin typeface="Trebuchet MS" pitchFamily="34" charset="0"/>
              </a:rPr>
              <a:t>LaMP</a:t>
            </a:r>
            <a:r>
              <a:rPr lang="en-GB" u="none" dirty="0">
                <a:latin typeface="Trebuchet MS" pitchFamily="34" charset="0"/>
              </a:rPr>
              <a:t>-OPGC), </a:t>
            </a:r>
            <a:r>
              <a:rPr lang="en-GB" u="none" dirty="0" smtClean="0">
                <a:latin typeface="Trebuchet MS" pitchFamily="34" charset="0"/>
              </a:rPr>
              <a:t>O. FAVEZ (INERIS), S</a:t>
            </a:r>
            <a:r>
              <a:rPr lang="en-GB" u="none" dirty="0">
                <a:latin typeface="Trebuchet MS" pitchFamily="34" charset="0"/>
              </a:rPr>
              <a:t>. CONIL (OPE), J. </a:t>
            </a:r>
            <a:r>
              <a:rPr lang="en-GB" u="none" dirty="0" smtClean="0">
                <a:latin typeface="Trebuchet MS" pitchFamily="34" charset="0"/>
              </a:rPr>
              <a:t>DESCLOITRES </a:t>
            </a:r>
            <a:r>
              <a:rPr lang="en-GB" u="none" dirty="0">
                <a:latin typeface="Trebuchet MS" pitchFamily="34" charset="0"/>
              </a:rPr>
              <a:t>(ICARE) … and all co-workers</a:t>
            </a:r>
            <a:r>
              <a:rPr lang="fr-FR" u="none" dirty="0">
                <a:latin typeface="Trebuchet MS" pitchFamily="34" charset="0"/>
              </a:rPr>
              <a:t>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50913" y="6102350"/>
            <a:ext cx="79422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CONVENTION ON LONG-RANGE TRANSBOUNDARY AIR POLLUTION</a:t>
            </a:r>
          </a:p>
          <a:p>
            <a:r>
              <a:rPr lang="en-GB" sz="1200"/>
              <a:t>14th Task Force on Measurement and Modelling Meeting / EMEP</a:t>
            </a:r>
          </a:p>
          <a:p>
            <a:r>
              <a:rPr lang="en-GB" sz="1200"/>
              <a:t>Zagreb (Croatia), 6-8 May 2013</a:t>
            </a:r>
            <a:r>
              <a:rPr lang="fr-FR" sz="1200"/>
              <a:t> </a:t>
            </a:r>
          </a:p>
        </p:txBody>
      </p:sp>
      <p:pic>
        <p:nvPicPr>
          <p:cNvPr id="16388" name="Picture 5" descr="logo_AD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1081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logo lg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5000"/>
            <a:ext cx="1857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logo_ls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275" y="236600"/>
            <a:ext cx="5270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opgc"/>
          <p:cNvPicPr>
            <a:picLocks noChangeAspect="1" noChangeArrowheads="1"/>
          </p:cNvPicPr>
          <p:nvPr/>
        </p:nvPicPr>
        <p:blipFill>
          <a:blip r:embed="rId5" cstate="print"/>
          <a:srcRect r="13129"/>
          <a:stretch>
            <a:fillRect/>
          </a:stretch>
        </p:blipFill>
        <p:spPr bwMode="auto">
          <a:xfrm>
            <a:off x="3131840" y="188640"/>
            <a:ext cx="15827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634079"/>
            <a:ext cx="10509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5" descr="logo170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29725"/>
            <a:ext cx="10191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Accue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04664"/>
            <a:ext cx="864095" cy="29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0D72BE-4D67-43A2-AAE6-D516929CB8A1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11188" y="42863"/>
            <a:ext cx="8532812" cy="576262"/>
          </a:xfrm>
        </p:spPr>
        <p:txBody>
          <a:bodyPr/>
          <a:lstStyle/>
          <a:p>
            <a:pPr eaLnBrk="1" hangingPunct="1"/>
            <a:r>
              <a:rPr lang="fr-FR" smtClean="0"/>
              <a:t>Campaign conditions in Revin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t="4860"/>
          <a:stretch>
            <a:fillRect/>
          </a:stretch>
        </p:blipFill>
        <p:spPr bwMode="auto">
          <a:xfrm>
            <a:off x="2579688" y="1628775"/>
            <a:ext cx="3408362" cy="3302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95513" y="908050"/>
            <a:ext cx="4752975" cy="4537075"/>
          </a:xfrm>
          <a:prstGeom prst="rect">
            <a:avLst/>
          </a:prstGeom>
          <a:gradFill rotWithShape="1">
            <a:gsLst>
              <a:gs pos="0">
                <a:schemeClr val="bg1">
                  <a:alpha val="2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5605" name="Picture 5" descr="MC9004325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36830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291388" y="557213"/>
            <a:ext cx="104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Jan 11 – </a:t>
            </a:r>
            <a:br>
              <a:rPr lang="fr-FR" sz="1200" b="1"/>
            </a:br>
            <a:r>
              <a:rPr lang="fr-FR" sz="1200" b="1"/>
              <a:t>Feb 8, 2013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47813" y="557213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/>
              <a:t>Jun 26 – </a:t>
            </a:r>
            <a:br>
              <a:rPr lang="fr-FR" sz="1200" b="1"/>
            </a:br>
            <a:r>
              <a:rPr lang="fr-FR" sz="1200" b="1"/>
              <a:t>Jul 14, 2012</a:t>
            </a:r>
          </a:p>
        </p:txBody>
      </p:sp>
      <p:graphicFrame>
        <p:nvGraphicFramePr>
          <p:cNvPr id="88290" name="Group 226"/>
          <p:cNvGraphicFramePr>
            <a:graphicFrameLocks noGrp="1"/>
          </p:cNvGraphicFramePr>
          <p:nvPr/>
        </p:nvGraphicFramePr>
        <p:xfrm>
          <a:off x="684213" y="1250950"/>
          <a:ext cx="3041650" cy="1463040"/>
        </p:xfrm>
        <a:graphic>
          <a:graphicData uri="http://schemas.openxmlformats.org/drawingml/2006/table">
            <a:tbl>
              <a:tblPr/>
              <a:tblGrid>
                <a:gridCol w="268287"/>
                <a:gridCol w="825500"/>
                <a:gridCol w="1076325"/>
                <a:gridCol w="871538"/>
              </a:tblGrid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Parameter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Mean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stdev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Min / max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 (°C)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15.0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3.9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5.6 / 28.6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RH(%)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84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 / 100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 (hPa)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969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956 / 978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UV (W m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-2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112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137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/ 556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WS (m s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-1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1.33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0.92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- / 4.50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291" name="Group 227"/>
          <p:cNvGraphicFramePr>
            <a:graphicFrameLocks noGrp="1"/>
          </p:cNvGraphicFramePr>
          <p:nvPr/>
        </p:nvGraphicFramePr>
        <p:xfrm>
          <a:off x="6011863" y="1258888"/>
          <a:ext cx="3041650" cy="1463040"/>
        </p:xfrm>
        <a:graphic>
          <a:graphicData uri="http://schemas.openxmlformats.org/drawingml/2006/table">
            <a:tbl>
              <a:tblPr/>
              <a:tblGrid>
                <a:gridCol w="268287"/>
                <a:gridCol w="825500"/>
                <a:gridCol w="1076325"/>
                <a:gridCol w="871538"/>
              </a:tblGrid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Parameter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Mean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stdev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Min / max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 (°C)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-0.2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3.9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-7.0 / 10.7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RH(%)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96.6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4.9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70 / 102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 (hPa)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962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942 / 975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UV (W m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-2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 / 151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WS (m s</a:t>
                      </a:r>
                      <a:r>
                        <a:rPr kumimoji="0" lang="fr-FR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-1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1.0 </a:t>
                      </a: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 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- / 5.80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654" name="Picture 220" descr="MC90043258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6830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5" name="Text Box 221"/>
          <p:cNvSpPr txBox="1">
            <a:spLocks noChangeArrowheads="1"/>
          </p:cNvSpPr>
          <p:nvPr/>
        </p:nvSpPr>
        <p:spPr bwMode="auto">
          <a:xfrm>
            <a:off x="5027613" y="4913313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i="1">
                <a:latin typeface="Arial" charset="0"/>
              </a:rPr>
              <a:t>© GoogleMaps</a:t>
            </a:r>
          </a:p>
        </p:txBody>
      </p:sp>
      <p:pic>
        <p:nvPicPr>
          <p:cNvPr id="256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835275"/>
            <a:ext cx="3024187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4088" y="2852738"/>
            <a:ext cx="300196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ZoneTexte 7"/>
          <p:cNvSpPr txBox="1">
            <a:spLocks noChangeArrowheads="1"/>
          </p:cNvSpPr>
          <p:nvPr/>
        </p:nvSpPr>
        <p:spPr bwMode="auto">
          <a:xfrm>
            <a:off x="755650" y="5294313"/>
            <a:ext cx="6119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Wind speeds slower than 1 m/s are considered as directionless</a:t>
            </a:r>
          </a:p>
        </p:txBody>
      </p:sp>
      <p:sp>
        <p:nvSpPr>
          <p:cNvPr id="25659" name="AutoShape 231"/>
          <p:cNvSpPr>
            <a:spLocks noChangeArrowheads="1"/>
          </p:cNvSpPr>
          <p:nvPr/>
        </p:nvSpPr>
        <p:spPr bwMode="auto">
          <a:xfrm>
            <a:off x="900113" y="587692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60" name="Text Box 232"/>
          <p:cNvSpPr txBox="1">
            <a:spLocks noChangeArrowheads="1"/>
          </p:cNvSpPr>
          <p:nvPr/>
        </p:nvSpPr>
        <p:spPr bwMode="auto">
          <a:xfrm>
            <a:off x="1455738" y="5872163"/>
            <a:ext cx="650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One main direction: SW winds</a:t>
            </a:r>
          </a:p>
          <a:p>
            <a:r>
              <a:rPr lang="fr-FR" sz="1800" b="1">
                <a:solidFill>
                  <a:srgbClr val="0066CC"/>
                </a:solidFill>
              </a:rPr>
              <a:t>High frequency of wind speeds &lt; 1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B6A033-E7AE-4BDC-B5EF-D3F5C336C80A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11188" y="44450"/>
            <a:ext cx="8075612" cy="576263"/>
          </a:xfrm>
        </p:spPr>
        <p:txBody>
          <a:bodyPr/>
          <a:lstStyle/>
          <a:p>
            <a:pPr eaLnBrk="1" hangingPunct="1"/>
            <a:r>
              <a:rPr lang="fr-FR" smtClean="0"/>
              <a:t>Revin : PM</a:t>
            </a:r>
            <a:r>
              <a:rPr lang="fr-FR" baseline="-25000" smtClean="0"/>
              <a:t>x</a:t>
            </a:r>
            <a:endParaRPr lang="fr-FR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459288" cy="200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628" name="Picture 6" descr="MC90043258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80963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827088" y="2708275"/>
            <a:ext cx="7921625" cy="3960813"/>
            <a:chOff x="827088" y="2708275"/>
            <a:chExt cx="7921625" cy="3960813"/>
          </a:xfrm>
        </p:grpSpPr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088" y="2708275"/>
              <a:ext cx="57594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1781" t="8974" r="7710"/>
            <a:stretch>
              <a:fillRect/>
            </a:stretch>
          </p:blipFill>
          <p:spPr bwMode="auto">
            <a:xfrm>
              <a:off x="6445250" y="3448050"/>
              <a:ext cx="23034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AutoShape 10"/>
            <p:cNvSpPr>
              <a:spLocks noChangeArrowheads="1"/>
            </p:cNvSpPr>
            <p:nvPr/>
          </p:nvSpPr>
          <p:spPr bwMode="auto">
            <a:xfrm>
              <a:off x="2339975" y="5732463"/>
              <a:ext cx="144463" cy="431800"/>
            </a:xfrm>
            <a:prstGeom prst="upArrow">
              <a:avLst>
                <a:gd name="adj1" fmla="val 50000"/>
                <a:gd name="adj2" fmla="val 74725"/>
              </a:avLst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6632" name="AutoShape 11"/>
            <p:cNvSpPr>
              <a:spLocks noChangeArrowheads="1"/>
            </p:cNvSpPr>
            <p:nvPr/>
          </p:nvSpPr>
          <p:spPr bwMode="auto">
            <a:xfrm>
              <a:off x="2484438" y="5732463"/>
              <a:ext cx="144462" cy="431800"/>
            </a:xfrm>
            <a:prstGeom prst="upArrow">
              <a:avLst>
                <a:gd name="adj1" fmla="val 50000"/>
                <a:gd name="adj2" fmla="val 74726"/>
              </a:avLst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6633" name="AutoShape 12"/>
            <p:cNvSpPr>
              <a:spLocks noChangeArrowheads="1"/>
            </p:cNvSpPr>
            <p:nvPr/>
          </p:nvSpPr>
          <p:spPr bwMode="auto">
            <a:xfrm>
              <a:off x="3419475" y="5732463"/>
              <a:ext cx="1008063" cy="431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1763713" y="6302375"/>
              <a:ext cx="3816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800" b="1">
                  <a:solidFill>
                    <a:srgbClr val="0066CC"/>
                  </a:solidFill>
                </a:rPr>
                <a:t>3 main organic events observed</a:t>
              </a:r>
            </a:p>
          </p:txBody>
        </p:sp>
      </p:grpSp>
      <p:pic>
        <p:nvPicPr>
          <p:cNvPr id="2663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765175"/>
            <a:ext cx="471646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148263" y="908050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BC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22300" y="908050"/>
            <a:ext cx="511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PM</a:t>
            </a:r>
            <a:r>
              <a:rPr lang="fr-FR" baseline="-2500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6D3FB-453A-4E00-AED2-03E60D33A056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Revin: size distributions in NR-PM</a:t>
            </a:r>
            <a:r>
              <a:rPr lang="fr-FR" baseline="-25000" smtClean="0"/>
              <a:t>1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908050"/>
            <a:ext cx="6672263" cy="3521075"/>
          </a:xfrm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900113" y="566102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653" name="Picture 6" descr="MC90043258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80963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763713" y="4508500"/>
            <a:ext cx="612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/>
              <a:t>One mode per species</a:t>
            </a:r>
          </a:p>
          <a:p>
            <a:r>
              <a:rPr lang="fr-FR" sz="1800"/>
              <a:t>- centered around 500-600 nm for inorganic species</a:t>
            </a:r>
          </a:p>
          <a:p>
            <a:r>
              <a:rPr lang="fr-FR" sz="1800"/>
              <a:t>- slightly lower for organics (~400 nm)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763713" y="5681663"/>
            <a:ext cx="612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Rather aged aerosol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6B18F-BF34-4B5E-BB65-63FBC98EFC29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Revin: size distributions in NR-PM</a:t>
            </a:r>
            <a:r>
              <a:rPr lang="fr-FR" baseline="-25000" smtClean="0"/>
              <a:t>1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900113" y="566102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9700" name="Picture 5" descr="MC90043258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80963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59338" y="3286125"/>
            <a:ext cx="3673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/>
              <a:t>Daily profiles:</a:t>
            </a:r>
          </a:p>
          <a:p>
            <a:r>
              <a:rPr lang="fr-FR" sz="1800"/>
              <a:t>- Organics and sulfate seem pretty constant during the day</a:t>
            </a:r>
          </a:p>
          <a:p>
            <a:r>
              <a:rPr lang="fr-FR" sz="1800"/>
              <a:t>- Nitrate higher at the end of the night 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547813" y="5681663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May be nighttime nitrate chemistry going on … needs more investigation!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052513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3" y="3033713"/>
            <a:ext cx="37512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300" y="108902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6BBF24-3814-402E-AE74-C12059F4DFB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Revin: PMF analysis </a:t>
            </a:r>
            <a:r>
              <a:rPr lang="fr-FR" smtClean="0">
                <a:sym typeface="Wingdings" pitchFamily="2" charset="2"/>
              </a:rPr>
              <a:t></a:t>
            </a:r>
            <a:r>
              <a:rPr lang="fr-FR" smtClean="0"/>
              <a:t> 3 factors identified</a:t>
            </a:r>
            <a:endParaRPr lang="fr-FR" baseline="-25000" smtClean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900113" y="587692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24" name="Picture 4" descr="MC90043258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80963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547813" y="5870575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HOA slightly oxygenated (probably not local)</a:t>
            </a:r>
          </a:p>
          <a:p>
            <a:r>
              <a:rPr lang="fr-FR" sz="1800" b="1">
                <a:solidFill>
                  <a:srgbClr val="0066CC"/>
                </a:solidFill>
              </a:rPr>
              <a:t>LO-OOA not so well correlated w/ NO3; </a:t>
            </a:r>
          </a:p>
          <a:p>
            <a:r>
              <a:rPr lang="fr-FR" sz="1800" b="1">
                <a:solidFill>
                  <a:srgbClr val="0066CC"/>
                </a:solidFill>
              </a:rPr>
              <a:t>MO-OOA agrees quite well w/ SO4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305911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157663"/>
            <a:ext cx="32607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492375"/>
            <a:ext cx="32527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920750"/>
            <a:ext cx="32527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375" y="981075"/>
            <a:ext cx="3060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375" y="2636838"/>
            <a:ext cx="30607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8375" y="4292600"/>
            <a:ext cx="30607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2051050" y="1123950"/>
            <a:ext cx="6477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HOA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1908175" y="2781300"/>
            <a:ext cx="790575" cy="3603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LO-OOA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1908175" y="4292600"/>
            <a:ext cx="790575" cy="3603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MO-OOA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755650" y="620713"/>
            <a:ext cx="1152525" cy="360362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OM/OC</a:t>
            </a:r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1908175" y="1555750"/>
            <a:ext cx="792163" cy="360363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1.33</a:t>
            </a:r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1403350" y="3213100"/>
            <a:ext cx="792163" cy="360363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1.69</a:t>
            </a: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900113" y="4508500"/>
            <a:ext cx="792162" cy="360363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2.39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7DE21C-DAD7-47C7-AFA6-7F2D5E8D044D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Exploring the potential links with precursor VOCs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801688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25304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50" y="42576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7082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692150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5003800" y="5019675"/>
            <a:ext cx="3889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Possible links between the organic events and some biogenics and aromatics </a:t>
            </a:r>
            <a:br>
              <a:rPr lang="fr-FR" sz="1800" b="1">
                <a:solidFill>
                  <a:srgbClr val="0066CC"/>
                </a:solidFill>
              </a:rPr>
            </a:br>
            <a:r>
              <a:rPr lang="fr-FR" sz="1800" b="1">
                <a:solidFill>
                  <a:srgbClr val="0066CC"/>
                </a:solidFill>
              </a:rPr>
              <a:t>but concentrations close to the DL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4427538" y="501967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627313" y="692150"/>
            <a:ext cx="1004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Isoprene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484438" y="2660650"/>
            <a:ext cx="118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Camphene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665413" y="443706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a-Pinene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651500" y="620713"/>
            <a:ext cx="95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Toluene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227763" y="2781300"/>
            <a:ext cx="1489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Ethylbenzene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288CD1-0934-4C73-A701-976C25198F00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Exploring the potential links with precursor VOCs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1260475" y="6100763"/>
            <a:ext cx="7199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Strong links with carbonyl compounds: </a:t>
            </a:r>
            <a:br>
              <a:rPr lang="fr-FR" sz="1800" b="1">
                <a:solidFill>
                  <a:srgbClr val="0066CC"/>
                </a:solidFill>
              </a:rPr>
            </a:br>
            <a:r>
              <a:rPr lang="fr-FR" sz="1800" b="1">
                <a:solidFill>
                  <a:srgbClr val="0066CC"/>
                </a:solidFill>
              </a:rPr>
              <a:t>HCHO, CH</a:t>
            </a:r>
            <a:r>
              <a:rPr lang="fr-FR" sz="1800" b="1" baseline="-25000">
                <a:solidFill>
                  <a:srgbClr val="0066CC"/>
                </a:solidFill>
              </a:rPr>
              <a:t>3</a:t>
            </a:r>
            <a:r>
              <a:rPr lang="fr-FR" sz="1800" b="1">
                <a:solidFill>
                  <a:srgbClr val="0066CC"/>
                </a:solidFill>
              </a:rPr>
              <a:t>CHO, Acetone, MVK, EMK, Methacroleine</a:t>
            </a:r>
          </a:p>
        </p:txBody>
      </p:sp>
      <p:sp>
        <p:nvSpPr>
          <p:cNvPr id="33796" name="AutoShape 9"/>
          <p:cNvSpPr>
            <a:spLocks noChangeArrowheads="1"/>
          </p:cNvSpPr>
          <p:nvPr/>
        </p:nvSpPr>
        <p:spPr bwMode="auto">
          <a:xfrm>
            <a:off x="684213" y="6092825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620713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763" y="5492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8" y="2312988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88" y="40417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1763" y="22764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1763" y="4005263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84438" y="765175"/>
            <a:ext cx="118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HCHO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627313" y="2492375"/>
            <a:ext cx="118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CH</a:t>
            </a:r>
            <a:r>
              <a:rPr lang="fr-FR" b="1" baseline="-25000">
                <a:solidFill>
                  <a:srgbClr val="800000"/>
                </a:solidFill>
              </a:rPr>
              <a:t>3</a:t>
            </a:r>
            <a:r>
              <a:rPr lang="fr-FR" b="1">
                <a:solidFill>
                  <a:srgbClr val="800000"/>
                </a:solidFill>
              </a:rPr>
              <a:t>CHO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555875" y="4149725"/>
            <a:ext cx="96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Acetone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915150" y="4171950"/>
            <a:ext cx="154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Methacroleine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235825" y="23495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EMK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667625" y="620713"/>
            <a:ext cx="587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MVK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734A7-23C7-45E1-919C-BE931626F936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Exploring the potential links with precursor VOCs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27088" y="4941888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>
                <a:solidFill>
                  <a:srgbClr val="0066CC"/>
                </a:solidFill>
              </a:rPr>
              <a:t>Strong links with more carbonyl compounds: </a:t>
            </a:r>
            <a:br>
              <a:rPr lang="fr-FR" sz="1800" b="1">
                <a:solidFill>
                  <a:srgbClr val="0066CC"/>
                </a:solidFill>
              </a:rPr>
            </a:br>
            <a:r>
              <a:rPr lang="fr-FR" sz="1800" b="1">
                <a:solidFill>
                  <a:srgbClr val="0066CC"/>
                </a:solidFill>
              </a:rPr>
              <a:t>- Benzaldehyde, Dimethylbenzaldehyde</a:t>
            </a:r>
          </a:p>
          <a:p>
            <a:r>
              <a:rPr lang="fr-FR" sz="1800" b="1">
                <a:solidFill>
                  <a:srgbClr val="0066CC"/>
                </a:solidFill>
              </a:rPr>
              <a:t>- Glyoxal, MethylGlyoxal</a:t>
            </a:r>
          </a:p>
          <a:p>
            <a:r>
              <a:rPr lang="fr-FR" sz="1800" b="1">
                <a:solidFill>
                  <a:srgbClr val="0066CC"/>
                </a:solidFill>
              </a:rPr>
              <a:t>- Butanal + iso-butanal</a:t>
            </a:r>
          </a:p>
          <a:p>
            <a:endParaRPr lang="fr-FR" sz="1800" b="1">
              <a:solidFill>
                <a:srgbClr val="0066CC"/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23850" y="4941888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2781300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765175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00" y="620713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200" y="2311400"/>
            <a:ext cx="3752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200" y="4005263"/>
            <a:ext cx="37528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555875" y="292417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Glyoxal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117725" y="765175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Benzaldehyde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164388" y="692150"/>
            <a:ext cx="148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Methylglyoxal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156325" y="2371725"/>
            <a:ext cx="236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Dimethylbenzaldehyde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659563" y="4221163"/>
            <a:ext cx="192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Butanal + iButanal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08467-B8D6-4E8F-B563-3BAB3BA4F335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Conclusions and future work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French contribution: 5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instrumented</a:t>
            </a:r>
            <a:r>
              <a:rPr lang="fr-FR" dirty="0" smtClean="0"/>
              <a:t> sites for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seasons</a:t>
            </a:r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err="1" smtClean="0"/>
              <a:t>Many</a:t>
            </a:r>
            <a:r>
              <a:rPr lang="fr-FR" dirty="0" smtClean="0"/>
              <a:t> data analyses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r>
              <a:rPr lang="fr-FR" dirty="0" smtClean="0"/>
              <a:t> for the </a:t>
            </a:r>
            <a:r>
              <a:rPr lang="fr-FR" dirty="0" err="1" smtClean="0"/>
              <a:t>summer</a:t>
            </a:r>
            <a:r>
              <a:rPr lang="fr-FR" dirty="0" smtClean="0"/>
              <a:t> and </a:t>
            </a:r>
            <a:r>
              <a:rPr lang="fr-FR" dirty="0" err="1" smtClean="0"/>
              <a:t>winter</a:t>
            </a:r>
            <a:r>
              <a:rPr lang="fr-FR" dirty="0" smtClean="0"/>
              <a:t> </a:t>
            </a:r>
            <a:r>
              <a:rPr lang="fr-FR" dirty="0" err="1" smtClean="0"/>
              <a:t>campaigns</a:t>
            </a:r>
            <a:r>
              <a:rPr lang="fr-FR" dirty="0" smtClean="0"/>
              <a:t> … </a:t>
            </a:r>
            <a:r>
              <a:rPr lang="fr-FR" dirty="0" err="1" smtClean="0"/>
              <a:t>promising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far!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PM</a:t>
            </a:r>
            <a:r>
              <a:rPr lang="fr-FR" baseline="-25000" dirty="0" smtClean="0"/>
              <a:t>10</a:t>
            </a: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speciation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 influence of </a:t>
            </a:r>
            <a:r>
              <a:rPr lang="fr-FR" dirty="0" err="1" smtClean="0">
                <a:sym typeface="Wingdings" pitchFamily="2" charset="2"/>
              </a:rPr>
              <a:t>crustal</a:t>
            </a:r>
            <a:r>
              <a:rPr lang="fr-FR" dirty="0" smtClean="0">
                <a:sym typeface="Wingdings" pitchFamily="2" charset="2"/>
              </a:rPr>
              <a:t> and marine sources,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similar</a:t>
            </a:r>
            <a:r>
              <a:rPr lang="fr-FR" dirty="0" smtClean="0">
                <a:sym typeface="Wingdings" pitchFamily="2" charset="2"/>
              </a:rPr>
              <a:t> profiles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3 sites 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For the Revin site: </a:t>
            </a:r>
          </a:p>
          <a:p>
            <a:pPr lvl="1" eaLnBrk="1" hangingPunct="1"/>
            <a:r>
              <a:rPr lang="fr-FR" dirty="0" smtClean="0"/>
              <a:t>Main influence </a:t>
            </a:r>
            <a:r>
              <a:rPr lang="fr-FR" dirty="0" err="1" smtClean="0"/>
              <a:t>from</a:t>
            </a:r>
            <a:r>
              <a:rPr lang="fr-FR" dirty="0" smtClean="0"/>
              <a:t> long-range transport for PM</a:t>
            </a:r>
            <a:r>
              <a:rPr lang="fr-FR" baseline="-25000" dirty="0" smtClean="0"/>
              <a:t>1</a:t>
            </a:r>
          </a:p>
          <a:p>
            <a:pPr lvl="1" eaLnBrk="1" hangingPunct="1"/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shown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particulate</a:t>
            </a:r>
            <a:r>
              <a:rPr lang="fr-FR" dirty="0" smtClean="0"/>
              <a:t> </a:t>
            </a:r>
            <a:r>
              <a:rPr lang="fr-FR" dirty="0" err="1" smtClean="0"/>
              <a:t>organics</a:t>
            </a:r>
            <a:r>
              <a:rPr lang="fr-FR" dirty="0" smtClean="0"/>
              <a:t>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VOCs</a:t>
            </a:r>
            <a:endParaRPr lang="fr-FR" dirty="0" smtClean="0"/>
          </a:p>
          <a:p>
            <a:pPr lvl="1" eaLnBrk="1" hangingPunct="1"/>
            <a:r>
              <a:rPr lang="fr-FR" dirty="0" err="1" smtClean="0"/>
              <a:t>Detailed</a:t>
            </a:r>
            <a:r>
              <a:rPr lang="fr-FR" dirty="0" smtClean="0"/>
              <a:t> VOC </a:t>
            </a:r>
            <a:r>
              <a:rPr lang="fr-FR" dirty="0" err="1" smtClean="0"/>
              <a:t>speciation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the links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gaseous</a:t>
            </a:r>
            <a:r>
              <a:rPr lang="fr-FR" dirty="0" smtClean="0"/>
              <a:t> and </a:t>
            </a:r>
            <a:r>
              <a:rPr lang="fr-FR" dirty="0" err="1" smtClean="0"/>
              <a:t>particulate</a:t>
            </a:r>
            <a:r>
              <a:rPr lang="fr-FR" dirty="0" smtClean="0"/>
              <a:t> phases </a:t>
            </a:r>
            <a:br>
              <a:rPr lang="fr-FR" dirty="0" smtClean="0"/>
            </a:br>
            <a:endParaRPr lang="fr-FR" b="1" dirty="0" smtClean="0">
              <a:solidFill>
                <a:srgbClr val="0066CC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616D0-39EA-4157-B295-78412DC271D7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Outline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Field sites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Instrumentation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Results (preliminary)</a:t>
            </a:r>
          </a:p>
          <a:p>
            <a:pPr lvl="1" eaLnBrk="1" hangingPunct="1"/>
            <a:r>
              <a:rPr lang="fr-FR" smtClean="0"/>
              <a:t>Quick look on PM</a:t>
            </a:r>
            <a:r>
              <a:rPr lang="fr-FR" baseline="-25000" smtClean="0"/>
              <a:t>10</a:t>
            </a:r>
            <a:r>
              <a:rPr lang="fr-FR" smtClean="0"/>
              <a:t> chemical speciation for both seasons at 3 sites</a:t>
            </a:r>
          </a:p>
          <a:p>
            <a:pPr lvl="1" eaLnBrk="1" hangingPunct="1"/>
            <a:r>
              <a:rPr lang="fr-FR" smtClean="0"/>
              <a:t>Site of Revin: focus on carbonaceous gas-phase and particulate species in summer</a:t>
            </a:r>
          </a:p>
          <a:p>
            <a:pPr lvl="1" eaLnBrk="1" hangingPunct="1"/>
            <a:endParaRPr lang="fr-FR" smtClean="0"/>
          </a:p>
          <a:p>
            <a:pPr eaLnBrk="1" hangingPunct="1"/>
            <a:r>
              <a:rPr lang="fr-FR" smtClean="0"/>
              <a:t>Conclusions / Future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03C9D8-0FCD-4ABC-A144-FF343789856B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 t="4857"/>
          <a:stretch>
            <a:fillRect/>
          </a:stretch>
        </p:blipFill>
        <p:spPr bwMode="auto">
          <a:xfrm>
            <a:off x="4619625" y="1412875"/>
            <a:ext cx="434498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Field sites</a:t>
            </a:r>
          </a:p>
        </p:txBody>
      </p:sp>
      <p:sp>
        <p:nvSpPr>
          <p:cNvPr id="18436" name="Rectangle 8"/>
          <p:cNvSpPr>
            <a:spLocks noGrp="1"/>
          </p:cNvSpPr>
          <p:nvPr>
            <p:ph type="body" idx="1"/>
          </p:nvPr>
        </p:nvSpPr>
        <p:spPr>
          <a:xfrm>
            <a:off x="611188" y="981075"/>
            <a:ext cx="4105275" cy="5145088"/>
          </a:xfrm>
        </p:spPr>
        <p:txBody>
          <a:bodyPr/>
          <a:lstStyle/>
          <a:p>
            <a:pPr eaLnBrk="1" hangingPunct="1">
              <a:tabLst>
                <a:tab pos="2514600" algn="l"/>
              </a:tabLst>
            </a:pPr>
            <a:r>
              <a:rPr lang="fr-FR" sz="1800" dirty="0" smtClean="0"/>
              <a:t>Cap Corse: </a:t>
            </a:r>
            <a:r>
              <a:rPr lang="fr-FR" sz="1800" dirty="0" err="1" smtClean="0"/>
              <a:t>remote</a:t>
            </a:r>
            <a:r>
              <a:rPr lang="fr-FR" sz="1800" dirty="0" smtClean="0"/>
              <a:t>, </a:t>
            </a:r>
            <a:r>
              <a:rPr lang="fr-FR" sz="1800" dirty="0" err="1" smtClean="0"/>
              <a:t>coastal</a:t>
            </a: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r>
              <a:rPr lang="fr-FR" sz="1800" dirty="0" smtClean="0"/>
              <a:t>Puy-de-Dôme (</a:t>
            </a:r>
            <a:r>
              <a:rPr lang="fr-FR" sz="1800" dirty="0" err="1" smtClean="0"/>
              <a:t>PdD</a:t>
            </a:r>
            <a:r>
              <a:rPr lang="fr-FR" sz="1800" dirty="0" smtClean="0"/>
              <a:t>): </a:t>
            </a:r>
            <a:r>
              <a:rPr lang="fr-FR" sz="1800" dirty="0" err="1" smtClean="0"/>
              <a:t>remote</a:t>
            </a:r>
            <a:r>
              <a:rPr lang="fr-FR" sz="1800" dirty="0" smtClean="0"/>
              <a:t>, </a:t>
            </a:r>
            <a:br>
              <a:rPr lang="fr-FR" sz="1800" dirty="0" smtClean="0"/>
            </a:br>
            <a:r>
              <a:rPr lang="fr-FR" sz="1800" dirty="0" err="1" smtClean="0"/>
              <a:t>mid</a:t>
            </a:r>
            <a:r>
              <a:rPr lang="fr-FR" sz="1800" dirty="0" smtClean="0"/>
              <a:t>-altitude</a:t>
            </a:r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r>
              <a:rPr lang="fr-FR" sz="1800" dirty="0" smtClean="0"/>
              <a:t>OPE: </a:t>
            </a:r>
            <a:r>
              <a:rPr lang="fr-FR" sz="1800" dirty="0" err="1" smtClean="0"/>
              <a:t>remote</a:t>
            </a: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r>
              <a:rPr lang="fr-FR" sz="1800" dirty="0" smtClean="0"/>
              <a:t>SIRTA: </a:t>
            </a:r>
            <a:r>
              <a:rPr lang="fr-FR" sz="1800" dirty="0" err="1" smtClean="0"/>
              <a:t>urban</a:t>
            </a:r>
            <a:r>
              <a:rPr lang="fr-FR" sz="1800" dirty="0" smtClean="0"/>
              <a:t> background</a:t>
            </a:r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endParaRPr lang="fr-FR" sz="1800" dirty="0" smtClean="0"/>
          </a:p>
          <a:p>
            <a:pPr eaLnBrk="1" hangingPunct="1">
              <a:tabLst>
                <a:tab pos="2514600" algn="l"/>
              </a:tabLst>
            </a:pPr>
            <a:r>
              <a:rPr lang="fr-FR" sz="1800" dirty="0" smtClean="0"/>
              <a:t>Revin: </a:t>
            </a:r>
            <a:r>
              <a:rPr lang="fr-FR" sz="1800" dirty="0" err="1" smtClean="0"/>
              <a:t>remote</a:t>
            </a:r>
            <a:r>
              <a:rPr lang="fr-FR" sz="1800" dirty="0" smtClean="0"/>
              <a:t> 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927975" y="5564188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i="1">
                <a:latin typeface="Arial" charset="0"/>
              </a:rPr>
              <a:t>© GoogleMaps</a:t>
            </a:r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899592" y="6093296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1475656" y="5949280"/>
            <a:ext cx="650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rgbClr val="0066CC"/>
                </a:solidFill>
              </a:rPr>
              <a:t>Large </a:t>
            </a:r>
            <a:r>
              <a:rPr lang="fr-FR" sz="1800" b="1" dirty="0" err="1">
                <a:solidFill>
                  <a:srgbClr val="0066CC"/>
                </a:solidFill>
              </a:rPr>
              <a:t>variety</a:t>
            </a:r>
            <a:r>
              <a:rPr lang="fr-FR" sz="1800" b="1" dirty="0">
                <a:solidFill>
                  <a:srgbClr val="0066CC"/>
                </a:solidFill>
              </a:rPr>
              <a:t> of </a:t>
            </a:r>
            <a:r>
              <a:rPr lang="fr-FR" sz="1800" b="1" dirty="0" err="1">
                <a:solidFill>
                  <a:srgbClr val="0066CC"/>
                </a:solidFill>
              </a:rPr>
              <a:t>geographical</a:t>
            </a:r>
            <a:r>
              <a:rPr lang="fr-FR" sz="1800" b="1" dirty="0">
                <a:solidFill>
                  <a:srgbClr val="0066CC"/>
                </a:solidFill>
              </a:rPr>
              <a:t> locations and influences </a:t>
            </a:r>
            <a:r>
              <a:rPr lang="fr-FR" sz="1800" b="1" dirty="0" err="1">
                <a:solidFill>
                  <a:srgbClr val="0066CC"/>
                </a:solidFill>
              </a:rPr>
              <a:t>expected</a:t>
            </a:r>
            <a:r>
              <a:rPr lang="fr-FR" sz="1800" b="1" dirty="0">
                <a:solidFill>
                  <a:srgbClr val="0066CC"/>
                </a:solidFill>
              </a:rPr>
              <a:t> to affect PM </a:t>
            </a:r>
            <a:r>
              <a:rPr lang="fr-FR" sz="1800" b="1" dirty="0" err="1">
                <a:solidFill>
                  <a:srgbClr val="0066CC"/>
                </a:solidFill>
              </a:rPr>
              <a:t>measurements</a:t>
            </a:r>
            <a:endParaRPr lang="fr-FR" sz="1800" b="1" dirty="0">
              <a:solidFill>
                <a:srgbClr val="0066CC"/>
              </a:solidFill>
            </a:endParaRPr>
          </a:p>
        </p:txBody>
      </p:sp>
      <p:sp>
        <p:nvSpPr>
          <p:cNvPr id="18440" name="Oval 12"/>
          <p:cNvSpPr>
            <a:spLocks noChangeArrowheads="1"/>
          </p:cNvSpPr>
          <p:nvPr/>
        </p:nvSpPr>
        <p:spPr bwMode="auto">
          <a:xfrm>
            <a:off x="2051050" y="1412875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ChArMEx</a:t>
            </a:r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2123728" y="5517232"/>
            <a:ext cx="14414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MERA/EMEP</a:t>
            </a:r>
          </a:p>
        </p:txBody>
      </p:sp>
      <p:sp>
        <p:nvSpPr>
          <p:cNvPr id="18442" name="AutoShape 14"/>
          <p:cNvSpPr>
            <a:spLocks noChangeArrowheads="1"/>
          </p:cNvSpPr>
          <p:nvPr/>
        </p:nvSpPr>
        <p:spPr bwMode="auto">
          <a:xfrm>
            <a:off x="1763713" y="1341438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3" name="AutoShape 15"/>
          <p:cNvSpPr>
            <a:spLocks noChangeArrowheads="1"/>
          </p:cNvSpPr>
          <p:nvPr/>
        </p:nvSpPr>
        <p:spPr bwMode="auto">
          <a:xfrm>
            <a:off x="1835696" y="5517232"/>
            <a:ext cx="215900" cy="287338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4" name="Oval 16"/>
          <p:cNvSpPr>
            <a:spLocks noChangeArrowheads="1"/>
          </p:cNvSpPr>
          <p:nvPr/>
        </p:nvSpPr>
        <p:spPr bwMode="auto">
          <a:xfrm>
            <a:off x="2051050" y="2636838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ACTRIS</a:t>
            </a:r>
          </a:p>
        </p:txBody>
      </p:sp>
      <p:sp>
        <p:nvSpPr>
          <p:cNvPr id="18445" name="AutoShape 17"/>
          <p:cNvSpPr>
            <a:spLocks noChangeArrowheads="1"/>
          </p:cNvSpPr>
          <p:nvPr/>
        </p:nvSpPr>
        <p:spPr bwMode="auto">
          <a:xfrm>
            <a:off x="1763713" y="2565400"/>
            <a:ext cx="215900" cy="287338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6" name="Oval 18"/>
          <p:cNvSpPr>
            <a:spLocks noChangeArrowheads="1"/>
          </p:cNvSpPr>
          <p:nvPr/>
        </p:nvSpPr>
        <p:spPr bwMode="auto">
          <a:xfrm>
            <a:off x="2051720" y="4581128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ACTRIS</a:t>
            </a:r>
          </a:p>
        </p:txBody>
      </p:sp>
      <p:sp>
        <p:nvSpPr>
          <p:cNvPr id="18447" name="AutoShape 19"/>
          <p:cNvSpPr>
            <a:spLocks noChangeArrowheads="1"/>
          </p:cNvSpPr>
          <p:nvPr/>
        </p:nvSpPr>
        <p:spPr bwMode="auto">
          <a:xfrm>
            <a:off x="1763688" y="4581128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051720" y="3717032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Arial" charset="0"/>
              </a:rPr>
              <a:t>ACTRIS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1835696" y="364502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5D6FDC-71AD-4C01-9C3A-8A3687482A19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Instrumentation</a:t>
            </a:r>
          </a:p>
        </p:txBody>
      </p:sp>
      <p:graphicFrame>
        <p:nvGraphicFramePr>
          <p:cNvPr id="19590" name="Group 134"/>
          <p:cNvGraphicFramePr>
            <a:graphicFrameLocks noGrp="1"/>
          </p:cNvGraphicFramePr>
          <p:nvPr/>
        </p:nvGraphicFramePr>
        <p:xfrm>
          <a:off x="684213" y="1268413"/>
          <a:ext cx="7926387" cy="5514395"/>
        </p:xfrm>
        <a:graphic>
          <a:graphicData uri="http://schemas.openxmlformats.org/drawingml/2006/table">
            <a:tbl>
              <a:tblPr/>
              <a:tblGrid>
                <a:gridCol w="2232025"/>
                <a:gridCol w="1030287"/>
                <a:gridCol w="971550"/>
                <a:gridCol w="593725"/>
                <a:gridCol w="1217613"/>
                <a:gridCol w="658812"/>
                <a:gridCol w="12223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Sampling period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Cap Corse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Puy-de-Dôme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Revin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SIRTA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mass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speciation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 daily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mass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speciation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 daily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mass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speciation </a:t>
                      </a: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(AMS, ACSM)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Black Carbon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Precursor (O)VOCs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≤ 6 hrs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NMHCs / (O)VOCs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CO and 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Diff./scat. coef.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Extinction, AOD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Size distribution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 hr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S, W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84" name="Picture 358" descr="MC9004325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85" name="Picture 359" descr="MC90043258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603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/>
          <p:cNvPicPr>
            <a:picLocks noChangeAspect="1" noChangeArrowheads="1"/>
          </p:cNvPicPr>
          <p:nvPr/>
        </p:nvPicPr>
        <p:blipFill>
          <a:blip r:embed="rId2" cstate="print"/>
          <a:srcRect t="4860"/>
          <a:stretch>
            <a:fillRect/>
          </a:stretch>
        </p:blipFill>
        <p:spPr bwMode="auto">
          <a:xfrm>
            <a:off x="5632450" y="3284538"/>
            <a:ext cx="3408363" cy="3302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8080375" y="6569075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i="1">
                <a:latin typeface="Arial" charset="0"/>
              </a:rPr>
              <a:t>© GoogleMaps</a:t>
            </a:r>
          </a:p>
        </p:txBody>
      </p:sp>
      <p:sp>
        <p:nvSpPr>
          <p:cNvPr id="2048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pitchFamily="34" charset="0"/>
              </a:rPr>
              <a:t>Preliminary results</a:t>
            </a:r>
            <a:endParaRPr lang="fr-FR">
              <a:latin typeface="Trebuchet MS" pitchFamily="34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subTitle" idx="1"/>
          </p:nvPr>
        </p:nvSpPr>
        <p:spPr>
          <a:xfrm>
            <a:off x="901700" y="3886200"/>
            <a:ext cx="4175125" cy="1752600"/>
          </a:xfrm>
        </p:spPr>
        <p:txBody>
          <a:bodyPr/>
          <a:lstStyle/>
          <a:p>
            <a:pPr eaLnBrk="1" hangingPunct="1"/>
            <a:r>
              <a:rPr lang="fr-FR"/>
              <a:t>Quick look on ions in PM</a:t>
            </a:r>
            <a:r>
              <a:rPr lang="fr-FR" baseline="-25000"/>
              <a:t>10</a:t>
            </a:r>
            <a:r>
              <a:rPr lang="fr-FR"/>
              <a:t> for 3 sites:</a:t>
            </a:r>
          </a:p>
          <a:p>
            <a:pPr eaLnBrk="1" hangingPunct="1"/>
            <a:r>
              <a:rPr lang="fr-FR" u="none"/>
              <a:t>PdD, OPE and Revin</a:t>
            </a:r>
            <a:endParaRPr lang="fr-FR" u="none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F2284-A346-47CD-A5BA-FFBA883B2BEA}" type="slidenum">
              <a:rPr lang="fr-FR"/>
              <a:pPr>
                <a:defRPr/>
              </a:pPr>
              <a:t>6</a:t>
            </a:fld>
            <a:endParaRPr lang="fr-FR"/>
          </a:p>
        </p:txBody>
      </p:sp>
      <p:graphicFrame>
        <p:nvGraphicFramePr>
          <p:cNvPr id="11" name="Graphique 10"/>
          <p:cNvGraphicFramePr/>
          <p:nvPr/>
        </p:nvGraphicFramePr>
        <p:xfrm>
          <a:off x="1300139" y="849291"/>
          <a:ext cx="3240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/>
          <p:nvPr/>
        </p:nvGraphicFramePr>
        <p:xfrm>
          <a:off x="4657726" y="849291"/>
          <a:ext cx="3239999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/>
          <p:nvPr/>
        </p:nvGraphicFramePr>
        <p:xfrm>
          <a:off x="1300139" y="3778249"/>
          <a:ext cx="3240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4657726" y="3778249"/>
          <a:ext cx="3239999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510" name="Rectangle 2"/>
          <p:cNvSpPr>
            <a:spLocks noGrp="1"/>
          </p:cNvSpPr>
          <p:nvPr>
            <p:ph type="title"/>
          </p:nvPr>
        </p:nvSpPr>
        <p:spPr>
          <a:xfrm>
            <a:off x="611188" y="44450"/>
            <a:ext cx="8075612" cy="576263"/>
          </a:xfrm>
        </p:spPr>
        <p:txBody>
          <a:bodyPr/>
          <a:lstStyle/>
          <a:p>
            <a:pPr eaLnBrk="1" hangingPunct="1"/>
            <a:r>
              <a:rPr lang="fr-FR" smtClean="0"/>
              <a:t>Quick look on PM</a:t>
            </a:r>
            <a:r>
              <a:rPr lang="fr-FR" baseline="-25000" smtClean="0"/>
              <a:t>10</a:t>
            </a:r>
            <a:r>
              <a:rPr lang="fr-FR" smtClean="0"/>
              <a:t> chemical speciation</a:t>
            </a:r>
          </a:p>
        </p:txBody>
      </p:sp>
      <p:pic>
        <p:nvPicPr>
          <p:cNvPr id="21511" name="Picture 15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088" y="317500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1763" y="3176588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7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140075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3725" y="3141663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9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602138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0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3725" y="60229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1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602138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2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6838" y="6022975"/>
            <a:ext cx="3952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3687763" y="874713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7019925" y="874713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1521" name="Text Box 25"/>
          <p:cNvSpPr txBox="1">
            <a:spLocks noChangeArrowheads="1"/>
          </p:cNvSpPr>
          <p:nvPr/>
        </p:nvSpPr>
        <p:spPr bwMode="auto">
          <a:xfrm>
            <a:off x="7019925" y="3787775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3687763" y="3787775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pic>
        <p:nvPicPr>
          <p:cNvPr id="21523" name="Picture 27" descr="logo lg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3319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1328738" y="3813175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6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1331913" y="4460875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1331913" y="5229225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1331913" y="5972175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1331913" y="862013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6</a:t>
            </a:r>
          </a:p>
        </p:txBody>
      </p:sp>
      <p:sp>
        <p:nvSpPr>
          <p:cNvPr id="21529" name="Text Box 26"/>
          <p:cNvSpPr txBox="1">
            <a:spLocks noChangeArrowheads="1"/>
          </p:cNvSpPr>
          <p:nvPr/>
        </p:nvSpPr>
        <p:spPr bwMode="auto">
          <a:xfrm>
            <a:off x="1335088" y="1509713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</a:t>
            </a:r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1335088" y="2278063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21531" name="Text Box 28"/>
          <p:cNvSpPr txBox="1">
            <a:spLocks noChangeArrowheads="1"/>
          </p:cNvSpPr>
          <p:nvPr/>
        </p:nvSpPr>
        <p:spPr bwMode="auto">
          <a:xfrm>
            <a:off x="1335088" y="3021013"/>
            <a:ext cx="2905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21532" name="Text Box 31"/>
          <p:cNvSpPr txBox="1">
            <a:spLocks noChangeArrowheads="1"/>
          </p:cNvSpPr>
          <p:nvPr/>
        </p:nvSpPr>
        <p:spPr bwMode="auto">
          <a:xfrm>
            <a:off x="4679950" y="2471738"/>
            <a:ext cx="252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0.2</a:t>
            </a:r>
          </a:p>
        </p:txBody>
      </p:sp>
      <p:sp>
        <p:nvSpPr>
          <p:cNvPr id="21533" name="Text Box 32"/>
          <p:cNvSpPr txBox="1">
            <a:spLocks noChangeArrowheads="1"/>
          </p:cNvSpPr>
          <p:nvPr/>
        </p:nvSpPr>
        <p:spPr bwMode="auto">
          <a:xfrm>
            <a:off x="4725988" y="3068638"/>
            <a:ext cx="2778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0</a:t>
            </a:r>
          </a:p>
        </p:txBody>
      </p:sp>
      <p:sp>
        <p:nvSpPr>
          <p:cNvPr id="21534" name="Text Box 33"/>
          <p:cNvSpPr txBox="1">
            <a:spLocks noChangeArrowheads="1"/>
          </p:cNvSpPr>
          <p:nvPr/>
        </p:nvSpPr>
        <p:spPr bwMode="auto">
          <a:xfrm>
            <a:off x="4679950" y="1916113"/>
            <a:ext cx="252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0.4</a:t>
            </a:r>
          </a:p>
        </p:txBody>
      </p:sp>
      <p:sp>
        <p:nvSpPr>
          <p:cNvPr id="21535" name="Text Box 34"/>
          <p:cNvSpPr txBox="1">
            <a:spLocks noChangeArrowheads="1"/>
          </p:cNvSpPr>
          <p:nvPr/>
        </p:nvSpPr>
        <p:spPr bwMode="auto">
          <a:xfrm>
            <a:off x="4679950" y="1412875"/>
            <a:ext cx="252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0.6</a:t>
            </a:r>
          </a:p>
        </p:txBody>
      </p:sp>
      <p:sp>
        <p:nvSpPr>
          <p:cNvPr id="21536" name="Text Box 35"/>
          <p:cNvSpPr txBox="1">
            <a:spLocks noChangeArrowheads="1"/>
          </p:cNvSpPr>
          <p:nvPr/>
        </p:nvSpPr>
        <p:spPr bwMode="auto">
          <a:xfrm>
            <a:off x="4679950" y="892175"/>
            <a:ext cx="252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0.8</a:t>
            </a:r>
          </a:p>
        </p:txBody>
      </p:sp>
      <p:sp>
        <p:nvSpPr>
          <p:cNvPr id="21537" name="Text Box 36"/>
          <p:cNvSpPr txBox="1">
            <a:spLocks noChangeArrowheads="1"/>
          </p:cNvSpPr>
          <p:nvPr/>
        </p:nvSpPr>
        <p:spPr bwMode="auto">
          <a:xfrm>
            <a:off x="4716463" y="4852988"/>
            <a:ext cx="2524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0.2</a:t>
            </a:r>
          </a:p>
        </p:txBody>
      </p:sp>
      <p:sp>
        <p:nvSpPr>
          <p:cNvPr id="21538" name="Text Box 37"/>
          <p:cNvSpPr txBox="1">
            <a:spLocks noChangeArrowheads="1"/>
          </p:cNvSpPr>
          <p:nvPr/>
        </p:nvSpPr>
        <p:spPr bwMode="auto">
          <a:xfrm>
            <a:off x="4716463" y="5932488"/>
            <a:ext cx="2778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0</a:t>
            </a:r>
          </a:p>
        </p:txBody>
      </p:sp>
      <p:sp>
        <p:nvSpPr>
          <p:cNvPr id="21539" name="Text Box 38"/>
          <p:cNvSpPr txBox="1">
            <a:spLocks noChangeArrowheads="1"/>
          </p:cNvSpPr>
          <p:nvPr/>
        </p:nvSpPr>
        <p:spPr bwMode="auto">
          <a:xfrm>
            <a:off x="4716463" y="3843338"/>
            <a:ext cx="2524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fr-FR" sz="1400"/>
              <a:t>0.4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2B2331-9428-4B2E-B762-2EC1009ACB2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22530" name="Rectangle 6"/>
          <p:cNvSpPr>
            <a:spLocks noGrp="1"/>
          </p:cNvSpPr>
          <p:nvPr>
            <p:ph type="title"/>
          </p:nvPr>
        </p:nvSpPr>
        <p:spPr>
          <a:xfrm>
            <a:off x="611188" y="44450"/>
            <a:ext cx="8075612" cy="576263"/>
          </a:xfrm>
        </p:spPr>
        <p:txBody>
          <a:bodyPr/>
          <a:lstStyle/>
          <a:p>
            <a:pPr eaLnBrk="1" hangingPunct="1"/>
            <a:r>
              <a:rPr lang="fr-FR" smtClean="0"/>
              <a:t>Quick look on PM</a:t>
            </a:r>
            <a:r>
              <a:rPr lang="fr-FR" baseline="-25000" smtClean="0"/>
              <a:t>10</a:t>
            </a:r>
            <a:r>
              <a:rPr lang="fr-FR" smtClean="0"/>
              <a:t> chemical speciation</a:t>
            </a:r>
          </a:p>
        </p:txBody>
      </p:sp>
      <p:pic>
        <p:nvPicPr>
          <p:cNvPr id="22531" name="Picture 19" descr="logo lg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9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Graphiqu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765175"/>
            <a:ext cx="4344987" cy="2541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3" name="Graphiqu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765175"/>
            <a:ext cx="4346575" cy="2543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4" name="Graphiqu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500438"/>
            <a:ext cx="4344987" cy="2541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5" name="Picture 23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85273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4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50" y="285432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5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85273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6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238" y="2854325"/>
            <a:ext cx="3952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7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558958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8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5589588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29"/>
          <p:cNvSpPr txBox="1">
            <a:spLocks noChangeArrowheads="1"/>
          </p:cNvSpPr>
          <p:nvPr/>
        </p:nvSpPr>
        <p:spPr bwMode="auto">
          <a:xfrm>
            <a:off x="3614738" y="3573463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2542" name="Text Box 30"/>
          <p:cNvSpPr txBox="1">
            <a:spLocks noChangeArrowheads="1"/>
          </p:cNvSpPr>
          <p:nvPr/>
        </p:nvSpPr>
        <p:spPr bwMode="auto">
          <a:xfrm>
            <a:off x="3635375" y="836613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2543" name="Text Box 31"/>
          <p:cNvSpPr txBox="1">
            <a:spLocks noChangeArrowheads="1"/>
          </p:cNvSpPr>
          <p:nvPr/>
        </p:nvSpPr>
        <p:spPr bwMode="auto">
          <a:xfrm>
            <a:off x="8172450" y="836613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250825" y="839788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6000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50825" y="1416050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4000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250825" y="2136775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2000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517525" y="2784475"/>
            <a:ext cx="9366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0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5076825" y="2781300"/>
            <a:ext cx="9366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0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590550" y="5516563"/>
            <a:ext cx="9366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0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309563" y="4508500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2000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309563" y="3573463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4000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323850" y="5016500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1000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323850" y="4076700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3000</a:t>
            </a: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4787900" y="2205038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3000</a:t>
            </a:r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4787900" y="1560513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6000</a:t>
            </a:r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4787900" y="981075"/>
            <a:ext cx="3746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9000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A6BEAA-F3D6-4E49-9012-3F515C3E3429}" type="slidenum">
              <a:rPr lang="fr-FR"/>
              <a:pPr>
                <a:defRPr/>
              </a:pPr>
              <a:t>8</a:t>
            </a:fld>
            <a:endParaRPr lang="fr-FR"/>
          </a:p>
        </p:txBody>
      </p:sp>
      <p:pic>
        <p:nvPicPr>
          <p:cNvPr id="23554" name="Graphique 3"/>
          <p:cNvPicPr>
            <a:picLocks noGrp="1" noChangeArrowheads="1"/>
          </p:cNvPicPr>
          <p:nvPr/>
        </p:nvPicPr>
        <p:blipFill>
          <a:blip r:embed="rId2" cstate="print"/>
          <a:srcRect r="14877"/>
          <a:stretch>
            <a:fillRect/>
          </a:stretch>
        </p:blipFill>
        <p:spPr bwMode="auto">
          <a:xfrm>
            <a:off x="4978400" y="692150"/>
            <a:ext cx="3914775" cy="270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5" name="Graphique 4"/>
          <p:cNvPicPr>
            <a:picLocks noGrp="1" noChangeAspect="1" noChangeArrowheads="1"/>
          </p:cNvPicPr>
          <p:nvPr/>
        </p:nvPicPr>
        <p:blipFill>
          <a:blip r:embed="rId3" cstate="print"/>
          <a:srcRect l="-2185" r="14038"/>
          <a:stretch>
            <a:fillRect/>
          </a:stretch>
        </p:blipFill>
        <p:spPr bwMode="auto">
          <a:xfrm>
            <a:off x="0" y="765175"/>
            <a:ext cx="4356100" cy="272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6" name="Graphique 5"/>
          <p:cNvPicPr>
            <a:picLocks noGrp="1" noChangeAspect="1" noChangeArrowheads="1"/>
          </p:cNvPicPr>
          <p:nvPr/>
        </p:nvPicPr>
        <p:blipFill>
          <a:blip r:embed="rId4" cstate="print"/>
          <a:srcRect l="-2934" r="16051"/>
          <a:stretch>
            <a:fillRect/>
          </a:stretch>
        </p:blipFill>
        <p:spPr bwMode="auto">
          <a:xfrm>
            <a:off x="0" y="3638550"/>
            <a:ext cx="3995738" cy="270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/>
          </p:cNvSpPr>
          <p:nvPr>
            <p:ph type="title"/>
          </p:nvPr>
        </p:nvSpPr>
        <p:spPr>
          <a:xfrm>
            <a:off x="611188" y="44450"/>
            <a:ext cx="8075612" cy="576263"/>
          </a:xfrm>
        </p:spPr>
        <p:txBody>
          <a:bodyPr/>
          <a:lstStyle/>
          <a:p>
            <a:pPr eaLnBrk="1" hangingPunct="1"/>
            <a:r>
              <a:rPr lang="fr-FR" smtClean="0"/>
              <a:t>Quick look on PM</a:t>
            </a:r>
            <a:r>
              <a:rPr lang="fr-FR" baseline="-25000" smtClean="0"/>
              <a:t>10</a:t>
            </a:r>
            <a:r>
              <a:rPr lang="fr-FR" smtClean="0"/>
              <a:t> chemical speciation</a:t>
            </a:r>
          </a:p>
        </p:txBody>
      </p:sp>
      <p:pic>
        <p:nvPicPr>
          <p:cNvPr id="23558" name="Picture 3" descr="logo lg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319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C90043258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484313"/>
            <a:ext cx="1082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MC90043259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65296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3924300" y="3646488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4284663" y="693738"/>
            <a:ext cx="812800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0"/>
          <a:lstStyle/>
          <a:p>
            <a:r>
              <a:rPr lang="fr-FR"/>
              <a:t>Revin</a:t>
            </a:r>
          </a:p>
          <a:p>
            <a:r>
              <a:rPr lang="fr-FR"/>
              <a:t>OPE</a:t>
            </a:r>
          </a:p>
          <a:p>
            <a:r>
              <a:rPr lang="fr-FR"/>
              <a:t>PdD</a:t>
            </a:r>
          </a:p>
        </p:txBody>
      </p:sp>
      <p:pic>
        <p:nvPicPr>
          <p:cNvPr id="23563" name="Graphique 4"/>
          <p:cNvPicPr>
            <a:picLocks noGrp="1" noChangeAspect="1" noChangeArrowheads="1"/>
          </p:cNvPicPr>
          <p:nvPr/>
        </p:nvPicPr>
        <p:blipFill>
          <a:blip r:embed="rId8" cstate="print"/>
          <a:srcRect r="20125"/>
          <a:stretch>
            <a:fillRect/>
          </a:stretch>
        </p:blipFill>
        <p:spPr bwMode="auto">
          <a:xfrm>
            <a:off x="5146675" y="3644900"/>
            <a:ext cx="3673475" cy="271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8532813" y="476250"/>
            <a:ext cx="611187" cy="10810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65" name="Rectangle 21"/>
          <p:cNvSpPr>
            <a:spLocks noChangeArrowheads="1"/>
          </p:cNvSpPr>
          <p:nvPr/>
        </p:nvSpPr>
        <p:spPr bwMode="auto">
          <a:xfrm>
            <a:off x="8748713" y="3571875"/>
            <a:ext cx="395287" cy="10810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5148263" y="3071813"/>
            <a:ext cx="2159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0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148263" y="6024563"/>
            <a:ext cx="2159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0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34925" y="6024563"/>
            <a:ext cx="2159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0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34925" y="3141663"/>
            <a:ext cx="360363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0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5148263" y="5229225"/>
            <a:ext cx="2159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50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5076825" y="4437063"/>
            <a:ext cx="28733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100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5076825" y="3573463"/>
            <a:ext cx="28733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150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0" y="5229225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1000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34925" y="4437063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2000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34925" y="3644900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3000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4932363" y="2565400"/>
            <a:ext cx="431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100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4932363" y="2133600"/>
            <a:ext cx="431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200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932363" y="1628775"/>
            <a:ext cx="431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300</a:t>
            </a:r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4932363" y="1125538"/>
            <a:ext cx="431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400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4932363" y="620713"/>
            <a:ext cx="431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500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73025" y="2565400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400</a:t>
            </a:r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73025" y="1920875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800</a:t>
            </a:r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73025" y="1344613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1200</a:t>
            </a:r>
          </a:p>
        </p:txBody>
      </p:sp>
      <p:sp>
        <p:nvSpPr>
          <p:cNvPr id="23584" name="Text Box 33"/>
          <p:cNvSpPr txBox="1">
            <a:spLocks noChangeArrowheads="1"/>
          </p:cNvSpPr>
          <p:nvPr/>
        </p:nvSpPr>
        <p:spPr bwMode="auto">
          <a:xfrm>
            <a:off x="73025" y="765175"/>
            <a:ext cx="39528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400"/>
              <a:t>1600</a:t>
            </a:r>
          </a:p>
        </p:txBody>
      </p:sp>
      <p:sp>
        <p:nvSpPr>
          <p:cNvPr id="23585" name="AutoShape 34"/>
          <p:cNvSpPr>
            <a:spLocks noChangeArrowheads="1"/>
          </p:cNvSpPr>
          <p:nvPr/>
        </p:nvSpPr>
        <p:spPr bwMode="auto">
          <a:xfrm rot="7638237">
            <a:off x="7668419" y="980281"/>
            <a:ext cx="647700" cy="503238"/>
          </a:xfrm>
          <a:prstGeom prst="notchedRight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7451725" y="549275"/>
            <a:ext cx="174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Likely dust event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 t="4860"/>
          <a:stretch>
            <a:fillRect/>
          </a:stretch>
        </p:blipFill>
        <p:spPr bwMode="auto">
          <a:xfrm>
            <a:off x="5632450" y="3284538"/>
            <a:ext cx="3408363" cy="3302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8080375" y="6569075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i="1">
                <a:latin typeface="Arial" charset="0"/>
              </a:rPr>
              <a:t>© GoogleMaps</a:t>
            </a:r>
          </a:p>
        </p:txBody>
      </p:sp>
      <p:sp>
        <p:nvSpPr>
          <p:cNvPr id="24579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pitchFamily="34" charset="0"/>
              </a:rPr>
              <a:t>Preliminary results</a:t>
            </a:r>
            <a:endParaRPr lang="fr-FR">
              <a:latin typeface="Trebuchet MS" pitchFamily="34" charset="0"/>
            </a:endParaRPr>
          </a:p>
        </p:txBody>
      </p:sp>
      <p:sp>
        <p:nvSpPr>
          <p:cNvPr id="24580" name="Rectangle 5"/>
          <p:cNvSpPr>
            <a:spLocks noGrp="1"/>
          </p:cNvSpPr>
          <p:nvPr>
            <p:ph type="subTitle" idx="1"/>
          </p:nvPr>
        </p:nvSpPr>
        <p:spPr>
          <a:xfrm>
            <a:off x="901700" y="3886200"/>
            <a:ext cx="4175125" cy="1752600"/>
          </a:xfrm>
        </p:spPr>
        <p:txBody>
          <a:bodyPr/>
          <a:lstStyle/>
          <a:p>
            <a:pPr eaLnBrk="1" hangingPunct="1"/>
            <a:r>
              <a:rPr lang="fr-FR"/>
              <a:t>Site of Revin: </a:t>
            </a:r>
          </a:p>
          <a:p>
            <a:pPr eaLnBrk="1" hangingPunct="1"/>
            <a:r>
              <a:rPr lang="fr-FR" u="none"/>
              <a:t>Focus on carbonaceous gas-phase and particulate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ose_oral_MinesDouai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Expose_oral_MinesDouai</Template>
  <TotalTime>1704</TotalTime>
  <Words>970</Words>
  <Application>Microsoft Office PowerPoint</Application>
  <PresentationFormat>On-screen Show (4:3)</PresentationFormat>
  <Paragraphs>351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Expose_oral_MinesDouai</vt:lpstr>
      <vt:lpstr>French contribution to the EMEP 2012-2013 summer and winter campaigns:  overview and preliminary results</vt:lpstr>
      <vt:lpstr>Outline</vt:lpstr>
      <vt:lpstr>Field sites</vt:lpstr>
      <vt:lpstr>Instrumentation</vt:lpstr>
      <vt:lpstr>Preliminary results</vt:lpstr>
      <vt:lpstr>Quick look on PM10 chemical speciation</vt:lpstr>
      <vt:lpstr>Quick look on PM10 chemical speciation</vt:lpstr>
      <vt:lpstr>Quick look on PM10 chemical speciation</vt:lpstr>
      <vt:lpstr>Preliminary results</vt:lpstr>
      <vt:lpstr>Campaign conditions in Revin</vt:lpstr>
      <vt:lpstr>Revin : PMx</vt:lpstr>
      <vt:lpstr>Revin: size distributions in NR-PM1</vt:lpstr>
      <vt:lpstr>Revin: size distributions in NR-PM1</vt:lpstr>
      <vt:lpstr>Revin: PMF analysis  3 factors identified</vt:lpstr>
      <vt:lpstr>Exploring the potential links with precursor VOCs</vt:lpstr>
      <vt:lpstr>Exploring the potential links with precursor VOCs</vt:lpstr>
      <vt:lpstr>Exploring the potential links with precursor VOCs</vt:lpstr>
      <vt:lpstr>Conclusions and future work</vt:lpstr>
    </vt:vector>
  </TitlesOfParts>
  <Company>douai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contribution to the EMEP 2012-2013 summer and winter campaigns:  overview and preliminary results</dc:title>
  <dc:creator>Véronique Riffault</dc:creator>
  <cp:lastModifiedBy> Wenche Aas</cp:lastModifiedBy>
  <cp:revision>50</cp:revision>
  <dcterms:created xsi:type="dcterms:W3CDTF">2013-04-18T15:20:56Z</dcterms:created>
  <dcterms:modified xsi:type="dcterms:W3CDTF">2013-05-21T10:50:44Z</dcterms:modified>
</cp:coreProperties>
</file>