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75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1" r:id="rId19"/>
    <p:sldId id="272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defra_mie2_harwell_all_2006_smmary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defra_mie2_harwell_all_2006_smmary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defra_mie2_harwell_all_2006_smmary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ptmharwell_cri_2006_cmontea!$BQ$3</c:f>
              <c:strCache>
                <c:ptCount val="1"/>
                <c:pt idx="0">
                  <c:v>A</c:v>
                </c:pt>
              </c:strCache>
            </c:strRef>
          </c:tx>
          <c:marker>
            <c:symbol val="none"/>
          </c:marker>
          <c:val>
            <c:numRef>
              <c:f>ptmharwell_cri_2006_cmontea!$BQ$4:$BQ$34</c:f>
              <c:numCache>
                <c:formatCode>General</c:formatCode>
                <c:ptCount val="31"/>
                <c:pt idx="0">
                  <c:v>74.626000000000005</c:v>
                </c:pt>
                <c:pt idx="1">
                  <c:v>75.412999999999997</c:v>
                </c:pt>
                <c:pt idx="2">
                  <c:v>74.156000000000006</c:v>
                </c:pt>
                <c:pt idx="3">
                  <c:v>73.896000000000001</c:v>
                </c:pt>
                <c:pt idx="4">
                  <c:v>37.71</c:v>
                </c:pt>
                <c:pt idx="5">
                  <c:v>57.843000000000004</c:v>
                </c:pt>
                <c:pt idx="6">
                  <c:v>31.501999999999999</c:v>
                </c:pt>
                <c:pt idx="7">
                  <c:v>32.781999999999996</c:v>
                </c:pt>
                <c:pt idx="8">
                  <c:v>31.724</c:v>
                </c:pt>
                <c:pt idx="9">
                  <c:v>23.074000000000002</c:v>
                </c:pt>
                <c:pt idx="10">
                  <c:v>36.362000000000002</c:v>
                </c:pt>
                <c:pt idx="11">
                  <c:v>33.366999999999997</c:v>
                </c:pt>
                <c:pt idx="12">
                  <c:v>32.334000000000003</c:v>
                </c:pt>
                <c:pt idx="13">
                  <c:v>38.173000000000002</c:v>
                </c:pt>
                <c:pt idx="14">
                  <c:v>46.973999999999997</c:v>
                </c:pt>
                <c:pt idx="15">
                  <c:v>69.718000000000004</c:v>
                </c:pt>
                <c:pt idx="16">
                  <c:v>71.12</c:v>
                </c:pt>
                <c:pt idx="17">
                  <c:v>93.468999999999994</c:v>
                </c:pt>
                <c:pt idx="18">
                  <c:v>98.977999999999994</c:v>
                </c:pt>
                <c:pt idx="19">
                  <c:v>55.127000000000002</c:v>
                </c:pt>
                <c:pt idx="20">
                  <c:v>55.881</c:v>
                </c:pt>
                <c:pt idx="21">
                  <c:v>53.003</c:v>
                </c:pt>
                <c:pt idx="22">
                  <c:v>41.426000000000002</c:v>
                </c:pt>
                <c:pt idx="23">
                  <c:v>67.063000000000002</c:v>
                </c:pt>
                <c:pt idx="24">
                  <c:v>62.938000000000002</c:v>
                </c:pt>
                <c:pt idx="25">
                  <c:v>60.933999999999997</c:v>
                </c:pt>
                <c:pt idx="26">
                  <c:v>58.377000000000002</c:v>
                </c:pt>
                <c:pt idx="27">
                  <c:v>39.941000000000003</c:v>
                </c:pt>
                <c:pt idx="28">
                  <c:v>30.244</c:v>
                </c:pt>
                <c:pt idx="29">
                  <c:v>35.347999999999999</c:v>
                </c:pt>
                <c:pt idx="30">
                  <c:v>38.44</c:v>
                </c:pt>
              </c:numCache>
            </c:numRef>
          </c:val>
          <c:smooth val="0"/>
        </c:ser>
        <c:ser>
          <c:idx val="6"/>
          <c:order val="1"/>
          <c:tx>
            <c:strRef>
              <c:f>ptmharwell_cri_2006_cmontea!$BW$3</c:f>
              <c:strCache>
                <c:ptCount val="1"/>
                <c:pt idx="0">
                  <c:v>B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ptmharwell_cri_2006_cmontea!$BW$4:$BW$34</c:f>
              <c:numCache>
                <c:formatCode>0.00</c:formatCode>
                <c:ptCount val="31"/>
                <c:pt idx="0">
                  <c:v>52.172061999999997</c:v>
                </c:pt>
                <c:pt idx="1">
                  <c:v>49.327190000000002</c:v>
                </c:pt>
                <c:pt idx="2">
                  <c:v>48.441563000000002</c:v>
                </c:pt>
                <c:pt idx="3">
                  <c:v>65.288833999999994</c:v>
                </c:pt>
                <c:pt idx="4">
                  <c:v>70.801483000000005</c:v>
                </c:pt>
                <c:pt idx="5">
                  <c:v>71.120170999999999</c:v>
                </c:pt>
                <c:pt idx="6">
                  <c:v>38.478188000000003</c:v>
                </c:pt>
                <c:pt idx="7">
                  <c:v>38.349967999999997</c:v>
                </c:pt>
                <c:pt idx="8">
                  <c:v>42.908546000000001</c:v>
                </c:pt>
                <c:pt idx="9">
                  <c:v>40.49897</c:v>
                </c:pt>
                <c:pt idx="10">
                  <c:v>44.710391999999999</c:v>
                </c:pt>
                <c:pt idx="11">
                  <c:v>44.071911</c:v>
                </c:pt>
                <c:pt idx="12">
                  <c:v>53.172279000000003</c:v>
                </c:pt>
                <c:pt idx="13">
                  <c:v>35.255585000000004</c:v>
                </c:pt>
                <c:pt idx="14">
                  <c:v>39.551071</c:v>
                </c:pt>
                <c:pt idx="15">
                  <c:v>50.817962999999999</c:v>
                </c:pt>
                <c:pt idx="16">
                  <c:v>47.974044999999997</c:v>
                </c:pt>
                <c:pt idx="17">
                  <c:v>48.678471000000002</c:v>
                </c:pt>
                <c:pt idx="18">
                  <c:v>50.450015999999998</c:v>
                </c:pt>
                <c:pt idx="19">
                  <c:v>45.574528000000001</c:v>
                </c:pt>
                <c:pt idx="20">
                  <c:v>36.600093999999999</c:v>
                </c:pt>
                <c:pt idx="21">
                  <c:v>64.047295000000005</c:v>
                </c:pt>
                <c:pt idx="22">
                  <c:v>48.049213000000002</c:v>
                </c:pt>
                <c:pt idx="23">
                  <c:v>59.264122</c:v>
                </c:pt>
                <c:pt idx="24">
                  <c:v>63.410015000000001</c:v>
                </c:pt>
                <c:pt idx="25">
                  <c:v>77.406586000000004</c:v>
                </c:pt>
                <c:pt idx="26">
                  <c:v>59.211329999999997</c:v>
                </c:pt>
                <c:pt idx="27">
                  <c:v>43.238509999999998</c:v>
                </c:pt>
                <c:pt idx="28">
                  <c:v>41.392395</c:v>
                </c:pt>
                <c:pt idx="29">
                  <c:v>38.466510999999997</c:v>
                </c:pt>
                <c:pt idx="30">
                  <c:v>42.817439999999998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ptmharwell_cri_2006_cmontea!$BX$3</c:f>
              <c:strCache>
                <c:ptCount val="1"/>
                <c:pt idx="0">
                  <c:v>C</c:v>
                </c:pt>
              </c:strCache>
            </c:strRef>
          </c:tx>
          <c:marker>
            <c:symbol val="none"/>
          </c:marker>
          <c:val>
            <c:numRef>
              <c:f>ptmharwell_cri_2006_cmontea!$BX$4:$BX$34</c:f>
              <c:numCache>
                <c:formatCode>0.00</c:formatCode>
                <c:ptCount val="31"/>
                <c:pt idx="0">
                  <c:v>68.191794999999999</c:v>
                </c:pt>
                <c:pt idx="1">
                  <c:v>76.309967</c:v>
                </c:pt>
                <c:pt idx="2">
                  <c:v>67.574959000000007</c:v>
                </c:pt>
                <c:pt idx="3">
                  <c:v>70.379486</c:v>
                </c:pt>
                <c:pt idx="4">
                  <c:v>52.316456000000002</c:v>
                </c:pt>
                <c:pt idx="5">
                  <c:v>54.568634000000003</c:v>
                </c:pt>
                <c:pt idx="6">
                  <c:v>30.115335000000002</c:v>
                </c:pt>
                <c:pt idx="7">
                  <c:v>29.153652000000001</c:v>
                </c:pt>
                <c:pt idx="8">
                  <c:v>32.584708999999997</c:v>
                </c:pt>
                <c:pt idx="9">
                  <c:v>20.524505999999999</c:v>
                </c:pt>
                <c:pt idx="10">
                  <c:v>30.202703</c:v>
                </c:pt>
                <c:pt idx="11">
                  <c:v>35.295662</c:v>
                </c:pt>
                <c:pt idx="12">
                  <c:v>43.959282000000002</c:v>
                </c:pt>
                <c:pt idx="13">
                  <c:v>32.916491999999998</c:v>
                </c:pt>
                <c:pt idx="14">
                  <c:v>45.263373999999999</c:v>
                </c:pt>
                <c:pt idx="15">
                  <c:v>65.254043999999993</c:v>
                </c:pt>
                <c:pt idx="16">
                  <c:v>60.806099000000003</c:v>
                </c:pt>
                <c:pt idx="17">
                  <c:v>72.668769999999995</c:v>
                </c:pt>
                <c:pt idx="18">
                  <c:v>76.343886999999995</c:v>
                </c:pt>
                <c:pt idx="19">
                  <c:v>50.525398000000003</c:v>
                </c:pt>
                <c:pt idx="20">
                  <c:v>45.96611</c:v>
                </c:pt>
                <c:pt idx="21">
                  <c:v>33.311543</c:v>
                </c:pt>
                <c:pt idx="22">
                  <c:v>28.403734</c:v>
                </c:pt>
                <c:pt idx="23">
                  <c:v>39.528236</c:v>
                </c:pt>
                <c:pt idx="24">
                  <c:v>56.768650000000001</c:v>
                </c:pt>
                <c:pt idx="25">
                  <c:v>63.005862999999998</c:v>
                </c:pt>
                <c:pt idx="26">
                  <c:v>36.167149000000002</c:v>
                </c:pt>
                <c:pt idx="27">
                  <c:v>35.694350999999997</c:v>
                </c:pt>
                <c:pt idx="28">
                  <c:v>30.098848</c:v>
                </c:pt>
                <c:pt idx="29">
                  <c:v>31.248771999999999</c:v>
                </c:pt>
                <c:pt idx="30">
                  <c:v>26.478473999999999</c:v>
                </c:pt>
              </c:numCache>
            </c:numRef>
          </c:val>
          <c:smooth val="0"/>
        </c:ser>
        <c:ser>
          <c:idx val="8"/>
          <c:order val="3"/>
          <c:tx>
            <c:strRef>
              <c:f>ptmharwell_cri_2006_cmontea!$BY$3</c:f>
              <c:strCache>
                <c:ptCount val="1"/>
                <c:pt idx="0">
                  <c:v>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ptmharwell_cri_2006_cmontea!$BY$4:$BY$34</c:f>
              <c:numCache>
                <c:formatCode>0.00</c:formatCode>
                <c:ptCount val="31"/>
                <c:pt idx="0">
                  <c:v>41.11354497</c:v>
                </c:pt>
                <c:pt idx="1">
                  <c:v>64.710625489999998</c:v>
                </c:pt>
                <c:pt idx="2">
                  <c:v>57.335441869999997</c:v>
                </c:pt>
                <c:pt idx="3">
                  <c:v>63.082765440000003</c:v>
                </c:pt>
                <c:pt idx="4">
                  <c:v>45.021464610000002</c:v>
                </c:pt>
                <c:pt idx="5">
                  <c:v>29.853597969999999</c:v>
                </c:pt>
                <c:pt idx="6">
                  <c:v>36.966066689999998</c:v>
                </c:pt>
                <c:pt idx="7">
                  <c:v>38.210963460000002</c:v>
                </c:pt>
                <c:pt idx="8">
                  <c:v>36.196348090000001</c:v>
                </c:pt>
                <c:pt idx="9">
                  <c:v>29.544396939999999</c:v>
                </c:pt>
                <c:pt idx="10">
                  <c:v>30.652432739999998</c:v>
                </c:pt>
                <c:pt idx="11">
                  <c:v>26.74117184</c:v>
                </c:pt>
                <c:pt idx="12">
                  <c:v>30.054439930000001</c:v>
                </c:pt>
                <c:pt idx="13">
                  <c:v>33.315174810000002</c:v>
                </c:pt>
                <c:pt idx="14">
                  <c:v>40.471958669999999</c:v>
                </c:pt>
                <c:pt idx="15">
                  <c:v>42.032316139999999</c:v>
                </c:pt>
                <c:pt idx="16">
                  <c:v>47.126677299999997</c:v>
                </c:pt>
                <c:pt idx="17">
                  <c:v>45.253383640000003</c:v>
                </c:pt>
                <c:pt idx="18">
                  <c:v>77.043788989999996</c:v>
                </c:pt>
                <c:pt idx="19">
                  <c:v>91.895420869999995</c:v>
                </c:pt>
                <c:pt idx="20">
                  <c:v>59.590573130000003</c:v>
                </c:pt>
                <c:pt idx="21">
                  <c:v>59.054645690000001</c:v>
                </c:pt>
                <c:pt idx="22">
                  <c:v>52.789907069999998</c:v>
                </c:pt>
                <c:pt idx="23">
                  <c:v>53.804241730000001</c:v>
                </c:pt>
                <c:pt idx="24">
                  <c:v>82.942321980000003</c:v>
                </c:pt>
                <c:pt idx="25">
                  <c:v>70.844654520000006</c:v>
                </c:pt>
                <c:pt idx="26">
                  <c:v>53.427345430000003</c:v>
                </c:pt>
                <c:pt idx="27">
                  <c:v>42.122676890000001</c:v>
                </c:pt>
                <c:pt idx="28">
                  <c:v>52.487422369999997</c:v>
                </c:pt>
                <c:pt idx="29">
                  <c:v>39.071115349999999</c:v>
                </c:pt>
                <c:pt idx="30">
                  <c:v>44.02455381</c:v>
                </c:pt>
              </c:numCache>
            </c:numRef>
          </c:val>
          <c:smooth val="0"/>
        </c:ser>
        <c:ser>
          <c:idx val="9"/>
          <c:order val="4"/>
          <c:tx>
            <c:strRef>
              <c:f>ptmharwell_cri_2006_cmontea!$BZ$3</c:f>
              <c:strCache>
                <c:ptCount val="1"/>
                <c:pt idx="0">
                  <c:v>E</c:v>
                </c:pt>
              </c:strCache>
            </c:strRef>
          </c:tx>
          <c:marker>
            <c:symbol val="none"/>
          </c:marker>
          <c:val>
            <c:numRef>
              <c:f>ptmharwell_cri_2006_cmontea!$BZ$4:$BZ$34</c:f>
              <c:numCache>
                <c:formatCode>0.00</c:formatCode>
                <c:ptCount val="31"/>
                <c:pt idx="0">
                  <c:v>57.6</c:v>
                </c:pt>
                <c:pt idx="1">
                  <c:v>62.6</c:v>
                </c:pt>
                <c:pt idx="2">
                  <c:v>66.099999999999994</c:v>
                </c:pt>
                <c:pt idx="3">
                  <c:v>70.2</c:v>
                </c:pt>
                <c:pt idx="4">
                  <c:v>86.8</c:v>
                </c:pt>
                <c:pt idx="5">
                  <c:v>62.6</c:v>
                </c:pt>
                <c:pt idx="6">
                  <c:v>36.6</c:v>
                </c:pt>
                <c:pt idx="7">
                  <c:v>34.799999999999997</c:v>
                </c:pt>
                <c:pt idx="8">
                  <c:v>30</c:v>
                </c:pt>
                <c:pt idx="9">
                  <c:v>28.7</c:v>
                </c:pt>
                <c:pt idx="10">
                  <c:v>34.5</c:v>
                </c:pt>
                <c:pt idx="11">
                  <c:v>31.4</c:v>
                </c:pt>
                <c:pt idx="12">
                  <c:v>30.6</c:v>
                </c:pt>
                <c:pt idx="13">
                  <c:v>36.4</c:v>
                </c:pt>
                <c:pt idx="14">
                  <c:v>36.700000000000003</c:v>
                </c:pt>
                <c:pt idx="15">
                  <c:v>48.9</c:v>
                </c:pt>
                <c:pt idx="16">
                  <c:v>60.7</c:v>
                </c:pt>
                <c:pt idx="17">
                  <c:v>55.7</c:v>
                </c:pt>
                <c:pt idx="18">
                  <c:v>89.5</c:v>
                </c:pt>
                <c:pt idx="19">
                  <c:v>51.2</c:v>
                </c:pt>
                <c:pt idx="20">
                  <c:v>49.7</c:v>
                </c:pt>
                <c:pt idx="21">
                  <c:v>63.7</c:v>
                </c:pt>
                <c:pt idx="22">
                  <c:v>33.9</c:v>
                </c:pt>
                <c:pt idx="23">
                  <c:v>49.2</c:v>
                </c:pt>
                <c:pt idx="24">
                  <c:v>63.6</c:v>
                </c:pt>
                <c:pt idx="25">
                  <c:v>65.400000000000006</c:v>
                </c:pt>
                <c:pt idx="26">
                  <c:v>53.8</c:v>
                </c:pt>
                <c:pt idx="27">
                  <c:v>37</c:v>
                </c:pt>
                <c:pt idx="28">
                  <c:v>37.799999999999997</c:v>
                </c:pt>
                <c:pt idx="29">
                  <c:v>33.700000000000003</c:v>
                </c:pt>
                <c:pt idx="30">
                  <c:v>34.6</c:v>
                </c:pt>
              </c:numCache>
            </c:numRef>
          </c:val>
          <c:smooth val="0"/>
        </c:ser>
        <c:ser>
          <c:idx val="10"/>
          <c:order val="5"/>
          <c:tx>
            <c:strRef>
              <c:f>ptmharwell_cri_2006_cmontea!$CA$3</c:f>
              <c:strCache>
                <c:ptCount val="1"/>
                <c:pt idx="0">
                  <c:v>F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ptmharwell_cri_2006_cmontea!$CA$4:$CA$34</c:f>
              <c:numCache>
                <c:formatCode>0.00</c:formatCode>
                <c:ptCount val="31"/>
                <c:pt idx="0">
                  <c:v>60.36</c:v>
                </c:pt>
                <c:pt idx="1">
                  <c:v>69.02</c:v>
                </c:pt>
                <c:pt idx="2">
                  <c:v>63.78</c:v>
                </c:pt>
                <c:pt idx="3">
                  <c:v>54.87</c:v>
                </c:pt>
                <c:pt idx="4">
                  <c:v>43.53</c:v>
                </c:pt>
                <c:pt idx="5">
                  <c:v>61.84</c:v>
                </c:pt>
                <c:pt idx="6">
                  <c:v>44.38</c:v>
                </c:pt>
                <c:pt idx="7">
                  <c:v>43.1</c:v>
                </c:pt>
                <c:pt idx="8">
                  <c:v>42.04</c:v>
                </c:pt>
                <c:pt idx="9">
                  <c:v>37.11</c:v>
                </c:pt>
                <c:pt idx="10">
                  <c:v>50.89</c:v>
                </c:pt>
                <c:pt idx="11">
                  <c:v>45.48</c:v>
                </c:pt>
                <c:pt idx="12">
                  <c:v>41.09</c:v>
                </c:pt>
                <c:pt idx="13">
                  <c:v>50.59</c:v>
                </c:pt>
                <c:pt idx="14">
                  <c:v>48.67</c:v>
                </c:pt>
                <c:pt idx="15">
                  <c:v>55.17</c:v>
                </c:pt>
                <c:pt idx="16">
                  <c:v>64.34</c:v>
                </c:pt>
                <c:pt idx="17">
                  <c:v>67.45</c:v>
                </c:pt>
                <c:pt idx="18">
                  <c:v>58.96</c:v>
                </c:pt>
                <c:pt idx="19">
                  <c:v>50.77</c:v>
                </c:pt>
                <c:pt idx="20">
                  <c:v>41.73</c:v>
                </c:pt>
                <c:pt idx="21">
                  <c:v>42.87</c:v>
                </c:pt>
                <c:pt idx="22">
                  <c:v>43.89</c:v>
                </c:pt>
                <c:pt idx="23">
                  <c:v>53.51</c:v>
                </c:pt>
                <c:pt idx="24">
                  <c:v>57.18</c:v>
                </c:pt>
                <c:pt idx="25">
                  <c:v>55.92</c:v>
                </c:pt>
                <c:pt idx="26">
                  <c:v>43.83</c:v>
                </c:pt>
                <c:pt idx="27">
                  <c:v>33.409999999999997</c:v>
                </c:pt>
                <c:pt idx="28">
                  <c:v>38.229999999999997</c:v>
                </c:pt>
                <c:pt idx="29">
                  <c:v>43.99</c:v>
                </c:pt>
                <c:pt idx="30">
                  <c:v>40.46</c:v>
                </c:pt>
              </c:numCache>
            </c:numRef>
          </c:val>
          <c:smooth val="0"/>
        </c:ser>
        <c:ser>
          <c:idx val="11"/>
          <c:order val="6"/>
          <c:tx>
            <c:strRef>
              <c:f>ptmharwell_cri_2006_cmontea!$CB$3</c:f>
              <c:strCache>
                <c:ptCount val="1"/>
                <c:pt idx="0">
                  <c:v>G</c:v>
                </c:pt>
              </c:strCache>
            </c:strRef>
          </c:tx>
          <c:marker>
            <c:symbol val="none"/>
          </c:marker>
          <c:val>
            <c:numRef>
              <c:f>ptmharwell_cri_2006_cmontea!$CB$4:$CB$34</c:f>
              <c:numCache>
                <c:formatCode>0.00</c:formatCode>
                <c:ptCount val="31"/>
                <c:pt idx="0">
                  <c:v>83.058490000000006</c:v>
                </c:pt>
                <c:pt idx="1">
                  <c:v>64.405469999999994</c:v>
                </c:pt>
                <c:pt idx="2">
                  <c:v>81.508690000000001</c:v>
                </c:pt>
                <c:pt idx="3">
                  <c:v>67.468609999999998</c:v>
                </c:pt>
                <c:pt idx="4">
                  <c:v>48.486899999999999</c:v>
                </c:pt>
                <c:pt idx="5">
                  <c:v>47.666559999999997</c:v>
                </c:pt>
                <c:pt idx="6">
                  <c:v>50.190040000000003</c:v>
                </c:pt>
                <c:pt idx="7">
                  <c:v>47.20449</c:v>
                </c:pt>
                <c:pt idx="8">
                  <c:v>45.236609999999999</c:v>
                </c:pt>
                <c:pt idx="9">
                  <c:v>27.549189999999999</c:v>
                </c:pt>
                <c:pt idx="10">
                  <c:v>36.114069999999998</c:v>
                </c:pt>
                <c:pt idx="11">
                  <c:v>34.78463</c:v>
                </c:pt>
                <c:pt idx="12">
                  <c:v>33.991120000000002</c:v>
                </c:pt>
                <c:pt idx="13">
                  <c:v>42.396509999999999</c:v>
                </c:pt>
                <c:pt idx="14">
                  <c:v>50.872259999999997</c:v>
                </c:pt>
                <c:pt idx="15">
                  <c:v>75.965609999999998</c:v>
                </c:pt>
                <c:pt idx="16">
                  <c:v>68.030519999999996</c:v>
                </c:pt>
                <c:pt idx="17">
                  <c:v>94.71311</c:v>
                </c:pt>
                <c:pt idx="18">
                  <c:v>71.059039999999996</c:v>
                </c:pt>
                <c:pt idx="19">
                  <c:v>56.78125</c:v>
                </c:pt>
                <c:pt idx="20">
                  <c:v>59.977069999999998</c:v>
                </c:pt>
                <c:pt idx="21">
                  <c:v>56.858379999999997</c:v>
                </c:pt>
                <c:pt idx="22">
                  <c:v>41.608089999999997</c:v>
                </c:pt>
                <c:pt idx="23">
                  <c:v>58.462760000000003</c:v>
                </c:pt>
                <c:pt idx="24">
                  <c:v>57.778759999999998</c:v>
                </c:pt>
                <c:pt idx="25">
                  <c:v>55.364289999999997</c:v>
                </c:pt>
                <c:pt idx="26">
                  <c:v>46.420029999999997</c:v>
                </c:pt>
                <c:pt idx="27">
                  <c:v>47.915120000000002</c:v>
                </c:pt>
                <c:pt idx="28">
                  <c:v>38.193770000000001</c:v>
                </c:pt>
                <c:pt idx="29">
                  <c:v>41.135109999999997</c:v>
                </c:pt>
                <c:pt idx="30">
                  <c:v>39.469119999999997</c:v>
                </c:pt>
              </c:numCache>
            </c:numRef>
          </c:val>
          <c:smooth val="0"/>
        </c:ser>
        <c:ser>
          <c:idx val="12"/>
          <c:order val="7"/>
          <c:tx>
            <c:strRef>
              <c:f>ptmharwell_cri_2006_cmontea!$CC$3</c:f>
              <c:strCache>
                <c:ptCount val="1"/>
                <c:pt idx="0">
                  <c:v>H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val>
            <c:numRef>
              <c:f>ptmharwell_cri_2006_cmontea!$CC$4:$CC$34</c:f>
              <c:numCache>
                <c:formatCode>0.00</c:formatCode>
                <c:ptCount val="31"/>
                <c:pt idx="0">
                  <c:v>38.200000000000003</c:v>
                </c:pt>
                <c:pt idx="1">
                  <c:v>62.29</c:v>
                </c:pt>
                <c:pt idx="2">
                  <c:v>70.569999999999993</c:v>
                </c:pt>
                <c:pt idx="3">
                  <c:v>68.790000000000006</c:v>
                </c:pt>
                <c:pt idx="4">
                  <c:v>59.8</c:v>
                </c:pt>
                <c:pt idx="5">
                  <c:v>58.23</c:v>
                </c:pt>
                <c:pt idx="6">
                  <c:v>32.29</c:v>
                </c:pt>
                <c:pt idx="7">
                  <c:v>28.5</c:v>
                </c:pt>
                <c:pt idx="8">
                  <c:v>24.48</c:v>
                </c:pt>
                <c:pt idx="9">
                  <c:v>18.28</c:v>
                </c:pt>
                <c:pt idx="10">
                  <c:v>31.96</c:v>
                </c:pt>
                <c:pt idx="11">
                  <c:v>30.08</c:v>
                </c:pt>
                <c:pt idx="12">
                  <c:v>26.36</c:v>
                </c:pt>
                <c:pt idx="13">
                  <c:v>35.299999999999997</c:v>
                </c:pt>
                <c:pt idx="14">
                  <c:v>41.2</c:v>
                </c:pt>
                <c:pt idx="15">
                  <c:v>55.33</c:v>
                </c:pt>
                <c:pt idx="16">
                  <c:v>52.75</c:v>
                </c:pt>
                <c:pt idx="17">
                  <c:v>61.46</c:v>
                </c:pt>
                <c:pt idx="18">
                  <c:v>83.36</c:v>
                </c:pt>
                <c:pt idx="19">
                  <c:v>48.62</c:v>
                </c:pt>
                <c:pt idx="20">
                  <c:v>52.88</c:v>
                </c:pt>
                <c:pt idx="21">
                  <c:v>55.85</c:v>
                </c:pt>
                <c:pt idx="22">
                  <c:v>33.36</c:v>
                </c:pt>
                <c:pt idx="23">
                  <c:v>56.27</c:v>
                </c:pt>
                <c:pt idx="24">
                  <c:v>60.07</c:v>
                </c:pt>
                <c:pt idx="25">
                  <c:v>55.05</c:v>
                </c:pt>
                <c:pt idx="26">
                  <c:v>54.44</c:v>
                </c:pt>
                <c:pt idx="27">
                  <c:v>40.6</c:v>
                </c:pt>
                <c:pt idx="28">
                  <c:v>33.950000000000003</c:v>
                </c:pt>
                <c:pt idx="29">
                  <c:v>32.380000000000003</c:v>
                </c:pt>
                <c:pt idx="30">
                  <c:v>27.66</c:v>
                </c:pt>
              </c:numCache>
            </c:numRef>
          </c:val>
          <c:smooth val="0"/>
        </c:ser>
        <c:ser>
          <c:idx val="13"/>
          <c:order val="8"/>
          <c:tx>
            <c:strRef>
              <c:f>ptmharwell_cri_2006_cmontea!$CD$3</c:f>
              <c:strCache>
                <c:ptCount val="1"/>
                <c:pt idx="0">
                  <c:v>Obs</c:v>
                </c:pt>
              </c:strCache>
            </c:strRef>
          </c:tx>
          <c:spPr>
            <a:ln w="57150">
              <a:solidFill>
                <a:schemeClr val="tx1"/>
              </a:solidFill>
            </a:ln>
          </c:spPr>
          <c:marker>
            <c:symbol val="none"/>
          </c:marker>
          <c:val>
            <c:numRef>
              <c:f>ptmharwell_cri_2006_cmontea!$CD$4:$CD$34</c:f>
              <c:numCache>
                <c:formatCode>0.00</c:formatCode>
                <c:ptCount val="31"/>
                <c:pt idx="0">
                  <c:v>82</c:v>
                </c:pt>
                <c:pt idx="1">
                  <c:v>80</c:v>
                </c:pt>
                <c:pt idx="2">
                  <c:v>81</c:v>
                </c:pt>
                <c:pt idx="3">
                  <c:v>79</c:v>
                </c:pt>
                <c:pt idx="4">
                  <c:v>38</c:v>
                </c:pt>
                <c:pt idx="5">
                  <c:v>60</c:v>
                </c:pt>
                <c:pt idx="6">
                  <c:v>29</c:v>
                </c:pt>
                <c:pt idx="7">
                  <c:v>34</c:v>
                </c:pt>
                <c:pt idx="8">
                  <c:v>32</c:v>
                </c:pt>
                <c:pt idx="9">
                  <c:v>21</c:v>
                </c:pt>
                <c:pt idx="10">
                  <c:v>39</c:v>
                </c:pt>
                <c:pt idx="11">
                  <c:v>35</c:v>
                </c:pt>
                <c:pt idx="12">
                  <c:v>33</c:v>
                </c:pt>
                <c:pt idx="13">
                  <c:v>42</c:v>
                </c:pt>
                <c:pt idx="14">
                  <c:v>51</c:v>
                </c:pt>
                <c:pt idx="15">
                  <c:v>75</c:v>
                </c:pt>
                <c:pt idx="16">
                  <c:v>76</c:v>
                </c:pt>
                <c:pt idx="17">
                  <c:v>106</c:v>
                </c:pt>
                <c:pt idx="18">
                  <c:v>103</c:v>
                </c:pt>
                <c:pt idx="19">
                  <c:v>58</c:v>
                </c:pt>
                <c:pt idx="20">
                  <c:v>61</c:v>
                </c:pt>
                <c:pt idx="21">
                  <c:v>56</c:v>
                </c:pt>
                <c:pt idx="22">
                  <c:v>43</c:v>
                </c:pt>
                <c:pt idx="23">
                  <c:v>72</c:v>
                </c:pt>
                <c:pt idx="24">
                  <c:v>69</c:v>
                </c:pt>
                <c:pt idx="25">
                  <c:v>65</c:v>
                </c:pt>
                <c:pt idx="26">
                  <c:v>63</c:v>
                </c:pt>
                <c:pt idx="27">
                  <c:v>43</c:v>
                </c:pt>
                <c:pt idx="28">
                  <c:v>36</c:v>
                </c:pt>
                <c:pt idx="29">
                  <c:v>36</c:v>
                </c:pt>
                <c:pt idx="30">
                  <c:v>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228928"/>
        <c:axId val="147235200"/>
      </c:lineChart>
      <c:catAx>
        <c:axId val="147228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Day of July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47235200"/>
        <c:crosses val="autoZero"/>
        <c:auto val="1"/>
        <c:lblAlgn val="ctr"/>
        <c:lblOffset val="100"/>
        <c:noMultiLvlLbl val="0"/>
      </c:catAx>
      <c:valAx>
        <c:axId val="147235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Daily maximum ozone level, ppb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22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969331780595797"/>
          <c:y val="4.9634708057624134E-2"/>
          <c:w val="7.364000726109797E-2"/>
          <c:h val="0.9156969073253113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ptmharwell_cri_2006_cmontea!$C$221</c:f>
              <c:strCache>
                <c:ptCount val="1"/>
                <c:pt idx="0">
                  <c:v>A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FF0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ptmharwell_cri_2006_cmontea!$C$222:$C$437</c:f>
              <c:numCache>
                <c:formatCode>General</c:formatCode>
                <c:ptCount val="216"/>
                <c:pt idx="0">
                  <c:v>6.695999999999998</c:v>
                </c:pt>
                <c:pt idx="1">
                  <c:v>1.1919999999999931</c:v>
                </c:pt>
                <c:pt idx="2">
                  <c:v>2.284000000000006</c:v>
                </c:pt>
                <c:pt idx="3">
                  <c:v>3.2720000000000056</c:v>
                </c:pt>
                <c:pt idx="4">
                  <c:v>4.4330000000000069</c:v>
                </c:pt>
                <c:pt idx="5">
                  <c:v>0.5969999999999942</c:v>
                </c:pt>
                <c:pt idx="6">
                  <c:v>3.5349999999999966</c:v>
                </c:pt>
                <c:pt idx="7">
                  <c:v>4.8400000000000034</c:v>
                </c:pt>
                <c:pt idx="8">
                  <c:v>0.5280000000000058</c:v>
                </c:pt>
                <c:pt idx="9">
                  <c:v>0.88600000000000279</c:v>
                </c:pt>
                <c:pt idx="10">
                  <c:v>3.3320000000000007</c:v>
                </c:pt>
                <c:pt idx="11">
                  <c:v>7.5250000000000057</c:v>
                </c:pt>
                <c:pt idx="12">
                  <c:v>1.1799999999999997</c:v>
                </c:pt>
                <c:pt idx="13">
                  <c:v>3.6529999999999987</c:v>
                </c:pt>
                <c:pt idx="14">
                  <c:v>4.7390000000000043</c:v>
                </c:pt>
              </c:numCache>
            </c:numRef>
          </c:yVal>
          <c:smooth val="0"/>
        </c:ser>
        <c:ser>
          <c:idx val="6"/>
          <c:order val="1"/>
          <c:tx>
            <c:strRef>
              <c:f>ptmharwell_cri_2006_cmontea!$I$221</c:f>
              <c:strCache>
                <c:ptCount val="1"/>
                <c:pt idx="0">
                  <c:v>B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C00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ptmharwell_cri_2006_cmontea!$I$222:$I$437</c:f>
              <c:numCache>
                <c:formatCode>General</c:formatCode>
                <c:ptCount val="216"/>
                <c:pt idx="90" formatCode="0.00">
                  <c:v>5.1817739999999972</c:v>
                </c:pt>
                <c:pt idx="91" formatCode="0.00">
                  <c:v>-5.9783369999999962</c:v>
                </c:pt>
                <c:pt idx="92" formatCode="0.00">
                  <c:v>-0.162627999999998</c:v>
                </c:pt>
                <c:pt idx="93" formatCode="0.00">
                  <c:v>5.8874739999999974</c:v>
                </c:pt>
                <c:pt idx="94" formatCode="0.00">
                  <c:v>11.237721000000001</c:v>
                </c:pt>
                <c:pt idx="95" formatCode="0.00">
                  <c:v>-1.1327479999999994</c:v>
                </c:pt>
                <c:pt idx="96" formatCode="0.00">
                  <c:v>9.2390789999999967</c:v>
                </c:pt>
                <c:pt idx="97" formatCode="0.00">
                  <c:v>2.419280999999998</c:v>
                </c:pt>
                <c:pt idx="98" formatCode="0.00">
                  <c:v>2.856968000000002</c:v>
                </c:pt>
                <c:pt idx="99" formatCode="0.00">
                  <c:v>-8.8447420000000037</c:v>
                </c:pt>
                <c:pt idx="100" formatCode="0.00">
                  <c:v>11.525311000000002</c:v>
                </c:pt>
                <c:pt idx="101" formatCode="0.00">
                  <c:v>5.7829929999999976</c:v>
                </c:pt>
                <c:pt idx="102" formatCode="0.00">
                  <c:v>11.360588</c:v>
                </c:pt>
                <c:pt idx="103" formatCode="0.00">
                  <c:v>4.0628510000000091</c:v>
                </c:pt>
                <c:pt idx="104" formatCode="0.00">
                  <c:v>1.5702429999999978</c:v>
                </c:pt>
              </c:numCache>
            </c:numRef>
          </c:yVal>
          <c:smooth val="0"/>
        </c:ser>
        <c:ser>
          <c:idx val="7"/>
          <c:order val="2"/>
          <c:tx>
            <c:strRef>
              <c:f>ptmharwell_cri_2006_cmontea!$J$221</c:f>
              <c:strCache>
                <c:ptCount val="1"/>
                <c:pt idx="0">
                  <c:v>C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92D05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ptmharwell_cri_2006_cmontea!$J$222:$J$437</c:f>
              <c:numCache>
                <c:formatCode>General</c:formatCode>
                <c:ptCount val="216"/>
                <c:pt idx="105" formatCode="0.00">
                  <c:v>3.3252710000000008</c:v>
                </c:pt>
                <c:pt idx="106" formatCode="0.00">
                  <c:v>0.65120699999999943</c:v>
                </c:pt>
                <c:pt idx="107" formatCode="0.00">
                  <c:v>1.886650000000003</c:v>
                </c:pt>
                <c:pt idx="108" formatCode="0.00">
                  <c:v>0.73873899999999537</c:v>
                </c:pt>
                <c:pt idx="109" formatCode="0.00">
                  <c:v>0.66227300000000611</c:v>
                </c:pt>
                <c:pt idx="110" formatCode="0.00">
                  <c:v>0.40957600000000127</c:v>
                </c:pt>
                <c:pt idx="111" formatCode="0.00">
                  <c:v>2.2315069999999935</c:v>
                </c:pt>
                <c:pt idx="112" formatCode="0.00">
                  <c:v>0.76094400000000206</c:v>
                </c:pt>
                <c:pt idx="113" formatCode="0.00">
                  <c:v>2.3746300000000033</c:v>
                </c:pt>
                <c:pt idx="114" formatCode="0.00">
                  <c:v>-9.937699999999694E-2</c:v>
                </c:pt>
                <c:pt idx="115" formatCode="0.00">
                  <c:v>0.33133399999999824</c:v>
                </c:pt>
                <c:pt idx="116" formatCode="0.00">
                  <c:v>2.5137969999999967</c:v>
                </c:pt>
                <c:pt idx="117" formatCode="0.00">
                  <c:v>1.352997000000002</c:v>
                </c:pt>
                <c:pt idx="118" formatCode="0.00">
                  <c:v>-0.57873599999999925</c:v>
                </c:pt>
                <c:pt idx="119" formatCode="0.00">
                  <c:v>1.2066080000000028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ptmharwell_cri_2006_cmontea!$K$221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7"/>
            <c:spPr>
              <a:solidFill>
                <a:srgbClr val="00B05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ptmharwell_cri_2006_cmontea!$K$222:$K$437</c:f>
              <c:numCache>
                <c:formatCode>General</c:formatCode>
                <c:ptCount val="216"/>
                <c:pt idx="120" formatCode="0.00">
                  <c:v>4.3430863700000018</c:v>
                </c:pt>
                <c:pt idx="121" formatCode="0.00">
                  <c:v>1.829994119999995</c:v>
                </c:pt>
                <c:pt idx="122" formatCode="0.00">
                  <c:v>1.1133095499999968</c:v>
                </c:pt>
                <c:pt idx="123" formatCode="0.00">
                  <c:v>2.8025461200000024</c:v>
                </c:pt>
                <c:pt idx="124" formatCode="0.00">
                  <c:v>0.94852569000000031</c:v>
                </c:pt>
                <c:pt idx="125" formatCode="0.00">
                  <c:v>0.83803082000000018</c:v>
                </c:pt>
                <c:pt idx="126" formatCode="0.00">
                  <c:v>2.1619492800000017</c:v>
                </c:pt>
                <c:pt idx="127" formatCode="0.00">
                  <c:v>1.474140079999998</c:v>
                </c:pt>
                <c:pt idx="128" formatCode="0.00">
                  <c:v>1.1493173899999931</c:v>
                </c:pt>
                <c:pt idx="129" formatCode="0.00">
                  <c:v>0.60141873000000601</c:v>
                </c:pt>
                <c:pt idx="130" formatCode="0.00">
                  <c:v>1.7412911500000021</c:v>
                </c:pt>
                <c:pt idx="131" formatCode="0.00">
                  <c:v>1.1565397800000028</c:v>
                </c:pt>
                <c:pt idx="132" formatCode="0.00">
                  <c:v>5.0574586600000089</c:v>
                </c:pt>
                <c:pt idx="133" formatCode="0.00">
                  <c:v>5.44574566</c:v>
                </c:pt>
                <c:pt idx="134" formatCode="0.00">
                  <c:v>0.50166521000000586</c:v>
                </c:pt>
              </c:numCache>
            </c:numRef>
          </c:yVal>
          <c:smooth val="0"/>
        </c:ser>
        <c:ser>
          <c:idx val="9"/>
          <c:order val="4"/>
          <c:tx>
            <c:strRef>
              <c:f>ptmharwell_cri_2006_cmontea!$L$221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ptmharwell_cri_2006_cmontea!$L$222:$L$437</c:f>
              <c:numCache>
                <c:formatCode>General</c:formatCode>
                <c:ptCount val="216"/>
                <c:pt idx="135" formatCode="0.00">
                  <c:v>3.5</c:v>
                </c:pt>
                <c:pt idx="136" formatCode="0.00">
                  <c:v>1.6000000000000014</c:v>
                </c:pt>
                <c:pt idx="137" formatCode="0.00">
                  <c:v>3.3999999999999915</c:v>
                </c:pt>
                <c:pt idx="138" formatCode="0.00">
                  <c:v>3.4000000000000057</c:v>
                </c:pt>
                <c:pt idx="139" formatCode="0.00">
                  <c:v>3.3000000000000043</c:v>
                </c:pt>
                <c:pt idx="140" formatCode="0.00">
                  <c:v>0.40000000000000568</c:v>
                </c:pt>
                <c:pt idx="141" formatCode="0.00">
                  <c:v>3.3999999999999986</c:v>
                </c:pt>
                <c:pt idx="142" formatCode="0.00">
                  <c:v>2.8000000000000043</c:v>
                </c:pt>
                <c:pt idx="143" formatCode="0.00">
                  <c:v>0.90000000000000568</c:v>
                </c:pt>
                <c:pt idx="144" formatCode="0.00">
                  <c:v>1.1000000000000014</c:v>
                </c:pt>
                <c:pt idx="145" formatCode="0.00">
                  <c:v>2.3000000000000043</c:v>
                </c:pt>
                <c:pt idx="146" formatCode="0.00">
                  <c:v>7.9000000000000057</c:v>
                </c:pt>
                <c:pt idx="147" formatCode="0.00">
                  <c:v>2.2000000000000028</c:v>
                </c:pt>
                <c:pt idx="148" formatCode="0.00">
                  <c:v>2.0000000000000071</c:v>
                </c:pt>
                <c:pt idx="149" formatCode="0.00">
                  <c:v>1.8999999999999986</c:v>
                </c:pt>
              </c:numCache>
            </c:numRef>
          </c:yVal>
          <c:smooth val="0"/>
        </c:ser>
        <c:ser>
          <c:idx val="10"/>
          <c:order val="5"/>
          <c:tx>
            <c:strRef>
              <c:f>ptmharwell_cri_2006_cmontea!$M$221</c:f>
              <c:strCache>
                <c:ptCount val="1"/>
                <c:pt idx="0">
                  <c:v>F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ptmharwell_cri_2006_cmontea!$M$222:$M$437</c:f>
              <c:numCache>
                <c:formatCode>General</c:formatCode>
                <c:ptCount val="216"/>
                <c:pt idx="150" formatCode="0.00">
                  <c:v>5.3299999999999983</c:v>
                </c:pt>
                <c:pt idx="151" formatCode="0.00">
                  <c:v>0.62999999999999545</c:v>
                </c:pt>
                <c:pt idx="152" formatCode="0.00">
                  <c:v>2.740000000000002</c:v>
                </c:pt>
                <c:pt idx="153" formatCode="0.00">
                  <c:v>1.1599999999999966</c:v>
                </c:pt>
                <c:pt idx="154" formatCode="0.00">
                  <c:v>1.2100000000000009</c:v>
                </c:pt>
                <c:pt idx="155" formatCode="0.00">
                  <c:v>1.1300000000000026</c:v>
                </c:pt>
                <c:pt idx="156" formatCode="0.00">
                  <c:v>1.8100000000000023</c:v>
                </c:pt>
                <c:pt idx="157" formatCode="0.00">
                  <c:v>3.5500000000000043</c:v>
                </c:pt>
                <c:pt idx="158" formatCode="0.00">
                  <c:v>0.52000000000000313</c:v>
                </c:pt>
                <c:pt idx="159" formatCode="0.00">
                  <c:v>0.15999999999999659</c:v>
                </c:pt>
                <c:pt idx="160" formatCode="0.00">
                  <c:v>0.79999999999999716</c:v>
                </c:pt>
                <c:pt idx="161" formatCode="0.00">
                  <c:v>1.8200000000000003</c:v>
                </c:pt>
                <c:pt idx="162" formatCode="0.00">
                  <c:v>0.40999999999999659</c:v>
                </c:pt>
                <c:pt idx="163" formatCode="0.00">
                  <c:v>0.69000000000000483</c:v>
                </c:pt>
                <c:pt idx="164" formatCode="0.00">
                  <c:v>0.71000000000000085</c:v>
                </c:pt>
              </c:numCache>
            </c:numRef>
          </c:yVal>
          <c:smooth val="0"/>
        </c:ser>
        <c:ser>
          <c:idx val="11"/>
          <c:order val="6"/>
          <c:tx>
            <c:strRef>
              <c:f>ptmharwell_cri_2006_cmontea!$N$221</c:f>
              <c:strCache>
                <c:ptCount val="1"/>
                <c:pt idx="0">
                  <c:v>G</c:v>
                </c:pt>
              </c:strCache>
            </c:strRef>
          </c:tx>
          <c:spPr>
            <a:ln w="28575">
              <a:noFill/>
            </a:ln>
          </c:spP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ptmharwell_cri_2006_cmontea!$N$222:$N$437</c:f>
              <c:numCache>
                <c:formatCode>General</c:formatCode>
                <c:ptCount val="216"/>
                <c:pt idx="165" formatCode="0.00">
                  <c:v>1.8817779640000083</c:v>
                </c:pt>
                <c:pt idx="166" formatCode="0.00">
                  <c:v>6.178007999992019E-3</c:v>
                </c:pt>
                <c:pt idx="167" formatCode="0.00">
                  <c:v>0.75076305900000762</c:v>
                </c:pt>
                <c:pt idx="168" formatCode="0.00">
                  <c:v>0.78011054899999976</c:v>
                </c:pt>
                <c:pt idx="169" formatCode="0.00">
                  <c:v>0.20807916499999379</c:v>
                </c:pt>
                <c:pt idx="170" formatCode="0.00">
                  <c:v>0.56289186599999397</c:v>
                </c:pt>
                <c:pt idx="171" formatCode="0.00">
                  <c:v>1.4045977319999992</c:v>
                </c:pt>
                <c:pt idx="172" formatCode="0.00">
                  <c:v>0.86100248299999294</c:v>
                </c:pt>
                <c:pt idx="173" formatCode="0.00">
                  <c:v>8.5140228000000207E-2</c:v>
                </c:pt>
                <c:pt idx="174" formatCode="0.00">
                  <c:v>0.306308891999997</c:v>
                </c:pt>
                <c:pt idx="175" formatCode="0.00">
                  <c:v>8.0269495999999663E-2</c:v>
                </c:pt>
                <c:pt idx="176" formatCode="0.00">
                  <c:v>-1.8708200999995483E-2</c:v>
                </c:pt>
                <c:pt idx="177" formatCode="0.00">
                  <c:v>0.398739857999999</c:v>
                </c:pt>
                <c:pt idx="178" formatCode="0.00">
                  <c:v>0.16764998499999706</c:v>
                </c:pt>
                <c:pt idx="179" formatCode="0.00">
                  <c:v>0.10347116199999817</c:v>
                </c:pt>
              </c:numCache>
            </c:numRef>
          </c:yVal>
          <c:smooth val="0"/>
        </c:ser>
        <c:ser>
          <c:idx val="12"/>
          <c:order val="7"/>
          <c:tx>
            <c:strRef>
              <c:f>ptmharwell_cri_2006_cmontea!$O$221</c:f>
              <c:strCache>
                <c:ptCount val="1"/>
                <c:pt idx="0">
                  <c:v>H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solidFill>
                <a:srgbClr val="C00000"/>
              </a:solidFill>
            </c:spPr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ptmharwell_cri_2006_cmontea!$O$222:$O$437</c:f>
              <c:numCache>
                <c:formatCode>General</c:formatCode>
                <c:ptCount val="216"/>
                <c:pt idx="180" formatCode="0.00">
                  <c:v>38.200000000000003</c:v>
                </c:pt>
                <c:pt idx="181" formatCode="0.00">
                  <c:v>0.89000000000000057</c:v>
                </c:pt>
                <c:pt idx="182" formatCode="0.00">
                  <c:v>0.96999999999999886</c:v>
                </c:pt>
                <c:pt idx="183" formatCode="0.00">
                  <c:v>5.2900000000000063</c:v>
                </c:pt>
                <c:pt idx="184" formatCode="0.00">
                  <c:v>1.8299999999999983</c:v>
                </c:pt>
                <c:pt idx="185" formatCode="0.00">
                  <c:v>0.40000000000000568</c:v>
                </c:pt>
                <c:pt idx="186" formatCode="0.00">
                  <c:v>0.82999999999999829</c:v>
                </c:pt>
                <c:pt idx="187" formatCode="0.00">
                  <c:v>1.0499999999999972</c:v>
                </c:pt>
                <c:pt idx="188" formatCode="0.00">
                  <c:v>0.32000000000000028</c:v>
                </c:pt>
                <c:pt idx="189" formatCode="0.00">
                  <c:v>0.48000000000000398</c:v>
                </c:pt>
                <c:pt idx="190" formatCode="0.00">
                  <c:v>0.75</c:v>
                </c:pt>
                <c:pt idx="191" formatCode="0.00">
                  <c:v>5.8700000000000045</c:v>
                </c:pt>
                <c:pt idx="192" formatCode="0.00">
                  <c:v>1.1700000000000017</c:v>
                </c:pt>
                <c:pt idx="193" formatCode="0.00">
                  <c:v>1.1499999999999986</c:v>
                </c:pt>
                <c:pt idx="194" formatCode="0.00">
                  <c:v>0.64000000000000057</c:v>
                </c:pt>
              </c:numCache>
            </c:numRef>
          </c:yVal>
          <c:smooth val="0"/>
        </c:ser>
        <c:ser>
          <c:idx val="13"/>
          <c:order val="8"/>
          <c:tx>
            <c:strRef>
              <c:f>ptmharwell_cri_2006_cmontea!$P$221</c:f>
              <c:strCache>
                <c:ptCount val="1"/>
                <c:pt idx="0">
                  <c:v>1:1</c:v>
                </c:pt>
              </c:strCache>
            </c:strRef>
          </c:tx>
          <c:marker>
            <c:symbol val="none"/>
          </c:marker>
          <c:xVal>
            <c:numRef>
              <c:f>ptmharwell_cri_2006_cmontea!$B$222:$B$437</c:f>
              <c:numCache>
                <c:formatCode>General</c:formatCode>
                <c:ptCount val="216"/>
                <c:pt idx="0">
                  <c:v>3.9440000000000026</c:v>
                </c:pt>
                <c:pt idx="1">
                  <c:v>3.7469999999999999</c:v>
                </c:pt>
                <c:pt idx="2">
                  <c:v>3.9120000000000061</c:v>
                </c:pt>
                <c:pt idx="3">
                  <c:v>3.7990000000000066</c:v>
                </c:pt>
                <c:pt idx="4">
                  <c:v>1.2050000000000054</c:v>
                </c:pt>
                <c:pt idx="5">
                  <c:v>1.7589999999999932</c:v>
                </c:pt>
                <c:pt idx="6">
                  <c:v>0.26300000000000523</c:v>
                </c:pt>
                <c:pt idx="7">
                  <c:v>0.5350000000000108</c:v>
                </c:pt>
                <c:pt idx="8">
                  <c:v>3.6769999999999996</c:v>
                </c:pt>
                <c:pt idx="9">
                  <c:v>4.8470000000000013</c:v>
                </c:pt>
                <c:pt idx="10">
                  <c:v>0.81799999999999784</c:v>
                </c:pt>
                <c:pt idx="11">
                  <c:v>-4.8719999999999999</c:v>
                </c:pt>
                <c:pt idx="12">
                  <c:v>3.3230000000000004</c:v>
                </c:pt>
                <c:pt idx="13">
                  <c:v>1.3999999999999986</c:v>
                </c:pt>
                <c:pt idx="14">
                  <c:v>1.1550000000000011</c:v>
                </c:pt>
                <c:pt idx="15">
                  <c:v>2.421999999999997</c:v>
                </c:pt>
                <c:pt idx="16">
                  <c:v>5.4030000000000058</c:v>
                </c:pt>
                <c:pt idx="17">
                  <c:v>2.7180000000000035</c:v>
                </c:pt>
                <c:pt idx="18">
                  <c:v>2.1960000000000122</c:v>
                </c:pt>
                <c:pt idx="19">
                  <c:v>1.992999999999995</c:v>
                </c:pt>
                <c:pt idx="20">
                  <c:v>1.347999999999999</c:v>
                </c:pt>
                <c:pt idx="21">
                  <c:v>2.0119999999999862</c:v>
                </c:pt>
                <c:pt idx="22">
                  <c:v>3.6210000000000093</c:v>
                </c:pt>
                <c:pt idx="23">
                  <c:v>4.4249999999999972</c:v>
                </c:pt>
                <c:pt idx="24">
                  <c:v>4.0549999999999997</c:v>
                </c:pt>
                <c:pt idx="25">
                  <c:v>-0.18299999999999983</c:v>
                </c:pt>
                <c:pt idx="26">
                  <c:v>-2.4829999999999899</c:v>
                </c:pt>
                <c:pt idx="27">
                  <c:v>5.2339999999999947</c:v>
                </c:pt>
                <c:pt idx="28">
                  <c:v>3.6659999999999968</c:v>
                </c:pt>
                <c:pt idx="29">
                  <c:v>1.3990000000000009</c:v>
                </c:pt>
                <c:pt idx="30">
                  <c:v>5.4030000000000058</c:v>
                </c:pt>
                <c:pt idx="31">
                  <c:v>6.1859999999999928</c:v>
                </c:pt>
                <c:pt idx="32">
                  <c:v>4.909000000000006</c:v>
                </c:pt>
                <c:pt idx="33">
                  <c:v>3.9759999999999991</c:v>
                </c:pt>
                <c:pt idx="34">
                  <c:v>0.63499999999999801</c:v>
                </c:pt>
                <c:pt idx="35">
                  <c:v>1.8729999999999976</c:v>
                </c:pt>
                <c:pt idx="36">
                  <c:v>1.1530000000000058</c:v>
                </c:pt>
                <c:pt idx="37">
                  <c:v>2.4099999999999966</c:v>
                </c:pt>
                <c:pt idx="38">
                  <c:v>3.4169999999999945</c:v>
                </c:pt>
                <c:pt idx="39">
                  <c:v>6.7040000000000006</c:v>
                </c:pt>
                <c:pt idx="40">
                  <c:v>1.304000000000002</c:v>
                </c:pt>
                <c:pt idx="41">
                  <c:v>0.33200000000000784</c:v>
                </c:pt>
                <c:pt idx="42">
                  <c:v>3.6930000000000049</c:v>
                </c:pt>
                <c:pt idx="43">
                  <c:v>2.7719999999999985</c:v>
                </c:pt>
                <c:pt idx="44">
                  <c:v>0.38600000000000279</c:v>
                </c:pt>
                <c:pt idx="45">
                  <c:v>2.867999999999995</c:v>
                </c:pt>
                <c:pt idx="46">
                  <c:v>9.1990000000000123</c:v>
                </c:pt>
                <c:pt idx="47">
                  <c:v>4.730000000000004</c:v>
                </c:pt>
                <c:pt idx="48">
                  <c:v>3.8289999999999935</c:v>
                </c:pt>
                <c:pt idx="49">
                  <c:v>1.7409999999999997</c:v>
                </c:pt>
                <c:pt idx="50">
                  <c:v>2.1970000000000027</c:v>
                </c:pt>
                <c:pt idx="51">
                  <c:v>1.664999999999992</c:v>
                </c:pt>
                <c:pt idx="52">
                  <c:v>2.9750000000000085</c:v>
                </c:pt>
                <c:pt idx="53">
                  <c:v>3.8659999999999997</c:v>
                </c:pt>
                <c:pt idx="54">
                  <c:v>3.7299999999999969</c:v>
                </c:pt>
                <c:pt idx="55">
                  <c:v>1.7060000000000031</c:v>
                </c:pt>
                <c:pt idx="56">
                  <c:v>-2.8599999999999994</c:v>
                </c:pt>
                <c:pt idx="57">
                  <c:v>4.7659999999999982</c:v>
                </c:pt>
                <c:pt idx="58">
                  <c:v>2.9329999999999998</c:v>
                </c:pt>
                <c:pt idx="59">
                  <c:v>1.5660000000000025</c:v>
                </c:pt>
                <c:pt idx="60">
                  <c:v>0.71000000000000796</c:v>
                </c:pt>
                <c:pt idx="61">
                  <c:v>16.052</c:v>
                </c:pt>
                <c:pt idx="62">
                  <c:v>8.1640000000000015</c:v>
                </c:pt>
                <c:pt idx="63">
                  <c:v>6.4489999999999981</c:v>
                </c:pt>
                <c:pt idx="64">
                  <c:v>3.3179999999999978</c:v>
                </c:pt>
                <c:pt idx="65">
                  <c:v>4.8680000000000021</c:v>
                </c:pt>
                <c:pt idx="66">
                  <c:v>3.0350000000000108</c:v>
                </c:pt>
                <c:pt idx="67">
                  <c:v>3.9669999999999987</c:v>
                </c:pt>
                <c:pt idx="68">
                  <c:v>5.742999999999995</c:v>
                </c:pt>
                <c:pt idx="69">
                  <c:v>4.8950000000000031</c:v>
                </c:pt>
                <c:pt idx="70">
                  <c:v>3.5230000000000032</c:v>
                </c:pt>
                <c:pt idx="71">
                  <c:v>-2.0970000000000084</c:v>
                </c:pt>
                <c:pt idx="72">
                  <c:v>6.6340000000000074</c:v>
                </c:pt>
                <c:pt idx="73">
                  <c:v>4.7989999999999995</c:v>
                </c:pt>
                <c:pt idx="74">
                  <c:v>3.740000000000002</c:v>
                </c:pt>
                <c:pt idx="75">
                  <c:v>0.26599999999999113</c:v>
                </c:pt>
                <c:pt idx="76">
                  <c:v>2.5459999999999923</c:v>
                </c:pt>
                <c:pt idx="77">
                  <c:v>5.4240000000000066</c:v>
                </c:pt>
                <c:pt idx="78">
                  <c:v>4.2469999999999999</c:v>
                </c:pt>
                <c:pt idx="79">
                  <c:v>0.9480000000000004</c:v>
                </c:pt>
                <c:pt idx="80">
                  <c:v>0.94200000000000017</c:v>
                </c:pt>
                <c:pt idx="81">
                  <c:v>2.5110000000000028</c:v>
                </c:pt>
                <c:pt idx="82">
                  <c:v>3.1550000000000011</c:v>
                </c:pt>
                <c:pt idx="83">
                  <c:v>2.9080000000000013</c:v>
                </c:pt>
                <c:pt idx="84">
                  <c:v>2.4909999999999997</c:v>
                </c:pt>
                <c:pt idx="85">
                  <c:v>0.55700000000000216</c:v>
                </c:pt>
                <c:pt idx="86">
                  <c:v>-19.286000000000001</c:v>
                </c:pt>
                <c:pt idx="87">
                  <c:v>3.990000000000002</c:v>
                </c:pt>
                <c:pt idx="88">
                  <c:v>3.2650000000000006</c:v>
                </c:pt>
                <c:pt idx="89">
                  <c:v>-1.2169999999999987</c:v>
                </c:pt>
                <c:pt idx="90" formatCode="0.00">
                  <c:v>-3.9833449999999999</c:v>
                </c:pt>
                <c:pt idx="91" formatCode="0.00">
                  <c:v>-3.1107179999999985</c:v>
                </c:pt>
                <c:pt idx="92" formatCode="0.00">
                  <c:v>-6.4206349999999972</c:v>
                </c:pt>
                <c:pt idx="93" formatCode="0.00">
                  <c:v>3.7513659999999973</c:v>
                </c:pt>
                <c:pt idx="94" formatCode="0.00">
                  <c:v>-7.2020559999999989</c:v>
                </c:pt>
                <c:pt idx="95" formatCode="0.00">
                  <c:v>-2.2768370000000004</c:v>
                </c:pt>
                <c:pt idx="96" formatCode="0.00">
                  <c:v>-4.8232339999999994</c:v>
                </c:pt>
                <c:pt idx="97" formatCode="0.00">
                  <c:v>-5.4736290000000025</c:v>
                </c:pt>
                <c:pt idx="98" formatCode="0.00">
                  <c:v>-1.2061190000000011</c:v>
                </c:pt>
                <c:pt idx="99" formatCode="0.00">
                  <c:v>-2.0641779999999983</c:v>
                </c:pt>
                <c:pt idx="100" formatCode="0.00">
                  <c:v>-2.6378019999999935</c:v>
                </c:pt>
                <c:pt idx="101" formatCode="0.00">
                  <c:v>-12.854027000000002</c:v>
                </c:pt>
                <c:pt idx="102" formatCode="0.00">
                  <c:v>7.5463640000000041</c:v>
                </c:pt>
                <c:pt idx="103" formatCode="0.00">
                  <c:v>-4.4416579999999897</c:v>
                </c:pt>
                <c:pt idx="104" formatCode="0.00">
                  <c:v>-16.655712999999999</c:v>
                </c:pt>
                <c:pt idx="105" formatCode="0.00">
                  <c:v>-5.1742940000000033</c:v>
                </c:pt>
                <c:pt idx="106" formatCode="0.00">
                  <c:v>2.7678910000000059</c:v>
                </c:pt>
                <c:pt idx="107" formatCode="0.00">
                  <c:v>-6.6193689999999918</c:v>
                </c:pt>
                <c:pt idx="108" formatCode="0.00">
                  <c:v>0.2777940000000001</c:v>
                </c:pt>
                <c:pt idx="109" formatCode="0.00">
                  <c:v>2.3649750000000012</c:v>
                </c:pt>
                <c:pt idx="110" formatCode="0.00">
                  <c:v>-0.25661099999999948</c:v>
                </c:pt>
                <c:pt idx="111" formatCode="0.00">
                  <c:v>-4.2977980000000002</c:v>
                </c:pt>
                <c:pt idx="112" formatCode="0.00">
                  <c:v>-0.49363699999999966</c:v>
                </c:pt>
                <c:pt idx="113" formatCode="0.00">
                  <c:v>-6.0227399999999989</c:v>
                </c:pt>
                <c:pt idx="114" formatCode="0.00">
                  <c:v>1.4388080000000016</c:v>
                </c:pt>
                <c:pt idx="115" formatCode="0.00">
                  <c:v>-4.8487960000000001</c:v>
                </c:pt>
                <c:pt idx="116" formatCode="0.00">
                  <c:v>-6.3670540000000031</c:v>
                </c:pt>
                <c:pt idx="117" formatCode="0.00">
                  <c:v>0.7457160000000016</c:v>
                </c:pt>
                <c:pt idx="118" formatCode="0.00">
                  <c:v>-3.2751050000000035</c:v>
                </c:pt>
                <c:pt idx="119" formatCode="0.00">
                  <c:v>-4.6335249999999988</c:v>
                </c:pt>
                <c:pt idx="120" formatCode="0.00">
                  <c:v>-17.271670829999998</c:v>
                </c:pt>
                <c:pt idx="121" formatCode="0.00">
                  <c:v>5.2006939799999969</c:v>
                </c:pt>
                <c:pt idx="122" formatCode="0.00">
                  <c:v>4.4026332199999985</c:v>
                </c:pt>
                <c:pt idx="123" formatCode="0.00">
                  <c:v>1.4471346400000016</c:v>
                </c:pt>
                <c:pt idx="124" formatCode="0.00">
                  <c:v>-16.58015043</c:v>
                </c:pt>
                <c:pt idx="125" formatCode="0.00">
                  <c:v>-0.83803080999999935</c:v>
                </c:pt>
                <c:pt idx="126" formatCode="0.00">
                  <c:v>-7.1394603900000035</c:v>
                </c:pt>
                <c:pt idx="127" formatCode="0.00">
                  <c:v>-3.577076230000003</c:v>
                </c:pt>
                <c:pt idx="128" formatCode="0.00">
                  <c:v>7.8453404499999948</c:v>
                </c:pt>
                <c:pt idx="129" formatCode="0.00">
                  <c:v>4.1096946900000049</c:v>
                </c:pt>
                <c:pt idx="130" formatCode="0.00">
                  <c:v>2.3880564299999989</c:v>
                </c:pt>
                <c:pt idx="131" formatCode="0.00">
                  <c:v>-4.4595899400000008</c:v>
                </c:pt>
                <c:pt idx="132" formatCode="0.00">
                  <c:v>-2.1241326399999991</c:v>
                </c:pt>
                <c:pt idx="133" formatCode="0.00">
                  <c:v>-6.9445747399999931</c:v>
                </c:pt>
                <c:pt idx="134" formatCode="0.00">
                  <c:v>1.1978550299999995</c:v>
                </c:pt>
                <c:pt idx="135" formatCode="0.00">
                  <c:v>-0.19999999999999574</c:v>
                </c:pt>
                <c:pt idx="136" formatCode="0.00">
                  <c:v>4.8000000000000043</c:v>
                </c:pt>
                <c:pt idx="137" formatCode="0.00">
                  <c:v>2.2999999999999972</c:v>
                </c:pt>
                <c:pt idx="138" formatCode="0.00">
                  <c:v>1.7999999999999972</c:v>
                </c:pt>
                <c:pt idx="139" formatCode="0.00">
                  <c:v>4.8000000000000043</c:v>
                </c:pt>
                <c:pt idx="140" formatCode="0.00">
                  <c:v>0.70000000000000284</c:v>
                </c:pt>
                <c:pt idx="141" formatCode="0.00">
                  <c:v>-2.6000000000000014</c:v>
                </c:pt>
                <c:pt idx="142" formatCode="0.00">
                  <c:v>2.7000000000000028</c:v>
                </c:pt>
                <c:pt idx="143" formatCode="0.00">
                  <c:v>3.7000000000000028</c:v>
                </c:pt>
                <c:pt idx="144" formatCode="0.00">
                  <c:v>4.1000000000000014</c:v>
                </c:pt>
                <c:pt idx="145" formatCode="0.00">
                  <c:v>4.4000000000000057</c:v>
                </c:pt>
                <c:pt idx="146" formatCode="0.00">
                  <c:v>-4.6999999999999957</c:v>
                </c:pt>
                <c:pt idx="147" formatCode="0.00">
                  <c:v>3.7000000000000028</c:v>
                </c:pt>
                <c:pt idx="148" formatCode="0.00">
                  <c:v>4.2000000000000028</c:v>
                </c:pt>
                <c:pt idx="149" formatCode="0.00">
                  <c:v>3.2999999999999972</c:v>
                </c:pt>
                <c:pt idx="150" formatCode="0.00">
                  <c:v>-9.61</c:v>
                </c:pt>
                <c:pt idx="151" formatCode="0.00">
                  <c:v>7.1799999999999926</c:v>
                </c:pt>
                <c:pt idx="152" formatCode="0.00">
                  <c:v>-4.9099999999999966</c:v>
                </c:pt>
                <c:pt idx="153" formatCode="0.00">
                  <c:v>2.7299999999999969</c:v>
                </c:pt>
                <c:pt idx="154" formatCode="0.00">
                  <c:v>4.6100000000000065</c:v>
                </c:pt>
                <c:pt idx="155" formatCode="0.00">
                  <c:v>-4.1700000000000017</c:v>
                </c:pt>
                <c:pt idx="156" formatCode="0.00">
                  <c:v>-2.7899999999999991</c:v>
                </c:pt>
                <c:pt idx="157" formatCode="0.00">
                  <c:v>-4.5699999999999932</c:v>
                </c:pt>
                <c:pt idx="158" formatCode="0.00">
                  <c:v>4.0200000000000031</c:v>
                </c:pt>
                <c:pt idx="159" formatCode="0.00">
                  <c:v>2.6299999999999955</c:v>
                </c:pt>
                <c:pt idx="160" formatCode="0.00">
                  <c:v>0.79999999999999716</c:v>
                </c:pt>
                <c:pt idx="161" formatCode="0.00">
                  <c:v>-0.67000000000000171</c:v>
                </c:pt>
                <c:pt idx="162" formatCode="0.00">
                  <c:v>6.6099999999999994</c:v>
                </c:pt>
                <c:pt idx="163" formatCode="0.00">
                  <c:v>5.480000000000004</c:v>
                </c:pt>
                <c:pt idx="164" formatCode="0.00">
                  <c:v>0.17999999999999972</c:v>
                </c:pt>
                <c:pt idx="165" formatCode="0.00">
                  <c:v>0.89814301500000226</c:v>
                </c:pt>
                <c:pt idx="166" formatCode="0.00">
                  <c:v>5.8585301499999929</c:v>
                </c:pt>
                <c:pt idx="167" formatCode="0.00">
                  <c:v>6.3635102510000081</c:v>
                </c:pt>
                <c:pt idx="168" formatCode="0.00">
                  <c:v>3.4275409689999918</c:v>
                </c:pt>
                <c:pt idx="169" formatCode="0.00">
                  <c:v>1.9333789999999951</c:v>
                </c:pt>
                <c:pt idx="170" formatCode="0.00">
                  <c:v>-0.19443998200000578</c:v>
                </c:pt>
                <c:pt idx="171" formatCode="0.00">
                  <c:v>1.3563494409999919</c:v>
                </c:pt>
                <c:pt idx="172" formatCode="0.00">
                  <c:v>3.8682275199999907</c:v>
                </c:pt>
                <c:pt idx="173" formatCode="0.00">
                  <c:v>2.1747093199999981</c:v>
                </c:pt>
                <c:pt idx="174" formatCode="0.00">
                  <c:v>4.720798637999998</c:v>
                </c:pt>
                <c:pt idx="175" formatCode="0.00">
                  <c:v>2.7683798469999985</c:v>
                </c:pt>
                <c:pt idx="176" formatCode="0.00">
                  <c:v>3.9124594020000032</c:v>
                </c:pt>
                <c:pt idx="177" formatCode="0.00">
                  <c:v>3.2414598900000016</c:v>
                </c:pt>
                <c:pt idx="178" formatCode="0.00">
                  <c:v>4.4756410129999935</c:v>
                </c:pt>
                <c:pt idx="179" formatCode="0.00">
                  <c:v>3.2215017099999983</c:v>
                </c:pt>
                <c:pt idx="180" formatCode="0.00">
                  <c:v>-7.8599999999999994</c:v>
                </c:pt>
                <c:pt idx="181" formatCode="0.00">
                  <c:v>5.0399999999999991</c:v>
                </c:pt>
                <c:pt idx="182" formatCode="0.00">
                  <c:v>6.3899999999999864</c:v>
                </c:pt>
                <c:pt idx="183" formatCode="0.00">
                  <c:v>-3.7999999999999972</c:v>
                </c:pt>
                <c:pt idx="184" formatCode="0.00">
                  <c:v>2.3299999999999983</c:v>
                </c:pt>
                <c:pt idx="185" formatCode="0.00">
                  <c:v>1.9100000000000037</c:v>
                </c:pt>
                <c:pt idx="186" formatCode="0.00">
                  <c:v>3.3699999999999974</c:v>
                </c:pt>
                <c:pt idx="187" formatCode="0.00">
                  <c:v>0.40999999999999659</c:v>
                </c:pt>
                <c:pt idx="188" formatCode="0.00">
                  <c:v>4.7100000000000009</c:v>
                </c:pt>
                <c:pt idx="189" formatCode="0.00">
                  <c:v>6.2600000000000051</c:v>
                </c:pt>
                <c:pt idx="190" formatCode="0.00">
                  <c:v>5.509999999999998</c:v>
                </c:pt>
                <c:pt idx="191" formatCode="0.00">
                  <c:v>-7.269999999999996</c:v>
                </c:pt>
                <c:pt idx="192" formatCode="0.00">
                  <c:v>5.1099999999999994</c:v>
                </c:pt>
                <c:pt idx="193" formatCode="0.00">
                  <c:v>3.519999999999996</c:v>
                </c:pt>
                <c:pt idx="194" formatCode="0.00">
                  <c:v>4.2100000000000009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ptmharwell_cri_2006_cmontea!$P$222:$P$437</c:f>
              <c:numCache>
                <c:formatCode>General</c:formatCode>
                <c:ptCount val="216"/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649280"/>
        <c:axId val="147651200"/>
      </c:scatterChart>
      <c:valAx>
        <c:axId val="147649280"/>
        <c:scaling>
          <c:orientation val="minMax"/>
          <c:max val="10"/>
          <c:min val="-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Response to 30% NOx reduction, ppb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651200"/>
        <c:crosses val="autoZero"/>
        <c:crossBetween val="midCat"/>
      </c:valAx>
      <c:valAx>
        <c:axId val="147651200"/>
        <c:scaling>
          <c:orientation val="minMax"/>
          <c:max val="10"/>
          <c:min val="-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Response to 30% VOC reduction, ppb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649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90565644455142835"/>
          <c:y val="9.0778312213675605E-2"/>
          <c:w val="6.6245597197019265E-2"/>
          <c:h val="0.8080687113196573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ptmharwell_cri_2006_cmontea!$C$523</c:f>
              <c:strCache>
                <c:ptCount val="1"/>
                <c:pt idx="0">
                  <c:v>A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B0F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ptmharwell_cri_2006_cmontea!$C$524:$C$739</c:f>
              <c:numCache>
                <c:formatCode>General</c:formatCode>
                <c:ptCount val="216"/>
                <c:pt idx="0">
                  <c:v>1.6280000000000001</c:v>
                </c:pt>
                <c:pt idx="1">
                  <c:v>0.4719999999999942</c:v>
                </c:pt>
                <c:pt idx="2">
                  <c:v>0.42700000000000671</c:v>
                </c:pt>
                <c:pt idx="3">
                  <c:v>0.80599999999999739</c:v>
                </c:pt>
                <c:pt idx="4">
                  <c:v>2.3790000000000049</c:v>
                </c:pt>
                <c:pt idx="5">
                  <c:v>1.7639999999999958</c:v>
                </c:pt>
                <c:pt idx="6">
                  <c:v>-8.7000000000003297E-2</c:v>
                </c:pt>
                <c:pt idx="7">
                  <c:v>0.25600000000000023</c:v>
                </c:pt>
                <c:pt idx="8">
                  <c:v>0.87300000000000466</c:v>
                </c:pt>
                <c:pt idx="9">
                  <c:v>0.50300000000000011</c:v>
                </c:pt>
                <c:pt idx="10">
                  <c:v>2.3840000000000003</c:v>
                </c:pt>
                <c:pt idx="11">
                  <c:v>1.5019999999999953</c:v>
                </c:pt>
                <c:pt idx="12">
                  <c:v>0.46500000000000341</c:v>
                </c:pt>
                <c:pt idx="13">
                  <c:v>0.64199999999999591</c:v>
                </c:pt>
                <c:pt idx="14">
                  <c:v>3.169000000000004</c:v>
                </c:pt>
              </c:numCache>
            </c:numRef>
          </c:yVal>
          <c:smooth val="0"/>
        </c:ser>
        <c:ser>
          <c:idx val="6"/>
          <c:order val="1"/>
          <c:tx>
            <c:strRef>
              <c:f>ptmharwell_cri_2006_cmontea!$I$518</c:f>
              <c:strCache>
                <c:ptCount val="1"/>
                <c:pt idx="0">
                  <c:v>B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ptmharwell_cri_2006_cmontea!$I$519:$I$734</c:f>
              <c:numCache>
                <c:formatCode>General</c:formatCode>
                <c:ptCount val="216"/>
                <c:pt idx="90" formatCode="0.00">
                  <c:v>-2.0844570000000004</c:v>
                </c:pt>
                <c:pt idx="91" formatCode="0.00">
                  <c:v>-0.74274499999999932</c:v>
                </c:pt>
                <c:pt idx="92" formatCode="0.00">
                  <c:v>-12.070743</c:v>
                </c:pt>
                <c:pt idx="93" formatCode="0.00">
                  <c:v>7.9961969999999951</c:v>
                </c:pt>
                <c:pt idx="94" formatCode="0.00">
                  <c:v>4.4472659999999991</c:v>
                </c:pt>
                <c:pt idx="95" formatCode="0.00">
                  <c:v>1.5339159999999978</c:v>
                </c:pt>
                <c:pt idx="96" formatCode="0.00">
                  <c:v>9.7076999999998748E-2</c:v>
                </c:pt>
                <c:pt idx="97" formatCode="0.00">
                  <c:v>-3.7348520000000036</c:v>
                </c:pt>
                <c:pt idx="98" formatCode="0.00">
                  <c:v>-2.6763150000000024</c:v>
                </c:pt>
                <c:pt idx="99" formatCode="0.00">
                  <c:v>-5.6868669999999995</c:v>
                </c:pt>
                <c:pt idx="100" formatCode="0.00">
                  <c:v>3.5164340000000038</c:v>
                </c:pt>
                <c:pt idx="101" formatCode="0.00">
                  <c:v>4.0904239999999987</c:v>
                </c:pt>
                <c:pt idx="102" formatCode="0.00">
                  <c:v>11.640377000000001</c:v>
                </c:pt>
                <c:pt idx="103" formatCode="0.00">
                  <c:v>0.71860500000001082</c:v>
                </c:pt>
                <c:pt idx="104" formatCode="0.00">
                  <c:v>-2.4478760000000008</c:v>
                </c:pt>
              </c:numCache>
            </c:numRef>
          </c:yVal>
          <c:smooth val="0"/>
        </c:ser>
        <c:ser>
          <c:idx val="7"/>
          <c:order val="2"/>
          <c:tx>
            <c:strRef>
              <c:f>ptmharwell_cri_2006_cmontea!$J$523</c:f>
              <c:strCache>
                <c:ptCount val="1"/>
                <c:pt idx="0">
                  <c:v>C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ptmharwell_cri_2006_cmontea!$J$524:$J$739</c:f>
              <c:numCache>
                <c:formatCode>General</c:formatCode>
                <c:ptCount val="216"/>
                <c:pt idx="105" formatCode="0.00">
                  <c:v>-6.870270000000005</c:v>
                </c:pt>
                <c:pt idx="106" formatCode="0.00">
                  <c:v>-0.17526200000000358</c:v>
                </c:pt>
                <c:pt idx="107" formatCode="0.00">
                  <c:v>-6.3193589999999915</c:v>
                </c:pt>
                <c:pt idx="108" formatCode="0.00">
                  <c:v>-2.7653729999999968</c:v>
                </c:pt>
                <c:pt idx="109" formatCode="0.00">
                  <c:v>-0.53759799999999558</c:v>
                </c:pt>
                <c:pt idx="110" formatCode="0.00">
                  <c:v>-1.0319900000000004</c:v>
                </c:pt>
                <c:pt idx="111" formatCode="0.00">
                  <c:v>-3.7037270000000007</c:v>
                </c:pt>
                <c:pt idx="112" formatCode="0.00">
                  <c:v>-2.8212619999999973</c:v>
                </c:pt>
                <c:pt idx="113" formatCode="0.00">
                  <c:v>-1.6503909999999991</c:v>
                </c:pt>
                <c:pt idx="114" formatCode="0.00">
                  <c:v>1.0107080000000011</c:v>
                </c:pt>
                <c:pt idx="115" formatCode="0.00">
                  <c:v>-4.800136000000002</c:v>
                </c:pt>
                <c:pt idx="116" formatCode="0.00">
                  <c:v>-3.8863989999999973</c:v>
                </c:pt>
                <c:pt idx="117" formatCode="0.00">
                  <c:v>-1.4208339999999993</c:v>
                </c:pt>
                <c:pt idx="118" formatCode="0.00">
                  <c:v>-3.3559229999999971</c:v>
                </c:pt>
                <c:pt idx="119" formatCode="0.00">
                  <c:v>-4.1408500000000004</c:v>
                </c:pt>
              </c:numCache>
            </c:numRef>
          </c:yVal>
          <c:smooth val="0"/>
        </c:ser>
        <c:ser>
          <c:idx val="8"/>
          <c:order val="3"/>
          <c:tx>
            <c:strRef>
              <c:f>ptmharwell_cri_2006_cmontea!$K$523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7"/>
            <c:spPr>
              <a:solidFill>
                <a:srgbClr val="92D05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ptmharwell_cri_2006_cmontea!$K$524:$K$739</c:f>
              <c:numCache>
                <c:formatCode>General</c:formatCode>
                <c:ptCount val="216"/>
                <c:pt idx="120" formatCode="0.00">
                  <c:v>-1.5430022999999977</c:v>
                </c:pt>
                <c:pt idx="121" formatCode="0.00">
                  <c:v>0.83392425999999631</c:v>
                </c:pt>
                <c:pt idx="122" formatCode="0.00">
                  <c:v>-1.3663344500000036</c:v>
                </c:pt>
                <c:pt idx="123" formatCode="0.00">
                  <c:v>-0.56050922999999386</c:v>
                </c:pt>
                <c:pt idx="124" formatCode="0.00">
                  <c:v>-9.7399100700000041</c:v>
                </c:pt>
                <c:pt idx="125" formatCode="0.00">
                  <c:v>-1.429581970000001</c:v>
                </c:pt>
                <c:pt idx="126" formatCode="0.00">
                  <c:v>-4.4244543300000032</c:v>
                </c:pt>
                <c:pt idx="127" formatCode="0.00">
                  <c:v>-2.1066673800000046</c:v>
                </c:pt>
                <c:pt idx="128" formatCode="0.00">
                  <c:v>-0.69958449000000655</c:v>
                </c:pt>
                <c:pt idx="129" formatCode="0.00">
                  <c:v>0.75177341999999925</c:v>
                </c:pt>
                <c:pt idx="130" formatCode="0.00">
                  <c:v>-0.69651646999999883</c:v>
                </c:pt>
                <c:pt idx="131" formatCode="0.00">
                  <c:v>-1.2220329099999958</c:v>
                </c:pt>
                <c:pt idx="132" formatCode="0.00">
                  <c:v>5.0574580000002811E-2</c:v>
                </c:pt>
                <c:pt idx="133" formatCode="0.00">
                  <c:v>-1.748633919999989</c:v>
                </c:pt>
                <c:pt idx="134" formatCode="0.00">
                  <c:v>-0.1659711199999947</c:v>
                </c:pt>
              </c:numCache>
            </c:numRef>
          </c:yVal>
          <c:smooth val="0"/>
        </c:ser>
        <c:ser>
          <c:idx val="9"/>
          <c:order val="4"/>
          <c:tx>
            <c:strRef>
              <c:f>ptmharwell_cri_2006_cmontea!$L$523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ptmharwell_cri_2006_cmontea!$L$524:$L$739</c:f>
              <c:numCache>
                <c:formatCode>General</c:formatCode>
                <c:ptCount val="216"/>
                <c:pt idx="135" formatCode="0.00">
                  <c:v>0.39999999999999858</c:v>
                </c:pt>
                <c:pt idx="136" formatCode="0.00">
                  <c:v>1</c:v>
                </c:pt>
                <c:pt idx="137" formatCode="0.00">
                  <c:v>1.1999999999999886</c:v>
                </c:pt>
                <c:pt idx="138" formatCode="0.00">
                  <c:v>1.7999999999999972</c:v>
                </c:pt>
                <c:pt idx="139" formatCode="0.00">
                  <c:v>4.2000000000000028</c:v>
                </c:pt>
                <c:pt idx="140" formatCode="0.00">
                  <c:v>0.5</c:v>
                </c:pt>
                <c:pt idx="141" formatCode="0.00">
                  <c:v>-1.7000000000000028</c:v>
                </c:pt>
                <c:pt idx="142" formatCode="0.00">
                  <c:v>2.4000000000000057</c:v>
                </c:pt>
                <c:pt idx="143" formatCode="0.00">
                  <c:v>0.70000000000000284</c:v>
                </c:pt>
                <c:pt idx="144" formatCode="0.00">
                  <c:v>2</c:v>
                </c:pt>
                <c:pt idx="145" formatCode="0.00">
                  <c:v>1.4000000000000057</c:v>
                </c:pt>
                <c:pt idx="146" formatCode="0.00">
                  <c:v>-0.89999999999999858</c:v>
                </c:pt>
                <c:pt idx="147" formatCode="0.00">
                  <c:v>0.60000000000000142</c:v>
                </c:pt>
                <c:pt idx="148" formatCode="0.00">
                  <c:v>1</c:v>
                </c:pt>
                <c:pt idx="149" formatCode="0.00">
                  <c:v>2.0999999999999943</c:v>
                </c:pt>
              </c:numCache>
            </c:numRef>
          </c:yVal>
          <c:smooth val="0"/>
        </c:ser>
        <c:ser>
          <c:idx val="10"/>
          <c:order val="5"/>
          <c:tx>
            <c:strRef>
              <c:f>ptmharwell_cri_2006_cmontea!$M$523</c:f>
              <c:strCache>
                <c:ptCount val="1"/>
                <c:pt idx="0">
                  <c:v>F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C00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ptmharwell_cri_2006_cmontea!$M$524:$M$739</c:f>
              <c:numCache>
                <c:formatCode>General</c:formatCode>
                <c:ptCount val="216"/>
                <c:pt idx="150" formatCode="0.00">
                  <c:v>-4.8799999999999955</c:v>
                </c:pt>
                <c:pt idx="151" formatCode="0.00">
                  <c:v>2.9399999999999977</c:v>
                </c:pt>
                <c:pt idx="152" formatCode="0.00">
                  <c:v>-3.7199999999999989</c:v>
                </c:pt>
                <c:pt idx="153" formatCode="0.00">
                  <c:v>-0.20000000000000284</c:v>
                </c:pt>
                <c:pt idx="154" formatCode="0.00">
                  <c:v>1.6200000000000045</c:v>
                </c:pt>
                <c:pt idx="155" formatCode="0.00">
                  <c:v>-1.5700000000000003</c:v>
                </c:pt>
                <c:pt idx="156" formatCode="0.00">
                  <c:v>-2.6000000000000014</c:v>
                </c:pt>
                <c:pt idx="157" formatCode="0.00">
                  <c:v>-3.9599999999999937</c:v>
                </c:pt>
                <c:pt idx="158" formatCode="0.00">
                  <c:v>0.48000000000000398</c:v>
                </c:pt>
                <c:pt idx="159" formatCode="0.00">
                  <c:v>0.25999999999999801</c:v>
                </c:pt>
                <c:pt idx="160" formatCode="0.00">
                  <c:v>-0.99000000000000199</c:v>
                </c:pt>
                <c:pt idx="161" formatCode="0.00">
                  <c:v>0.4199999999999946</c:v>
                </c:pt>
                <c:pt idx="162" formatCode="0.00">
                  <c:v>0.89000000000000057</c:v>
                </c:pt>
                <c:pt idx="163" formatCode="0.00">
                  <c:v>1.25</c:v>
                </c:pt>
                <c:pt idx="164" formatCode="0.00">
                  <c:v>5.9999999999995168E-2</c:v>
                </c:pt>
              </c:numCache>
            </c:numRef>
          </c:yVal>
          <c:smooth val="0"/>
        </c:ser>
        <c:ser>
          <c:idx val="11"/>
          <c:order val="6"/>
          <c:tx>
            <c:strRef>
              <c:f>ptmharwell_cri_2006_cmontea!$N$523</c:f>
              <c:strCache>
                <c:ptCount val="1"/>
                <c:pt idx="0">
                  <c:v>G</c:v>
                </c:pt>
              </c:strCache>
            </c:strRef>
          </c:tx>
          <c:spPr>
            <a:ln w="28575">
              <a:noFill/>
            </a:ln>
          </c:spP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ptmharwell_cri_2006_cmontea!$N$524:$N$739</c:f>
              <c:numCache>
                <c:formatCode>General</c:formatCode>
                <c:ptCount val="216"/>
                <c:pt idx="165" formatCode="0.00">
                  <c:v>0.76659699500000045</c:v>
                </c:pt>
                <c:pt idx="166" formatCode="0.00">
                  <c:v>2.1608792409999964</c:v>
                </c:pt>
                <c:pt idx="167" formatCode="0.00">
                  <c:v>2.9120179420000056</c:v>
                </c:pt>
                <c:pt idx="168" formatCode="0.00">
                  <c:v>0.29415626499999803</c:v>
                </c:pt>
                <c:pt idx="169" formatCode="0.00">
                  <c:v>5.3820436999998833E-2</c:v>
                </c:pt>
                <c:pt idx="170" formatCode="0.00">
                  <c:v>-0.29044065300000454</c:v>
                </c:pt>
                <c:pt idx="171" formatCode="0.00">
                  <c:v>-0.21108677700000555</c:v>
                </c:pt>
                <c:pt idx="172" formatCode="0.00">
                  <c:v>1.4381204029999992</c:v>
                </c:pt>
                <c:pt idx="173" formatCode="0.00">
                  <c:v>0.53202056899999661</c:v>
                </c:pt>
                <c:pt idx="174" formatCode="0.00">
                  <c:v>3.3466989060000003</c:v>
                </c:pt>
                <c:pt idx="175" formatCode="0.00">
                  <c:v>1.0384794869999965</c:v>
                </c:pt>
                <c:pt idx="176" formatCode="0.00">
                  <c:v>4.0487890530000001</c:v>
                </c:pt>
                <c:pt idx="177" formatCode="0.00">
                  <c:v>0.74339012699999785</c:v>
                </c:pt>
                <c:pt idx="178" formatCode="0.00">
                  <c:v>2.7373712069999954</c:v>
                </c:pt>
                <c:pt idx="179" formatCode="0.00">
                  <c:v>2.1753705759999988</c:v>
                </c:pt>
              </c:numCache>
            </c:numRef>
          </c:yVal>
          <c:smooth val="0"/>
        </c:ser>
        <c:ser>
          <c:idx val="12"/>
          <c:order val="7"/>
          <c:tx>
            <c:strRef>
              <c:f>ptmharwell_cri_2006_cmontea!$O$523</c:f>
              <c:strCache>
                <c:ptCount val="1"/>
                <c:pt idx="0">
                  <c:v>H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solidFill>
                <a:srgbClr val="FF0000"/>
              </a:solidFill>
            </c:spPr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ptmharwell_cri_2006_cmontea!$O$524:$O$739</c:f>
              <c:numCache>
                <c:formatCode>General</c:formatCode>
                <c:ptCount val="216"/>
                <c:pt idx="180" formatCode="0.00">
                  <c:v>-5.0899999999999963</c:v>
                </c:pt>
                <c:pt idx="181" formatCode="0.00">
                  <c:v>1.2999999999999972</c:v>
                </c:pt>
                <c:pt idx="182" formatCode="0.00">
                  <c:v>2.9299999999999926</c:v>
                </c:pt>
                <c:pt idx="183" formatCode="0.00">
                  <c:v>-2.7099999999999937</c:v>
                </c:pt>
                <c:pt idx="184" formatCode="0.00">
                  <c:v>0.97999999999999687</c:v>
                </c:pt>
                <c:pt idx="185" formatCode="0.00">
                  <c:v>1.4100000000000037</c:v>
                </c:pt>
                <c:pt idx="186" formatCode="0.00">
                  <c:v>1.6899999999999977</c:v>
                </c:pt>
                <c:pt idx="187" formatCode="0.00">
                  <c:v>-0.25</c:v>
                </c:pt>
                <c:pt idx="188" formatCode="0.00">
                  <c:v>1.8399999999999963</c:v>
                </c:pt>
                <c:pt idx="189" formatCode="0.00">
                  <c:v>3.6600000000000037</c:v>
                </c:pt>
                <c:pt idx="190" formatCode="0.00">
                  <c:v>2.7899999999999991</c:v>
                </c:pt>
                <c:pt idx="191" formatCode="0.00">
                  <c:v>-2.1499999999999986</c:v>
                </c:pt>
                <c:pt idx="192" formatCode="0.00">
                  <c:v>1.4600000000000009</c:v>
                </c:pt>
                <c:pt idx="193" formatCode="0.00">
                  <c:v>-0.19000000000000483</c:v>
                </c:pt>
                <c:pt idx="194" formatCode="0.00">
                  <c:v>4.0399999999999991</c:v>
                </c:pt>
              </c:numCache>
            </c:numRef>
          </c:yVal>
          <c:smooth val="0"/>
        </c:ser>
        <c:ser>
          <c:idx val="13"/>
          <c:order val="8"/>
          <c:tx>
            <c:strRef>
              <c:f>ptmharwell_cri_2006_cmontea!$P$523</c:f>
              <c:strCache>
                <c:ptCount val="1"/>
                <c:pt idx="0">
                  <c:v>1:1</c:v>
                </c:pt>
              </c:strCache>
            </c:strRef>
          </c:tx>
          <c:marker>
            <c:symbol val="none"/>
          </c:marker>
          <c:xVal>
            <c:numRef>
              <c:f>ptmharwell_cri_2006_cmontea!$B$524:$B$739</c:f>
              <c:numCache>
                <c:formatCode>General</c:formatCode>
                <c:ptCount val="216"/>
                <c:pt idx="0">
                  <c:v>5.4920000000000044</c:v>
                </c:pt>
                <c:pt idx="1">
                  <c:v>5.1310000000000002</c:v>
                </c:pt>
                <c:pt idx="2">
                  <c:v>5.2280000000000086</c:v>
                </c:pt>
                <c:pt idx="3">
                  <c:v>5.5520000000000067</c:v>
                </c:pt>
                <c:pt idx="4">
                  <c:v>4.4260000000000019</c:v>
                </c:pt>
                <c:pt idx="5">
                  <c:v>2.1769999999999996</c:v>
                </c:pt>
                <c:pt idx="6">
                  <c:v>2.5030000000000001</c:v>
                </c:pt>
                <c:pt idx="7">
                  <c:v>3.7120000000000033</c:v>
                </c:pt>
                <c:pt idx="8">
                  <c:v>3.8500000000000014</c:v>
                </c:pt>
                <c:pt idx="9">
                  <c:v>5.1000000000000014</c:v>
                </c:pt>
                <c:pt idx="10">
                  <c:v>2.7019999999999982</c:v>
                </c:pt>
                <c:pt idx="11">
                  <c:v>2.0450000000000017</c:v>
                </c:pt>
                <c:pt idx="12">
                  <c:v>4.375</c:v>
                </c:pt>
                <c:pt idx="13">
                  <c:v>3.3359999999999985</c:v>
                </c:pt>
                <c:pt idx="14">
                  <c:v>3.429000000000002</c:v>
                </c:pt>
                <c:pt idx="15">
                  <c:v>4.938999999999993</c:v>
                </c:pt>
                <c:pt idx="16">
                  <c:v>7.222999999999999</c:v>
                </c:pt>
                <c:pt idx="17">
                  <c:v>4.3799999999999955</c:v>
                </c:pt>
                <c:pt idx="18">
                  <c:v>4.105000000000004</c:v>
                </c:pt>
                <c:pt idx="19">
                  <c:v>3.6259999999999977</c:v>
                </c:pt>
                <c:pt idx="20">
                  <c:v>2.2710000000000008</c:v>
                </c:pt>
                <c:pt idx="21">
                  <c:v>2.8309999999999889</c:v>
                </c:pt>
                <c:pt idx="22">
                  <c:v>4.2010000000000076</c:v>
                </c:pt>
                <c:pt idx="23">
                  <c:v>4.7049999999999983</c:v>
                </c:pt>
                <c:pt idx="24">
                  <c:v>4.2929999999999993</c:v>
                </c:pt>
                <c:pt idx="25">
                  <c:v>2.5710000000000051</c:v>
                </c:pt>
                <c:pt idx="26">
                  <c:v>1.9170000000000016</c:v>
                </c:pt>
                <c:pt idx="27">
                  <c:v>5.7639999999999958</c:v>
                </c:pt>
                <c:pt idx="28">
                  <c:v>4.9309999999999974</c:v>
                </c:pt>
                <c:pt idx="29">
                  <c:v>3.6340000000000003</c:v>
                </c:pt>
                <c:pt idx="30">
                  <c:v>8.0730000000000075</c:v>
                </c:pt>
                <c:pt idx="31">
                  <c:v>6.652000000000001</c:v>
                </c:pt>
                <c:pt idx="32">
                  <c:v>6.1430000000000007</c:v>
                </c:pt>
                <c:pt idx="33">
                  <c:v>5.1229999999999905</c:v>
                </c:pt>
                <c:pt idx="34">
                  <c:v>2.7749999999999986</c:v>
                </c:pt>
                <c:pt idx="35">
                  <c:v>2.3519999999999968</c:v>
                </c:pt>
                <c:pt idx="36">
                  <c:v>2.9189999999999969</c:v>
                </c:pt>
                <c:pt idx="37">
                  <c:v>3.9980000000000047</c:v>
                </c:pt>
                <c:pt idx="38">
                  <c:v>3.7269999999999968</c:v>
                </c:pt>
                <c:pt idx="39">
                  <c:v>6.8970000000000056</c:v>
                </c:pt>
                <c:pt idx="40">
                  <c:v>2.6980000000000004</c:v>
                </c:pt>
                <c:pt idx="41">
                  <c:v>2.7879999999999967</c:v>
                </c:pt>
                <c:pt idx="42">
                  <c:v>4.855000000000004</c:v>
                </c:pt>
                <c:pt idx="43">
                  <c:v>4.990000000000002</c:v>
                </c:pt>
                <c:pt idx="44">
                  <c:v>1.7199999999999989</c:v>
                </c:pt>
                <c:pt idx="45">
                  <c:v>5.5420000000000016</c:v>
                </c:pt>
                <c:pt idx="46">
                  <c:v>9.8410000000000082</c:v>
                </c:pt>
                <c:pt idx="47">
                  <c:v>6.3659999999999997</c:v>
                </c:pt>
                <c:pt idx="48">
                  <c:v>5.3559999999999945</c:v>
                </c:pt>
                <c:pt idx="49">
                  <c:v>3.6240000000000023</c:v>
                </c:pt>
                <c:pt idx="50">
                  <c:v>2.5760000000000005</c:v>
                </c:pt>
                <c:pt idx="51">
                  <c:v>3.5279999999999916</c:v>
                </c:pt>
                <c:pt idx="52">
                  <c:v>4.5320000000000107</c:v>
                </c:pt>
                <c:pt idx="53">
                  <c:v>3.9649999999999963</c:v>
                </c:pt>
                <c:pt idx="54">
                  <c:v>3.972999999999999</c:v>
                </c:pt>
                <c:pt idx="55">
                  <c:v>3.0480000000000018</c:v>
                </c:pt>
                <c:pt idx="56">
                  <c:v>1.9189999999999969</c:v>
                </c:pt>
                <c:pt idx="57">
                  <c:v>5.8370000000000033</c:v>
                </c:pt>
                <c:pt idx="58">
                  <c:v>5.1019999999999968</c:v>
                </c:pt>
                <c:pt idx="59">
                  <c:v>3.9470000000000027</c:v>
                </c:pt>
                <c:pt idx="60">
                  <c:v>3.5570000000000022</c:v>
                </c:pt>
                <c:pt idx="61">
                  <c:v>15.905000000000001</c:v>
                </c:pt>
                <c:pt idx="62">
                  <c:v>8.7049999999999983</c:v>
                </c:pt>
                <c:pt idx="63">
                  <c:v>7.4669999999999987</c:v>
                </c:pt>
                <c:pt idx="64">
                  <c:v>4.4759999999999991</c:v>
                </c:pt>
                <c:pt idx="65">
                  <c:v>5.1240000000000023</c:v>
                </c:pt>
                <c:pt idx="66">
                  <c:v>4.4500000000000028</c:v>
                </c:pt>
                <c:pt idx="67">
                  <c:v>5.7819999999999965</c:v>
                </c:pt>
                <c:pt idx="68">
                  <c:v>5.8639999999999972</c:v>
                </c:pt>
                <c:pt idx="69">
                  <c:v>5.7079999999999984</c:v>
                </c:pt>
                <c:pt idx="70">
                  <c:v>4.5290000000000035</c:v>
                </c:pt>
                <c:pt idx="71">
                  <c:v>2.7530000000000001</c:v>
                </c:pt>
                <c:pt idx="72">
                  <c:v>7.1240000000000094</c:v>
                </c:pt>
                <c:pt idx="73">
                  <c:v>5.955999999999996</c:v>
                </c:pt>
                <c:pt idx="74">
                  <c:v>4.6269999999999953</c:v>
                </c:pt>
                <c:pt idx="75">
                  <c:v>6.2379999999999995</c:v>
                </c:pt>
                <c:pt idx="76">
                  <c:v>4.8419999999999987</c:v>
                </c:pt>
                <c:pt idx="77">
                  <c:v>7.1129999999999995</c:v>
                </c:pt>
                <c:pt idx="78">
                  <c:v>5.6270000000000024</c:v>
                </c:pt>
                <c:pt idx="79">
                  <c:v>4.5200000000000031</c:v>
                </c:pt>
                <c:pt idx="80">
                  <c:v>1.3260000000000005</c:v>
                </c:pt>
                <c:pt idx="81">
                  <c:v>4.845000000000006</c:v>
                </c:pt>
                <c:pt idx="82">
                  <c:v>6.1270000000000024</c:v>
                </c:pt>
                <c:pt idx="83">
                  <c:v>2.9390000000000001</c:v>
                </c:pt>
                <c:pt idx="84">
                  <c:v>2.5690000000000026</c:v>
                </c:pt>
                <c:pt idx="85">
                  <c:v>3.9939999999999998</c:v>
                </c:pt>
                <c:pt idx="86">
                  <c:v>6.2029999999999959</c:v>
                </c:pt>
                <c:pt idx="87">
                  <c:v>5.0069999999999979</c:v>
                </c:pt>
                <c:pt idx="88">
                  <c:v>6.43</c:v>
                </c:pt>
                <c:pt idx="89">
                  <c:v>4.2860000000000014</c:v>
                </c:pt>
                <c:pt idx="90" formatCode="0.00">
                  <c:v>-6.0149920000000066</c:v>
                </c:pt>
                <c:pt idx="91" formatCode="0.00">
                  <c:v>3.1215019999999996</c:v>
                </c:pt>
                <c:pt idx="92" formatCode="0.00">
                  <c:v>-5.5349269999999962</c:v>
                </c:pt>
                <c:pt idx="93" formatCode="0.00">
                  <c:v>6.4956059999999951</c:v>
                </c:pt>
                <c:pt idx="94" formatCode="0.00">
                  <c:v>9.3717079999999982</c:v>
                </c:pt>
                <c:pt idx="95" formatCode="0.00">
                  <c:v>-1.1981619999999964</c:v>
                </c:pt>
                <c:pt idx="96" formatCode="0.00">
                  <c:v>2.1074569999999966</c:v>
                </c:pt>
                <c:pt idx="97" formatCode="0.00">
                  <c:v>-0.72882800000000003</c:v>
                </c:pt>
                <c:pt idx="98" formatCode="0.00">
                  <c:v>-0.67405699999999769</c:v>
                </c:pt>
                <c:pt idx="99" formatCode="0.00">
                  <c:v>3.7358589999999978</c:v>
                </c:pt>
                <c:pt idx="100" formatCode="0.00">
                  <c:v>4.8151940000000053</c:v>
                </c:pt>
                <c:pt idx="101" formatCode="0.00">
                  <c:v>-5.1016159999999928</c:v>
                </c:pt>
                <c:pt idx="102" formatCode="0.00">
                  <c:v>6.3409000000000049</c:v>
                </c:pt>
                <c:pt idx="103" formatCode="0.00">
                  <c:v>6.9380650000000088</c:v>
                </c:pt>
                <c:pt idx="104" formatCode="0.00">
                  <c:v>2.5801850000000002</c:v>
                </c:pt>
                <c:pt idx="105" formatCode="0.00">
                  <c:v>-1.8217400000000055</c:v>
                </c:pt>
                <c:pt idx="106" formatCode="0.00">
                  <c:v>3.2371219999999994</c:v>
                </c:pt>
                <c:pt idx="107" formatCode="0.00">
                  <c:v>-4.6997829999999965</c:v>
                </c:pt>
                <c:pt idx="108" formatCode="0.00">
                  <c:v>1.1201930000000004</c:v>
                </c:pt>
                <c:pt idx="109" formatCode="0.00">
                  <c:v>3.1039620000000028</c:v>
                </c:pt>
                <c:pt idx="110" formatCode="0.00">
                  <c:v>5.6713000000002012E-2</c:v>
                </c:pt>
                <c:pt idx="111" formatCode="0.00">
                  <c:v>-2.4413370000000043</c:v>
                </c:pt>
                <c:pt idx="112" formatCode="0.00">
                  <c:v>0.1405640000000048</c:v>
                </c:pt>
                <c:pt idx="113" formatCode="0.00">
                  <c:v>-4.0016180000000006</c:v>
                </c:pt>
                <c:pt idx="114" formatCode="0.00">
                  <c:v>1.3715669999999989</c:v>
                </c:pt>
                <c:pt idx="115" formatCode="0.00">
                  <c:v>-3.7956769999999977</c:v>
                </c:pt>
                <c:pt idx="116" formatCode="0.00">
                  <c:v>-3.3904769999999971</c:v>
                </c:pt>
                <c:pt idx="117" formatCode="0.00">
                  <c:v>1.8480759999999989</c:v>
                </c:pt>
                <c:pt idx="118" formatCode="0.00">
                  <c:v>-2.0486110000000011</c:v>
                </c:pt>
                <c:pt idx="119" formatCode="0.00">
                  <c:v>-4.2077059999999946</c:v>
                </c:pt>
                <c:pt idx="120" formatCode="0.00">
                  <c:v>-10.850790320000002</c:v>
                </c:pt>
                <c:pt idx="121" formatCode="0.00">
                  <c:v>6.6732093500000005</c:v>
                </c:pt>
                <c:pt idx="122" formatCode="0.00">
                  <c:v>5.3135228499999982</c:v>
                </c:pt>
                <c:pt idx="123" formatCode="0.00">
                  <c:v>3.9919583700000061</c:v>
                </c:pt>
                <c:pt idx="124" formatCode="0.00">
                  <c:v>-11.137915400000001</c:v>
                </c:pt>
                <c:pt idx="125" formatCode="0.00">
                  <c:v>-0.14788778999999863</c:v>
                </c:pt>
                <c:pt idx="126" formatCode="0.00">
                  <c:v>-4.5752880000000005</c:v>
                </c:pt>
                <c:pt idx="127" formatCode="0.00">
                  <c:v>-1.0925923100000006</c:v>
                </c:pt>
                <c:pt idx="128" formatCode="0.00">
                  <c:v>8.6448655899999949</c:v>
                </c:pt>
                <c:pt idx="129" formatCode="0.00">
                  <c:v>4.5607587500000051</c:v>
                </c:pt>
                <c:pt idx="130" formatCode="0.00">
                  <c:v>3.7810893600000028</c:v>
                </c:pt>
                <c:pt idx="131" formatCode="0.00">
                  <c:v>-1.3481708499999954</c:v>
                </c:pt>
                <c:pt idx="132" formatCode="0.00">
                  <c:v>1.5172376000000014</c:v>
                </c:pt>
                <c:pt idx="133" formatCode="0.00">
                  <c:v>-3.896955609999992</c:v>
                </c:pt>
                <c:pt idx="134" formatCode="0.00">
                  <c:v>2.4606570300000001</c:v>
                </c:pt>
                <c:pt idx="135" formatCode="0.00">
                  <c:v>2.3999999999999986</c:v>
                </c:pt>
                <c:pt idx="136" formatCode="0.00">
                  <c:v>6.3000000000000043</c:v>
                </c:pt>
                <c:pt idx="137" formatCode="0.00">
                  <c:v>4.4999999999999929</c:v>
                </c:pt>
                <c:pt idx="138" formatCode="0.00">
                  <c:v>5.5</c:v>
                </c:pt>
                <c:pt idx="139" formatCode="0.00">
                  <c:v>7.2000000000000028</c:v>
                </c:pt>
                <c:pt idx="140" formatCode="0.00">
                  <c:v>1</c:v>
                </c:pt>
                <c:pt idx="141" formatCode="0.00">
                  <c:v>-0.39999999999999858</c:v>
                </c:pt>
                <c:pt idx="142" formatCode="0.00">
                  <c:v>4.5</c:v>
                </c:pt>
                <c:pt idx="143" formatCode="0.00">
                  <c:v>4.4000000000000057</c:v>
                </c:pt>
                <c:pt idx="144" formatCode="0.00">
                  <c:v>5</c:v>
                </c:pt>
                <c:pt idx="145" formatCode="0.00">
                  <c:v>6.2000000000000028</c:v>
                </c:pt>
                <c:pt idx="146" formatCode="0.00">
                  <c:v>-0.29999999999999716</c:v>
                </c:pt>
                <c:pt idx="147" formatCode="0.00">
                  <c:v>5.3999999999999986</c:v>
                </c:pt>
                <c:pt idx="148" formatCode="0.00">
                  <c:v>6.0000000000000071</c:v>
                </c:pt>
                <c:pt idx="149" formatCode="0.00">
                  <c:v>4.6999999999999957</c:v>
                </c:pt>
                <c:pt idx="150" formatCode="0.00">
                  <c:v>-4.2399999999999949</c:v>
                </c:pt>
                <c:pt idx="151" formatCode="0.00">
                  <c:v>7.4799999999999969</c:v>
                </c:pt>
                <c:pt idx="152" formatCode="0.00">
                  <c:v>-2.1400000000000006</c:v>
                </c:pt>
                <c:pt idx="153" formatCode="0.00">
                  <c:v>3.5700000000000003</c:v>
                </c:pt>
                <c:pt idx="154" formatCode="0.00">
                  <c:v>5.3800000000000026</c:v>
                </c:pt>
                <c:pt idx="155" formatCode="0.00">
                  <c:v>-3.0399999999999991</c:v>
                </c:pt>
                <c:pt idx="156" formatCode="0.00">
                  <c:v>-1.1000000000000014</c:v>
                </c:pt>
                <c:pt idx="157" formatCode="0.00">
                  <c:v>-1.2199999999999989</c:v>
                </c:pt>
                <c:pt idx="158" formatCode="0.00">
                  <c:v>4.5300000000000011</c:v>
                </c:pt>
                <c:pt idx="159" formatCode="0.00">
                  <c:v>2.8899999999999935</c:v>
                </c:pt>
                <c:pt idx="160" formatCode="0.00">
                  <c:v>1.4799999999999969</c:v>
                </c:pt>
                <c:pt idx="161" formatCode="0.00">
                  <c:v>0.61999999999999744</c:v>
                </c:pt>
                <c:pt idx="162" formatCode="0.00">
                  <c:v>6.93</c:v>
                </c:pt>
                <c:pt idx="163" formatCode="0.00">
                  <c:v>5.9400000000000048</c:v>
                </c:pt>
                <c:pt idx="164" formatCode="0.00">
                  <c:v>0.64999999999999858</c:v>
                </c:pt>
                <c:pt idx="165" formatCode="0.00">
                  <c:v>2.1763600000000025</c:v>
                </c:pt>
                <c:pt idx="166" formatCode="0.00">
                  <c:v>5.8308599999999942</c:v>
                </c:pt>
                <c:pt idx="167" formatCode="0.00">
                  <c:v>6.7970499999999987</c:v>
                </c:pt>
                <c:pt idx="168" formatCode="0.00">
                  <c:v>3.8491199999999992</c:v>
                </c:pt>
                <c:pt idx="169" formatCode="0.00">
                  <c:v>2.0430099999999953</c:v>
                </c:pt>
                <c:pt idx="170" formatCode="0.00">
                  <c:v>0.13261999999999574</c:v>
                </c:pt>
                <c:pt idx="171" formatCode="0.00">
                  <c:v>2.1465900000000033</c:v>
                </c:pt>
                <c:pt idx="172" formatCode="0.00">
                  <c:v>4.2528899999999936</c:v>
                </c:pt>
                <c:pt idx="173" formatCode="0.00">
                  <c:v>2.2007300000000001</c:v>
                </c:pt>
                <c:pt idx="174" formatCode="0.00">
                  <c:v>4.7740000000000009</c:v>
                </c:pt>
                <c:pt idx="175" formatCode="0.00">
                  <c:v>2.8047199999999961</c:v>
                </c:pt>
                <c:pt idx="176" formatCode="0.00">
                  <c:v>4.1086000000000027</c:v>
                </c:pt>
                <c:pt idx="177" formatCode="0.00">
                  <c:v>3.3474799999999973</c:v>
                </c:pt>
                <c:pt idx="178" formatCode="0.00">
                  <c:v>4.5366499999999945</c:v>
                </c:pt>
                <c:pt idx="179" formatCode="0.00">
                  <c:v>3.2609299999999948</c:v>
                </c:pt>
                <c:pt idx="180" formatCode="0.00">
                  <c:v>-4.0599999999999952</c:v>
                </c:pt>
                <c:pt idx="181" formatCode="0.00">
                  <c:v>5.75</c:v>
                </c:pt>
                <c:pt idx="182" formatCode="0.00">
                  <c:v>6.8199999999999932</c:v>
                </c:pt>
                <c:pt idx="183" formatCode="0.00">
                  <c:v>0.79000000000000625</c:v>
                </c:pt>
                <c:pt idx="184" formatCode="0.00">
                  <c:v>3.5999999999999943</c:v>
                </c:pt>
                <c:pt idx="185" formatCode="0.00">
                  <c:v>2.1200000000000045</c:v>
                </c:pt>
                <c:pt idx="186" formatCode="0.00">
                  <c:v>3.8999999999999986</c:v>
                </c:pt>
                <c:pt idx="187" formatCode="0.00">
                  <c:v>1.8800000000000026</c:v>
                </c:pt>
                <c:pt idx="188" formatCode="0.00">
                  <c:v>4.82</c:v>
                </c:pt>
                <c:pt idx="189" formatCode="0.00">
                  <c:v>6.32</c:v>
                </c:pt>
                <c:pt idx="190" formatCode="0.00">
                  <c:v>5.9100000000000037</c:v>
                </c:pt>
                <c:pt idx="191" formatCode="0.00">
                  <c:v>-1.8799999999999955</c:v>
                </c:pt>
                <c:pt idx="192" formatCode="0.00">
                  <c:v>5.8400000000000034</c:v>
                </c:pt>
                <c:pt idx="193" formatCode="0.00">
                  <c:v>4.3299999999999983</c:v>
                </c:pt>
                <c:pt idx="194" formatCode="0.00">
                  <c:v>5.43</c:v>
                </c:pt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xVal>
          <c:yVal>
            <c:numRef>
              <c:f>ptmharwell_cri_2006_cmontea!$P$524:$P$739</c:f>
              <c:numCache>
                <c:formatCode>General</c:formatCode>
                <c:ptCount val="216"/>
                <c:pt idx="195" formatCode="0.00">
                  <c:v>-10</c:v>
                </c:pt>
                <c:pt idx="196" formatCode="0.00">
                  <c:v>-9</c:v>
                </c:pt>
                <c:pt idx="197" formatCode="0.00">
                  <c:v>-8</c:v>
                </c:pt>
                <c:pt idx="198" formatCode="0.00">
                  <c:v>-7</c:v>
                </c:pt>
                <c:pt idx="199" formatCode="0.00">
                  <c:v>-6</c:v>
                </c:pt>
                <c:pt idx="200" formatCode="0.00">
                  <c:v>-5</c:v>
                </c:pt>
                <c:pt idx="201" formatCode="0.00">
                  <c:v>-4</c:v>
                </c:pt>
                <c:pt idx="202" formatCode="0.00">
                  <c:v>-3</c:v>
                </c:pt>
                <c:pt idx="203" formatCode="0.00">
                  <c:v>-2</c:v>
                </c:pt>
                <c:pt idx="204" formatCode="0.00">
                  <c:v>-1</c:v>
                </c:pt>
                <c:pt idx="205" formatCode="0.00">
                  <c:v>0</c:v>
                </c:pt>
                <c:pt idx="206" formatCode="0.00">
                  <c:v>1</c:v>
                </c:pt>
                <c:pt idx="207" formatCode="0.00">
                  <c:v>2</c:v>
                </c:pt>
                <c:pt idx="208" formatCode="0.00">
                  <c:v>3</c:v>
                </c:pt>
                <c:pt idx="209" formatCode="0.00">
                  <c:v>4</c:v>
                </c:pt>
                <c:pt idx="210" formatCode="0.00">
                  <c:v>5</c:v>
                </c:pt>
                <c:pt idx="211" formatCode="0.00">
                  <c:v>6</c:v>
                </c:pt>
                <c:pt idx="212" formatCode="0.00">
                  <c:v>7</c:v>
                </c:pt>
                <c:pt idx="213" formatCode="0.00">
                  <c:v>8</c:v>
                </c:pt>
                <c:pt idx="214" formatCode="0.00">
                  <c:v>9</c:v>
                </c:pt>
                <c:pt idx="215" formatCode="0.0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324928"/>
        <c:axId val="147326464"/>
      </c:scatterChart>
      <c:valAx>
        <c:axId val="147324928"/>
        <c:scaling>
          <c:orientation val="minMax"/>
          <c:max val="10"/>
          <c:min val="-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Responses to 30% reductions across UK and RoE, ppb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326464"/>
        <c:crosses val="autoZero"/>
        <c:crossBetween val="midCat"/>
      </c:valAx>
      <c:valAx>
        <c:axId val="147326464"/>
        <c:scaling>
          <c:orientation val="minMax"/>
          <c:max val="10"/>
          <c:min val="-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Responses to 30% reductions across UK, ppb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3249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90055688264368716"/>
          <c:y val="8.9421424994646337E-2"/>
          <c:w val="9.9443132108486446E-2"/>
          <c:h val="0.8262280439049445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350BE-67B4-476B-906F-24DC341F0025}" type="datetimeFigureOut">
              <a:rPr lang="en-GB" smtClean="0"/>
              <a:t>30/04/2013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CC493-58AB-425D-A772-734CB88B3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61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CC493-58AB-425D-A772-734CB88B32A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01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FEAA7-5F76-4FFF-96DB-52133859AA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5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8775-BE51-4DF7-9B53-6D7E4E1362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4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D2867-1D9D-41FF-A4D9-5EC8F03935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4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1D5D2-B8DC-4FE9-84D6-4BB3FC3247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0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0451E-26EF-4855-AB34-48907AC9BE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31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59C8E-8E44-4685-8E72-EFD4A580F9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96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C38E0-6041-4367-9923-13C624A4BF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58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8F3CF-E2AE-4922-8BB7-33479EE15E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8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61C80-401D-4B99-8C10-81EDF09B95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18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67BB2-0C5E-4E7A-9B8C-07F35FD049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35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E27E9-785B-4989-AD46-AB0B1B1E30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91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0CFB4F-1F7B-46B6-995E-CCA1B9BB439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412776"/>
            <a:ext cx="8496944" cy="866527"/>
          </a:xfrm>
        </p:spPr>
        <p:txBody>
          <a:bodyPr/>
          <a:lstStyle/>
          <a:p>
            <a:r>
              <a:rPr lang="en-US" sz="2000" dirty="0" smtClean="0"/>
              <a:t>ANALYSIS OF UK AND EUROPEAN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AND VOC EMISSION SCENARIOS IN THE DEFRA MODEL INTERCOMPARISON EXERCISE </a:t>
            </a:r>
            <a:endParaRPr lang="en-US" sz="2000" baseline="-25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924944"/>
            <a:ext cx="7776864" cy="3384376"/>
          </a:xfrm>
        </p:spPr>
        <p:txBody>
          <a:bodyPr/>
          <a:lstStyle/>
          <a:p>
            <a:r>
              <a:rPr lang="en-US" sz="2000" dirty="0" smtClean="0"/>
              <a:t>Dick Derwent</a:t>
            </a:r>
          </a:p>
          <a:p>
            <a:r>
              <a:rPr lang="en-US" sz="2000" dirty="0" err="1" smtClean="0"/>
              <a:t>rdscientific</a:t>
            </a:r>
            <a:r>
              <a:rPr lang="en-US" sz="2000" dirty="0" smtClean="0"/>
              <a:t>, Newbury, United Kingdom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algn="l"/>
            <a:r>
              <a:rPr lang="en-US" sz="2000" dirty="0" smtClean="0"/>
              <a:t>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TFMM meeting, Zagreb, Croatia,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May 2013</a:t>
            </a:r>
          </a:p>
          <a:p>
            <a:endParaRPr lang="en-US" sz="2000" dirty="0"/>
          </a:p>
          <a:p>
            <a:pPr algn="l"/>
            <a:r>
              <a:rPr lang="en-US" sz="2000" dirty="0" smtClean="0"/>
              <a:t>This study was supported by the ALE program of the UK Department for Environment Food and Rural Affairs under contract AQ0704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92696"/>
            <a:ext cx="7772400" cy="722511"/>
          </a:xfrm>
        </p:spPr>
        <p:txBody>
          <a:bodyPr/>
          <a:lstStyle/>
          <a:p>
            <a:r>
              <a:rPr lang="en-US" sz="2000" dirty="0" smtClean="0"/>
              <a:t>VOC- VERSUS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-SENSITIVITY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72833912"/>
              </p:ext>
            </p:extLst>
          </p:nvPr>
        </p:nvGraphicFramePr>
        <p:xfrm>
          <a:off x="611560" y="1484784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8490" y="17728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VOC-sensitive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4128" y="50851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NO</a:t>
            </a:r>
            <a:r>
              <a:rPr lang="en-GB" baseline="-25000" dirty="0" smtClean="0">
                <a:solidFill>
                  <a:srgbClr val="C00000"/>
                </a:solidFill>
              </a:rPr>
              <a:t>x</a:t>
            </a:r>
            <a:r>
              <a:rPr lang="en-GB" dirty="0" smtClean="0">
                <a:solidFill>
                  <a:srgbClr val="C00000"/>
                </a:solidFill>
              </a:rPr>
              <a:t>-sensitive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602128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C000"/>
                </a:solidFill>
              </a:rPr>
              <a:t>Responses for &gt;50 ppb episode days</a:t>
            </a:r>
            <a:endParaRPr lang="en-GB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0648"/>
            <a:ext cx="7772400" cy="434479"/>
          </a:xfrm>
        </p:spPr>
        <p:txBody>
          <a:bodyPr/>
          <a:lstStyle/>
          <a:p>
            <a:r>
              <a:rPr lang="en-US" sz="2000" dirty="0" smtClean="0"/>
              <a:t>ASSIGNMENTS OF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 VERSUS VOC-SENSITIVITY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124744"/>
            <a:ext cx="6400800" cy="5472608"/>
          </a:xfrm>
        </p:spPr>
        <p:txBody>
          <a:bodyPr/>
          <a:lstStyle/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89955"/>
              </p:ext>
            </p:extLst>
          </p:nvPr>
        </p:nvGraphicFramePr>
        <p:xfrm>
          <a:off x="2411760" y="741775"/>
          <a:ext cx="4248475" cy="6143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915"/>
                <a:gridCol w="458445"/>
                <a:gridCol w="458445"/>
                <a:gridCol w="458445"/>
                <a:gridCol w="458445"/>
                <a:gridCol w="458445"/>
                <a:gridCol w="458445"/>
                <a:gridCol w="458445"/>
                <a:gridCol w="458445"/>
              </a:tblGrid>
              <a:tr h="16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Model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G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15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st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VOC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solidFill>
                      <a:srgbClr val="FFFF00"/>
                    </a:solidFill>
                  </a:tcPr>
                </a:tc>
              </a:tr>
              <a:tr h="18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VOC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</a:rPr>
                        <a:t>NO</a:t>
                      </a:r>
                      <a:r>
                        <a:rPr lang="en-GB" sz="1100" b="1" baseline="-25000">
                          <a:effectLst/>
                        </a:rPr>
                        <a:t>x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NO</a:t>
                      </a:r>
                      <a:r>
                        <a:rPr lang="en-GB" sz="1100" b="1" baseline="-25000" dirty="0">
                          <a:effectLst/>
                        </a:rPr>
                        <a:t>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8304" y="2060848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Some measure of conflict on all but 6 days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80312" y="4293096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Which is ‘best’ model?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772400" cy="722511"/>
          </a:xfrm>
        </p:spPr>
        <p:txBody>
          <a:bodyPr/>
          <a:lstStyle/>
          <a:p>
            <a:r>
              <a:rPr lang="en-US" sz="2000" dirty="0" smtClean="0"/>
              <a:t>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 VERSUS VOC-SENSITIVITY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636912"/>
            <a:ext cx="7560840" cy="300188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Unprocessed model results show conflicting assignments on all but 6 days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Set a threshold of model performance of -0.1 &lt; NMB &lt; +0.1 before ‘accepting’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 versus VOC-sensitivity for each day and for each model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This removes almost all of the conflicting assignments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88640"/>
            <a:ext cx="8424936" cy="578495"/>
          </a:xfrm>
        </p:spPr>
        <p:txBody>
          <a:bodyPr/>
          <a:lstStyle/>
          <a:p>
            <a:r>
              <a:rPr lang="en-US" sz="2000" dirty="0" smtClean="0"/>
              <a:t>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 VERSUS VOC-SENSITIVITY </a:t>
            </a:r>
            <a:br>
              <a:rPr lang="en-US" sz="2000" dirty="0" smtClean="0"/>
            </a:br>
            <a:r>
              <a:rPr lang="en-US" sz="2000" dirty="0" smtClean="0"/>
              <a:t>FOR ‘ACCEPTABLE’ MODELS ONLY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196752"/>
            <a:ext cx="7376864" cy="5400600"/>
          </a:xfrm>
        </p:spPr>
        <p:txBody>
          <a:bodyPr/>
          <a:lstStyle/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64910"/>
              </p:ext>
            </p:extLst>
          </p:nvPr>
        </p:nvGraphicFramePr>
        <p:xfrm>
          <a:off x="2411760" y="860294"/>
          <a:ext cx="4935724" cy="571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154"/>
                <a:gridCol w="480730"/>
                <a:gridCol w="480730"/>
                <a:gridCol w="480730"/>
                <a:gridCol w="480730"/>
                <a:gridCol w="480730"/>
                <a:gridCol w="480730"/>
                <a:gridCol w="480730"/>
                <a:gridCol w="480730"/>
                <a:gridCol w="480730"/>
              </a:tblGrid>
              <a:tr h="261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Model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solidFill>
                            <a:srgbClr val="C00000"/>
                          </a:solidFill>
                          <a:effectLst/>
                        </a:rPr>
                        <a:t>Obs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, ppb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G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82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VOC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80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81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79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38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60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29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VOC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34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32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21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VOC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39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35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33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VOC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VOC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42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15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51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75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76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106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19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103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58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st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61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56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43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72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69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65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63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43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36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NO</a:t>
                      </a:r>
                      <a:r>
                        <a:rPr lang="en-GB" sz="1000" b="1" baseline="-25000" dirty="0">
                          <a:effectLst/>
                        </a:rPr>
                        <a:t>x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30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  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36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6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43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VOC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</a:rPr>
                        <a:t>NO</a:t>
                      </a:r>
                      <a:r>
                        <a:rPr lang="en-GB" sz="1000" b="1" baseline="-25000">
                          <a:effectLst/>
                        </a:rPr>
                        <a:t>x</a:t>
                      </a:r>
                      <a:endParaRPr lang="en-GB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19675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All models are ‘acceptable’ on at least one day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42088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No models are ‘acceptable’ on all days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71703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There is no model that is always ‘best’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4328" y="1196752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Selecting on the basis of model performance reduces conflicts</a:t>
            </a:r>
            <a:endParaRPr lang="en-GB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578495"/>
          </a:xfrm>
        </p:spPr>
        <p:txBody>
          <a:bodyPr/>
          <a:lstStyle/>
          <a:p>
            <a:r>
              <a:rPr lang="en-US" sz="2000" dirty="0" smtClean="0"/>
              <a:t>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700808"/>
            <a:ext cx="7632848" cy="453650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Base case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S3: 30% reductions in NO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VOC emissions across UK and Rest of Europe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S4: 30% reductions in NO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VOC emissions across the United Kingdom only</a:t>
            </a:r>
            <a:r>
              <a:rPr lang="en-US" sz="2000" dirty="0" smtClean="0"/>
              <a:t> 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lvl="0"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S3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greater than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then day is assigned as Rest of Europe dominant</a:t>
            </a:r>
          </a:p>
          <a:p>
            <a:pPr lvl="0" algn="l"/>
            <a:endParaRPr lang="en-GB" sz="2000" dirty="0" smtClean="0"/>
          </a:p>
          <a:p>
            <a:pPr lvl="0"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S3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less than</a:t>
            </a:r>
          </a:p>
          <a:p>
            <a:pPr lvl="0"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then day is assigned as UK dominant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650503"/>
          </a:xfrm>
        </p:spPr>
        <p:txBody>
          <a:bodyPr/>
          <a:lstStyle/>
          <a:p>
            <a:r>
              <a:rPr lang="en-US" sz="2000" dirty="0" smtClean="0"/>
              <a:t>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93207252"/>
              </p:ext>
            </p:extLst>
          </p:nvPr>
        </p:nvGraphicFramePr>
        <p:xfrm>
          <a:off x="971600" y="1268760"/>
          <a:ext cx="7416823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1640" y="1536304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UK-dominant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2160" y="537321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C00000"/>
                </a:solidFill>
              </a:rPr>
              <a:t>RoE</a:t>
            </a:r>
            <a:r>
              <a:rPr lang="en-GB" sz="1600" dirty="0" smtClean="0">
                <a:solidFill>
                  <a:srgbClr val="C00000"/>
                </a:solidFill>
              </a:rPr>
              <a:t>-dominant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02128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Responses on 50 ppb episode days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60648"/>
            <a:ext cx="7772400" cy="650503"/>
          </a:xfrm>
        </p:spPr>
        <p:txBody>
          <a:bodyPr/>
          <a:lstStyle/>
          <a:p>
            <a:r>
              <a:rPr lang="en-US" sz="2000" dirty="0" smtClean="0"/>
              <a:t>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755445"/>
              </p:ext>
            </p:extLst>
          </p:nvPr>
        </p:nvGraphicFramePr>
        <p:xfrm>
          <a:off x="2267744" y="764704"/>
          <a:ext cx="4464494" cy="6009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110"/>
                <a:gridCol w="491298"/>
                <a:gridCol w="491298"/>
                <a:gridCol w="491298"/>
                <a:gridCol w="491298"/>
                <a:gridCol w="491298"/>
                <a:gridCol w="491298"/>
                <a:gridCol w="491298"/>
                <a:gridCol w="491298"/>
              </a:tblGrid>
              <a:tr h="304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Model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G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3rd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>
                    <a:solidFill>
                      <a:srgbClr val="FFFF00"/>
                    </a:solidFill>
                  </a:tcPr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19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UK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31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64288" y="1844824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measure of conflict on all but 5 days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08304" y="4005064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Which is best model?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7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772400" cy="722511"/>
          </a:xfrm>
        </p:spPr>
        <p:txBody>
          <a:bodyPr/>
          <a:lstStyle/>
          <a:p>
            <a:r>
              <a:rPr lang="en-US" sz="2000" dirty="0" smtClean="0"/>
              <a:t>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 DOMINANCE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636912"/>
            <a:ext cx="7560840" cy="300188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Unprocessed model results show conflicting assignments on all but 5 days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Set a threshold of model performance of -0.1 &lt; NMB &lt; +0.1 before ‘accepting’ UK- versus </a:t>
            </a:r>
            <a:r>
              <a:rPr lang="en-US" sz="2000" dirty="0" err="1" smtClean="0"/>
              <a:t>RoE-dominace</a:t>
            </a:r>
            <a:r>
              <a:rPr lang="en-US" sz="2000" dirty="0" smtClean="0"/>
              <a:t> for each day and for each model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This removes almost all of the conflicting assignments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804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8640"/>
            <a:ext cx="7772400" cy="504056"/>
          </a:xfrm>
        </p:spPr>
        <p:txBody>
          <a:bodyPr/>
          <a:lstStyle/>
          <a:p>
            <a:r>
              <a:rPr lang="en-US" sz="2000" dirty="0" smtClean="0"/>
              <a:t>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236475"/>
              </p:ext>
            </p:extLst>
          </p:nvPr>
        </p:nvGraphicFramePr>
        <p:xfrm>
          <a:off x="2339752" y="692696"/>
          <a:ext cx="4608516" cy="6009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340"/>
                <a:gridCol w="507147"/>
                <a:gridCol w="507147"/>
                <a:gridCol w="507147"/>
                <a:gridCol w="507147"/>
                <a:gridCol w="507147"/>
                <a:gridCol w="507147"/>
                <a:gridCol w="507147"/>
                <a:gridCol w="507147"/>
              </a:tblGrid>
              <a:tr h="304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Model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F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G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  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15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17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19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nd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rd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</a:rPr>
                        <a:t> 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26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27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C00000"/>
                          </a:solidFill>
                          <a:effectLst/>
                        </a:rPr>
                        <a:t>28</a:t>
                      </a:r>
                      <a:r>
                        <a:rPr lang="en-GB" sz="800" baseline="3000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 err="1">
                          <a:effectLst/>
                        </a:rPr>
                        <a:t>RoE</a:t>
                      </a:r>
                      <a:endParaRPr lang="en-GB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30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th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 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  <a:tr h="15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C00000"/>
                          </a:solidFill>
                          <a:effectLst/>
                        </a:rPr>
                        <a:t>31</a:t>
                      </a:r>
                      <a:r>
                        <a:rPr lang="en-GB" sz="800" baseline="30000" dirty="0">
                          <a:solidFill>
                            <a:srgbClr val="C00000"/>
                          </a:solidFill>
                          <a:effectLst/>
                        </a:rPr>
                        <a:t>st</a:t>
                      </a:r>
                      <a:endParaRPr lang="en-GB" sz="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RoE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>
                          <a:effectLst/>
                        </a:rPr>
                        <a:t>UK</a:t>
                      </a:r>
                      <a:endParaRPr lang="en-GB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  <a:tc>
                  <a:txBody>
                    <a:bodyPr/>
                    <a:lstStyle/>
                    <a:p>
                      <a:endParaRPr lang="en-GB" sz="105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8789" marR="48789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52320" y="1556792"/>
            <a:ext cx="13681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Selecting on the basis of model performance reduces conflicts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7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04664"/>
            <a:ext cx="7772400" cy="650503"/>
          </a:xfrm>
        </p:spPr>
        <p:txBody>
          <a:bodyPr/>
          <a:lstStyle/>
          <a:p>
            <a:r>
              <a:rPr lang="en-US" sz="2000" dirty="0" smtClean="0"/>
              <a:t>CONCLUSIONS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40768"/>
            <a:ext cx="7848872" cy="5040560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Model performance was highly variable between days during July </a:t>
            </a:r>
            <a:r>
              <a:rPr lang="en-US" sz="2000" dirty="0" smtClean="0"/>
              <a:t>2006 at the one site: Harwell, GB0036R</a:t>
            </a:r>
            <a:endParaRPr lang="en-US" sz="2000" dirty="0" smtClean="0"/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selecting model results on the basis of -0.1 &lt; NMB &lt; +0.1 for each day dramatically reduced conflicting assignments as to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 versus VOC-sensitivity and 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there was always one day for each model when it was the ‘best’ model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no one model was ‘best’ model on all days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best to control VOC emissions rather than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emissions and to take action across Europe rather than in the UK only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07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722511"/>
          </a:xfrm>
        </p:spPr>
        <p:txBody>
          <a:bodyPr/>
          <a:lstStyle/>
          <a:p>
            <a:r>
              <a:rPr lang="en-US" sz="2000" dirty="0" smtClean="0"/>
              <a:t>ACKNOWLEDGEMENTS</a:t>
            </a:r>
            <a:endParaRPr lang="en-US" sz="2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628800"/>
            <a:ext cx="8424936" cy="4752528"/>
          </a:xfrm>
        </p:spPr>
        <p:txBody>
          <a:bodyPr/>
          <a:lstStyle/>
          <a:p>
            <a:pPr algn="l"/>
            <a:r>
              <a:rPr lang="en-US" sz="2000" dirty="0" smtClean="0"/>
              <a:t>Without the help of the UK </a:t>
            </a:r>
            <a:r>
              <a:rPr lang="en-US" sz="2000" dirty="0" err="1" smtClean="0"/>
              <a:t>modelling</a:t>
            </a:r>
            <a:r>
              <a:rPr lang="en-US" sz="2000" dirty="0" smtClean="0"/>
              <a:t> teams, this study would not have been possible:</a:t>
            </a:r>
          </a:p>
          <a:p>
            <a:pPr algn="l"/>
            <a:endParaRPr lang="en-US" sz="2000" dirty="0"/>
          </a:p>
          <a:p>
            <a:pPr algn="l"/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Paul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Agnew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Sean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Beevers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David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Carslaw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Charles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Chemel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Sally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Cooke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Xavier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Francis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Andrea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Fraser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Mathew R.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Nutthida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Kitwiroon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Justin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Lingard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Alison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Redington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Ranjeet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Sokhi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Massimo </a:t>
            </a:r>
            <a:r>
              <a:rPr lang="en-GB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Vieno</a:t>
            </a:r>
            <a:r>
              <a:rPr lang="en-GB" sz="20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</a:p>
          <a:p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</a:t>
            </a:r>
          </a:p>
          <a:p>
            <a:pPr algn="l"/>
            <a:r>
              <a:rPr lang="en-GB" sz="1200" baseline="30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sz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</a:t>
            </a:r>
            <a:r>
              <a:rPr lang="en-GB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Office, Exeter, Devon, United Kingdom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Research Group, King’s College London, London, United Kingdom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Centre for Atmospheric Science (NCAS), University of Hertfordshire, Hatfield, United Kingdom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AEA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Energy &amp; Environment, Gemini Building, Fermi Avenue, Harwell International Business Centre, Didcot, United Kingdom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Hertfordshire, Hatfield, United Kingdom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Chemistry, University of Edinburgh, Edinburgh, United Kingdom.</a:t>
            </a:r>
          </a:p>
          <a:p>
            <a:pPr algn="l"/>
            <a:r>
              <a:rPr lang="en-GB" sz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Centre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Ecology and Hydrology, Bush Estate,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Penicuik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United Kingdom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650503"/>
          </a:xfrm>
        </p:spPr>
        <p:txBody>
          <a:bodyPr/>
          <a:lstStyle/>
          <a:p>
            <a:r>
              <a:rPr lang="en-US" sz="2000" dirty="0" smtClean="0"/>
              <a:t>MODEL EVALUATION FRAMEWORK</a:t>
            </a:r>
            <a:endParaRPr lang="en-US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44824"/>
            <a:ext cx="8064896" cy="4464496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Operational evaluation – usually against historic observations, what are the biases?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Diagnostic evaluation – are model biases caused by model inputs or model processes?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Dynamic evaluation – what are model responses to changes in emissions?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Probabilistic evaluation – what are the uncertainties in models?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 smtClean="0"/>
              <a:t>In this study, the focus is on dynamic evaluation using changes in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and VOC emissions.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27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04664"/>
            <a:ext cx="7772400" cy="794519"/>
          </a:xfrm>
        </p:spPr>
        <p:txBody>
          <a:bodyPr/>
          <a:lstStyle/>
          <a:p>
            <a:r>
              <a:rPr lang="en-US" sz="2000" dirty="0" smtClean="0"/>
              <a:t>STUDY DESIGN</a:t>
            </a:r>
            <a:endParaRPr lang="en-US" sz="2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7632848" cy="4968552"/>
          </a:xfrm>
        </p:spPr>
        <p:txBody>
          <a:bodyPr/>
          <a:lstStyle/>
          <a:p>
            <a:pPr algn="l"/>
            <a:r>
              <a:rPr lang="en-US" sz="2000" dirty="0" smtClean="0"/>
              <a:t>‘Blind’ </a:t>
            </a:r>
            <a:r>
              <a:rPr lang="en-US" sz="2000" dirty="0" err="1" smtClean="0"/>
              <a:t>intercomparison</a:t>
            </a:r>
            <a:r>
              <a:rPr lang="en-US" sz="2000" dirty="0" smtClean="0"/>
              <a:t> with no </a:t>
            </a:r>
            <a:r>
              <a:rPr lang="en-US" sz="2000" dirty="0" err="1" smtClean="0"/>
              <a:t>harmonisation</a:t>
            </a:r>
            <a:r>
              <a:rPr lang="en-US" sz="2000" dirty="0" smtClean="0"/>
              <a:t> of input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Base case</a:t>
            </a:r>
            <a:endParaRPr lang="en-US" sz="2000" dirty="0"/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S1: 30% reductions in NO</a:t>
            </a:r>
            <a:r>
              <a:rPr lang="en-GB" sz="20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emissions across Europe,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S2: 30% reductions in VOC emissions across Europe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lvl="0" algn="l"/>
            <a:endParaRPr lang="en-GB" sz="2000" dirty="0" smtClean="0"/>
          </a:p>
          <a:p>
            <a:pPr lvl="0" algn="l"/>
            <a:r>
              <a:rPr lang="en-GB" sz="2000" dirty="0" smtClean="0"/>
              <a:t>To test NO</a:t>
            </a:r>
            <a:r>
              <a:rPr lang="en-GB" sz="2000" baseline="-25000" dirty="0" smtClean="0"/>
              <a:t>x</a:t>
            </a:r>
            <a:r>
              <a:rPr lang="en-GB" sz="2000" dirty="0" smtClean="0"/>
              <a:t>- versus VOC-sensitivity</a:t>
            </a:r>
          </a:p>
          <a:p>
            <a:pPr lvl="0" algn="l"/>
            <a:endParaRPr lang="en-GB" sz="2000" dirty="0"/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S3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30% reductions in NO</a:t>
            </a:r>
            <a:r>
              <a:rPr lang="en-GB" sz="20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VOC emissions across Europe,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S4: 30% reductions in NO</a:t>
            </a:r>
            <a:r>
              <a:rPr lang="en-GB" sz="20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VOC emissions across the United 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Kingdom only</a:t>
            </a:r>
            <a:r>
              <a:rPr lang="en-US" sz="2000" dirty="0" smtClean="0"/>
              <a:t> 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 smtClean="0"/>
              <a:t>To test UK- versus </a:t>
            </a:r>
            <a:r>
              <a:rPr lang="en-US" sz="2000" dirty="0" err="1" smtClean="0"/>
              <a:t>RoE</a:t>
            </a:r>
            <a:r>
              <a:rPr lang="en-US" sz="2000" dirty="0" smtClean="0"/>
              <a:t>-dominance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332656"/>
            <a:ext cx="7772400" cy="866527"/>
          </a:xfrm>
        </p:spPr>
        <p:txBody>
          <a:bodyPr/>
          <a:lstStyle/>
          <a:p>
            <a:r>
              <a:rPr lang="en-US" sz="2000" dirty="0" smtClean="0"/>
              <a:t>PARTICIPATING MODELS</a:t>
            </a:r>
            <a:endParaRPr lang="en-US" sz="2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052736"/>
            <a:ext cx="8568952" cy="5184576"/>
          </a:xfrm>
        </p:spPr>
        <p:txBody>
          <a:bodyPr/>
          <a:lstStyle/>
          <a:p>
            <a:pPr algn="l"/>
            <a:r>
              <a:rPr lang="en-GB" sz="2000" dirty="0" smtClean="0">
                <a:solidFill>
                  <a:srgbClr val="808000"/>
                </a:solidFill>
              </a:rPr>
              <a:t>Eulerian grid models</a:t>
            </a:r>
          </a:p>
          <a:p>
            <a:pPr algn="l"/>
            <a:endParaRPr lang="en-GB" sz="2000" dirty="0"/>
          </a:p>
          <a:p>
            <a:pPr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Community Multi-scale Air Quality (CMAQ) model (3 </a:t>
            </a:r>
            <a:r>
              <a:rPr lang="en-GB" sz="2000" dirty="0" smtClean="0"/>
              <a:t>versions)</a:t>
            </a:r>
            <a:endParaRPr lang="en-GB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Air Quality Unified Model (AQUM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GB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EMEP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UK (EMEP4UK) 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</a:t>
            </a:r>
          </a:p>
          <a:p>
            <a:pPr algn="l"/>
            <a:endParaRPr lang="en-GB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 err="1" smtClean="0">
                <a:solidFill>
                  <a:srgbClr val="808000"/>
                </a:solidFill>
              </a:rPr>
              <a:t>Lagrangian</a:t>
            </a:r>
            <a:r>
              <a:rPr lang="en-GB" sz="2000" dirty="0" smtClean="0">
                <a:solidFill>
                  <a:srgbClr val="808000"/>
                </a:solidFill>
              </a:rPr>
              <a:t> dispersion model</a:t>
            </a:r>
          </a:p>
          <a:p>
            <a:pPr algn="l"/>
            <a:endParaRPr lang="en-GB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Numerical Atmospheric Dispersion Model Environment (NAME) 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>
                <a:solidFill>
                  <a:srgbClr val="808000"/>
                </a:solidFill>
              </a:rPr>
              <a:t>Moving air parcel models</a:t>
            </a:r>
            <a:endParaRPr lang="en-GB" sz="2000" dirty="0">
              <a:solidFill>
                <a:srgbClr val="808000"/>
              </a:solidFill>
            </a:endParaRPr>
          </a:p>
          <a:p>
            <a:pPr algn="l"/>
            <a:endParaRPr lang="en-GB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Ozone Source Receptor Model (OSRM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GB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Photochemical Trajectory Model (PTM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772400" cy="722511"/>
          </a:xfrm>
        </p:spPr>
        <p:txBody>
          <a:bodyPr/>
          <a:lstStyle/>
          <a:p>
            <a:r>
              <a:rPr lang="en-US" sz="2000" dirty="0" smtClean="0"/>
              <a:t>STUDY PERIOD AND LOCATION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628800"/>
            <a:ext cx="7848872" cy="4680520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July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to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 2006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This period contained the most severe heat-wave ever recorded in UK which broke the 363-year Central England Temperature record. It was unparalleled in the instrumental record for its combination of high pressures and southerly winds.</a:t>
            </a:r>
          </a:p>
          <a:p>
            <a:pPr algn="l"/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Study location was Harwell, </a:t>
            </a:r>
            <a:r>
              <a:rPr lang="en-US" sz="2000" dirty="0" err="1" smtClean="0"/>
              <a:t>Oxfordshire</a:t>
            </a:r>
            <a:r>
              <a:rPr lang="en-US" sz="2000" dirty="0" smtClean="0"/>
              <a:t> in southern England. EMEP site GB0036R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 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levels exceeded 50 ppb during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–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,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27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 with peak hourly level 106 ppb on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92696"/>
            <a:ext cx="7772400" cy="794519"/>
          </a:xfrm>
        </p:spPr>
        <p:txBody>
          <a:bodyPr/>
          <a:lstStyle/>
          <a:p>
            <a:r>
              <a:rPr lang="en-US" sz="2000" dirty="0" smtClean="0"/>
              <a:t>BASE CASE MODEL RESULTS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445218"/>
              </p:ext>
            </p:extLst>
          </p:nvPr>
        </p:nvGraphicFramePr>
        <p:xfrm>
          <a:off x="539552" y="1844824"/>
          <a:ext cx="8064896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3648" y="1844824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All models predicted this episode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4168" y="191683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All models predicted this episode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4653136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This episode was poorly predicted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772400" cy="650503"/>
          </a:xfrm>
        </p:spPr>
        <p:txBody>
          <a:bodyPr/>
          <a:lstStyle/>
          <a:p>
            <a:r>
              <a:rPr lang="en-US" sz="2000" dirty="0" smtClean="0"/>
              <a:t>RESULTS FOR EMISSION SCENARIOS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74164"/>
            <a:ext cx="7704856" cy="45911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7704" y="623731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808000"/>
                </a:solidFill>
              </a:rPr>
              <a:t>Changes in July mean daily maximum O</a:t>
            </a:r>
            <a:r>
              <a:rPr lang="en-GB" baseline="-25000" dirty="0" smtClean="0">
                <a:solidFill>
                  <a:srgbClr val="808000"/>
                </a:solidFill>
              </a:rPr>
              <a:t>3</a:t>
            </a:r>
            <a:r>
              <a:rPr lang="en-GB" dirty="0" smtClean="0">
                <a:solidFill>
                  <a:srgbClr val="808000"/>
                </a:solidFill>
              </a:rPr>
              <a:t> levels</a:t>
            </a:r>
            <a:endParaRPr lang="en-GB" dirty="0">
              <a:solidFill>
                <a:srgbClr val="8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976" y="1112499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O</a:t>
            </a:r>
            <a:r>
              <a:rPr lang="en-GB" baseline="-25000" dirty="0" smtClean="0">
                <a:solidFill>
                  <a:srgbClr val="002060"/>
                </a:solidFill>
              </a:rPr>
              <a:t>3</a:t>
            </a:r>
            <a:r>
              <a:rPr lang="en-GB" dirty="0" smtClean="0">
                <a:solidFill>
                  <a:srgbClr val="002060"/>
                </a:solidFill>
              </a:rPr>
              <a:t> response is O</a:t>
            </a:r>
            <a:r>
              <a:rPr lang="en-GB" baseline="-25000" dirty="0" smtClean="0">
                <a:solidFill>
                  <a:srgbClr val="002060"/>
                </a:solidFill>
              </a:rPr>
              <a:t>3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baseline="30000" dirty="0" smtClean="0">
                <a:solidFill>
                  <a:srgbClr val="002060"/>
                </a:solidFill>
              </a:rPr>
              <a:t>base case</a:t>
            </a:r>
            <a:r>
              <a:rPr lang="en-GB" dirty="0" smtClean="0">
                <a:solidFill>
                  <a:srgbClr val="002060"/>
                </a:solidFill>
              </a:rPr>
              <a:t> – O</a:t>
            </a:r>
            <a:r>
              <a:rPr lang="en-GB" baseline="-25000" dirty="0" smtClean="0">
                <a:solidFill>
                  <a:srgbClr val="002060"/>
                </a:solidFill>
              </a:rPr>
              <a:t>3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baseline="30000" dirty="0" smtClean="0">
                <a:solidFill>
                  <a:srgbClr val="002060"/>
                </a:solidFill>
              </a:rPr>
              <a:t>scenario case</a:t>
            </a:r>
            <a:endParaRPr lang="en-GB" baseline="30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772400" cy="794519"/>
          </a:xfrm>
        </p:spPr>
        <p:txBody>
          <a:bodyPr/>
          <a:lstStyle/>
          <a:p>
            <a:r>
              <a:rPr lang="en-US" sz="2000" dirty="0" smtClean="0"/>
              <a:t>VOC- VERSUS NO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-SENSITIVITY</a:t>
            </a:r>
            <a:endParaRPr lang="en-US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492896"/>
            <a:ext cx="7704856" cy="314590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/>
              <a:t>Base case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S1: 30% reductions in NO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emissions across Europe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S2: 30% reductions in VOC emissions across Europe</a:t>
            </a:r>
          </a:p>
          <a:p>
            <a:pPr marL="342900" lvl="0" indent="-342900" algn="l">
              <a:buFont typeface="Arial" pitchFamily="34" charset="0"/>
              <a:buChar char="•"/>
            </a:pPr>
            <a:endParaRPr lang="en-GB" sz="2000" dirty="0"/>
          </a:p>
          <a:p>
            <a:pPr lvl="0"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S1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greater than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S2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then day is assigned as NO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-sensitive.</a:t>
            </a:r>
          </a:p>
          <a:p>
            <a:pPr lvl="0" algn="l"/>
            <a:endParaRPr lang="en-GB" sz="2000" dirty="0"/>
          </a:p>
          <a:p>
            <a:pPr lvl="0" algn="l"/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S2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greater than (O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O</a:t>
            </a:r>
            <a:r>
              <a:rPr lang="en-GB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0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S1 case</a:t>
            </a:r>
            <a:r>
              <a:rPr lang="en-GB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then day is assigned as VOC-sensitive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10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1938</Words>
  <Application>Microsoft Office PowerPoint</Application>
  <PresentationFormat>On-screen Show (4:3)</PresentationFormat>
  <Paragraphs>1268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ANALYSIS OF UK AND EUROPEAN NOx AND VOC EMISSION SCENARIOS IN THE DEFRA MODEL INTERCOMPARISON EXERCISE </vt:lpstr>
      <vt:lpstr>ACKNOWLEDGEMENTS</vt:lpstr>
      <vt:lpstr>MODEL EVALUATION FRAMEWORK</vt:lpstr>
      <vt:lpstr>STUDY DESIGN</vt:lpstr>
      <vt:lpstr>PARTICIPATING MODELS</vt:lpstr>
      <vt:lpstr>STUDY PERIOD AND LOCATION</vt:lpstr>
      <vt:lpstr>BASE CASE MODEL RESULTS</vt:lpstr>
      <vt:lpstr>RESULTS FOR EMISSION SCENARIOS</vt:lpstr>
      <vt:lpstr>VOC- VERSUS NOx-SENSITIVITY</vt:lpstr>
      <vt:lpstr>VOC- VERSUS NOx-SENSITIVITY</vt:lpstr>
      <vt:lpstr>ASSIGNMENTS OF NOx- VERSUS VOC-SENSITIVITY</vt:lpstr>
      <vt:lpstr>NOx- VERSUS VOC-SENSITIVITY</vt:lpstr>
      <vt:lpstr>NOx- VERSUS VOC-SENSITIVITY  FOR ‘ACCEPTABLE’ MODELS ONLY</vt:lpstr>
      <vt:lpstr>UK- VERSUS RoE-DOMINANCE</vt:lpstr>
      <vt:lpstr>UK- VERSUS RoE-DOMINANCE</vt:lpstr>
      <vt:lpstr>UK- VERSUS RoE-DOMINANCE</vt:lpstr>
      <vt:lpstr>UK- VERSUS RoE DOMINANCE</vt:lpstr>
      <vt:lpstr>UK- VERSUS RoE-DOMINANCE</vt:lpstr>
      <vt:lpstr>CONCLUSIONS</vt:lpstr>
    </vt:vector>
  </TitlesOfParts>
  <Company>rdscientific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Derwent</dc:creator>
  <cp:lastModifiedBy>Dick Derwent</cp:lastModifiedBy>
  <cp:revision>21</cp:revision>
  <dcterms:created xsi:type="dcterms:W3CDTF">2007-11-27T11:46:06Z</dcterms:created>
  <dcterms:modified xsi:type="dcterms:W3CDTF">2013-04-30T19:24:39Z</dcterms:modified>
</cp:coreProperties>
</file>