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10" r:id="rId2"/>
    <p:sldId id="444" r:id="rId3"/>
    <p:sldId id="434" r:id="rId4"/>
    <p:sldId id="443" r:id="rId5"/>
    <p:sldId id="442" r:id="rId6"/>
    <p:sldId id="439" r:id="rId7"/>
    <p:sldId id="437" r:id="rId8"/>
    <p:sldId id="446" r:id="rId9"/>
    <p:sldId id="445" r:id="rId10"/>
    <p:sldId id="453" r:id="rId11"/>
    <p:sldId id="450" r:id="rId12"/>
    <p:sldId id="451" r:id="rId13"/>
    <p:sldId id="454" r:id="rId14"/>
    <p:sldId id="455" r:id="rId15"/>
    <p:sldId id="456" r:id="rId16"/>
    <p:sldId id="457" r:id="rId17"/>
    <p:sldId id="452" r:id="rId18"/>
  </p:sldIdLst>
  <p:sldSz cx="9144000" cy="5143500" type="screen16x9"/>
  <p:notesSz cx="6789738" cy="99298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36864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737292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105938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474585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1843231" algn="l" defTabSz="737292" rtl="0" eaLnBrk="1" latinLnBrk="0" hangingPunct="1">
      <a:defRPr sz="900"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211877" algn="l" defTabSz="737292" rtl="0" eaLnBrk="1" latinLnBrk="0" hangingPunct="1">
      <a:defRPr sz="900"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2580523" algn="l" defTabSz="737292" rtl="0" eaLnBrk="1" latinLnBrk="0" hangingPunct="1">
      <a:defRPr sz="900"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2949169" algn="l" defTabSz="737292" rtl="0" eaLnBrk="1" latinLnBrk="0" hangingPunct="1">
      <a:defRPr sz="900"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66"/>
    <a:srgbClr val="A50021"/>
    <a:srgbClr val="27A47E"/>
    <a:srgbClr val="0C2C84"/>
    <a:srgbClr val="FBA3EE"/>
    <a:srgbClr val="F98A45"/>
    <a:srgbClr val="FF5050"/>
    <a:srgbClr val="333399"/>
    <a:srgbClr val="FFFFCC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77" autoAdjust="0"/>
    <p:restoredTop sz="93625" autoAdjust="0"/>
  </p:normalViewPr>
  <p:slideViewPr>
    <p:cSldViewPr>
      <p:cViewPr>
        <p:scale>
          <a:sx n="100" d="100"/>
          <a:sy n="100" d="100"/>
        </p:scale>
        <p:origin x="-672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9" d="100"/>
          <a:sy n="89" d="100"/>
        </p:scale>
        <p:origin x="-3726" y="492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'en-têt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425" y="750888"/>
            <a:ext cx="6592888" cy="37099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9988" cy="4468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36864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737292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10593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47458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1843231" algn="l" defTabSz="7372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211877" algn="l" defTabSz="7372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80523" algn="l" defTabSz="7372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949169" algn="l" defTabSz="73729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3FA7177-5FEE-44E4-B616-16A051A25352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1273" y="115899"/>
            <a:ext cx="8248388" cy="450461"/>
          </a:xfrm>
          <a:prstGeom prst="rect">
            <a:avLst/>
          </a:prstGeom>
        </p:spPr>
        <p:txBody>
          <a:bodyPr lIns="71561" tIns="35780" rIns="71561" bIns="35780" anchor="b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4515966"/>
            <a:ext cx="5508104" cy="6275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</a:endParaRPr>
          </a:p>
        </p:txBody>
      </p:sp>
      <p:sp>
        <p:nvSpPr>
          <p:cNvPr id="2" name="ZoneTexte 1"/>
          <p:cNvSpPr txBox="1"/>
          <p:nvPr userDrawn="1"/>
        </p:nvSpPr>
        <p:spPr>
          <a:xfrm>
            <a:off x="179512" y="4731990"/>
            <a:ext cx="35493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+mn-lt"/>
              </a:rPr>
              <a:t>2016 TFMM meeting , Utrecht, 18-20th May 2016</a:t>
            </a:r>
            <a:endParaRPr lang="fr-FR" sz="1200" i="1" dirty="0">
              <a:latin typeface="+mn-lt"/>
            </a:endParaRP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0"/>
            <a:ext cx="9144000" cy="6275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 Unicode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61" r:id="rId2"/>
    <p:sldLayoutId id="2147483972" r:id="rId3"/>
  </p:sldLayoutIdLst>
  <p:hf hdr="0" dt="0"/>
  <p:txStyles>
    <p:titleStyle>
      <a:lvl1pPr algn="l" defTabSz="779534" rtl="0" eaLnBrk="1" fontAlgn="base" hangingPunct="1">
        <a:spcBef>
          <a:spcPct val="0"/>
        </a:spcBef>
        <a:spcAft>
          <a:spcPct val="0"/>
        </a:spcAft>
        <a:defRPr sz="2300">
          <a:solidFill>
            <a:srgbClr val="333399"/>
          </a:solidFill>
          <a:latin typeface="+mj-lt"/>
          <a:ea typeface="+mj-ea"/>
          <a:cs typeface="+mj-cs"/>
        </a:defRPr>
      </a:lvl1pPr>
      <a:lvl2pPr algn="l" defTabSz="779534" rtl="0" eaLnBrk="1" fontAlgn="base" hangingPunct="1">
        <a:spcBef>
          <a:spcPct val="0"/>
        </a:spcBef>
        <a:spcAft>
          <a:spcPct val="0"/>
        </a:spcAft>
        <a:defRPr sz="2300">
          <a:solidFill>
            <a:srgbClr val="FF0000"/>
          </a:solidFill>
          <a:latin typeface="Arial" charset="0"/>
        </a:defRPr>
      </a:lvl2pPr>
      <a:lvl3pPr algn="l" defTabSz="779534" rtl="0" eaLnBrk="1" fontAlgn="base" hangingPunct="1">
        <a:spcBef>
          <a:spcPct val="0"/>
        </a:spcBef>
        <a:spcAft>
          <a:spcPct val="0"/>
        </a:spcAft>
        <a:defRPr sz="2300">
          <a:solidFill>
            <a:srgbClr val="FF0000"/>
          </a:solidFill>
          <a:latin typeface="Arial" charset="0"/>
        </a:defRPr>
      </a:lvl3pPr>
      <a:lvl4pPr algn="l" defTabSz="779534" rtl="0" eaLnBrk="1" fontAlgn="base" hangingPunct="1">
        <a:spcBef>
          <a:spcPct val="0"/>
        </a:spcBef>
        <a:spcAft>
          <a:spcPct val="0"/>
        </a:spcAft>
        <a:defRPr sz="2300">
          <a:solidFill>
            <a:srgbClr val="FF0000"/>
          </a:solidFill>
          <a:latin typeface="Arial" charset="0"/>
        </a:defRPr>
      </a:lvl4pPr>
      <a:lvl5pPr algn="l" defTabSz="779534" rtl="0" eaLnBrk="1" fontAlgn="base" hangingPunct="1">
        <a:spcBef>
          <a:spcPct val="0"/>
        </a:spcBef>
        <a:spcAft>
          <a:spcPct val="0"/>
        </a:spcAft>
        <a:defRPr sz="2300">
          <a:solidFill>
            <a:srgbClr val="FF0000"/>
          </a:solidFill>
          <a:latin typeface="Arial" charset="0"/>
        </a:defRPr>
      </a:lvl5pPr>
      <a:lvl6pPr marL="368646" algn="l" defTabSz="779534" rtl="0" eaLnBrk="1" fontAlgn="base" hangingPunct="1">
        <a:spcBef>
          <a:spcPct val="0"/>
        </a:spcBef>
        <a:spcAft>
          <a:spcPct val="0"/>
        </a:spcAft>
        <a:defRPr sz="2300">
          <a:solidFill>
            <a:srgbClr val="FF0000"/>
          </a:solidFill>
          <a:latin typeface="Arial" charset="0"/>
        </a:defRPr>
      </a:lvl6pPr>
      <a:lvl7pPr marL="737292" algn="l" defTabSz="779534" rtl="0" eaLnBrk="1" fontAlgn="base" hangingPunct="1">
        <a:spcBef>
          <a:spcPct val="0"/>
        </a:spcBef>
        <a:spcAft>
          <a:spcPct val="0"/>
        </a:spcAft>
        <a:defRPr sz="2300">
          <a:solidFill>
            <a:srgbClr val="FF0000"/>
          </a:solidFill>
          <a:latin typeface="Arial" charset="0"/>
        </a:defRPr>
      </a:lvl7pPr>
      <a:lvl8pPr marL="1105938" algn="l" defTabSz="779534" rtl="0" eaLnBrk="1" fontAlgn="base" hangingPunct="1">
        <a:spcBef>
          <a:spcPct val="0"/>
        </a:spcBef>
        <a:spcAft>
          <a:spcPct val="0"/>
        </a:spcAft>
        <a:defRPr sz="2300">
          <a:solidFill>
            <a:srgbClr val="FF0000"/>
          </a:solidFill>
          <a:latin typeface="Arial" charset="0"/>
        </a:defRPr>
      </a:lvl8pPr>
      <a:lvl9pPr marL="1474585" algn="l" defTabSz="779534" rtl="0" eaLnBrk="1" fontAlgn="base" hangingPunct="1">
        <a:spcBef>
          <a:spcPct val="0"/>
        </a:spcBef>
        <a:spcAft>
          <a:spcPct val="0"/>
        </a:spcAft>
        <a:defRPr sz="2300">
          <a:solidFill>
            <a:srgbClr val="FF0000"/>
          </a:solidFill>
          <a:latin typeface="Arial" charset="0"/>
        </a:defRPr>
      </a:lvl9pPr>
    </p:titleStyle>
    <p:bodyStyle>
      <a:lvl1pPr marL="291845" indent="-291845" algn="l" defTabSz="779534" rtl="0" eaLnBrk="1" fontAlgn="base" hangingPunct="1">
        <a:spcBef>
          <a:spcPct val="20000"/>
        </a:spcBef>
        <a:spcAft>
          <a:spcPct val="0"/>
        </a:spcAft>
        <a:defRPr sz="1600">
          <a:solidFill>
            <a:srgbClr val="333399"/>
          </a:solidFill>
          <a:latin typeface="+mn-lt"/>
          <a:ea typeface="+mn-ea"/>
          <a:cs typeface="+mn-cs"/>
        </a:defRPr>
      </a:lvl1pPr>
      <a:lvl2pPr marL="632331" indent="-241924" algn="l" defTabSz="779534" rtl="0" eaLnBrk="1" fontAlgn="base" hangingPunct="1">
        <a:spcBef>
          <a:spcPct val="20000"/>
        </a:spcBef>
        <a:spcAft>
          <a:spcPct val="0"/>
        </a:spcAft>
        <a:buClr>
          <a:srgbClr val="27A47E"/>
        </a:buClr>
        <a:buSzPct val="10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975376" indent="-195844" algn="l" defTabSz="779534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1800">
          <a:solidFill>
            <a:schemeClr val="tx1"/>
          </a:solidFill>
          <a:latin typeface="+mn-lt"/>
        </a:defRPr>
      </a:lvl3pPr>
      <a:lvl4pPr marL="1361943" indent="-193283" algn="l" defTabSz="779534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1800">
          <a:solidFill>
            <a:schemeClr val="tx1"/>
          </a:solidFill>
          <a:latin typeface="+mn-lt"/>
        </a:defRPr>
      </a:lvl4pPr>
      <a:lvl5pPr marL="1752350" indent="-194563" algn="l" defTabSz="779534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800">
          <a:solidFill>
            <a:schemeClr val="tx1"/>
          </a:solidFill>
          <a:latin typeface="+mn-lt"/>
        </a:defRPr>
      </a:lvl5pPr>
      <a:lvl6pPr marL="2120996" indent="-194563" algn="l" defTabSz="779534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800">
          <a:solidFill>
            <a:schemeClr val="tx1"/>
          </a:solidFill>
          <a:latin typeface="+mn-lt"/>
        </a:defRPr>
      </a:lvl6pPr>
      <a:lvl7pPr marL="2489642" indent="-194563" algn="l" defTabSz="779534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800">
          <a:solidFill>
            <a:schemeClr val="tx1"/>
          </a:solidFill>
          <a:latin typeface="+mn-lt"/>
        </a:defRPr>
      </a:lvl7pPr>
      <a:lvl8pPr marL="2858288" indent="-194563" algn="l" defTabSz="779534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800">
          <a:solidFill>
            <a:schemeClr val="tx1"/>
          </a:solidFill>
          <a:latin typeface="+mn-lt"/>
        </a:defRPr>
      </a:lvl8pPr>
      <a:lvl9pPr marL="3226934" indent="-194563" algn="l" defTabSz="779534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737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68646" algn="l" defTabSz="737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7292" algn="l" defTabSz="737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05938" algn="l" defTabSz="737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74585" algn="l" defTabSz="737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43231" algn="l" defTabSz="737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11877" algn="l" defTabSz="737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80523" algn="l" defTabSz="737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49169" algn="l" defTabSz="737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eris.f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sciencedirect.com/science/article/pii/S135223101300324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179512" y="1419622"/>
            <a:ext cx="633670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79534" eaLnBrk="0" hangingPunct="0"/>
            <a:r>
              <a:rPr lang="fr-FR" sz="3600" b="1" dirty="0" smtClean="0">
                <a:latin typeface="Calibri" pitchFamily="34" charset="0"/>
                <a:cs typeface="Arial" charset="0"/>
              </a:rPr>
              <a:t>Cross-</a:t>
            </a:r>
            <a:r>
              <a:rPr lang="fr-FR" sz="3600" b="1" dirty="0" err="1" smtClean="0">
                <a:latin typeface="Calibri" pitchFamily="34" charset="0"/>
                <a:cs typeface="Arial" charset="0"/>
              </a:rPr>
              <a:t>cutting</a:t>
            </a:r>
            <a:r>
              <a:rPr lang="fr-FR" sz="3600" b="1" dirty="0" smtClean="0">
                <a:latin typeface="Calibri" pitchFamily="34" charset="0"/>
                <a:cs typeface="Arial" charset="0"/>
              </a:rPr>
              <a:t> WG TFMM-TFEIP</a:t>
            </a:r>
            <a:endParaRPr lang="fr-FR" sz="3600" b="1" dirty="0" smtClean="0">
              <a:latin typeface="Calibri" pitchFamily="34" charset="0"/>
            </a:endParaRPr>
          </a:p>
          <a:p>
            <a:pPr defTabSz="779534" eaLnBrk="0" hangingPunct="0"/>
            <a:r>
              <a:rPr lang="fr-FR" sz="3600" b="1" dirty="0" smtClean="0">
                <a:latin typeface="Calibri" pitchFamily="34" charset="0"/>
                <a:cs typeface="Arial" charset="0"/>
              </a:rPr>
              <a:t>on SVOC </a:t>
            </a:r>
            <a:r>
              <a:rPr lang="fr-FR" sz="3600" b="1" dirty="0" err="1" smtClean="0">
                <a:latin typeface="Calibri" pitchFamily="34" charset="0"/>
                <a:cs typeface="Arial" charset="0"/>
              </a:rPr>
              <a:t>emissions</a:t>
            </a:r>
            <a:r>
              <a:rPr lang="fr-FR" sz="3600" b="1" dirty="0" smtClean="0">
                <a:latin typeface="Calibri" pitchFamily="34" charset="0"/>
                <a:cs typeface="Arial" charset="0"/>
              </a:rPr>
              <a:t> - </a:t>
            </a:r>
            <a:r>
              <a:rPr lang="fr-FR" sz="3600" b="1" dirty="0" err="1" smtClean="0">
                <a:latin typeface="Calibri" pitchFamily="34" charset="0"/>
                <a:cs typeface="Arial" charset="0"/>
              </a:rPr>
              <a:t>Outcome</a:t>
            </a:r>
            <a:r>
              <a:rPr lang="fr-FR" sz="3600" b="1" dirty="0" smtClean="0">
                <a:latin typeface="Calibri" pitchFamily="34" charset="0"/>
                <a:cs typeface="Arial" charset="0"/>
              </a:rPr>
              <a:t> of the workshop in TFEIP</a:t>
            </a:r>
          </a:p>
          <a:p>
            <a:pPr defTabSz="779534" eaLnBrk="0" hangingPunct="0"/>
            <a:endParaRPr lang="fr-FR" sz="3600" b="1" dirty="0" smtClean="0">
              <a:latin typeface="Calibri" pitchFamily="34" charset="0"/>
              <a:cs typeface="Arial" charset="0"/>
            </a:endParaRPr>
          </a:p>
          <a:p>
            <a:pPr defTabSz="779534" eaLnBrk="0" hangingPunct="0"/>
            <a:r>
              <a:rPr lang="fr-FR" sz="2800" i="1" dirty="0" smtClean="0">
                <a:latin typeface="Calibri" pitchFamily="34" charset="0"/>
                <a:cs typeface="Arial" charset="0"/>
              </a:rPr>
              <a:t>Bertrand </a:t>
            </a:r>
            <a:r>
              <a:rPr lang="fr-FR" sz="2800" i="1" dirty="0" err="1" smtClean="0">
                <a:latin typeface="Calibri" pitchFamily="34" charset="0"/>
                <a:cs typeface="Arial" charset="0"/>
              </a:rPr>
              <a:t>Bessagnet</a:t>
            </a:r>
            <a:r>
              <a:rPr lang="fr-FR" sz="2800" i="1" dirty="0" smtClean="0">
                <a:latin typeface="Calibri" pitchFamily="34" charset="0"/>
                <a:cs typeface="Arial" charset="0"/>
              </a:rPr>
              <a:t> (</a:t>
            </a:r>
            <a:r>
              <a:rPr lang="fr-FR" sz="2800" i="1" dirty="0" smtClean="0">
                <a:latin typeface="Calibri" pitchFamily="34" charset="0"/>
                <a:cs typeface="Arial" charset="0"/>
                <a:hlinkClick r:id="rId3"/>
              </a:rPr>
              <a:t>www.ineris.fr</a:t>
            </a:r>
            <a:r>
              <a:rPr lang="fr-FR" sz="2800" i="1" dirty="0" smtClean="0">
                <a:latin typeface="Calibri" pitchFamily="34" charset="0"/>
                <a:cs typeface="Arial" charset="0"/>
              </a:rPr>
              <a:t>) </a:t>
            </a:r>
          </a:p>
          <a:p>
            <a:pPr defTabSz="779534" eaLnBrk="0" hangingPunct="0"/>
            <a:endParaRPr lang="fr-FR" sz="3600" b="1" dirty="0" smtClean="0">
              <a:latin typeface="Calibri" pitchFamily="34" charset="0"/>
              <a:cs typeface="Arial" charset="0"/>
            </a:endParaRPr>
          </a:p>
        </p:txBody>
      </p:sp>
      <p:pic>
        <p:nvPicPr>
          <p:cNvPr id="23554" name="Picture 2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504" y="699542"/>
            <a:ext cx="2327920" cy="712926"/>
          </a:xfrm>
          <a:prstGeom prst="rect">
            <a:avLst/>
          </a:prstGeom>
          <a:noFill/>
        </p:spPr>
      </p:pic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170915" y="953990"/>
          <a:ext cx="2973085" cy="4064002"/>
        </p:xfrm>
        <a:graphic>
          <a:graphicData uri="http://schemas.openxmlformats.org/drawingml/2006/table">
            <a:tbl>
              <a:tblPr/>
              <a:tblGrid>
                <a:gridCol w="1482619"/>
                <a:gridCol w="1490466"/>
              </a:tblGrid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Martin Adams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EEA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Sebnem</a:t>
                      </a: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Aksoyoglu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PSI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Michel André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IFSTTAR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Bertrand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Bessagnet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INERIS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Augustin</a:t>
                      </a: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 Colette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INERIS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Florian</a:t>
                      </a: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Couvidat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INERIS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>
                          <a:latin typeface="Calibri"/>
                          <a:ea typeface="Calibri"/>
                          <a:cs typeface="Times New Roman"/>
                        </a:rPr>
                        <a:t>Neil Donahue</a:t>
                      </a:r>
                      <a:endParaRPr lang="fr-FR" sz="8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CMU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Chris Dore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Aether Ltd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Hugo Denier Van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Der</a:t>
                      </a: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Gon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TNO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Hilde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Fagerli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MET.NO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Isaline</a:t>
                      </a: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Fraboulet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INERIS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Christian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Gaegauf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Oekozentrum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Marta Garcia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Vivanco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CIEMAT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Alma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Hodzic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NCAR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Jeroen</a:t>
                      </a: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Kuenen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TNO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Yao Liu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IFSTTAR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>
                          <a:latin typeface="Calibri"/>
                          <a:ea typeface="Calibri"/>
                          <a:cs typeface="Times New Roman"/>
                        </a:rPr>
                        <a:t>Rob Maas</a:t>
                      </a:r>
                      <a:endParaRPr lang="fr-FR" sz="8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RIVM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Mihaela</a:t>
                      </a: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Mircea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ENEA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Ole-Kenneth Nielsen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AU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Spyros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Pandis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CMU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Guido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Pirovano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RSE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André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Prevôst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PSI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Stewart Robert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AEAT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Allen Robinson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CMU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Laurence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Rouïl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INERIS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Kristina Saarinen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SYKE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Karine</a:t>
                      </a:r>
                      <a:r>
                        <a:rPr lang="en-GB" sz="800" b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800" b="0" dirty="0" err="1">
                          <a:latin typeface="Calibri"/>
                          <a:ea typeface="Calibri"/>
                          <a:cs typeface="Times New Roman"/>
                        </a:rPr>
                        <a:t>Sartelet</a:t>
                      </a:r>
                      <a:endParaRPr lang="fr-FR" sz="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CEREA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David Simpson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CHALMERS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latin typeface="Calibri"/>
                          <a:ea typeface="Calibri"/>
                          <a:cs typeface="Times New Roman"/>
                        </a:rPr>
                        <a:t>Carlo Trozzi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 err="1">
                          <a:latin typeface="Calibri"/>
                          <a:ea typeface="Calibri"/>
                          <a:cs typeface="Times New Roman"/>
                        </a:rPr>
                        <a:t>Techne</a:t>
                      </a:r>
                      <a:r>
                        <a:rPr lang="en-GB" sz="800" dirty="0">
                          <a:latin typeface="Calibri"/>
                          <a:ea typeface="Calibri"/>
                          <a:cs typeface="Times New Roman"/>
                        </a:rPr>
                        <a:t> Consulting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51" marR="49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51670"/>
            <a:ext cx="8568952" cy="450461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1"/>
                </a:solidFill>
              </a:rPr>
              <a:t>How to </a:t>
            </a:r>
            <a:r>
              <a:rPr lang="fr-FR" sz="2800" b="1" dirty="0" err="1" smtClean="0">
                <a:solidFill>
                  <a:schemeClr val="tx1"/>
                </a:solidFill>
              </a:rPr>
              <a:t>proceed</a:t>
            </a:r>
            <a:r>
              <a:rPr lang="fr-FR" sz="2800" b="1" dirty="0" smtClean="0">
                <a:solidFill>
                  <a:schemeClr val="tx1"/>
                </a:solidFill>
              </a:rPr>
              <a:t> to </a:t>
            </a:r>
            <a:r>
              <a:rPr lang="fr-FR" sz="2800" b="1" dirty="0" err="1" smtClean="0">
                <a:solidFill>
                  <a:schemeClr val="tx1"/>
                </a:solidFill>
              </a:rPr>
              <a:t>identify</a:t>
            </a:r>
            <a:r>
              <a:rPr lang="fr-FR" sz="2800" b="1" dirty="0" smtClean="0">
                <a:solidFill>
                  <a:schemeClr val="tx1"/>
                </a:solidFill>
              </a:rPr>
              <a:t> SVOC/IVOC in </a:t>
            </a:r>
            <a:r>
              <a:rPr lang="fr-FR" sz="2800" b="1" dirty="0" err="1" smtClean="0">
                <a:solidFill>
                  <a:schemeClr val="tx1"/>
                </a:solidFill>
              </a:rPr>
              <a:t>emissions</a:t>
            </a:r>
            <a:r>
              <a:rPr lang="fr-FR" sz="2800" b="1" dirty="0" smtClean="0">
                <a:solidFill>
                  <a:schemeClr val="tx1"/>
                </a:solidFill>
              </a:rPr>
              <a:t> for a </a:t>
            </a:r>
            <a:r>
              <a:rPr lang="fr-FR" sz="2800" b="1" dirty="0" err="1" smtClean="0">
                <a:solidFill>
                  <a:schemeClr val="tx1"/>
                </a:solidFill>
              </a:rPr>
              <a:t>better</a:t>
            </a:r>
            <a:r>
              <a:rPr lang="fr-FR" sz="2800" b="1" dirty="0" smtClean="0">
                <a:solidFill>
                  <a:schemeClr val="tx1"/>
                </a:solidFill>
              </a:rPr>
              <a:t> air pollution </a:t>
            </a:r>
            <a:r>
              <a:rPr lang="fr-FR" sz="2800" b="1" dirty="0" err="1" smtClean="0">
                <a:solidFill>
                  <a:schemeClr val="tx1"/>
                </a:solidFill>
              </a:rPr>
              <a:t>assessment</a:t>
            </a:r>
            <a:r>
              <a:rPr lang="fr-FR" sz="2800" b="1" dirty="0" smtClean="0">
                <a:solidFill>
                  <a:schemeClr val="tx1"/>
                </a:solidFill>
              </a:rPr>
              <a:t> ?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err="1" smtClean="0"/>
              <a:t>Two</a:t>
            </a:r>
            <a:r>
              <a:rPr lang="fr-FR" sz="1800" b="1" dirty="0" smtClean="0"/>
              <a:t> options for the future (10 </a:t>
            </a:r>
            <a:r>
              <a:rPr lang="fr-FR" sz="1800" b="1" dirty="0" err="1" smtClean="0"/>
              <a:t>years</a:t>
            </a:r>
            <a:r>
              <a:rPr lang="fr-FR" sz="1800" b="1" dirty="0" smtClean="0"/>
              <a:t>)</a:t>
            </a:r>
            <a:endParaRPr lang="fr-FR" sz="1800" b="1" dirty="0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179512" y="699542"/>
            <a:ext cx="8640960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defRPr/>
            </a:pPr>
            <a:r>
              <a:rPr lang="fr-FR" sz="1600" b="1" kern="0" dirty="0" smtClean="0">
                <a:latin typeface="+mn-lt"/>
              </a:rPr>
              <a:t>OPTION I</a:t>
            </a:r>
          </a:p>
          <a:p>
            <a:pPr marL="291845" lvl="0" indent="-291845" defTabSz="779534">
              <a:spcBef>
                <a:spcPct val="20000"/>
              </a:spcBef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kern="0" dirty="0" smtClean="0">
                <a:latin typeface="+mn-lt"/>
              </a:rPr>
              <a:t>An updated (=increased) PM emission estimate including SVOC will be determined with (by activity sector), integrated with: </a:t>
            </a:r>
          </a:p>
          <a:p>
            <a:pPr marL="1029137" lvl="2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A split by components : OM, EC, other (minimum requirement)</a:t>
            </a:r>
          </a:p>
          <a:p>
            <a:pPr marL="1029137" lvl="2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A split by volatility for OM (including SVOC), for each of volatility classes a split by species will be provided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kern="0" dirty="0" smtClean="0">
                <a:latin typeface="+mn-lt"/>
              </a:rPr>
              <a:t>An updated (=increased) total VOC estimate including IVOC will be determined, integrated with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Improvement of the VOC split including also IVOC</a:t>
            </a:r>
          </a:p>
          <a:p>
            <a:pPr marL="660491" lvl="1" indent="-291845" defTabSz="779534">
              <a:spcBef>
                <a:spcPct val="20000"/>
              </a:spcBef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fr-FR" sz="1600" kern="0" dirty="0" smtClean="0"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220072" y="3507854"/>
            <a:ext cx="2736304" cy="648072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latin typeface="+mn-lt"/>
              </a:rPr>
              <a:t>Impact</a:t>
            </a:r>
            <a:r>
              <a:rPr lang="fr-FR" sz="1200" dirty="0" smtClean="0">
                <a:latin typeface="+mn-lt"/>
              </a:rPr>
              <a:t>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dirty="0" err="1" smtClean="0">
                <a:latin typeface="+mn-lt"/>
              </a:rPr>
              <a:t>Automatically</a:t>
            </a:r>
            <a:r>
              <a:rPr lang="fr-FR" sz="1200" dirty="0" smtClean="0">
                <a:latin typeface="+mn-lt"/>
              </a:rPr>
              <a:t>, </a:t>
            </a:r>
            <a:r>
              <a:rPr lang="fr-FR" sz="1200" dirty="0" err="1" smtClean="0">
                <a:latin typeface="+mn-lt"/>
              </a:rPr>
              <a:t>i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ncrease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the total </a:t>
            </a:r>
            <a:r>
              <a:rPr kumimoji="0" lang="fr-FR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emissions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by country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err="1" smtClean="0"/>
              <a:t>Two</a:t>
            </a:r>
            <a:r>
              <a:rPr lang="fr-FR" sz="1800" b="1" dirty="0" smtClean="0"/>
              <a:t> options for the future (10 </a:t>
            </a:r>
            <a:r>
              <a:rPr lang="fr-FR" sz="1800" b="1" dirty="0" err="1" smtClean="0"/>
              <a:t>years</a:t>
            </a:r>
            <a:r>
              <a:rPr lang="fr-FR" sz="1800" b="1" dirty="0" smtClean="0"/>
              <a:t>)</a:t>
            </a:r>
            <a:endParaRPr lang="fr-FR" sz="1800" b="1" dirty="0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179512" y="699542"/>
            <a:ext cx="8640960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defRPr/>
            </a:pPr>
            <a:r>
              <a:rPr lang="fr-FR" sz="1600" b="1" kern="0" dirty="0" smtClean="0">
                <a:latin typeface="+mn-lt"/>
              </a:rPr>
              <a:t>OPTION II</a:t>
            </a:r>
          </a:p>
          <a:p>
            <a:pPr marL="291845" lvl="0" indent="-291845" defTabSz="779534">
              <a:spcBef>
                <a:spcPct val="20000"/>
              </a:spcBef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kern="0" dirty="0" smtClean="0">
                <a:latin typeface="+mn-lt"/>
              </a:rPr>
              <a:t>PM without OM should be known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kern="0" dirty="0" smtClean="0">
                <a:latin typeface="+mn-lt"/>
              </a:rPr>
              <a:t>OM including SVOC will be determined separately</a:t>
            </a:r>
          </a:p>
          <a:p>
            <a:pPr marL="1029137" lvl="2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A split by volatility for OM (including SVOC), for each of volatility class a split by 	species will be provided</a:t>
            </a:r>
          </a:p>
          <a:p>
            <a:pPr marL="291845" indent="-291845" defTabSz="779534">
              <a:spcBef>
                <a:spcPct val="20000"/>
              </a:spcBef>
              <a:defRPr/>
            </a:pPr>
            <a:endParaRPr lang="en-US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kern="0" dirty="0" smtClean="0">
                <a:latin typeface="+mn-lt"/>
              </a:rPr>
              <a:t>VOC</a:t>
            </a:r>
          </a:p>
          <a:p>
            <a:pPr marL="1029137" lvl="2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Improvement of the VOC split</a:t>
            </a:r>
          </a:p>
          <a:p>
            <a:pPr marL="1029137" lvl="2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600" kern="0" dirty="0" smtClean="0">
                <a:latin typeface="+mn-lt"/>
              </a:rPr>
              <a:t>IVOC will be determined separately with a split by species</a:t>
            </a:r>
          </a:p>
          <a:p>
            <a:pPr marL="660491" lvl="1" indent="-291845" defTabSz="779534">
              <a:spcBef>
                <a:spcPct val="20000"/>
              </a:spcBef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fr-FR" sz="16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outcomes</a:t>
            </a:r>
            <a:r>
              <a:rPr lang="fr-FR" dirty="0" smtClean="0"/>
              <a:t> of the workshop I</a:t>
            </a:r>
            <a:endParaRPr lang="fr-FR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843558"/>
            <a:ext cx="8280920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TFEIP knows better our needs in terms of semi volatile compounds and why, and the community is evolving to methods including “</a:t>
            </a:r>
            <a:r>
              <a:rPr lang="en-US" sz="1400" kern="0" dirty="0" err="1" smtClean="0">
                <a:latin typeface="+mn-lt"/>
              </a:rPr>
              <a:t>condensables</a:t>
            </a:r>
            <a:r>
              <a:rPr lang="en-US" sz="1400" kern="0" dirty="0" smtClean="0">
                <a:latin typeface="+mn-lt"/>
              </a:rPr>
              <a:t>”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“Condensable” </a:t>
            </a:r>
            <a:r>
              <a:rPr lang="en-US" sz="1400" i="1" kern="0" dirty="0" err="1" smtClean="0">
                <a:latin typeface="+mn-lt"/>
              </a:rPr>
              <a:t>vs</a:t>
            </a:r>
            <a:r>
              <a:rPr lang="en-US" sz="1400" kern="0" dirty="0" smtClean="0">
                <a:latin typeface="+mn-lt"/>
              </a:rPr>
              <a:t> “Semi Volatile Organic Compounds”</a:t>
            </a: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1400" kern="0" dirty="0" err="1" smtClean="0">
                <a:latin typeface="+mn-lt"/>
              </a:rPr>
              <a:t>Condensables</a:t>
            </a:r>
            <a:r>
              <a:rPr lang="en-US" sz="1400" kern="0" dirty="0" smtClean="0">
                <a:latin typeface="+mn-lt"/>
              </a:rPr>
              <a:t> include inorganic species too :</a:t>
            </a:r>
          </a:p>
          <a:p>
            <a:pPr marL="1029137" lvl="2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Comparable orders of magnitude for nitrate /ammonium  and organic compounds</a:t>
            </a:r>
          </a:p>
          <a:p>
            <a:pPr marL="1029137" lvl="2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For  high fuel contents (shipping) sulfate can dominate the “condensable” fraction</a:t>
            </a:r>
          </a:p>
          <a:p>
            <a:pPr marL="1029137" lvl="2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We wonder if “condensable”  is the right word perhaps “condensed “ is more appropriated, then we would miss the gas fraction that </a:t>
            </a:r>
            <a:r>
              <a:rPr lang="en-US" sz="1400" kern="0" dirty="0" err="1" smtClean="0">
                <a:latin typeface="+mn-lt"/>
              </a:rPr>
              <a:t>modellers</a:t>
            </a:r>
            <a:r>
              <a:rPr lang="en-US" sz="1400" kern="0" dirty="0" smtClean="0">
                <a:latin typeface="+mn-lt"/>
              </a:rPr>
              <a:t> need.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The guidebook of EF has been reviewed with an information on the type of particles  taken into account : filterable PM or total (means including </a:t>
            </a:r>
            <a:r>
              <a:rPr lang="en-US" sz="1400" kern="0" dirty="0" err="1" smtClean="0">
                <a:latin typeface="+mn-lt"/>
              </a:rPr>
              <a:t>condensables</a:t>
            </a:r>
            <a:r>
              <a:rPr lang="en-US" sz="1400" kern="0" dirty="0" smtClean="0">
                <a:latin typeface="+mn-lt"/>
              </a:rPr>
              <a:t>)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outcomes</a:t>
            </a:r>
            <a:r>
              <a:rPr lang="fr-FR" dirty="0" smtClean="0"/>
              <a:t> of the workshop II</a:t>
            </a:r>
            <a:endParaRPr lang="fr-FR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0" y="627534"/>
            <a:ext cx="4896544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Presentation by </a:t>
            </a:r>
            <a:r>
              <a:rPr lang="en-US" sz="1400" kern="0" dirty="0" err="1" smtClean="0">
                <a:latin typeface="+mn-lt"/>
              </a:rPr>
              <a:t>Jeroen</a:t>
            </a:r>
            <a:r>
              <a:rPr lang="en-US" sz="1400" kern="0" dirty="0" smtClean="0">
                <a:latin typeface="+mn-lt"/>
              </a:rPr>
              <a:t> (TNO) of the impact of the new approach to account for condensable (+ an update  of activities)  in Emission Inventories (Denier van </a:t>
            </a:r>
            <a:r>
              <a:rPr lang="en-US" sz="1400" kern="0" dirty="0" err="1" smtClean="0">
                <a:latin typeface="+mn-lt"/>
              </a:rPr>
              <a:t>der</a:t>
            </a:r>
            <a:r>
              <a:rPr lang="en-US" sz="1400" kern="0" dirty="0" smtClean="0">
                <a:latin typeface="+mn-lt"/>
              </a:rPr>
              <a:t> </a:t>
            </a:r>
            <a:r>
              <a:rPr lang="en-US" sz="1400" kern="0" dirty="0" err="1" smtClean="0">
                <a:latin typeface="+mn-lt"/>
              </a:rPr>
              <a:t>Gon</a:t>
            </a:r>
            <a:r>
              <a:rPr lang="en-US" sz="1400" kern="0" dirty="0" smtClean="0">
                <a:latin typeface="+mn-lt"/>
              </a:rPr>
              <a:t>, 2015)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David (EMEP) presented some basics of SOA </a:t>
            </a:r>
            <a:r>
              <a:rPr lang="en-US" sz="1400" kern="0" dirty="0" err="1" smtClean="0">
                <a:latin typeface="+mn-lt"/>
              </a:rPr>
              <a:t>modelling</a:t>
            </a:r>
            <a:r>
              <a:rPr lang="en-US" sz="1400" kern="0" dirty="0" smtClean="0">
                <a:latin typeface="+mn-lt"/>
              </a:rPr>
              <a:t> with EMEP and how they handle POA emissions (No adjustment coefficient</a:t>
            </a:r>
            <a:r>
              <a:rPr lang="en-US" sz="1400" kern="0" dirty="0" smtClean="0"/>
              <a:t> </a:t>
            </a:r>
            <a:r>
              <a:rPr lang="en-US" sz="1400" kern="0" dirty="0" smtClean="0">
                <a:latin typeface="+mn-lt"/>
              </a:rPr>
              <a:t>for </a:t>
            </a:r>
            <a:r>
              <a:rPr lang="en-US" sz="1400" kern="0" dirty="0" err="1" smtClean="0">
                <a:latin typeface="+mn-lt"/>
              </a:rPr>
              <a:t>modelling</a:t>
            </a:r>
            <a:r>
              <a:rPr lang="en-US" sz="1400" kern="0" dirty="0" smtClean="0">
                <a:latin typeface="+mn-lt"/>
              </a:rPr>
              <a:t> in the frame of the Convention)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9128" t="23344" r="48811" b="17594"/>
          <a:stretch>
            <a:fillRect/>
          </a:stretch>
        </p:blipFill>
        <p:spPr bwMode="auto">
          <a:xfrm>
            <a:off x="4857124" y="699542"/>
            <a:ext cx="428687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87774"/>
            <a:ext cx="2724962" cy="163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outcomes</a:t>
            </a:r>
            <a:r>
              <a:rPr lang="fr-FR" dirty="0" smtClean="0"/>
              <a:t> of the workshop III</a:t>
            </a:r>
            <a:endParaRPr lang="fr-FR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699542"/>
            <a:ext cx="8280920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A suggestion for EI was made to get all the organic matter from VOC to ELVOC in one species OM </a:t>
            </a:r>
            <a:r>
              <a:rPr lang="en-US" sz="1400" kern="0" dirty="0" smtClean="0">
                <a:latin typeface="+mj-lt"/>
              </a:rPr>
              <a:t>(+ volatility split and screening by species)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We (</a:t>
            </a:r>
            <a:r>
              <a:rPr lang="en-US" sz="1400" kern="0" dirty="0" err="1" smtClean="0">
                <a:latin typeface="+mn-lt"/>
              </a:rPr>
              <a:t>modellers</a:t>
            </a:r>
            <a:r>
              <a:rPr lang="en-US" sz="1400" kern="0" dirty="0" smtClean="0">
                <a:latin typeface="+mn-lt"/>
              </a:rPr>
              <a:t>) suspect the “condensable” fraction of organics is not exactly what we need in models:</a:t>
            </a: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1400" kern="0" dirty="0" smtClean="0">
                <a:latin typeface="+mn-lt"/>
              </a:rPr>
              <a:t>IVOC are not included</a:t>
            </a: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1400" kern="0" dirty="0" smtClean="0">
                <a:latin typeface="+mn-lt"/>
              </a:rPr>
              <a:t>Gas phase fraction of SVOC molecules could be also not included 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b="1" kern="0" dirty="0" smtClean="0">
                <a:latin typeface="+mn-lt"/>
              </a:rPr>
              <a:t>INERIS has proposed for France  a pilot study for the road traffic sector consisting in:</a:t>
            </a: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1400" b="1" kern="0" dirty="0" smtClean="0">
                <a:latin typeface="+mn-lt"/>
              </a:rPr>
              <a:t>Calculating total PM emissions by subsectors  for FR (ex. EURO5  diesel emission PC , etc…)</a:t>
            </a: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1400" b="1" kern="0" dirty="0" smtClean="0">
                <a:latin typeface="+mn-lt"/>
              </a:rPr>
              <a:t>Identify corresponding EF  for each subsector (COPERT used in FR)</a:t>
            </a: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1400" b="1" kern="0" dirty="0" smtClean="0">
                <a:latin typeface="+mn-lt"/>
              </a:rPr>
              <a:t>Interactions with COPERT team (AUTH) to understand how the EF are determined and under which operating conditions and if they account for all organics species</a:t>
            </a: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1400" b="1" kern="0" dirty="0" smtClean="0">
                <a:latin typeface="+mn-lt"/>
              </a:rPr>
              <a:t>Develop a method based on AUTH expertise or dilution curves to complete our needs for </a:t>
            </a:r>
            <a:r>
              <a:rPr lang="en-US" sz="1400" b="1" kern="0" dirty="0" err="1" smtClean="0">
                <a:latin typeface="+mn-lt"/>
              </a:rPr>
              <a:t>modelling</a:t>
            </a:r>
            <a:endParaRPr lang="en-US" sz="1400" b="1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1400" b="1" kern="0" dirty="0" smtClean="0">
                <a:latin typeface="+mn-lt"/>
              </a:rPr>
              <a:t>If relevant, we could repeat this exercise in other countries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699542"/>
            <a:ext cx="8280920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algn="ctr" defTabSz="779534">
              <a:spcBef>
                <a:spcPct val="20000"/>
              </a:spcBef>
              <a:defRPr/>
            </a:pPr>
            <a:r>
              <a:rPr lang="en-US" sz="1400" kern="0" dirty="0" smtClean="0">
                <a:latin typeface="+mn-lt"/>
              </a:rPr>
              <a:t> </a:t>
            </a:r>
            <a:r>
              <a:rPr lang="en-US" sz="3200" kern="0" dirty="0" smtClean="0">
                <a:latin typeface="+mn-lt"/>
              </a:rPr>
              <a:t>THANK YOU FOR YOUR ATTENTION</a:t>
            </a: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smtClean="0"/>
              <a:t>Dilution </a:t>
            </a:r>
            <a:r>
              <a:rPr lang="fr-FR" sz="1800" b="1" dirty="0" err="1" smtClean="0"/>
              <a:t>curves</a:t>
            </a:r>
            <a:r>
              <a:rPr lang="fr-FR" sz="1800" b="1" dirty="0" smtClean="0"/>
              <a:t> – application </a:t>
            </a:r>
            <a:r>
              <a:rPr lang="fr-FR" sz="1800" b="1" dirty="0" err="1" smtClean="0"/>
              <a:t>with</a:t>
            </a:r>
            <a:r>
              <a:rPr lang="fr-FR" sz="1800" b="1" dirty="0" smtClean="0"/>
              <a:t> french data for </a:t>
            </a:r>
            <a:r>
              <a:rPr lang="fr-FR" sz="1800" b="1" dirty="0" err="1" smtClean="0"/>
              <a:t>vehicle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emissions</a:t>
            </a:r>
            <a:r>
              <a:rPr lang="fr-FR" sz="1800" b="1" dirty="0" smtClean="0"/>
              <a:t> </a:t>
            </a:r>
            <a:endParaRPr lang="fr-FR" sz="1800" b="1" dirty="0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0" y="1059582"/>
            <a:ext cx="7848872" cy="2915766"/>
          </a:xfrm>
          <a:prstGeom prst="rect">
            <a:avLst/>
          </a:prstGeom>
        </p:spPr>
        <p:txBody>
          <a:bodyPr/>
          <a:lstStyle/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</a:pPr>
            <a:endParaRPr kumimoji="0" lang="fr-FR" sz="14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0" y="987574"/>
            <a:ext cx="5940152" cy="2880320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b="1" kern="0" dirty="0" smtClean="0">
                <a:latin typeface="+mn-lt"/>
              </a:rPr>
              <a:t> What are the level of PM concentrations and temperatures in the CVS sampling system: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b="1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b="1" kern="0" dirty="0" smtClean="0">
                <a:latin typeface="+mn-lt"/>
              </a:rPr>
              <a:t>	</a:t>
            </a:r>
            <a:r>
              <a:rPr lang="en-US" sz="1200" kern="0" dirty="0" smtClean="0">
                <a:latin typeface="+mn-lt"/>
              </a:rPr>
              <a:t>Diesel vehicle (without Particulate filter) : 1.10</a:t>
            </a:r>
            <a:r>
              <a:rPr lang="en-US" sz="1200" kern="0" baseline="30000" dirty="0" smtClean="0">
                <a:latin typeface="+mn-lt"/>
              </a:rPr>
              <a:t>2</a:t>
            </a:r>
            <a:r>
              <a:rPr lang="en-US" sz="1200" kern="0" dirty="0" smtClean="0">
                <a:latin typeface="+mn-lt"/>
              </a:rPr>
              <a:t> - 6.10</a:t>
            </a:r>
            <a:r>
              <a:rPr lang="en-US" sz="1200" kern="0" baseline="30000" dirty="0" smtClean="0">
                <a:latin typeface="+mn-lt"/>
              </a:rPr>
              <a:t>3</a:t>
            </a:r>
            <a:r>
              <a:rPr lang="en-US" sz="1200" kern="0" dirty="0" smtClean="0">
                <a:latin typeface="+mn-lt"/>
              </a:rPr>
              <a:t> µg/m</a:t>
            </a:r>
            <a:r>
              <a:rPr lang="en-US" sz="1200" kern="0" baseline="30000" dirty="0" smtClean="0">
                <a:latin typeface="+mn-lt"/>
              </a:rPr>
              <a:t>3</a:t>
            </a:r>
            <a:r>
              <a:rPr lang="en-US" sz="1200" kern="0" dirty="0" smtClean="0">
                <a:latin typeface="+mn-lt"/>
              </a:rPr>
              <a:t> 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kern="0" dirty="0" smtClean="0">
                <a:latin typeface="+mn-lt"/>
              </a:rPr>
              <a:t>	Petrol or Diesel vehicle (with Particulate filter) : 4.10</a:t>
            </a:r>
            <a:r>
              <a:rPr lang="en-US" sz="1200" kern="0" baseline="30000" dirty="0" smtClean="0">
                <a:latin typeface="+mn-lt"/>
              </a:rPr>
              <a:t>1</a:t>
            </a:r>
            <a:r>
              <a:rPr lang="en-US" sz="1200" kern="0" dirty="0" smtClean="0">
                <a:latin typeface="+mn-lt"/>
              </a:rPr>
              <a:t> - 1.5.10</a:t>
            </a:r>
            <a:r>
              <a:rPr lang="en-US" sz="1200" kern="0" baseline="30000" dirty="0" smtClean="0">
                <a:latin typeface="+mn-lt"/>
              </a:rPr>
              <a:t>3</a:t>
            </a:r>
            <a:r>
              <a:rPr lang="en-US" sz="1200" kern="0" dirty="0" smtClean="0">
                <a:latin typeface="+mn-lt"/>
              </a:rPr>
              <a:t> µg/m</a:t>
            </a:r>
            <a:r>
              <a:rPr lang="en-US" sz="1200" kern="0" baseline="30000" dirty="0" smtClean="0">
                <a:latin typeface="+mn-lt"/>
              </a:rPr>
              <a:t>3</a:t>
            </a:r>
            <a:r>
              <a:rPr lang="en-US" sz="1200" kern="0" dirty="0" smtClean="0">
                <a:latin typeface="+mn-lt"/>
              </a:rPr>
              <a:t>	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kern="0" dirty="0" smtClean="0">
                <a:latin typeface="+mn-lt"/>
              </a:rPr>
              <a:t>	Temperature : 36°C</a:t>
            </a:r>
          </a:p>
          <a:p>
            <a:pPr marL="291845" lvl="0" indent="-291845" defTabSz="779534">
              <a:spcBef>
                <a:spcPct val="20000"/>
              </a:spcBef>
              <a:defRPr/>
            </a:pPr>
            <a:endParaRPr lang="en-US" sz="1200" b="1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200" b="1" kern="0" dirty="0" smtClean="0">
                <a:latin typeface="+mn-lt"/>
              </a:rPr>
              <a:t>Determination of </a:t>
            </a:r>
            <a:r>
              <a:rPr lang="en-US" sz="1200" b="1" kern="0" dirty="0" err="1" smtClean="0">
                <a:latin typeface="+mn-lt"/>
              </a:rPr>
              <a:t>Xp</a:t>
            </a:r>
            <a:r>
              <a:rPr lang="en-US" sz="1200" b="1" kern="0" dirty="0" smtClean="0">
                <a:latin typeface="+mn-lt"/>
              </a:rPr>
              <a:t>: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b="1" kern="0" dirty="0" smtClean="0">
                <a:latin typeface="+mn-lt"/>
              </a:rPr>
              <a:t>	</a:t>
            </a:r>
            <a:r>
              <a:rPr lang="en-US" sz="1200" kern="0" dirty="0" smtClean="0">
                <a:latin typeface="+mn-lt"/>
              </a:rPr>
              <a:t>Diesel vehicle (without Particulate filter) : </a:t>
            </a:r>
            <a:r>
              <a:rPr lang="en-US" sz="1200" b="1" kern="0" dirty="0" smtClean="0">
                <a:latin typeface="+mn-lt"/>
              </a:rPr>
              <a:t>70-95%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kern="0" dirty="0" smtClean="0">
                <a:latin typeface="+mn-lt"/>
              </a:rPr>
              <a:t>	Petrol or Diesel vehicle (with Particulate filter)  : </a:t>
            </a:r>
            <a:r>
              <a:rPr lang="en-US" sz="1200" b="1" kern="0" dirty="0" smtClean="0">
                <a:latin typeface="+mn-lt"/>
              </a:rPr>
              <a:t>50-90%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b="1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</a:pPr>
            <a:endParaRPr lang="fr-FR" sz="1400" b="1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</a:pPr>
            <a:endParaRPr kumimoji="0" lang="fr-FR" sz="14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http://pubs.acs.org/appl/literatum/publisher/achs/journals/content/esthag/2013/esthag.2013.47.issue-15/es400782j/production/images/large/es-2013-00782j_000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135" y="987574"/>
            <a:ext cx="3056865" cy="3103290"/>
          </a:xfrm>
          <a:prstGeom prst="rect">
            <a:avLst/>
          </a:prstGeom>
          <a:noFill/>
        </p:spPr>
      </p:pic>
      <p:sp>
        <p:nvSpPr>
          <p:cNvPr id="15" name="ZoneTexte 14"/>
          <p:cNvSpPr txBox="1"/>
          <p:nvPr/>
        </p:nvSpPr>
        <p:spPr>
          <a:xfrm>
            <a:off x="6084168" y="3867894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May et al, 2013</a:t>
            </a:r>
            <a:endParaRPr lang="fr-FR" dirty="0"/>
          </a:p>
        </p:txBody>
      </p:sp>
      <p:cxnSp>
        <p:nvCxnSpPr>
          <p:cNvPr id="19" name="Connecteur droit avec flèche 18"/>
          <p:cNvCxnSpPr/>
          <p:nvPr/>
        </p:nvCxnSpPr>
        <p:spPr bwMode="auto">
          <a:xfrm flipV="1">
            <a:off x="4499992" y="2715766"/>
            <a:ext cx="2592288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1" name="Groupe 10"/>
          <p:cNvGrpSpPr/>
          <p:nvPr/>
        </p:nvGrpSpPr>
        <p:grpSpPr>
          <a:xfrm>
            <a:off x="1331640" y="3363838"/>
            <a:ext cx="4250715" cy="955268"/>
            <a:chOff x="1331640" y="3363838"/>
            <a:chExt cx="4250715" cy="955268"/>
          </a:xfrm>
        </p:grpSpPr>
        <p:sp>
          <p:nvSpPr>
            <p:cNvPr id="8" name="Flèche vers le bas 7"/>
            <p:cNvSpPr/>
            <p:nvPr/>
          </p:nvSpPr>
          <p:spPr bwMode="auto">
            <a:xfrm>
              <a:off x="4139952" y="3363838"/>
              <a:ext cx="288032" cy="360040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331640" y="3795886"/>
              <a:ext cx="42507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>
                  <a:latin typeface="+mj-lt"/>
                </a:rPr>
                <a:t>Total POA (</a:t>
              </a:r>
              <a:r>
                <a:rPr lang="fr-FR" sz="1400" b="1" dirty="0" err="1" smtClean="0">
                  <a:latin typeface="+mj-lt"/>
                </a:rPr>
                <a:t>including</a:t>
              </a:r>
              <a:r>
                <a:rPr lang="fr-FR" sz="1400" b="1" dirty="0" smtClean="0">
                  <a:latin typeface="+mj-lt"/>
                </a:rPr>
                <a:t> all SVOC) </a:t>
              </a:r>
              <a:r>
                <a:rPr lang="fr-FR" sz="1400" b="1" dirty="0" err="1" smtClean="0">
                  <a:latin typeface="+mj-lt"/>
                </a:rPr>
                <a:t>could</a:t>
              </a:r>
              <a:r>
                <a:rPr lang="fr-FR" sz="1400" b="1" dirty="0" smtClean="0">
                  <a:latin typeface="+mj-lt"/>
                </a:rPr>
                <a:t> </a:t>
              </a:r>
              <a:r>
                <a:rPr lang="fr-FR" sz="1400" b="1" dirty="0" err="1" smtClean="0">
                  <a:latin typeface="+mj-lt"/>
                </a:rPr>
                <a:t>be</a:t>
              </a:r>
              <a:r>
                <a:rPr lang="fr-FR" sz="1400" b="1" dirty="0" smtClean="0">
                  <a:latin typeface="+mj-lt"/>
                </a:rPr>
                <a:t> 2 times</a:t>
              </a:r>
            </a:p>
            <a:p>
              <a:r>
                <a:rPr lang="fr-FR" sz="1400" b="1" dirty="0" err="1" smtClean="0">
                  <a:latin typeface="+mj-lt"/>
                </a:rPr>
                <a:t>that</a:t>
              </a:r>
              <a:r>
                <a:rPr lang="fr-FR" sz="1400" b="1" dirty="0" smtClean="0">
                  <a:latin typeface="+mj-lt"/>
                </a:rPr>
                <a:t> </a:t>
              </a:r>
              <a:r>
                <a:rPr lang="fr-FR" sz="1400" b="1" dirty="0" err="1" smtClean="0">
                  <a:latin typeface="+mj-lt"/>
                </a:rPr>
                <a:t>is</a:t>
              </a:r>
              <a:r>
                <a:rPr lang="fr-FR" sz="1400" b="1" dirty="0" smtClean="0">
                  <a:latin typeface="+mj-lt"/>
                </a:rPr>
                <a:t> </a:t>
              </a:r>
              <a:r>
                <a:rPr lang="fr-FR" sz="1400" b="1" dirty="0" err="1" smtClean="0">
                  <a:latin typeface="+mj-lt"/>
                </a:rPr>
                <a:t>measured</a:t>
              </a:r>
              <a:endParaRPr lang="fr-FR" sz="1400" b="1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err="1" smtClean="0"/>
              <a:t>Why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this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working</a:t>
            </a:r>
            <a:r>
              <a:rPr lang="fr-FR" sz="1800" b="1" dirty="0" smtClean="0"/>
              <a:t> group?</a:t>
            </a:r>
            <a:endParaRPr lang="fr-FR" sz="1800" b="1" dirty="0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323528" y="627534"/>
            <a:ext cx="8280920" cy="2915766"/>
          </a:xfrm>
          <a:prstGeom prst="rect">
            <a:avLst/>
          </a:prstGeom>
        </p:spPr>
        <p:txBody>
          <a:bodyPr/>
          <a:lstStyle/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Organic matter  (OM) represents 20 to 30% of the particulate matter in Europe, this fraction is dominated by the secondary organic fraction produced by chemical reactions of organic precursors (</a:t>
            </a:r>
            <a:r>
              <a:rPr lang="en-US" sz="1400" kern="0" dirty="0" err="1" smtClean="0">
                <a:latin typeface="+mn-lt"/>
              </a:rPr>
              <a:t>Freutel</a:t>
            </a:r>
            <a:r>
              <a:rPr lang="en-US" sz="1400" kern="0" dirty="0" smtClean="0">
                <a:latin typeface="+mn-lt"/>
              </a:rPr>
              <a:t> et al., 2013, </a:t>
            </a:r>
            <a:r>
              <a:rPr lang="en-US" sz="1400" kern="0" dirty="0" err="1" smtClean="0">
                <a:latin typeface="+mn-lt"/>
              </a:rPr>
              <a:t>Crippa</a:t>
            </a:r>
            <a:r>
              <a:rPr lang="en-US" sz="1400" kern="0" dirty="0" smtClean="0">
                <a:latin typeface="+mn-lt"/>
              </a:rPr>
              <a:t> et al., 2013)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Official primary PM emissions decrease (e. g. use of filtering techniques for the case of diesel vehicles, improvement of efficiency of wood stoves, etc…)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Air quality models usually underestimate PM, and the lack of some emissions is considered as one of the explanations (particularly in winter due to wood burning)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The secondary fraction and/or the organic fraction are underestimated by models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In smog chambers, the aging of diesel </a:t>
            </a:r>
            <a:r>
              <a:rPr lang="en-US" sz="1400" i="1" kern="0" dirty="0" err="1" smtClean="0">
                <a:latin typeface="+mn-lt"/>
              </a:rPr>
              <a:t>vs</a:t>
            </a:r>
            <a:r>
              <a:rPr lang="en-US" sz="1400" kern="0" dirty="0" smtClean="0">
                <a:latin typeface="+mn-lt"/>
              </a:rPr>
              <a:t> gasoline exhausts show the importance of SOA formation. In some experiments,  gasoline vehicles produce more aerosols than diesel vehicles after several hours in the chambers  →  role of VOC and S/IVOC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WG on emissions decided during the  2015 TFMM  in Krakow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b="1" kern="0" dirty="0" smtClean="0">
                <a:latin typeface="+mn-lt"/>
              </a:rPr>
              <a:t>Semi volatile Organic Compounds (SVOC) are partly included in emission inventories</a:t>
            </a:r>
            <a:r>
              <a:rPr lang="en-US" sz="1400" kern="0" dirty="0" smtClean="0">
                <a:latin typeface="+mn-lt"/>
              </a:rPr>
              <a:t> </a:t>
            </a: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1400" kern="0" dirty="0" smtClean="0">
                <a:latin typeface="+mn-lt"/>
              </a:rPr>
              <a:t>How to complement these emissions inventories?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smtClean="0"/>
              <a:t>Concept of SVOC - I</a:t>
            </a:r>
            <a:endParaRPr lang="fr-FR" sz="1800" b="1" dirty="0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323528" y="771550"/>
            <a:ext cx="7848872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All organic species are more or less volatile and can be considered as semi-volatile, their </a:t>
            </a:r>
            <a:r>
              <a:rPr lang="en-US" sz="1400" kern="0" dirty="0" err="1" smtClean="0">
                <a:latin typeface="+mn-lt"/>
              </a:rPr>
              <a:t>vapour</a:t>
            </a:r>
            <a:r>
              <a:rPr lang="en-US" sz="1400" kern="0" dirty="0" smtClean="0">
                <a:latin typeface="+mn-lt"/>
              </a:rPr>
              <a:t> pressure is the key parameter to define the volatility.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The temperature and the organic aerosol loading (the total mass of organic species into which semi-volatile species can condense) influence the partitioning between the gas and particle phases.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VOCs represent the most volatile fraction of organic species.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The heaviest organic molecules (in term of molecular weight) can be considered to be entirely in the particulate phase, they constitute what is commonly called </a:t>
            </a:r>
            <a:r>
              <a:rPr lang="en-US" sz="1400" b="1" kern="0" dirty="0" smtClean="0">
                <a:latin typeface="+mn-lt"/>
              </a:rPr>
              <a:t>organic matter</a:t>
            </a:r>
            <a:r>
              <a:rPr lang="en-US" sz="1400" kern="0" dirty="0" smtClean="0">
                <a:latin typeface="+mn-lt"/>
              </a:rPr>
              <a:t>.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In between, there is a large spectrum of molecules that are partitioned between the gas and particle phases, they are called in a broad sense SVOC (semi-volatile organic compounds).</a:t>
            </a:r>
            <a:endParaRPr lang="fr-FR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</a:pPr>
            <a:endParaRPr kumimoji="0" lang="fr-FR" sz="14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smtClean="0"/>
              <a:t>Concept of SVOC - II</a:t>
            </a:r>
            <a:endParaRPr lang="fr-FR" sz="1800" b="1" dirty="0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323528" y="771550"/>
            <a:ext cx="7848872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Organic species can be split in: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ELVOC (Extremely low Volatile Organic Compounds)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LVOC (Low Volatile Organic Compounds)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SVOC (Semi Volatile Organic Compounds)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IVOC (Intermediate Volatility Organic Compounds)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VOC (Volatile Organic Compounds)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These categories can be delimited by </a:t>
            </a:r>
            <a:r>
              <a:rPr lang="en-US" sz="1400" kern="0" dirty="0" err="1" smtClean="0">
                <a:latin typeface="+mn-lt"/>
              </a:rPr>
              <a:t>vapour</a:t>
            </a:r>
            <a:r>
              <a:rPr lang="en-US" sz="1400" kern="0" dirty="0" smtClean="0">
                <a:latin typeface="+mn-lt"/>
              </a:rPr>
              <a:t> pressure thresholds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This delimitation is arbitrary, the Gas/Particle partitioning can change with the temperature and the level of concentrations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Chemistry transport models host secondary organic aerosol modules able to produce secondary organic aerosol from gas phase organic species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b="1" kern="0" dirty="0" smtClean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 bwMode="auto">
          <a:xfrm>
            <a:off x="5436096" y="1347614"/>
            <a:ext cx="0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ZoneTexte 7"/>
          <p:cNvSpPr txBox="1"/>
          <p:nvPr/>
        </p:nvSpPr>
        <p:spPr>
          <a:xfrm>
            <a:off x="5436096" y="13795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+mn-lt"/>
              </a:rPr>
              <a:t>SVOC in a </a:t>
            </a:r>
            <a:r>
              <a:rPr lang="fr-FR" sz="1000" dirty="0" err="1" smtClean="0">
                <a:latin typeface="+mn-lt"/>
              </a:rPr>
              <a:t>broad</a:t>
            </a:r>
            <a:r>
              <a:rPr lang="fr-FR" sz="1000" dirty="0" smtClean="0">
                <a:latin typeface="+mn-lt"/>
              </a:rPr>
              <a:t> </a:t>
            </a:r>
            <a:r>
              <a:rPr lang="fr-FR" sz="1000" dirty="0" err="1" smtClean="0">
                <a:latin typeface="+mn-lt"/>
              </a:rPr>
              <a:t>sense</a:t>
            </a:r>
            <a:endParaRPr lang="fr-FR" sz="1000" dirty="0">
              <a:latin typeface="+mn-lt"/>
            </a:endParaRPr>
          </a:p>
        </p:txBody>
      </p:sp>
      <p:cxnSp>
        <p:nvCxnSpPr>
          <p:cNvPr id="10" name="Connecteur droit 9"/>
          <p:cNvCxnSpPr/>
          <p:nvPr/>
        </p:nvCxnSpPr>
        <p:spPr bwMode="auto">
          <a:xfrm>
            <a:off x="5292080" y="1347614"/>
            <a:ext cx="1440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Connecteur droit 10"/>
          <p:cNvCxnSpPr/>
          <p:nvPr/>
        </p:nvCxnSpPr>
        <p:spPr bwMode="auto">
          <a:xfrm>
            <a:off x="5292080" y="1851670"/>
            <a:ext cx="1440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cteur droit 11"/>
          <p:cNvCxnSpPr/>
          <p:nvPr/>
        </p:nvCxnSpPr>
        <p:spPr bwMode="auto">
          <a:xfrm>
            <a:off x="6372200" y="1059582"/>
            <a:ext cx="0" cy="7920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ZoneTexte 12"/>
          <p:cNvSpPr txBox="1"/>
          <p:nvPr/>
        </p:nvSpPr>
        <p:spPr>
          <a:xfrm>
            <a:off x="6372200" y="1203598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+mn-lt"/>
              </a:rPr>
              <a:t>POA (</a:t>
            </a:r>
            <a:r>
              <a:rPr lang="fr-FR" sz="1000" dirty="0" err="1" smtClean="0">
                <a:latin typeface="+mn-lt"/>
              </a:rPr>
              <a:t>Primary</a:t>
            </a:r>
            <a:r>
              <a:rPr lang="fr-FR" sz="1000" dirty="0" smtClean="0">
                <a:latin typeface="+mn-lt"/>
              </a:rPr>
              <a:t> </a:t>
            </a:r>
            <a:r>
              <a:rPr lang="fr-FR" sz="1000" dirty="0" err="1" smtClean="0">
                <a:latin typeface="+mn-lt"/>
              </a:rPr>
              <a:t>Organic</a:t>
            </a:r>
            <a:r>
              <a:rPr lang="fr-FR" sz="1000" dirty="0" smtClean="0">
                <a:latin typeface="+mn-lt"/>
              </a:rPr>
              <a:t> </a:t>
            </a:r>
            <a:r>
              <a:rPr lang="fr-FR" sz="1000" dirty="0" err="1" smtClean="0">
                <a:latin typeface="+mn-lt"/>
              </a:rPr>
              <a:t>Aerosol</a:t>
            </a:r>
            <a:r>
              <a:rPr lang="fr-FR" sz="1000" dirty="0" smtClean="0">
                <a:latin typeface="+mn-lt"/>
              </a:rPr>
              <a:t>) in </a:t>
            </a:r>
            <a:r>
              <a:rPr lang="fr-FR" sz="1000" dirty="0" err="1" smtClean="0">
                <a:latin typeface="+mn-lt"/>
              </a:rPr>
              <a:t>gas</a:t>
            </a:r>
            <a:r>
              <a:rPr lang="fr-FR" sz="1000" dirty="0" smtClean="0">
                <a:latin typeface="+mn-lt"/>
              </a:rPr>
              <a:t> and </a:t>
            </a:r>
            <a:r>
              <a:rPr lang="fr-FR" sz="1000" dirty="0" err="1" smtClean="0">
                <a:latin typeface="+mn-lt"/>
              </a:rPr>
              <a:t>particle</a:t>
            </a:r>
            <a:r>
              <a:rPr lang="fr-FR" sz="1000" dirty="0" smtClean="0">
                <a:latin typeface="+mn-lt"/>
              </a:rPr>
              <a:t> phases</a:t>
            </a:r>
            <a:endParaRPr lang="fr-FR" sz="1000" dirty="0">
              <a:latin typeface="+mn-lt"/>
            </a:endParaRPr>
          </a:p>
        </p:txBody>
      </p:sp>
      <p:cxnSp>
        <p:nvCxnSpPr>
          <p:cNvPr id="14" name="Connecteur droit 13"/>
          <p:cNvCxnSpPr/>
          <p:nvPr/>
        </p:nvCxnSpPr>
        <p:spPr bwMode="auto">
          <a:xfrm>
            <a:off x="6228184" y="1059582"/>
            <a:ext cx="1440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necteur droit 14"/>
          <p:cNvCxnSpPr/>
          <p:nvPr/>
        </p:nvCxnSpPr>
        <p:spPr bwMode="auto">
          <a:xfrm>
            <a:off x="6228184" y="1851670"/>
            <a:ext cx="1440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smtClean="0"/>
              <a:t>Evolution of </a:t>
            </a:r>
            <a:r>
              <a:rPr lang="fr-FR" sz="1800" b="1" dirty="0" err="1" smtClean="0"/>
              <a:t>SVOCs</a:t>
            </a:r>
            <a:endParaRPr lang="fr-FR" sz="1800" b="1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07504" y="915566"/>
            <a:ext cx="7848872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kumimoji="0" lang="fr-FR" sz="14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07504" y="808112"/>
            <a:ext cx="4392488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Air quality models have chemistry modules to account for the VOC and SVOC chemistry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Some simple considerations: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Dilution of SVOC leads to evaporation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Decrease of T° leads to condensation/absorption of SVOC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Oxidation reactions lead to the formation of bigger molecules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defRPr/>
            </a:pPr>
            <a:endParaRPr lang="en-US" sz="1400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4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</a:pPr>
            <a:endParaRPr kumimoji="0" lang="fr-FR" sz="14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961" r="6161"/>
          <a:stretch>
            <a:fillRect/>
          </a:stretch>
        </p:blipFill>
        <p:spPr bwMode="auto">
          <a:xfrm>
            <a:off x="4360799" y="915567"/>
            <a:ext cx="4783201" cy="360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err="1" smtClean="0"/>
              <a:t>Until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now</a:t>
            </a:r>
            <a:r>
              <a:rPr lang="fr-FR" sz="1800" b="1" dirty="0" smtClean="0"/>
              <a:t>, how do </a:t>
            </a:r>
            <a:r>
              <a:rPr lang="fr-FR" sz="1800" b="1" dirty="0" err="1" smtClean="0"/>
              <a:t>modellers</a:t>
            </a:r>
            <a:r>
              <a:rPr lang="fr-FR" sz="1800" b="1" dirty="0" smtClean="0"/>
              <a:t> manage SVOC </a:t>
            </a:r>
            <a:r>
              <a:rPr lang="fr-FR" sz="1800" b="1" dirty="0" err="1" smtClean="0"/>
              <a:t>emissions</a:t>
            </a:r>
            <a:r>
              <a:rPr lang="fr-FR" sz="1800" b="1" dirty="0" smtClean="0"/>
              <a:t>?</a:t>
            </a:r>
            <a:endParaRPr lang="fr-FR" sz="1800" b="1" dirty="0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323528" y="880120"/>
            <a:ext cx="6768752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So far, emission inventories are targeted on VOC, </a:t>
            </a:r>
            <a:r>
              <a:rPr lang="en-US" sz="1400" kern="0" dirty="0" err="1" smtClean="0">
                <a:latin typeface="+mn-lt"/>
              </a:rPr>
              <a:t>NOx</a:t>
            </a:r>
            <a:r>
              <a:rPr lang="en-US" sz="1400" kern="0" dirty="0" smtClean="0">
                <a:latin typeface="+mn-lt"/>
              </a:rPr>
              <a:t>, </a:t>
            </a:r>
            <a:r>
              <a:rPr lang="en-US" sz="1400" kern="0" dirty="0" err="1" smtClean="0">
                <a:latin typeface="+mn-lt"/>
              </a:rPr>
              <a:t>SOx</a:t>
            </a:r>
            <a:r>
              <a:rPr lang="en-US" sz="1400" kern="0" dirty="0" smtClean="0">
                <a:latin typeface="+mn-lt"/>
              </a:rPr>
              <a:t>, NH3, CO and PM broken down into PM2.5 and PM10</a:t>
            </a: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smtClean="0">
                <a:latin typeface="+mn-lt"/>
              </a:rPr>
              <a:t>A speciation is often proposed to identify the organic matter in each PM fraction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EC / OM / Other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OM is organic matter supposed as particulate matter at the emission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“other” means non carbonaceous species (dust, </a:t>
            </a:r>
            <a:r>
              <a:rPr lang="en-US" sz="1400" kern="0" dirty="0" err="1" smtClean="0">
                <a:latin typeface="+mn-lt"/>
              </a:rPr>
              <a:t>inorganics</a:t>
            </a:r>
            <a:r>
              <a:rPr lang="en-US" sz="1400" kern="0" dirty="0" smtClean="0">
                <a:latin typeface="+mn-lt"/>
              </a:rPr>
              <a:t>, etc…)</a:t>
            </a:r>
          </a:p>
          <a:p>
            <a:pPr marL="291845" lvl="0" indent="-291845" defTabSz="779534">
              <a:spcBef>
                <a:spcPct val="20000"/>
              </a:spcBef>
              <a:defRPr/>
            </a:pPr>
            <a:endParaRPr lang="en-US" sz="1400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1400" kern="0" dirty="0" err="1" smtClean="0">
                <a:latin typeface="+mn-lt"/>
              </a:rPr>
              <a:t>Modellers</a:t>
            </a:r>
            <a:r>
              <a:rPr lang="en-US" sz="1400" kern="0" dirty="0" smtClean="0">
                <a:latin typeface="+mn-lt"/>
              </a:rPr>
              <a:t> do their own calculation of </a:t>
            </a:r>
            <a:r>
              <a:rPr lang="en-US" sz="1400" b="1" kern="0" dirty="0" smtClean="0">
                <a:latin typeface="+mn-lt"/>
              </a:rPr>
              <a:t>total primary organic matter (gas + particles) </a:t>
            </a:r>
            <a:r>
              <a:rPr lang="en-US" sz="1400" kern="0" dirty="0" smtClean="0">
                <a:latin typeface="+mn-lt"/>
              </a:rPr>
              <a:t>emitted by a given sector with coefficients based on dilution curves reported in the literature. 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fr-FR" sz="1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TPOM= 2 * OA  (as an </a:t>
            </a:r>
            <a:r>
              <a:rPr kumimoji="0" lang="fr-FR" sz="14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example</a:t>
            </a:r>
            <a:r>
              <a:rPr kumimoji="0" lang="fr-FR" sz="1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1400" kern="0" dirty="0" smtClean="0">
                <a:latin typeface="+mn-lt"/>
              </a:rPr>
              <a:t>IVOC </a:t>
            </a:r>
            <a:r>
              <a:rPr lang="fr-FR" sz="1400" kern="0" dirty="0" err="1" smtClean="0">
                <a:latin typeface="+mn-lt"/>
              </a:rPr>
              <a:t>can</a:t>
            </a:r>
            <a:r>
              <a:rPr lang="fr-FR" sz="1400" kern="0" dirty="0" smtClean="0">
                <a:latin typeface="+mn-lt"/>
              </a:rPr>
              <a:t> </a:t>
            </a:r>
            <a:r>
              <a:rPr lang="fr-FR" sz="1400" kern="0" dirty="0" err="1" smtClean="0">
                <a:latin typeface="+mn-lt"/>
              </a:rPr>
              <a:t>be</a:t>
            </a:r>
            <a:r>
              <a:rPr lang="fr-FR" sz="1400" kern="0" dirty="0" smtClean="0">
                <a:latin typeface="+mn-lt"/>
              </a:rPr>
              <a:t> </a:t>
            </a:r>
            <a:r>
              <a:rPr lang="fr-FR" sz="1400" kern="0" dirty="0" err="1" smtClean="0">
                <a:latin typeface="+mn-lt"/>
              </a:rPr>
              <a:t>considered</a:t>
            </a:r>
            <a:r>
              <a:rPr lang="fr-FR" sz="1400" kern="0" dirty="0" smtClean="0">
                <a:latin typeface="+mn-lt"/>
              </a:rPr>
              <a:t> as not </a:t>
            </a:r>
            <a:r>
              <a:rPr lang="fr-FR" sz="1400" kern="0" dirty="0" err="1" smtClean="0">
                <a:latin typeface="+mn-lt"/>
              </a:rPr>
              <a:t>included</a:t>
            </a:r>
            <a:r>
              <a:rPr lang="fr-FR" sz="1400" kern="0" dirty="0" smtClean="0">
                <a:latin typeface="+mn-lt"/>
              </a:rPr>
              <a:t> in TPOM </a:t>
            </a:r>
            <a:r>
              <a:rPr lang="fr-FR" sz="1400" kern="0" dirty="0" err="1" smtClean="0">
                <a:latin typeface="+mn-lt"/>
              </a:rPr>
              <a:t>then</a:t>
            </a:r>
            <a:r>
              <a:rPr lang="fr-FR" sz="1400" kern="0" dirty="0" smtClean="0">
                <a:latin typeface="+mn-lt"/>
              </a:rPr>
              <a:t> IVOC </a:t>
            </a:r>
            <a:r>
              <a:rPr lang="fr-FR" sz="1400" kern="0" dirty="0" err="1" smtClean="0">
                <a:latin typeface="+mn-lt"/>
              </a:rPr>
              <a:t>is</a:t>
            </a:r>
            <a:r>
              <a:rPr lang="fr-FR" sz="1400" kern="0" dirty="0" smtClean="0">
                <a:latin typeface="+mn-lt"/>
              </a:rPr>
              <a:t> </a:t>
            </a:r>
            <a:r>
              <a:rPr lang="fr-FR" sz="1400" kern="0" dirty="0" err="1" smtClean="0">
                <a:latin typeface="+mn-lt"/>
              </a:rPr>
              <a:t>estimated</a:t>
            </a:r>
            <a:r>
              <a:rPr lang="fr-FR" sz="1400" kern="0" dirty="0" smtClean="0">
                <a:latin typeface="+mn-lt"/>
              </a:rPr>
              <a:t> </a:t>
            </a:r>
            <a:r>
              <a:rPr lang="fr-FR" sz="1400" kern="0" dirty="0" err="1" smtClean="0">
                <a:latin typeface="+mn-lt"/>
              </a:rPr>
              <a:t>from</a:t>
            </a:r>
            <a:r>
              <a:rPr lang="fr-FR" sz="1400" kern="0" dirty="0" smtClean="0">
                <a:latin typeface="+mn-lt"/>
              </a:rPr>
              <a:t> TPOM or VOC </a:t>
            </a:r>
            <a:r>
              <a:rPr lang="fr-FR" sz="1400" kern="0" dirty="0" err="1" smtClean="0">
                <a:latin typeface="+mn-lt"/>
              </a:rPr>
              <a:t>emission</a:t>
            </a:r>
            <a:r>
              <a:rPr lang="fr-FR" sz="1400" kern="0" dirty="0" smtClean="0">
                <a:latin typeface="+mn-lt"/>
              </a:rPr>
              <a:t> </a:t>
            </a:r>
            <a:r>
              <a:rPr lang="fr-FR" sz="1400" kern="0" dirty="0" err="1" smtClean="0">
                <a:latin typeface="+mn-lt"/>
              </a:rPr>
              <a:t>factors</a:t>
            </a:r>
            <a:r>
              <a:rPr lang="fr-FR" sz="1400" kern="0" dirty="0" smtClean="0">
                <a:latin typeface="+mn-lt"/>
              </a:rPr>
              <a:t> (</a:t>
            </a:r>
            <a:r>
              <a:rPr lang="fr-FR" sz="1400" kern="0" dirty="0" err="1" smtClean="0">
                <a:latin typeface="+mn-lt"/>
              </a:rPr>
              <a:t>Ots</a:t>
            </a:r>
            <a:r>
              <a:rPr lang="fr-FR" sz="1400" kern="0" dirty="0" smtClean="0">
                <a:latin typeface="+mn-lt"/>
              </a:rPr>
              <a:t> et al., 2016)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smtClean="0"/>
              <a:t>Dilution </a:t>
            </a:r>
            <a:r>
              <a:rPr lang="fr-FR" sz="1800" b="1" dirty="0" err="1" smtClean="0"/>
              <a:t>curves</a:t>
            </a:r>
            <a:r>
              <a:rPr lang="fr-FR" sz="1800" b="1" dirty="0" smtClean="0"/>
              <a:t> - a </a:t>
            </a:r>
            <a:r>
              <a:rPr lang="fr-FR" sz="1800" b="1" dirty="0" err="1" smtClean="0"/>
              <a:t>tool</a:t>
            </a:r>
            <a:r>
              <a:rPr lang="fr-FR" sz="1800" b="1" dirty="0" smtClean="0"/>
              <a:t> to </a:t>
            </a:r>
            <a:r>
              <a:rPr lang="fr-FR" sz="1800" b="1" dirty="0" err="1" smtClean="0"/>
              <a:t>estimate</a:t>
            </a:r>
            <a:r>
              <a:rPr lang="fr-FR" sz="1800" b="1" dirty="0" smtClean="0"/>
              <a:t> total POA</a:t>
            </a:r>
            <a:endParaRPr lang="fr-FR" sz="1800" b="1" dirty="0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0" y="1059582"/>
            <a:ext cx="7848872" cy="2915766"/>
          </a:xfrm>
          <a:prstGeom prst="rect">
            <a:avLst/>
          </a:prstGeom>
        </p:spPr>
        <p:txBody>
          <a:bodyPr/>
          <a:lstStyle/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</a:pPr>
            <a:endParaRPr kumimoji="0" lang="fr-FR" sz="14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Image 3" descr="Partitioning plot of the gasoline vehicle POA emissions data presented in ...">
            <a:hlinkClick r:id="rId2" tooltip="&quot;Partitioning plot of the gasoline vehicle POA emissions data presented in ...&quot;"/>
          </p:cNvPr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419622"/>
            <a:ext cx="36957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5"/>
          <p:cNvCxnSpPr/>
          <p:nvPr/>
        </p:nvCxnSpPr>
        <p:spPr bwMode="auto">
          <a:xfrm flipV="1">
            <a:off x="6084168" y="2571750"/>
            <a:ext cx="23292" cy="158417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Connecteur droit 6"/>
          <p:cNvCxnSpPr/>
          <p:nvPr/>
        </p:nvCxnSpPr>
        <p:spPr bwMode="auto">
          <a:xfrm flipV="1">
            <a:off x="4572000" y="2643758"/>
            <a:ext cx="1584176" cy="838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0" y="987574"/>
            <a:ext cx="4139952" cy="2880320"/>
          </a:xfrm>
          <a:prstGeom prst="rect">
            <a:avLst/>
          </a:prstGeom>
        </p:spPr>
        <p:txBody>
          <a:bodyPr/>
          <a:lstStyle/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fr-FR" sz="1400" b="1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oa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=10 µg/m</a:t>
            </a:r>
            <a:r>
              <a:rPr kumimoji="0" lang="fr-FR" sz="1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25°C, about 55%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the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particle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phase</a:t>
            </a: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If </a:t>
            </a:r>
            <a:r>
              <a:rPr lang="fr-FR" sz="1400" b="1" kern="0" dirty="0" err="1" smtClean="0">
                <a:solidFill>
                  <a:srgbClr val="FF0000"/>
                </a:solidFill>
                <a:latin typeface="+mn-lt"/>
              </a:rPr>
              <a:t>you</a:t>
            </a: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fr-FR" sz="1400" b="1" kern="0" dirty="0" err="1" smtClean="0">
                <a:solidFill>
                  <a:srgbClr val="FF0000"/>
                </a:solidFill>
                <a:latin typeface="+mn-lt"/>
              </a:rPr>
              <a:t>measure</a:t>
            </a: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fr-FR" sz="1400" b="1" kern="0" dirty="0" err="1" smtClean="0">
                <a:solidFill>
                  <a:srgbClr val="FF0000"/>
                </a:solidFill>
                <a:latin typeface="+mn-lt"/>
              </a:rPr>
              <a:t>solid</a:t>
            </a: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 POA, </a:t>
            </a:r>
            <a:r>
              <a:rPr lang="fr-FR" sz="1400" b="1" kern="0" dirty="0" err="1" smtClean="0">
                <a:solidFill>
                  <a:srgbClr val="FF0000"/>
                </a:solidFill>
                <a:latin typeface="+mn-lt"/>
              </a:rPr>
              <a:t>you</a:t>
            </a: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 have to </a:t>
            </a:r>
            <a:r>
              <a:rPr lang="fr-FR" sz="1400" b="1" kern="0" dirty="0" err="1" smtClean="0">
                <a:solidFill>
                  <a:srgbClr val="FF0000"/>
                </a:solidFill>
                <a:latin typeface="+mn-lt"/>
              </a:rPr>
              <a:t>multiply</a:t>
            </a: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 1/0.55~2 to </a:t>
            </a:r>
            <a:r>
              <a:rPr lang="fr-FR" sz="1400" b="1" kern="0" dirty="0" err="1" smtClean="0">
                <a:solidFill>
                  <a:srgbClr val="FF0000"/>
                </a:solidFill>
                <a:latin typeface="+mn-lt"/>
              </a:rPr>
              <a:t>get</a:t>
            </a: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 the total </a:t>
            </a:r>
            <a:r>
              <a:rPr lang="fr-FR" sz="1400" b="1" kern="0" dirty="0" err="1" smtClean="0">
                <a:solidFill>
                  <a:srgbClr val="FF0000"/>
                </a:solidFill>
                <a:latin typeface="+mn-lt"/>
              </a:rPr>
              <a:t>organic</a:t>
            </a: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 fraction (</a:t>
            </a:r>
            <a:r>
              <a:rPr lang="fr-FR" sz="1400" b="1" kern="0" dirty="0" err="1" smtClean="0">
                <a:solidFill>
                  <a:srgbClr val="FF0000"/>
                </a:solidFill>
                <a:latin typeface="+mn-lt"/>
              </a:rPr>
              <a:t>Gas</a:t>
            </a: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fr-FR" sz="1400" b="1" kern="0" dirty="0" err="1" smtClean="0">
                <a:solidFill>
                  <a:srgbClr val="FF0000"/>
                </a:solidFill>
                <a:latin typeface="+mn-lt"/>
              </a:rPr>
              <a:t>Particles</a:t>
            </a:r>
            <a:r>
              <a:rPr lang="fr-FR" sz="1400" b="1" kern="0" dirty="0" smtClean="0">
                <a:solidFill>
                  <a:srgbClr val="FF0000"/>
                </a:solidFill>
                <a:latin typeface="+mn-lt"/>
              </a:rPr>
              <a:t>)</a:t>
            </a: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fr-FR" sz="14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291845" lvl="0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could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higher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fr-FR" sz="1400" b="1" kern="0" dirty="0" err="1" smtClean="0">
                <a:solidFill>
                  <a:srgbClr val="0C2C84"/>
                </a:solidFill>
              </a:rPr>
              <a:t>C</a:t>
            </a:r>
            <a:r>
              <a:rPr lang="fr-FR" sz="1400" b="1" kern="0" baseline="-25000" dirty="0" err="1" smtClean="0">
                <a:solidFill>
                  <a:srgbClr val="0C2C84"/>
                </a:solidFill>
              </a:rPr>
              <a:t>oa</a:t>
            </a:r>
            <a:r>
              <a:rPr lang="fr-FR" sz="1400" b="1" kern="0" baseline="-25000" dirty="0" smtClean="0">
                <a:solidFill>
                  <a:srgbClr val="0C2C84"/>
                </a:solidFill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could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take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into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missing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SVOC (the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1" i="0" u="none" strike="noStrike" kern="0" cap="none" spc="0" normalizeH="0" noProof="0" dirty="0" err="1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called</a:t>
            </a:r>
            <a:r>
              <a:rPr kumimoji="0" lang="fr-FR" sz="1400" b="1" i="0" u="none" strike="noStrike" kern="0" cap="none" spc="0" normalizeH="0" noProof="0" dirty="0" smtClean="0">
                <a:ln>
                  <a:noFill/>
                </a:ln>
                <a:solidFill>
                  <a:srgbClr val="0C2C8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IVOC)</a:t>
            </a: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b="1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291845" marR="0" lvl="0" indent="-291845" algn="l" defTabSz="77953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fr-FR" sz="1400" b="1" kern="0" dirty="0" smtClean="0">
              <a:latin typeface="+mn-lt"/>
            </a:endParaRPr>
          </a:p>
          <a:p>
            <a:pPr marL="660491" lvl="1" indent="-291845" defTabSz="779534">
              <a:spcBef>
                <a:spcPct val="20000"/>
              </a:spcBef>
              <a:buFont typeface="Arial" pitchFamily="34" charset="0"/>
              <a:buChar char="•"/>
            </a:pPr>
            <a:endParaRPr lang="fr-FR" sz="1400" b="1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</a:pPr>
            <a:endParaRPr kumimoji="0" lang="fr-FR" sz="14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79268" y="987574"/>
            <a:ext cx="3347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+mj-lt"/>
              </a:rPr>
              <a:t>Dilution curve from 51 light-duty American gasoline vehicles (from May et al. 2013a) at 47°C and 25°C.</a:t>
            </a:r>
            <a:endParaRPr lang="fr-FR" b="1" dirty="0">
              <a:latin typeface="+mj-lt"/>
            </a:endParaRPr>
          </a:p>
        </p:txBody>
      </p:sp>
      <p:cxnSp>
        <p:nvCxnSpPr>
          <p:cNvPr id="12" name="Connecteur droit avec flèche 11"/>
          <p:cNvCxnSpPr/>
          <p:nvPr/>
        </p:nvCxnSpPr>
        <p:spPr bwMode="auto">
          <a:xfrm flipV="1">
            <a:off x="7308304" y="987574"/>
            <a:ext cx="1512168" cy="9361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C2C84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4" name="Connecteur droit 13"/>
          <p:cNvCxnSpPr/>
          <p:nvPr/>
        </p:nvCxnSpPr>
        <p:spPr bwMode="auto">
          <a:xfrm>
            <a:off x="7380312" y="1491630"/>
            <a:ext cx="16561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cteur droit 15"/>
          <p:cNvCxnSpPr/>
          <p:nvPr/>
        </p:nvCxnSpPr>
        <p:spPr bwMode="auto">
          <a:xfrm>
            <a:off x="8820472" y="987574"/>
            <a:ext cx="0" cy="504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C2C8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ZoneTexte 16"/>
          <p:cNvSpPr txBox="1"/>
          <p:nvPr/>
        </p:nvSpPr>
        <p:spPr>
          <a:xfrm>
            <a:off x="4300518" y="255694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+mn-lt"/>
              </a:rPr>
              <a:t>55%</a:t>
            </a:r>
            <a:endParaRPr lang="fr-FR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smtClean="0"/>
              <a:t>PM EF </a:t>
            </a:r>
            <a:r>
              <a:rPr lang="fr-FR" sz="1800" b="1" dirty="0" err="1" smtClean="0"/>
              <a:t>measurements</a:t>
            </a:r>
            <a:r>
              <a:rPr lang="fr-FR" sz="1800" b="1" dirty="0" smtClean="0"/>
              <a:t> – focus on the </a:t>
            </a:r>
            <a:r>
              <a:rPr lang="fr-FR" sz="1800" b="1" dirty="0" err="1" smtClean="0"/>
              <a:t>organic</a:t>
            </a:r>
            <a:r>
              <a:rPr lang="fr-FR" sz="1800" b="1" dirty="0" smtClean="0"/>
              <a:t> fraction</a:t>
            </a:r>
            <a:endParaRPr lang="fr-FR" sz="1800" b="1" dirty="0"/>
          </a:p>
        </p:txBody>
      </p:sp>
      <p:grpSp>
        <p:nvGrpSpPr>
          <p:cNvPr id="248" name="Groupe 247"/>
          <p:cNvGrpSpPr/>
          <p:nvPr/>
        </p:nvGrpSpPr>
        <p:grpSpPr>
          <a:xfrm>
            <a:off x="4860032" y="2988990"/>
            <a:ext cx="936104" cy="792088"/>
            <a:chOff x="4860032" y="2787774"/>
            <a:chExt cx="936104" cy="792088"/>
          </a:xfrm>
        </p:grpSpPr>
        <p:sp>
          <p:nvSpPr>
            <p:cNvPr id="236" name="Rectangle 235"/>
            <p:cNvSpPr/>
            <p:nvPr/>
          </p:nvSpPr>
          <p:spPr bwMode="auto">
            <a:xfrm>
              <a:off x="4860032" y="3219822"/>
              <a:ext cx="936104" cy="360040"/>
            </a:xfrm>
            <a:prstGeom prst="rect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Elemental</a:t>
              </a:r>
              <a:r>
                <a:rPr kumimoji="0" lang="fr-FR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 </a:t>
              </a:r>
              <a:r>
                <a:rPr kumimoji="0" lang="fr-FR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j-lt"/>
                </a:rPr>
                <a:t>Carbon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4860032" y="3003798"/>
              <a:ext cx="936104" cy="21602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dirty="0" err="1" smtClean="0">
                  <a:latin typeface="+mj-lt"/>
                </a:rPr>
                <a:t>Metals</a:t>
              </a:r>
              <a:r>
                <a:rPr lang="fr-FR" dirty="0" smtClean="0">
                  <a:latin typeface="+mj-lt"/>
                </a:rPr>
                <a:t>-</a:t>
              </a:r>
              <a:r>
                <a:rPr lang="fr-FR" dirty="0" err="1" smtClean="0">
                  <a:latin typeface="+mj-lt"/>
                </a:rPr>
                <a:t>dust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38" name="Rectangle 237"/>
            <p:cNvSpPr/>
            <p:nvPr/>
          </p:nvSpPr>
          <p:spPr bwMode="auto">
            <a:xfrm>
              <a:off x="4860032" y="2787774"/>
              <a:ext cx="936104" cy="216024"/>
            </a:xfrm>
            <a:prstGeom prst="rect">
              <a:avLst/>
            </a:prstGeom>
            <a:solidFill>
              <a:schemeClr val="accent3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Inorganics</a:t>
              </a:r>
              <a:endPara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255" name="Groupe 254"/>
          <p:cNvGrpSpPr/>
          <p:nvPr/>
        </p:nvGrpSpPr>
        <p:grpSpPr>
          <a:xfrm>
            <a:off x="755576" y="1404814"/>
            <a:ext cx="8568952" cy="2304256"/>
            <a:chOff x="755576" y="1203598"/>
            <a:chExt cx="8568952" cy="2304256"/>
          </a:xfrm>
        </p:grpSpPr>
        <p:grpSp>
          <p:nvGrpSpPr>
            <p:cNvPr id="253" name="Groupe 252"/>
            <p:cNvGrpSpPr/>
            <p:nvPr/>
          </p:nvGrpSpPr>
          <p:grpSpPr>
            <a:xfrm>
              <a:off x="755576" y="1491630"/>
              <a:ext cx="8568952" cy="2016224"/>
              <a:chOff x="755576" y="1491630"/>
              <a:chExt cx="8568952" cy="2016224"/>
            </a:xfrm>
          </p:grpSpPr>
          <p:sp>
            <p:nvSpPr>
              <p:cNvPr id="204" name="Rectangle 203"/>
              <p:cNvSpPr/>
              <p:nvPr/>
            </p:nvSpPr>
            <p:spPr bwMode="auto">
              <a:xfrm>
                <a:off x="755576" y="1491630"/>
                <a:ext cx="144016" cy="2016224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05" name="Rectangle 204"/>
              <p:cNvSpPr/>
              <p:nvPr/>
            </p:nvSpPr>
            <p:spPr bwMode="auto">
              <a:xfrm>
                <a:off x="907976" y="1707654"/>
                <a:ext cx="135632" cy="18002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 bwMode="auto">
              <a:xfrm>
                <a:off x="1043608" y="1779662"/>
                <a:ext cx="144016" cy="1656184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07" name="Rectangle 206"/>
              <p:cNvSpPr/>
              <p:nvPr/>
            </p:nvSpPr>
            <p:spPr bwMode="auto">
              <a:xfrm>
                <a:off x="1187624" y="1851670"/>
                <a:ext cx="144016" cy="1512168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 bwMode="auto">
              <a:xfrm>
                <a:off x="1331640" y="1995686"/>
                <a:ext cx="144016" cy="108012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 bwMode="auto">
              <a:xfrm>
                <a:off x="1475656" y="2059310"/>
                <a:ext cx="135632" cy="944488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 bwMode="auto">
              <a:xfrm>
                <a:off x="1619672" y="2139702"/>
                <a:ext cx="144016" cy="36004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11" name="Rectangle 210"/>
              <p:cNvSpPr/>
              <p:nvPr/>
            </p:nvSpPr>
            <p:spPr bwMode="auto">
              <a:xfrm>
                <a:off x="1763688" y="2211710"/>
                <a:ext cx="144016" cy="144016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12" name="Rectangle 211"/>
              <p:cNvSpPr/>
              <p:nvPr/>
            </p:nvSpPr>
            <p:spPr bwMode="auto">
              <a:xfrm>
                <a:off x="1907704" y="2139702"/>
                <a:ext cx="144016" cy="72008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22" name="Rectangle 221"/>
              <p:cNvSpPr/>
              <p:nvPr/>
            </p:nvSpPr>
            <p:spPr bwMode="auto">
              <a:xfrm>
                <a:off x="6300192" y="1779662"/>
                <a:ext cx="144016" cy="144016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Lucida Sans Unicode" pitchFamily="34" charset="0"/>
                </a:endParaRPr>
              </a:p>
            </p:txBody>
          </p:sp>
          <p:sp>
            <p:nvSpPr>
              <p:cNvPr id="223" name="ZoneTexte 222"/>
              <p:cNvSpPr txBox="1"/>
              <p:nvPr/>
            </p:nvSpPr>
            <p:spPr>
              <a:xfrm>
                <a:off x="7380312" y="1707654"/>
                <a:ext cx="19442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100" dirty="0" smtClean="0">
                    <a:latin typeface="+mj-lt"/>
                  </a:rPr>
                  <a:t>IVOC</a:t>
                </a:r>
                <a:endParaRPr lang="fr-FR" sz="1100" dirty="0">
                  <a:latin typeface="+mj-lt"/>
                </a:endParaRPr>
              </a:p>
            </p:txBody>
          </p:sp>
          <p:sp>
            <p:nvSpPr>
              <p:cNvPr id="225" name="ZoneTexte 224"/>
              <p:cNvSpPr txBox="1"/>
              <p:nvPr/>
            </p:nvSpPr>
            <p:spPr>
              <a:xfrm>
                <a:off x="755576" y="2211710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Not </a:t>
                </a:r>
                <a:r>
                  <a:rPr lang="fr-FR" dirty="0" err="1" smtClean="0"/>
                  <a:t>adsorbed</a:t>
                </a:r>
                <a:r>
                  <a:rPr lang="fr-FR" dirty="0" smtClean="0"/>
                  <a:t> on </a:t>
                </a:r>
                <a:r>
                  <a:rPr lang="fr-FR" dirty="0" err="1" smtClean="0"/>
                  <a:t>filters</a:t>
                </a:r>
                <a:endParaRPr lang="fr-FR" dirty="0"/>
              </a:p>
            </p:txBody>
          </p:sp>
        </p:grpSp>
        <p:sp>
          <p:nvSpPr>
            <p:cNvPr id="243" name="Rectangle 242"/>
            <p:cNvSpPr/>
            <p:nvPr/>
          </p:nvSpPr>
          <p:spPr bwMode="auto">
            <a:xfrm>
              <a:off x="4860032" y="1203598"/>
              <a:ext cx="936104" cy="57606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</p:grpSp>
      <p:grpSp>
        <p:nvGrpSpPr>
          <p:cNvPr id="251" name="Groupe 250"/>
          <p:cNvGrpSpPr/>
          <p:nvPr/>
        </p:nvGrpSpPr>
        <p:grpSpPr>
          <a:xfrm>
            <a:off x="1331641" y="1313061"/>
            <a:ext cx="7992887" cy="2468017"/>
            <a:chOff x="1331641" y="1111845"/>
            <a:chExt cx="7992887" cy="2468017"/>
          </a:xfrm>
        </p:grpSpPr>
        <p:sp>
          <p:nvSpPr>
            <p:cNvPr id="137" name="Rectangle 136"/>
            <p:cNvSpPr/>
            <p:nvPr/>
          </p:nvSpPr>
          <p:spPr bwMode="auto">
            <a:xfrm>
              <a:off x="1899321" y="3091775"/>
              <a:ext cx="152399" cy="488087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 flipV="1">
              <a:off x="1331641" y="3534143"/>
              <a:ext cx="144015" cy="45719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1484041" y="3379807"/>
              <a:ext cx="135631" cy="200055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1619673" y="3291830"/>
              <a:ext cx="144015" cy="288031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1772073" y="3235791"/>
              <a:ext cx="135631" cy="344071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6732240" y="1203598"/>
              <a:ext cx="144016" cy="144016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6300192" y="1203598"/>
              <a:ext cx="144016" cy="14401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7380312" y="1131590"/>
              <a:ext cx="19442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dirty="0" smtClean="0">
                  <a:latin typeface="+mj-lt"/>
                </a:rPr>
                <a:t>POA in dilution samplers  </a:t>
              </a:r>
              <a:endParaRPr lang="fr-FR" sz="1100" dirty="0">
                <a:latin typeface="+mj-lt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2051720" y="3003798"/>
              <a:ext cx="144016" cy="504056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2204120" y="2859782"/>
              <a:ext cx="135632" cy="576064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2339752" y="2283718"/>
              <a:ext cx="144016" cy="1008112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2492152" y="2427734"/>
              <a:ext cx="135632" cy="792088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627784" y="2211710"/>
              <a:ext cx="144016" cy="864096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2780184" y="1995686"/>
              <a:ext cx="135632" cy="1008112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2915816" y="2067694"/>
              <a:ext cx="144016" cy="576064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3059832" y="1995686"/>
              <a:ext cx="144016" cy="504056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3203848" y="1923678"/>
              <a:ext cx="144016" cy="288032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3347864" y="1995686"/>
              <a:ext cx="144016" cy="72008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3491880" y="2427734"/>
              <a:ext cx="144016" cy="72008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3635896" y="2571750"/>
              <a:ext cx="144016" cy="72008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4860032" y="2211710"/>
              <a:ext cx="936104" cy="216024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244" name="ZoneTexte 243"/>
            <p:cNvSpPr txBox="1"/>
            <p:nvPr/>
          </p:nvSpPr>
          <p:spPr>
            <a:xfrm>
              <a:off x="6516216" y="1111845"/>
              <a:ext cx="1440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latin typeface="+mj-lt"/>
                </a:rPr>
                <a:t>+</a:t>
              </a:r>
              <a:endParaRPr lang="fr-FR" sz="1400" b="1" dirty="0">
                <a:latin typeface="+mj-lt"/>
              </a:endParaRPr>
            </a:p>
          </p:txBody>
        </p:sp>
      </p:grpSp>
      <p:grpSp>
        <p:nvGrpSpPr>
          <p:cNvPr id="258" name="Groupe 257"/>
          <p:cNvGrpSpPr/>
          <p:nvPr/>
        </p:nvGrpSpPr>
        <p:grpSpPr>
          <a:xfrm>
            <a:off x="755576" y="1601093"/>
            <a:ext cx="8568952" cy="2179985"/>
            <a:chOff x="755576" y="1399877"/>
            <a:chExt cx="8568952" cy="2179985"/>
          </a:xfrm>
        </p:grpSpPr>
        <p:sp>
          <p:nvSpPr>
            <p:cNvPr id="190" name="Rectangle 189"/>
            <p:cNvSpPr/>
            <p:nvPr/>
          </p:nvSpPr>
          <p:spPr bwMode="auto">
            <a:xfrm>
              <a:off x="1763688" y="2355726"/>
              <a:ext cx="144016" cy="86409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755576" y="3507854"/>
              <a:ext cx="144016" cy="7200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84" name="Rectangle 183"/>
            <p:cNvSpPr/>
            <p:nvPr/>
          </p:nvSpPr>
          <p:spPr bwMode="auto">
            <a:xfrm>
              <a:off x="899592" y="3507854"/>
              <a:ext cx="144016" cy="7200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1043608" y="3435846"/>
              <a:ext cx="144016" cy="14401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1187624" y="3363838"/>
              <a:ext cx="144016" cy="2160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1331640" y="3075806"/>
              <a:ext cx="144016" cy="43204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1475656" y="3003798"/>
              <a:ext cx="144016" cy="36004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91" name="Rectangle 190"/>
            <p:cNvSpPr/>
            <p:nvPr/>
          </p:nvSpPr>
          <p:spPr bwMode="auto">
            <a:xfrm>
              <a:off x="1907704" y="2211710"/>
              <a:ext cx="144016" cy="86409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92" name="Rectangle 191"/>
            <p:cNvSpPr/>
            <p:nvPr/>
          </p:nvSpPr>
          <p:spPr bwMode="auto">
            <a:xfrm>
              <a:off x="2051720" y="1851670"/>
              <a:ext cx="144016" cy="115212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2195736" y="1995686"/>
              <a:ext cx="144016" cy="86409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2339752" y="2067694"/>
              <a:ext cx="144016" cy="2160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2483768" y="2211710"/>
              <a:ext cx="144016" cy="21602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96" name="Rectangle 195"/>
            <p:cNvSpPr/>
            <p:nvPr/>
          </p:nvSpPr>
          <p:spPr bwMode="auto">
            <a:xfrm>
              <a:off x="2627784" y="2067694"/>
              <a:ext cx="144016" cy="14401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97" name="Rectangle 196"/>
            <p:cNvSpPr/>
            <p:nvPr/>
          </p:nvSpPr>
          <p:spPr bwMode="auto">
            <a:xfrm>
              <a:off x="2771800" y="1923678"/>
              <a:ext cx="144016" cy="7200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98" name="Rectangle 197"/>
            <p:cNvSpPr/>
            <p:nvPr/>
          </p:nvSpPr>
          <p:spPr bwMode="auto">
            <a:xfrm>
              <a:off x="7164288" y="1491630"/>
              <a:ext cx="144016" cy="14401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6300192" y="1491630"/>
              <a:ext cx="144016" cy="14401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6732240" y="1491630"/>
              <a:ext cx="144016" cy="144016"/>
            </a:xfrm>
            <a:prstGeom prst="rect">
              <a:avLst/>
            </a:prstGeom>
            <a:solidFill>
              <a:srgbClr val="F98A45"/>
            </a:solidFill>
            <a:ln w="12700" cap="flat" cmpd="sng" algn="ctr">
              <a:solidFill>
                <a:srgbClr val="F98A4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203" name="ZoneTexte 202"/>
            <p:cNvSpPr txBox="1"/>
            <p:nvPr/>
          </p:nvSpPr>
          <p:spPr>
            <a:xfrm>
              <a:off x="7380312" y="1419622"/>
              <a:ext cx="19442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dirty="0" smtClean="0">
                  <a:latin typeface="+mj-lt"/>
                </a:rPr>
                <a:t>Total SVOC </a:t>
              </a:r>
              <a:r>
                <a:rPr lang="fr-FR" sz="1100" dirty="0" err="1" smtClean="0">
                  <a:latin typeface="+mj-lt"/>
                </a:rPr>
                <a:t>without</a:t>
              </a:r>
              <a:r>
                <a:rPr lang="fr-FR" sz="1100" dirty="0" smtClean="0">
                  <a:latin typeface="+mj-lt"/>
                </a:rPr>
                <a:t> IVOC</a:t>
              </a:r>
              <a:endParaRPr lang="fr-FR" sz="1100" dirty="0">
                <a:latin typeface="+mj-lt"/>
              </a:endParaRPr>
            </a:p>
          </p:txBody>
        </p:sp>
        <p:sp>
          <p:nvSpPr>
            <p:cNvPr id="242" name="Rectangle 241"/>
            <p:cNvSpPr/>
            <p:nvPr/>
          </p:nvSpPr>
          <p:spPr bwMode="auto">
            <a:xfrm>
              <a:off x="4860032" y="1779662"/>
              <a:ext cx="936104" cy="43204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245" name="ZoneTexte 244"/>
            <p:cNvSpPr txBox="1"/>
            <p:nvPr/>
          </p:nvSpPr>
          <p:spPr>
            <a:xfrm>
              <a:off x="6516216" y="1399877"/>
              <a:ext cx="1440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latin typeface="+mj-lt"/>
                </a:rPr>
                <a:t>+</a:t>
              </a:r>
              <a:endParaRPr lang="fr-FR" sz="1400" b="1" dirty="0">
                <a:latin typeface="+mj-lt"/>
              </a:endParaRPr>
            </a:p>
          </p:txBody>
        </p:sp>
        <p:sp>
          <p:nvSpPr>
            <p:cNvPr id="247" name="ZoneTexte 246"/>
            <p:cNvSpPr txBox="1"/>
            <p:nvPr/>
          </p:nvSpPr>
          <p:spPr>
            <a:xfrm>
              <a:off x="6948264" y="1399877"/>
              <a:ext cx="14401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latin typeface="+mj-lt"/>
                </a:rPr>
                <a:t>+</a:t>
              </a:r>
              <a:endParaRPr lang="fr-FR" sz="1400" b="1" dirty="0">
                <a:latin typeface="+mj-lt"/>
              </a:endParaRPr>
            </a:p>
          </p:txBody>
        </p:sp>
        <p:sp>
          <p:nvSpPr>
            <p:cNvPr id="257" name="Rectangle 256"/>
            <p:cNvSpPr/>
            <p:nvPr/>
          </p:nvSpPr>
          <p:spPr bwMode="auto">
            <a:xfrm>
              <a:off x="1619672" y="2499742"/>
              <a:ext cx="144016" cy="79208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226" name="ZoneTexte 225"/>
            <p:cNvSpPr txBox="1"/>
            <p:nvPr/>
          </p:nvSpPr>
          <p:spPr>
            <a:xfrm>
              <a:off x="1619672" y="2571750"/>
              <a:ext cx="93610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 smtClean="0"/>
                <a:t>Adsorbed</a:t>
              </a:r>
              <a:r>
                <a:rPr lang="fr-FR" dirty="0" smtClean="0"/>
                <a:t> </a:t>
              </a:r>
              <a:r>
                <a:rPr lang="fr-FR" dirty="0" err="1" smtClean="0"/>
                <a:t>vapors</a:t>
              </a:r>
              <a:r>
                <a:rPr lang="fr-FR" dirty="0" smtClean="0"/>
                <a:t> on </a:t>
              </a:r>
              <a:r>
                <a:rPr lang="fr-FR" dirty="0" err="1" smtClean="0"/>
                <a:t>filters</a:t>
              </a:r>
              <a:endParaRPr lang="fr-FR" dirty="0"/>
            </a:p>
          </p:txBody>
        </p:sp>
      </p:grpSp>
      <p:grpSp>
        <p:nvGrpSpPr>
          <p:cNvPr id="250" name="Groupe 249"/>
          <p:cNvGrpSpPr/>
          <p:nvPr/>
        </p:nvGrpSpPr>
        <p:grpSpPr>
          <a:xfrm>
            <a:off x="-36512" y="1044774"/>
            <a:ext cx="8712968" cy="3501970"/>
            <a:chOff x="-36512" y="843558"/>
            <a:chExt cx="8712968" cy="3501970"/>
          </a:xfrm>
        </p:grpSpPr>
        <p:cxnSp>
          <p:nvCxnSpPr>
            <p:cNvPr id="13" name="Connecteur droit 12"/>
            <p:cNvCxnSpPr/>
            <p:nvPr/>
          </p:nvCxnSpPr>
          <p:spPr bwMode="auto">
            <a:xfrm>
              <a:off x="899593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Connecteur droit 85"/>
            <p:cNvCxnSpPr/>
            <p:nvPr/>
          </p:nvCxnSpPr>
          <p:spPr bwMode="auto">
            <a:xfrm>
              <a:off x="755577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7" name="ZoneTexte 86"/>
            <p:cNvSpPr txBox="1"/>
            <p:nvPr/>
          </p:nvSpPr>
          <p:spPr>
            <a:xfrm>
              <a:off x="611561" y="3667839"/>
              <a:ext cx="39604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>
                  <a:latin typeface="+mn-lt"/>
                </a:rPr>
                <a:t>12                   16                   20                   24                  28                    32                  36 </a:t>
              </a:r>
              <a:endParaRPr lang="fr-FR" sz="700" dirty="0">
                <a:latin typeface="+mn-lt"/>
              </a:endParaRPr>
            </a:p>
          </p:txBody>
        </p:sp>
        <p:cxnSp>
          <p:nvCxnSpPr>
            <p:cNvPr id="88" name="Connecteur droit 87"/>
            <p:cNvCxnSpPr/>
            <p:nvPr/>
          </p:nvCxnSpPr>
          <p:spPr bwMode="auto">
            <a:xfrm>
              <a:off x="104360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Connecteur droit 88"/>
            <p:cNvCxnSpPr/>
            <p:nvPr/>
          </p:nvCxnSpPr>
          <p:spPr bwMode="auto">
            <a:xfrm>
              <a:off x="119600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Connecteur droit 89"/>
            <p:cNvCxnSpPr/>
            <p:nvPr/>
          </p:nvCxnSpPr>
          <p:spPr bwMode="auto">
            <a:xfrm>
              <a:off x="1331641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Connecteur droit 90"/>
            <p:cNvCxnSpPr/>
            <p:nvPr/>
          </p:nvCxnSpPr>
          <p:spPr bwMode="auto">
            <a:xfrm>
              <a:off x="1619673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Connecteur droit 91"/>
            <p:cNvCxnSpPr/>
            <p:nvPr/>
          </p:nvCxnSpPr>
          <p:spPr bwMode="auto">
            <a:xfrm>
              <a:off x="1475657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Connecteur droit 92"/>
            <p:cNvCxnSpPr/>
            <p:nvPr/>
          </p:nvCxnSpPr>
          <p:spPr bwMode="auto">
            <a:xfrm>
              <a:off x="176368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Connecteur droit 93"/>
            <p:cNvCxnSpPr/>
            <p:nvPr/>
          </p:nvCxnSpPr>
          <p:spPr bwMode="auto">
            <a:xfrm>
              <a:off x="191608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Connecteur droit 94"/>
            <p:cNvCxnSpPr/>
            <p:nvPr/>
          </p:nvCxnSpPr>
          <p:spPr bwMode="auto">
            <a:xfrm>
              <a:off x="2051721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Connecteur droit 95"/>
            <p:cNvCxnSpPr/>
            <p:nvPr/>
          </p:nvCxnSpPr>
          <p:spPr bwMode="auto">
            <a:xfrm>
              <a:off x="2339753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Connecteur droit 96"/>
            <p:cNvCxnSpPr/>
            <p:nvPr/>
          </p:nvCxnSpPr>
          <p:spPr bwMode="auto">
            <a:xfrm>
              <a:off x="2195737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Connecteur droit 97"/>
            <p:cNvCxnSpPr/>
            <p:nvPr/>
          </p:nvCxnSpPr>
          <p:spPr bwMode="auto">
            <a:xfrm>
              <a:off x="248376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Connecteur droit 98"/>
            <p:cNvCxnSpPr/>
            <p:nvPr/>
          </p:nvCxnSpPr>
          <p:spPr bwMode="auto">
            <a:xfrm>
              <a:off x="263616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Connecteur droit 99"/>
            <p:cNvCxnSpPr/>
            <p:nvPr/>
          </p:nvCxnSpPr>
          <p:spPr bwMode="auto">
            <a:xfrm>
              <a:off x="2771801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Connecteur droit 100"/>
            <p:cNvCxnSpPr/>
            <p:nvPr/>
          </p:nvCxnSpPr>
          <p:spPr bwMode="auto">
            <a:xfrm>
              <a:off x="3059833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Connecteur droit 101"/>
            <p:cNvCxnSpPr/>
            <p:nvPr/>
          </p:nvCxnSpPr>
          <p:spPr bwMode="auto">
            <a:xfrm>
              <a:off x="2915817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Connecteur droit 102"/>
            <p:cNvCxnSpPr/>
            <p:nvPr/>
          </p:nvCxnSpPr>
          <p:spPr bwMode="auto">
            <a:xfrm>
              <a:off x="320384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Connecteur droit 103"/>
            <p:cNvCxnSpPr/>
            <p:nvPr/>
          </p:nvCxnSpPr>
          <p:spPr bwMode="auto">
            <a:xfrm>
              <a:off x="335624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Connecteur droit 104"/>
            <p:cNvCxnSpPr/>
            <p:nvPr/>
          </p:nvCxnSpPr>
          <p:spPr bwMode="auto">
            <a:xfrm>
              <a:off x="3491881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Connecteur droit 105"/>
            <p:cNvCxnSpPr/>
            <p:nvPr/>
          </p:nvCxnSpPr>
          <p:spPr bwMode="auto">
            <a:xfrm>
              <a:off x="3779913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Connecteur droit 106"/>
            <p:cNvCxnSpPr/>
            <p:nvPr/>
          </p:nvCxnSpPr>
          <p:spPr bwMode="auto">
            <a:xfrm>
              <a:off x="3635897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Connecteur droit 107"/>
            <p:cNvCxnSpPr/>
            <p:nvPr/>
          </p:nvCxnSpPr>
          <p:spPr bwMode="auto">
            <a:xfrm>
              <a:off x="392392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Connecteur droit 108"/>
            <p:cNvCxnSpPr/>
            <p:nvPr/>
          </p:nvCxnSpPr>
          <p:spPr bwMode="auto">
            <a:xfrm>
              <a:off x="4076329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Connecteur droit 109"/>
            <p:cNvCxnSpPr/>
            <p:nvPr/>
          </p:nvCxnSpPr>
          <p:spPr bwMode="auto">
            <a:xfrm>
              <a:off x="4211961" y="3579862"/>
              <a:ext cx="0" cy="720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112"/>
            <p:cNvSpPr/>
            <p:nvPr/>
          </p:nvSpPr>
          <p:spPr bwMode="auto">
            <a:xfrm>
              <a:off x="2051721" y="3507854"/>
              <a:ext cx="144015" cy="5603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2195737" y="3451815"/>
              <a:ext cx="144015" cy="128047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339753" y="3291831"/>
              <a:ext cx="144015" cy="288032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2483769" y="3235791"/>
              <a:ext cx="144015" cy="344071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2627785" y="3091775"/>
              <a:ext cx="144015" cy="488087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2771801" y="3003799"/>
              <a:ext cx="144015" cy="57606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2915817" y="2643759"/>
              <a:ext cx="144015" cy="93610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3059833" y="2499743"/>
              <a:ext cx="144015" cy="108012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3203849" y="2227679"/>
              <a:ext cx="144015" cy="1352183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3347865" y="2083663"/>
              <a:ext cx="144015" cy="1496199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3491881" y="2499743"/>
              <a:ext cx="144015" cy="108012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3635897" y="2643759"/>
              <a:ext cx="144015" cy="936104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3779913" y="2947759"/>
              <a:ext cx="144015" cy="632103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6" name="Rectangle 125"/>
            <p:cNvSpPr/>
            <p:nvPr/>
          </p:nvSpPr>
          <p:spPr bwMode="auto">
            <a:xfrm>
              <a:off x="3923929" y="3091775"/>
              <a:ext cx="144015" cy="488087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4067945" y="3235791"/>
              <a:ext cx="144015" cy="344071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cxnSp>
          <p:nvCxnSpPr>
            <p:cNvPr id="143" name="Connecteur droit 142"/>
            <p:cNvCxnSpPr/>
            <p:nvPr/>
          </p:nvCxnSpPr>
          <p:spPr bwMode="auto">
            <a:xfrm>
              <a:off x="683569" y="3307799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Connecteur droit 143"/>
            <p:cNvCxnSpPr/>
            <p:nvPr/>
          </p:nvCxnSpPr>
          <p:spPr bwMode="auto">
            <a:xfrm>
              <a:off x="683569" y="2731735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Connecteur droit 144"/>
            <p:cNvCxnSpPr/>
            <p:nvPr/>
          </p:nvCxnSpPr>
          <p:spPr bwMode="auto">
            <a:xfrm>
              <a:off x="683569" y="3019767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Connecteur droit 145"/>
            <p:cNvCxnSpPr/>
            <p:nvPr/>
          </p:nvCxnSpPr>
          <p:spPr bwMode="auto">
            <a:xfrm>
              <a:off x="683569" y="2443703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Connecteur droit 146"/>
            <p:cNvCxnSpPr/>
            <p:nvPr/>
          </p:nvCxnSpPr>
          <p:spPr bwMode="auto">
            <a:xfrm>
              <a:off x="683569" y="1867639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Connecteur droit 147"/>
            <p:cNvCxnSpPr/>
            <p:nvPr/>
          </p:nvCxnSpPr>
          <p:spPr bwMode="auto">
            <a:xfrm>
              <a:off x="683569" y="2155671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Connecteur droit 148"/>
            <p:cNvCxnSpPr/>
            <p:nvPr/>
          </p:nvCxnSpPr>
          <p:spPr bwMode="auto">
            <a:xfrm>
              <a:off x="683569" y="1579607"/>
              <a:ext cx="720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2" name="ZoneTexte 151"/>
            <p:cNvSpPr txBox="1"/>
            <p:nvPr/>
          </p:nvSpPr>
          <p:spPr>
            <a:xfrm>
              <a:off x="425165" y="3179752"/>
              <a:ext cx="25840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>
                  <a:latin typeface="+mj-lt"/>
                </a:rPr>
                <a:t>2</a:t>
              </a:r>
              <a:endParaRPr lang="fr-FR" sz="700" dirty="0">
                <a:latin typeface="+mj-lt"/>
              </a:endParaRP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425165" y="2891720"/>
              <a:ext cx="25840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>
                  <a:latin typeface="+mj-lt"/>
                </a:rPr>
                <a:t>4</a:t>
              </a:r>
              <a:endParaRPr lang="fr-FR" sz="700" dirty="0">
                <a:latin typeface="+mj-lt"/>
              </a:endParaRP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425165" y="2603688"/>
              <a:ext cx="25840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>
                  <a:latin typeface="+mj-lt"/>
                </a:rPr>
                <a:t>6</a:t>
              </a:r>
              <a:endParaRPr lang="fr-FR" sz="700" dirty="0">
                <a:latin typeface="+mj-lt"/>
              </a:endParaRPr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425165" y="2315656"/>
              <a:ext cx="25840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>
                  <a:latin typeface="+mj-lt"/>
                </a:rPr>
                <a:t>8</a:t>
              </a:r>
              <a:endParaRPr lang="fr-FR" sz="700" dirty="0">
                <a:latin typeface="+mj-lt"/>
              </a:endParaRP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395537" y="2027624"/>
              <a:ext cx="3600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>
                  <a:latin typeface="+mj-lt"/>
                </a:rPr>
                <a:t>10</a:t>
              </a:r>
              <a:endParaRPr lang="fr-FR" sz="700" dirty="0">
                <a:latin typeface="+mj-lt"/>
              </a:endParaRPr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395537" y="1739592"/>
              <a:ext cx="40242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>
                  <a:latin typeface="+mj-lt"/>
                </a:rPr>
                <a:t>12</a:t>
              </a:r>
              <a:endParaRPr lang="fr-FR" sz="700" dirty="0">
                <a:latin typeface="+mj-lt"/>
              </a:endParaRP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395537" y="1451560"/>
              <a:ext cx="50405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>
                  <a:latin typeface="+mj-lt"/>
                </a:rPr>
                <a:t>14</a:t>
              </a:r>
              <a:endParaRPr lang="fr-FR" sz="700" dirty="0">
                <a:latin typeface="+mj-lt"/>
              </a:endParaRPr>
            </a:p>
          </p:txBody>
        </p:sp>
        <p:sp>
          <p:nvSpPr>
            <p:cNvPr id="160" name="ZoneTexte 159"/>
            <p:cNvSpPr txBox="1"/>
            <p:nvPr/>
          </p:nvSpPr>
          <p:spPr>
            <a:xfrm rot="16200000">
              <a:off x="-439534" y="2342670"/>
              <a:ext cx="161294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+mj-lt"/>
                </a:rPr>
                <a:t>Emission  Factor in mg km</a:t>
              </a:r>
              <a:r>
                <a:rPr lang="fr-FR" baseline="30000" dirty="0" smtClean="0">
                  <a:latin typeface="+mj-lt"/>
                </a:rPr>
                <a:t>-1</a:t>
              </a:r>
              <a:endParaRPr lang="fr-FR" baseline="30000" dirty="0">
                <a:latin typeface="+mj-lt"/>
              </a:endParaRPr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6300192" y="915566"/>
              <a:ext cx="144016" cy="14401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7380312" y="843558"/>
              <a:ext cx="12961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dirty="0" err="1" smtClean="0">
                  <a:latin typeface="+mj-lt"/>
                </a:rPr>
                <a:t>Ambient</a:t>
              </a:r>
              <a:r>
                <a:rPr lang="fr-FR" sz="1100" dirty="0" smtClean="0">
                  <a:latin typeface="+mj-lt"/>
                </a:rPr>
                <a:t> POA </a:t>
              </a:r>
              <a:endParaRPr lang="fr-FR" sz="1100" dirty="0">
                <a:latin typeface="+mj-lt"/>
              </a:endParaRP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1979712" y="3795886"/>
              <a:ext cx="147989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 smtClean="0">
                  <a:latin typeface="+mj-lt"/>
                </a:rPr>
                <a:t>Molecule</a:t>
              </a:r>
              <a:r>
                <a:rPr lang="fr-FR" dirty="0" smtClean="0">
                  <a:latin typeface="+mj-lt"/>
                </a:rPr>
                <a:t> </a:t>
              </a:r>
              <a:r>
                <a:rPr lang="fr-FR" dirty="0" err="1" smtClean="0">
                  <a:latin typeface="+mj-lt"/>
                </a:rPr>
                <a:t>Carbon</a:t>
              </a:r>
              <a:r>
                <a:rPr lang="fr-FR" dirty="0" smtClean="0">
                  <a:latin typeface="+mj-lt"/>
                </a:rPr>
                <a:t> </a:t>
              </a:r>
              <a:r>
                <a:rPr lang="fr-FR" dirty="0" err="1" smtClean="0">
                  <a:latin typeface="+mj-lt"/>
                </a:rPr>
                <a:t>number</a:t>
              </a:r>
              <a:endParaRPr lang="fr-FR" dirty="0">
                <a:latin typeface="+mj-lt"/>
              </a:endParaRPr>
            </a:p>
          </p:txBody>
        </p:sp>
        <p:cxnSp>
          <p:nvCxnSpPr>
            <p:cNvPr id="214" name="Connecteur droit avec flèche 213"/>
            <p:cNvCxnSpPr/>
            <p:nvPr/>
          </p:nvCxnSpPr>
          <p:spPr bwMode="auto">
            <a:xfrm flipH="1">
              <a:off x="395536" y="3579862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5" name="ZoneTexte 214"/>
            <p:cNvSpPr txBox="1"/>
            <p:nvPr/>
          </p:nvSpPr>
          <p:spPr>
            <a:xfrm>
              <a:off x="-36512" y="3435846"/>
              <a:ext cx="43473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+mn-lt"/>
                </a:rPr>
                <a:t>VOC</a:t>
              </a:r>
              <a:endParaRPr lang="fr-FR" dirty="0">
                <a:latin typeface="+mn-lt"/>
              </a:endParaRPr>
            </a:p>
          </p:txBody>
        </p:sp>
        <p:sp>
          <p:nvSpPr>
            <p:cNvPr id="229" name="ZoneTexte 228"/>
            <p:cNvSpPr txBox="1"/>
            <p:nvPr/>
          </p:nvSpPr>
          <p:spPr>
            <a:xfrm>
              <a:off x="683568" y="4083918"/>
              <a:ext cx="24545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i="1" dirty="0" err="1" smtClean="0">
                  <a:latin typeface="+mj-lt"/>
                </a:rPr>
                <a:t>Adapted</a:t>
              </a:r>
              <a:r>
                <a:rPr lang="fr-FR" sz="1100" i="1" dirty="0" smtClean="0">
                  <a:latin typeface="+mj-lt"/>
                </a:rPr>
                <a:t> </a:t>
              </a:r>
              <a:r>
                <a:rPr lang="fr-FR" sz="1100" i="1" dirty="0" err="1" smtClean="0">
                  <a:latin typeface="+mj-lt"/>
                </a:rPr>
                <a:t>from</a:t>
              </a:r>
              <a:r>
                <a:rPr lang="fr-FR" sz="1100" i="1" dirty="0" smtClean="0">
                  <a:latin typeface="+mj-lt"/>
                </a:rPr>
                <a:t> Robinson et al. (2010)</a:t>
              </a:r>
              <a:endParaRPr lang="fr-FR" sz="1100" i="1" dirty="0">
                <a:latin typeface="+mj-lt"/>
              </a:endParaRPr>
            </a:p>
          </p:txBody>
        </p:sp>
        <p:cxnSp>
          <p:nvCxnSpPr>
            <p:cNvPr id="6" name="Connecteur droit 5"/>
            <p:cNvCxnSpPr/>
            <p:nvPr/>
          </p:nvCxnSpPr>
          <p:spPr bwMode="auto">
            <a:xfrm>
              <a:off x="755577" y="1291575"/>
              <a:ext cx="0" cy="231264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0" name="Rectangle 239"/>
            <p:cNvSpPr/>
            <p:nvPr/>
          </p:nvSpPr>
          <p:spPr bwMode="auto">
            <a:xfrm>
              <a:off x="4860032" y="2427734"/>
              <a:ext cx="936104" cy="36004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 Unicode" pitchFamily="34" charset="0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 bwMode="auto">
            <a:xfrm>
              <a:off x="755576" y="3579862"/>
              <a:ext cx="3988907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1" name="Groupe 180"/>
          <p:cNvGrpSpPr/>
          <p:nvPr/>
        </p:nvGrpSpPr>
        <p:grpSpPr>
          <a:xfrm>
            <a:off x="755576" y="1044774"/>
            <a:ext cx="3861700" cy="288032"/>
            <a:chOff x="755576" y="843558"/>
            <a:chExt cx="3861700" cy="288032"/>
          </a:xfrm>
        </p:grpSpPr>
        <p:cxnSp>
          <p:nvCxnSpPr>
            <p:cNvPr id="136" name="Connecteur droit 135"/>
            <p:cNvCxnSpPr/>
            <p:nvPr/>
          </p:nvCxnSpPr>
          <p:spPr bwMode="auto">
            <a:xfrm>
              <a:off x="755576" y="1059582"/>
              <a:ext cx="374441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Connecteur droit 138"/>
            <p:cNvCxnSpPr/>
            <p:nvPr/>
          </p:nvCxnSpPr>
          <p:spPr bwMode="auto">
            <a:xfrm>
              <a:off x="1619672" y="987574"/>
              <a:ext cx="0" cy="14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Connecteur droit 139"/>
            <p:cNvCxnSpPr/>
            <p:nvPr/>
          </p:nvCxnSpPr>
          <p:spPr bwMode="auto">
            <a:xfrm>
              <a:off x="2771800" y="987574"/>
              <a:ext cx="0" cy="14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Connecteur droit 140"/>
            <p:cNvCxnSpPr/>
            <p:nvPr/>
          </p:nvCxnSpPr>
          <p:spPr bwMode="auto">
            <a:xfrm>
              <a:off x="3635896" y="987574"/>
              <a:ext cx="0" cy="14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Connecteur droit 141"/>
            <p:cNvCxnSpPr/>
            <p:nvPr/>
          </p:nvCxnSpPr>
          <p:spPr bwMode="auto">
            <a:xfrm>
              <a:off x="4499992" y="987574"/>
              <a:ext cx="0" cy="14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Connecteur droit 158"/>
            <p:cNvCxnSpPr/>
            <p:nvPr/>
          </p:nvCxnSpPr>
          <p:spPr bwMode="auto">
            <a:xfrm>
              <a:off x="755576" y="987574"/>
              <a:ext cx="0" cy="1440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4" name="ZoneTexte 163"/>
            <p:cNvSpPr txBox="1"/>
            <p:nvPr/>
          </p:nvSpPr>
          <p:spPr>
            <a:xfrm>
              <a:off x="899592" y="843558"/>
              <a:ext cx="371768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>
                  <a:latin typeface="+mj-lt"/>
                </a:rPr>
                <a:t>IVOC                SVOC                   LVOC            ELVOC</a:t>
              </a:r>
              <a:endParaRPr lang="fr-FR" sz="1100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800" b="1" dirty="0" smtClean="0"/>
              <a:t>How </a:t>
            </a:r>
            <a:r>
              <a:rPr lang="fr-FR" sz="1800" b="1" dirty="0" err="1" smtClean="0"/>
              <a:t>much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organics</a:t>
            </a:r>
            <a:r>
              <a:rPr lang="fr-FR" sz="1800" b="1" dirty="0" smtClean="0"/>
              <a:t> in EF?</a:t>
            </a:r>
            <a:endParaRPr lang="fr-FR" sz="1800" b="1" dirty="0"/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>
          <a:xfrm>
            <a:off x="179512" y="699542"/>
            <a:ext cx="6768752" cy="2915766"/>
          </a:xfrm>
          <a:prstGeom prst="rect">
            <a:avLst/>
          </a:prstGeom>
        </p:spPr>
        <p:txBody>
          <a:bodyPr/>
          <a:lstStyle/>
          <a:p>
            <a:pPr marL="291845" lvl="0" indent="-291845" defTabSz="779534">
              <a:spcBef>
                <a:spcPct val="20000"/>
              </a:spcBef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fr-FR" sz="1600" b="1" kern="0" dirty="0" smtClean="0">
                <a:latin typeface="+mn-lt"/>
              </a:rPr>
              <a:t>For a good </a:t>
            </a:r>
            <a:r>
              <a:rPr lang="fr-FR" sz="1600" b="1" kern="0" dirty="0" err="1" smtClean="0">
                <a:latin typeface="+mn-lt"/>
              </a:rPr>
              <a:t>assessment</a:t>
            </a:r>
            <a:r>
              <a:rPr lang="fr-FR" sz="1600" b="1" kern="0" dirty="0" smtClean="0">
                <a:latin typeface="+mn-lt"/>
              </a:rPr>
              <a:t> </a:t>
            </a:r>
            <a:r>
              <a:rPr lang="fr-FR" sz="1600" b="1" kern="0" dirty="0" err="1" smtClean="0">
                <a:latin typeface="+mn-lt"/>
              </a:rPr>
              <a:t>we</a:t>
            </a:r>
            <a:r>
              <a:rPr lang="fr-FR" sz="1600" b="1" kern="0" dirty="0" smtClean="0">
                <a:latin typeface="+mn-lt"/>
              </a:rPr>
              <a:t> </a:t>
            </a:r>
            <a:r>
              <a:rPr lang="fr-FR" sz="1600" b="1" kern="0" dirty="0" err="1" smtClean="0">
                <a:latin typeface="+mn-lt"/>
              </a:rPr>
              <a:t>need</a:t>
            </a:r>
            <a:r>
              <a:rPr lang="fr-FR" sz="1600" b="1" kern="0" dirty="0" smtClean="0">
                <a:latin typeface="+mn-lt"/>
              </a:rPr>
              <a:t> to </a:t>
            </a:r>
            <a:r>
              <a:rPr lang="fr-FR" sz="1600" b="1" kern="0" dirty="0" err="1" smtClean="0">
                <a:latin typeface="+mn-lt"/>
              </a:rPr>
              <a:t>identify</a:t>
            </a:r>
            <a:r>
              <a:rPr lang="fr-FR" sz="1600" b="1" kern="0" dirty="0" smtClean="0">
                <a:latin typeface="+mn-lt"/>
              </a:rPr>
              <a:t>        +        +        +  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fr-FR" sz="1600" kern="0" dirty="0" smtClean="0">
                <a:latin typeface="+mn-lt"/>
              </a:rPr>
              <a:t>The coefficients </a:t>
            </a:r>
            <a:r>
              <a:rPr lang="fr-FR" sz="1600" kern="0" dirty="0" err="1" smtClean="0">
                <a:latin typeface="+mn-lt"/>
              </a:rPr>
              <a:t>used</a:t>
            </a:r>
            <a:r>
              <a:rPr lang="fr-FR" sz="1600" kern="0" dirty="0" smtClean="0">
                <a:latin typeface="+mn-lt"/>
              </a:rPr>
              <a:t> for </a:t>
            </a:r>
            <a:r>
              <a:rPr lang="fr-FR" sz="1600" kern="0" dirty="0" err="1" smtClean="0">
                <a:latin typeface="+mn-lt"/>
              </a:rPr>
              <a:t>this</a:t>
            </a:r>
            <a:r>
              <a:rPr lang="fr-FR" sz="1600" kern="0" dirty="0" smtClean="0">
                <a:latin typeface="+mn-lt"/>
              </a:rPr>
              <a:t> estimation are </a:t>
            </a:r>
            <a:r>
              <a:rPr lang="fr-FR" sz="1600" kern="0" dirty="0" err="1" smtClean="0">
                <a:latin typeface="+mn-lt"/>
              </a:rPr>
              <a:t>based</a:t>
            </a:r>
            <a:r>
              <a:rPr lang="fr-FR" sz="1600" kern="0" dirty="0" smtClean="0">
                <a:latin typeface="+mn-lt"/>
              </a:rPr>
              <a:t> on </a:t>
            </a:r>
            <a:r>
              <a:rPr lang="fr-FR" sz="1600" kern="0" dirty="0" err="1" smtClean="0">
                <a:latin typeface="+mn-lt"/>
              </a:rPr>
              <a:t>very</a:t>
            </a:r>
            <a:r>
              <a:rPr lang="fr-FR" sz="1600" kern="0" dirty="0" smtClean="0">
                <a:latin typeface="+mn-lt"/>
              </a:rPr>
              <a:t> few publications (dilution </a:t>
            </a:r>
            <a:r>
              <a:rPr lang="fr-FR" sz="1600" kern="0" dirty="0" err="1" smtClean="0">
                <a:latin typeface="+mn-lt"/>
              </a:rPr>
              <a:t>curves</a:t>
            </a:r>
            <a:r>
              <a:rPr lang="fr-FR" sz="1600" kern="0" dirty="0" smtClean="0">
                <a:latin typeface="+mn-lt"/>
              </a:rPr>
              <a:t>) and </a:t>
            </a:r>
            <a:r>
              <a:rPr lang="fr-FR" sz="1600" kern="0" dirty="0" err="1" smtClean="0">
                <a:latin typeface="+mn-lt"/>
              </a:rPr>
              <a:t>sometimes</a:t>
            </a:r>
            <a:r>
              <a:rPr lang="fr-FR" sz="1600" kern="0" dirty="0" smtClean="0">
                <a:latin typeface="+mn-lt"/>
              </a:rPr>
              <a:t> </a:t>
            </a:r>
            <a:r>
              <a:rPr lang="fr-FR" sz="1600" kern="0" dirty="0" err="1" smtClean="0">
                <a:latin typeface="+mn-lt"/>
              </a:rPr>
              <a:t>old</a:t>
            </a:r>
            <a:r>
              <a:rPr lang="fr-FR" sz="1600" kern="0" dirty="0" smtClean="0">
                <a:latin typeface="+mn-lt"/>
              </a:rPr>
              <a:t> coefficients</a:t>
            </a: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fr-FR" sz="1600" kern="0" dirty="0" err="1" smtClean="0">
                <a:latin typeface="+mn-lt"/>
              </a:rPr>
              <a:t>We</a:t>
            </a:r>
            <a:r>
              <a:rPr lang="fr-FR" sz="1600" kern="0" dirty="0" smtClean="0">
                <a:latin typeface="+mn-lt"/>
              </a:rPr>
              <a:t> </a:t>
            </a:r>
            <a:r>
              <a:rPr lang="fr-FR" sz="1600" kern="0" dirty="0" err="1" smtClean="0">
                <a:latin typeface="+mn-lt"/>
              </a:rPr>
              <a:t>don’t</a:t>
            </a:r>
            <a:r>
              <a:rPr lang="fr-FR" sz="1600" kern="0" dirty="0" smtClean="0">
                <a:latin typeface="+mn-lt"/>
              </a:rPr>
              <a:t> have </a:t>
            </a:r>
            <a:r>
              <a:rPr lang="fr-FR" sz="1600" kern="0" dirty="0" err="1" smtClean="0">
                <a:latin typeface="+mn-lt"/>
              </a:rPr>
              <a:t>any</a:t>
            </a:r>
            <a:r>
              <a:rPr lang="fr-FR" sz="1600" kern="0" dirty="0" smtClean="0">
                <a:latin typeface="+mn-lt"/>
              </a:rPr>
              <a:t> clues about the operating conditions (T° and PM </a:t>
            </a:r>
            <a:r>
              <a:rPr lang="fr-FR" sz="1600" kern="0" dirty="0" err="1" smtClean="0">
                <a:latin typeface="+mn-lt"/>
              </a:rPr>
              <a:t>load</a:t>
            </a:r>
            <a:r>
              <a:rPr lang="fr-FR" sz="1600" kern="0" dirty="0" smtClean="0">
                <a:latin typeface="+mn-lt"/>
              </a:rPr>
              <a:t>) of the EF </a:t>
            </a:r>
            <a:r>
              <a:rPr lang="fr-FR" sz="1600" kern="0" dirty="0" err="1" smtClean="0">
                <a:latin typeface="+mn-lt"/>
              </a:rPr>
              <a:t>measurements</a:t>
            </a: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fr-FR" sz="1600" kern="0" dirty="0" smtClean="0">
              <a:latin typeface="+mn-lt"/>
            </a:endParaRPr>
          </a:p>
          <a:p>
            <a:pPr marL="291845" indent="-291845" defTabSz="779534">
              <a:spcBef>
                <a:spcPct val="20000"/>
              </a:spcBef>
              <a:defRPr/>
            </a:pPr>
            <a:endParaRPr lang="fr-FR" sz="1600" kern="0" dirty="0" smtClean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7956376" y="3651870"/>
            <a:ext cx="936104" cy="36004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Elemental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Carbon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956376" y="3435846"/>
            <a:ext cx="936104" cy="216024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Dust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956376" y="3219822"/>
            <a:ext cx="936104" cy="216024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Inorganics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956376" y="1635646"/>
            <a:ext cx="936104" cy="57606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956376" y="2643758"/>
            <a:ext cx="936104" cy="216024"/>
          </a:xfrm>
          <a:prstGeom prst="rect">
            <a:avLst/>
          </a:prstGeom>
          <a:solidFill>
            <a:srgbClr val="F98A45"/>
          </a:solidFill>
          <a:ln w="12700" cap="flat" cmpd="sng" algn="ctr">
            <a:solidFill>
              <a:srgbClr val="F98A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956376" y="2211710"/>
            <a:ext cx="936104" cy="43204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956376" y="2859782"/>
            <a:ext cx="936104" cy="36004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2" name="Connecteur droit avec flèche 11"/>
          <p:cNvCxnSpPr/>
          <p:nvPr/>
        </p:nvCxnSpPr>
        <p:spPr bwMode="auto">
          <a:xfrm flipV="1">
            <a:off x="7740352" y="2427734"/>
            <a:ext cx="0" cy="7920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Connecteur droit 13"/>
          <p:cNvCxnSpPr/>
          <p:nvPr/>
        </p:nvCxnSpPr>
        <p:spPr bwMode="auto">
          <a:xfrm>
            <a:off x="7236296" y="2427734"/>
            <a:ext cx="10081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cteur droit 15"/>
          <p:cNvCxnSpPr/>
          <p:nvPr/>
        </p:nvCxnSpPr>
        <p:spPr bwMode="auto">
          <a:xfrm>
            <a:off x="7668344" y="3219822"/>
            <a:ext cx="4320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ZoneTexte 16"/>
          <p:cNvSpPr txBox="1"/>
          <p:nvPr/>
        </p:nvSpPr>
        <p:spPr>
          <a:xfrm rot="16200000">
            <a:off x="7261818" y="2700378"/>
            <a:ext cx="5854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latin typeface="+mj-lt"/>
              </a:rPr>
              <a:t>SVOC</a:t>
            </a:r>
            <a:endParaRPr lang="fr-FR" sz="1100" dirty="0">
              <a:latin typeface="+mj-lt"/>
            </a:endParaRPr>
          </a:p>
        </p:txBody>
      </p:sp>
      <p:cxnSp>
        <p:nvCxnSpPr>
          <p:cNvPr id="19" name="Connecteur droit 18"/>
          <p:cNvCxnSpPr/>
          <p:nvPr/>
        </p:nvCxnSpPr>
        <p:spPr bwMode="auto">
          <a:xfrm>
            <a:off x="7308304" y="4011910"/>
            <a:ext cx="79208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eur droit avec flèche 20"/>
          <p:cNvCxnSpPr/>
          <p:nvPr/>
        </p:nvCxnSpPr>
        <p:spPr bwMode="auto">
          <a:xfrm flipV="1">
            <a:off x="7380312" y="2427734"/>
            <a:ext cx="0" cy="15841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ZoneTexte 22"/>
          <p:cNvSpPr txBox="1"/>
          <p:nvPr/>
        </p:nvSpPr>
        <p:spPr>
          <a:xfrm rot="16200000">
            <a:off x="7081573" y="3202836"/>
            <a:ext cx="396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latin typeface="+mj-lt"/>
              </a:rPr>
              <a:t>PM</a:t>
            </a:r>
            <a:endParaRPr lang="fr-FR" sz="1100" dirty="0">
              <a:latin typeface="+mj-lt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164288" y="2211710"/>
            <a:ext cx="271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b="1" dirty="0" smtClean="0">
                <a:latin typeface="+mj-lt"/>
              </a:rPr>
              <a:t>?</a:t>
            </a:r>
            <a:endParaRPr lang="fr-FR" sz="1100" b="1" dirty="0">
              <a:latin typeface="+mj-lt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020272" y="1203598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+mj-lt"/>
              </a:rPr>
              <a:t>In the dilution sampler</a:t>
            </a:r>
            <a:endParaRPr lang="fr-FR" sz="1400" dirty="0"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860032" y="1059582"/>
            <a:ext cx="216024" cy="21602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436096" y="1059582"/>
            <a:ext cx="216024" cy="21602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012160" y="1059582"/>
            <a:ext cx="216024" cy="216024"/>
          </a:xfrm>
          <a:prstGeom prst="rect">
            <a:avLst/>
          </a:prstGeom>
          <a:solidFill>
            <a:srgbClr val="F98A45"/>
          </a:solidFill>
          <a:ln w="12700" cap="flat" cmpd="sng" algn="ctr">
            <a:solidFill>
              <a:srgbClr val="F98A4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588224" y="1059582"/>
            <a:ext cx="216024" cy="21602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_presentation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èm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51213</TotalTime>
  <Words>1548</Words>
  <Application>Microsoft Office PowerPoint</Application>
  <PresentationFormat>Affichage à l'écran (16:9)</PresentationFormat>
  <Paragraphs>262</Paragraphs>
  <Slides>17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Masque_presentation_ppt</vt:lpstr>
      <vt:lpstr>Diapositive 1</vt:lpstr>
      <vt:lpstr>Why this working group?</vt:lpstr>
      <vt:lpstr>Concept of SVOC - I</vt:lpstr>
      <vt:lpstr>Concept of SVOC - II</vt:lpstr>
      <vt:lpstr>Evolution of SVOCs</vt:lpstr>
      <vt:lpstr>Until now, how do modellers manage SVOC emissions?</vt:lpstr>
      <vt:lpstr>Dilution curves - a tool to estimate total POA</vt:lpstr>
      <vt:lpstr>PM EF measurements – focus on the organic fraction</vt:lpstr>
      <vt:lpstr>How much organics in EF?</vt:lpstr>
      <vt:lpstr>How to proceed to identify SVOC/IVOC in emissions for a better air pollution assessment ?</vt:lpstr>
      <vt:lpstr>Two options for the future (10 years)</vt:lpstr>
      <vt:lpstr>Two options for the future (10 years)</vt:lpstr>
      <vt:lpstr>Some outcomes of the workshop I</vt:lpstr>
      <vt:lpstr>Some outcomes of the workshop II</vt:lpstr>
      <vt:lpstr>Some outcomes of the workshop III</vt:lpstr>
      <vt:lpstr>Diapositive 16</vt:lpstr>
      <vt:lpstr>Dilution curves – application with french data for vehicle emissions </vt:lpstr>
    </vt:vector>
  </TitlesOfParts>
  <Company>INERIS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Letinois</dc:creator>
  <cp:lastModifiedBy>Bessagnet</cp:lastModifiedBy>
  <cp:revision>751</cp:revision>
  <cp:lastPrinted>2003-08-19T11:33:37Z</cp:lastPrinted>
  <dcterms:created xsi:type="dcterms:W3CDTF">2015-07-22T06:28:31Z</dcterms:created>
  <dcterms:modified xsi:type="dcterms:W3CDTF">2016-05-19T05:04:24Z</dcterms:modified>
</cp:coreProperties>
</file>