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01" r:id="rId5"/>
  </p:sldMasterIdLst>
  <p:notesMasterIdLst>
    <p:notesMasterId r:id="rId24"/>
  </p:notesMasterIdLst>
  <p:handoutMasterIdLst>
    <p:handoutMasterId r:id="rId25"/>
  </p:handoutMasterIdLst>
  <p:sldIdLst>
    <p:sldId id="461" r:id="rId6"/>
    <p:sldId id="463" r:id="rId7"/>
    <p:sldId id="466" r:id="rId8"/>
    <p:sldId id="450" r:id="rId9"/>
    <p:sldId id="465" r:id="rId10"/>
    <p:sldId id="479" r:id="rId11"/>
    <p:sldId id="476" r:id="rId12"/>
    <p:sldId id="470" r:id="rId13"/>
    <p:sldId id="471" r:id="rId14"/>
    <p:sldId id="468" r:id="rId15"/>
    <p:sldId id="467" r:id="rId16"/>
    <p:sldId id="485" r:id="rId17"/>
    <p:sldId id="473" r:id="rId18"/>
    <p:sldId id="480" r:id="rId19"/>
    <p:sldId id="486" r:id="rId20"/>
    <p:sldId id="482" r:id="rId21"/>
    <p:sldId id="472" r:id="rId22"/>
    <p:sldId id="484" r:id="rId23"/>
  </p:sldIdLst>
  <p:sldSz cx="9144000" cy="6858000" type="screen4x3"/>
  <p:notesSz cx="6810375" cy="99425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hiddenSlides="1" frameSlides="1"/>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0" autoAdjust="0"/>
    <p:restoredTop sz="95463" autoAdjust="0"/>
  </p:normalViewPr>
  <p:slideViewPr>
    <p:cSldViewPr>
      <p:cViewPr varScale="1">
        <p:scale>
          <a:sx n="104" d="100"/>
          <a:sy n="104" d="100"/>
        </p:scale>
        <p:origin x="-1212" y="-84"/>
      </p:cViewPr>
      <p:guideLst>
        <p:guide orient="horz" pos="4065"/>
        <p:guide orient="horz" pos="845"/>
        <p:guide orient="horz" pos="1298"/>
        <p:guide pos="884"/>
        <p:guide pos="5424"/>
        <p:guide pos="3833"/>
        <p:guide pos="1292"/>
      </p:guideLst>
    </p:cSldViewPr>
  </p:slideViewPr>
  <p:outlineViewPr>
    <p:cViewPr>
      <p:scale>
        <a:sx n="33" d="100"/>
        <a:sy n="33" d="100"/>
      </p:scale>
      <p:origin x="0" y="13688"/>
    </p:cViewPr>
  </p:outlineViewPr>
  <p:notesTextViewPr>
    <p:cViewPr>
      <p:scale>
        <a:sx n="1" d="1"/>
        <a:sy n="1" d="1"/>
      </p:scale>
      <p:origin x="0" y="0"/>
    </p:cViewPr>
  </p:notesTextViewPr>
  <p:sorterViewPr>
    <p:cViewPr>
      <p:scale>
        <a:sx n="100" d="100"/>
        <a:sy n="100" d="100"/>
      </p:scale>
      <p:origin x="0" y="1302"/>
    </p:cViewPr>
  </p:sorterViewPr>
  <p:notesViewPr>
    <p:cSldViewPr>
      <p:cViewPr varScale="1">
        <p:scale>
          <a:sx n="59" d="100"/>
          <a:sy n="59" d="100"/>
        </p:scale>
        <p:origin x="-2556" y="-90"/>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42EE9C-8FC5-4EB3-8D8F-994504580B31}" type="doc">
      <dgm:prSet loTypeId="urn:microsoft.com/office/officeart/2005/8/layout/hierarchy4" loCatId="relationship" qsTypeId="urn:microsoft.com/office/officeart/2005/8/quickstyle/simple1" qsCatId="simple" csTypeId="urn:microsoft.com/office/officeart/2005/8/colors/colorful3" csCatId="colorful" phldr="1"/>
      <dgm:spPr/>
      <dgm:t>
        <a:bodyPr/>
        <a:lstStyle/>
        <a:p>
          <a:endParaRPr lang="en-GB"/>
        </a:p>
      </dgm:t>
    </dgm:pt>
    <dgm:pt modelId="{FEA31179-97B0-4391-B06C-54D41ADAECEB}">
      <dgm:prSet phldrT="[Text]">
        <dgm:style>
          <a:lnRef idx="1">
            <a:schemeClr val="accent5"/>
          </a:lnRef>
          <a:fillRef idx="2">
            <a:schemeClr val="accent5"/>
          </a:fillRef>
          <a:effectRef idx="1">
            <a:schemeClr val="accent5"/>
          </a:effectRef>
          <a:fontRef idx="minor">
            <a:schemeClr val="dk1"/>
          </a:fontRef>
        </dgm:style>
      </dgm:prSet>
      <dgm:spPr/>
      <dgm:t>
        <a:bodyPr/>
        <a:lstStyle/>
        <a:p>
          <a:pPr algn="l"/>
          <a:r>
            <a:rPr lang="en-US" i="0" dirty="0" smtClean="0">
              <a:latin typeface="Times New Roman" panose="02020603050405020304" pitchFamily="18" charset="0"/>
              <a:cs typeface="Times New Roman" panose="02020603050405020304" pitchFamily="18" charset="0"/>
            </a:rPr>
            <a:t>TO ASSESS HUMAN PRESSURE ON HEALTH, CLIMATE AND BIODIVERSITY BY INTEGRATING EARTH OBSERVATION DATA  AND ATMOSPHERIC MODELLING</a:t>
          </a:r>
          <a:endParaRPr lang="en-GB" dirty="0">
            <a:latin typeface="Times New Roman" panose="02020603050405020304" pitchFamily="18" charset="0"/>
            <a:cs typeface="Times New Roman" panose="02020603050405020304" pitchFamily="18" charset="0"/>
          </a:endParaRPr>
        </a:p>
      </dgm:t>
    </dgm:pt>
    <dgm:pt modelId="{36DD8723-D424-4920-BC56-686A348C0447}" type="parTrans" cxnId="{C0C1C873-A55D-4BE0-9CA8-9BF0B621879A}">
      <dgm:prSet/>
      <dgm:spPr/>
      <dgm:t>
        <a:bodyPr/>
        <a:lstStyle/>
        <a:p>
          <a:endParaRPr lang="en-GB"/>
        </a:p>
      </dgm:t>
    </dgm:pt>
    <dgm:pt modelId="{4198BF1A-BC0A-4D39-AACB-AA031FF6C02A}" type="sibTrans" cxnId="{C0C1C873-A55D-4BE0-9CA8-9BF0B621879A}">
      <dgm:prSet/>
      <dgm:spPr/>
      <dgm:t>
        <a:bodyPr/>
        <a:lstStyle/>
        <a:p>
          <a:endParaRPr lang="en-GB"/>
        </a:p>
      </dgm:t>
    </dgm:pt>
    <dgm:pt modelId="{1950CA9D-375D-41FF-813F-A5D8DAA1B467}">
      <dgm:prSet custT="1">
        <dgm:style>
          <a:lnRef idx="1">
            <a:schemeClr val="accent3"/>
          </a:lnRef>
          <a:fillRef idx="2">
            <a:schemeClr val="accent3"/>
          </a:fillRef>
          <a:effectRef idx="1">
            <a:schemeClr val="accent3"/>
          </a:effectRef>
          <a:fontRef idx="minor">
            <a:schemeClr val="dk1"/>
          </a:fontRef>
        </dgm:style>
      </dgm:prSet>
      <dgm:spPr/>
      <dgm:t>
        <a:bodyPr/>
        <a:lstStyle/>
        <a:p>
          <a:r>
            <a:rPr lang="en-US" sz="1600" dirty="0" smtClean="0">
              <a:latin typeface="Times New Roman" panose="02020603050405020304" pitchFamily="18" charset="0"/>
              <a:cs typeface="Times New Roman" panose="02020603050405020304" pitchFamily="18" charset="0"/>
            </a:rPr>
            <a:t>To develop and apply strategies to monitor emission of air pollutants and short lived climate forcers based on the integration of EO data into models.</a:t>
          </a:r>
          <a:endParaRPr lang="nl-NL" sz="1600" dirty="0">
            <a:latin typeface="Times New Roman" panose="02020603050405020304" pitchFamily="18" charset="0"/>
            <a:cs typeface="Times New Roman" panose="02020603050405020304" pitchFamily="18" charset="0"/>
          </a:endParaRPr>
        </a:p>
      </dgm:t>
    </dgm:pt>
    <dgm:pt modelId="{A20BB48D-7EE7-461F-95A8-80AACDF28B3D}" type="parTrans" cxnId="{F091F2D1-EC54-4335-89F6-65941305E2E5}">
      <dgm:prSet/>
      <dgm:spPr/>
      <dgm:t>
        <a:bodyPr/>
        <a:lstStyle/>
        <a:p>
          <a:endParaRPr lang="en-GB"/>
        </a:p>
      </dgm:t>
    </dgm:pt>
    <dgm:pt modelId="{04A7837D-5C82-4DAB-979C-29176674B239}" type="sibTrans" cxnId="{F091F2D1-EC54-4335-89F6-65941305E2E5}">
      <dgm:prSet/>
      <dgm:spPr/>
      <dgm:t>
        <a:bodyPr/>
        <a:lstStyle/>
        <a:p>
          <a:endParaRPr lang="en-GB"/>
        </a:p>
      </dgm:t>
    </dgm:pt>
    <dgm:pt modelId="{705A772E-EFEA-4EC9-ADBE-AF462B06DBAF}">
      <dgm:prSet custT="1">
        <dgm:style>
          <a:lnRef idx="1">
            <a:schemeClr val="accent6"/>
          </a:lnRef>
          <a:fillRef idx="2">
            <a:schemeClr val="accent6"/>
          </a:fillRef>
          <a:effectRef idx="1">
            <a:schemeClr val="accent6"/>
          </a:effectRef>
          <a:fontRef idx="minor">
            <a:schemeClr val="dk1"/>
          </a:fontRef>
        </dgm:style>
      </dgm:prSet>
      <dgm:spPr/>
      <dgm:t>
        <a:bodyPr/>
        <a:lstStyle/>
        <a:p>
          <a:r>
            <a:rPr lang="en-US" sz="1600" dirty="0" smtClean="0">
              <a:latin typeface="Times New Roman" panose="02020603050405020304" pitchFamily="18" charset="0"/>
              <a:cs typeface="Times New Roman" panose="02020603050405020304" pitchFamily="18" charset="0"/>
            </a:rPr>
            <a:t>To develop and apply observation system simulation experiments to assess optimal sensing strategies and defines users requirements for new satellite missions.</a:t>
          </a:r>
          <a:endParaRPr lang="nl-NL" sz="1600" dirty="0">
            <a:latin typeface="Times New Roman" panose="02020603050405020304" pitchFamily="18" charset="0"/>
            <a:cs typeface="Times New Roman" panose="02020603050405020304" pitchFamily="18" charset="0"/>
          </a:endParaRPr>
        </a:p>
      </dgm:t>
    </dgm:pt>
    <dgm:pt modelId="{D2196415-5EEB-4B06-9FEF-5DF106E7A07D}" type="parTrans" cxnId="{F688B7B8-1614-46BE-8F94-9A25D2181B19}">
      <dgm:prSet/>
      <dgm:spPr/>
      <dgm:t>
        <a:bodyPr/>
        <a:lstStyle/>
        <a:p>
          <a:endParaRPr lang="en-GB"/>
        </a:p>
      </dgm:t>
    </dgm:pt>
    <dgm:pt modelId="{7BDE737E-5432-450D-94DF-313901CAB7B3}" type="sibTrans" cxnId="{F688B7B8-1614-46BE-8F94-9A25D2181B19}">
      <dgm:prSet/>
      <dgm:spPr/>
      <dgm:t>
        <a:bodyPr/>
        <a:lstStyle/>
        <a:p>
          <a:endParaRPr lang="en-GB"/>
        </a:p>
      </dgm:t>
    </dgm:pt>
    <dgm:pt modelId="{EC758E0A-06E1-4103-BFC8-A24771777BFB}">
      <dgm:prSet custT="1">
        <dgm:style>
          <a:lnRef idx="1">
            <a:schemeClr val="accent4"/>
          </a:lnRef>
          <a:fillRef idx="2">
            <a:schemeClr val="accent4"/>
          </a:fillRef>
          <a:effectRef idx="1">
            <a:schemeClr val="accent4"/>
          </a:effectRef>
          <a:fontRef idx="minor">
            <a:schemeClr val="dk1"/>
          </a:fontRef>
        </dgm:style>
      </dgm:prSet>
      <dgm:spPr/>
      <dgm:t>
        <a:bodyPr/>
        <a:lstStyle/>
        <a:p>
          <a:r>
            <a:rPr lang="en-US" sz="1600" dirty="0" smtClean="0">
              <a:latin typeface="Times New Roman" panose="02020603050405020304" pitchFamily="18" charset="0"/>
              <a:cs typeface="Times New Roman" panose="02020603050405020304" pitchFamily="18" charset="0"/>
            </a:rPr>
            <a:t>To apply our knowledge and tools to answer questions from customers and other stakeholders to our best ability.</a:t>
          </a:r>
          <a:endParaRPr lang="nl-NL" sz="1600" dirty="0">
            <a:latin typeface="Times New Roman" panose="02020603050405020304" pitchFamily="18" charset="0"/>
            <a:cs typeface="Times New Roman" panose="02020603050405020304" pitchFamily="18" charset="0"/>
          </a:endParaRPr>
        </a:p>
      </dgm:t>
    </dgm:pt>
    <dgm:pt modelId="{A9B9A40C-7B60-4601-9FF6-643A0FCDD952}" type="parTrans" cxnId="{FE5E41B2-9620-40B4-8FC5-0DA00ECCFBB2}">
      <dgm:prSet/>
      <dgm:spPr/>
      <dgm:t>
        <a:bodyPr/>
        <a:lstStyle/>
        <a:p>
          <a:endParaRPr lang="en-GB"/>
        </a:p>
      </dgm:t>
    </dgm:pt>
    <dgm:pt modelId="{063709B9-6A2F-4FB2-931D-4BA17A8FDD04}" type="sibTrans" cxnId="{FE5E41B2-9620-40B4-8FC5-0DA00ECCFBB2}">
      <dgm:prSet/>
      <dgm:spPr/>
      <dgm:t>
        <a:bodyPr/>
        <a:lstStyle/>
        <a:p>
          <a:endParaRPr lang="en-GB"/>
        </a:p>
      </dgm:t>
    </dgm:pt>
    <dgm:pt modelId="{D3B9AA6F-869E-4859-BF2A-B0A0F0661F33}">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1600" dirty="0" smtClean="0">
              <a:latin typeface="Times New Roman" panose="02020603050405020304" pitchFamily="18" charset="0"/>
              <a:cs typeface="Times New Roman" panose="02020603050405020304" pitchFamily="18" charset="0"/>
            </a:rPr>
            <a:t>To quantify the fate of emissions to air through the assessment of human and ecosystem exposure as well as climate impacts of air pollutants.</a:t>
          </a:r>
          <a:endParaRPr lang="en-GB" sz="1600" dirty="0">
            <a:latin typeface="Times New Roman" panose="02020603050405020304" pitchFamily="18" charset="0"/>
            <a:cs typeface="Times New Roman" panose="02020603050405020304" pitchFamily="18" charset="0"/>
          </a:endParaRPr>
        </a:p>
      </dgm:t>
    </dgm:pt>
    <dgm:pt modelId="{8F9B98F6-8F0A-497D-ACC5-0DB1AE49805E}" type="parTrans" cxnId="{922BF977-16B4-4130-ACC2-55F9731AEA68}">
      <dgm:prSet/>
      <dgm:spPr/>
      <dgm:t>
        <a:bodyPr/>
        <a:lstStyle/>
        <a:p>
          <a:endParaRPr lang="en-GB"/>
        </a:p>
      </dgm:t>
    </dgm:pt>
    <dgm:pt modelId="{C6598C58-90C9-4BC4-B746-D63BCD6EAF58}" type="sibTrans" cxnId="{922BF977-16B4-4130-ACC2-55F9731AEA68}">
      <dgm:prSet/>
      <dgm:spPr/>
      <dgm:t>
        <a:bodyPr/>
        <a:lstStyle/>
        <a:p>
          <a:endParaRPr lang="en-GB"/>
        </a:p>
      </dgm:t>
    </dgm:pt>
    <dgm:pt modelId="{71CB612C-7A8F-4F36-87A7-268D455505BE}" type="pres">
      <dgm:prSet presAssocID="{AD42EE9C-8FC5-4EB3-8D8F-994504580B31}" presName="Name0" presStyleCnt="0">
        <dgm:presLayoutVars>
          <dgm:chPref val="1"/>
          <dgm:dir/>
          <dgm:animOne val="branch"/>
          <dgm:animLvl val="lvl"/>
          <dgm:resizeHandles/>
        </dgm:presLayoutVars>
      </dgm:prSet>
      <dgm:spPr/>
      <dgm:t>
        <a:bodyPr/>
        <a:lstStyle/>
        <a:p>
          <a:endParaRPr lang="en-GB"/>
        </a:p>
      </dgm:t>
    </dgm:pt>
    <dgm:pt modelId="{6965D7E8-12B4-4FC6-985E-A8E456A40519}" type="pres">
      <dgm:prSet presAssocID="{FEA31179-97B0-4391-B06C-54D41ADAECEB}" presName="vertOne" presStyleCnt="0"/>
      <dgm:spPr/>
      <dgm:t>
        <a:bodyPr/>
        <a:lstStyle/>
        <a:p>
          <a:endParaRPr lang="en-GB"/>
        </a:p>
      </dgm:t>
    </dgm:pt>
    <dgm:pt modelId="{B1967F76-646C-43E6-B6D9-44FAA82574C4}" type="pres">
      <dgm:prSet presAssocID="{FEA31179-97B0-4391-B06C-54D41ADAECEB}" presName="txOne" presStyleLbl="node0" presStyleIdx="0" presStyleCnt="1" custScaleY="108754" custLinFactNeighborX="-942">
        <dgm:presLayoutVars>
          <dgm:chPref val="3"/>
        </dgm:presLayoutVars>
      </dgm:prSet>
      <dgm:spPr/>
      <dgm:t>
        <a:bodyPr/>
        <a:lstStyle/>
        <a:p>
          <a:endParaRPr lang="en-GB"/>
        </a:p>
      </dgm:t>
    </dgm:pt>
    <dgm:pt modelId="{BDD8539C-9EFE-4032-82E9-F980D88F4F54}" type="pres">
      <dgm:prSet presAssocID="{FEA31179-97B0-4391-B06C-54D41ADAECEB}" presName="parTransOne" presStyleCnt="0"/>
      <dgm:spPr/>
      <dgm:t>
        <a:bodyPr/>
        <a:lstStyle/>
        <a:p>
          <a:endParaRPr lang="en-GB"/>
        </a:p>
      </dgm:t>
    </dgm:pt>
    <dgm:pt modelId="{839CFA58-EBEA-4346-AA1F-4D900D1344EF}" type="pres">
      <dgm:prSet presAssocID="{FEA31179-97B0-4391-B06C-54D41ADAECEB}" presName="horzOne" presStyleCnt="0"/>
      <dgm:spPr/>
      <dgm:t>
        <a:bodyPr/>
        <a:lstStyle/>
        <a:p>
          <a:endParaRPr lang="en-GB"/>
        </a:p>
      </dgm:t>
    </dgm:pt>
    <dgm:pt modelId="{81F08B92-C6DB-4BEE-8C7E-87CC7D885EF0}" type="pres">
      <dgm:prSet presAssocID="{D3B9AA6F-869E-4859-BF2A-B0A0F0661F33}" presName="vertTwo" presStyleCnt="0"/>
      <dgm:spPr/>
      <dgm:t>
        <a:bodyPr/>
        <a:lstStyle/>
        <a:p>
          <a:endParaRPr lang="en-GB"/>
        </a:p>
      </dgm:t>
    </dgm:pt>
    <dgm:pt modelId="{4302EB2E-F01F-4905-B4BE-0635FF5CEC12}" type="pres">
      <dgm:prSet presAssocID="{D3B9AA6F-869E-4859-BF2A-B0A0F0661F33}" presName="txTwo" presStyleLbl="node2" presStyleIdx="0" presStyleCnt="4" custScaleY="149912">
        <dgm:presLayoutVars>
          <dgm:chPref val="3"/>
        </dgm:presLayoutVars>
      </dgm:prSet>
      <dgm:spPr/>
      <dgm:t>
        <a:bodyPr/>
        <a:lstStyle/>
        <a:p>
          <a:endParaRPr lang="en-GB"/>
        </a:p>
      </dgm:t>
    </dgm:pt>
    <dgm:pt modelId="{FBEACD92-03C0-4156-A6FF-98E2D9BB2599}" type="pres">
      <dgm:prSet presAssocID="{D3B9AA6F-869E-4859-BF2A-B0A0F0661F33}" presName="horzTwo" presStyleCnt="0"/>
      <dgm:spPr/>
      <dgm:t>
        <a:bodyPr/>
        <a:lstStyle/>
        <a:p>
          <a:endParaRPr lang="en-GB"/>
        </a:p>
      </dgm:t>
    </dgm:pt>
    <dgm:pt modelId="{C087BDC9-C170-488F-814E-2109C5687B83}" type="pres">
      <dgm:prSet presAssocID="{C6598C58-90C9-4BC4-B746-D63BCD6EAF58}" presName="sibSpaceTwo" presStyleCnt="0"/>
      <dgm:spPr/>
      <dgm:t>
        <a:bodyPr/>
        <a:lstStyle/>
        <a:p>
          <a:endParaRPr lang="en-GB"/>
        </a:p>
      </dgm:t>
    </dgm:pt>
    <dgm:pt modelId="{9018AE19-7E9E-4FFD-827A-9F5F0662B1E4}" type="pres">
      <dgm:prSet presAssocID="{1950CA9D-375D-41FF-813F-A5D8DAA1B467}" presName="vertTwo" presStyleCnt="0"/>
      <dgm:spPr/>
      <dgm:t>
        <a:bodyPr/>
        <a:lstStyle/>
        <a:p>
          <a:endParaRPr lang="en-GB"/>
        </a:p>
      </dgm:t>
    </dgm:pt>
    <dgm:pt modelId="{CE2D8616-EAB7-40B3-9F35-8B6E6EABFF4D}" type="pres">
      <dgm:prSet presAssocID="{1950CA9D-375D-41FF-813F-A5D8DAA1B467}" presName="txTwo" presStyleLbl="node2" presStyleIdx="1" presStyleCnt="4" custScaleY="149912">
        <dgm:presLayoutVars>
          <dgm:chPref val="3"/>
        </dgm:presLayoutVars>
      </dgm:prSet>
      <dgm:spPr/>
      <dgm:t>
        <a:bodyPr/>
        <a:lstStyle/>
        <a:p>
          <a:endParaRPr lang="en-GB"/>
        </a:p>
      </dgm:t>
    </dgm:pt>
    <dgm:pt modelId="{8C3F9161-E92E-4887-8257-65A699E848F1}" type="pres">
      <dgm:prSet presAssocID="{1950CA9D-375D-41FF-813F-A5D8DAA1B467}" presName="horzTwo" presStyleCnt="0"/>
      <dgm:spPr/>
      <dgm:t>
        <a:bodyPr/>
        <a:lstStyle/>
        <a:p>
          <a:endParaRPr lang="en-GB"/>
        </a:p>
      </dgm:t>
    </dgm:pt>
    <dgm:pt modelId="{1152AA53-4283-4890-B1E4-9320BFA8D2A0}" type="pres">
      <dgm:prSet presAssocID="{04A7837D-5C82-4DAB-979C-29176674B239}" presName="sibSpaceTwo" presStyleCnt="0"/>
      <dgm:spPr/>
      <dgm:t>
        <a:bodyPr/>
        <a:lstStyle/>
        <a:p>
          <a:endParaRPr lang="en-GB"/>
        </a:p>
      </dgm:t>
    </dgm:pt>
    <dgm:pt modelId="{4826FF22-3B8F-4C7E-8117-E00C267AAB01}" type="pres">
      <dgm:prSet presAssocID="{705A772E-EFEA-4EC9-ADBE-AF462B06DBAF}" presName="vertTwo" presStyleCnt="0"/>
      <dgm:spPr/>
      <dgm:t>
        <a:bodyPr/>
        <a:lstStyle/>
        <a:p>
          <a:endParaRPr lang="en-GB"/>
        </a:p>
      </dgm:t>
    </dgm:pt>
    <dgm:pt modelId="{DC8C9C66-539E-4E2E-B76B-2BA01E9D97DF}" type="pres">
      <dgm:prSet presAssocID="{705A772E-EFEA-4EC9-ADBE-AF462B06DBAF}" presName="txTwo" presStyleLbl="node2" presStyleIdx="2" presStyleCnt="4" custScaleY="151121">
        <dgm:presLayoutVars>
          <dgm:chPref val="3"/>
        </dgm:presLayoutVars>
      </dgm:prSet>
      <dgm:spPr/>
      <dgm:t>
        <a:bodyPr/>
        <a:lstStyle/>
        <a:p>
          <a:endParaRPr lang="en-GB"/>
        </a:p>
      </dgm:t>
    </dgm:pt>
    <dgm:pt modelId="{40442F23-AC81-4D00-B7E9-9FBB9CFDB5A7}" type="pres">
      <dgm:prSet presAssocID="{705A772E-EFEA-4EC9-ADBE-AF462B06DBAF}" presName="horzTwo" presStyleCnt="0"/>
      <dgm:spPr/>
      <dgm:t>
        <a:bodyPr/>
        <a:lstStyle/>
        <a:p>
          <a:endParaRPr lang="en-GB"/>
        </a:p>
      </dgm:t>
    </dgm:pt>
    <dgm:pt modelId="{4CE28FED-BD41-4D8F-B88B-7FA1138B25C0}" type="pres">
      <dgm:prSet presAssocID="{7BDE737E-5432-450D-94DF-313901CAB7B3}" presName="sibSpaceTwo" presStyleCnt="0"/>
      <dgm:spPr/>
      <dgm:t>
        <a:bodyPr/>
        <a:lstStyle/>
        <a:p>
          <a:endParaRPr lang="en-GB"/>
        </a:p>
      </dgm:t>
    </dgm:pt>
    <dgm:pt modelId="{F9B5B288-732C-43C4-BCC7-6F68BB2B6D98}" type="pres">
      <dgm:prSet presAssocID="{EC758E0A-06E1-4103-BFC8-A24771777BFB}" presName="vertTwo" presStyleCnt="0"/>
      <dgm:spPr/>
      <dgm:t>
        <a:bodyPr/>
        <a:lstStyle/>
        <a:p>
          <a:endParaRPr lang="en-GB"/>
        </a:p>
      </dgm:t>
    </dgm:pt>
    <dgm:pt modelId="{AE51003B-21B9-4A4F-9EAD-49FAF1DB397F}" type="pres">
      <dgm:prSet presAssocID="{EC758E0A-06E1-4103-BFC8-A24771777BFB}" presName="txTwo" presStyleLbl="node2" presStyleIdx="3" presStyleCnt="4" custScaleY="152790">
        <dgm:presLayoutVars>
          <dgm:chPref val="3"/>
        </dgm:presLayoutVars>
      </dgm:prSet>
      <dgm:spPr/>
      <dgm:t>
        <a:bodyPr/>
        <a:lstStyle/>
        <a:p>
          <a:endParaRPr lang="en-GB"/>
        </a:p>
      </dgm:t>
    </dgm:pt>
    <dgm:pt modelId="{DCB20FAD-BDE1-4D14-9837-BFE50F0D410D}" type="pres">
      <dgm:prSet presAssocID="{EC758E0A-06E1-4103-BFC8-A24771777BFB}" presName="horzTwo" presStyleCnt="0"/>
      <dgm:spPr/>
      <dgm:t>
        <a:bodyPr/>
        <a:lstStyle/>
        <a:p>
          <a:endParaRPr lang="en-GB"/>
        </a:p>
      </dgm:t>
    </dgm:pt>
  </dgm:ptLst>
  <dgm:cxnLst>
    <dgm:cxn modelId="{922BF977-16B4-4130-ACC2-55F9731AEA68}" srcId="{FEA31179-97B0-4391-B06C-54D41ADAECEB}" destId="{D3B9AA6F-869E-4859-BF2A-B0A0F0661F33}" srcOrd="0" destOrd="0" parTransId="{8F9B98F6-8F0A-497D-ACC5-0DB1AE49805E}" sibTransId="{C6598C58-90C9-4BC4-B746-D63BCD6EAF58}"/>
    <dgm:cxn modelId="{F091F2D1-EC54-4335-89F6-65941305E2E5}" srcId="{FEA31179-97B0-4391-B06C-54D41ADAECEB}" destId="{1950CA9D-375D-41FF-813F-A5D8DAA1B467}" srcOrd="1" destOrd="0" parTransId="{A20BB48D-7EE7-461F-95A8-80AACDF28B3D}" sibTransId="{04A7837D-5C82-4DAB-979C-29176674B239}"/>
    <dgm:cxn modelId="{66FCEF86-C615-4B37-B831-787241C75316}" type="presOf" srcId="{D3B9AA6F-869E-4859-BF2A-B0A0F0661F33}" destId="{4302EB2E-F01F-4905-B4BE-0635FF5CEC12}" srcOrd="0" destOrd="0" presId="urn:microsoft.com/office/officeart/2005/8/layout/hierarchy4"/>
    <dgm:cxn modelId="{2998470E-1E51-4E0A-963C-59E3E466B490}" type="presOf" srcId="{705A772E-EFEA-4EC9-ADBE-AF462B06DBAF}" destId="{DC8C9C66-539E-4E2E-B76B-2BA01E9D97DF}" srcOrd="0" destOrd="0" presId="urn:microsoft.com/office/officeart/2005/8/layout/hierarchy4"/>
    <dgm:cxn modelId="{B9B6254D-FDB7-475B-8575-295845C5FACD}" type="presOf" srcId="{1950CA9D-375D-41FF-813F-A5D8DAA1B467}" destId="{CE2D8616-EAB7-40B3-9F35-8B6E6EABFF4D}" srcOrd="0" destOrd="0" presId="urn:microsoft.com/office/officeart/2005/8/layout/hierarchy4"/>
    <dgm:cxn modelId="{FE5E41B2-9620-40B4-8FC5-0DA00ECCFBB2}" srcId="{FEA31179-97B0-4391-B06C-54D41ADAECEB}" destId="{EC758E0A-06E1-4103-BFC8-A24771777BFB}" srcOrd="3" destOrd="0" parTransId="{A9B9A40C-7B60-4601-9FF6-643A0FCDD952}" sibTransId="{063709B9-6A2F-4FB2-931D-4BA17A8FDD04}"/>
    <dgm:cxn modelId="{C0C1C873-A55D-4BE0-9CA8-9BF0B621879A}" srcId="{AD42EE9C-8FC5-4EB3-8D8F-994504580B31}" destId="{FEA31179-97B0-4391-B06C-54D41ADAECEB}" srcOrd="0" destOrd="0" parTransId="{36DD8723-D424-4920-BC56-686A348C0447}" sibTransId="{4198BF1A-BC0A-4D39-AACB-AA031FF6C02A}"/>
    <dgm:cxn modelId="{F688B7B8-1614-46BE-8F94-9A25D2181B19}" srcId="{FEA31179-97B0-4391-B06C-54D41ADAECEB}" destId="{705A772E-EFEA-4EC9-ADBE-AF462B06DBAF}" srcOrd="2" destOrd="0" parTransId="{D2196415-5EEB-4B06-9FEF-5DF106E7A07D}" sibTransId="{7BDE737E-5432-450D-94DF-313901CAB7B3}"/>
    <dgm:cxn modelId="{CDF0EBBF-EA2E-46D6-8607-0BEFB29E95C7}" type="presOf" srcId="{FEA31179-97B0-4391-B06C-54D41ADAECEB}" destId="{B1967F76-646C-43E6-B6D9-44FAA82574C4}" srcOrd="0" destOrd="0" presId="urn:microsoft.com/office/officeart/2005/8/layout/hierarchy4"/>
    <dgm:cxn modelId="{E86D5477-EEE0-40B2-9BBE-5D35161DFCB6}" type="presOf" srcId="{EC758E0A-06E1-4103-BFC8-A24771777BFB}" destId="{AE51003B-21B9-4A4F-9EAD-49FAF1DB397F}" srcOrd="0" destOrd="0" presId="urn:microsoft.com/office/officeart/2005/8/layout/hierarchy4"/>
    <dgm:cxn modelId="{EFC05AF6-D4FD-41A5-AC10-DF03A7FF3BE2}" type="presOf" srcId="{AD42EE9C-8FC5-4EB3-8D8F-994504580B31}" destId="{71CB612C-7A8F-4F36-87A7-268D455505BE}" srcOrd="0" destOrd="0" presId="urn:microsoft.com/office/officeart/2005/8/layout/hierarchy4"/>
    <dgm:cxn modelId="{D0529311-3A9F-4DDF-9485-B5C2FACDCF2B}" type="presParOf" srcId="{71CB612C-7A8F-4F36-87A7-268D455505BE}" destId="{6965D7E8-12B4-4FC6-985E-A8E456A40519}" srcOrd="0" destOrd="0" presId="urn:microsoft.com/office/officeart/2005/8/layout/hierarchy4"/>
    <dgm:cxn modelId="{9A5CE110-7410-48D4-A3D2-5BCA24FC9E28}" type="presParOf" srcId="{6965D7E8-12B4-4FC6-985E-A8E456A40519}" destId="{B1967F76-646C-43E6-B6D9-44FAA82574C4}" srcOrd="0" destOrd="0" presId="urn:microsoft.com/office/officeart/2005/8/layout/hierarchy4"/>
    <dgm:cxn modelId="{5E592378-0291-466F-8E48-24393360ED2D}" type="presParOf" srcId="{6965D7E8-12B4-4FC6-985E-A8E456A40519}" destId="{BDD8539C-9EFE-4032-82E9-F980D88F4F54}" srcOrd="1" destOrd="0" presId="urn:microsoft.com/office/officeart/2005/8/layout/hierarchy4"/>
    <dgm:cxn modelId="{0E644CA9-0A4D-4A5F-A294-08786F1B045D}" type="presParOf" srcId="{6965D7E8-12B4-4FC6-985E-A8E456A40519}" destId="{839CFA58-EBEA-4346-AA1F-4D900D1344EF}" srcOrd="2" destOrd="0" presId="urn:microsoft.com/office/officeart/2005/8/layout/hierarchy4"/>
    <dgm:cxn modelId="{AFE909C0-513E-40E3-B699-51FE371AB696}" type="presParOf" srcId="{839CFA58-EBEA-4346-AA1F-4D900D1344EF}" destId="{81F08B92-C6DB-4BEE-8C7E-87CC7D885EF0}" srcOrd="0" destOrd="0" presId="urn:microsoft.com/office/officeart/2005/8/layout/hierarchy4"/>
    <dgm:cxn modelId="{20651C46-5830-4892-961B-4C5B13E26478}" type="presParOf" srcId="{81F08B92-C6DB-4BEE-8C7E-87CC7D885EF0}" destId="{4302EB2E-F01F-4905-B4BE-0635FF5CEC12}" srcOrd="0" destOrd="0" presId="urn:microsoft.com/office/officeart/2005/8/layout/hierarchy4"/>
    <dgm:cxn modelId="{2EED4FB5-012A-4B16-9299-0713FB032260}" type="presParOf" srcId="{81F08B92-C6DB-4BEE-8C7E-87CC7D885EF0}" destId="{FBEACD92-03C0-4156-A6FF-98E2D9BB2599}" srcOrd="1" destOrd="0" presId="urn:microsoft.com/office/officeart/2005/8/layout/hierarchy4"/>
    <dgm:cxn modelId="{AC9C268F-8335-4FF2-9C3D-5CAC40815628}" type="presParOf" srcId="{839CFA58-EBEA-4346-AA1F-4D900D1344EF}" destId="{C087BDC9-C170-488F-814E-2109C5687B83}" srcOrd="1" destOrd="0" presId="urn:microsoft.com/office/officeart/2005/8/layout/hierarchy4"/>
    <dgm:cxn modelId="{0812402E-3A85-4849-A2D4-AEF01961B321}" type="presParOf" srcId="{839CFA58-EBEA-4346-AA1F-4D900D1344EF}" destId="{9018AE19-7E9E-4FFD-827A-9F5F0662B1E4}" srcOrd="2" destOrd="0" presId="urn:microsoft.com/office/officeart/2005/8/layout/hierarchy4"/>
    <dgm:cxn modelId="{5D2F4113-A17E-4D5B-884C-9BC11F456A99}" type="presParOf" srcId="{9018AE19-7E9E-4FFD-827A-9F5F0662B1E4}" destId="{CE2D8616-EAB7-40B3-9F35-8B6E6EABFF4D}" srcOrd="0" destOrd="0" presId="urn:microsoft.com/office/officeart/2005/8/layout/hierarchy4"/>
    <dgm:cxn modelId="{6F583E09-3535-49B3-95CC-0A613CE22564}" type="presParOf" srcId="{9018AE19-7E9E-4FFD-827A-9F5F0662B1E4}" destId="{8C3F9161-E92E-4887-8257-65A699E848F1}" srcOrd="1" destOrd="0" presId="urn:microsoft.com/office/officeart/2005/8/layout/hierarchy4"/>
    <dgm:cxn modelId="{345905CB-E5F0-435C-A521-13223C60C381}" type="presParOf" srcId="{839CFA58-EBEA-4346-AA1F-4D900D1344EF}" destId="{1152AA53-4283-4890-B1E4-9320BFA8D2A0}" srcOrd="3" destOrd="0" presId="urn:microsoft.com/office/officeart/2005/8/layout/hierarchy4"/>
    <dgm:cxn modelId="{F2F71633-183A-4643-88F9-953C137E0F05}" type="presParOf" srcId="{839CFA58-EBEA-4346-AA1F-4D900D1344EF}" destId="{4826FF22-3B8F-4C7E-8117-E00C267AAB01}" srcOrd="4" destOrd="0" presId="urn:microsoft.com/office/officeart/2005/8/layout/hierarchy4"/>
    <dgm:cxn modelId="{89F081FB-922D-47A7-95B4-6F2A39245689}" type="presParOf" srcId="{4826FF22-3B8F-4C7E-8117-E00C267AAB01}" destId="{DC8C9C66-539E-4E2E-B76B-2BA01E9D97DF}" srcOrd="0" destOrd="0" presId="urn:microsoft.com/office/officeart/2005/8/layout/hierarchy4"/>
    <dgm:cxn modelId="{25C43011-FA73-4E26-97F5-C9EA9DD855EC}" type="presParOf" srcId="{4826FF22-3B8F-4C7E-8117-E00C267AAB01}" destId="{40442F23-AC81-4D00-B7E9-9FBB9CFDB5A7}" srcOrd="1" destOrd="0" presId="urn:microsoft.com/office/officeart/2005/8/layout/hierarchy4"/>
    <dgm:cxn modelId="{DD40BB47-7111-4C7D-9D25-AF759260C20B}" type="presParOf" srcId="{839CFA58-EBEA-4346-AA1F-4D900D1344EF}" destId="{4CE28FED-BD41-4D8F-B88B-7FA1138B25C0}" srcOrd="5" destOrd="0" presId="urn:microsoft.com/office/officeart/2005/8/layout/hierarchy4"/>
    <dgm:cxn modelId="{D44EB83A-92E1-4D11-9DD7-D90B80BBEAAD}" type="presParOf" srcId="{839CFA58-EBEA-4346-AA1F-4D900D1344EF}" destId="{F9B5B288-732C-43C4-BCC7-6F68BB2B6D98}" srcOrd="6" destOrd="0" presId="urn:microsoft.com/office/officeart/2005/8/layout/hierarchy4"/>
    <dgm:cxn modelId="{D68DF90B-C4E6-42DB-9A66-FD8CC4F308F7}" type="presParOf" srcId="{F9B5B288-732C-43C4-BCC7-6F68BB2B6D98}" destId="{AE51003B-21B9-4A4F-9EAD-49FAF1DB397F}" srcOrd="0" destOrd="0" presId="urn:microsoft.com/office/officeart/2005/8/layout/hierarchy4"/>
    <dgm:cxn modelId="{5DFCB062-AA88-44A9-9396-3C7D08E5E75C}" type="presParOf" srcId="{F9B5B288-732C-43C4-BCC7-6F68BB2B6D98}" destId="{DCB20FAD-BDE1-4D14-9837-BFE50F0D4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67F76-646C-43E6-B6D9-44FAA82574C4}">
      <dsp:nvSpPr>
        <dsp:cNvPr id="0" name=""/>
        <dsp:cNvSpPr/>
      </dsp:nvSpPr>
      <dsp:spPr>
        <a:xfrm>
          <a:off x="0" y="607"/>
          <a:ext cx="7990304" cy="166779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i="0" kern="1200" dirty="0" smtClean="0">
              <a:latin typeface="Times New Roman" panose="02020603050405020304" pitchFamily="18" charset="0"/>
              <a:cs typeface="Times New Roman" panose="02020603050405020304" pitchFamily="18" charset="0"/>
            </a:rPr>
            <a:t>TO ASSESS HUMAN PRESSURE ON HEALTH, CLIMATE AND BIODIVERSITY BY INTEGRATING EARTH OBSERVATION DATA  AND ATMOSPHERIC MODELLING</a:t>
          </a:r>
          <a:endParaRPr lang="en-GB" sz="2600" kern="1200" dirty="0">
            <a:latin typeface="Times New Roman" panose="02020603050405020304" pitchFamily="18" charset="0"/>
            <a:cs typeface="Times New Roman" panose="02020603050405020304" pitchFamily="18" charset="0"/>
          </a:endParaRPr>
        </a:p>
      </dsp:txBody>
      <dsp:txXfrm>
        <a:off x="48848" y="49455"/>
        <a:ext cx="7892608" cy="1570095"/>
      </dsp:txXfrm>
    </dsp:sp>
    <dsp:sp modelId="{4302EB2E-F01F-4905-B4BE-0635FF5CEC12}">
      <dsp:nvSpPr>
        <dsp:cNvPr id="0" name=""/>
        <dsp:cNvSpPr/>
      </dsp:nvSpPr>
      <dsp:spPr>
        <a:xfrm>
          <a:off x="9091" y="1832752"/>
          <a:ext cx="1875518" cy="229896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anose="02020603050405020304" pitchFamily="18" charset="0"/>
              <a:cs typeface="Times New Roman" panose="02020603050405020304" pitchFamily="18" charset="0"/>
            </a:rPr>
            <a:t>To quantify the fate of emissions to air through the assessment of human and ecosystem exposure as well as climate impacts of air pollutants.</a:t>
          </a:r>
          <a:endParaRPr lang="en-GB" sz="1600" kern="1200" dirty="0">
            <a:latin typeface="Times New Roman" panose="02020603050405020304" pitchFamily="18" charset="0"/>
            <a:cs typeface="Times New Roman" panose="02020603050405020304" pitchFamily="18" charset="0"/>
          </a:endParaRPr>
        </a:p>
      </dsp:txBody>
      <dsp:txXfrm>
        <a:off x="64023" y="1887684"/>
        <a:ext cx="1765654" cy="2189104"/>
      </dsp:txXfrm>
    </dsp:sp>
    <dsp:sp modelId="{CE2D8616-EAB7-40B3-9F35-8B6E6EABFF4D}">
      <dsp:nvSpPr>
        <dsp:cNvPr id="0" name=""/>
        <dsp:cNvSpPr/>
      </dsp:nvSpPr>
      <dsp:spPr>
        <a:xfrm>
          <a:off x="2042153" y="1832752"/>
          <a:ext cx="1875518" cy="2298968"/>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anose="02020603050405020304" pitchFamily="18" charset="0"/>
              <a:cs typeface="Times New Roman" panose="02020603050405020304" pitchFamily="18" charset="0"/>
            </a:rPr>
            <a:t>To develop and apply strategies to monitor emission of air pollutants and short lived climate forcers based on the integration of EO data into models.</a:t>
          </a:r>
          <a:endParaRPr lang="nl-NL" sz="1600" kern="1200" dirty="0">
            <a:latin typeface="Times New Roman" panose="02020603050405020304" pitchFamily="18" charset="0"/>
            <a:cs typeface="Times New Roman" panose="02020603050405020304" pitchFamily="18" charset="0"/>
          </a:endParaRPr>
        </a:p>
      </dsp:txBody>
      <dsp:txXfrm>
        <a:off x="2097085" y="1887684"/>
        <a:ext cx="1765654" cy="2189104"/>
      </dsp:txXfrm>
    </dsp:sp>
    <dsp:sp modelId="{DC8C9C66-539E-4E2E-B76B-2BA01E9D97DF}">
      <dsp:nvSpPr>
        <dsp:cNvPr id="0" name=""/>
        <dsp:cNvSpPr/>
      </dsp:nvSpPr>
      <dsp:spPr>
        <a:xfrm>
          <a:off x="4075215" y="1832752"/>
          <a:ext cx="1875518" cy="2317509"/>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anose="02020603050405020304" pitchFamily="18" charset="0"/>
              <a:cs typeface="Times New Roman" panose="02020603050405020304" pitchFamily="18" charset="0"/>
            </a:rPr>
            <a:t>To develop and apply observation system simulation experiments to assess optimal sensing strategies and defines users requirements for new satellite missions.</a:t>
          </a:r>
          <a:endParaRPr lang="nl-NL" sz="1600" kern="1200" dirty="0">
            <a:latin typeface="Times New Roman" panose="02020603050405020304" pitchFamily="18" charset="0"/>
            <a:cs typeface="Times New Roman" panose="02020603050405020304" pitchFamily="18" charset="0"/>
          </a:endParaRPr>
        </a:p>
      </dsp:txBody>
      <dsp:txXfrm>
        <a:off x="4130147" y="1887684"/>
        <a:ext cx="1765654" cy="2207645"/>
      </dsp:txXfrm>
    </dsp:sp>
    <dsp:sp modelId="{AE51003B-21B9-4A4F-9EAD-49FAF1DB397F}">
      <dsp:nvSpPr>
        <dsp:cNvPr id="0" name=""/>
        <dsp:cNvSpPr/>
      </dsp:nvSpPr>
      <dsp:spPr>
        <a:xfrm>
          <a:off x="6108278" y="1832752"/>
          <a:ext cx="1875518" cy="2343103"/>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anose="02020603050405020304" pitchFamily="18" charset="0"/>
              <a:cs typeface="Times New Roman" panose="02020603050405020304" pitchFamily="18" charset="0"/>
            </a:rPr>
            <a:t>To apply our knowledge and tools to answer questions from customers and other stakeholders to our best ability.</a:t>
          </a:r>
          <a:endParaRPr lang="nl-NL" sz="1600" kern="1200" dirty="0">
            <a:latin typeface="Times New Roman" panose="02020603050405020304" pitchFamily="18" charset="0"/>
            <a:cs typeface="Times New Roman" panose="02020603050405020304" pitchFamily="18" charset="0"/>
          </a:endParaRPr>
        </a:p>
      </dsp:txBody>
      <dsp:txXfrm>
        <a:off x="6163210" y="1887684"/>
        <a:ext cx="1765654" cy="22332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r>
              <a:rPr lang="nl-NL" smtClean="0"/>
              <a:t>TNO contributions to EMEP</a:t>
            </a:r>
            <a:endParaRPr lang="nl-NL" dirty="0"/>
          </a:p>
        </p:txBody>
      </p:sp>
      <p:sp>
        <p:nvSpPr>
          <p:cNvPr id="3" name="Tijdelijke aanduiding voor datum 2"/>
          <p:cNvSpPr>
            <a:spLocks noGrp="1"/>
          </p:cNvSpPr>
          <p:nvPr>
            <p:ph type="dt" sz="quarter" idx="1"/>
          </p:nvPr>
        </p:nvSpPr>
        <p:spPr>
          <a:xfrm>
            <a:off x="3857636" y="0"/>
            <a:ext cx="2951163" cy="497126"/>
          </a:xfrm>
          <a:prstGeom prst="rect">
            <a:avLst/>
          </a:prstGeom>
        </p:spPr>
        <p:txBody>
          <a:bodyPr vert="horz" lIns="91440" tIns="45720" rIns="91440" bIns="45720" rtlCol="0"/>
          <a:lstStyle>
            <a:lvl1pPr algn="r">
              <a:defRPr sz="1200"/>
            </a:lvl1pPr>
          </a:lstStyle>
          <a:p>
            <a:endParaRPr lang="nl-NL" dirty="0"/>
          </a:p>
        </p:txBody>
      </p:sp>
      <p:sp>
        <p:nvSpPr>
          <p:cNvPr id="4" name="Tijdelijke aanduiding voor voettekst 3"/>
          <p:cNvSpPr>
            <a:spLocks noGrp="1"/>
          </p:cNvSpPr>
          <p:nvPr>
            <p:ph type="ftr" sz="quarter" idx="2"/>
          </p:nvPr>
        </p:nvSpPr>
        <p:spPr>
          <a:xfrm>
            <a:off x="0" y="9443662"/>
            <a:ext cx="2951163" cy="497126"/>
          </a:xfrm>
          <a:prstGeom prst="rect">
            <a:avLst/>
          </a:prstGeom>
        </p:spPr>
        <p:txBody>
          <a:bodyPr vert="horz" lIns="91440" tIns="45720" rIns="91440" bIns="45720" rtlCol="0" anchor="b"/>
          <a:lstStyle>
            <a:lvl1pPr algn="l">
              <a:defRPr sz="1200"/>
            </a:lvl1pPr>
          </a:lstStyle>
          <a:p>
            <a:r>
              <a:rPr lang="nl-NL" smtClean="0"/>
              <a:t>Martijn Schaap</a:t>
            </a:r>
            <a:endParaRPr lang="nl-NL" dirty="0"/>
          </a:p>
        </p:txBody>
      </p:sp>
      <p:sp>
        <p:nvSpPr>
          <p:cNvPr id="5" name="Tijdelijke aanduiding voor dianummer 4" hidden="1"/>
          <p:cNvSpPr>
            <a:spLocks noGrp="1"/>
          </p:cNvSpPr>
          <p:nvPr>
            <p:ph type="sldNum" sz="quarter" idx="3"/>
          </p:nvPr>
        </p:nvSpPr>
        <p:spPr>
          <a:xfrm>
            <a:off x="3857636" y="9443662"/>
            <a:ext cx="2951163" cy="497126"/>
          </a:xfrm>
          <a:prstGeom prst="rect">
            <a:avLst/>
          </a:prstGeom>
        </p:spPr>
        <p:txBody>
          <a:bodyPr vert="horz" lIns="91440" tIns="45720" rIns="91440" bIns="45720" rtlCol="0" anchor="b"/>
          <a:lstStyle>
            <a:lvl1pPr algn="r">
              <a:defRPr sz="1200"/>
            </a:lvl1pPr>
          </a:lstStyle>
          <a:p>
            <a:fld id="{E667C337-BE69-40D5-A2C3-B572D8434EAF}" type="slidenum">
              <a:rPr lang="nl-NL" smtClean="0"/>
              <a:t>‹#›</a:t>
            </a:fld>
            <a:endParaRPr lang="nl-NL" dirty="0"/>
          </a:p>
        </p:txBody>
      </p:sp>
    </p:spTree>
    <p:extLst>
      <p:ext uri="{BB962C8B-B14F-4D97-AF65-F5344CB8AC3E}">
        <p14:creationId xmlns:p14="http://schemas.microsoft.com/office/powerpoint/2010/main" val="21427937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r>
              <a:rPr lang="nl-NL" smtClean="0"/>
              <a:t>TNO contributions to EMEP</a:t>
            </a:r>
            <a:endParaRPr lang="nl-NL" dirty="0"/>
          </a:p>
        </p:txBody>
      </p:sp>
      <p:sp>
        <p:nvSpPr>
          <p:cNvPr id="3" name="Tijdelijke aanduiding voor datum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E6EC21D8-2BA0-4B3C-980A-4A3FF683EAE5}" type="datetime8">
              <a:rPr lang="nl-NL" smtClean="0"/>
              <a:t>18-5-2016 11:32</a:t>
            </a:fld>
            <a:endParaRPr lang="nl-NL" dirty="0"/>
          </a:p>
        </p:txBody>
      </p:sp>
      <p:sp>
        <p:nvSpPr>
          <p:cNvPr id="4" name="Tijdelijke aanduiding voor dia-afbeelding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r>
              <a:rPr lang="nl-NL" smtClean="0"/>
              <a:t>Martijn Schaap</a:t>
            </a:r>
            <a:endParaRPr lang="nl-NL" dirty="0"/>
          </a:p>
        </p:txBody>
      </p:sp>
      <p:sp>
        <p:nvSpPr>
          <p:cNvPr id="7" name="Tijdelijke aanduiding voor dianumm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801935DF-413D-4C75-8A60-925A728E0BBB}" type="slidenum">
              <a:rPr lang="nl-NL" smtClean="0"/>
              <a:t>‹#›</a:t>
            </a:fld>
            <a:endParaRPr lang="nl-NL" dirty="0"/>
          </a:p>
        </p:txBody>
      </p:sp>
    </p:spTree>
    <p:extLst>
      <p:ext uri="{BB962C8B-B14F-4D97-AF65-F5344CB8AC3E}">
        <p14:creationId xmlns:p14="http://schemas.microsoft.com/office/powerpoint/2010/main" val="392576607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F32DCF-ADC3-4CC9-9595-D4A2C6F77DDE}" type="slidenum">
              <a:rPr lang="en-GB" smtClean="0"/>
              <a:t>3</a:t>
            </a:fld>
            <a:endParaRPr lang="en-GB"/>
          </a:p>
        </p:txBody>
      </p:sp>
    </p:spTree>
    <p:extLst>
      <p:ext uri="{BB962C8B-B14F-4D97-AF65-F5344CB8AC3E}">
        <p14:creationId xmlns:p14="http://schemas.microsoft.com/office/powerpoint/2010/main" val="107317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the interactions between society and the environment are described by means of the </a:t>
            </a:r>
            <a:r>
              <a:rPr lang="nl-NL" dirty="0" smtClean="0"/>
              <a:t>DPSIR </a:t>
            </a:r>
            <a:r>
              <a:rPr lang="nl-NL" dirty="0" err="1" smtClean="0"/>
              <a:t>framework</a:t>
            </a:r>
            <a:r>
              <a:rPr lang="nl-NL" dirty="0" smtClean="0"/>
              <a:t>.</a:t>
            </a:r>
          </a:p>
          <a:p>
            <a:r>
              <a:rPr lang="en-US" dirty="0" smtClean="0"/>
              <a:t>The social, demographic and economic developments in societies and the corresponding changes in lifestyles, overall levels of consumption and production patterns which will induce developments in release of substances (emissions), physical and biological agents, the use of resources and the use of land by human activities. </a:t>
            </a:r>
          </a:p>
          <a:p>
            <a:r>
              <a:rPr lang="en-US" dirty="0" smtClean="0"/>
              <a:t>Within</a:t>
            </a:r>
            <a:r>
              <a:rPr lang="en-US" baseline="0" dirty="0" smtClean="0"/>
              <a:t> CAS department we have sufficient expertise to act at various level of this framework.</a:t>
            </a:r>
          </a:p>
          <a:p>
            <a:r>
              <a:rPr lang="en-US" baseline="0" dirty="0" smtClean="0"/>
              <a:t>The emission inventory team provide information which help us quantify the </a:t>
            </a:r>
            <a:r>
              <a:rPr lang="en-US" u="sng" baseline="0" dirty="0" smtClean="0"/>
              <a:t>PRESSURE. </a:t>
            </a:r>
            <a:endParaRPr lang="en-US" u="sng" dirty="0" smtClean="0"/>
          </a:p>
          <a:p>
            <a:endParaRPr lang="en-GB" dirty="0"/>
          </a:p>
        </p:txBody>
      </p:sp>
      <p:sp>
        <p:nvSpPr>
          <p:cNvPr id="4" name="Slide Number Placeholder 3"/>
          <p:cNvSpPr>
            <a:spLocks noGrp="1"/>
          </p:cNvSpPr>
          <p:nvPr>
            <p:ph type="sldNum" sz="quarter" idx="10"/>
          </p:nvPr>
        </p:nvSpPr>
        <p:spPr/>
        <p:txBody>
          <a:bodyPr/>
          <a:lstStyle/>
          <a:p>
            <a:fld id="{06F32DCF-ADC3-4CC9-9595-D4A2C6F77DDE}" type="slidenum">
              <a:rPr lang="en-GB" smtClean="0"/>
              <a:t>6</a:t>
            </a:fld>
            <a:endParaRPr lang="en-GB"/>
          </a:p>
        </p:txBody>
      </p:sp>
    </p:spTree>
    <p:extLst>
      <p:ext uri="{BB962C8B-B14F-4D97-AF65-F5344CB8AC3E}">
        <p14:creationId xmlns:p14="http://schemas.microsoft.com/office/powerpoint/2010/main" val="174094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922338" y="746125"/>
            <a:ext cx="4967287" cy="3727450"/>
          </a:xfrm>
          <a:noFill/>
          <a:ln/>
          <a:extLst>
            <a:ext uri="{909E8E84-426E-40DD-AFC4-6F175D3DCCD1}">
              <a14:hiddenFill xmlns:a14="http://schemas.microsoft.com/office/drawing/2010/main">
                <a:solidFill>
                  <a:srgbClr val="FFFFFF"/>
                </a:solidFill>
              </a14:hiddenFill>
            </a:ext>
          </a:extLst>
        </p:spPr>
      </p:sp>
      <p:sp>
        <p:nvSpPr>
          <p:cNvPr id="16387" name="Notes Placeholder 2"/>
          <p:cNvSpPr txBox="1">
            <a:spLocks noGrp="1"/>
          </p:cNvSpPr>
          <p:nvPr>
            <p:ph type="body" idx="1"/>
          </p:nvPr>
        </p:nvSpPr>
        <p:spPr>
          <a:xfrm>
            <a:off x="681038" y="4722694"/>
            <a:ext cx="5448300" cy="4474131"/>
          </a:xfrm>
          <a:noFill/>
        </p:spPr>
        <p:txBody>
          <a:bodyPr/>
          <a:lstStyle/>
          <a:p>
            <a:pPr defTabSz="914400"/>
            <a:endParaRPr lang="en-US" altLang="nl-NL" smtClean="0"/>
          </a:p>
        </p:txBody>
      </p:sp>
      <p:sp>
        <p:nvSpPr>
          <p:cNvPr id="4" name="Header Placeholder 3"/>
          <p:cNvSpPr txBox="1">
            <a:spLocks noGrp="1"/>
          </p:cNvSpPr>
          <p:nvPr/>
        </p:nvSpPr>
        <p:spPr bwMode="auto">
          <a:xfrm>
            <a:off x="0" y="0"/>
            <a:ext cx="2951694" cy="49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eaLnBrk="1" fontAlgn="auto" hangingPunct="1">
              <a:spcBef>
                <a:spcPts val="0"/>
              </a:spcBef>
              <a:spcAft>
                <a:spcPts val="0"/>
              </a:spcAft>
              <a:defRPr/>
            </a:pPr>
            <a:r>
              <a:rPr lang="nl-NL" sz="1200">
                <a:solidFill>
                  <a:schemeClr val="tx1"/>
                </a:solidFill>
                <a:latin typeface="+mn-lt"/>
              </a:rPr>
              <a:t>Titel van de presentatie</a:t>
            </a:r>
          </a:p>
        </p:txBody>
      </p:sp>
      <p:sp>
        <p:nvSpPr>
          <p:cNvPr id="16389" name="Date Placeholder 4"/>
          <p:cNvSpPr txBox="1">
            <a:spLocks noGrp="1"/>
          </p:cNvSpPr>
          <p:nvPr/>
        </p:nvSpPr>
        <p:spPr bwMode="auto">
          <a:xfrm>
            <a:off x="3857092" y="0"/>
            <a:ext cx="2951694" cy="49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lgn="r" eaLnBrk="1" hangingPunct="1"/>
            <a:fld id="{D79F1C70-F212-4D0F-B881-FDBB8EB2F168}" type="datetime2">
              <a:rPr lang="en-US" altLang="nl-NL" sz="1200">
                <a:solidFill>
                  <a:schemeClr val="tx1"/>
                </a:solidFill>
                <a:latin typeface="Calibri" pitchFamily="34" charset="0"/>
              </a:rPr>
              <a:pPr algn="r" eaLnBrk="1" hangingPunct="1"/>
              <a:t>Wednesday, May 18, 2016</a:t>
            </a:fld>
            <a:endParaRPr lang="nl-NL" altLang="nl-NL" sz="1200">
              <a:solidFill>
                <a:schemeClr val="tx1"/>
              </a:solidFill>
              <a:latin typeface="Calibri" pitchFamily="34" charset="0"/>
            </a:endParaRPr>
          </a:p>
        </p:txBody>
      </p:sp>
      <p:sp>
        <p:nvSpPr>
          <p:cNvPr id="16390" name="Slide Number Placeholder 5"/>
          <p:cNvSpPr txBox="1">
            <a:spLocks noGrp="1"/>
          </p:cNvSpPr>
          <p:nvPr/>
        </p:nvSpPr>
        <p:spPr bwMode="auto">
          <a:xfrm>
            <a:off x="3857092" y="9443794"/>
            <a:ext cx="2951694" cy="49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lgn="r" eaLnBrk="1" hangingPunct="1"/>
            <a:fld id="{2D95CF8E-E6B2-4E54-B565-F5023FABC89E}" type="slidenum">
              <a:rPr lang="nl-NL" altLang="nl-NL" sz="1200">
                <a:solidFill>
                  <a:schemeClr val="tx1"/>
                </a:solidFill>
                <a:latin typeface="Calibri" pitchFamily="34" charset="0"/>
              </a:rPr>
              <a:pPr algn="r" eaLnBrk="1" hangingPunct="1"/>
              <a:t>16</a:t>
            </a:fld>
            <a:endParaRPr lang="nl-NL" altLang="nl-NL" sz="1200">
              <a:solidFill>
                <a:schemeClr val="tx1"/>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en-GB" dirty="0" err="1" smtClean="0"/>
              <a:t>Titelstijl</a:t>
            </a:r>
            <a:r>
              <a:rPr lang="en-GB" dirty="0" smtClean="0"/>
              <a:t> van model </a:t>
            </a:r>
            <a:r>
              <a:rPr lang="en-GB" dirty="0" err="1" smtClean="0"/>
              <a:t>bewerken</a:t>
            </a:r>
            <a:endParaRPr lang="en-GB" dirty="0"/>
          </a:p>
        </p:txBody>
      </p:sp>
      <p:grpSp>
        <p:nvGrpSpPr>
          <p:cNvPr id="9" name="Groep 8"/>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 y="4279448"/>
            <a:ext cx="9143245" cy="512022"/>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7143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owcas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en-GB" dirty="0" err="1" smtClean="0"/>
              <a:t>Titelstijl</a:t>
            </a:r>
            <a:r>
              <a:rPr lang="en-GB" dirty="0" smtClean="0"/>
              <a:t> van model </a:t>
            </a:r>
            <a:r>
              <a:rPr lang="en-GB" dirty="0" err="1" smtClean="0"/>
              <a:t>bewerken</a:t>
            </a:r>
            <a:endParaRPr lang="en-GB" dirty="0"/>
          </a:p>
        </p:txBody>
      </p:sp>
      <p:grpSp>
        <p:nvGrpSpPr>
          <p:cNvPr id="3" name="Groep 2"/>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7" name="Afbeelding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7226" y="6582839"/>
            <a:ext cx="69230" cy="143998"/>
          </a:xfrm>
          <a:prstGeom prst="rect">
            <a:avLst/>
          </a:prstGeom>
        </p:spPr>
      </p:pic>
      <p:sp>
        <p:nvSpPr>
          <p:cNvPr id="8" name="Tijdelijke aanduiding voor afbeelding 7"/>
          <p:cNvSpPr>
            <a:spLocks noGrp="1"/>
          </p:cNvSpPr>
          <p:nvPr userDrawn="1">
            <p:ph type="pic" sz="quarter" idx="10"/>
          </p:nvPr>
        </p:nvSpPr>
        <p:spPr>
          <a:xfrm>
            <a:off x="8607226" y="6582839"/>
            <a:ext cx="69230" cy="143998"/>
          </a:xfrm>
        </p:spPr>
        <p:txBody>
          <a:bodyPr/>
          <a:lstStyle/>
          <a:p>
            <a:endParaRPr lang="nl-NL" dirty="0"/>
          </a:p>
        </p:txBody>
      </p:sp>
      <p:pic>
        <p:nvPicPr>
          <p:cNvPr id="9" name="Afbeelding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7" y="4632192"/>
            <a:ext cx="9143245" cy="152387"/>
          </a:xfrm>
          <a:prstGeom prst="rect">
            <a:avLst/>
          </a:prstGeom>
        </p:spPr>
      </p:pic>
      <p:sp>
        <p:nvSpPr>
          <p:cNvPr id="10" name="Rechthoek 9"/>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hthoek 10"/>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259726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howcase_Target">
    <p:bg>
      <p:bgPr>
        <a:solidFill>
          <a:schemeClr val="bg2"/>
        </a:solidFill>
        <a:effectLst/>
      </p:bgPr>
    </p:bg>
    <p:spTree>
      <p:nvGrpSpPr>
        <p:cNvPr id="1" name=""/>
        <p:cNvGrpSpPr/>
        <p:nvPr/>
      </p:nvGrpSpPr>
      <p:grpSpPr>
        <a:xfrm>
          <a:off x="0" y="0"/>
          <a:ext cx="0" cy="0"/>
          <a:chOff x="0" y="0"/>
          <a:chExt cx="0" cy="0"/>
        </a:xfrm>
      </p:grpSpPr>
      <p:sp>
        <p:nvSpPr>
          <p:cNvPr id="11" name="Rechthoek 10"/>
          <p:cNvSpPr/>
          <p:nvPr userDrawn="1"/>
        </p:nvSpPr>
        <p:spPr>
          <a:xfrm>
            <a:off x="0" y="6390853"/>
            <a:ext cx="9143622" cy="4638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Afbeelding 3" descr="tno_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67917"/>
          <a:stretch/>
        </p:blipFill>
        <p:spPr>
          <a:xfrm>
            <a:off x="0" y="0"/>
            <a:ext cx="9144000" cy="2200275"/>
          </a:xfrm>
          <a:prstGeom prst="rect">
            <a:avLst/>
          </a:prstGeom>
          <a:solidFill>
            <a:srgbClr val="FFFFFF"/>
          </a:solidFill>
        </p:spPr>
      </p:pic>
      <p:sp>
        <p:nvSpPr>
          <p:cNvPr id="2" name="Titel 1"/>
          <p:cNvSpPr>
            <a:spLocks noGrp="1"/>
          </p:cNvSpPr>
          <p:nvPr>
            <p:ph type="title"/>
          </p:nvPr>
        </p:nvSpPr>
        <p:spPr>
          <a:xfrm>
            <a:off x="556486" y="1342800"/>
            <a:ext cx="8054114" cy="720000"/>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inhoud 2"/>
          <p:cNvSpPr>
            <a:spLocks noGrp="1"/>
          </p:cNvSpPr>
          <p:nvPr>
            <p:ph idx="1"/>
          </p:nvPr>
        </p:nvSpPr>
        <p:spPr>
          <a:xfrm>
            <a:off x="556486" y="2199600"/>
            <a:ext cx="8054114" cy="4182150"/>
          </a:xfrm>
          <a:solidFill>
            <a:srgbClr val="FFFFFF"/>
          </a:solidFill>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8" name="Tijdelijke aanduiding voor datum 7"/>
          <p:cNvSpPr>
            <a:spLocks noGrp="1"/>
          </p:cNvSpPr>
          <p:nvPr>
            <p:ph type="dt" sz="half" idx="10"/>
          </p:nvPr>
        </p:nvSpPr>
        <p:spPr/>
        <p:txBody>
          <a:bodyPr/>
          <a:lstStyle/>
          <a:p>
            <a:fld id="{BA2F1CCD-21EB-4427-B20F-7B83CADCB2D4}" type="datetimeFigureOut">
              <a:rPr lang="en-GB" smtClean="0"/>
              <a:pPr/>
              <a:t>18/05/2016</a:t>
            </a:fld>
            <a:endParaRPr lang="en-GB" dirty="0"/>
          </a:p>
        </p:txBody>
      </p:sp>
      <p:sp>
        <p:nvSpPr>
          <p:cNvPr id="9" name="Tijdelijke aanduiding voor voettekst 8"/>
          <p:cNvSpPr>
            <a:spLocks noGrp="1"/>
          </p:cNvSpPr>
          <p:nvPr>
            <p:ph type="ftr" sz="quarter" idx="11"/>
          </p:nvPr>
        </p:nvSpPr>
        <p:spPr/>
        <p:txBody>
          <a:bodyPr/>
          <a:lstStyle/>
          <a:p>
            <a:fld id="{F73BDCE5-653C-424F-9324-38E6CDA53AE0}" type="slidenum">
              <a:rPr lang="en-GB" smtClean="0"/>
              <a:t>‹#›</a:t>
            </a:fld>
            <a:r>
              <a:rPr lang="en-GB" dirty="0" smtClean="0"/>
              <a:t> | TNO contributions to EMEP</a:t>
            </a:r>
            <a:endParaRPr lang="en-GB" dirty="0"/>
          </a:p>
        </p:txBody>
      </p:sp>
      <p:sp>
        <p:nvSpPr>
          <p:cNvPr id="10" name="Tijdelijke aanduiding voor dianummer 9"/>
          <p:cNvSpPr>
            <a:spLocks noGrp="1"/>
          </p:cNvSpPr>
          <p:nvPr>
            <p:ph type="sldNum" sz="quarter" idx="12"/>
          </p:nvPr>
        </p:nvSpPr>
        <p:spPr/>
        <p:txBody>
          <a:bodyPr/>
          <a:lstStyle/>
          <a:p>
            <a:fld id="{52236286-4DC8-46DE-9269-8F728FBC0641}" type="slidenum">
              <a:rPr lang="en-GB" smtClean="0"/>
              <a:pPr/>
              <a:t>‹#›</a:t>
            </a:fld>
            <a:endParaRPr lang="en-GB" dirty="0"/>
          </a:p>
        </p:txBody>
      </p:sp>
      <p:sp>
        <p:nvSpPr>
          <p:cNvPr id="12" name="Tijdelijke aanduiding voor afbeelding 7"/>
          <p:cNvSpPr>
            <a:spLocks noGrp="1"/>
          </p:cNvSpPr>
          <p:nvPr>
            <p:ph type="pic" sz="quarter" idx="13"/>
          </p:nvPr>
        </p:nvSpPr>
        <p:spPr>
          <a:xfrm>
            <a:off x="8679234" y="6562800"/>
            <a:ext cx="69230" cy="143998"/>
          </a:xfrm>
        </p:spPr>
        <p:txBody>
          <a:bodyPr/>
          <a:lstStyle>
            <a:lvl1pPr marL="0" indent="0">
              <a:buNone/>
              <a:defRPr/>
            </a:lvl1pPr>
          </a:lstStyle>
          <a:p>
            <a:endParaRPr lang="nl-NL" dirty="0"/>
          </a:p>
        </p:txBody>
      </p:sp>
      <p:sp>
        <p:nvSpPr>
          <p:cNvPr id="13" name="Rechthoek 12"/>
          <p:cNvSpPr/>
          <p:nvPr userDrawn="1"/>
        </p:nvSpPr>
        <p:spPr>
          <a:xfrm>
            <a:off x="-7200" y="2200275"/>
            <a:ext cx="9158400" cy="4190578"/>
          </a:xfrm>
          <a:prstGeom prst="rect">
            <a:avLst/>
          </a:prstGeom>
          <a:noFill/>
          <a:ln w="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49357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accel="51000" fill="hold" nodeType="clickEffect">
                                  <p:stCondLst>
                                    <p:cond delay="0"/>
                                  </p:stCondLst>
                                  <p:childTnLst>
                                    <p:animClr clrSpc="rgb" dir="cw">
                                      <p:cBhvr>
                                        <p:cTn id="6" dur="1000" fill="hold"/>
                                        <p:tgtEl>
                                          <p:spTgt spid="13"/>
                                        </p:tgtEl>
                                        <p:attrNameLst>
                                          <p:attrName>fillcolor</p:attrName>
                                        </p:attrNameLst>
                                      </p:cBhvr>
                                      <p:to>
                                        <a:srgbClr val="FFFFFF"/>
                                      </p:to>
                                    </p:animClr>
                                    <p:set>
                                      <p:cBhvr>
                                        <p:cTn id="7" dur="1000" fill="hold"/>
                                        <p:tgtEl>
                                          <p:spTgt spid="13"/>
                                        </p:tgtEl>
                                        <p:attrNameLst>
                                          <p:attrName>fill.type</p:attrName>
                                        </p:attrNameLst>
                                      </p:cBhvr>
                                      <p:to>
                                        <p:strVal val="solid"/>
                                      </p:to>
                                    </p:set>
                                    <p:set>
                                      <p:cBhvr>
                                        <p:cTn id="8" dur="1000" fill="hold"/>
                                        <p:tgtEl>
                                          <p:spTgt spid="13"/>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howcase Navigation 15">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en-GB" smtClean="0"/>
              <a:t>‹#›</a:t>
            </a:fld>
            <a:endParaRPr lang="en-GB" dirty="0"/>
          </a:p>
        </p:txBody>
      </p:sp>
      <p:sp>
        <p:nvSpPr>
          <p:cNvPr id="12" name="Rechthoek 11"/>
          <p:cNvSpPr/>
          <p:nvPr userDrawn="1"/>
        </p:nvSpPr>
        <p:spPr>
          <a:xfrm>
            <a:off x="561777"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Tijdelijke aanduiding voor tekst 159"/>
          <p:cNvSpPr>
            <a:spLocks noGrp="1"/>
          </p:cNvSpPr>
          <p:nvPr>
            <p:ph type="body" sz="quarter" idx="11" hasCustomPrompt="1"/>
          </p:nvPr>
        </p:nvSpPr>
        <p:spPr>
          <a:xfrm>
            <a:off x="654540"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6" name="Tijdelijke aanduiding voor afbeelding 157"/>
          <p:cNvSpPr>
            <a:spLocks noGrp="1"/>
          </p:cNvSpPr>
          <p:nvPr>
            <p:ph type="pic" sz="quarter" idx="10"/>
          </p:nvPr>
        </p:nvSpPr>
        <p:spPr>
          <a:xfrm>
            <a:off x="654540" y="1799471"/>
            <a:ext cx="1224136" cy="835200"/>
          </a:xfrm>
        </p:spPr>
        <p:txBody>
          <a:bodyPr/>
          <a:lstStyle>
            <a:lvl1pPr marL="0" indent="0">
              <a:lnSpc>
                <a:spcPct val="100000"/>
              </a:lnSpc>
              <a:buFont typeface="Arial"/>
              <a:buNone/>
              <a:defRPr sz="550"/>
            </a:lvl1pPr>
          </a:lstStyle>
          <a:p>
            <a:endParaRPr lang="nl-NL"/>
          </a:p>
        </p:txBody>
      </p:sp>
      <p:pic>
        <p:nvPicPr>
          <p:cNvPr id="70" name="Afbeelding 6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4064" y="1280811"/>
            <a:ext cx="34612" cy="126000"/>
          </a:xfrm>
          <a:prstGeom prst="rect">
            <a:avLst/>
          </a:prstGeom>
        </p:spPr>
      </p:pic>
      <p:sp>
        <p:nvSpPr>
          <p:cNvPr id="71" name="Rechthoek 70"/>
          <p:cNvSpPr/>
          <p:nvPr userDrawn="1"/>
        </p:nvSpPr>
        <p:spPr>
          <a:xfrm>
            <a:off x="2226469"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2" name="Tijdelijke aanduiding voor tekst 159"/>
          <p:cNvSpPr>
            <a:spLocks noGrp="1"/>
          </p:cNvSpPr>
          <p:nvPr>
            <p:ph type="body" sz="quarter" idx="13" hasCustomPrompt="1"/>
          </p:nvPr>
        </p:nvSpPr>
        <p:spPr>
          <a:xfrm>
            <a:off x="2319232"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73" name="Tijdelijke aanduiding voor afbeelding 157"/>
          <p:cNvSpPr>
            <a:spLocks noGrp="1"/>
          </p:cNvSpPr>
          <p:nvPr>
            <p:ph type="pic" sz="quarter" idx="14"/>
          </p:nvPr>
        </p:nvSpPr>
        <p:spPr>
          <a:xfrm>
            <a:off x="2319232" y="1799471"/>
            <a:ext cx="1224136" cy="835200"/>
          </a:xfrm>
        </p:spPr>
        <p:txBody>
          <a:bodyPr/>
          <a:lstStyle>
            <a:lvl1pPr marL="0" indent="0">
              <a:lnSpc>
                <a:spcPct val="100000"/>
              </a:lnSpc>
              <a:buFont typeface="Arial"/>
              <a:buNone/>
              <a:defRPr sz="550"/>
            </a:lvl1pPr>
          </a:lstStyle>
          <a:p>
            <a:endParaRPr lang="nl-NL"/>
          </a:p>
        </p:txBody>
      </p:sp>
      <p:pic>
        <p:nvPicPr>
          <p:cNvPr id="74" name="Afbeelding 7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8756" y="1280811"/>
            <a:ext cx="34612" cy="126000"/>
          </a:xfrm>
          <a:prstGeom prst="rect">
            <a:avLst/>
          </a:prstGeom>
        </p:spPr>
      </p:pic>
      <p:sp>
        <p:nvSpPr>
          <p:cNvPr id="75" name="Rechthoek 74"/>
          <p:cNvSpPr/>
          <p:nvPr userDrawn="1"/>
        </p:nvSpPr>
        <p:spPr>
          <a:xfrm>
            <a:off x="3889003"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6" name="Tijdelijke aanduiding voor tekst 159"/>
          <p:cNvSpPr>
            <a:spLocks noGrp="1"/>
          </p:cNvSpPr>
          <p:nvPr>
            <p:ph type="body" sz="quarter" idx="15" hasCustomPrompt="1"/>
          </p:nvPr>
        </p:nvSpPr>
        <p:spPr>
          <a:xfrm>
            <a:off x="3981766"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77" name="Tijdelijke aanduiding voor afbeelding 157"/>
          <p:cNvSpPr>
            <a:spLocks noGrp="1"/>
          </p:cNvSpPr>
          <p:nvPr>
            <p:ph type="pic" sz="quarter" idx="16"/>
          </p:nvPr>
        </p:nvSpPr>
        <p:spPr>
          <a:xfrm>
            <a:off x="3981766" y="1799471"/>
            <a:ext cx="1224136" cy="835200"/>
          </a:xfrm>
        </p:spPr>
        <p:txBody>
          <a:bodyPr/>
          <a:lstStyle>
            <a:lvl1pPr marL="0" indent="0">
              <a:lnSpc>
                <a:spcPct val="100000"/>
              </a:lnSpc>
              <a:buFont typeface="Arial"/>
              <a:buNone/>
              <a:defRPr sz="550"/>
            </a:lvl1pPr>
          </a:lstStyle>
          <a:p>
            <a:endParaRPr lang="nl-NL"/>
          </a:p>
        </p:txBody>
      </p:sp>
      <p:pic>
        <p:nvPicPr>
          <p:cNvPr id="78" name="Afbeelding 7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1290" y="1280811"/>
            <a:ext cx="34612" cy="126000"/>
          </a:xfrm>
          <a:prstGeom prst="rect">
            <a:avLst/>
          </a:prstGeom>
        </p:spPr>
      </p:pic>
      <p:sp>
        <p:nvSpPr>
          <p:cNvPr id="79" name="Rechthoek 78"/>
          <p:cNvSpPr/>
          <p:nvPr userDrawn="1"/>
        </p:nvSpPr>
        <p:spPr>
          <a:xfrm>
            <a:off x="5550520"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0" name="Tijdelijke aanduiding voor tekst 159"/>
          <p:cNvSpPr>
            <a:spLocks noGrp="1"/>
          </p:cNvSpPr>
          <p:nvPr>
            <p:ph type="body" sz="quarter" idx="17" hasCustomPrompt="1"/>
          </p:nvPr>
        </p:nvSpPr>
        <p:spPr>
          <a:xfrm>
            <a:off x="5643283"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81" name="Tijdelijke aanduiding voor afbeelding 157"/>
          <p:cNvSpPr>
            <a:spLocks noGrp="1"/>
          </p:cNvSpPr>
          <p:nvPr>
            <p:ph type="pic" sz="quarter" idx="18"/>
          </p:nvPr>
        </p:nvSpPr>
        <p:spPr>
          <a:xfrm>
            <a:off x="5643283" y="1799471"/>
            <a:ext cx="1224136" cy="835200"/>
          </a:xfrm>
        </p:spPr>
        <p:txBody>
          <a:bodyPr/>
          <a:lstStyle>
            <a:lvl1pPr marL="0" indent="0">
              <a:lnSpc>
                <a:spcPct val="100000"/>
              </a:lnSpc>
              <a:buFont typeface="Arial"/>
              <a:buNone/>
              <a:defRPr sz="550"/>
            </a:lvl1pPr>
          </a:lstStyle>
          <a:p>
            <a:endParaRPr lang="nl-NL"/>
          </a:p>
        </p:txBody>
      </p:sp>
      <p:pic>
        <p:nvPicPr>
          <p:cNvPr id="82" name="Afbeelding 8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2807" y="1280811"/>
            <a:ext cx="34612" cy="126000"/>
          </a:xfrm>
          <a:prstGeom prst="rect">
            <a:avLst/>
          </a:prstGeom>
        </p:spPr>
      </p:pic>
      <p:sp>
        <p:nvSpPr>
          <p:cNvPr id="83" name="Rechthoek 82"/>
          <p:cNvSpPr/>
          <p:nvPr userDrawn="1"/>
        </p:nvSpPr>
        <p:spPr>
          <a:xfrm>
            <a:off x="7211763"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4" name="Tijdelijke aanduiding voor tekst 159"/>
          <p:cNvSpPr>
            <a:spLocks noGrp="1"/>
          </p:cNvSpPr>
          <p:nvPr>
            <p:ph type="body" sz="quarter" idx="19" hasCustomPrompt="1"/>
          </p:nvPr>
        </p:nvSpPr>
        <p:spPr>
          <a:xfrm>
            <a:off x="7304526"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85" name="Tijdelijke aanduiding voor afbeelding 157"/>
          <p:cNvSpPr>
            <a:spLocks noGrp="1"/>
          </p:cNvSpPr>
          <p:nvPr>
            <p:ph type="pic" sz="quarter" idx="20"/>
          </p:nvPr>
        </p:nvSpPr>
        <p:spPr>
          <a:xfrm>
            <a:off x="7304526" y="1799471"/>
            <a:ext cx="1224136" cy="835200"/>
          </a:xfrm>
        </p:spPr>
        <p:txBody>
          <a:bodyPr/>
          <a:lstStyle>
            <a:lvl1pPr marL="0" indent="0">
              <a:lnSpc>
                <a:spcPct val="100000"/>
              </a:lnSpc>
              <a:buFont typeface="Arial"/>
              <a:buNone/>
              <a:defRPr sz="550"/>
            </a:lvl1pPr>
          </a:lstStyle>
          <a:p>
            <a:endParaRPr lang="nl-NL"/>
          </a:p>
        </p:txBody>
      </p:sp>
      <p:pic>
        <p:nvPicPr>
          <p:cNvPr id="86" name="Afbeelding 8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4050" y="1280811"/>
            <a:ext cx="34612" cy="126000"/>
          </a:xfrm>
          <a:prstGeom prst="rect">
            <a:avLst/>
          </a:prstGeom>
        </p:spPr>
      </p:pic>
      <p:sp>
        <p:nvSpPr>
          <p:cNvPr id="87" name="Rechthoek 86"/>
          <p:cNvSpPr/>
          <p:nvPr userDrawn="1"/>
        </p:nvSpPr>
        <p:spPr>
          <a:xfrm>
            <a:off x="564952"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8" name="Tijdelijke aanduiding voor tekst 159"/>
          <p:cNvSpPr>
            <a:spLocks noGrp="1"/>
          </p:cNvSpPr>
          <p:nvPr>
            <p:ph type="body" sz="quarter" idx="21" hasCustomPrompt="1"/>
          </p:nvPr>
        </p:nvSpPr>
        <p:spPr>
          <a:xfrm>
            <a:off x="657715"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89" name="Tijdelijke aanduiding voor afbeelding 157"/>
          <p:cNvSpPr>
            <a:spLocks noGrp="1"/>
          </p:cNvSpPr>
          <p:nvPr>
            <p:ph type="pic" sz="quarter" idx="22"/>
          </p:nvPr>
        </p:nvSpPr>
        <p:spPr>
          <a:xfrm>
            <a:off x="657715" y="3565395"/>
            <a:ext cx="1224136" cy="835200"/>
          </a:xfrm>
        </p:spPr>
        <p:txBody>
          <a:bodyPr/>
          <a:lstStyle>
            <a:lvl1pPr marL="0" indent="0">
              <a:lnSpc>
                <a:spcPct val="100000"/>
              </a:lnSpc>
              <a:buFont typeface="Arial"/>
              <a:buNone/>
              <a:defRPr sz="550"/>
            </a:lvl1pPr>
          </a:lstStyle>
          <a:p>
            <a:endParaRPr lang="nl-NL"/>
          </a:p>
        </p:txBody>
      </p:sp>
      <p:pic>
        <p:nvPicPr>
          <p:cNvPr id="90" name="Afbeelding 8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239" y="3046735"/>
            <a:ext cx="34612" cy="126000"/>
          </a:xfrm>
          <a:prstGeom prst="rect">
            <a:avLst/>
          </a:prstGeom>
        </p:spPr>
      </p:pic>
      <p:sp>
        <p:nvSpPr>
          <p:cNvPr id="91" name="Rechthoek 90"/>
          <p:cNvSpPr/>
          <p:nvPr userDrawn="1"/>
        </p:nvSpPr>
        <p:spPr>
          <a:xfrm>
            <a:off x="2229644"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2" name="Tijdelijke aanduiding voor tekst 159"/>
          <p:cNvSpPr>
            <a:spLocks noGrp="1"/>
          </p:cNvSpPr>
          <p:nvPr>
            <p:ph type="body" sz="quarter" idx="23" hasCustomPrompt="1"/>
          </p:nvPr>
        </p:nvSpPr>
        <p:spPr>
          <a:xfrm>
            <a:off x="2322407"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93" name="Tijdelijke aanduiding voor afbeelding 157"/>
          <p:cNvSpPr>
            <a:spLocks noGrp="1"/>
          </p:cNvSpPr>
          <p:nvPr>
            <p:ph type="pic" sz="quarter" idx="24"/>
          </p:nvPr>
        </p:nvSpPr>
        <p:spPr>
          <a:xfrm>
            <a:off x="2322407" y="3565395"/>
            <a:ext cx="1224136" cy="835200"/>
          </a:xfrm>
        </p:spPr>
        <p:txBody>
          <a:bodyPr/>
          <a:lstStyle>
            <a:lvl1pPr marL="0" indent="0">
              <a:lnSpc>
                <a:spcPct val="100000"/>
              </a:lnSpc>
              <a:buFont typeface="Arial"/>
              <a:buNone/>
              <a:defRPr sz="550"/>
            </a:lvl1pPr>
          </a:lstStyle>
          <a:p>
            <a:endParaRPr lang="nl-NL"/>
          </a:p>
        </p:txBody>
      </p:sp>
      <p:pic>
        <p:nvPicPr>
          <p:cNvPr id="94" name="Afbeelding 9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1931" y="3046735"/>
            <a:ext cx="34612" cy="126000"/>
          </a:xfrm>
          <a:prstGeom prst="rect">
            <a:avLst/>
          </a:prstGeom>
        </p:spPr>
      </p:pic>
      <p:sp>
        <p:nvSpPr>
          <p:cNvPr id="95" name="Rechthoek 94"/>
          <p:cNvSpPr/>
          <p:nvPr userDrawn="1"/>
        </p:nvSpPr>
        <p:spPr>
          <a:xfrm>
            <a:off x="3892178"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6" name="Tijdelijke aanduiding voor tekst 159"/>
          <p:cNvSpPr>
            <a:spLocks noGrp="1"/>
          </p:cNvSpPr>
          <p:nvPr>
            <p:ph type="body" sz="quarter" idx="25" hasCustomPrompt="1"/>
          </p:nvPr>
        </p:nvSpPr>
        <p:spPr>
          <a:xfrm>
            <a:off x="3984941"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97" name="Tijdelijke aanduiding voor afbeelding 157"/>
          <p:cNvSpPr>
            <a:spLocks noGrp="1"/>
          </p:cNvSpPr>
          <p:nvPr>
            <p:ph type="pic" sz="quarter" idx="26"/>
          </p:nvPr>
        </p:nvSpPr>
        <p:spPr>
          <a:xfrm>
            <a:off x="3984941" y="3565395"/>
            <a:ext cx="1224136" cy="835200"/>
          </a:xfrm>
        </p:spPr>
        <p:txBody>
          <a:bodyPr/>
          <a:lstStyle>
            <a:lvl1pPr marL="0" indent="0">
              <a:lnSpc>
                <a:spcPct val="100000"/>
              </a:lnSpc>
              <a:buFont typeface="Arial"/>
              <a:buNone/>
              <a:defRPr sz="550"/>
            </a:lvl1pPr>
          </a:lstStyle>
          <a:p>
            <a:endParaRPr lang="nl-NL"/>
          </a:p>
        </p:txBody>
      </p:sp>
      <p:pic>
        <p:nvPicPr>
          <p:cNvPr id="98" name="Afbeelding 9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4465" y="3046735"/>
            <a:ext cx="34612" cy="126000"/>
          </a:xfrm>
          <a:prstGeom prst="rect">
            <a:avLst/>
          </a:prstGeom>
        </p:spPr>
      </p:pic>
      <p:sp>
        <p:nvSpPr>
          <p:cNvPr id="99" name="Rechthoek 98"/>
          <p:cNvSpPr/>
          <p:nvPr userDrawn="1"/>
        </p:nvSpPr>
        <p:spPr>
          <a:xfrm>
            <a:off x="5553695"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0" name="Tijdelijke aanduiding voor tekst 159"/>
          <p:cNvSpPr>
            <a:spLocks noGrp="1"/>
          </p:cNvSpPr>
          <p:nvPr>
            <p:ph type="body" sz="quarter" idx="27" hasCustomPrompt="1"/>
          </p:nvPr>
        </p:nvSpPr>
        <p:spPr>
          <a:xfrm>
            <a:off x="5646458"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01" name="Tijdelijke aanduiding voor afbeelding 157"/>
          <p:cNvSpPr>
            <a:spLocks noGrp="1"/>
          </p:cNvSpPr>
          <p:nvPr>
            <p:ph type="pic" sz="quarter" idx="28"/>
          </p:nvPr>
        </p:nvSpPr>
        <p:spPr>
          <a:xfrm>
            <a:off x="5646458" y="3565395"/>
            <a:ext cx="1224136" cy="835200"/>
          </a:xfrm>
        </p:spPr>
        <p:txBody>
          <a:bodyPr/>
          <a:lstStyle>
            <a:lvl1pPr marL="0" indent="0">
              <a:lnSpc>
                <a:spcPct val="100000"/>
              </a:lnSpc>
              <a:buFont typeface="Arial"/>
              <a:buNone/>
              <a:defRPr sz="550"/>
            </a:lvl1pPr>
          </a:lstStyle>
          <a:p>
            <a:endParaRPr lang="nl-NL"/>
          </a:p>
        </p:txBody>
      </p:sp>
      <p:pic>
        <p:nvPicPr>
          <p:cNvPr id="102" name="Afbeelding 10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982" y="3046735"/>
            <a:ext cx="34612" cy="126000"/>
          </a:xfrm>
          <a:prstGeom prst="rect">
            <a:avLst/>
          </a:prstGeom>
        </p:spPr>
      </p:pic>
      <p:sp>
        <p:nvSpPr>
          <p:cNvPr id="103" name="Rechthoek 102"/>
          <p:cNvSpPr/>
          <p:nvPr userDrawn="1"/>
        </p:nvSpPr>
        <p:spPr>
          <a:xfrm>
            <a:off x="7214938"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4" name="Tijdelijke aanduiding voor tekst 159"/>
          <p:cNvSpPr>
            <a:spLocks noGrp="1"/>
          </p:cNvSpPr>
          <p:nvPr>
            <p:ph type="body" sz="quarter" idx="29" hasCustomPrompt="1"/>
          </p:nvPr>
        </p:nvSpPr>
        <p:spPr>
          <a:xfrm>
            <a:off x="7307701"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05" name="Tijdelijke aanduiding voor afbeelding 157"/>
          <p:cNvSpPr>
            <a:spLocks noGrp="1"/>
          </p:cNvSpPr>
          <p:nvPr>
            <p:ph type="pic" sz="quarter" idx="30"/>
          </p:nvPr>
        </p:nvSpPr>
        <p:spPr>
          <a:xfrm>
            <a:off x="7307701" y="3565395"/>
            <a:ext cx="1224136" cy="835200"/>
          </a:xfrm>
        </p:spPr>
        <p:txBody>
          <a:bodyPr/>
          <a:lstStyle>
            <a:lvl1pPr marL="0" indent="0">
              <a:lnSpc>
                <a:spcPct val="100000"/>
              </a:lnSpc>
              <a:buFont typeface="Arial"/>
              <a:buNone/>
              <a:defRPr sz="550"/>
            </a:lvl1pPr>
          </a:lstStyle>
          <a:p>
            <a:endParaRPr lang="nl-NL"/>
          </a:p>
        </p:txBody>
      </p:sp>
      <p:pic>
        <p:nvPicPr>
          <p:cNvPr id="106" name="Afbeelding 10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7225" y="3046735"/>
            <a:ext cx="34612" cy="126000"/>
          </a:xfrm>
          <a:prstGeom prst="rect">
            <a:avLst/>
          </a:prstGeom>
        </p:spPr>
      </p:pic>
      <p:sp>
        <p:nvSpPr>
          <p:cNvPr id="107" name="Rechthoek 106"/>
          <p:cNvSpPr/>
          <p:nvPr userDrawn="1"/>
        </p:nvSpPr>
        <p:spPr>
          <a:xfrm>
            <a:off x="569144"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8" name="Tijdelijke aanduiding voor tekst 159"/>
          <p:cNvSpPr>
            <a:spLocks noGrp="1"/>
          </p:cNvSpPr>
          <p:nvPr>
            <p:ph type="body" sz="quarter" idx="31" hasCustomPrompt="1"/>
          </p:nvPr>
        </p:nvSpPr>
        <p:spPr>
          <a:xfrm>
            <a:off x="661907"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09" name="Tijdelijke aanduiding voor afbeelding 157"/>
          <p:cNvSpPr>
            <a:spLocks noGrp="1"/>
          </p:cNvSpPr>
          <p:nvPr>
            <p:ph type="pic" sz="quarter" idx="32"/>
          </p:nvPr>
        </p:nvSpPr>
        <p:spPr>
          <a:xfrm>
            <a:off x="661907" y="5323179"/>
            <a:ext cx="1224136" cy="835200"/>
          </a:xfrm>
        </p:spPr>
        <p:txBody>
          <a:bodyPr/>
          <a:lstStyle>
            <a:lvl1pPr marL="0" indent="0">
              <a:lnSpc>
                <a:spcPct val="100000"/>
              </a:lnSpc>
              <a:buFont typeface="Arial"/>
              <a:buNone/>
              <a:defRPr sz="550"/>
            </a:lvl1pPr>
          </a:lstStyle>
          <a:p>
            <a:endParaRPr lang="nl-NL"/>
          </a:p>
        </p:txBody>
      </p:sp>
      <p:pic>
        <p:nvPicPr>
          <p:cNvPr id="110" name="Afbeelding 10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1431" y="4804519"/>
            <a:ext cx="34612" cy="126000"/>
          </a:xfrm>
          <a:prstGeom prst="rect">
            <a:avLst/>
          </a:prstGeom>
        </p:spPr>
      </p:pic>
      <p:sp>
        <p:nvSpPr>
          <p:cNvPr id="111" name="Rechthoek 110"/>
          <p:cNvSpPr/>
          <p:nvPr userDrawn="1"/>
        </p:nvSpPr>
        <p:spPr>
          <a:xfrm>
            <a:off x="2233836"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2" name="Tijdelijke aanduiding voor tekst 159"/>
          <p:cNvSpPr>
            <a:spLocks noGrp="1"/>
          </p:cNvSpPr>
          <p:nvPr>
            <p:ph type="body" sz="quarter" idx="33" hasCustomPrompt="1"/>
          </p:nvPr>
        </p:nvSpPr>
        <p:spPr>
          <a:xfrm>
            <a:off x="2326599"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13" name="Tijdelijke aanduiding voor afbeelding 157"/>
          <p:cNvSpPr>
            <a:spLocks noGrp="1"/>
          </p:cNvSpPr>
          <p:nvPr>
            <p:ph type="pic" sz="quarter" idx="34"/>
          </p:nvPr>
        </p:nvSpPr>
        <p:spPr>
          <a:xfrm>
            <a:off x="2326599" y="5323179"/>
            <a:ext cx="1224136" cy="835200"/>
          </a:xfrm>
        </p:spPr>
        <p:txBody>
          <a:bodyPr/>
          <a:lstStyle>
            <a:lvl1pPr marL="0" indent="0">
              <a:lnSpc>
                <a:spcPct val="100000"/>
              </a:lnSpc>
              <a:buFont typeface="Arial"/>
              <a:buNone/>
              <a:defRPr sz="550"/>
            </a:lvl1pPr>
          </a:lstStyle>
          <a:p>
            <a:endParaRPr lang="nl-NL"/>
          </a:p>
        </p:txBody>
      </p:sp>
      <p:pic>
        <p:nvPicPr>
          <p:cNvPr id="114" name="Afbeelding 1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6123" y="4804519"/>
            <a:ext cx="34612" cy="126000"/>
          </a:xfrm>
          <a:prstGeom prst="rect">
            <a:avLst/>
          </a:prstGeom>
        </p:spPr>
      </p:pic>
      <p:sp>
        <p:nvSpPr>
          <p:cNvPr id="115" name="Rechthoek 114"/>
          <p:cNvSpPr/>
          <p:nvPr userDrawn="1"/>
        </p:nvSpPr>
        <p:spPr>
          <a:xfrm>
            <a:off x="3896370"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6" name="Tijdelijke aanduiding voor tekst 159"/>
          <p:cNvSpPr>
            <a:spLocks noGrp="1"/>
          </p:cNvSpPr>
          <p:nvPr>
            <p:ph type="body" sz="quarter" idx="35" hasCustomPrompt="1"/>
          </p:nvPr>
        </p:nvSpPr>
        <p:spPr>
          <a:xfrm>
            <a:off x="3989133"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17" name="Tijdelijke aanduiding voor afbeelding 157"/>
          <p:cNvSpPr>
            <a:spLocks noGrp="1"/>
          </p:cNvSpPr>
          <p:nvPr>
            <p:ph type="pic" sz="quarter" idx="36"/>
          </p:nvPr>
        </p:nvSpPr>
        <p:spPr>
          <a:xfrm>
            <a:off x="3989133" y="5323179"/>
            <a:ext cx="1224136" cy="835200"/>
          </a:xfrm>
        </p:spPr>
        <p:txBody>
          <a:bodyPr/>
          <a:lstStyle>
            <a:lvl1pPr marL="0" indent="0">
              <a:lnSpc>
                <a:spcPct val="100000"/>
              </a:lnSpc>
              <a:buFont typeface="Arial"/>
              <a:buNone/>
              <a:defRPr sz="550"/>
            </a:lvl1pPr>
          </a:lstStyle>
          <a:p>
            <a:endParaRPr lang="nl-NL"/>
          </a:p>
        </p:txBody>
      </p:sp>
      <p:pic>
        <p:nvPicPr>
          <p:cNvPr id="118" name="Afbeelding 1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8657" y="4804519"/>
            <a:ext cx="34612" cy="126000"/>
          </a:xfrm>
          <a:prstGeom prst="rect">
            <a:avLst/>
          </a:prstGeom>
        </p:spPr>
      </p:pic>
      <p:sp>
        <p:nvSpPr>
          <p:cNvPr id="119" name="Rechthoek 118"/>
          <p:cNvSpPr/>
          <p:nvPr userDrawn="1"/>
        </p:nvSpPr>
        <p:spPr>
          <a:xfrm>
            <a:off x="5557887"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0" name="Tijdelijke aanduiding voor tekst 159"/>
          <p:cNvSpPr>
            <a:spLocks noGrp="1"/>
          </p:cNvSpPr>
          <p:nvPr>
            <p:ph type="body" sz="quarter" idx="37" hasCustomPrompt="1"/>
          </p:nvPr>
        </p:nvSpPr>
        <p:spPr>
          <a:xfrm>
            <a:off x="5650650"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21" name="Tijdelijke aanduiding voor afbeelding 157"/>
          <p:cNvSpPr>
            <a:spLocks noGrp="1"/>
          </p:cNvSpPr>
          <p:nvPr>
            <p:ph type="pic" sz="quarter" idx="38"/>
          </p:nvPr>
        </p:nvSpPr>
        <p:spPr>
          <a:xfrm>
            <a:off x="5650650" y="5323179"/>
            <a:ext cx="1224136" cy="835200"/>
          </a:xfrm>
        </p:spPr>
        <p:txBody>
          <a:bodyPr/>
          <a:lstStyle>
            <a:lvl1pPr marL="0" indent="0">
              <a:lnSpc>
                <a:spcPct val="100000"/>
              </a:lnSpc>
              <a:buFont typeface="Arial"/>
              <a:buNone/>
              <a:defRPr sz="550"/>
            </a:lvl1pPr>
          </a:lstStyle>
          <a:p>
            <a:endParaRPr lang="nl-NL"/>
          </a:p>
        </p:txBody>
      </p:sp>
      <p:pic>
        <p:nvPicPr>
          <p:cNvPr id="122" name="Afbeelding 1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0174" y="4804519"/>
            <a:ext cx="34612" cy="126000"/>
          </a:xfrm>
          <a:prstGeom prst="rect">
            <a:avLst/>
          </a:prstGeom>
        </p:spPr>
      </p:pic>
      <p:sp>
        <p:nvSpPr>
          <p:cNvPr id="123" name="Rechthoek 122"/>
          <p:cNvSpPr/>
          <p:nvPr userDrawn="1"/>
        </p:nvSpPr>
        <p:spPr>
          <a:xfrm>
            <a:off x="7219130"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4" name="Tijdelijke aanduiding voor tekst 159"/>
          <p:cNvSpPr>
            <a:spLocks noGrp="1"/>
          </p:cNvSpPr>
          <p:nvPr>
            <p:ph type="body" sz="quarter" idx="39" hasCustomPrompt="1"/>
          </p:nvPr>
        </p:nvSpPr>
        <p:spPr>
          <a:xfrm>
            <a:off x="7311893"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25" name="Tijdelijke aanduiding voor afbeelding 157"/>
          <p:cNvSpPr>
            <a:spLocks noGrp="1"/>
          </p:cNvSpPr>
          <p:nvPr>
            <p:ph type="pic" sz="quarter" idx="40"/>
          </p:nvPr>
        </p:nvSpPr>
        <p:spPr>
          <a:xfrm>
            <a:off x="7311893" y="5323179"/>
            <a:ext cx="1224136" cy="835200"/>
          </a:xfrm>
        </p:spPr>
        <p:txBody>
          <a:bodyPr/>
          <a:lstStyle>
            <a:lvl1pPr marL="0" indent="0">
              <a:lnSpc>
                <a:spcPct val="100000"/>
              </a:lnSpc>
              <a:buFont typeface="Arial"/>
              <a:buNone/>
              <a:defRPr sz="550"/>
            </a:lvl1pPr>
          </a:lstStyle>
          <a:p>
            <a:endParaRPr lang="nl-NL"/>
          </a:p>
        </p:txBody>
      </p:sp>
      <p:pic>
        <p:nvPicPr>
          <p:cNvPr id="126" name="Afbeelding 1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01417" y="4804519"/>
            <a:ext cx="34612" cy="126000"/>
          </a:xfrm>
          <a:prstGeom prst="rect">
            <a:avLst/>
          </a:prstGeom>
        </p:spPr>
      </p:pic>
      <p:sp>
        <p:nvSpPr>
          <p:cNvPr id="2" name="Tijdelijke aanduiding voor datum 1"/>
          <p:cNvSpPr>
            <a:spLocks noGrp="1"/>
          </p:cNvSpPr>
          <p:nvPr>
            <p:ph type="dt" sz="half" idx="41"/>
          </p:nvPr>
        </p:nvSpPr>
        <p:spPr/>
        <p:txBody>
          <a:bodyPr/>
          <a:lstStyle/>
          <a:p>
            <a:fld id="{BA2F1CCD-21EB-4427-B20F-7B83CADCB2D4}" type="datetimeFigureOut">
              <a:rPr lang="en-GB" smtClean="0"/>
              <a:pPr/>
              <a:t>18/05/2016</a:t>
            </a:fld>
            <a:endParaRPr lang="en-GB" dirty="0"/>
          </a:p>
        </p:txBody>
      </p:sp>
      <p:sp>
        <p:nvSpPr>
          <p:cNvPr id="3" name="Tijdelijke aanduiding voor voettekst 2"/>
          <p:cNvSpPr>
            <a:spLocks noGrp="1"/>
          </p:cNvSpPr>
          <p:nvPr>
            <p:ph type="ftr" sz="quarter" idx="42"/>
          </p:nvPr>
        </p:nvSpPr>
        <p:spPr/>
        <p:txBody>
          <a:bodyPr/>
          <a:lstStyle/>
          <a:p>
            <a:fld id="{FF8C0568-AEF0-4076-855D-537DF33DB6A0}" type="slidenum">
              <a:rPr lang="en-GB" smtClean="0"/>
              <a:t>‹#›</a:t>
            </a:fld>
            <a:r>
              <a:rPr lang="en-GB" dirty="0" smtClean="0"/>
              <a:t> | TNO contributions to EMEP</a:t>
            </a:r>
            <a:endParaRPr lang="en-GB" dirty="0"/>
          </a:p>
        </p:txBody>
      </p:sp>
    </p:spTree>
    <p:extLst>
      <p:ext uri="{BB962C8B-B14F-4D97-AF65-F5344CB8AC3E}">
        <p14:creationId xmlns:p14="http://schemas.microsoft.com/office/powerpoint/2010/main" val="3296008366"/>
      </p:ext>
    </p:extLst>
  </p:cSld>
  <p:clrMapOvr>
    <a:masterClrMapping/>
  </p:clrMapOvr>
  <p:transition spd="slow">
    <p:fade thruBlk="1"/>
  </p:transition>
  <p:timing>
    <p:tnLst>
      <p:par>
        <p:cTn id="1" dur="indefinite" restart="never" nodeType="tmRoot"/>
      </p:par>
    </p:tnLst>
  </p:timing>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owcase Navigation 6">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en-GB" smtClean="0"/>
              <a:t>‹#›</a:t>
            </a:fld>
            <a:endParaRPr lang="en-GB" dirty="0"/>
          </a:p>
        </p:txBody>
      </p:sp>
      <p:sp>
        <p:nvSpPr>
          <p:cNvPr id="66" name="Rechthoek 65"/>
          <p:cNvSpPr/>
          <p:nvPr userDrawn="1"/>
        </p:nvSpPr>
        <p:spPr>
          <a:xfrm>
            <a:off x="561777" y="1192928"/>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7" name="Tijdelijke aanduiding voor tekst 159"/>
          <p:cNvSpPr>
            <a:spLocks noGrp="1"/>
          </p:cNvSpPr>
          <p:nvPr>
            <p:ph type="body" sz="quarter" idx="11" hasCustomPrompt="1"/>
          </p:nvPr>
        </p:nvSpPr>
        <p:spPr>
          <a:xfrm>
            <a:off x="654540" y="1268565"/>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68" name="Tijdelijke aanduiding voor afbeelding 157"/>
          <p:cNvSpPr>
            <a:spLocks noGrp="1"/>
          </p:cNvSpPr>
          <p:nvPr>
            <p:ph type="pic" sz="quarter" idx="10"/>
          </p:nvPr>
        </p:nvSpPr>
        <p:spPr>
          <a:xfrm>
            <a:off x="654540" y="1799471"/>
            <a:ext cx="2293200" cy="835200"/>
          </a:xfrm>
        </p:spPr>
        <p:txBody>
          <a:bodyPr/>
          <a:lstStyle>
            <a:lvl1pPr marL="0" indent="0">
              <a:lnSpc>
                <a:spcPct val="100000"/>
              </a:lnSpc>
              <a:buFont typeface="Arial"/>
              <a:buNone/>
              <a:defRPr sz="550"/>
            </a:lvl1pPr>
          </a:lstStyle>
          <a:p>
            <a:endParaRPr lang="nl-NL" dirty="0"/>
          </a:p>
        </p:txBody>
      </p:sp>
      <p:pic>
        <p:nvPicPr>
          <p:cNvPr id="69" name="Afbeelding 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1746" y="1280811"/>
            <a:ext cx="34612" cy="126000"/>
          </a:xfrm>
          <a:prstGeom prst="rect">
            <a:avLst/>
          </a:prstGeom>
        </p:spPr>
      </p:pic>
      <p:sp>
        <p:nvSpPr>
          <p:cNvPr id="150" name="Rechthoek 149"/>
          <p:cNvSpPr/>
          <p:nvPr userDrawn="1"/>
        </p:nvSpPr>
        <p:spPr>
          <a:xfrm>
            <a:off x="3320306" y="1196752"/>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1" name="Tijdelijke aanduiding voor tekst 159"/>
          <p:cNvSpPr>
            <a:spLocks noGrp="1"/>
          </p:cNvSpPr>
          <p:nvPr>
            <p:ph type="body" sz="quarter" idx="13" hasCustomPrompt="1"/>
          </p:nvPr>
        </p:nvSpPr>
        <p:spPr>
          <a:xfrm>
            <a:off x="3413069" y="1272389"/>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52" name="Tijdelijke aanduiding voor afbeelding 157"/>
          <p:cNvSpPr>
            <a:spLocks noGrp="1"/>
          </p:cNvSpPr>
          <p:nvPr>
            <p:ph type="pic" sz="quarter" idx="14"/>
          </p:nvPr>
        </p:nvSpPr>
        <p:spPr>
          <a:xfrm>
            <a:off x="3413069" y="1803295"/>
            <a:ext cx="2293200" cy="835200"/>
          </a:xfrm>
        </p:spPr>
        <p:txBody>
          <a:bodyPr/>
          <a:lstStyle>
            <a:lvl1pPr marL="0" indent="0">
              <a:lnSpc>
                <a:spcPct val="100000"/>
              </a:lnSpc>
              <a:buFont typeface="Arial"/>
              <a:buNone/>
              <a:defRPr sz="550"/>
            </a:lvl1pPr>
          </a:lstStyle>
          <a:p>
            <a:endParaRPr lang="nl-NL" dirty="0"/>
          </a:p>
        </p:txBody>
      </p:sp>
      <p:pic>
        <p:nvPicPr>
          <p:cNvPr id="153" name="Afbeelding 15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0275" y="1284635"/>
            <a:ext cx="34612" cy="126000"/>
          </a:xfrm>
          <a:prstGeom prst="rect">
            <a:avLst/>
          </a:prstGeom>
        </p:spPr>
      </p:pic>
      <p:sp>
        <p:nvSpPr>
          <p:cNvPr id="154" name="Rechthoek 153"/>
          <p:cNvSpPr/>
          <p:nvPr userDrawn="1"/>
        </p:nvSpPr>
        <p:spPr>
          <a:xfrm>
            <a:off x="6080190" y="1196752"/>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5" name="Tijdelijke aanduiding voor tekst 159"/>
          <p:cNvSpPr>
            <a:spLocks noGrp="1"/>
          </p:cNvSpPr>
          <p:nvPr>
            <p:ph type="body" sz="quarter" idx="15" hasCustomPrompt="1"/>
          </p:nvPr>
        </p:nvSpPr>
        <p:spPr>
          <a:xfrm>
            <a:off x="6172953" y="1272389"/>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56" name="Tijdelijke aanduiding voor afbeelding 157"/>
          <p:cNvSpPr>
            <a:spLocks noGrp="1"/>
          </p:cNvSpPr>
          <p:nvPr>
            <p:ph type="pic" sz="quarter" idx="16"/>
          </p:nvPr>
        </p:nvSpPr>
        <p:spPr>
          <a:xfrm>
            <a:off x="6172953" y="1803295"/>
            <a:ext cx="2293200" cy="835200"/>
          </a:xfrm>
        </p:spPr>
        <p:txBody>
          <a:bodyPr/>
          <a:lstStyle>
            <a:lvl1pPr marL="0" indent="0">
              <a:lnSpc>
                <a:spcPct val="100000"/>
              </a:lnSpc>
              <a:buFont typeface="Arial"/>
              <a:buNone/>
              <a:defRPr sz="550"/>
            </a:lvl1pPr>
          </a:lstStyle>
          <a:p>
            <a:endParaRPr lang="nl-NL" dirty="0"/>
          </a:p>
        </p:txBody>
      </p:sp>
      <p:pic>
        <p:nvPicPr>
          <p:cNvPr id="157" name="Afbeelding 15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0159" y="1284635"/>
            <a:ext cx="34612" cy="126000"/>
          </a:xfrm>
          <a:prstGeom prst="rect">
            <a:avLst/>
          </a:prstGeom>
        </p:spPr>
      </p:pic>
      <p:sp>
        <p:nvSpPr>
          <p:cNvPr id="158" name="Rechthoek 157"/>
          <p:cNvSpPr/>
          <p:nvPr userDrawn="1"/>
        </p:nvSpPr>
        <p:spPr>
          <a:xfrm>
            <a:off x="567110" y="2959869"/>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9" name="Tijdelijke aanduiding voor tekst 159"/>
          <p:cNvSpPr>
            <a:spLocks noGrp="1"/>
          </p:cNvSpPr>
          <p:nvPr>
            <p:ph type="body" sz="quarter" idx="17" hasCustomPrompt="1"/>
          </p:nvPr>
        </p:nvSpPr>
        <p:spPr>
          <a:xfrm>
            <a:off x="659873" y="3035506"/>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60" name="Tijdelijke aanduiding voor afbeelding 157"/>
          <p:cNvSpPr>
            <a:spLocks noGrp="1"/>
          </p:cNvSpPr>
          <p:nvPr>
            <p:ph type="pic" sz="quarter" idx="18"/>
          </p:nvPr>
        </p:nvSpPr>
        <p:spPr>
          <a:xfrm>
            <a:off x="659873" y="3566412"/>
            <a:ext cx="2293200" cy="835200"/>
          </a:xfrm>
        </p:spPr>
        <p:txBody>
          <a:bodyPr/>
          <a:lstStyle>
            <a:lvl1pPr marL="0" indent="0">
              <a:lnSpc>
                <a:spcPct val="100000"/>
              </a:lnSpc>
              <a:buFont typeface="Arial"/>
              <a:buNone/>
              <a:defRPr sz="550"/>
            </a:lvl1pPr>
          </a:lstStyle>
          <a:p>
            <a:endParaRPr lang="nl-NL" dirty="0"/>
          </a:p>
        </p:txBody>
      </p:sp>
      <p:pic>
        <p:nvPicPr>
          <p:cNvPr id="161" name="Afbeelding 16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7079" y="3047752"/>
            <a:ext cx="34612" cy="126000"/>
          </a:xfrm>
          <a:prstGeom prst="rect">
            <a:avLst/>
          </a:prstGeom>
        </p:spPr>
      </p:pic>
      <p:sp>
        <p:nvSpPr>
          <p:cNvPr id="162" name="Rechthoek 161"/>
          <p:cNvSpPr/>
          <p:nvPr userDrawn="1"/>
        </p:nvSpPr>
        <p:spPr>
          <a:xfrm>
            <a:off x="3325639" y="296369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3" name="Tijdelijke aanduiding voor tekst 159"/>
          <p:cNvSpPr>
            <a:spLocks noGrp="1"/>
          </p:cNvSpPr>
          <p:nvPr>
            <p:ph type="body" sz="quarter" idx="19" hasCustomPrompt="1"/>
          </p:nvPr>
        </p:nvSpPr>
        <p:spPr>
          <a:xfrm>
            <a:off x="3418402" y="303933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64" name="Tijdelijke aanduiding voor afbeelding 157"/>
          <p:cNvSpPr>
            <a:spLocks noGrp="1"/>
          </p:cNvSpPr>
          <p:nvPr>
            <p:ph type="pic" sz="quarter" idx="20"/>
          </p:nvPr>
        </p:nvSpPr>
        <p:spPr>
          <a:xfrm>
            <a:off x="3418402" y="3570236"/>
            <a:ext cx="2293200" cy="835200"/>
          </a:xfrm>
        </p:spPr>
        <p:txBody>
          <a:bodyPr/>
          <a:lstStyle>
            <a:lvl1pPr marL="0" indent="0">
              <a:lnSpc>
                <a:spcPct val="100000"/>
              </a:lnSpc>
              <a:buFont typeface="Arial"/>
              <a:buNone/>
              <a:defRPr sz="550"/>
            </a:lvl1pPr>
          </a:lstStyle>
          <a:p>
            <a:endParaRPr lang="nl-NL" dirty="0"/>
          </a:p>
        </p:txBody>
      </p:sp>
      <p:pic>
        <p:nvPicPr>
          <p:cNvPr id="165" name="Afbeelding 16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5608" y="3051576"/>
            <a:ext cx="34612" cy="126000"/>
          </a:xfrm>
          <a:prstGeom prst="rect">
            <a:avLst/>
          </a:prstGeom>
        </p:spPr>
      </p:pic>
      <p:sp>
        <p:nvSpPr>
          <p:cNvPr id="166" name="Rechthoek 165"/>
          <p:cNvSpPr/>
          <p:nvPr userDrawn="1"/>
        </p:nvSpPr>
        <p:spPr>
          <a:xfrm>
            <a:off x="6085523" y="296369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7" name="Tijdelijke aanduiding voor tekst 159"/>
          <p:cNvSpPr>
            <a:spLocks noGrp="1"/>
          </p:cNvSpPr>
          <p:nvPr>
            <p:ph type="body" sz="quarter" idx="21" hasCustomPrompt="1"/>
          </p:nvPr>
        </p:nvSpPr>
        <p:spPr>
          <a:xfrm>
            <a:off x="6178286" y="303933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68" name="Tijdelijke aanduiding voor afbeelding 157"/>
          <p:cNvSpPr>
            <a:spLocks noGrp="1"/>
          </p:cNvSpPr>
          <p:nvPr>
            <p:ph type="pic" sz="quarter" idx="22"/>
          </p:nvPr>
        </p:nvSpPr>
        <p:spPr>
          <a:xfrm>
            <a:off x="6178286" y="3570236"/>
            <a:ext cx="2293200" cy="835200"/>
          </a:xfrm>
        </p:spPr>
        <p:txBody>
          <a:bodyPr/>
          <a:lstStyle>
            <a:lvl1pPr marL="0" indent="0">
              <a:lnSpc>
                <a:spcPct val="100000"/>
              </a:lnSpc>
              <a:buFont typeface="Arial"/>
              <a:buNone/>
              <a:defRPr sz="550"/>
            </a:lvl1pPr>
          </a:lstStyle>
          <a:p>
            <a:endParaRPr lang="nl-NL" dirty="0"/>
          </a:p>
        </p:txBody>
      </p:sp>
      <p:pic>
        <p:nvPicPr>
          <p:cNvPr id="169" name="Afbeelding 1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5492" y="3051576"/>
            <a:ext cx="34612" cy="126000"/>
          </a:xfrm>
          <a:prstGeom prst="rect">
            <a:avLst/>
          </a:prstGeom>
        </p:spPr>
      </p:pic>
      <p:sp>
        <p:nvSpPr>
          <p:cNvPr id="170" name="Rechthoek 169"/>
          <p:cNvSpPr/>
          <p:nvPr userDrawn="1"/>
        </p:nvSpPr>
        <p:spPr>
          <a:xfrm>
            <a:off x="570285" y="4715619"/>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1" name="Tijdelijke aanduiding voor tekst 159"/>
          <p:cNvSpPr>
            <a:spLocks noGrp="1"/>
          </p:cNvSpPr>
          <p:nvPr>
            <p:ph type="body" sz="quarter" idx="23" hasCustomPrompt="1"/>
          </p:nvPr>
        </p:nvSpPr>
        <p:spPr>
          <a:xfrm>
            <a:off x="663048" y="4791256"/>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72" name="Tijdelijke aanduiding voor afbeelding 157"/>
          <p:cNvSpPr>
            <a:spLocks noGrp="1"/>
          </p:cNvSpPr>
          <p:nvPr>
            <p:ph type="pic" sz="quarter" idx="24"/>
          </p:nvPr>
        </p:nvSpPr>
        <p:spPr>
          <a:xfrm>
            <a:off x="663048" y="5322162"/>
            <a:ext cx="2293200" cy="835200"/>
          </a:xfrm>
        </p:spPr>
        <p:txBody>
          <a:bodyPr/>
          <a:lstStyle>
            <a:lvl1pPr marL="0" indent="0">
              <a:lnSpc>
                <a:spcPct val="100000"/>
              </a:lnSpc>
              <a:buFont typeface="Arial"/>
              <a:buNone/>
              <a:defRPr sz="550"/>
            </a:lvl1pPr>
          </a:lstStyle>
          <a:p>
            <a:endParaRPr lang="nl-NL" dirty="0"/>
          </a:p>
        </p:txBody>
      </p:sp>
      <p:pic>
        <p:nvPicPr>
          <p:cNvPr id="173" name="Afbeelding 17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0254" y="4803502"/>
            <a:ext cx="34612" cy="126000"/>
          </a:xfrm>
          <a:prstGeom prst="rect">
            <a:avLst/>
          </a:prstGeom>
        </p:spPr>
      </p:pic>
      <p:sp>
        <p:nvSpPr>
          <p:cNvPr id="174" name="Rechthoek 173"/>
          <p:cNvSpPr/>
          <p:nvPr userDrawn="1"/>
        </p:nvSpPr>
        <p:spPr>
          <a:xfrm>
            <a:off x="3328814" y="471944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5" name="Tijdelijke aanduiding voor tekst 159"/>
          <p:cNvSpPr>
            <a:spLocks noGrp="1"/>
          </p:cNvSpPr>
          <p:nvPr>
            <p:ph type="body" sz="quarter" idx="25" hasCustomPrompt="1"/>
          </p:nvPr>
        </p:nvSpPr>
        <p:spPr>
          <a:xfrm>
            <a:off x="3421577" y="479508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76" name="Tijdelijke aanduiding voor afbeelding 157"/>
          <p:cNvSpPr>
            <a:spLocks noGrp="1"/>
          </p:cNvSpPr>
          <p:nvPr>
            <p:ph type="pic" sz="quarter" idx="26"/>
          </p:nvPr>
        </p:nvSpPr>
        <p:spPr>
          <a:xfrm>
            <a:off x="3421577" y="5325986"/>
            <a:ext cx="2293200" cy="835200"/>
          </a:xfrm>
        </p:spPr>
        <p:txBody>
          <a:bodyPr/>
          <a:lstStyle>
            <a:lvl1pPr marL="0" indent="0">
              <a:lnSpc>
                <a:spcPct val="100000"/>
              </a:lnSpc>
              <a:buFont typeface="Arial"/>
              <a:buNone/>
              <a:defRPr sz="550"/>
            </a:lvl1pPr>
          </a:lstStyle>
          <a:p>
            <a:endParaRPr lang="nl-NL" dirty="0"/>
          </a:p>
        </p:txBody>
      </p:sp>
      <p:pic>
        <p:nvPicPr>
          <p:cNvPr id="177" name="Afbeelding 17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8783" y="4807326"/>
            <a:ext cx="34612" cy="126000"/>
          </a:xfrm>
          <a:prstGeom prst="rect">
            <a:avLst/>
          </a:prstGeom>
        </p:spPr>
      </p:pic>
      <p:sp>
        <p:nvSpPr>
          <p:cNvPr id="178" name="Rechthoek 177"/>
          <p:cNvSpPr/>
          <p:nvPr userDrawn="1"/>
        </p:nvSpPr>
        <p:spPr>
          <a:xfrm>
            <a:off x="6088698" y="471944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9" name="Tijdelijke aanduiding voor tekst 159"/>
          <p:cNvSpPr>
            <a:spLocks noGrp="1"/>
          </p:cNvSpPr>
          <p:nvPr>
            <p:ph type="body" sz="quarter" idx="27" hasCustomPrompt="1"/>
          </p:nvPr>
        </p:nvSpPr>
        <p:spPr>
          <a:xfrm>
            <a:off x="6181461" y="479508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en-GB" dirty="0" err="1" smtClean="0"/>
              <a:t>Klik</a:t>
            </a:r>
            <a:r>
              <a:rPr lang="en-GB" dirty="0" smtClean="0"/>
              <a:t> om </a:t>
            </a:r>
            <a:r>
              <a:rPr lang="en-GB" dirty="0" err="1" smtClean="0"/>
              <a:t>titel</a:t>
            </a:r>
            <a:r>
              <a:rPr lang="en-GB" dirty="0" smtClean="0"/>
              <a:t> </a:t>
            </a:r>
            <a:r>
              <a:rPr lang="en-GB" dirty="0" err="1" smtClean="0"/>
              <a:t>aan</a:t>
            </a:r>
            <a:r>
              <a:rPr lang="en-GB" dirty="0" smtClean="0"/>
              <a:t> </a:t>
            </a:r>
            <a:r>
              <a:rPr lang="en-GB" dirty="0" err="1" smtClean="0"/>
              <a:t>te</a:t>
            </a:r>
            <a:r>
              <a:rPr lang="en-GB" dirty="0" smtClean="0"/>
              <a:t> </a:t>
            </a:r>
            <a:r>
              <a:rPr lang="en-GB" dirty="0" err="1" smtClean="0"/>
              <a:t>passen</a:t>
            </a:r>
            <a:endParaRPr lang="en-GB" dirty="0" smtClean="0"/>
          </a:p>
        </p:txBody>
      </p:sp>
      <p:sp>
        <p:nvSpPr>
          <p:cNvPr id="180" name="Tijdelijke aanduiding voor afbeelding 157"/>
          <p:cNvSpPr>
            <a:spLocks noGrp="1"/>
          </p:cNvSpPr>
          <p:nvPr>
            <p:ph type="pic" sz="quarter" idx="28"/>
          </p:nvPr>
        </p:nvSpPr>
        <p:spPr>
          <a:xfrm>
            <a:off x="6181461" y="5325986"/>
            <a:ext cx="2293200" cy="835200"/>
          </a:xfrm>
        </p:spPr>
        <p:txBody>
          <a:bodyPr/>
          <a:lstStyle>
            <a:lvl1pPr marL="0" indent="0">
              <a:lnSpc>
                <a:spcPct val="100000"/>
              </a:lnSpc>
              <a:buFont typeface="Arial"/>
              <a:buNone/>
              <a:defRPr sz="550"/>
            </a:lvl1pPr>
          </a:lstStyle>
          <a:p>
            <a:endParaRPr lang="nl-NL" dirty="0"/>
          </a:p>
        </p:txBody>
      </p:sp>
      <p:pic>
        <p:nvPicPr>
          <p:cNvPr id="181" name="Afbeelding 1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8667" y="4807326"/>
            <a:ext cx="34612" cy="126000"/>
          </a:xfrm>
          <a:prstGeom prst="rect">
            <a:avLst/>
          </a:prstGeom>
        </p:spPr>
      </p:pic>
      <p:sp>
        <p:nvSpPr>
          <p:cNvPr id="2" name="Tijdelijke aanduiding voor datum 1"/>
          <p:cNvSpPr>
            <a:spLocks noGrp="1"/>
          </p:cNvSpPr>
          <p:nvPr>
            <p:ph type="dt" sz="half" idx="29"/>
          </p:nvPr>
        </p:nvSpPr>
        <p:spPr/>
        <p:txBody>
          <a:bodyPr/>
          <a:lstStyle/>
          <a:p>
            <a:fld id="{BA2F1CCD-21EB-4427-B20F-7B83CADCB2D4}" type="datetimeFigureOut">
              <a:rPr lang="en-GB" smtClean="0"/>
              <a:pPr/>
              <a:t>18/05/2016</a:t>
            </a:fld>
            <a:endParaRPr lang="en-GB" dirty="0"/>
          </a:p>
        </p:txBody>
      </p:sp>
      <p:sp>
        <p:nvSpPr>
          <p:cNvPr id="3" name="Tijdelijke aanduiding voor voettekst 2"/>
          <p:cNvSpPr>
            <a:spLocks noGrp="1"/>
          </p:cNvSpPr>
          <p:nvPr>
            <p:ph type="ftr" sz="quarter" idx="30"/>
          </p:nvPr>
        </p:nvSpPr>
        <p:spPr/>
        <p:txBody>
          <a:bodyPr/>
          <a:lstStyle/>
          <a:p>
            <a:fld id="{96A77000-E565-48C2-8FB5-BD8D157CFD89}" type="slidenum">
              <a:rPr lang="en-GB" smtClean="0"/>
              <a:t>‹#›</a:t>
            </a:fld>
            <a:r>
              <a:rPr lang="en-GB" dirty="0" smtClean="0"/>
              <a:t> | TNO contributions to EMEP</a:t>
            </a:r>
            <a:endParaRPr lang="en-GB" dirty="0"/>
          </a:p>
        </p:txBody>
      </p:sp>
    </p:spTree>
    <p:extLst>
      <p:ext uri="{BB962C8B-B14F-4D97-AF65-F5344CB8AC3E}">
        <p14:creationId xmlns:p14="http://schemas.microsoft.com/office/powerpoint/2010/main" val="1500791170"/>
      </p:ext>
    </p:extLst>
  </p:cSld>
  <p:clrMapOvr>
    <a:masterClrMapping/>
  </p:clrMapOvr>
  <p:transition spd="slow">
    <p:fade thruBlk="1"/>
  </p:transition>
  <p:timing>
    <p:tnLst>
      <p:par>
        <p:cTn id="1" dur="indefinite" restart="never" nodeType="tmRoot"/>
      </p:par>
    </p:tnLst>
  </p:timing>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en-GB" dirty="0" err="1" smtClean="0"/>
              <a:t>Titelstijl</a:t>
            </a:r>
            <a:r>
              <a:rPr lang="en-GB" dirty="0" smtClean="0"/>
              <a:t> van model </a:t>
            </a:r>
            <a:r>
              <a:rPr lang="en-GB" dirty="0" err="1" smtClean="0"/>
              <a:t>bewerken</a:t>
            </a:r>
            <a:endParaRPr lang="en-GB" dirty="0"/>
          </a:p>
        </p:txBody>
      </p:sp>
      <p:grpSp>
        <p:nvGrpSpPr>
          <p:cNvPr id="9" name="Groep 8"/>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 y="4279448"/>
            <a:ext cx="9143245" cy="512022"/>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8961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ank you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en-GB" dirty="0" err="1" smtClean="0"/>
              <a:t>Titelstijl</a:t>
            </a:r>
            <a:r>
              <a:rPr lang="en-GB" dirty="0" smtClean="0"/>
              <a:t> van model </a:t>
            </a:r>
            <a:r>
              <a:rPr lang="en-GB" dirty="0" err="1" smtClean="0"/>
              <a:t>bewerken</a:t>
            </a:r>
            <a:endParaRPr lang="en-GB" dirty="0"/>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0572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272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9853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184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531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en-GB" dirty="0" err="1" smtClean="0"/>
              <a:t>Titelstijl</a:t>
            </a:r>
            <a:r>
              <a:rPr lang="en-GB" dirty="0" smtClean="0"/>
              <a:t> van model </a:t>
            </a:r>
            <a:r>
              <a:rPr lang="en-GB" dirty="0" err="1" smtClean="0"/>
              <a:t>bewerken</a:t>
            </a:r>
            <a:endParaRPr lang="en-GB" dirty="0"/>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1613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1263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3842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9199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2056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8066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5964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705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_text_only">
    <p:bg>
      <p:bgPr>
        <a:solidFill>
          <a:srgbClr val="FFFFFF"/>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en-GB" dirty="0" err="1" smtClean="0"/>
              <a:t>Titelstijl</a:t>
            </a:r>
            <a:r>
              <a:rPr lang="en-GB" dirty="0" smtClean="0"/>
              <a:t> van model </a:t>
            </a:r>
            <a:r>
              <a:rPr lang="en-GB" dirty="0" err="1" smtClean="0"/>
              <a:t>bewerken</a:t>
            </a:r>
            <a:endParaRPr lang="en-GB" dirty="0"/>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672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Bullet">
    <p:spTree>
      <p:nvGrpSpPr>
        <p:cNvPr id="1" name=""/>
        <p:cNvGrpSpPr/>
        <p:nvPr/>
      </p:nvGrpSpPr>
      <p:grpSpPr>
        <a:xfrm>
          <a:off x="0" y="0"/>
          <a:ext cx="0" cy="0"/>
          <a:chOff x="0" y="0"/>
          <a:chExt cx="0" cy="0"/>
        </a:xfrm>
      </p:grpSpPr>
      <p:pic>
        <p:nvPicPr>
          <p:cNvPr id="4" name="Afbeelding 3"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inhoud 2"/>
          <p:cNvSpPr>
            <a:spLocks noGrp="1"/>
          </p:cNvSpPr>
          <p:nvPr>
            <p:ph idx="1"/>
          </p:nvPr>
        </p:nvSpPr>
        <p:spPr>
          <a:xfrm>
            <a:off x="556486" y="2199600"/>
            <a:ext cx="8054114" cy="4182150"/>
          </a:xfrm>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8" name="Tijdelijke aanduiding voor datum 7"/>
          <p:cNvSpPr>
            <a:spLocks noGrp="1"/>
          </p:cNvSpPr>
          <p:nvPr>
            <p:ph type="dt" sz="half" idx="10"/>
          </p:nvPr>
        </p:nvSpPr>
        <p:spPr/>
        <p:txBody>
          <a:bodyPr/>
          <a:lstStyle/>
          <a:p>
            <a:fld id="{BA2F1CCD-21EB-4427-B20F-7B83CADCB2D4}" type="datetimeFigureOut">
              <a:rPr lang="en-GB" smtClean="0"/>
              <a:pPr/>
              <a:t>18/05/2016</a:t>
            </a:fld>
            <a:endParaRPr lang="en-GB" dirty="0"/>
          </a:p>
        </p:txBody>
      </p:sp>
      <p:sp>
        <p:nvSpPr>
          <p:cNvPr id="9" name="Tijdelijke aanduiding voor voettekst 8"/>
          <p:cNvSpPr>
            <a:spLocks noGrp="1"/>
          </p:cNvSpPr>
          <p:nvPr>
            <p:ph type="ftr" sz="quarter" idx="11"/>
          </p:nvPr>
        </p:nvSpPr>
        <p:spPr/>
        <p:txBody>
          <a:bodyPr/>
          <a:lstStyle/>
          <a:p>
            <a:fld id="{F4C4922D-DD73-479C-8414-AA32C3DA0402}" type="slidenum">
              <a:rPr lang="en-GB" smtClean="0"/>
              <a:t>‹#›</a:t>
            </a:fld>
            <a:r>
              <a:rPr lang="en-GB" dirty="0" smtClean="0"/>
              <a:t> | TNO contributions to EMEP</a:t>
            </a:r>
            <a:endParaRPr lang="en-GB" dirty="0"/>
          </a:p>
        </p:txBody>
      </p:sp>
      <p:sp>
        <p:nvSpPr>
          <p:cNvPr id="10" name="Tijdelijke aanduiding voor dianummer 9"/>
          <p:cNvSpPr>
            <a:spLocks noGrp="1"/>
          </p:cNvSpPr>
          <p:nvPr>
            <p:ph type="sldNum" sz="quarter" idx="12"/>
          </p:nvPr>
        </p:nvSpPr>
        <p:spPr/>
        <p:txBody>
          <a:bodyPr/>
          <a:lstStyle/>
          <a:p>
            <a:fld id="{52236286-4DC8-46DE-9269-8F728FBC0641}" type="slidenum">
              <a:rPr lang="en-GB" smtClean="0"/>
              <a:pPr/>
              <a:t>‹#›</a:t>
            </a:fld>
            <a:endParaRPr lang="en-GB" dirty="0"/>
          </a:p>
        </p:txBody>
      </p:sp>
    </p:spTree>
    <p:extLst>
      <p:ext uri="{BB962C8B-B14F-4D97-AF65-F5344CB8AC3E}">
        <p14:creationId xmlns:p14="http://schemas.microsoft.com/office/powerpoint/2010/main" val="414806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en-GB" smtClean="0"/>
              <a:t>‹#›</a:t>
            </a:fld>
            <a:endParaRPr lang="en-GB" dirty="0"/>
          </a:p>
        </p:txBody>
      </p:sp>
      <p:pic>
        <p:nvPicPr>
          <p:cNvPr id="11" name="Afbeelding 10" descr="pijltje_terug.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7226" y="6582838"/>
            <a:ext cx="69230" cy="144000"/>
          </a:xfrm>
          <a:prstGeom prst="rect">
            <a:avLst/>
          </a:prstGeom>
        </p:spPr>
      </p:pic>
      <p:sp>
        <p:nvSpPr>
          <p:cNvPr id="7" name="Tijdelijke aanduiding voor afbeelding 157"/>
          <p:cNvSpPr>
            <a:spLocks noGrp="1"/>
          </p:cNvSpPr>
          <p:nvPr>
            <p:ph type="pic" sz="quarter" idx="10"/>
          </p:nvPr>
        </p:nvSpPr>
        <p:spPr>
          <a:xfrm>
            <a:off x="0" y="2204864"/>
            <a:ext cx="9144000" cy="4176464"/>
          </a:xfrm>
        </p:spPr>
        <p:txBody>
          <a:bodyPr/>
          <a:lstStyle>
            <a:lvl1pPr marL="0" indent="0">
              <a:lnSpc>
                <a:spcPct val="100000"/>
              </a:lnSpc>
              <a:buFont typeface="Arial"/>
              <a:buNone/>
              <a:defRPr sz="1800"/>
            </a:lvl1pPr>
          </a:lstStyle>
          <a:p>
            <a:endParaRPr lang="nl-NL" dirty="0"/>
          </a:p>
        </p:txBody>
      </p:sp>
    </p:spTree>
    <p:extLst>
      <p:ext uri="{BB962C8B-B14F-4D97-AF65-F5344CB8AC3E}">
        <p14:creationId xmlns:p14="http://schemas.microsoft.com/office/powerpoint/2010/main" val="3367781380"/>
      </p:ext>
    </p:extLst>
  </p:cSld>
  <p:clrMapOvr>
    <a:masterClrMapping/>
  </p:clrMapOvr>
  <p:transition spd="slow">
    <p:fade thruBlk="1"/>
  </p:transition>
  <p:timing>
    <p:tnLst>
      <p:par>
        <p:cTn id="1" dur="indefinite" restart="never" nodeType="tmRoot"/>
      </p:par>
    </p:tnLst>
  </p:timing>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ullet Image">
    <p:spTree>
      <p:nvGrpSpPr>
        <p:cNvPr id="1" name=""/>
        <p:cNvGrpSpPr/>
        <p:nvPr/>
      </p:nvGrpSpPr>
      <p:grpSpPr>
        <a:xfrm>
          <a:off x="0" y="0"/>
          <a:ext cx="0" cy="0"/>
          <a:chOff x="0" y="0"/>
          <a:chExt cx="0" cy="0"/>
        </a:xfrm>
      </p:grpSpPr>
      <p:pic>
        <p:nvPicPr>
          <p:cNvPr id="4" name="Afbeelding 3"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inhoud 2"/>
          <p:cNvSpPr>
            <a:spLocks noGrp="1"/>
          </p:cNvSpPr>
          <p:nvPr>
            <p:ph idx="1"/>
          </p:nvPr>
        </p:nvSpPr>
        <p:spPr>
          <a:xfrm>
            <a:off x="556486" y="2199600"/>
            <a:ext cx="4014000" cy="4182150"/>
          </a:xfrm>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8" name="Tijdelijke aanduiding voor datum 7"/>
          <p:cNvSpPr>
            <a:spLocks noGrp="1"/>
          </p:cNvSpPr>
          <p:nvPr>
            <p:ph type="dt" sz="half" idx="10"/>
          </p:nvPr>
        </p:nvSpPr>
        <p:spPr/>
        <p:txBody>
          <a:bodyPr/>
          <a:lstStyle/>
          <a:p>
            <a:fld id="{BA2F1CCD-21EB-4427-B20F-7B83CADCB2D4}" type="datetimeFigureOut">
              <a:rPr lang="en-GB" smtClean="0"/>
              <a:pPr/>
              <a:t>18/05/2016</a:t>
            </a:fld>
            <a:endParaRPr lang="en-GB" dirty="0"/>
          </a:p>
        </p:txBody>
      </p:sp>
      <p:sp>
        <p:nvSpPr>
          <p:cNvPr id="9" name="Tijdelijke aanduiding voor voettekst 8"/>
          <p:cNvSpPr>
            <a:spLocks noGrp="1"/>
          </p:cNvSpPr>
          <p:nvPr>
            <p:ph type="ftr" sz="quarter" idx="11"/>
          </p:nvPr>
        </p:nvSpPr>
        <p:spPr/>
        <p:txBody>
          <a:bodyPr/>
          <a:lstStyle/>
          <a:p>
            <a:fld id="{409BD1F5-C7E1-4799-B8FE-530C2D7F2C00}" type="slidenum">
              <a:rPr lang="en-GB" smtClean="0"/>
              <a:t>‹#›</a:t>
            </a:fld>
            <a:r>
              <a:rPr lang="en-GB" dirty="0" smtClean="0"/>
              <a:t> | TNO contributions to EMEP</a:t>
            </a:r>
            <a:endParaRPr lang="en-GB" dirty="0"/>
          </a:p>
        </p:txBody>
      </p:sp>
      <p:sp>
        <p:nvSpPr>
          <p:cNvPr id="10" name="Tijdelijke aanduiding voor dianummer 9"/>
          <p:cNvSpPr>
            <a:spLocks noGrp="1"/>
          </p:cNvSpPr>
          <p:nvPr>
            <p:ph type="sldNum" sz="quarter" idx="12"/>
          </p:nvPr>
        </p:nvSpPr>
        <p:spPr/>
        <p:txBody>
          <a:bodyPr/>
          <a:lstStyle/>
          <a:p>
            <a:fld id="{52236286-4DC8-46DE-9269-8F728FBC0641}" type="slidenum">
              <a:rPr lang="en-GB" smtClean="0"/>
              <a:pPr/>
              <a:t>‹#›</a:t>
            </a:fld>
            <a:endParaRPr lang="en-GB" dirty="0"/>
          </a:p>
        </p:txBody>
      </p:sp>
      <p:sp>
        <p:nvSpPr>
          <p:cNvPr id="11" name="Tijdelijke aanduiding voor inhoud 2"/>
          <p:cNvSpPr>
            <a:spLocks noGrp="1"/>
          </p:cNvSpPr>
          <p:nvPr>
            <p:ph idx="13" hasCustomPrompt="1"/>
          </p:nvPr>
        </p:nvSpPr>
        <p:spPr>
          <a:xfrm>
            <a:off x="4932000" y="2206800"/>
            <a:ext cx="3672448" cy="4182150"/>
          </a:xfrm>
        </p:spPr>
        <p:txBody>
          <a:bodyPr/>
          <a:lstStyle>
            <a:lvl1pPr marL="0" indent="0">
              <a:buSzPct val="100000"/>
              <a:buFontTx/>
              <a:buNone/>
              <a:defRPr baseline="0"/>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en-GB" dirty="0" smtClean="0"/>
              <a:t>Insert image here</a:t>
            </a:r>
            <a:endParaRPr lang="en-GB" dirty="0"/>
          </a:p>
        </p:txBody>
      </p:sp>
    </p:spTree>
    <p:extLst>
      <p:ext uri="{BB962C8B-B14F-4D97-AF65-F5344CB8AC3E}">
        <p14:creationId xmlns:p14="http://schemas.microsoft.com/office/powerpoint/2010/main" val="10736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 name="Groep 1"/>
          <p:cNvGrpSpPr/>
          <p:nvPr userDrawn="1"/>
        </p:nvGrpSpPr>
        <p:grpSpPr>
          <a:xfrm>
            <a:off x="539552" y="900233"/>
            <a:ext cx="54120" cy="3028186"/>
            <a:chOff x="539552" y="900233"/>
            <a:chExt cx="54120" cy="3028186"/>
          </a:xfrm>
        </p:grpSpPr>
        <p:cxnSp>
          <p:nvCxnSpPr>
            <p:cNvPr id="5" name="Rechte verbindingslijn 4"/>
            <p:cNvCxnSpPr/>
            <p:nvPr userDrawn="1"/>
          </p:nvCxnSpPr>
          <p:spPr>
            <a:xfrm flipV="1">
              <a:off x="551844" y="900233"/>
              <a:ext cx="0" cy="27396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Afbeelding 5" descr="timeline_pijl_wi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552" y="3730419"/>
              <a:ext cx="54120" cy="198000"/>
            </a:xfrm>
            <a:prstGeom prst="rect">
              <a:avLst/>
            </a:prstGeom>
          </p:spPr>
        </p:pic>
      </p:grpSp>
      <p:sp>
        <p:nvSpPr>
          <p:cNvPr id="7" name="Titel 1"/>
          <p:cNvSpPr>
            <a:spLocks noGrp="1"/>
          </p:cNvSpPr>
          <p:nvPr>
            <p:ph type="title"/>
          </p:nvPr>
        </p:nvSpPr>
        <p:spPr>
          <a:xfrm>
            <a:off x="776785" y="737708"/>
            <a:ext cx="8165932" cy="3382344"/>
          </a:xfrm>
        </p:spPr>
        <p:txBody>
          <a:bodyPr anchor="b"/>
          <a:lstStyle>
            <a:lvl1pPr>
              <a:lnSpc>
                <a:spcPct val="90000"/>
              </a:lnSpc>
              <a:defRPr sz="7000" spc="0">
                <a:solidFill>
                  <a:schemeClr val="bg1"/>
                </a:solidFill>
              </a:defRPr>
            </a:lvl1p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Tree>
    <p:extLst>
      <p:ext uri="{BB962C8B-B14F-4D97-AF65-F5344CB8AC3E}">
        <p14:creationId xmlns:p14="http://schemas.microsoft.com/office/powerpoint/2010/main" val="16323451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33818"/>
            <a:ext cx="9144000" cy="274319"/>
          </a:xfrm>
          <a:prstGeom prst="rect">
            <a:avLst/>
          </a:prstGeom>
        </p:spPr>
      </p:pic>
      <p:grpSp>
        <p:nvGrpSpPr>
          <p:cNvPr id="3" name="Groep 2"/>
          <p:cNvGrpSpPr/>
          <p:nvPr userDrawn="1"/>
        </p:nvGrpSpPr>
        <p:grpSpPr>
          <a:xfrm>
            <a:off x="539800" y="900233"/>
            <a:ext cx="53624" cy="3028186"/>
            <a:chOff x="539800" y="900233"/>
            <a:chExt cx="53624" cy="3028186"/>
          </a:xfrm>
        </p:grpSpPr>
        <p:cxnSp>
          <p:nvCxnSpPr>
            <p:cNvPr id="5" name="Rechte verbindingslijn 4"/>
            <p:cNvCxnSpPr/>
            <p:nvPr userDrawn="1"/>
          </p:nvCxnSpPr>
          <p:spPr>
            <a:xfrm flipV="1">
              <a:off x="551844" y="900233"/>
              <a:ext cx="0" cy="27396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800" y="3730419"/>
              <a:ext cx="53624" cy="198000"/>
            </a:xfrm>
            <a:prstGeom prst="rect">
              <a:avLst/>
            </a:prstGeom>
          </p:spPr>
        </p:pic>
      </p:grpSp>
      <p:sp>
        <p:nvSpPr>
          <p:cNvPr id="7" name="Titel 1"/>
          <p:cNvSpPr>
            <a:spLocks noGrp="1"/>
          </p:cNvSpPr>
          <p:nvPr userDrawn="1">
            <p:ph type="title"/>
          </p:nvPr>
        </p:nvSpPr>
        <p:spPr>
          <a:xfrm>
            <a:off x="776785" y="737708"/>
            <a:ext cx="8165932" cy="3382344"/>
          </a:xfrm>
        </p:spPr>
        <p:txBody>
          <a:bodyPr anchor="b"/>
          <a:lstStyle>
            <a:lvl1pPr>
              <a:lnSpc>
                <a:spcPct val="90000"/>
              </a:lnSpc>
              <a:defRPr sz="7000" spc="0">
                <a:solidFill>
                  <a:schemeClr val="tx1"/>
                </a:solidFill>
              </a:defRPr>
            </a:lvl1p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Tree>
    <p:extLst>
      <p:ext uri="{BB962C8B-B14F-4D97-AF65-F5344CB8AC3E}">
        <p14:creationId xmlns:p14="http://schemas.microsoft.com/office/powerpoint/2010/main" val="42582861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howc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en-GB" dirty="0" err="1" smtClean="0"/>
              <a:t>Titelstijl</a:t>
            </a:r>
            <a:r>
              <a:rPr lang="en-GB" dirty="0" smtClean="0"/>
              <a:t> van model </a:t>
            </a:r>
            <a:r>
              <a:rPr lang="en-GB" dirty="0" err="1" smtClean="0"/>
              <a:t>bewerken</a:t>
            </a:r>
            <a:endParaRPr lang="en-GB" dirty="0"/>
          </a:p>
        </p:txBody>
      </p:sp>
      <p:grpSp>
        <p:nvGrpSpPr>
          <p:cNvPr id="12" name="Groep 11"/>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7" name="Afbeelding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7226" y="6582839"/>
            <a:ext cx="69230" cy="143998"/>
          </a:xfrm>
          <a:prstGeom prst="rect">
            <a:avLst/>
          </a:prstGeom>
        </p:spPr>
      </p:pic>
      <p:sp>
        <p:nvSpPr>
          <p:cNvPr id="8" name="Tijdelijke aanduiding voor afbeelding 7"/>
          <p:cNvSpPr>
            <a:spLocks noGrp="1"/>
          </p:cNvSpPr>
          <p:nvPr>
            <p:ph type="pic" sz="quarter" idx="10"/>
          </p:nvPr>
        </p:nvSpPr>
        <p:spPr>
          <a:xfrm>
            <a:off x="8607226" y="6582839"/>
            <a:ext cx="69230" cy="143998"/>
          </a:xfrm>
        </p:spPr>
        <p:txBody>
          <a:bodyPr/>
          <a:lstStyle/>
          <a:p>
            <a:endParaRPr lang="nl-NL" dirty="0"/>
          </a:p>
        </p:txBody>
      </p:sp>
      <p:pic>
        <p:nvPicPr>
          <p:cNvPr id="9" name="Afbeelding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7" y="4629144"/>
            <a:ext cx="9143245" cy="158483"/>
          </a:xfrm>
          <a:prstGeom prst="rect">
            <a:avLst/>
          </a:prstGeom>
        </p:spPr>
      </p:pic>
      <p:sp>
        <p:nvSpPr>
          <p:cNvPr id="10" name="Rechthoek 9"/>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hthoek 10"/>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745272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56486" y="1342800"/>
            <a:ext cx="8047962" cy="720000"/>
          </a:xfrm>
          <a:prstGeom prst="rect">
            <a:avLst/>
          </a:prstGeom>
        </p:spPr>
        <p:txBody>
          <a:bodyPr vert="horz" lIns="0" tIns="0" rIns="0" bIns="0" rtlCol="0" anchor="t" anchorCtr="0">
            <a:noAutofit/>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tekst 2"/>
          <p:cNvSpPr>
            <a:spLocks noGrp="1"/>
          </p:cNvSpPr>
          <p:nvPr>
            <p:ph type="body" idx="1"/>
          </p:nvPr>
        </p:nvSpPr>
        <p:spPr>
          <a:xfrm>
            <a:off x="556486" y="2199600"/>
            <a:ext cx="8044589" cy="4320480"/>
          </a:xfrm>
          <a:prstGeom prst="rect">
            <a:avLst/>
          </a:prstGeom>
        </p:spPr>
        <p:txBody>
          <a:bodyPr vert="horz" lIns="0" tIns="0" rIns="0" bIns="0" rtlCol="0">
            <a:noAutofit/>
          </a:body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6" name="Tijdelijke aanduiding voor dianummer 5"/>
          <p:cNvSpPr>
            <a:spLocks noGrp="1"/>
          </p:cNvSpPr>
          <p:nvPr>
            <p:ph type="sldNum" sz="quarter" idx="4"/>
          </p:nvPr>
        </p:nvSpPr>
        <p:spPr>
          <a:xfrm>
            <a:off x="556486" y="6525344"/>
            <a:ext cx="271098" cy="168990"/>
          </a:xfrm>
          <a:prstGeom prst="rect">
            <a:avLst/>
          </a:prstGeom>
        </p:spPr>
        <p:txBody>
          <a:bodyPr vert="horz" lIns="0" tIns="0" rIns="0" bIns="0" rtlCol="0" anchor="b" anchorCtr="0"/>
          <a:lstStyle>
            <a:lvl1pPr algn="l">
              <a:defRPr sz="700" b="1">
                <a:solidFill>
                  <a:schemeClr val="tx1"/>
                </a:solidFill>
                <a:latin typeface="Arial" pitchFamily="34" charset="0"/>
                <a:cs typeface="Arial" pitchFamily="34" charset="0"/>
              </a:defRPr>
            </a:lvl1pPr>
          </a:lstStyle>
          <a:p>
            <a:fld id="{52236286-4DC8-46DE-9269-8F728FBC0641}" type="slidenum">
              <a:rPr lang="en-GB" smtClean="0"/>
              <a:pPr/>
              <a:t>‹#›</a:t>
            </a:fld>
            <a:endParaRPr lang="en-GB" dirty="0"/>
          </a:p>
        </p:txBody>
      </p:sp>
      <p:sp>
        <p:nvSpPr>
          <p:cNvPr id="4" name="Tijdelijke aanduiding voor datum 3"/>
          <p:cNvSpPr>
            <a:spLocks noGrp="1"/>
          </p:cNvSpPr>
          <p:nvPr>
            <p:ph type="dt" sz="half" idx="2"/>
          </p:nvPr>
        </p:nvSpPr>
        <p:spPr>
          <a:xfrm>
            <a:off x="6463258" y="6526800"/>
            <a:ext cx="2133600" cy="169200"/>
          </a:xfrm>
          <a:prstGeom prst="rect">
            <a:avLst/>
          </a:prstGeom>
        </p:spPr>
        <p:txBody>
          <a:bodyPr vert="horz" wrap="none" lIns="0" tIns="0" rIns="0" bIns="0" rtlCol="0" anchor="b" anchorCtr="0"/>
          <a:lstStyle>
            <a:lvl1pPr algn="r">
              <a:defRPr sz="700" b="1">
                <a:solidFill>
                  <a:schemeClr val="tx1">
                    <a:tint val="75000"/>
                  </a:schemeClr>
                </a:solidFill>
                <a:latin typeface="+mn-lt"/>
              </a:defRPr>
            </a:lvl1pPr>
          </a:lstStyle>
          <a:p>
            <a:fld id="{BA2F1CCD-21EB-4427-B20F-7B83CADCB2D4}" type="datetimeFigureOut">
              <a:rPr lang="en-GB" smtClean="0"/>
              <a:pPr/>
              <a:t>18/05/2016</a:t>
            </a:fld>
            <a:endParaRPr lang="en-GB" dirty="0"/>
          </a:p>
        </p:txBody>
      </p:sp>
      <p:sp>
        <p:nvSpPr>
          <p:cNvPr id="5" name="Tijdelijke aanduiding voor voettekst 4"/>
          <p:cNvSpPr>
            <a:spLocks noGrp="1"/>
          </p:cNvSpPr>
          <p:nvPr>
            <p:ph type="ftr" sz="quarter" idx="3"/>
          </p:nvPr>
        </p:nvSpPr>
        <p:spPr>
          <a:xfrm>
            <a:off x="554410" y="6526800"/>
            <a:ext cx="4320000" cy="169200"/>
          </a:xfrm>
          <a:prstGeom prst="rect">
            <a:avLst/>
          </a:prstGeom>
        </p:spPr>
        <p:txBody>
          <a:bodyPr vert="horz" wrap="none" lIns="0" tIns="0" rIns="0" bIns="0" rtlCol="0" anchor="b" anchorCtr="0"/>
          <a:lstStyle>
            <a:lvl1pPr algn="l">
              <a:defRPr sz="700" b="1">
                <a:solidFill>
                  <a:schemeClr val="tx1">
                    <a:tint val="75000"/>
                  </a:schemeClr>
                </a:solidFill>
              </a:defRPr>
            </a:lvl1pPr>
          </a:lstStyle>
          <a:p>
            <a:fld id="{A1FC59BE-FFD1-413A-AC2F-A45E48E49814}" type="slidenum">
              <a:rPr lang="en-GB" smtClean="0"/>
              <a:t>‹#›</a:t>
            </a:fld>
            <a:r>
              <a:rPr lang="en-GB" dirty="0" smtClean="0"/>
              <a:t> | TNO contributions to EMEP</a:t>
            </a:r>
            <a:endParaRPr lang="en-GB" dirty="0"/>
          </a:p>
        </p:txBody>
      </p:sp>
    </p:spTree>
    <p:extLst>
      <p:ext uri="{BB962C8B-B14F-4D97-AF65-F5344CB8AC3E}">
        <p14:creationId xmlns:p14="http://schemas.microsoft.com/office/powerpoint/2010/main" val="4174333714"/>
      </p:ext>
    </p:extLst>
  </p:cSld>
  <p:clrMap bg1="lt1" tx1="dk1" bg2="lt2" tx2="dk2" accent1="accent1" accent2="accent2" accent3="accent3" accent4="accent4" accent5="accent5" accent6="accent6" hlink="hlink" folHlink="folHlink"/>
  <p:sldLayoutIdLst>
    <p:sldLayoutId id="2147483689" r:id="rId1"/>
    <p:sldLayoutId id="2147483694" r:id="rId2"/>
    <p:sldLayoutId id="2147483700" r:id="rId3"/>
    <p:sldLayoutId id="2147483650" r:id="rId4"/>
    <p:sldLayoutId id="2147483661" r:id="rId5"/>
    <p:sldLayoutId id="2147483699" r:id="rId6"/>
    <p:sldLayoutId id="2147483688" r:id="rId7"/>
    <p:sldLayoutId id="2147483695" r:id="rId8"/>
    <p:sldLayoutId id="2147483690" r:id="rId9"/>
    <p:sldLayoutId id="2147483696" r:id="rId10"/>
    <p:sldLayoutId id="2147483698" r:id="rId11"/>
    <p:sldLayoutId id="2147483691" r:id="rId12"/>
    <p:sldLayoutId id="2147483692" r:id="rId13"/>
    <p:sldLayoutId id="2147483693" r:id="rId14"/>
    <p:sldLayoutId id="2147483697" r:id="rId15"/>
  </p:sldLayoutIdLst>
  <p:transition spd="slow">
    <p:fade thruBlk="1"/>
  </p:transition>
  <p:timing>
    <p:tnLst>
      <p:par>
        <p:cTn id="1" dur="indefinite" restart="never" nodeType="tmRoot"/>
      </p:par>
    </p:tnLst>
  </p:timing>
  <p:hf sldNum="0" hdr="0" dt="0"/>
  <p:txStyles>
    <p:titleStyle>
      <a:lvl1pPr algn="l" defTabSz="914400" rtl="0" eaLnBrk="1" latinLnBrk="0" hangingPunct="1">
        <a:lnSpc>
          <a:spcPts val="2800"/>
        </a:lnSpc>
        <a:spcBef>
          <a:spcPct val="0"/>
        </a:spcBef>
        <a:buNone/>
        <a:defRPr sz="2800" b="1" kern="1200" cap="all" spc="0">
          <a:solidFill>
            <a:schemeClr val="tx2"/>
          </a:solidFill>
          <a:latin typeface="Arial Black"/>
          <a:ea typeface="+mj-ea"/>
          <a:cs typeface="Arial Black"/>
        </a:defRPr>
      </a:lvl1pPr>
    </p:titleStyle>
    <p:bodyStyle>
      <a:lvl1pPr marL="185738"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2pPr>
      <a:lvl3pPr marL="542925"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4pPr>
      <a:lvl5pPr marL="901700"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3E03E-67B1-42DD-B9D2-E20EAFA08D94}" type="datetimeFigureOut">
              <a:rPr lang="en-GB" smtClean="0">
                <a:solidFill>
                  <a:prstClr val="black">
                    <a:tint val="75000"/>
                  </a:prstClr>
                </a:solidFill>
              </a:rPr>
              <a:pPr/>
              <a:t>18/05/2016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8E7A4-131B-42B5-B543-96B7802A5AE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636837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nl/url?sa=i&amp;rct=j&amp;q=&amp;esrc=s&amp;frm=1&amp;source=images&amp;cd=&amp;cad=rja&amp;docid=1Uv8cbcQxVVafM&amp;tbnid=WiML9oZuTgqYsM:&amp;ved=0CAUQjRw&amp;url=http://www.gim-international.com/issues/articles/id1838-China_mresolution_Global_Land_Cover_Map_in.html&amp;ei=LUQoUq7kHOmb0QXgh4HoAw&amp;bvm=bv.51773540,d.d2k&amp;psig=AFQjCNGQ4l9XQegWdbBkUrTEsNMlzPtJiw&amp;ust=1378456938273865" TargetMode="External"/><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hyperlink" Target="http://www.google.nl/url?sa=i&amp;rct=j&amp;q=&amp;esrc=s&amp;frm=1&amp;source=images&amp;cd=&amp;cad=rja&amp;docid=_Cdqe2_w_y8HgM&amp;tbnid=-6TqIOgUE6jrOM:&amp;ved=0CAUQjRw&amp;url=http://www.meteo.be/meteo/view/nl/6714746-Wolkenbeelden.html&amp;ei=80IoUt_HPMOy0QXLrYHwAg&amp;bvm=bv.51773540,d.d2k&amp;psig=AFQjCNHKzmzsNGgjGRftz6T0O70sX82MqQ&amp;ust=1378456609552803" TargetMode="External"/><Relationship Id="rId4" Type="http://schemas.openxmlformats.org/officeDocument/2006/relationships/image" Target="../media/image37.gif"/><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emf"/><Relationship Id="rId1" Type="http://schemas.openxmlformats.org/officeDocument/2006/relationships/slideLayout" Target="../slideLayouts/slideLayout4.xml"/><Relationship Id="rId6" Type="http://schemas.openxmlformats.org/officeDocument/2006/relationships/image" Target="../media/image30.gif"/><Relationship Id="rId5" Type="http://schemas.openxmlformats.org/officeDocument/2006/relationships/image" Target="../media/image29.jpeg"/><Relationship Id="rId4" Type="http://schemas.openxmlformats.org/officeDocument/2006/relationships/image" Target="../media/image28.wmf"/></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sn.tno.nl\Data\Users\schaapm\Home\Desktops\EC4MACS\Figures\Runs\NO2_7x7km_Europe.png"/>
          <p:cNvPicPr>
            <a:picLocks noChangeAspect="1" noChangeArrowheads="1"/>
          </p:cNvPicPr>
          <p:nvPr/>
        </p:nvPicPr>
        <p:blipFill rotWithShape="1">
          <a:blip r:embed="rId2">
            <a:extLst>
              <a:ext uri="{28A0092B-C50C-407E-A947-70E740481C1C}">
                <a14:useLocalDpi xmlns:a14="http://schemas.microsoft.com/office/drawing/2010/main" val="0"/>
              </a:ext>
            </a:extLst>
          </a:blip>
          <a:srcRect l="7143" r="7220"/>
          <a:stretch/>
        </p:blipFill>
        <p:spPr bwMode="auto">
          <a:xfrm>
            <a:off x="-108520" y="404664"/>
            <a:ext cx="9298023" cy="818316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971600" y="5733256"/>
            <a:ext cx="7574792" cy="1002461"/>
          </a:xfrm>
          <a:solidFill>
            <a:srgbClr val="FFFFFF"/>
          </a:solidFill>
          <a:ln>
            <a:solidFill>
              <a:srgbClr val="FFFFFF"/>
            </a:solidFill>
          </a:ln>
        </p:spPr>
        <p:txBody>
          <a:bodyPr/>
          <a:lstStyle/>
          <a:p>
            <a:r>
              <a:rPr lang="en-US" dirty="0" smtClean="0">
                <a:solidFill>
                  <a:schemeClr val="tx1"/>
                </a:solidFill>
              </a:rPr>
              <a:t>TNO contributions to EMEP</a:t>
            </a:r>
            <a:br>
              <a:rPr lang="en-US" dirty="0" smtClean="0">
                <a:solidFill>
                  <a:schemeClr val="tx1"/>
                </a:solidFill>
              </a:rPr>
            </a:br>
            <a:r>
              <a:rPr lang="en-US" sz="1200" cap="none" dirty="0" smtClean="0">
                <a:solidFill>
                  <a:schemeClr val="tx1"/>
                </a:solidFill>
                <a:latin typeface="Arial"/>
              </a:rPr>
              <a:t>Martijn Schaap</a:t>
            </a:r>
            <a:endParaRPr lang="en-GB" sz="1200" cap="none" dirty="0">
              <a:solidFill>
                <a:schemeClr val="tx1"/>
              </a:solidFill>
              <a:latin typeface="Arial"/>
            </a:endParaRPr>
          </a:p>
        </p:txBody>
      </p:sp>
    </p:spTree>
    <p:extLst>
      <p:ext uri="{BB962C8B-B14F-4D97-AF65-F5344CB8AC3E}">
        <p14:creationId xmlns:p14="http://schemas.microsoft.com/office/powerpoint/2010/main" val="400194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9993"/>
            <a:ext cx="9091047" cy="6551375"/>
            <a:chOff x="0" y="189993"/>
            <a:chExt cx="9091047" cy="6551375"/>
          </a:xfrm>
        </p:grpSpPr>
        <p:sp>
          <p:nvSpPr>
            <p:cNvPr id="47" name="Down Arrow 46"/>
            <p:cNvSpPr/>
            <p:nvPr/>
          </p:nvSpPr>
          <p:spPr>
            <a:xfrm rot="16200000">
              <a:off x="7731876" y="3456064"/>
              <a:ext cx="358154" cy="4420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29" name="Down Arrow 28"/>
            <p:cNvSpPr/>
            <p:nvPr/>
          </p:nvSpPr>
          <p:spPr>
            <a:xfrm rot="16200000">
              <a:off x="6044974" y="3452741"/>
              <a:ext cx="358154" cy="4420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45" name="Down Arrow 44"/>
            <p:cNvSpPr/>
            <p:nvPr/>
          </p:nvSpPr>
          <p:spPr>
            <a:xfrm>
              <a:off x="2746287" y="1556568"/>
              <a:ext cx="308677" cy="447967"/>
            </a:xfrm>
            <a:prstGeom prst="downArrow">
              <a:avLst>
                <a:gd name="adj1" fmla="val 42861"/>
                <a:gd name="adj2" fmla="val 39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44" name="Up Arrow 43"/>
            <p:cNvSpPr/>
            <p:nvPr/>
          </p:nvSpPr>
          <p:spPr>
            <a:xfrm rot="10800000" flipH="1">
              <a:off x="2715424" y="559551"/>
              <a:ext cx="370404" cy="676051"/>
            </a:xfrm>
            <a:prstGeom prst="upArrow">
              <a:avLst>
                <a:gd name="adj1" fmla="val 32154"/>
                <a:gd name="adj2" fmla="val 50000"/>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4" name="Rounded Rectangle 13"/>
            <p:cNvSpPr/>
            <p:nvPr/>
          </p:nvSpPr>
          <p:spPr>
            <a:xfrm>
              <a:off x="6444208" y="2017228"/>
              <a:ext cx="1379716" cy="422008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black"/>
                  </a:solidFill>
                </a:rPr>
                <a:t>Knowledge Portal</a:t>
              </a:r>
            </a:p>
            <a:p>
              <a:pPr algn="ctr"/>
              <a:endParaRPr lang="en-GB" sz="1600" dirty="0" smtClean="0">
                <a:solidFill>
                  <a:prstClr val="black"/>
                </a:solidFill>
              </a:endParaRPr>
            </a:p>
            <a:p>
              <a:pPr algn="ctr"/>
              <a:endParaRPr lang="en-GB" sz="1600" dirty="0">
                <a:solidFill>
                  <a:prstClr val="black"/>
                </a:solidFill>
              </a:endParaRPr>
            </a:p>
            <a:p>
              <a:pPr algn="ctr"/>
              <a:endParaRPr lang="en-GB" sz="1600" dirty="0" smtClean="0">
                <a:solidFill>
                  <a:prstClr val="black"/>
                </a:solidFill>
              </a:endParaRPr>
            </a:p>
            <a:p>
              <a:pPr algn="ctr"/>
              <a:endParaRPr lang="en-GB" sz="1600" dirty="0" smtClean="0">
                <a:solidFill>
                  <a:prstClr val="black"/>
                </a:solidFill>
              </a:endParaRPr>
            </a:p>
            <a:p>
              <a:pPr algn="ctr"/>
              <a:endParaRPr lang="en-GB" sz="1600" dirty="0">
                <a:solidFill>
                  <a:prstClr val="black"/>
                </a:solidFill>
              </a:endParaRPr>
            </a:p>
            <a:p>
              <a:pPr algn="ctr"/>
              <a:endParaRPr lang="en-GB" sz="1600" dirty="0" smtClean="0">
                <a:solidFill>
                  <a:prstClr val="black"/>
                </a:solidFill>
              </a:endParaRPr>
            </a:p>
            <a:p>
              <a:pPr algn="ctr"/>
              <a:endParaRPr lang="en-GB" sz="1600" dirty="0">
                <a:solidFill>
                  <a:prstClr val="black"/>
                </a:solidFill>
              </a:endParaRPr>
            </a:p>
            <a:p>
              <a:pPr algn="ctr"/>
              <a:endParaRPr lang="en-GB" sz="1600" dirty="0" smtClean="0">
                <a:solidFill>
                  <a:prstClr val="black"/>
                </a:solidFill>
              </a:endParaRPr>
            </a:p>
            <a:p>
              <a:pPr algn="ctr"/>
              <a:endParaRPr lang="en-GB" sz="1600" dirty="0">
                <a:solidFill>
                  <a:prstClr val="black"/>
                </a:solidFill>
              </a:endParaRPr>
            </a:p>
            <a:p>
              <a:pPr algn="ctr"/>
              <a:endParaRPr lang="en-GB" sz="1600" dirty="0" smtClean="0">
                <a:solidFill>
                  <a:prstClr val="black"/>
                </a:solidFill>
              </a:endParaRPr>
            </a:p>
            <a:p>
              <a:pPr algn="ctr"/>
              <a:endParaRPr lang="en-GB" sz="1600" dirty="0">
                <a:solidFill>
                  <a:prstClr val="black"/>
                </a:solidFill>
              </a:endParaRPr>
            </a:p>
            <a:p>
              <a:pPr algn="ctr"/>
              <a:endParaRPr lang="en-GB" sz="1600" dirty="0" smtClean="0">
                <a:solidFill>
                  <a:prstClr val="black"/>
                </a:solidFill>
              </a:endParaRPr>
            </a:p>
            <a:p>
              <a:pPr algn="ctr"/>
              <a:endParaRPr lang="en-GB" sz="1600" dirty="0">
                <a:solidFill>
                  <a:prstClr val="black"/>
                </a:solidFill>
              </a:endParaRPr>
            </a:p>
            <a:p>
              <a:pPr algn="ctr"/>
              <a:endParaRPr lang="en-GB" sz="1600" dirty="0" smtClean="0">
                <a:solidFill>
                  <a:prstClr val="black"/>
                </a:solidFill>
              </a:endParaRPr>
            </a:p>
            <a:p>
              <a:pPr algn="ctr"/>
              <a:endParaRPr lang="en-GB" sz="1600" dirty="0">
                <a:solidFill>
                  <a:prstClr val="black"/>
                </a:solidFill>
              </a:endParaRPr>
            </a:p>
          </p:txBody>
        </p:sp>
        <p:sp>
          <p:nvSpPr>
            <p:cNvPr id="9" name="Rounded Rectangle 8"/>
            <p:cNvSpPr/>
            <p:nvPr/>
          </p:nvSpPr>
          <p:spPr>
            <a:xfrm>
              <a:off x="1619672" y="2017228"/>
              <a:ext cx="4465491" cy="376141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7" name="Up Arrow 6"/>
            <p:cNvSpPr/>
            <p:nvPr/>
          </p:nvSpPr>
          <p:spPr>
            <a:xfrm flipH="1">
              <a:off x="2350038" y="4008703"/>
              <a:ext cx="275381" cy="2025081"/>
            </a:xfrm>
            <a:prstGeom prst="up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2" name="Rectangle 1"/>
            <p:cNvSpPr/>
            <p:nvPr/>
          </p:nvSpPr>
          <p:spPr>
            <a:xfrm>
              <a:off x="6589020" y="3656041"/>
              <a:ext cx="1053172" cy="76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E</a:t>
              </a:r>
              <a:r>
                <a:rPr lang="en-GB" sz="1600" dirty="0" smtClean="0">
                  <a:solidFill>
                    <a:prstClr val="black"/>
                  </a:solidFill>
                </a:rPr>
                <a:t>mission forecast </a:t>
              </a:r>
            </a:p>
            <a:p>
              <a:pPr algn="ctr"/>
              <a:r>
                <a:rPr lang="en-GB" sz="1600" dirty="0" smtClean="0">
                  <a:solidFill>
                    <a:prstClr val="black"/>
                  </a:solidFill>
                </a:rPr>
                <a:t>T + 96 hr</a:t>
              </a:r>
              <a:endParaRPr lang="en-GB" sz="1600" b="1" dirty="0">
                <a:solidFill>
                  <a:prstClr val="black"/>
                </a:solidFill>
              </a:endParaRPr>
            </a:p>
          </p:txBody>
        </p:sp>
        <p:sp>
          <p:nvSpPr>
            <p:cNvPr id="3" name="Rectangle 2"/>
            <p:cNvSpPr/>
            <p:nvPr/>
          </p:nvSpPr>
          <p:spPr>
            <a:xfrm>
              <a:off x="5607820" y="1268760"/>
              <a:ext cx="2143570" cy="51771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prstClr val="white"/>
                  </a:solidFill>
                </a:rPr>
                <a:t>Evaluation KPI’s</a:t>
              </a:r>
              <a:endParaRPr lang="en-GB" sz="1600" dirty="0">
                <a:solidFill>
                  <a:prstClr val="white"/>
                </a:solidFill>
              </a:endParaRPr>
            </a:p>
          </p:txBody>
        </p:sp>
        <p:sp>
          <p:nvSpPr>
            <p:cNvPr id="13" name="Rectangle 12"/>
            <p:cNvSpPr/>
            <p:nvPr/>
          </p:nvSpPr>
          <p:spPr>
            <a:xfrm>
              <a:off x="8146695" y="2576804"/>
              <a:ext cx="944352" cy="21368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black"/>
                  </a:solidFill>
                </a:rPr>
                <a:t>Users</a:t>
              </a:r>
            </a:p>
            <a:p>
              <a:pPr algn="ctr"/>
              <a:r>
                <a:rPr lang="en-GB" sz="1600" dirty="0" smtClean="0">
                  <a:solidFill>
                    <a:prstClr val="black"/>
                  </a:solidFill>
                </a:rPr>
                <a:t>CAMS,</a:t>
              </a:r>
            </a:p>
            <a:p>
              <a:pPr algn="ctr"/>
              <a:r>
                <a:rPr lang="en-GB" sz="1600" dirty="0" smtClean="0">
                  <a:solidFill>
                    <a:prstClr val="black"/>
                  </a:solidFill>
                </a:rPr>
                <a:t>Policy bodies, national centres,</a:t>
              </a:r>
            </a:p>
            <a:p>
              <a:pPr algn="ctr"/>
              <a:r>
                <a:rPr lang="en-GB" sz="1600" dirty="0">
                  <a:solidFill>
                    <a:prstClr val="black"/>
                  </a:solidFill>
                </a:rPr>
                <a:t>S</a:t>
              </a:r>
              <a:r>
                <a:rPr lang="en-GB" sz="1600" dirty="0" smtClean="0">
                  <a:solidFill>
                    <a:prstClr val="black"/>
                  </a:solidFill>
                </a:rPr>
                <a:t>cience</a:t>
              </a:r>
            </a:p>
          </p:txBody>
        </p:sp>
        <p:sp>
          <p:nvSpPr>
            <p:cNvPr id="22" name="Rectangle 21"/>
            <p:cNvSpPr/>
            <p:nvPr/>
          </p:nvSpPr>
          <p:spPr>
            <a:xfrm>
              <a:off x="1863068" y="4748557"/>
              <a:ext cx="1249320" cy="6913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prstClr val="black"/>
                  </a:solidFill>
                </a:rPr>
                <a:t>Proxy and distribution maps</a:t>
              </a:r>
              <a:endParaRPr lang="en-GB" sz="1200" dirty="0">
                <a:solidFill>
                  <a:prstClr val="black"/>
                </a:solidFill>
              </a:endParaRPr>
            </a:p>
          </p:txBody>
        </p:sp>
        <p:sp>
          <p:nvSpPr>
            <p:cNvPr id="24" name="Rectangle 23"/>
            <p:cNvSpPr/>
            <p:nvPr/>
          </p:nvSpPr>
          <p:spPr>
            <a:xfrm>
              <a:off x="3529356" y="2589310"/>
              <a:ext cx="2403862" cy="136611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prstClr val="black"/>
                  </a:solidFill>
                </a:rPr>
                <a:t>Temporal </a:t>
              </a:r>
              <a:r>
                <a:rPr lang="en-GB" sz="1600" dirty="0">
                  <a:solidFill>
                    <a:prstClr val="black"/>
                  </a:solidFill>
                </a:rPr>
                <a:t>emission </a:t>
              </a:r>
              <a:r>
                <a:rPr lang="en-GB" sz="1600" dirty="0" smtClean="0">
                  <a:solidFill>
                    <a:prstClr val="black"/>
                  </a:solidFill>
                </a:rPr>
                <a:t>allocation modules for </a:t>
              </a:r>
              <a:r>
                <a:rPr lang="en-GB" sz="1600" b="1" dirty="0" smtClean="0">
                  <a:solidFill>
                    <a:prstClr val="black"/>
                  </a:solidFill>
                </a:rPr>
                <a:t>Anthropogenic emissions</a:t>
              </a:r>
            </a:p>
            <a:p>
              <a:pPr algn="ctr"/>
              <a:r>
                <a:rPr lang="en-GB" sz="1600" dirty="0" smtClean="0">
                  <a:solidFill>
                    <a:prstClr val="black"/>
                  </a:solidFill>
                </a:rPr>
                <a:t>using EO and meteorology</a:t>
              </a:r>
              <a:endParaRPr lang="en-GB" sz="1600" dirty="0">
                <a:solidFill>
                  <a:prstClr val="black"/>
                </a:solidFill>
              </a:endParaRPr>
            </a:p>
          </p:txBody>
        </p:sp>
        <p:sp>
          <p:nvSpPr>
            <p:cNvPr id="25" name="Rectangle 24"/>
            <p:cNvSpPr/>
            <p:nvPr/>
          </p:nvSpPr>
          <p:spPr>
            <a:xfrm>
              <a:off x="1773519" y="2576803"/>
              <a:ext cx="1502337" cy="137862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prstClr val="black"/>
                  </a:solidFill>
                </a:rPr>
                <a:t>Spatial distribution of </a:t>
              </a:r>
              <a:r>
                <a:rPr lang="en-GB" sz="1600" b="1" dirty="0" smtClean="0">
                  <a:solidFill>
                    <a:prstClr val="black"/>
                  </a:solidFill>
                </a:rPr>
                <a:t>anthropogenic emissions</a:t>
              </a:r>
            </a:p>
          </p:txBody>
        </p:sp>
        <p:sp>
          <p:nvSpPr>
            <p:cNvPr id="28" name="Down Arrow 27"/>
            <p:cNvSpPr/>
            <p:nvPr/>
          </p:nvSpPr>
          <p:spPr>
            <a:xfrm rot="16200000">
              <a:off x="1218312" y="3406123"/>
              <a:ext cx="308677" cy="447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37" name="Rectangle 36"/>
            <p:cNvSpPr/>
            <p:nvPr/>
          </p:nvSpPr>
          <p:spPr>
            <a:xfrm>
              <a:off x="6589020" y="2564905"/>
              <a:ext cx="10531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prstClr val="black"/>
                  </a:solidFill>
                </a:rPr>
                <a:t>Emission reanalysis</a:t>
              </a:r>
              <a:endParaRPr lang="en-GB" sz="1600" b="1" dirty="0">
                <a:solidFill>
                  <a:prstClr val="black"/>
                </a:solidFill>
              </a:endParaRPr>
            </a:p>
          </p:txBody>
        </p:sp>
        <p:sp>
          <p:nvSpPr>
            <p:cNvPr id="40" name="Bent Arrow 39"/>
            <p:cNvSpPr/>
            <p:nvPr/>
          </p:nvSpPr>
          <p:spPr>
            <a:xfrm rot="16200000" flipH="1">
              <a:off x="4527507" y="936915"/>
              <a:ext cx="636672" cy="1523959"/>
            </a:xfrm>
            <a:prstGeom prst="bentArrow">
              <a:avLst>
                <a:gd name="adj1" fmla="val 30074"/>
                <a:gd name="adj2" fmla="val 29958"/>
                <a:gd name="adj3" fmla="val 23888"/>
                <a:gd name="adj4" fmla="val 4096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black"/>
                </a:solidFill>
              </a:endParaRPr>
            </a:p>
          </p:txBody>
        </p:sp>
        <p:sp>
          <p:nvSpPr>
            <p:cNvPr id="41" name="Bent Arrow 40"/>
            <p:cNvSpPr/>
            <p:nvPr/>
          </p:nvSpPr>
          <p:spPr>
            <a:xfrm flipH="1">
              <a:off x="7751391" y="1380557"/>
              <a:ext cx="755767" cy="1185823"/>
            </a:xfrm>
            <a:prstGeom prst="ben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black"/>
                </a:solidFill>
              </a:endParaRPr>
            </a:p>
          </p:txBody>
        </p:sp>
        <p:sp>
          <p:nvSpPr>
            <p:cNvPr id="12" name="Rectangle 11"/>
            <p:cNvSpPr/>
            <p:nvPr/>
          </p:nvSpPr>
          <p:spPr>
            <a:xfrm>
              <a:off x="3529356" y="4212695"/>
              <a:ext cx="2175116" cy="128287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black"/>
                  </a:solidFill>
                </a:rPr>
                <a:t>Semi-natural emissions</a:t>
              </a:r>
            </a:p>
            <a:p>
              <a:pPr marL="285750" indent="-285750">
                <a:buFont typeface="Arial" pitchFamily="34" charset="0"/>
                <a:buChar char="•"/>
              </a:pPr>
              <a:r>
                <a:rPr lang="en-GB" sz="1400" dirty="0" smtClean="0">
                  <a:solidFill>
                    <a:prstClr val="black"/>
                  </a:solidFill>
                </a:rPr>
                <a:t>BVOC</a:t>
              </a:r>
              <a:endParaRPr lang="en-GB" sz="1400" dirty="0">
                <a:solidFill>
                  <a:prstClr val="black"/>
                </a:solidFill>
              </a:endParaRPr>
            </a:p>
            <a:p>
              <a:pPr marL="285750" indent="-285750">
                <a:buFont typeface="Arial" pitchFamily="34" charset="0"/>
                <a:buChar char="•"/>
              </a:pPr>
              <a:r>
                <a:rPr lang="en-GB" sz="1400" dirty="0">
                  <a:solidFill>
                    <a:prstClr val="black"/>
                  </a:solidFill>
                </a:rPr>
                <a:t>Marine</a:t>
              </a:r>
            </a:p>
            <a:p>
              <a:pPr marL="285750" indent="-285750">
                <a:buFont typeface="Arial" pitchFamily="34" charset="0"/>
                <a:buChar char="•"/>
              </a:pPr>
              <a:r>
                <a:rPr lang="en-GB" sz="1400" dirty="0">
                  <a:solidFill>
                    <a:prstClr val="black"/>
                  </a:solidFill>
                </a:rPr>
                <a:t>Dust</a:t>
              </a:r>
            </a:p>
            <a:p>
              <a:pPr marL="285750" indent="-285750">
                <a:buFont typeface="Arial" pitchFamily="34" charset="0"/>
                <a:buChar char="•"/>
              </a:pPr>
              <a:r>
                <a:rPr lang="en-GB" sz="1400" dirty="0">
                  <a:solidFill>
                    <a:prstClr val="black"/>
                  </a:solidFill>
                </a:rPr>
                <a:t>Fires </a:t>
              </a:r>
              <a:r>
                <a:rPr lang="en-GB" sz="1400" dirty="0" smtClean="0">
                  <a:solidFill>
                    <a:prstClr val="black"/>
                  </a:solidFill>
                </a:rPr>
                <a:t>…..</a:t>
              </a:r>
              <a:endParaRPr lang="en-GB" sz="1400" dirty="0">
                <a:solidFill>
                  <a:prstClr val="black"/>
                </a:solidFill>
              </a:endParaRPr>
            </a:p>
          </p:txBody>
        </p:sp>
        <p:sp>
          <p:nvSpPr>
            <p:cNvPr id="42" name="Up Arrow 41"/>
            <p:cNvSpPr/>
            <p:nvPr/>
          </p:nvSpPr>
          <p:spPr>
            <a:xfrm flipH="1">
              <a:off x="5680912" y="3807696"/>
              <a:ext cx="322104" cy="2236425"/>
            </a:xfrm>
            <a:prstGeom prst="up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43" name="TextBox 42"/>
            <p:cNvSpPr txBox="1"/>
            <p:nvPr/>
          </p:nvSpPr>
          <p:spPr>
            <a:xfrm>
              <a:off x="1938698" y="2082334"/>
              <a:ext cx="3765774" cy="338554"/>
            </a:xfrm>
            <a:prstGeom prst="rect">
              <a:avLst/>
            </a:prstGeom>
            <a:noFill/>
          </p:spPr>
          <p:txBody>
            <a:bodyPr wrap="none" rtlCol="0">
              <a:spAutoFit/>
            </a:bodyPr>
            <a:lstStyle/>
            <a:p>
              <a:r>
                <a:rPr lang="en-GB" sz="1600" b="1" dirty="0" smtClean="0">
                  <a:solidFill>
                    <a:prstClr val="black"/>
                  </a:solidFill>
                </a:rPr>
                <a:t>Pre-operational Emission processing chain</a:t>
              </a:r>
              <a:endParaRPr lang="en-GB" sz="1600" b="1" dirty="0">
                <a:solidFill>
                  <a:prstClr val="black"/>
                </a:solidFill>
              </a:endParaRPr>
            </a:p>
          </p:txBody>
        </p:sp>
        <p:sp>
          <p:nvSpPr>
            <p:cNvPr id="34" name="Up Arrow 33"/>
            <p:cNvSpPr/>
            <p:nvPr/>
          </p:nvSpPr>
          <p:spPr>
            <a:xfrm flipH="1">
              <a:off x="4561127" y="5495571"/>
              <a:ext cx="370404" cy="676051"/>
            </a:xfrm>
            <a:prstGeom prst="upArrow">
              <a:avLst>
                <a:gd name="adj1" fmla="val 32154"/>
                <a:gd name="adj2" fmla="val 50000"/>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30" name="Rectangle 29"/>
            <p:cNvSpPr/>
            <p:nvPr/>
          </p:nvSpPr>
          <p:spPr>
            <a:xfrm>
              <a:off x="1619672" y="6033784"/>
              <a:ext cx="4465491" cy="70758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black"/>
                  </a:solidFill>
                </a:rPr>
                <a:t>Satellite data</a:t>
              </a:r>
            </a:p>
            <a:p>
              <a:pPr algn="ctr"/>
              <a:r>
                <a:rPr lang="en-GB" sz="1600" dirty="0" smtClean="0">
                  <a:solidFill>
                    <a:prstClr val="black"/>
                  </a:solidFill>
                </a:rPr>
                <a:t>e.g.; GPS, </a:t>
              </a:r>
              <a:r>
                <a:rPr lang="en-GB" sz="1600" dirty="0">
                  <a:solidFill>
                    <a:prstClr val="black"/>
                  </a:solidFill>
                </a:rPr>
                <a:t>AIS, Land </a:t>
              </a:r>
              <a:r>
                <a:rPr lang="en-GB" sz="1600" dirty="0" smtClean="0">
                  <a:solidFill>
                    <a:prstClr val="black"/>
                  </a:solidFill>
                </a:rPr>
                <a:t>use, vegetation, LAI, FRP, </a:t>
              </a:r>
              <a:r>
                <a:rPr lang="en-GB" sz="1600" dirty="0">
                  <a:solidFill>
                    <a:prstClr val="black"/>
                  </a:solidFill>
                </a:rPr>
                <a:t>wave </a:t>
              </a:r>
              <a:r>
                <a:rPr lang="en-GB" sz="1600" dirty="0" smtClean="0">
                  <a:solidFill>
                    <a:prstClr val="black"/>
                  </a:solidFill>
                </a:rPr>
                <a:t>height, sea ice, snow cover, soil water,  …</a:t>
              </a:r>
              <a:endParaRPr lang="en-GB" sz="1600" dirty="0">
                <a:solidFill>
                  <a:prstClr val="black"/>
                </a:solidFill>
              </a:endParaRPr>
            </a:p>
          </p:txBody>
        </p:sp>
        <p:sp>
          <p:nvSpPr>
            <p:cNvPr id="27" name="Rectangle 26"/>
            <p:cNvSpPr>
              <a:spLocks/>
            </p:cNvSpPr>
            <p:nvPr/>
          </p:nvSpPr>
          <p:spPr>
            <a:xfrm>
              <a:off x="6598737" y="4447191"/>
              <a:ext cx="1043455" cy="532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prstClr val="black"/>
                  </a:solidFill>
                </a:rPr>
                <a:t>Time profiles</a:t>
              </a:r>
              <a:endParaRPr lang="en-GB" sz="1600" b="1" dirty="0">
                <a:solidFill>
                  <a:prstClr val="black"/>
                </a:solidFill>
              </a:endParaRPr>
            </a:p>
          </p:txBody>
        </p:sp>
        <p:sp>
          <p:nvSpPr>
            <p:cNvPr id="31" name="Rectangle 30"/>
            <p:cNvSpPr/>
            <p:nvPr/>
          </p:nvSpPr>
          <p:spPr>
            <a:xfrm>
              <a:off x="6589021" y="3109077"/>
              <a:ext cx="1053172" cy="510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prstClr val="black"/>
                  </a:solidFill>
                </a:rPr>
                <a:t>Early estimates</a:t>
              </a:r>
              <a:endParaRPr lang="en-GB" sz="1600" b="1" dirty="0">
                <a:solidFill>
                  <a:prstClr val="black"/>
                </a:solidFill>
              </a:endParaRPr>
            </a:p>
          </p:txBody>
        </p:sp>
        <p:sp>
          <p:nvSpPr>
            <p:cNvPr id="32" name="Rectangle 31"/>
            <p:cNvSpPr/>
            <p:nvPr/>
          </p:nvSpPr>
          <p:spPr>
            <a:xfrm>
              <a:off x="1619672" y="189993"/>
              <a:ext cx="4465491" cy="70758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prstClr val="black"/>
                  </a:solidFill>
                </a:rPr>
                <a:t>Satellite data</a:t>
              </a:r>
            </a:p>
            <a:p>
              <a:pPr algn="ctr"/>
              <a:r>
                <a:rPr lang="en-GB" sz="1600" dirty="0" smtClean="0">
                  <a:solidFill>
                    <a:prstClr val="black"/>
                  </a:solidFill>
                </a:rPr>
                <a:t>SO2, NO2, NH3, AOD from e.g. TROPOMI, OMI, IASI, MODIS</a:t>
              </a:r>
            </a:p>
          </p:txBody>
        </p:sp>
        <p:sp>
          <p:nvSpPr>
            <p:cNvPr id="39" name="Rectangle 38"/>
            <p:cNvSpPr/>
            <p:nvPr/>
          </p:nvSpPr>
          <p:spPr>
            <a:xfrm>
              <a:off x="1828841" y="1268760"/>
              <a:ext cx="2143570" cy="51771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prstClr val="white"/>
                  </a:solidFill>
                </a:rPr>
                <a:t>Inverse modelling</a:t>
              </a:r>
              <a:endParaRPr lang="en-GB" sz="1600" dirty="0">
                <a:solidFill>
                  <a:prstClr val="white"/>
                </a:solidFill>
              </a:endParaRPr>
            </a:p>
          </p:txBody>
        </p:sp>
        <p:sp>
          <p:nvSpPr>
            <p:cNvPr id="46" name="Rectangle 45"/>
            <p:cNvSpPr/>
            <p:nvPr/>
          </p:nvSpPr>
          <p:spPr>
            <a:xfrm>
              <a:off x="0" y="1786476"/>
              <a:ext cx="1259632" cy="424730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black"/>
                  </a:solidFill>
                </a:rPr>
                <a:t>Emissions</a:t>
              </a:r>
            </a:p>
            <a:p>
              <a:pPr algn="ctr"/>
              <a:r>
                <a:rPr lang="en-GB" sz="1600" dirty="0">
                  <a:solidFill>
                    <a:prstClr val="black"/>
                  </a:solidFill>
                </a:rPr>
                <a:t>Reported national totals,</a:t>
              </a:r>
            </a:p>
            <a:p>
              <a:pPr algn="ctr"/>
              <a:r>
                <a:rPr lang="en-GB" sz="1600" dirty="0">
                  <a:solidFill>
                    <a:prstClr val="black"/>
                  </a:solidFill>
                </a:rPr>
                <a:t>E-PRTR,</a:t>
              </a:r>
            </a:p>
            <a:p>
              <a:pPr algn="ctr"/>
              <a:r>
                <a:rPr lang="en-GB" sz="1600" dirty="0" smtClean="0">
                  <a:solidFill>
                    <a:prstClr val="black"/>
                  </a:solidFill>
                </a:rPr>
                <a:t>…</a:t>
              </a:r>
            </a:p>
            <a:p>
              <a:pPr algn="ctr"/>
              <a:endParaRPr lang="en-GB" sz="1600" b="1" dirty="0" smtClean="0">
                <a:solidFill>
                  <a:prstClr val="black"/>
                </a:solidFill>
              </a:endParaRPr>
            </a:p>
            <a:p>
              <a:pPr algn="ctr"/>
              <a:r>
                <a:rPr lang="en-GB" sz="1600" b="1" dirty="0" smtClean="0">
                  <a:solidFill>
                    <a:prstClr val="black"/>
                  </a:solidFill>
                </a:rPr>
                <a:t>Activities &amp; technologies</a:t>
              </a:r>
            </a:p>
            <a:p>
              <a:pPr algn="ctr"/>
              <a:r>
                <a:rPr lang="en-GB" sz="1600" dirty="0" smtClean="0">
                  <a:solidFill>
                    <a:prstClr val="black"/>
                  </a:solidFill>
                </a:rPr>
                <a:t> e.g.</a:t>
              </a:r>
              <a:endParaRPr lang="en-GB" sz="1600" dirty="0">
                <a:solidFill>
                  <a:prstClr val="black"/>
                </a:solidFill>
              </a:endParaRPr>
            </a:p>
            <a:p>
              <a:pPr algn="ctr"/>
              <a:r>
                <a:rPr lang="en-GB" sz="1600" dirty="0">
                  <a:solidFill>
                    <a:prstClr val="black"/>
                  </a:solidFill>
                </a:rPr>
                <a:t>Electricity use, </a:t>
              </a:r>
              <a:r>
                <a:rPr lang="en-GB" sz="1600" dirty="0" smtClean="0">
                  <a:solidFill>
                    <a:prstClr val="black"/>
                  </a:solidFill>
                </a:rPr>
                <a:t>Fuel sales,  </a:t>
              </a:r>
              <a:endParaRPr lang="en-GB" sz="1600" dirty="0">
                <a:solidFill>
                  <a:prstClr val="black"/>
                </a:solidFill>
              </a:endParaRPr>
            </a:p>
            <a:p>
              <a:pPr algn="ctr"/>
              <a:r>
                <a:rPr lang="en-GB" sz="1600" dirty="0" smtClean="0">
                  <a:solidFill>
                    <a:prstClr val="black"/>
                  </a:solidFill>
                </a:rPr>
                <a:t>Animals,</a:t>
              </a:r>
            </a:p>
            <a:p>
              <a:pPr algn="ctr"/>
              <a:r>
                <a:rPr lang="en-GB" sz="1600" dirty="0" smtClean="0">
                  <a:solidFill>
                    <a:prstClr val="black"/>
                  </a:solidFill>
                </a:rPr>
                <a:t>Car </a:t>
              </a:r>
              <a:r>
                <a:rPr lang="en-GB" sz="1600" dirty="0">
                  <a:solidFill>
                    <a:prstClr val="black"/>
                  </a:solidFill>
                </a:rPr>
                <a:t>park</a:t>
              </a:r>
              <a:r>
                <a:rPr lang="en-GB" sz="1600" dirty="0" smtClean="0">
                  <a:solidFill>
                    <a:prstClr val="black"/>
                  </a:solidFill>
                </a:rPr>
                <a:t>,</a:t>
              </a:r>
            </a:p>
            <a:p>
              <a:pPr algn="ctr"/>
              <a:r>
                <a:rPr lang="en-GB" sz="1600" dirty="0" smtClean="0">
                  <a:solidFill>
                    <a:prstClr val="black"/>
                  </a:solidFill>
                </a:rPr>
                <a:t>Population,</a:t>
              </a:r>
            </a:p>
            <a:p>
              <a:pPr algn="ctr"/>
              <a:r>
                <a:rPr lang="en-GB" sz="1600" dirty="0" smtClean="0">
                  <a:solidFill>
                    <a:prstClr val="black"/>
                  </a:solidFill>
                </a:rPr>
                <a:t>… </a:t>
              </a:r>
              <a:endParaRPr lang="en-GB" sz="1600" dirty="0">
                <a:solidFill>
                  <a:prstClr val="black"/>
                </a:solidFill>
              </a:endParaRPr>
            </a:p>
          </p:txBody>
        </p:sp>
        <p:sp>
          <p:nvSpPr>
            <p:cNvPr id="48" name="Rectangle 47"/>
            <p:cNvSpPr/>
            <p:nvPr/>
          </p:nvSpPr>
          <p:spPr>
            <a:xfrm>
              <a:off x="6598737" y="5014152"/>
              <a:ext cx="1053172" cy="553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prstClr val="black"/>
                  </a:solidFill>
                </a:rPr>
                <a:t>Documentation</a:t>
              </a:r>
              <a:endParaRPr lang="en-GB" sz="1600" b="1" dirty="0">
                <a:solidFill>
                  <a:prstClr val="black"/>
                </a:solidFill>
              </a:endParaRPr>
            </a:p>
          </p:txBody>
        </p:sp>
        <p:sp>
          <p:nvSpPr>
            <p:cNvPr id="49" name="Rectangle 48"/>
            <p:cNvSpPr/>
            <p:nvPr/>
          </p:nvSpPr>
          <p:spPr>
            <a:xfrm>
              <a:off x="6598736" y="5596535"/>
              <a:ext cx="1053821" cy="553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prstClr val="black"/>
                  </a:solidFill>
                </a:rPr>
                <a:t>Training material</a:t>
              </a:r>
              <a:endParaRPr lang="en-GB" sz="1600" b="1" dirty="0">
                <a:solidFill>
                  <a:prstClr val="black"/>
                </a:solidFill>
              </a:endParaRPr>
            </a:p>
          </p:txBody>
        </p:sp>
      </p:grpSp>
      <p:sp>
        <p:nvSpPr>
          <p:cNvPr id="4" name="TextBox 3"/>
          <p:cNvSpPr txBox="1"/>
          <p:nvPr/>
        </p:nvSpPr>
        <p:spPr>
          <a:xfrm>
            <a:off x="6578686" y="189690"/>
            <a:ext cx="2304256" cy="707886"/>
          </a:xfrm>
          <a:prstGeom prst="rect">
            <a:avLst/>
          </a:prstGeom>
          <a:noFill/>
        </p:spPr>
        <p:txBody>
          <a:bodyPr wrap="square" rtlCol="0">
            <a:spAutoFit/>
          </a:bodyPr>
          <a:lstStyle/>
          <a:p>
            <a:pPr algn="ctr"/>
            <a:r>
              <a:rPr lang="en-GB" sz="2000" b="1" dirty="0" smtClean="0">
                <a:solidFill>
                  <a:prstClr val="black"/>
                </a:solidFill>
              </a:rPr>
              <a:t>Emission modelling in the future</a:t>
            </a:r>
            <a:endParaRPr lang="en-GB" sz="2000" b="1" dirty="0">
              <a:solidFill>
                <a:prstClr val="black"/>
              </a:solidFill>
            </a:endParaRPr>
          </a:p>
        </p:txBody>
      </p:sp>
    </p:spTree>
    <p:extLst>
      <p:ext uri="{BB962C8B-B14F-4D97-AF65-F5344CB8AC3E}">
        <p14:creationId xmlns:p14="http://schemas.microsoft.com/office/powerpoint/2010/main" val="1464992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no2__gas__air_movave_60_obs_vs_le_trend_NL00131.png"/>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7366618" y="3356993"/>
            <a:ext cx="1959985" cy="1800200"/>
          </a:xfrm>
          <a:prstGeom prst="rect">
            <a:avLst/>
          </a:prstGeom>
        </p:spPr>
      </p:pic>
      <p:sp>
        <p:nvSpPr>
          <p:cNvPr id="2" name="Title 1"/>
          <p:cNvSpPr>
            <a:spLocks noGrp="1"/>
          </p:cNvSpPr>
          <p:nvPr>
            <p:ph type="title"/>
          </p:nvPr>
        </p:nvSpPr>
        <p:spPr>
          <a:xfrm>
            <a:off x="684038" y="994909"/>
            <a:ext cx="7272338" cy="720000"/>
          </a:xfrm>
        </p:spPr>
        <p:txBody>
          <a:bodyPr/>
          <a:lstStyle/>
          <a:p>
            <a:r>
              <a:rPr lang="en-GB" dirty="0" smtClean="0"/>
              <a:t>LOTOS-EUROS model</a:t>
            </a:r>
            <a:endParaRPr lang="en-GB" dirty="0"/>
          </a:p>
        </p:txBody>
      </p:sp>
      <p:sp>
        <p:nvSpPr>
          <p:cNvPr id="3" name="Content Placeholder 2"/>
          <p:cNvSpPr>
            <a:spLocks noGrp="1"/>
          </p:cNvSpPr>
          <p:nvPr>
            <p:ph idx="1"/>
          </p:nvPr>
        </p:nvSpPr>
        <p:spPr>
          <a:xfrm>
            <a:off x="5436096" y="1016349"/>
            <a:ext cx="3491880" cy="756467"/>
          </a:xfrm>
        </p:spPr>
        <p:txBody>
          <a:bodyPr/>
          <a:lstStyle/>
          <a:p>
            <a:r>
              <a:rPr lang="en-GB" dirty="0" smtClean="0"/>
              <a:t>Simulation model for air quality</a:t>
            </a:r>
          </a:p>
          <a:p>
            <a:r>
              <a:rPr lang="en-GB" dirty="0" smtClean="0"/>
              <a:t>TNO, RIMV, KNMI</a:t>
            </a:r>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626810"/>
            <a:ext cx="2276871" cy="227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933056"/>
            <a:ext cx="5127602" cy="2592288"/>
          </a:xfrm>
          <a:prstGeom prst="rect">
            <a:avLst/>
          </a:prstGeom>
          <a:ln w="19050">
            <a:solidFill>
              <a:schemeClr val="tx1"/>
            </a:solidFill>
          </a:ln>
        </p:spPr>
      </p:pic>
      <p:cxnSp>
        <p:nvCxnSpPr>
          <p:cNvPr id="10" name="Straight Arrow Connector 9"/>
          <p:cNvCxnSpPr/>
          <p:nvPr/>
        </p:nvCxnSpPr>
        <p:spPr>
          <a:xfrm>
            <a:off x="5544468" y="4920192"/>
            <a:ext cx="648072"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23528" y="1714909"/>
            <a:ext cx="2154886" cy="1425659"/>
            <a:chOff x="323528" y="1714909"/>
            <a:chExt cx="2154886" cy="1425659"/>
          </a:xfrm>
        </p:grpSpPr>
        <p:pic>
          <p:nvPicPr>
            <p:cNvPr id="2050" name="Picture 2" descr="http://www.meteo.be/meteo/view/nl/113200-ajaxcontroller.html/6723355/image.jpg?position=19&amp;extraid=">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787"/>
            <a:stretch/>
          </p:blipFill>
          <p:spPr bwMode="auto">
            <a:xfrm>
              <a:off x="323528" y="1714909"/>
              <a:ext cx="2154886" cy="14256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0056" y="2744950"/>
              <a:ext cx="1724078" cy="369332"/>
            </a:xfrm>
            <a:prstGeom prst="rect">
              <a:avLst/>
            </a:prstGeom>
            <a:solidFill>
              <a:schemeClr val="bg1"/>
            </a:solidFill>
            <a:ln w="12700">
              <a:solidFill>
                <a:schemeClr val="tx1"/>
              </a:solidFill>
            </a:ln>
          </p:spPr>
          <p:txBody>
            <a:bodyPr wrap="square" rtlCol="0">
              <a:spAutoFit/>
            </a:bodyPr>
            <a:lstStyle/>
            <a:p>
              <a:pPr algn="ctr"/>
              <a:r>
                <a:rPr lang="en-GB" dirty="0" smtClean="0"/>
                <a:t>meteorology</a:t>
              </a:r>
              <a:endParaRPr lang="en-GB" dirty="0"/>
            </a:p>
          </p:txBody>
        </p:sp>
      </p:grpSp>
      <p:sp>
        <p:nvSpPr>
          <p:cNvPr id="16" name="TextBox 15"/>
          <p:cNvSpPr txBox="1"/>
          <p:nvPr/>
        </p:nvSpPr>
        <p:spPr>
          <a:xfrm>
            <a:off x="7164288" y="4735526"/>
            <a:ext cx="1724078" cy="369332"/>
          </a:xfrm>
          <a:prstGeom prst="rect">
            <a:avLst/>
          </a:prstGeom>
          <a:solidFill>
            <a:schemeClr val="bg1"/>
          </a:solidFill>
          <a:ln w="12700">
            <a:solidFill>
              <a:schemeClr val="tx1"/>
            </a:solidFill>
          </a:ln>
        </p:spPr>
        <p:txBody>
          <a:bodyPr wrap="square" rtlCol="0">
            <a:spAutoFit/>
          </a:bodyPr>
          <a:lstStyle/>
          <a:p>
            <a:pPr algn="ctr"/>
            <a:r>
              <a:rPr lang="en-GB" dirty="0" smtClean="0"/>
              <a:t>concentrations</a:t>
            </a:r>
            <a:endParaRPr lang="en-GB" dirty="0"/>
          </a:p>
        </p:txBody>
      </p:sp>
      <p:grpSp>
        <p:nvGrpSpPr>
          <p:cNvPr id="13" name="Group 12"/>
          <p:cNvGrpSpPr/>
          <p:nvPr/>
        </p:nvGrpSpPr>
        <p:grpSpPr>
          <a:xfrm>
            <a:off x="5164974" y="1954757"/>
            <a:ext cx="2312485" cy="1224137"/>
            <a:chOff x="4499992" y="1902330"/>
            <a:chExt cx="2312485" cy="1224137"/>
          </a:xfrm>
        </p:grpSpPr>
        <p:pic>
          <p:nvPicPr>
            <p:cNvPr id="11" name="Picture 3" descr="Fig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7748"/>
            <a:stretch/>
          </p:blipFill>
          <p:spPr>
            <a:xfrm>
              <a:off x="4499992" y="1902330"/>
              <a:ext cx="2312485" cy="1224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Box 16"/>
            <p:cNvSpPr txBox="1"/>
            <p:nvPr/>
          </p:nvSpPr>
          <p:spPr>
            <a:xfrm>
              <a:off x="5451130" y="2053214"/>
              <a:ext cx="1226193" cy="369332"/>
            </a:xfrm>
            <a:prstGeom prst="rect">
              <a:avLst/>
            </a:prstGeom>
            <a:solidFill>
              <a:schemeClr val="bg1"/>
            </a:solidFill>
            <a:ln w="12700">
              <a:solidFill>
                <a:schemeClr val="tx1"/>
              </a:solidFill>
            </a:ln>
          </p:spPr>
          <p:txBody>
            <a:bodyPr wrap="square" rtlCol="0">
              <a:spAutoFit/>
            </a:bodyPr>
            <a:lstStyle/>
            <a:p>
              <a:pPr algn="ctr"/>
              <a:r>
                <a:rPr lang="en-GB" dirty="0" smtClean="0"/>
                <a:t>emissions</a:t>
              </a:r>
              <a:endParaRPr lang="en-GB" dirty="0"/>
            </a:p>
          </p:txBody>
        </p:sp>
      </p:grpSp>
      <p:pic>
        <p:nvPicPr>
          <p:cNvPr id="2052" name="Picture 4" descr="http://www.gim-international.com/wosimages/2540_212.jpg">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261" t="10468"/>
          <a:stretch/>
        </p:blipFill>
        <p:spPr bwMode="auto">
          <a:xfrm>
            <a:off x="2887329" y="1523776"/>
            <a:ext cx="2049940" cy="180792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222763" y="1624537"/>
            <a:ext cx="1724078" cy="369332"/>
          </a:xfrm>
          <a:prstGeom prst="rect">
            <a:avLst/>
          </a:prstGeom>
          <a:solidFill>
            <a:schemeClr val="bg1"/>
          </a:solidFill>
          <a:ln w="12700">
            <a:solidFill>
              <a:schemeClr val="tx1"/>
            </a:solidFill>
          </a:ln>
        </p:spPr>
        <p:txBody>
          <a:bodyPr wrap="square" rtlCol="0">
            <a:spAutoFit/>
          </a:bodyPr>
          <a:lstStyle/>
          <a:p>
            <a:pPr algn="ctr"/>
            <a:r>
              <a:rPr lang="en-GB" dirty="0" err="1" smtClean="0"/>
              <a:t>landcover</a:t>
            </a:r>
            <a:r>
              <a:rPr lang="en-GB" dirty="0" smtClean="0"/>
              <a:t>/soil</a:t>
            </a:r>
            <a:endParaRPr lang="en-GB" dirty="0"/>
          </a:p>
        </p:txBody>
      </p:sp>
      <p:cxnSp>
        <p:nvCxnSpPr>
          <p:cNvPr id="22" name="Straight Arrow Connector 21"/>
          <p:cNvCxnSpPr/>
          <p:nvPr/>
        </p:nvCxnSpPr>
        <p:spPr>
          <a:xfrm>
            <a:off x="3707904" y="3356993"/>
            <a:ext cx="11629" cy="43204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716016" y="3356994"/>
            <a:ext cx="828452" cy="43204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35696" y="3297028"/>
            <a:ext cx="523601" cy="57606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91938" y="6021288"/>
            <a:ext cx="2173036" cy="369332"/>
          </a:xfrm>
          <a:prstGeom prst="rect">
            <a:avLst/>
          </a:prstGeom>
          <a:solidFill>
            <a:schemeClr val="bg1"/>
          </a:solidFill>
          <a:ln w="12700">
            <a:solidFill>
              <a:schemeClr val="tx1"/>
            </a:solidFill>
          </a:ln>
        </p:spPr>
        <p:txBody>
          <a:bodyPr wrap="square" rtlCol="0">
            <a:spAutoFit/>
          </a:bodyPr>
          <a:lstStyle/>
          <a:p>
            <a:pPr algn="ctr"/>
            <a:r>
              <a:rPr lang="en-GB" dirty="0" smtClean="0"/>
              <a:t>numerical model</a:t>
            </a:r>
            <a:endParaRPr lang="en-GB" dirty="0"/>
          </a:p>
        </p:txBody>
      </p:sp>
      <p:sp>
        <p:nvSpPr>
          <p:cNvPr id="2048" name="Rectangle 2047"/>
          <p:cNvSpPr/>
          <p:nvPr/>
        </p:nvSpPr>
        <p:spPr>
          <a:xfrm>
            <a:off x="7870379" y="2274437"/>
            <a:ext cx="526106" cy="584775"/>
          </a:xfrm>
          <a:prstGeom prst="rect">
            <a:avLst/>
          </a:prstGeom>
        </p:spPr>
        <p:txBody>
          <a:bodyPr wrap="none">
            <a:spAutoFit/>
          </a:bodyPr>
          <a:lstStyle/>
          <a:p>
            <a:pPr lvl="0"/>
            <a:r>
              <a:rPr lang="en-GB" sz="3200" b="1" dirty="0">
                <a:solidFill>
                  <a:prstClr val="black"/>
                </a:solidFill>
              </a:rPr>
              <a:t>...</a:t>
            </a:r>
          </a:p>
        </p:txBody>
      </p:sp>
    </p:spTree>
    <p:extLst>
      <p:ext uri="{BB962C8B-B14F-4D97-AF65-F5344CB8AC3E}">
        <p14:creationId xmlns:p14="http://schemas.microsoft.com/office/powerpoint/2010/main" val="190182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80728"/>
            <a:ext cx="8054114" cy="720000"/>
          </a:xfrm>
        </p:spPr>
        <p:txBody>
          <a:bodyPr/>
          <a:lstStyle/>
          <a:p>
            <a:r>
              <a:rPr lang="en-GB" dirty="0" smtClean="0"/>
              <a:t>Operational Air quality forecasts </a:t>
            </a:r>
            <a:br>
              <a:rPr lang="en-GB" dirty="0" smtClean="0"/>
            </a:br>
            <a:r>
              <a:rPr lang="en-GB" dirty="0" smtClean="0"/>
              <a:t>Europe (with RIVM/KNMI)</a:t>
            </a:r>
            <a:endParaRPr lang="en-GB" dirty="0"/>
          </a:p>
        </p:txBody>
      </p:sp>
      <p:sp>
        <p:nvSpPr>
          <p:cNvPr id="3" name="Rectangle 2"/>
          <p:cNvSpPr/>
          <p:nvPr/>
        </p:nvSpPr>
        <p:spPr>
          <a:xfrm>
            <a:off x="1750717" y="6237312"/>
            <a:ext cx="3544560" cy="369332"/>
          </a:xfrm>
          <a:prstGeom prst="rect">
            <a:avLst/>
          </a:prstGeom>
        </p:spPr>
        <p:txBody>
          <a:bodyPr wrap="none">
            <a:spAutoFit/>
          </a:bodyPr>
          <a:lstStyle/>
          <a:p>
            <a:r>
              <a:rPr lang="en-GB" dirty="0"/>
              <a:t>http://atmosphere.copernicus.eu/</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77" y="1988840"/>
            <a:ext cx="6274469" cy="3890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67" y="0"/>
            <a:ext cx="3326500" cy="7476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7" y="0"/>
            <a:ext cx="2016224" cy="743954"/>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718" y="1897086"/>
            <a:ext cx="6490122" cy="407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29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80728"/>
            <a:ext cx="8424936" cy="720000"/>
          </a:xfrm>
        </p:spPr>
        <p:txBody>
          <a:bodyPr/>
          <a:lstStyle/>
          <a:p>
            <a:r>
              <a:rPr lang="en-GB" sz="2400" dirty="0" smtClean="0"/>
              <a:t>Participation in and organisation of model comparisons to assess robustness of EMEP results for policy support</a:t>
            </a:r>
            <a:endParaRPr lang="en-GB" sz="2400" dirty="0"/>
          </a:p>
        </p:txBody>
      </p:sp>
      <p:sp>
        <p:nvSpPr>
          <p:cNvPr id="5" name="Content Placeholder 4"/>
          <p:cNvSpPr>
            <a:spLocks noGrp="1"/>
          </p:cNvSpPr>
          <p:nvPr>
            <p:ph idx="1"/>
          </p:nvPr>
        </p:nvSpPr>
        <p:spPr>
          <a:xfrm>
            <a:off x="556486" y="2420888"/>
            <a:ext cx="3511458" cy="3960862"/>
          </a:xfrm>
        </p:spPr>
        <p:txBody>
          <a:bodyPr/>
          <a:lstStyle/>
          <a:p>
            <a:r>
              <a:rPr lang="en-GB" dirty="0" smtClean="0"/>
              <a:t>EMEP review</a:t>
            </a:r>
          </a:p>
          <a:p>
            <a:r>
              <a:rPr lang="en-GB" dirty="0" smtClean="0"/>
              <a:t>EURODELTA  I &amp; II</a:t>
            </a:r>
          </a:p>
          <a:p>
            <a:r>
              <a:rPr lang="en-GB" dirty="0" smtClean="0"/>
              <a:t>AQMEII I &amp; II</a:t>
            </a:r>
          </a:p>
          <a:p>
            <a:r>
              <a:rPr lang="en-GB" dirty="0" smtClean="0"/>
              <a:t>ECLAIRE</a:t>
            </a:r>
          </a:p>
          <a:p>
            <a:r>
              <a:rPr lang="en-GB" dirty="0" smtClean="0"/>
              <a:t>TFMM Scale dependency</a:t>
            </a:r>
          </a:p>
          <a:p>
            <a:r>
              <a:rPr lang="en-GB" dirty="0" smtClean="0"/>
              <a:t>TFMM ED-Trends</a:t>
            </a:r>
          </a:p>
          <a:p>
            <a:r>
              <a:rPr lang="en-GB" dirty="0" smtClean="0"/>
              <a:t>…</a:t>
            </a:r>
          </a:p>
          <a:p>
            <a:endParaRPr lang="en-GB" dirty="0"/>
          </a:p>
          <a:p>
            <a:r>
              <a:rPr lang="en-GB" dirty="0" smtClean="0"/>
              <a:t>Should we </a:t>
            </a:r>
            <a:r>
              <a:rPr lang="en-GB" dirty="0" smtClean="0"/>
              <a:t>strengthen the exchange of experiences? </a:t>
            </a:r>
            <a:endParaRPr lang="en-GB" dirty="0" smtClean="0"/>
          </a:p>
          <a:p>
            <a:endParaRPr lang="en-GB" dirty="0"/>
          </a:p>
          <a:p>
            <a:endParaRPr lang="en-GB" dirty="0" smtClean="0"/>
          </a:p>
          <a:p>
            <a:endParaRPr lang="en-GB" dirty="0"/>
          </a:p>
        </p:txBody>
      </p:sp>
      <p:sp>
        <p:nvSpPr>
          <p:cNvPr id="4" name="Footer Placeholder 3"/>
          <p:cNvSpPr>
            <a:spLocks noGrp="1"/>
          </p:cNvSpPr>
          <p:nvPr>
            <p:ph type="ftr" sz="quarter" idx="11"/>
          </p:nvPr>
        </p:nvSpPr>
        <p:spPr/>
        <p:txBody>
          <a:bodyPr/>
          <a:lstStyle/>
          <a:p>
            <a:fld id="{F4C4922D-DD73-479C-8414-AA32C3DA0402}" type="slidenum">
              <a:rPr lang="en-GB" smtClean="0"/>
              <a:t>13</a:t>
            </a:fld>
            <a:r>
              <a:rPr lang="en-GB" smtClean="0"/>
              <a:t> | TNO contributions to EMEP</a:t>
            </a:r>
            <a:endParaRPr lang="en-GB" dirty="0"/>
          </a:p>
        </p:txBody>
      </p:sp>
      <p:pic>
        <p:nvPicPr>
          <p:cNvPr id="7" name="Picture 3" descr="\\tsn.tno.nl\Data\Users\schaapm\Home\Desktops\EC4MACS\Figures\Runs\NO2_7x7km_Europe.png"/>
          <p:cNvPicPr>
            <a:picLocks noChangeAspect="1" noChangeArrowheads="1"/>
          </p:cNvPicPr>
          <p:nvPr/>
        </p:nvPicPr>
        <p:blipFill rotWithShape="1">
          <a:blip r:embed="rId2">
            <a:extLst>
              <a:ext uri="{28A0092B-C50C-407E-A947-70E740481C1C}">
                <a14:useLocalDpi xmlns:a14="http://schemas.microsoft.com/office/drawing/2010/main" val="0"/>
              </a:ext>
            </a:extLst>
          </a:blip>
          <a:srcRect l="7143" r="7220"/>
          <a:stretch/>
        </p:blipFill>
        <p:spPr bwMode="auto">
          <a:xfrm>
            <a:off x="3923928" y="2060848"/>
            <a:ext cx="4992915" cy="439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968" y="3142924"/>
            <a:ext cx="5181600" cy="38862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44" y="3140968"/>
            <a:ext cx="5181600" cy="3886200"/>
          </a:xfrm>
          <a:prstGeom prst="rect">
            <a:avLst/>
          </a:prstGeom>
        </p:spPr>
      </p:pic>
      <p:pic>
        <p:nvPicPr>
          <p:cNvPr id="9" name="Picture 3"/>
          <p:cNvPicPr>
            <a:picLocks noChangeAspect="1" noChangeArrowheads="1"/>
          </p:cNvPicPr>
          <p:nvPr/>
        </p:nvPicPr>
        <p:blipFill>
          <a:blip r:embed="rId4"/>
          <a:srcRect/>
          <a:stretch>
            <a:fillRect/>
          </a:stretch>
        </p:blipFill>
        <p:spPr bwMode="auto">
          <a:xfrm rot="5400000">
            <a:off x="325232" y="1198230"/>
            <a:ext cx="1968500" cy="1883441"/>
          </a:xfrm>
          <a:prstGeom prst="rect">
            <a:avLst/>
          </a:prstGeom>
          <a:noFill/>
          <a:ln w="9525">
            <a:noFill/>
            <a:miter lim="800000"/>
            <a:headEnd/>
            <a:tailEnd/>
          </a:ln>
        </p:spPr>
      </p:pic>
      <p:pic>
        <p:nvPicPr>
          <p:cNvPr id="15" name="Picture 14" descr="\\benonas02\shared\cas\users\hendriksc\projects\BOP-II\v18\plots-FINAL\all\Contributions_per_conc_bin_per_sector_Rotterdam.png"/>
          <p:cNvPicPr/>
          <p:nvPr/>
        </p:nvPicPr>
        <p:blipFill rotWithShape="1">
          <a:blip r:embed="rId5">
            <a:extLst>
              <a:ext uri="{28A0092B-C50C-407E-A947-70E740481C1C}">
                <a14:useLocalDpi xmlns:a14="http://schemas.microsoft.com/office/drawing/2010/main" val="0"/>
              </a:ext>
            </a:extLst>
          </a:blip>
          <a:srcRect l="72500" t="19734" r="1166" b="37608"/>
          <a:stretch/>
        </p:blipFill>
        <p:spPr bwMode="auto">
          <a:xfrm>
            <a:off x="6708189" y="861918"/>
            <a:ext cx="2083443" cy="2795683"/>
          </a:xfrm>
          <a:prstGeom prst="rect">
            <a:avLst/>
          </a:prstGeom>
          <a:noFill/>
          <a:ln>
            <a:noFill/>
          </a:ln>
          <a:extLst>
            <a:ext uri="{53640926-AAD7-44D8-BBD7-CCE9431645EC}">
              <a14:shadowObscured xmlns:a14="http://schemas.microsoft.com/office/drawing/2010/main"/>
            </a:ext>
          </a:extLst>
        </p:spPr>
      </p:pic>
      <p:grpSp>
        <p:nvGrpSpPr>
          <p:cNvPr id="14" name="Group 13"/>
          <p:cNvGrpSpPr/>
          <p:nvPr/>
        </p:nvGrpSpPr>
        <p:grpSpPr>
          <a:xfrm>
            <a:off x="2391857" y="914401"/>
            <a:ext cx="4117168" cy="2514601"/>
            <a:chOff x="5106194" y="152399"/>
            <a:chExt cx="4460980" cy="2514601"/>
          </a:xfrm>
        </p:grpSpPr>
        <p:pic>
          <p:nvPicPr>
            <p:cNvPr id="12" name="Picture 11" descr="\\benonas02\shared\cas\users\hendriksc\projects\BOP-II\v18\plots-FINAL\all\Contributions_per_conc_bin_per_sector_Rotterdam.png"/>
            <p:cNvPicPr/>
            <p:nvPr/>
          </p:nvPicPr>
          <p:blipFill rotWithShape="1">
            <a:blip r:embed="rId5">
              <a:extLst>
                <a:ext uri="{28A0092B-C50C-407E-A947-70E740481C1C}">
                  <a14:useLocalDpi xmlns:a14="http://schemas.microsoft.com/office/drawing/2010/main" val="0"/>
                </a:ext>
              </a:extLst>
            </a:blip>
            <a:srcRect t="15299" r="29828" b="37932"/>
            <a:stretch/>
          </p:blipFill>
          <p:spPr bwMode="auto">
            <a:xfrm>
              <a:off x="5106194" y="152399"/>
              <a:ext cx="4460980" cy="2159001"/>
            </a:xfrm>
            <a:prstGeom prst="rect">
              <a:avLst/>
            </a:prstGeom>
            <a:noFill/>
            <a:ln>
              <a:noFill/>
            </a:ln>
            <a:extLst>
              <a:ext uri="{53640926-AAD7-44D8-BBD7-CCE9431645EC}">
                <a14:shadowObscured xmlns:a14="http://schemas.microsoft.com/office/drawing/2010/main"/>
              </a:ext>
            </a:extLst>
          </p:spPr>
        </p:pic>
        <p:pic>
          <p:nvPicPr>
            <p:cNvPr id="13" name="Picture 12" descr="\\benonas02\shared\cas\users\hendriksc\projects\BOP-II\v18\plots-FINAL\all\Contributions_per_conc_bin_per_sector_Rotterdam.png"/>
            <p:cNvPicPr/>
            <p:nvPr/>
          </p:nvPicPr>
          <p:blipFill rotWithShape="1">
            <a:blip r:embed="rId5">
              <a:extLst>
                <a:ext uri="{28A0092B-C50C-407E-A947-70E740481C1C}">
                  <a14:useLocalDpi xmlns:a14="http://schemas.microsoft.com/office/drawing/2010/main" val="0"/>
                </a:ext>
              </a:extLst>
            </a:blip>
            <a:srcRect t="90404" r="29828" b="1618"/>
            <a:stretch/>
          </p:blipFill>
          <p:spPr bwMode="auto">
            <a:xfrm>
              <a:off x="5106194" y="2298700"/>
              <a:ext cx="4460980" cy="368300"/>
            </a:xfrm>
            <a:prstGeom prst="rect">
              <a:avLst/>
            </a:prstGeom>
            <a:noFill/>
            <a:ln>
              <a:noFill/>
            </a:ln>
            <a:extLst>
              <a:ext uri="{53640926-AAD7-44D8-BBD7-CCE9431645EC}">
                <a14:shadowObscured xmlns:a14="http://schemas.microsoft.com/office/drawing/2010/main"/>
              </a:ext>
            </a:extLst>
          </p:spPr>
        </p:pic>
      </p:grpSp>
      <p:sp>
        <p:nvSpPr>
          <p:cNvPr id="2" name="Title 1"/>
          <p:cNvSpPr>
            <a:spLocks noGrp="1"/>
          </p:cNvSpPr>
          <p:nvPr>
            <p:ph type="title"/>
          </p:nvPr>
        </p:nvSpPr>
        <p:spPr>
          <a:xfrm>
            <a:off x="12454" y="1"/>
            <a:ext cx="4844602" cy="861917"/>
          </a:xfrm>
          <a:solidFill>
            <a:schemeClr val="bg1"/>
          </a:solidFill>
        </p:spPr>
        <p:txBody>
          <a:bodyPr/>
          <a:lstStyle/>
          <a:p>
            <a:pPr algn="ctr"/>
            <a:r>
              <a:rPr lang="en-GB" dirty="0" smtClean="0"/>
              <a:t/>
            </a:r>
            <a:br>
              <a:rPr lang="en-GB" dirty="0" smtClean="0"/>
            </a:br>
            <a:r>
              <a:rPr lang="en-GB" dirty="0" smtClean="0"/>
              <a:t>Source apportionment</a:t>
            </a:r>
            <a:endParaRPr lang="en-GB" dirty="0"/>
          </a:p>
        </p:txBody>
      </p:sp>
    </p:spTree>
    <p:extLst>
      <p:ext uri="{BB962C8B-B14F-4D97-AF65-F5344CB8AC3E}">
        <p14:creationId xmlns:p14="http://schemas.microsoft.com/office/powerpoint/2010/main" val="224425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908800"/>
            <a:ext cx="8280920" cy="720000"/>
          </a:xfrm>
        </p:spPr>
        <p:txBody>
          <a:bodyPr/>
          <a:lstStyle/>
          <a:p>
            <a:r>
              <a:rPr lang="en-GB" sz="2000" dirty="0" smtClean="0"/>
              <a:t>Modelled  contribution of  Baden-Württemberg to total nitrogen deposition</a:t>
            </a:r>
            <a:endParaRPr lang="en-GB" sz="2000"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6900" r="6409"/>
          <a:stretch/>
        </p:blipFill>
        <p:spPr>
          <a:xfrm>
            <a:off x="4344144" y="1544051"/>
            <a:ext cx="4835236" cy="4183200"/>
          </a:xfrm>
          <a:prstGeom prst="rect">
            <a:avLst/>
          </a:prstGeom>
        </p:spPr>
      </p:pic>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002" r="6763"/>
          <a:stretch/>
        </p:blipFill>
        <p:spPr>
          <a:xfrm>
            <a:off x="35496" y="1551781"/>
            <a:ext cx="4752109" cy="4181475"/>
          </a:xfrm>
        </p:spPr>
      </p:pic>
      <p:sp>
        <p:nvSpPr>
          <p:cNvPr id="12" name="Content Placeholder 2"/>
          <p:cNvSpPr txBox="1">
            <a:spLocks/>
          </p:cNvSpPr>
          <p:nvPr/>
        </p:nvSpPr>
        <p:spPr>
          <a:xfrm>
            <a:off x="827584" y="5877272"/>
            <a:ext cx="8136904" cy="720502"/>
          </a:xfrm>
          <a:prstGeom prst="rect">
            <a:avLst/>
          </a:prstGeom>
          <a:solidFill>
            <a:schemeClr val="bg1"/>
          </a:solidFill>
        </p:spPr>
        <p:txBody>
          <a:bodyPr vert="horz" lIns="0" tIns="0" rIns="0" bIns="0" rtlCol="0">
            <a:noAutofit/>
          </a:bodyPr>
          <a:lstStyle>
            <a:lvl1pPr marL="185738" indent="-185738" algn="l" defTabSz="914400" rtl="0" eaLnBrk="1" latinLnBrk="0" hangingPunct="1">
              <a:lnSpc>
                <a:spcPts val="2810"/>
              </a:lnSpc>
              <a:spcBef>
                <a:spcPts val="0"/>
              </a:spcBef>
              <a:buFontTx/>
              <a:buBlip>
                <a:blip r:embed="rId4"/>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FontTx/>
              <a:buBlip>
                <a:blip r:embed="rId4"/>
              </a:buBlip>
              <a:defRPr sz="1800" kern="1200">
                <a:solidFill>
                  <a:schemeClr val="tx1"/>
                </a:solidFill>
                <a:latin typeface="Arial" pitchFamily="34" charset="0"/>
                <a:ea typeface="+mn-ea"/>
                <a:cs typeface="Arial" pitchFamily="34" charset="0"/>
              </a:defRPr>
            </a:lvl2pPr>
            <a:lvl3pPr marL="542925" indent="-187325" algn="l" defTabSz="914400" rtl="0" eaLnBrk="1" latinLnBrk="0" hangingPunct="1">
              <a:lnSpc>
                <a:spcPts val="2810"/>
              </a:lnSpc>
              <a:spcBef>
                <a:spcPts val="0"/>
              </a:spcBef>
              <a:buFontTx/>
              <a:buBlip>
                <a:blip r:embed="rId4"/>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FontTx/>
              <a:buBlip>
                <a:blip r:embed="rId4"/>
              </a:buBlip>
              <a:defRPr sz="1800" kern="1200">
                <a:solidFill>
                  <a:schemeClr val="tx1"/>
                </a:solidFill>
                <a:latin typeface="Arial" pitchFamily="34" charset="0"/>
                <a:ea typeface="+mn-ea"/>
                <a:cs typeface="Arial" pitchFamily="34" charset="0"/>
              </a:defRPr>
            </a:lvl4pPr>
            <a:lvl5pPr marL="901700" indent="-187325" algn="l" defTabSz="914400" rtl="0" eaLnBrk="1" latinLnBrk="0" hangingPunct="1">
              <a:lnSpc>
                <a:spcPts val="2810"/>
              </a:lnSpc>
              <a:spcBef>
                <a:spcPts val="0"/>
              </a:spcBef>
              <a:buFontTx/>
              <a:buBlip>
                <a:blip r:embed="rId4"/>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GB" sz="1600" dirty="0" smtClean="0"/>
              <a:t>Policy support applications – in this case for Germany to assess the origin of N-deposition.</a:t>
            </a:r>
          </a:p>
        </p:txBody>
      </p:sp>
      <p:sp>
        <p:nvSpPr>
          <p:cNvPr id="3" name="TextBox 2"/>
          <p:cNvSpPr txBox="1"/>
          <p:nvPr/>
        </p:nvSpPr>
        <p:spPr>
          <a:xfrm>
            <a:off x="827584" y="1597716"/>
            <a:ext cx="1008112" cy="369332"/>
          </a:xfrm>
          <a:prstGeom prst="rect">
            <a:avLst/>
          </a:prstGeom>
          <a:noFill/>
        </p:spPr>
        <p:txBody>
          <a:bodyPr wrap="square" rtlCol="0">
            <a:spAutoFit/>
          </a:bodyPr>
          <a:lstStyle/>
          <a:p>
            <a:r>
              <a:rPr lang="en-GB" dirty="0" err="1" smtClean="0"/>
              <a:t>NHx</a:t>
            </a:r>
            <a:endParaRPr lang="en-GB" dirty="0"/>
          </a:p>
        </p:txBody>
      </p:sp>
      <p:sp>
        <p:nvSpPr>
          <p:cNvPr id="7" name="TextBox 6"/>
          <p:cNvSpPr txBox="1"/>
          <p:nvPr/>
        </p:nvSpPr>
        <p:spPr>
          <a:xfrm>
            <a:off x="5148064" y="1597716"/>
            <a:ext cx="1008112" cy="369332"/>
          </a:xfrm>
          <a:prstGeom prst="rect">
            <a:avLst/>
          </a:prstGeom>
          <a:noFill/>
        </p:spPr>
        <p:txBody>
          <a:bodyPr wrap="square" rtlCol="0">
            <a:spAutoFit/>
          </a:bodyPr>
          <a:lstStyle/>
          <a:p>
            <a:r>
              <a:rPr lang="en-GB" dirty="0" err="1" smtClean="0"/>
              <a:t>NOy</a:t>
            </a:r>
            <a:endParaRPr lang="en-GB" dirty="0"/>
          </a:p>
        </p:txBody>
      </p:sp>
    </p:spTree>
    <p:extLst>
      <p:ext uri="{BB962C8B-B14F-4D97-AF65-F5344CB8AC3E}">
        <p14:creationId xmlns:p14="http://schemas.microsoft.com/office/powerpoint/2010/main" val="268221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5"/>
          <p:cNvSpPr>
            <a:spLocks/>
          </p:cNvSpPr>
          <p:nvPr/>
        </p:nvSpPr>
        <p:spPr bwMode="auto">
          <a:xfrm>
            <a:off x="5004048" y="947738"/>
            <a:ext cx="3888432" cy="719138"/>
          </a:xfrm>
          <a:prstGeom prst="rect">
            <a:avLst/>
          </a:prstGeom>
          <a:noFill/>
          <a:ln>
            <a:noFill/>
          </a:ln>
          <a:effectLst/>
          <a:extLst>
            <a:ext uri="{909E8E84-426E-40DD-AFC4-6F175D3DCCD1}">
              <a14:hiddenFill xmlns:a14="http://schemas.microsoft.com/office/drawing/2010/main">
                <a:solidFill>
                  <a:srgbClr val="FFF6E7"/>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57200">
              <a:defRPr sz="2400">
                <a:solidFill>
                  <a:schemeClr val="bg1"/>
                </a:solidFill>
                <a:latin typeface="Times New Roman" pitchFamily="18" charset="0"/>
              </a:defRPr>
            </a:lvl1pPr>
            <a:lvl2pPr marL="742950" indent="-285750" defTabSz="457200">
              <a:defRPr sz="2400">
                <a:solidFill>
                  <a:schemeClr val="bg1"/>
                </a:solidFill>
                <a:latin typeface="Times New Roman" pitchFamily="18" charset="0"/>
              </a:defRPr>
            </a:lvl2pPr>
            <a:lvl3pPr marL="1143000" indent="-228600" defTabSz="457200">
              <a:defRPr sz="2400">
                <a:solidFill>
                  <a:schemeClr val="bg1"/>
                </a:solidFill>
                <a:latin typeface="Times New Roman" pitchFamily="18" charset="0"/>
              </a:defRPr>
            </a:lvl3pPr>
            <a:lvl4pPr marL="1600200" indent="-228600" defTabSz="457200">
              <a:defRPr sz="2400">
                <a:solidFill>
                  <a:schemeClr val="bg1"/>
                </a:solidFill>
                <a:latin typeface="Times New Roman" pitchFamily="18" charset="0"/>
              </a:defRPr>
            </a:lvl4pPr>
            <a:lvl5pPr marL="2057400" indent="-228600" defTabSz="457200">
              <a:defRPr sz="2400">
                <a:solidFill>
                  <a:schemeClr val="bg1"/>
                </a:solidFill>
                <a:latin typeface="Times New Roman" pitchFamily="18" charset="0"/>
              </a:defRPr>
            </a:lvl5pPr>
            <a:lvl6pPr marL="2514600" indent="-228600" defTabSz="457200" eaLnBrk="0" fontAlgn="base" hangingPunct="0">
              <a:spcBef>
                <a:spcPct val="0"/>
              </a:spcBef>
              <a:spcAft>
                <a:spcPct val="0"/>
              </a:spcAft>
              <a:defRPr sz="2400">
                <a:solidFill>
                  <a:schemeClr val="bg1"/>
                </a:solidFill>
                <a:latin typeface="Times New Roman" pitchFamily="18" charset="0"/>
              </a:defRPr>
            </a:lvl6pPr>
            <a:lvl7pPr marL="2971800" indent="-228600" defTabSz="457200" eaLnBrk="0" fontAlgn="base" hangingPunct="0">
              <a:spcBef>
                <a:spcPct val="0"/>
              </a:spcBef>
              <a:spcAft>
                <a:spcPct val="0"/>
              </a:spcAft>
              <a:defRPr sz="2400">
                <a:solidFill>
                  <a:schemeClr val="bg1"/>
                </a:solidFill>
                <a:latin typeface="Times New Roman" pitchFamily="18" charset="0"/>
              </a:defRPr>
            </a:lvl7pPr>
            <a:lvl8pPr marL="3429000" indent="-228600" defTabSz="457200" eaLnBrk="0" fontAlgn="base" hangingPunct="0">
              <a:spcBef>
                <a:spcPct val="0"/>
              </a:spcBef>
              <a:spcAft>
                <a:spcPct val="0"/>
              </a:spcAft>
              <a:defRPr sz="2400">
                <a:solidFill>
                  <a:schemeClr val="bg1"/>
                </a:solidFill>
                <a:latin typeface="Times New Roman" pitchFamily="18" charset="0"/>
              </a:defRPr>
            </a:lvl8pPr>
            <a:lvl9pPr marL="3886200" indent="-228600" defTabSz="457200" eaLnBrk="0" fontAlgn="base" hangingPunct="0">
              <a:spcBef>
                <a:spcPct val="0"/>
              </a:spcBef>
              <a:spcAft>
                <a:spcPct val="0"/>
              </a:spcAft>
              <a:defRPr sz="2400">
                <a:solidFill>
                  <a:schemeClr val="bg1"/>
                </a:solidFill>
                <a:latin typeface="Times New Roman" pitchFamily="18" charset="0"/>
              </a:defRPr>
            </a:lvl9pPr>
          </a:lstStyle>
          <a:p>
            <a:pPr eaLnBrk="1" hangingPunct="1">
              <a:buClr>
                <a:srgbClr val="3333CC"/>
              </a:buClr>
              <a:buSzPct val="100000"/>
              <a:buFont typeface="Times New Roman" pitchFamily="18" charset="0"/>
              <a:buNone/>
            </a:pPr>
            <a:r>
              <a:rPr lang="en-US" altLang="nl-NL" sz="2800" dirty="0">
                <a:solidFill>
                  <a:srgbClr val="0070C0"/>
                </a:solidFill>
              </a:rPr>
              <a:t>European Emission Trend Validation </a:t>
            </a:r>
          </a:p>
        </p:txBody>
      </p:sp>
      <p:sp>
        <p:nvSpPr>
          <p:cNvPr id="14339" name="Rectangle 13"/>
          <p:cNvSpPr>
            <a:spLocks noGrp="1" noChangeArrowheads="1"/>
          </p:cNvSpPr>
          <p:nvPr>
            <p:ph type="body" idx="1"/>
          </p:nvPr>
        </p:nvSpPr>
        <p:spPr>
          <a:xfrm>
            <a:off x="5004048" y="1844824"/>
            <a:ext cx="3764704" cy="1785938"/>
          </a:xfrm>
        </p:spPr>
        <p:txBody>
          <a:bodyPr/>
          <a:lstStyle/>
          <a:p>
            <a:pPr marL="0" indent="0" eaLnBrk="1" hangingPunct="1">
              <a:lnSpc>
                <a:spcPct val="85000"/>
              </a:lnSpc>
              <a:buNone/>
            </a:pPr>
            <a:r>
              <a:rPr lang="en-GB" altLang="nl-NL" sz="2000" dirty="0" smtClean="0">
                <a:solidFill>
                  <a:schemeClr val="tx1"/>
                </a:solidFill>
              </a:rPr>
              <a:t>Derivation of emission estimates for NO</a:t>
            </a:r>
            <a:r>
              <a:rPr lang="en-GB" altLang="nl-NL" sz="2000" baseline="-25000" dirty="0" smtClean="0"/>
              <a:t>x</a:t>
            </a:r>
            <a:r>
              <a:rPr lang="en-GB" altLang="nl-NL" sz="2000" dirty="0" smtClean="0">
                <a:solidFill>
                  <a:schemeClr val="tx1"/>
                </a:solidFill>
              </a:rPr>
              <a:t> per country by data assimilation of satellite data in the LOTOS-EUROS model.</a:t>
            </a:r>
          </a:p>
          <a:p>
            <a:pPr eaLnBrk="1" hangingPunct="1">
              <a:lnSpc>
                <a:spcPct val="85000"/>
              </a:lnSpc>
            </a:pPr>
            <a:endParaRPr lang="en-GB" altLang="nl-NL" sz="2000" dirty="0">
              <a:solidFill>
                <a:schemeClr val="tx1"/>
              </a:solidFill>
            </a:endParaRPr>
          </a:p>
          <a:p>
            <a:pPr eaLnBrk="1" hangingPunct="1">
              <a:lnSpc>
                <a:spcPct val="85000"/>
              </a:lnSpc>
            </a:pPr>
            <a:endParaRPr lang="en-GB" altLang="nl-NL" sz="2000" dirty="0" smtClean="0">
              <a:solidFill>
                <a:schemeClr val="tx1"/>
              </a:solidFill>
            </a:endParaRPr>
          </a:p>
          <a:p>
            <a:pPr marL="0" indent="0" algn="just" eaLnBrk="1" hangingPunct="1">
              <a:lnSpc>
                <a:spcPct val="80000"/>
              </a:lnSpc>
              <a:buClr>
                <a:schemeClr val="tx2"/>
              </a:buClr>
              <a:buNone/>
            </a:pPr>
            <a:r>
              <a:rPr lang="en-GB" altLang="nl-NL" sz="2000" dirty="0" smtClean="0">
                <a:solidFill>
                  <a:schemeClr val="tx1"/>
                </a:solidFill>
              </a:rPr>
              <a:t>Comparison </a:t>
            </a:r>
            <a:r>
              <a:rPr lang="en-GB" altLang="nl-NL" sz="2000" dirty="0">
                <a:solidFill>
                  <a:schemeClr val="tx1"/>
                </a:solidFill>
              </a:rPr>
              <a:t>of reported emission </a:t>
            </a:r>
            <a:r>
              <a:rPr lang="en-GB" altLang="nl-NL" sz="2000" dirty="0" smtClean="0">
                <a:solidFill>
                  <a:schemeClr val="tx1"/>
                </a:solidFill>
              </a:rPr>
              <a:t>ratio between 2013 </a:t>
            </a:r>
            <a:r>
              <a:rPr lang="en-GB" altLang="nl-NL" sz="2000" dirty="0">
                <a:solidFill>
                  <a:schemeClr val="tx1"/>
                </a:solidFill>
              </a:rPr>
              <a:t>and </a:t>
            </a:r>
            <a:r>
              <a:rPr lang="en-GB" altLang="nl-NL" sz="2000" dirty="0" smtClean="0">
                <a:solidFill>
                  <a:schemeClr val="tx1"/>
                </a:solidFill>
              </a:rPr>
              <a:t>2005 </a:t>
            </a:r>
            <a:r>
              <a:rPr lang="en-GB" altLang="nl-NL" sz="2000" dirty="0">
                <a:solidFill>
                  <a:schemeClr val="tx1"/>
                </a:solidFill>
              </a:rPr>
              <a:t>by countries and deduced from OMI-NO</a:t>
            </a:r>
            <a:r>
              <a:rPr lang="en-GB" altLang="nl-NL" sz="2000" baseline="-25000" dirty="0">
                <a:solidFill>
                  <a:schemeClr val="tx1"/>
                </a:solidFill>
              </a:rPr>
              <a:t>2</a:t>
            </a:r>
            <a:r>
              <a:rPr lang="en-GB" altLang="nl-NL" sz="2000" dirty="0">
                <a:solidFill>
                  <a:schemeClr val="tx1"/>
                </a:solidFill>
              </a:rPr>
              <a:t> and LOTOS-EUROS</a:t>
            </a:r>
            <a:endParaRPr lang="en-GB" altLang="nl-NL" sz="2000" dirty="0" smtClean="0"/>
          </a:p>
          <a:p>
            <a:pPr algn="just" eaLnBrk="1" hangingPunct="1">
              <a:lnSpc>
                <a:spcPct val="80000"/>
              </a:lnSpc>
              <a:buClr>
                <a:schemeClr val="tx2"/>
              </a:buClr>
              <a:buFontTx/>
              <a:buNone/>
            </a:pPr>
            <a:endParaRPr lang="en-US" altLang="nl-NL" sz="2000" dirty="0" smtClean="0"/>
          </a:p>
        </p:txBody>
      </p:sp>
      <p:sp>
        <p:nvSpPr>
          <p:cNvPr id="14342" name="TextBox 1"/>
          <p:cNvSpPr txBox="1">
            <a:spLocks noChangeArrowheads="1"/>
          </p:cNvSpPr>
          <p:nvPr/>
        </p:nvSpPr>
        <p:spPr bwMode="auto">
          <a:xfrm>
            <a:off x="423429" y="4572000"/>
            <a:ext cx="29537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r>
              <a:rPr lang="en-GB" altLang="nl-NL" sz="2000" dirty="0" smtClean="0">
                <a:solidFill>
                  <a:schemeClr val="tx1"/>
                </a:solidFill>
              </a:rPr>
              <a:t>. </a:t>
            </a:r>
            <a:endParaRPr lang="en-GB" altLang="nl-NL" sz="2000" dirty="0">
              <a:solidFill>
                <a:schemeClr val="tx1"/>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85"/>
          <a:stretch/>
        </p:blipFill>
        <p:spPr bwMode="auto">
          <a:xfrm>
            <a:off x="1213877" y="4364038"/>
            <a:ext cx="7930856" cy="228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60058" y="820738"/>
            <a:ext cx="4360286" cy="3543300"/>
          </a:xfrm>
          <a:prstGeom prst="rect">
            <a:avLst/>
          </a:prstGeom>
          <a:noFill/>
          <a:ln>
            <a:noFill/>
          </a:ln>
          <a:effectLst/>
          <a:extLst>
            <a:ext uri="{909E8E84-426E-40DD-AFC4-6F175D3DCCD1}">
              <a14:hiddenFill xmlns:a14="http://schemas.microsoft.com/office/drawing/2010/main">
                <a:solidFill>
                  <a:srgbClr val="FFF6E7"/>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73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4" y="1072756"/>
            <a:ext cx="9121836" cy="480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1173672" y="1922483"/>
            <a:ext cx="7574792" cy="1218486"/>
          </a:xfrm>
          <a:solidFill>
            <a:schemeClr val="tx1">
              <a:alpha val="28000"/>
            </a:schemeClr>
          </a:solidFill>
        </p:spPr>
        <p:txBody>
          <a:bodyPr/>
          <a:lstStyle/>
          <a:p>
            <a:r>
              <a:rPr lang="en-US" dirty="0" smtClean="0"/>
              <a:t>LOTOS-EUROS freely available after the summer break</a:t>
            </a:r>
            <a:br>
              <a:rPr lang="en-US" dirty="0" smtClean="0"/>
            </a:br>
            <a:r>
              <a:rPr lang="en-US" sz="1200" cap="none" dirty="0" smtClean="0">
                <a:latin typeface="Arial"/>
              </a:rPr>
              <a:t>|</a:t>
            </a:r>
            <a:endParaRPr lang="en-GB" sz="1200" cap="none" dirty="0">
              <a:latin typeface="Arial"/>
            </a:endParaRPr>
          </a:p>
        </p:txBody>
      </p:sp>
      <p:sp>
        <p:nvSpPr>
          <p:cNvPr id="3" name="Rectangle 2"/>
          <p:cNvSpPr/>
          <p:nvPr/>
        </p:nvSpPr>
        <p:spPr>
          <a:xfrm>
            <a:off x="681449" y="4383424"/>
            <a:ext cx="5762759" cy="1477328"/>
          </a:xfrm>
          <a:prstGeom prst="rect">
            <a:avLst/>
          </a:prstGeom>
          <a:solidFill>
            <a:schemeClr val="tx1">
              <a:alpha val="20000"/>
            </a:schemeClr>
          </a:solidFill>
        </p:spPr>
        <p:txBody>
          <a:bodyPr wrap="square">
            <a:spAutoFit/>
          </a:bodyPr>
          <a:lstStyle/>
          <a:p>
            <a:r>
              <a:rPr lang="en-GB" dirty="0" smtClean="0">
                <a:solidFill>
                  <a:schemeClr val="bg1"/>
                </a:solidFill>
              </a:rPr>
              <a:t>Training </a:t>
            </a:r>
            <a:r>
              <a:rPr lang="en-GB" dirty="0">
                <a:solidFill>
                  <a:schemeClr val="bg1"/>
                </a:solidFill>
              </a:rPr>
              <a:t>workshop will be held in fall 2016</a:t>
            </a:r>
          </a:p>
          <a:p>
            <a:r>
              <a:rPr lang="en-GB" dirty="0">
                <a:solidFill>
                  <a:schemeClr val="bg1"/>
                </a:solidFill>
              </a:rPr>
              <a:t>Comes with </a:t>
            </a:r>
            <a:r>
              <a:rPr lang="en-GB" dirty="0" smtClean="0">
                <a:solidFill>
                  <a:schemeClr val="bg1"/>
                </a:solidFill>
              </a:rPr>
              <a:t>TNO </a:t>
            </a:r>
            <a:r>
              <a:rPr lang="en-GB" dirty="0">
                <a:solidFill>
                  <a:schemeClr val="bg1"/>
                </a:solidFill>
              </a:rPr>
              <a:t>emission data</a:t>
            </a:r>
          </a:p>
          <a:p>
            <a:endParaRPr lang="en-GB" dirty="0">
              <a:solidFill>
                <a:schemeClr val="bg1"/>
              </a:solidFill>
            </a:endParaRPr>
          </a:p>
          <a:p>
            <a:r>
              <a:rPr lang="en-GB" dirty="0">
                <a:solidFill>
                  <a:schemeClr val="bg1"/>
                </a:solidFill>
              </a:rPr>
              <a:t>www.lotos-euros.nl</a:t>
            </a:r>
          </a:p>
          <a:p>
            <a:r>
              <a:rPr lang="en-GB" dirty="0">
                <a:solidFill>
                  <a:schemeClr val="bg1"/>
                </a:solidFill>
              </a:rPr>
              <a:t>info@lotos-euros.nl</a:t>
            </a:r>
          </a:p>
        </p:txBody>
      </p:sp>
    </p:spTree>
    <p:extLst>
      <p:ext uri="{BB962C8B-B14F-4D97-AF65-F5344CB8AC3E}">
        <p14:creationId xmlns:p14="http://schemas.microsoft.com/office/powerpoint/2010/main" val="404964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Contribution of reported wood combustion emissions to modelled POC</a:t>
            </a:r>
            <a:endParaRPr lang="en-GB" dirty="0"/>
          </a:p>
        </p:txBody>
      </p:sp>
      <p:sp>
        <p:nvSpPr>
          <p:cNvPr id="4" name="Footer Placeholder 3"/>
          <p:cNvSpPr>
            <a:spLocks noGrp="1"/>
          </p:cNvSpPr>
          <p:nvPr>
            <p:ph type="ftr" sz="quarter" idx="11"/>
          </p:nvPr>
        </p:nvSpPr>
        <p:spPr/>
        <p:txBody>
          <a:bodyPr/>
          <a:lstStyle/>
          <a:p>
            <a:pPr>
              <a:defRPr/>
            </a:pPr>
            <a:r>
              <a:rPr lang="en-GB" dirty="0" smtClean="0"/>
              <a:t>M. Schaap
Fossil Fuel pilot</a:t>
            </a:r>
            <a:endParaRPr lang="en-GB" dirty="0"/>
          </a:p>
        </p:txBody>
      </p:sp>
      <p:pic>
        <p:nvPicPr>
          <p:cNvPr id="6" name="Content Placeholder 5" descr="\\tsn.tno.nl\Data\Users\hendriksc\Home\Documents\EnerGEO\SA pictures to use\Contribution_biomass_fuels_poc.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2060848"/>
            <a:ext cx="4896544" cy="4797152"/>
          </a:xfrm>
          <a:prstGeom prst="rect">
            <a:avLst/>
          </a:prstGeom>
          <a:noFill/>
          <a:ln>
            <a:noFill/>
          </a:ln>
        </p:spPr>
      </p:pic>
    </p:spTree>
    <p:extLst>
      <p:ext uri="{BB962C8B-B14F-4D97-AF65-F5344CB8AC3E}">
        <p14:creationId xmlns:p14="http://schemas.microsoft.com/office/powerpoint/2010/main" val="325333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immagin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924944"/>
            <a:ext cx="4320480" cy="3498007"/>
          </a:xfrm>
          <a:prstGeom prst="rect">
            <a:avLst/>
          </a:prstGeom>
          <a:noFill/>
          <a:extLst>
            <a:ext uri="{909E8E84-426E-40DD-AFC4-6F175D3DCCD1}">
              <a14:hiddenFill xmlns:a14="http://schemas.microsoft.com/office/drawing/2010/main">
                <a:solidFill>
                  <a:srgbClr val="FFFFFF"/>
                </a:solidFill>
              </a14:hiddenFill>
            </a:ext>
          </a:extLst>
        </p:spPr>
      </p:pic>
      <p:sp>
        <p:nvSpPr>
          <p:cNvPr id="33" name="Titel 32"/>
          <p:cNvSpPr>
            <a:spLocks noGrp="1"/>
          </p:cNvSpPr>
          <p:nvPr>
            <p:ph type="title"/>
          </p:nvPr>
        </p:nvSpPr>
        <p:spPr>
          <a:xfrm>
            <a:off x="556486" y="1052736"/>
            <a:ext cx="8054114" cy="720000"/>
          </a:xfrm>
        </p:spPr>
        <p:txBody>
          <a:bodyPr/>
          <a:lstStyle/>
          <a:p>
            <a:r>
              <a:rPr lang="en-US" dirty="0" smtClean="0">
                <a:latin typeface="Arial Black" panose="020B0A04020102020204" pitchFamily="34" charset="0"/>
              </a:rPr>
              <a:t>TNO: a NON-profit </a:t>
            </a:r>
            <a:r>
              <a:rPr lang="en-US" dirty="0" err="1" smtClean="0">
                <a:latin typeface="Arial Black" panose="020B0A04020102020204" pitchFamily="34" charset="0"/>
              </a:rPr>
              <a:t>Organisation</a:t>
            </a:r>
            <a:r>
              <a:rPr lang="en-US" dirty="0" smtClean="0">
                <a:latin typeface="Arial Black" panose="020B0A04020102020204" pitchFamily="34" charset="0"/>
              </a:rPr>
              <a:t/>
            </a:r>
            <a:br>
              <a:rPr lang="en-US" dirty="0" smtClean="0">
                <a:latin typeface="Arial Black" panose="020B0A04020102020204" pitchFamily="34" charset="0"/>
              </a:rPr>
            </a:br>
            <a:r>
              <a:rPr lang="en-US" dirty="0" smtClean="0">
                <a:latin typeface="Arial Black" panose="020B0A04020102020204" pitchFamily="34" charset="0"/>
              </a:rPr>
              <a:t/>
            </a:r>
            <a:br>
              <a:rPr lang="en-US" dirty="0" smtClean="0">
                <a:latin typeface="Arial Black" panose="020B0A04020102020204" pitchFamily="34" charset="0"/>
              </a:rPr>
            </a:br>
            <a:r>
              <a:rPr lang="en-US" dirty="0" smtClean="0">
                <a:latin typeface="Arial Black" panose="020B0A04020102020204" pitchFamily="34" charset="0"/>
              </a:rPr>
              <a:t/>
            </a:r>
            <a:br>
              <a:rPr lang="en-US" dirty="0" smtClean="0">
                <a:latin typeface="Arial Black" panose="020B0A04020102020204" pitchFamily="34" charset="0"/>
              </a:rPr>
            </a:br>
            <a:r>
              <a:rPr lang="en-GB" sz="1800" dirty="0"/>
              <a:t>department</a:t>
            </a:r>
            <a:r>
              <a:rPr lang="en-US" sz="1800" dirty="0">
                <a:latin typeface="Arial Black" panose="020B0A04020102020204" pitchFamily="34" charset="0"/>
              </a:rPr>
              <a:t/>
            </a:r>
            <a:br>
              <a:rPr lang="en-US" sz="1800" dirty="0">
                <a:latin typeface="Arial Black" panose="020B0A04020102020204" pitchFamily="34" charset="0"/>
              </a:rPr>
            </a:br>
            <a:r>
              <a:rPr lang="en-GB" sz="1800" dirty="0" smtClean="0"/>
              <a:t>Climate</a:t>
            </a:r>
            <a:r>
              <a:rPr lang="en-GB" sz="1800" dirty="0"/>
              <a:t>, air and sustainability </a:t>
            </a:r>
            <a:r>
              <a:rPr lang="en-GB" sz="1800" dirty="0" smtClean="0"/>
              <a:t/>
            </a:r>
            <a:br>
              <a:rPr lang="en-GB" sz="1800" dirty="0" smtClean="0"/>
            </a:br>
            <a:endParaRPr lang="en-US" sz="1800" dirty="0">
              <a:latin typeface="Arial Black" panose="020B0A04020102020204" pitchFamily="34" charset="0"/>
            </a:endParaRPr>
          </a:p>
        </p:txBody>
      </p:sp>
      <p:sp>
        <p:nvSpPr>
          <p:cNvPr id="3" name="Content Placeholder 2"/>
          <p:cNvSpPr>
            <a:spLocks noGrp="1"/>
          </p:cNvSpPr>
          <p:nvPr>
            <p:ph idx="1"/>
          </p:nvPr>
        </p:nvSpPr>
        <p:spPr>
          <a:xfrm>
            <a:off x="556486" y="1570432"/>
            <a:ext cx="8054114" cy="490416"/>
          </a:xfrm>
        </p:spPr>
        <p:txBody>
          <a:bodyPr/>
          <a:lstStyle/>
          <a:p>
            <a:r>
              <a:rPr lang="nl-NL" dirty="0">
                <a:latin typeface="+mn-lt"/>
              </a:rPr>
              <a:t>3000 professionals</a:t>
            </a:r>
            <a:endParaRPr lang="en-GB" dirty="0">
              <a:latin typeface="+mn-lt"/>
            </a:endParaRPr>
          </a:p>
        </p:txBody>
      </p:sp>
      <p:grpSp>
        <p:nvGrpSpPr>
          <p:cNvPr id="2" name="Group 1"/>
          <p:cNvGrpSpPr/>
          <p:nvPr/>
        </p:nvGrpSpPr>
        <p:grpSpPr>
          <a:xfrm>
            <a:off x="4855519" y="1559201"/>
            <a:ext cx="4901057" cy="5110159"/>
            <a:chOff x="4711503" y="1421243"/>
            <a:chExt cx="4901057" cy="5110159"/>
          </a:xfrm>
        </p:grpSpPr>
        <p:pic>
          <p:nvPicPr>
            <p:cNvPr id="35" name="Afbeelding 34" descr="kaartje_nederlan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1503" y="1570432"/>
              <a:ext cx="4075316" cy="4904934"/>
            </a:xfrm>
            <a:prstGeom prst="rect">
              <a:avLst/>
            </a:prstGeom>
          </p:spPr>
        </p:pic>
        <p:pic>
          <p:nvPicPr>
            <p:cNvPr id="36" name="Afbeelding 35" descr="rondje_vestiginge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4464" y="5224156"/>
              <a:ext cx="151200" cy="151200"/>
            </a:xfrm>
            <a:prstGeom prst="rect">
              <a:avLst/>
            </a:prstGeom>
          </p:spPr>
        </p:pic>
        <p:cxnSp>
          <p:nvCxnSpPr>
            <p:cNvPr id="38" name="Rechte verbindingslijn 37"/>
            <p:cNvCxnSpPr/>
            <p:nvPr/>
          </p:nvCxnSpPr>
          <p:spPr>
            <a:xfrm>
              <a:off x="7098268" y="5421963"/>
              <a:ext cx="3592" cy="540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kstvak 38"/>
            <p:cNvSpPr txBox="1"/>
            <p:nvPr/>
          </p:nvSpPr>
          <p:spPr>
            <a:xfrm>
              <a:off x="7071072" y="5796514"/>
              <a:ext cx="1296144" cy="230832"/>
            </a:xfrm>
            <a:prstGeom prst="rect">
              <a:avLst/>
            </a:prstGeom>
            <a:noFill/>
          </p:spPr>
          <p:txBody>
            <a:bodyPr wrap="square" rtlCol="0">
              <a:spAutoFit/>
            </a:bodyPr>
            <a:lstStyle/>
            <a:p>
              <a:r>
                <a:rPr lang="nl-NL" sz="900" dirty="0" smtClean="0"/>
                <a:t>Helmond</a:t>
              </a:r>
              <a:endParaRPr lang="nl-NL" sz="900" dirty="0"/>
            </a:p>
          </p:txBody>
        </p:sp>
        <p:pic>
          <p:nvPicPr>
            <p:cNvPr id="40" name="Afbeelding 39" descr="logo_tn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60013" y="5706515"/>
              <a:ext cx="360040" cy="126464"/>
            </a:xfrm>
            <a:prstGeom prst="rect">
              <a:avLst/>
            </a:prstGeom>
          </p:spPr>
        </p:pic>
        <p:pic>
          <p:nvPicPr>
            <p:cNvPr id="44" name="Afbeelding 43" descr="rondje_vestiginge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01656" y="5291084"/>
              <a:ext cx="151200" cy="151200"/>
            </a:xfrm>
            <a:prstGeom prst="rect">
              <a:avLst/>
            </a:prstGeom>
          </p:spPr>
        </p:pic>
        <p:cxnSp>
          <p:nvCxnSpPr>
            <p:cNvPr id="45" name="Rechte verbindingslijn 44"/>
            <p:cNvCxnSpPr/>
            <p:nvPr/>
          </p:nvCxnSpPr>
          <p:spPr>
            <a:xfrm>
              <a:off x="6975460" y="5488891"/>
              <a:ext cx="3592" cy="972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kstvak 45"/>
            <p:cNvSpPr txBox="1"/>
            <p:nvPr/>
          </p:nvSpPr>
          <p:spPr>
            <a:xfrm>
              <a:off x="6948264" y="6300570"/>
              <a:ext cx="1296144" cy="230832"/>
            </a:xfrm>
            <a:prstGeom prst="rect">
              <a:avLst/>
            </a:prstGeom>
            <a:noFill/>
          </p:spPr>
          <p:txBody>
            <a:bodyPr wrap="square" rtlCol="0">
              <a:spAutoFit/>
            </a:bodyPr>
            <a:lstStyle/>
            <a:p>
              <a:r>
                <a:rPr lang="nl-NL" sz="900" dirty="0" smtClean="0"/>
                <a:t>Eindhoven</a:t>
              </a:r>
              <a:endParaRPr lang="nl-NL" sz="900" dirty="0"/>
            </a:p>
          </p:txBody>
        </p:sp>
        <p:pic>
          <p:nvPicPr>
            <p:cNvPr id="47" name="Afbeelding 46" descr="logo_tn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37205" y="6210571"/>
              <a:ext cx="360040" cy="126464"/>
            </a:xfrm>
            <a:prstGeom prst="rect">
              <a:avLst/>
            </a:prstGeom>
          </p:spPr>
        </p:pic>
        <p:pic>
          <p:nvPicPr>
            <p:cNvPr id="49" name="Afbeelding 48" descr="rondje_vestiginge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49528" y="4222066"/>
              <a:ext cx="151200" cy="151200"/>
            </a:xfrm>
            <a:prstGeom prst="rect">
              <a:avLst/>
            </a:prstGeom>
          </p:spPr>
        </p:pic>
        <p:cxnSp>
          <p:nvCxnSpPr>
            <p:cNvPr id="50" name="Rechte verbindingslijn 49"/>
            <p:cNvCxnSpPr/>
            <p:nvPr/>
          </p:nvCxnSpPr>
          <p:spPr>
            <a:xfrm>
              <a:off x="5823332" y="4419873"/>
              <a:ext cx="3592" cy="972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kstvak 50"/>
            <p:cNvSpPr txBox="1"/>
            <p:nvPr/>
          </p:nvSpPr>
          <p:spPr>
            <a:xfrm>
              <a:off x="5796136" y="5231552"/>
              <a:ext cx="1296144" cy="230832"/>
            </a:xfrm>
            <a:prstGeom prst="rect">
              <a:avLst/>
            </a:prstGeom>
            <a:noFill/>
          </p:spPr>
          <p:txBody>
            <a:bodyPr wrap="square" rtlCol="0">
              <a:spAutoFit/>
            </a:bodyPr>
            <a:lstStyle/>
            <a:p>
              <a:r>
                <a:rPr lang="nl-NL" sz="900" dirty="0" smtClean="0"/>
                <a:t>Rijswijk</a:t>
              </a:r>
              <a:endParaRPr lang="nl-NL" sz="900" dirty="0"/>
            </a:p>
          </p:txBody>
        </p:sp>
        <p:pic>
          <p:nvPicPr>
            <p:cNvPr id="52" name="Afbeelding 51" descr="logo_tn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85077" y="5141553"/>
              <a:ext cx="360040" cy="126464"/>
            </a:xfrm>
            <a:prstGeom prst="rect">
              <a:avLst/>
            </a:prstGeom>
          </p:spPr>
        </p:pic>
        <p:pic>
          <p:nvPicPr>
            <p:cNvPr id="53" name="Afbeelding 52" descr="rondje_vestiginge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3544" y="4294074"/>
              <a:ext cx="151200" cy="151200"/>
            </a:xfrm>
            <a:prstGeom prst="rect">
              <a:avLst/>
            </a:prstGeom>
          </p:spPr>
        </p:pic>
        <p:cxnSp>
          <p:nvCxnSpPr>
            <p:cNvPr id="54" name="Rechte verbindingslijn 53"/>
            <p:cNvCxnSpPr/>
            <p:nvPr/>
          </p:nvCxnSpPr>
          <p:spPr>
            <a:xfrm>
              <a:off x="5967348" y="4491881"/>
              <a:ext cx="3592" cy="432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kstvak 54"/>
            <p:cNvSpPr txBox="1"/>
            <p:nvPr/>
          </p:nvSpPr>
          <p:spPr>
            <a:xfrm>
              <a:off x="5940152" y="4757922"/>
              <a:ext cx="1296144" cy="230832"/>
            </a:xfrm>
            <a:prstGeom prst="rect">
              <a:avLst/>
            </a:prstGeom>
            <a:noFill/>
          </p:spPr>
          <p:txBody>
            <a:bodyPr wrap="square" rtlCol="0">
              <a:spAutoFit/>
            </a:bodyPr>
            <a:lstStyle/>
            <a:p>
              <a:r>
                <a:rPr lang="nl-NL" sz="900" dirty="0" smtClean="0"/>
                <a:t>Delft</a:t>
              </a:r>
              <a:endParaRPr lang="nl-NL" sz="900" dirty="0"/>
            </a:p>
          </p:txBody>
        </p:sp>
        <p:pic>
          <p:nvPicPr>
            <p:cNvPr id="56" name="Afbeelding 55" descr="logo_tn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29093" y="4667923"/>
              <a:ext cx="360040" cy="126464"/>
            </a:xfrm>
            <a:prstGeom prst="rect">
              <a:avLst/>
            </a:prstGeom>
          </p:spPr>
        </p:pic>
        <p:pic>
          <p:nvPicPr>
            <p:cNvPr id="57" name="Afbeelding 56" descr="rondje_vestiginge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23240" y="3998858"/>
              <a:ext cx="151200" cy="151200"/>
            </a:xfrm>
            <a:prstGeom prst="rect">
              <a:avLst/>
            </a:prstGeom>
          </p:spPr>
        </p:pic>
        <p:cxnSp>
          <p:nvCxnSpPr>
            <p:cNvPr id="58" name="Rechte verbindingslijn 57"/>
            <p:cNvCxnSpPr/>
            <p:nvPr/>
          </p:nvCxnSpPr>
          <p:spPr>
            <a:xfrm>
              <a:off x="5797044" y="2859546"/>
              <a:ext cx="3592" cy="1080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kstvak 58"/>
            <p:cNvSpPr txBox="1"/>
            <p:nvPr/>
          </p:nvSpPr>
          <p:spPr>
            <a:xfrm>
              <a:off x="5769848" y="2936634"/>
              <a:ext cx="1296144" cy="230832"/>
            </a:xfrm>
            <a:prstGeom prst="rect">
              <a:avLst/>
            </a:prstGeom>
            <a:noFill/>
          </p:spPr>
          <p:txBody>
            <a:bodyPr wrap="square" rtlCol="0">
              <a:spAutoFit/>
            </a:bodyPr>
            <a:lstStyle/>
            <a:p>
              <a:r>
                <a:rPr lang="nl-NL" sz="900" dirty="0" smtClean="0"/>
                <a:t>Leiden</a:t>
              </a:r>
              <a:endParaRPr lang="nl-NL" sz="900" dirty="0"/>
            </a:p>
          </p:txBody>
        </p:sp>
        <p:pic>
          <p:nvPicPr>
            <p:cNvPr id="60" name="Afbeelding 59" descr="logo_tn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58789" y="2846635"/>
              <a:ext cx="360040" cy="126464"/>
            </a:xfrm>
            <a:prstGeom prst="rect">
              <a:avLst/>
            </a:prstGeom>
          </p:spPr>
        </p:pic>
        <p:pic>
          <p:nvPicPr>
            <p:cNvPr id="61" name="Afbeelding 60" descr="rondje_vestiginge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04624" y="4134818"/>
              <a:ext cx="151200" cy="151200"/>
            </a:xfrm>
            <a:prstGeom prst="rect">
              <a:avLst/>
            </a:prstGeom>
          </p:spPr>
        </p:pic>
        <p:cxnSp>
          <p:nvCxnSpPr>
            <p:cNvPr id="62" name="Rechte verbindingslijn 61"/>
            <p:cNvCxnSpPr/>
            <p:nvPr/>
          </p:nvCxnSpPr>
          <p:spPr>
            <a:xfrm>
              <a:off x="5678428" y="4332625"/>
              <a:ext cx="3592" cy="1476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Tekstvak 62"/>
            <p:cNvSpPr txBox="1"/>
            <p:nvPr/>
          </p:nvSpPr>
          <p:spPr>
            <a:xfrm>
              <a:off x="5651232" y="5637258"/>
              <a:ext cx="1296144" cy="230832"/>
            </a:xfrm>
            <a:prstGeom prst="rect">
              <a:avLst/>
            </a:prstGeom>
            <a:noFill/>
          </p:spPr>
          <p:txBody>
            <a:bodyPr wrap="square" rtlCol="0">
              <a:spAutoFit/>
            </a:bodyPr>
            <a:lstStyle/>
            <a:p>
              <a:r>
                <a:rPr lang="nl-NL" sz="900" dirty="0" smtClean="0"/>
                <a:t>The Hague</a:t>
              </a:r>
              <a:endParaRPr lang="nl-NL" sz="900" dirty="0"/>
            </a:p>
          </p:txBody>
        </p:sp>
        <p:pic>
          <p:nvPicPr>
            <p:cNvPr id="64" name="Afbeelding 63" descr="logo_tn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40173" y="5547259"/>
              <a:ext cx="360040" cy="126464"/>
            </a:xfrm>
            <a:prstGeom prst="rect">
              <a:avLst/>
            </a:prstGeom>
          </p:spPr>
        </p:pic>
        <p:pic>
          <p:nvPicPr>
            <p:cNvPr id="65" name="Afbeelding 64" descr="rondje_vestiginge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77960" y="4134818"/>
              <a:ext cx="151200" cy="151200"/>
            </a:xfrm>
            <a:prstGeom prst="rect">
              <a:avLst/>
            </a:prstGeom>
          </p:spPr>
        </p:pic>
        <p:cxnSp>
          <p:nvCxnSpPr>
            <p:cNvPr id="66" name="Rechte verbindingslijn 65"/>
            <p:cNvCxnSpPr/>
            <p:nvPr/>
          </p:nvCxnSpPr>
          <p:spPr>
            <a:xfrm>
              <a:off x="6851764" y="4332625"/>
              <a:ext cx="3592" cy="432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kstvak 66"/>
            <p:cNvSpPr txBox="1"/>
            <p:nvPr/>
          </p:nvSpPr>
          <p:spPr>
            <a:xfrm>
              <a:off x="6824568" y="4598666"/>
              <a:ext cx="1296144" cy="230832"/>
            </a:xfrm>
            <a:prstGeom prst="rect">
              <a:avLst/>
            </a:prstGeom>
            <a:noFill/>
          </p:spPr>
          <p:txBody>
            <a:bodyPr wrap="square" rtlCol="0">
              <a:spAutoFit/>
            </a:bodyPr>
            <a:lstStyle/>
            <a:p>
              <a:r>
                <a:rPr lang="nl-NL" sz="900" dirty="0" smtClean="0"/>
                <a:t>Zeist</a:t>
              </a:r>
              <a:endParaRPr lang="nl-NL" sz="900" dirty="0"/>
            </a:p>
          </p:txBody>
        </p:sp>
        <p:pic>
          <p:nvPicPr>
            <p:cNvPr id="68" name="Afbeelding 67" descr="logo_tn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13509" y="4508667"/>
              <a:ext cx="360040" cy="126464"/>
            </a:xfrm>
            <a:prstGeom prst="rect">
              <a:avLst/>
            </a:prstGeom>
          </p:spPr>
        </p:pic>
        <p:pic>
          <p:nvPicPr>
            <p:cNvPr id="69" name="Afbeelding 68" descr="rondje_vestiginge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6536" y="4150058"/>
              <a:ext cx="151200" cy="151200"/>
            </a:xfrm>
            <a:prstGeom prst="rect">
              <a:avLst/>
            </a:prstGeom>
          </p:spPr>
        </p:pic>
        <p:cxnSp>
          <p:nvCxnSpPr>
            <p:cNvPr id="70" name="Rechte verbindingslijn 69"/>
            <p:cNvCxnSpPr/>
            <p:nvPr/>
          </p:nvCxnSpPr>
          <p:spPr>
            <a:xfrm>
              <a:off x="6610340" y="4347865"/>
              <a:ext cx="3592" cy="756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kstvak 70"/>
            <p:cNvSpPr txBox="1"/>
            <p:nvPr/>
          </p:nvSpPr>
          <p:spPr>
            <a:xfrm>
              <a:off x="6583144" y="4942578"/>
              <a:ext cx="1296144" cy="230832"/>
            </a:xfrm>
            <a:prstGeom prst="rect">
              <a:avLst/>
            </a:prstGeom>
            <a:noFill/>
          </p:spPr>
          <p:txBody>
            <a:bodyPr wrap="square" rtlCol="0">
              <a:spAutoFit/>
            </a:bodyPr>
            <a:lstStyle/>
            <a:p>
              <a:r>
                <a:rPr lang="nl-NL" sz="900" dirty="0" smtClean="0"/>
                <a:t>Utrecht</a:t>
              </a:r>
              <a:endParaRPr lang="nl-NL" sz="900" dirty="0"/>
            </a:p>
          </p:txBody>
        </p:sp>
        <p:pic>
          <p:nvPicPr>
            <p:cNvPr id="72" name="Afbeelding 71" descr="logo_tn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72085" y="4852579"/>
              <a:ext cx="360040" cy="126464"/>
            </a:xfrm>
            <a:prstGeom prst="rect">
              <a:avLst/>
            </a:prstGeom>
          </p:spPr>
        </p:pic>
        <p:pic>
          <p:nvPicPr>
            <p:cNvPr id="73" name="Afbeelding 72" descr="rondje_vestiginge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69808" y="2205842"/>
              <a:ext cx="151200" cy="151200"/>
            </a:xfrm>
            <a:prstGeom prst="rect">
              <a:avLst/>
            </a:prstGeom>
          </p:spPr>
        </p:pic>
        <p:cxnSp>
          <p:nvCxnSpPr>
            <p:cNvPr id="74" name="Rechte verbindingslijn 73"/>
            <p:cNvCxnSpPr/>
            <p:nvPr/>
          </p:nvCxnSpPr>
          <p:spPr>
            <a:xfrm>
              <a:off x="8343612" y="1434154"/>
              <a:ext cx="3592" cy="720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Tekstvak 74"/>
            <p:cNvSpPr txBox="1"/>
            <p:nvPr/>
          </p:nvSpPr>
          <p:spPr>
            <a:xfrm>
              <a:off x="8316416" y="1511242"/>
              <a:ext cx="1296144" cy="230832"/>
            </a:xfrm>
            <a:prstGeom prst="rect">
              <a:avLst/>
            </a:prstGeom>
            <a:noFill/>
          </p:spPr>
          <p:txBody>
            <a:bodyPr wrap="square" rtlCol="0">
              <a:spAutoFit/>
            </a:bodyPr>
            <a:lstStyle/>
            <a:p>
              <a:r>
                <a:rPr lang="nl-NL" sz="900" dirty="0" smtClean="0"/>
                <a:t>Groningen</a:t>
              </a:r>
              <a:endParaRPr lang="nl-NL" sz="900" dirty="0"/>
            </a:p>
          </p:txBody>
        </p:sp>
        <p:pic>
          <p:nvPicPr>
            <p:cNvPr id="76" name="Afbeelding 75" descr="logo_tn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5357" y="1421243"/>
              <a:ext cx="360040" cy="126464"/>
            </a:xfrm>
            <a:prstGeom prst="rect">
              <a:avLst/>
            </a:prstGeom>
          </p:spPr>
        </p:pic>
        <p:pic>
          <p:nvPicPr>
            <p:cNvPr id="77" name="Afbeelding 76" descr="rondje_vestiginge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85632" y="3939114"/>
              <a:ext cx="151200" cy="151200"/>
            </a:xfrm>
            <a:prstGeom prst="rect">
              <a:avLst/>
            </a:prstGeom>
          </p:spPr>
        </p:pic>
        <p:cxnSp>
          <p:nvCxnSpPr>
            <p:cNvPr id="78" name="Rechte verbindingslijn 77"/>
            <p:cNvCxnSpPr/>
            <p:nvPr/>
          </p:nvCxnSpPr>
          <p:spPr>
            <a:xfrm>
              <a:off x="6759436" y="3167426"/>
              <a:ext cx="3592" cy="720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kstvak 78"/>
            <p:cNvSpPr txBox="1"/>
            <p:nvPr/>
          </p:nvSpPr>
          <p:spPr>
            <a:xfrm>
              <a:off x="6732240" y="3244514"/>
              <a:ext cx="1296144" cy="230832"/>
            </a:xfrm>
            <a:prstGeom prst="rect">
              <a:avLst/>
            </a:prstGeom>
            <a:noFill/>
          </p:spPr>
          <p:txBody>
            <a:bodyPr wrap="square" rtlCol="0">
              <a:spAutoFit/>
            </a:bodyPr>
            <a:lstStyle/>
            <a:p>
              <a:r>
                <a:rPr lang="nl-NL" sz="900" dirty="0" err="1" smtClean="0"/>
                <a:t>Soesterberg</a:t>
              </a:r>
              <a:endParaRPr lang="nl-NL" sz="900" dirty="0"/>
            </a:p>
          </p:txBody>
        </p:sp>
        <p:pic>
          <p:nvPicPr>
            <p:cNvPr id="80" name="Afbeelding 79" descr="logo_tn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21181" y="3154515"/>
              <a:ext cx="360040" cy="126464"/>
            </a:xfrm>
            <a:prstGeom prst="rect">
              <a:avLst/>
            </a:prstGeom>
          </p:spPr>
        </p:pic>
      </p:grpSp>
      <p:cxnSp>
        <p:nvCxnSpPr>
          <p:cNvPr id="5" name="Straight Arrow Connector 4"/>
          <p:cNvCxnSpPr/>
          <p:nvPr/>
        </p:nvCxnSpPr>
        <p:spPr>
          <a:xfrm>
            <a:off x="3707904" y="2924944"/>
            <a:ext cx="2854032" cy="1363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89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extLst>
              <p:ext uri="{D42A27DB-BD31-4B8C-83A1-F6EECF244321}">
                <p14:modId xmlns:p14="http://schemas.microsoft.com/office/powerpoint/2010/main" val="1253377449"/>
              </p:ext>
            </p:extLst>
          </p:nvPr>
        </p:nvGraphicFramePr>
        <p:xfrm>
          <a:off x="539552" y="2060848"/>
          <a:ext cx="7992888"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How do we study air pollution?</a:t>
            </a:r>
            <a:endParaRPr lang="en-GB" dirty="0"/>
          </a:p>
        </p:txBody>
      </p:sp>
    </p:spTree>
    <p:extLst>
      <p:ext uri="{BB962C8B-B14F-4D97-AF65-F5344CB8AC3E}">
        <p14:creationId xmlns:p14="http://schemas.microsoft.com/office/powerpoint/2010/main" val="2376243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graphicEl>
                                              <a:dgm id="{B1967F76-646C-43E6-B6D9-44FAA82574C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graphicEl>
                                              <a:dgm id="{4302EB2E-F01F-4905-B4BE-0635FF5CEC1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graphicEl>
                                              <a:dgm id="{CE2D8616-EAB7-40B3-9F35-8B6E6EABFF4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graphicEl>
                                              <a:dgm id="{DC8C9C66-539E-4E2E-B76B-2BA01E9D97D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graphicEl>
                                              <a:dgm id="{AE51003B-21B9-4A4F-9EAD-49FAF1DB39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rotWithShape="1">
          <a:blip r:embed="rId2"/>
          <a:srcRect r="19504"/>
          <a:stretch/>
        </p:blipFill>
        <p:spPr bwMode="auto">
          <a:xfrm>
            <a:off x="5366800" y="2504024"/>
            <a:ext cx="3669696" cy="3107506"/>
          </a:xfrm>
          <a:prstGeom prst="rect">
            <a:avLst/>
          </a:prstGeom>
          <a:noFill/>
          <a:ln w="9525">
            <a:noFill/>
            <a:miter lim="800000"/>
            <a:headEnd/>
            <a:tailEnd/>
          </a:ln>
        </p:spPr>
      </p:pic>
      <p:sp>
        <p:nvSpPr>
          <p:cNvPr id="2" name="Titel 1"/>
          <p:cNvSpPr>
            <a:spLocks noGrp="1"/>
          </p:cNvSpPr>
          <p:nvPr>
            <p:ph type="title"/>
          </p:nvPr>
        </p:nvSpPr>
        <p:spPr>
          <a:xfrm>
            <a:off x="539552" y="980728"/>
            <a:ext cx="8054114" cy="720000"/>
          </a:xfrm>
        </p:spPr>
        <p:txBody>
          <a:bodyPr/>
          <a:lstStyle/>
          <a:p>
            <a:r>
              <a:rPr lang="en-GB" dirty="0" smtClean="0"/>
              <a:t>TNO designs and calibrates satellite instruments </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1560" y="2980432"/>
            <a:ext cx="3456384" cy="2500077"/>
          </a:xfrm>
        </p:spPr>
      </p:pic>
      <p:sp>
        <p:nvSpPr>
          <p:cNvPr id="5" name="Footer Placeholder 4"/>
          <p:cNvSpPr>
            <a:spLocks noGrp="1"/>
          </p:cNvSpPr>
          <p:nvPr>
            <p:ph type="ftr" sz="quarter" idx="11"/>
          </p:nvPr>
        </p:nvSpPr>
        <p:spPr/>
        <p:txBody>
          <a:bodyPr/>
          <a:lstStyle/>
          <a:p>
            <a:fld id="{020E71D1-0DE8-4AA0-A301-2B42E6814479}" type="slidenum">
              <a:rPr lang="en-GB" smtClean="0"/>
              <a:t>4</a:t>
            </a:fld>
            <a:r>
              <a:rPr lang="en-GB" dirty="0" smtClean="0"/>
              <a:t> | TNO contributions to EMEP</a:t>
            </a:r>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9739" y="4725144"/>
            <a:ext cx="2651722" cy="1916788"/>
          </a:xfrm>
          <a:prstGeom prst="rect">
            <a:avLst/>
          </a:prstGeom>
        </p:spPr>
      </p:pic>
      <p:sp>
        <p:nvSpPr>
          <p:cNvPr id="7" name="TextBox 6"/>
          <p:cNvSpPr txBox="1"/>
          <p:nvPr/>
        </p:nvSpPr>
        <p:spPr>
          <a:xfrm>
            <a:off x="467544" y="1724615"/>
            <a:ext cx="7891517" cy="1200329"/>
          </a:xfrm>
          <a:prstGeom prst="rect">
            <a:avLst/>
          </a:prstGeom>
          <a:noFill/>
        </p:spPr>
        <p:txBody>
          <a:bodyPr wrap="square" rtlCol="0">
            <a:spAutoFit/>
          </a:bodyPr>
          <a:lstStyle/>
          <a:p>
            <a:r>
              <a:rPr lang="en-GB" dirty="0" smtClean="0"/>
              <a:t>Dutch space industry has contributed a series of instruments aimed at monitoring atmospheric  composition (</a:t>
            </a:r>
            <a:r>
              <a:rPr lang="en-GB" dirty="0" err="1" smtClean="0"/>
              <a:t>Sciamachy</a:t>
            </a:r>
            <a:r>
              <a:rPr lang="en-GB" dirty="0" smtClean="0"/>
              <a:t>, GOME, OMI, TROPOMI)</a:t>
            </a:r>
          </a:p>
          <a:p>
            <a:endParaRPr lang="en-GB" dirty="0" smtClean="0"/>
          </a:p>
          <a:p>
            <a:r>
              <a:rPr lang="en-GB" dirty="0" smtClean="0"/>
              <a:t>Partners e.g. Dutch Space, SRON, KNMI</a:t>
            </a:r>
            <a:endParaRPr lang="en-GB" dirty="0"/>
          </a:p>
        </p:txBody>
      </p:sp>
      <p:sp>
        <p:nvSpPr>
          <p:cNvPr id="9" name="TextBox 8"/>
          <p:cNvSpPr txBox="1"/>
          <p:nvPr/>
        </p:nvSpPr>
        <p:spPr>
          <a:xfrm>
            <a:off x="8215269" y="2535937"/>
            <a:ext cx="821227" cy="369332"/>
          </a:xfrm>
          <a:prstGeom prst="rect">
            <a:avLst/>
          </a:prstGeom>
          <a:noFill/>
        </p:spPr>
        <p:txBody>
          <a:bodyPr wrap="square" rtlCol="0">
            <a:spAutoFit/>
          </a:bodyPr>
          <a:lstStyle/>
          <a:p>
            <a:r>
              <a:rPr lang="en-GB" dirty="0" smtClean="0">
                <a:solidFill>
                  <a:schemeClr val="bg1"/>
                </a:solidFill>
              </a:rPr>
              <a:t>NO</a:t>
            </a:r>
            <a:r>
              <a:rPr lang="en-GB" baseline="-25000" dirty="0" smtClean="0">
                <a:solidFill>
                  <a:schemeClr val="bg1"/>
                </a:solidFill>
              </a:rPr>
              <a:t>2</a:t>
            </a:r>
            <a:endParaRPr lang="en-GB" baseline="-25000" dirty="0">
              <a:solidFill>
                <a:schemeClr val="bg1"/>
              </a:solidFill>
            </a:endParaRPr>
          </a:p>
        </p:txBody>
      </p:sp>
    </p:spTree>
    <p:extLst>
      <p:ext uri="{BB962C8B-B14F-4D97-AF65-F5344CB8AC3E}">
        <p14:creationId xmlns:p14="http://schemas.microsoft.com/office/powerpoint/2010/main" val="140618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Rectangle 3"/>
          <p:cNvSpPr>
            <a:spLocks noGrp="1" noChangeArrowheads="1"/>
          </p:cNvSpPr>
          <p:nvPr>
            <p:ph type="title"/>
          </p:nvPr>
        </p:nvSpPr>
        <p:spPr>
          <a:xfrm>
            <a:off x="590550" y="836975"/>
            <a:ext cx="8037513" cy="720000"/>
          </a:xfrm>
        </p:spPr>
        <p:txBody>
          <a:bodyPr/>
          <a:lstStyle/>
          <a:p>
            <a:r>
              <a:rPr lang="en-GB" dirty="0" smtClean="0"/>
              <a:t>Monitoring climate relevant aerosol properties at </a:t>
            </a:r>
            <a:r>
              <a:rPr lang="en-GB" dirty="0" err="1" smtClean="0"/>
              <a:t>Cabauw</a:t>
            </a:r>
            <a:endParaRPr lang="en-GB" dirty="0"/>
          </a:p>
        </p:txBody>
      </p:sp>
      <p:pic>
        <p:nvPicPr>
          <p:cNvPr id="3358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221088"/>
            <a:ext cx="5480050"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7" name="Text Box 5"/>
          <p:cNvSpPr txBox="1">
            <a:spLocks noChangeArrowheads="1"/>
          </p:cNvSpPr>
          <p:nvPr/>
        </p:nvSpPr>
        <p:spPr bwMode="auto">
          <a:xfrm>
            <a:off x="7288213" y="25558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dirty="0"/>
          </a:p>
        </p:txBody>
      </p:sp>
      <p:pic>
        <p:nvPicPr>
          <p:cNvPr id="3358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619374"/>
            <a:ext cx="2700337"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861073"/>
            <a:ext cx="2648529" cy="2808287"/>
          </a:xfrm>
          <a:prstGeom prst="rect">
            <a:avLst/>
          </a:prstGeom>
          <a:noFill/>
          <a:ln>
            <a:noFill/>
          </a:ln>
          <a:effectLst/>
          <a:extLst>
            <a:ext uri="{909E8E84-426E-40DD-AFC4-6F175D3DCCD1}">
              <a14:hiddenFill xmlns:a14="http://schemas.microsoft.com/office/drawing/2010/main">
                <a:solidFill>
                  <a:srgbClr val="FF6932"/>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6" name="Picture 2"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608826"/>
            <a:ext cx="399415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07904" y="1916832"/>
            <a:ext cx="2448272" cy="1477328"/>
          </a:xfrm>
          <a:prstGeom prst="rect">
            <a:avLst/>
          </a:prstGeom>
          <a:noFill/>
        </p:spPr>
        <p:txBody>
          <a:bodyPr wrap="square" rtlCol="0">
            <a:spAutoFit/>
          </a:bodyPr>
          <a:lstStyle/>
          <a:p>
            <a:r>
              <a:rPr lang="en-GB" dirty="0" smtClean="0"/>
              <a:t>Long term monitoring</a:t>
            </a:r>
          </a:p>
          <a:p>
            <a:endParaRPr lang="en-GB" dirty="0" smtClean="0"/>
          </a:p>
          <a:p>
            <a:endParaRPr lang="en-GB" dirty="0" smtClean="0"/>
          </a:p>
          <a:p>
            <a:endParaRPr lang="en-GB" dirty="0"/>
          </a:p>
          <a:p>
            <a:r>
              <a:rPr lang="en-GB" dirty="0" smtClean="0"/>
              <a:t>EMEP intensives</a:t>
            </a:r>
            <a:endParaRPr lang="en-GB" dirty="0"/>
          </a:p>
        </p:txBody>
      </p:sp>
      <p:pic>
        <p:nvPicPr>
          <p:cNvPr id="1028" name="Picture 4" descr="C:\Users\schaapm\AppData\Local\My Local Documents\Workfolder_local\Presentaties\2016\TFMM_2016\logo actris retenuBD.gif\logo actris retenuBD.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0" y="2277098"/>
            <a:ext cx="1246277" cy="64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303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solidFill>
                  <a:srgbClr val="00B050"/>
                </a:solidFill>
              </a:rPr>
              <a:t>Emissions</a:t>
            </a:r>
            <a:endParaRPr lang="en-GB" dirty="0">
              <a:solidFill>
                <a:srgbClr val="00B050"/>
              </a:solidFill>
            </a:endParaRPr>
          </a:p>
        </p:txBody>
      </p:sp>
      <p:pic>
        <p:nvPicPr>
          <p:cNvPr id="5122" name="Picture 2" descr="immagin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364382"/>
            <a:ext cx="3528392" cy="2856706"/>
          </a:xfrm>
          <a:prstGeom prst="rect">
            <a:avLst/>
          </a:prstGeom>
          <a:noFill/>
          <a:extLst>
            <a:ext uri="{909E8E84-426E-40DD-AFC4-6F175D3DCCD1}">
              <a14:hiddenFill xmlns:a14="http://schemas.microsoft.com/office/drawing/2010/main">
                <a:solidFill>
                  <a:srgbClr val="FFFFFF"/>
                </a:solidFill>
              </a14:hiddenFill>
            </a:ext>
          </a:extLst>
        </p:spPr>
      </p:pic>
      <p:sp>
        <p:nvSpPr>
          <p:cNvPr id="43" name="Shape 42"/>
          <p:cNvSpPr/>
          <p:nvPr/>
        </p:nvSpPr>
        <p:spPr>
          <a:xfrm rot="3036305">
            <a:off x="4340387" y="1700980"/>
            <a:ext cx="1008203" cy="703096"/>
          </a:xfrm>
          <a:prstGeom prst="swooshArrow">
            <a:avLst>
              <a:gd name="adj1" fmla="val 16310"/>
              <a:gd name="adj2" fmla="val 31370"/>
            </a:avLst>
          </a:prstGeom>
          <a:solidFill>
            <a:srgbClr val="9933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Round Same Side Corner Rectangle 51"/>
          <p:cNvSpPr/>
          <p:nvPr/>
        </p:nvSpPr>
        <p:spPr>
          <a:xfrm>
            <a:off x="3600486" y="1196752"/>
            <a:ext cx="1213322" cy="855776"/>
          </a:xfrm>
          <a:prstGeom prst="round2SameRect">
            <a:avLst>
              <a:gd name="adj1" fmla="val 8000"/>
              <a:gd name="adj2" fmla="val 0"/>
            </a:avLst>
          </a:prstGeom>
          <a:blipFill rotWithShape="0">
            <a:blip r:embed="rId4"/>
            <a:stretch>
              <a:fillRect/>
            </a:stretch>
          </a:blipFill>
        </p:spPr>
        <p:style>
          <a:lnRef idx="2">
            <a:schemeClr val="accent4">
              <a:hueOff val="3779924"/>
              <a:satOff val="10422"/>
              <a:lumOff val="-470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TextBox 8"/>
          <p:cNvSpPr txBox="1"/>
          <p:nvPr/>
        </p:nvSpPr>
        <p:spPr>
          <a:xfrm>
            <a:off x="1403648" y="3928507"/>
            <a:ext cx="7416824" cy="338554"/>
          </a:xfrm>
          <a:prstGeom prst="rect">
            <a:avLst/>
          </a:prstGeom>
          <a:solidFill>
            <a:schemeClr val="bg1"/>
          </a:solidFill>
        </p:spPr>
        <p:txBody>
          <a:bodyPr wrap="square" rtlCol="0">
            <a:spAutoFit/>
          </a:bodyPr>
          <a:lstStyle/>
          <a:p>
            <a:endParaRPr lang="nl-NL" sz="1600" dirty="0"/>
          </a:p>
        </p:txBody>
      </p:sp>
      <p:sp>
        <p:nvSpPr>
          <p:cNvPr id="4" name="Content Placeholder 3"/>
          <p:cNvSpPr>
            <a:spLocks noGrp="1"/>
          </p:cNvSpPr>
          <p:nvPr>
            <p:ph idx="1"/>
          </p:nvPr>
        </p:nvSpPr>
        <p:spPr>
          <a:xfrm>
            <a:off x="556486" y="2060848"/>
            <a:ext cx="8054114" cy="4182150"/>
          </a:xfrm>
        </p:spPr>
        <p:txBody>
          <a:bodyPr/>
          <a:lstStyle/>
          <a:p>
            <a:pPr marL="0" indent="0">
              <a:buNone/>
            </a:pPr>
            <a:r>
              <a:rPr lang="en-GB" sz="1600" b="1" dirty="0"/>
              <a:t>National</a:t>
            </a:r>
            <a:r>
              <a:rPr lang="en-GB" sz="1600" dirty="0"/>
              <a:t>: </a:t>
            </a:r>
            <a:endParaRPr lang="en-GB" sz="1600" dirty="0" smtClean="0"/>
          </a:p>
          <a:p>
            <a:pPr marL="0" indent="0">
              <a:buNone/>
            </a:pPr>
            <a:r>
              <a:rPr lang="en-GB" sz="1600" dirty="0" smtClean="0"/>
              <a:t>For </a:t>
            </a:r>
            <a:r>
              <a:rPr lang="en-GB" sz="1600" dirty="0"/>
              <a:t>reporting, national obligations to EU, </a:t>
            </a:r>
            <a:endParaRPr lang="en-GB" sz="1600" dirty="0" smtClean="0"/>
          </a:p>
          <a:p>
            <a:pPr marL="0" indent="0">
              <a:buNone/>
            </a:pPr>
            <a:r>
              <a:rPr lang="en-GB" sz="1600" dirty="0" smtClean="0"/>
              <a:t>mitigation </a:t>
            </a:r>
            <a:r>
              <a:rPr lang="en-GB" sz="1600" dirty="0"/>
              <a:t>potential, national modelling</a:t>
            </a:r>
          </a:p>
          <a:p>
            <a:pPr marL="0" indent="0">
              <a:buNone/>
            </a:pPr>
            <a:r>
              <a:rPr lang="en-GB" sz="1600" dirty="0" smtClean="0"/>
              <a:t>TNO-CAS </a:t>
            </a:r>
            <a:r>
              <a:rPr lang="en-GB" sz="1600" dirty="0"/>
              <a:t>plays a key role in the </a:t>
            </a:r>
            <a:r>
              <a:rPr lang="en-GB" sz="1600" dirty="0" smtClean="0"/>
              <a:t>Dutch </a:t>
            </a:r>
            <a:r>
              <a:rPr lang="en-GB" sz="1600" dirty="0"/>
              <a:t>Emission </a:t>
            </a:r>
            <a:endParaRPr lang="en-GB" sz="1600" dirty="0" smtClean="0"/>
          </a:p>
          <a:p>
            <a:pPr marL="0" indent="0">
              <a:buNone/>
            </a:pPr>
            <a:r>
              <a:rPr lang="en-GB" sz="1600" dirty="0" smtClean="0"/>
              <a:t>Registration</a:t>
            </a:r>
            <a:endParaRPr lang="en-GB" sz="1600" dirty="0"/>
          </a:p>
          <a:p>
            <a:pPr marL="285750" indent="-285750">
              <a:buFont typeface="Arial" panose="020B0604020202020204" pitchFamily="34" charset="0"/>
              <a:buChar char="•"/>
            </a:pPr>
            <a:r>
              <a:rPr lang="en-GB" sz="1600" dirty="0"/>
              <a:t>~40 years of experience</a:t>
            </a:r>
          </a:p>
          <a:p>
            <a:pPr marL="285750" indent="-285750">
              <a:buFont typeface="Arial" panose="020B0604020202020204" pitchFamily="34" charset="0"/>
              <a:buChar char="•"/>
            </a:pPr>
            <a:r>
              <a:rPr lang="en-GB" sz="1600" dirty="0"/>
              <a:t>Prepare National Inventory Report to UNFCCC </a:t>
            </a:r>
          </a:p>
          <a:p>
            <a:pPr marL="285750" indent="-285750">
              <a:buFont typeface="Arial" panose="020B0604020202020204" pitchFamily="34" charset="0"/>
              <a:buChar char="•"/>
            </a:pPr>
            <a:r>
              <a:rPr lang="en-GB" sz="1600" dirty="0"/>
              <a:t>Prepare emission to National reporting of air pollutants to EU/ P/ </a:t>
            </a:r>
            <a:r>
              <a:rPr lang="en-GB" sz="1600" dirty="0" smtClean="0"/>
              <a:t>EMEP</a:t>
            </a:r>
          </a:p>
          <a:p>
            <a:pPr marL="285750" indent="-285750">
              <a:buFont typeface="Arial" panose="020B0604020202020204" pitchFamily="34" charset="0"/>
              <a:buChar char="•"/>
            </a:pPr>
            <a:endParaRPr lang="en-GB" sz="1600" dirty="0"/>
          </a:p>
          <a:p>
            <a:pPr marL="0" lvl="1" indent="0">
              <a:buNone/>
            </a:pPr>
            <a:r>
              <a:rPr lang="en-GB" sz="1600" b="1" dirty="0"/>
              <a:t>International</a:t>
            </a:r>
            <a:r>
              <a:rPr lang="en-GB" sz="1600" dirty="0"/>
              <a:t>: </a:t>
            </a:r>
            <a:r>
              <a:rPr lang="en-GB" sz="1600" b="1" dirty="0"/>
              <a:t>TNO-MACC_III emission high resolution emission inventory </a:t>
            </a:r>
            <a:r>
              <a:rPr lang="en-GB" sz="1600" dirty="0"/>
              <a:t>for air quality modelling and policy scenario’s, effectiveness of EU measures. </a:t>
            </a:r>
          </a:p>
          <a:p>
            <a:pPr marL="0" indent="0">
              <a:buNone/>
            </a:pPr>
            <a:r>
              <a:rPr lang="en-GB" sz="1600" dirty="0"/>
              <a:t>The TNO MACC Emission Inventory provides input to most modelling teams in Europe and will be a key asset in the Copernicus Atmosphere Monitoring Service (CAMS)</a:t>
            </a:r>
            <a:endParaRPr lang="nl-NL" sz="1600" dirty="0"/>
          </a:p>
          <a:p>
            <a:endParaRPr lang="en-GB" dirty="0"/>
          </a:p>
        </p:txBody>
      </p:sp>
    </p:spTree>
    <p:extLst>
      <p:ext uri="{BB962C8B-B14F-4D97-AF65-F5344CB8AC3E}">
        <p14:creationId xmlns:p14="http://schemas.microsoft.com/office/powerpoint/2010/main" val="65001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52736"/>
            <a:ext cx="8054114" cy="720000"/>
          </a:xfrm>
        </p:spPr>
        <p:txBody>
          <a:bodyPr/>
          <a:lstStyle/>
          <a:p>
            <a:r>
              <a:rPr lang="en-GB" dirty="0" smtClean="0"/>
              <a:t>European emission inventories</a:t>
            </a:r>
            <a:endParaRPr lang="en-GB" dirty="0"/>
          </a:p>
        </p:txBody>
      </p:sp>
      <p:sp>
        <p:nvSpPr>
          <p:cNvPr id="3" name="Content Placeholder 2"/>
          <p:cNvSpPr>
            <a:spLocks noGrp="1"/>
          </p:cNvSpPr>
          <p:nvPr>
            <p:ph idx="1"/>
          </p:nvPr>
        </p:nvSpPr>
        <p:spPr>
          <a:xfrm>
            <a:off x="467544" y="1558865"/>
            <a:ext cx="4392488" cy="4608512"/>
          </a:xfrm>
        </p:spPr>
        <p:txBody>
          <a:bodyPr/>
          <a:lstStyle/>
          <a:p>
            <a:pPr marL="0" indent="0">
              <a:buNone/>
            </a:pPr>
            <a:r>
              <a:rPr lang="en-GB" b="1" dirty="0" smtClean="0"/>
              <a:t>European emission inventories:</a:t>
            </a:r>
          </a:p>
          <a:p>
            <a:pPr>
              <a:buFont typeface="Wingdings" panose="05000000000000000000" pitchFamily="2" charset="2"/>
              <a:buChar char="Ø"/>
            </a:pPr>
            <a:r>
              <a:rPr lang="en-GB" dirty="0" smtClean="0"/>
              <a:t>High resolution inventories</a:t>
            </a:r>
          </a:p>
          <a:p>
            <a:pPr>
              <a:buFont typeface="Wingdings" panose="05000000000000000000" pitchFamily="2" charset="2"/>
              <a:buChar char="Ø"/>
            </a:pPr>
            <a:r>
              <a:rPr lang="en-GB" dirty="0" smtClean="0"/>
              <a:t>HM &amp; POPs</a:t>
            </a:r>
            <a:endParaRPr lang="en-GB" dirty="0"/>
          </a:p>
          <a:p>
            <a:pPr marL="0" indent="0">
              <a:buNone/>
            </a:pPr>
            <a:endParaRPr lang="en-GB" dirty="0" smtClean="0"/>
          </a:p>
          <a:p>
            <a:pPr marL="0" indent="0">
              <a:buNone/>
            </a:pPr>
            <a:r>
              <a:rPr lang="en-GB" b="1" dirty="0" smtClean="0"/>
              <a:t>TNO-MACC-III </a:t>
            </a:r>
            <a:r>
              <a:rPr lang="en-GB" b="1" dirty="0"/>
              <a:t>inventory </a:t>
            </a:r>
            <a:endParaRPr lang="en-GB" b="1" dirty="0" smtClean="0"/>
          </a:p>
          <a:p>
            <a:pPr>
              <a:buFont typeface="Wingdings" panose="05000000000000000000" pitchFamily="2" charset="2"/>
              <a:buChar char="Ø"/>
            </a:pPr>
            <a:r>
              <a:rPr lang="en-GB" dirty="0" smtClean="0"/>
              <a:t>Annual emission information per country as reported to EEA </a:t>
            </a:r>
          </a:p>
          <a:p>
            <a:pPr>
              <a:buFont typeface="Wingdings" panose="05000000000000000000" pitchFamily="2" charset="2"/>
              <a:buChar char="Ø"/>
            </a:pPr>
            <a:r>
              <a:rPr lang="en-GB" dirty="0"/>
              <a:t>Currently available </a:t>
            </a:r>
            <a:r>
              <a:rPr lang="en-GB" dirty="0" smtClean="0"/>
              <a:t>2005-2013</a:t>
            </a:r>
          </a:p>
          <a:p>
            <a:pPr>
              <a:buFont typeface="Wingdings" panose="05000000000000000000" pitchFamily="2" charset="2"/>
              <a:buChar char="Ø"/>
            </a:pPr>
            <a:r>
              <a:rPr lang="en-GB" dirty="0" smtClean="0"/>
              <a:t>TNO-MACC-III inventory provides model ready gridded annual total emission data</a:t>
            </a:r>
          </a:p>
          <a:p>
            <a:pPr>
              <a:buFont typeface="Wingdings" panose="05000000000000000000" pitchFamily="2" charset="2"/>
              <a:buChar char="Ø"/>
            </a:pPr>
            <a:endParaRPr lang="en-GB" dirty="0"/>
          </a:p>
          <a:p>
            <a:pPr marL="0" indent="0">
              <a:buNone/>
            </a:pPr>
            <a:r>
              <a:rPr lang="en-GB" dirty="0" smtClean="0"/>
              <a:t>TNO inventories often used to explore and develop new approaches prior to inclusion in official reporting </a:t>
            </a:r>
          </a:p>
        </p:txBody>
      </p:sp>
      <p:pic>
        <p:nvPicPr>
          <p:cNvPr id="1027" name="Picture 3" descr="\\tsn.tno.nl\data\SV\sv-059025_unix\models\LOTOS-EUROS\website\Public\httpdocs\data\globemission\europe\emission-trends\TNO_MACC_II_Regional_Emissions_year2009_NO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556792"/>
            <a:ext cx="3974434" cy="257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78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76460" y="1196752"/>
            <a:ext cx="8360035" cy="719137"/>
          </a:xfrm>
        </p:spPr>
        <p:txBody>
          <a:bodyPr/>
          <a:lstStyle/>
          <a:p>
            <a:pPr eaLnBrk="1" hangingPunct="1"/>
            <a:r>
              <a:rPr lang="en-GB" dirty="0" smtClean="0"/>
              <a:t>An alternative Inventory based on </a:t>
            </a:r>
            <a:br>
              <a:rPr lang="en-GB" dirty="0" smtClean="0"/>
            </a:br>
            <a:r>
              <a:rPr lang="en-GB" dirty="0" smtClean="0"/>
              <a:t>Filterable PM and Condensable PM</a:t>
            </a:r>
            <a:br>
              <a:rPr lang="en-GB" dirty="0" smtClean="0"/>
            </a:br>
            <a:endParaRPr lang="en-GB" sz="2000" b="0" dirty="0" smtClean="0"/>
          </a:p>
        </p:txBody>
      </p:sp>
      <p:sp>
        <p:nvSpPr>
          <p:cNvPr id="13315" name="Content Placeholder 2"/>
          <p:cNvSpPr>
            <a:spLocks noGrp="1"/>
          </p:cNvSpPr>
          <p:nvPr>
            <p:ph idx="1"/>
          </p:nvPr>
        </p:nvSpPr>
        <p:spPr>
          <a:xfrm>
            <a:off x="1403350" y="2133600"/>
            <a:ext cx="7272338" cy="4181475"/>
          </a:xfrm>
        </p:spPr>
        <p:txBody>
          <a:bodyPr/>
          <a:lstStyle/>
          <a:p>
            <a:pPr eaLnBrk="1" hangingPunct="1"/>
            <a:r>
              <a:rPr lang="en-GB" dirty="0" smtClean="0"/>
              <a:t>the US EPA defines particulate matter (PM) as consisting of a filterable fraction (FPM) and a condensable fraction (CPM).</a:t>
            </a:r>
          </a:p>
        </p:txBody>
      </p:sp>
      <p:sp>
        <p:nvSpPr>
          <p:cNvPr id="1331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r>
              <a:rPr lang="en-GB" sz="700" dirty="0" smtClean="0"/>
              <a:t>Particulate matter emissions from residential wood combustion</a:t>
            </a:r>
            <a:endParaRPr lang="en-GB" sz="700" dirty="0"/>
          </a:p>
        </p:txBody>
      </p:sp>
      <p:pic>
        <p:nvPicPr>
          <p:cNvPr id="133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565400"/>
            <a:ext cx="6000750"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187450" y="4508500"/>
            <a:ext cx="4500563" cy="1201738"/>
          </a:xfrm>
          <a:prstGeom prst="rect">
            <a:avLst/>
          </a:prstGeom>
          <a:noFill/>
        </p:spPr>
        <p:txBody>
          <a:bodyPr>
            <a:spAutoFit/>
          </a:bodyPr>
          <a:lstStyle/>
          <a:p>
            <a:pPr algn="l">
              <a:defRPr/>
            </a:pPr>
            <a:r>
              <a:rPr lang="en-GB" sz="1800" u="sng" dirty="0"/>
              <a:t>Filterable PM is directly emitted:</a:t>
            </a:r>
          </a:p>
          <a:p>
            <a:pPr marL="285750" indent="-285750" algn="l">
              <a:buFont typeface="Arial" panose="020B0604020202020204" pitchFamily="34" charset="0"/>
              <a:buChar char="•"/>
              <a:defRPr/>
            </a:pPr>
            <a:r>
              <a:rPr lang="en-GB" sz="1800" dirty="0"/>
              <a:t>Solid or liquid</a:t>
            </a:r>
          </a:p>
          <a:p>
            <a:pPr marL="285750" indent="-285750" algn="l">
              <a:buFont typeface="Arial" panose="020B0604020202020204" pitchFamily="34" charset="0"/>
              <a:buChar char="•"/>
              <a:defRPr/>
            </a:pPr>
            <a:r>
              <a:rPr lang="en-GB" sz="1800" dirty="0"/>
              <a:t>Captured on filter</a:t>
            </a:r>
          </a:p>
          <a:p>
            <a:pPr marL="285750" indent="-285750" algn="l">
              <a:buFont typeface="Arial" panose="020B0604020202020204" pitchFamily="34" charset="0"/>
              <a:buChar char="•"/>
              <a:defRPr/>
            </a:pPr>
            <a:r>
              <a:rPr lang="en-GB" sz="1800" dirty="0"/>
              <a:t>PM</a:t>
            </a:r>
            <a:r>
              <a:rPr lang="en-GB" sz="1800" baseline="-25000" dirty="0"/>
              <a:t>10</a:t>
            </a:r>
            <a:r>
              <a:rPr lang="en-GB" sz="1800" dirty="0"/>
              <a:t> or PM</a:t>
            </a:r>
            <a:r>
              <a:rPr lang="en-GB" sz="1800" baseline="-25000" dirty="0"/>
              <a:t>2.5</a:t>
            </a:r>
            <a:endParaRPr lang="en-GB" sz="1800" dirty="0"/>
          </a:p>
        </p:txBody>
      </p:sp>
      <p:sp>
        <p:nvSpPr>
          <p:cNvPr id="7" name="Rectangle 6"/>
          <p:cNvSpPr/>
          <p:nvPr/>
        </p:nvSpPr>
        <p:spPr>
          <a:xfrm>
            <a:off x="4968875" y="4508500"/>
            <a:ext cx="4572000" cy="1201738"/>
          </a:xfrm>
          <a:prstGeom prst="rect">
            <a:avLst/>
          </a:prstGeom>
        </p:spPr>
        <p:txBody>
          <a:bodyPr>
            <a:spAutoFit/>
          </a:bodyPr>
          <a:lstStyle/>
          <a:p>
            <a:pPr algn="l">
              <a:defRPr/>
            </a:pPr>
            <a:r>
              <a:rPr lang="en-GB" sz="1800" u="sng" dirty="0"/>
              <a:t>Condensable PM is in </a:t>
            </a:r>
            <a:r>
              <a:rPr lang="en-GB" sz="1800" u="sng" dirty="0" err="1"/>
              <a:t>vapor</a:t>
            </a:r>
            <a:r>
              <a:rPr lang="en-GB" sz="1800" u="sng" dirty="0"/>
              <a:t>:</a:t>
            </a:r>
          </a:p>
          <a:p>
            <a:pPr marL="285750" indent="-285750" algn="l">
              <a:buFont typeface="Arial" panose="020B0604020202020204" pitchFamily="34" charset="0"/>
              <a:buChar char="•"/>
              <a:defRPr/>
            </a:pPr>
            <a:r>
              <a:rPr lang="en-GB" sz="1800" dirty="0"/>
              <a:t>Reacts upon cooling and dilution</a:t>
            </a:r>
          </a:p>
          <a:p>
            <a:pPr marL="285750" indent="-285750" algn="l">
              <a:buFont typeface="Arial" panose="020B0604020202020204" pitchFamily="34" charset="0"/>
              <a:buChar char="•"/>
              <a:defRPr/>
            </a:pPr>
            <a:r>
              <a:rPr lang="en-GB" sz="1800" dirty="0"/>
              <a:t>Forms solid or liquid particle</a:t>
            </a:r>
          </a:p>
          <a:p>
            <a:pPr marL="285750" indent="-285750" algn="l">
              <a:buFont typeface="Arial" panose="020B0604020202020204" pitchFamily="34" charset="0"/>
              <a:buChar char="•"/>
              <a:defRPr/>
            </a:pPr>
            <a:r>
              <a:rPr lang="en-GB" sz="1800" dirty="0"/>
              <a:t>Always PM</a:t>
            </a:r>
            <a:r>
              <a:rPr lang="en-GB" sz="1800" baseline="-25000" dirty="0"/>
              <a:t>2.5 </a:t>
            </a:r>
            <a:r>
              <a:rPr lang="en-GB" sz="1800" dirty="0"/>
              <a:t>or less</a:t>
            </a:r>
          </a:p>
        </p:txBody>
      </p:sp>
      <p:sp>
        <p:nvSpPr>
          <p:cNvPr id="4" name="TextBox 3"/>
          <p:cNvSpPr txBox="1"/>
          <p:nvPr/>
        </p:nvSpPr>
        <p:spPr>
          <a:xfrm>
            <a:off x="467544" y="5908675"/>
            <a:ext cx="8041456" cy="369332"/>
          </a:xfrm>
          <a:prstGeom prst="rect">
            <a:avLst/>
          </a:prstGeom>
          <a:solidFill>
            <a:schemeClr val="accent1">
              <a:lumMod val="20000"/>
              <a:lumOff val="80000"/>
            </a:schemeClr>
          </a:solidFill>
        </p:spPr>
        <p:txBody>
          <a:bodyPr wrap="square">
            <a:spAutoFit/>
          </a:bodyPr>
          <a:lstStyle/>
          <a:p>
            <a:pPr>
              <a:defRPr/>
            </a:pPr>
            <a:r>
              <a:rPr lang="en-GB" i="1" dirty="0" smtClean="0">
                <a:solidFill>
                  <a:schemeClr val="accent2">
                    <a:lumMod val="50000"/>
                  </a:schemeClr>
                </a:solidFill>
              </a:rPr>
              <a:t>where </a:t>
            </a:r>
            <a:r>
              <a:rPr lang="en-GB" i="1" dirty="0">
                <a:solidFill>
                  <a:schemeClr val="accent2">
                    <a:lumMod val="50000"/>
                  </a:schemeClr>
                </a:solidFill>
              </a:rPr>
              <a:t>should the PM mass be that forms almost instantaneously?</a:t>
            </a:r>
          </a:p>
        </p:txBody>
      </p:sp>
    </p:spTree>
    <p:extLst>
      <p:ext uri="{BB962C8B-B14F-4D97-AF65-F5344CB8AC3E}">
        <p14:creationId xmlns:p14="http://schemas.microsoft.com/office/powerpoint/2010/main" val="383798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48" y="836712"/>
            <a:ext cx="8054114" cy="720000"/>
          </a:xfrm>
        </p:spPr>
        <p:txBody>
          <a:bodyPr/>
          <a:lstStyle/>
          <a:p>
            <a:r>
              <a:rPr lang="en-GB" sz="2400" dirty="0" smtClean="0"/>
              <a:t>How important is the revision for European PM2.5 inventories?</a:t>
            </a:r>
            <a:endParaRPr lang="en-GB" sz="2400" dirty="0"/>
          </a:p>
        </p:txBody>
      </p:sp>
      <p:sp>
        <p:nvSpPr>
          <p:cNvPr id="3" name="Content Placeholder 2"/>
          <p:cNvSpPr>
            <a:spLocks noGrp="1"/>
          </p:cNvSpPr>
          <p:nvPr>
            <p:ph idx="1"/>
          </p:nvPr>
        </p:nvSpPr>
        <p:spPr>
          <a:xfrm>
            <a:off x="611560" y="1556792"/>
            <a:ext cx="8550548" cy="4182150"/>
          </a:xfrm>
        </p:spPr>
        <p:txBody>
          <a:bodyPr/>
          <a:lstStyle/>
          <a:p>
            <a:r>
              <a:rPr lang="en-GB" dirty="0" smtClean="0"/>
              <a:t>Zooming in on the EU28 and 2013, the impact is high with an </a:t>
            </a:r>
            <a:r>
              <a:rPr lang="en-GB" dirty="0"/>
              <a:t>increase </a:t>
            </a:r>
            <a:r>
              <a:rPr lang="en-GB" dirty="0" smtClean="0"/>
              <a:t>in PM2.5 </a:t>
            </a:r>
            <a:r>
              <a:rPr lang="en-GB" dirty="0"/>
              <a:t>emissions of </a:t>
            </a:r>
            <a:r>
              <a:rPr lang="en-GB" dirty="0" smtClean="0"/>
              <a:t>about 60 %.  </a:t>
            </a:r>
            <a:endParaRPr lang="en-GB" dirty="0"/>
          </a:p>
        </p:txBody>
      </p:sp>
      <p:sp>
        <p:nvSpPr>
          <p:cNvPr id="4" name="Footer Placeholder 3"/>
          <p:cNvSpPr>
            <a:spLocks noGrp="1"/>
          </p:cNvSpPr>
          <p:nvPr>
            <p:ph type="ftr" sz="quarter" idx="11"/>
          </p:nvPr>
        </p:nvSpPr>
        <p:spPr>
          <a:xfrm>
            <a:off x="554410" y="6310776"/>
            <a:ext cx="4320000" cy="169200"/>
          </a:xfrm>
        </p:spPr>
        <p:txBody>
          <a:bodyPr/>
          <a:lstStyle/>
          <a:p>
            <a:fld id="{5B7948EA-9381-4572-B855-21866E70BCD5}" type="slidenum">
              <a:rPr lang="en-GB" smtClean="0"/>
              <a:t>9</a:t>
            </a:fld>
            <a:r>
              <a:rPr lang="en-GB" smtClean="0"/>
              <a:t> | Particulate matter emissions from residential wood combustion</a:t>
            </a:r>
            <a:endParaRPr lang="en-GB" dirty="0"/>
          </a:p>
        </p:txBody>
      </p:sp>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52" r="25433" b="14017"/>
          <a:stretch/>
        </p:blipFill>
        <p:spPr bwMode="auto">
          <a:xfrm>
            <a:off x="1647629" y="2276872"/>
            <a:ext cx="5639436" cy="2338755"/>
          </a:xfrm>
          <a:prstGeom prst="rect">
            <a:avLst/>
          </a:prstGeom>
          <a:solidFill>
            <a:schemeClr val="tx2">
              <a:lumMod val="20000"/>
              <a:lumOff val="80000"/>
            </a:schemeClr>
          </a:solidFill>
          <a:ln>
            <a:noFill/>
          </a:ln>
          <a:effectLst/>
        </p:spPr>
      </p:pic>
      <p:sp>
        <p:nvSpPr>
          <p:cNvPr id="5" name="TextBox 4"/>
          <p:cNvSpPr txBox="1"/>
          <p:nvPr/>
        </p:nvSpPr>
        <p:spPr>
          <a:xfrm>
            <a:off x="326886" y="4725144"/>
            <a:ext cx="8493585" cy="1354217"/>
          </a:xfrm>
          <a:prstGeom prst="rect">
            <a:avLst/>
          </a:prstGeom>
          <a:noFill/>
        </p:spPr>
        <p:txBody>
          <a:bodyPr wrap="square" rtlCol="0">
            <a:spAutoFit/>
          </a:bodyPr>
          <a:lstStyle/>
          <a:p>
            <a:r>
              <a:rPr lang="en-GB" sz="1600" b="1" dirty="0" smtClean="0">
                <a:solidFill>
                  <a:schemeClr val="accent2">
                    <a:lumMod val="75000"/>
                  </a:schemeClr>
                </a:solidFill>
              </a:rPr>
              <a:t>This is a major impact </a:t>
            </a:r>
            <a:r>
              <a:rPr lang="en-GB" sz="1600" b="1" dirty="0" smtClean="0">
                <a:solidFill>
                  <a:schemeClr val="accent2">
                    <a:lumMod val="75000"/>
                  </a:schemeClr>
                </a:solidFill>
              </a:rPr>
              <a:t>and </a:t>
            </a:r>
            <a:r>
              <a:rPr lang="en-GB" sz="1600" b="1" dirty="0" smtClean="0">
                <a:solidFill>
                  <a:schemeClr val="accent2">
                    <a:lumMod val="75000"/>
                  </a:schemeClr>
                </a:solidFill>
              </a:rPr>
              <a:t>needs further investigation and verification!  </a:t>
            </a:r>
            <a:r>
              <a:rPr lang="en-GB" sz="1600" dirty="0" smtClean="0"/>
              <a:t>Research is needed both at </a:t>
            </a:r>
          </a:p>
          <a:p>
            <a:pPr marL="285750" indent="-285750">
              <a:buFont typeface="Arial" panose="020B0604020202020204" pitchFamily="34" charset="0"/>
              <a:buChar char="•"/>
            </a:pPr>
            <a:r>
              <a:rPr lang="en-GB" sz="1600" b="1" dirty="0" smtClean="0"/>
              <a:t>the emissions side </a:t>
            </a:r>
            <a:r>
              <a:rPr lang="en-GB" sz="1600" dirty="0" smtClean="0"/>
              <a:t>(PM </a:t>
            </a:r>
            <a:r>
              <a:rPr lang="en-GB" sz="1600" dirty="0" err="1" smtClean="0"/>
              <a:t>condensables</a:t>
            </a:r>
            <a:r>
              <a:rPr lang="en-GB" sz="1600" dirty="0" smtClean="0"/>
              <a:t> by source type, better activity and appliance types information and emission factors)</a:t>
            </a:r>
          </a:p>
          <a:p>
            <a:pPr marL="285750" indent="-285750">
              <a:buFont typeface="Arial" panose="020B0604020202020204" pitchFamily="34" charset="0"/>
              <a:buChar char="•"/>
            </a:pPr>
            <a:r>
              <a:rPr lang="en-GB" sz="1600" b="1" dirty="0" smtClean="0"/>
              <a:t>the model side </a:t>
            </a:r>
            <a:r>
              <a:rPr lang="en-GB" sz="1600" dirty="0" smtClean="0"/>
              <a:t>(PM, NMVOC, SVOC, IVOC and volatility base set approach)</a:t>
            </a:r>
            <a:endParaRPr lang="en-GB" sz="1600" dirty="0"/>
          </a:p>
        </p:txBody>
      </p:sp>
      <p:sp>
        <p:nvSpPr>
          <p:cNvPr id="6" name="TextBox 5"/>
          <p:cNvSpPr txBox="1"/>
          <p:nvPr/>
        </p:nvSpPr>
        <p:spPr>
          <a:xfrm>
            <a:off x="395536" y="6057201"/>
            <a:ext cx="8496944" cy="646331"/>
          </a:xfrm>
          <a:prstGeom prst="rect">
            <a:avLst/>
          </a:prstGeom>
          <a:solidFill>
            <a:srgbClr val="FFFFFF"/>
          </a:solidFill>
        </p:spPr>
        <p:txBody>
          <a:bodyPr wrap="square" rtlCol="0">
            <a:spAutoFit/>
          </a:bodyPr>
          <a:lstStyle/>
          <a:p>
            <a:r>
              <a:rPr lang="en-GB" dirty="0" smtClean="0"/>
              <a:t>Harmonization of emission reporting including </a:t>
            </a:r>
            <a:r>
              <a:rPr lang="en-GB" dirty="0" err="1" smtClean="0"/>
              <a:t>condensables</a:t>
            </a:r>
            <a:r>
              <a:rPr lang="en-GB" dirty="0" smtClean="0"/>
              <a:t> is needed to properly account for technological information </a:t>
            </a:r>
            <a:endParaRPr lang="en-GB" sz="1400" dirty="0"/>
          </a:p>
        </p:txBody>
      </p:sp>
      <p:sp>
        <p:nvSpPr>
          <p:cNvPr id="7" name="TextBox 6"/>
          <p:cNvSpPr txBox="1"/>
          <p:nvPr/>
        </p:nvSpPr>
        <p:spPr>
          <a:xfrm>
            <a:off x="4913165" y="6426533"/>
            <a:ext cx="4032448" cy="646331"/>
          </a:xfrm>
          <a:prstGeom prst="rect">
            <a:avLst/>
          </a:prstGeom>
          <a:solidFill>
            <a:schemeClr val="accent1">
              <a:lumMod val="40000"/>
              <a:lumOff val="60000"/>
            </a:schemeClr>
          </a:solidFill>
        </p:spPr>
        <p:txBody>
          <a:bodyPr wrap="square" rtlCol="0">
            <a:spAutoFit/>
          </a:bodyPr>
          <a:lstStyle/>
          <a:p>
            <a:r>
              <a:rPr lang="en-GB" dirty="0" smtClean="0"/>
              <a:t>See presentation Bertrand </a:t>
            </a:r>
            <a:r>
              <a:rPr lang="en-GB" dirty="0"/>
              <a:t>tomorrow</a:t>
            </a:r>
          </a:p>
          <a:p>
            <a:endParaRPr lang="en-GB" dirty="0"/>
          </a:p>
        </p:txBody>
      </p:sp>
    </p:spTree>
    <p:extLst>
      <p:ext uri="{BB962C8B-B14F-4D97-AF65-F5344CB8AC3E}">
        <p14:creationId xmlns:p14="http://schemas.microsoft.com/office/powerpoint/2010/main" val="142590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NO">
  <a:themeElements>
    <a:clrScheme name="TNO">
      <a:dk1>
        <a:sysClr val="windowText" lastClr="000000"/>
      </a:dk1>
      <a:lt1>
        <a:sysClr val="window" lastClr="FFFFFF"/>
      </a:lt1>
      <a:dk2>
        <a:srgbClr val="71A4C3"/>
      </a:dk2>
      <a:lt2>
        <a:srgbClr val="9C9C9E"/>
      </a:lt2>
      <a:accent1>
        <a:srgbClr val="ED8000"/>
      </a:accent1>
      <a:accent2>
        <a:srgbClr val="CB1325"/>
      </a:accent2>
      <a:accent3>
        <a:srgbClr val="FFCB00"/>
      </a:accent3>
      <a:accent4>
        <a:srgbClr val="649EC9"/>
      </a:accent4>
      <a:accent5>
        <a:srgbClr val="D6277A"/>
      </a:accent5>
      <a:accent6>
        <a:srgbClr val="93A800"/>
      </a:accent6>
      <a:hlink>
        <a:srgbClr val="71A4C3"/>
      </a:hlink>
      <a:folHlink>
        <a:srgbClr val="71A4C3"/>
      </a:folHlink>
    </a:clrScheme>
    <a:fontScheme name="TNO">
      <a:majorFont>
        <a:latin typeface="Arial Black"/>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4E571B65483041AF17F38BBA148697" ma:contentTypeVersion="1" ma:contentTypeDescription="Create a new document." ma:contentTypeScope="" ma:versionID="68b52afc7b14f068537a855759196ae1">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1B5821-F8A1-49DF-9639-2FB757C65759}">
  <ds:schemaRef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terms/"/>
    <ds:schemaRef ds:uri="http://purl.org/dc/elements/1.1/"/>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7080CD5-11F4-4EF5-AB78-7A664FEAED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D87A4E-B9ED-4CA8-BC1D-5ADCC177A0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971</Words>
  <Application>Microsoft Office PowerPoint</Application>
  <PresentationFormat>On-screen Show (4:3)</PresentationFormat>
  <Paragraphs>179</Paragraphs>
  <Slides>18</Slides>
  <Notes>3</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TNO</vt:lpstr>
      <vt:lpstr>Office Theme</vt:lpstr>
      <vt:lpstr>TNO contributions to EMEP Martijn Schaap</vt:lpstr>
      <vt:lpstr>TNO: a NON-profit Organisation   department Climate, air and sustainability  </vt:lpstr>
      <vt:lpstr>How do we study air pollution?</vt:lpstr>
      <vt:lpstr>TNO designs and calibrates satellite instruments </vt:lpstr>
      <vt:lpstr>Monitoring climate relevant aerosol properties at Cabauw</vt:lpstr>
      <vt:lpstr>Emissions</vt:lpstr>
      <vt:lpstr>European emission inventories</vt:lpstr>
      <vt:lpstr>An alternative Inventory based on  Filterable PM and Condensable PM </vt:lpstr>
      <vt:lpstr>How important is the revision for European PM2.5 inventories?</vt:lpstr>
      <vt:lpstr>PowerPoint Presentation</vt:lpstr>
      <vt:lpstr>LOTOS-EUROS model</vt:lpstr>
      <vt:lpstr>Operational Air quality forecasts  Europe (with RIVM/KNMI)</vt:lpstr>
      <vt:lpstr>Participation in and organisation of model comparisons to assess robustness of EMEP results for policy support</vt:lpstr>
      <vt:lpstr> Source apportionment</vt:lpstr>
      <vt:lpstr>Modelled  contribution of  Baden-Württemberg to total nitrogen deposition</vt:lpstr>
      <vt:lpstr>PowerPoint Presentation</vt:lpstr>
      <vt:lpstr>LOTOS-EUROS freely available after the summer break |</vt:lpstr>
      <vt:lpstr>Contribution of reported wood combustion emissions to modelled POC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TNO verhaal</dc:title>
  <dc:subject>corporate</dc:subject>
  <dc:creator/>
  <cp:lastModifiedBy/>
  <cp:revision>1</cp:revision>
  <dcterms:created xsi:type="dcterms:W3CDTF">2010-12-16T09:20:55Z</dcterms:created>
  <dcterms:modified xsi:type="dcterms:W3CDTF">2016-05-18T09:58:55Z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TNO_43</vt:lpwstr>
  </property>
  <property fmtid="{D5CDD505-2E9C-101B-9397-08002B2CF9AE}" pid="3" name="do_LanguageID">
    <vt:lpwstr>2057</vt:lpwstr>
  </property>
  <property fmtid="{D5CDD505-2E9C-101B-9397-08002B2CF9AE}" pid="4" name="do_Title">
    <vt:lpwstr>TNO contributions to EMEP</vt:lpwstr>
  </property>
  <property fmtid="{D5CDD505-2E9C-101B-9397-08002B2CF9AE}" pid="5" name="do_Subtitle">
    <vt:lpwstr/>
  </property>
  <property fmtid="{D5CDD505-2E9C-101B-9397-08002B2CF9AE}" pid="6" name="do_Speaker">
    <vt:lpwstr>Martijn Schaap</vt:lpwstr>
  </property>
  <property fmtid="{D5CDD505-2E9C-101B-9397-08002B2CF9AE}" pid="7" name="do_Date">
    <vt:lpwstr>False</vt:lpwstr>
  </property>
  <property fmtid="{D5CDD505-2E9C-101B-9397-08002B2CF9AE}" pid="8" name="do_DateHandout">
    <vt:lpwstr>False</vt:lpwstr>
  </property>
  <property fmtid="{D5CDD505-2E9C-101B-9397-08002B2CF9AE}" pid="9" name="do_DateValue">
    <vt:lpwstr>18-05-2016</vt:lpwstr>
  </property>
  <property fmtid="{D5CDD505-2E9C-101B-9397-08002B2CF9AE}" pid="10" name="do_SlideNumber">
    <vt:lpwstr>True</vt:lpwstr>
  </property>
  <property fmtid="{D5CDD505-2E9C-101B-9397-08002B2CF9AE}" pid="11" name="do_SlideNumberHandout">
    <vt:lpwstr>False</vt:lpwstr>
  </property>
  <property fmtid="{D5CDD505-2E9C-101B-9397-08002B2CF9AE}" pid="12" name="do_Language">
    <vt:lpwstr>2057</vt:lpwstr>
  </property>
</Properties>
</file>