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 id="2147483658" r:id="rId2"/>
  </p:sldMasterIdLst>
  <p:notesMasterIdLst>
    <p:notesMasterId r:id="rId29"/>
  </p:notesMasterIdLst>
  <p:handoutMasterIdLst>
    <p:handoutMasterId r:id="rId30"/>
  </p:handoutMasterIdLst>
  <p:sldIdLst>
    <p:sldId id="256" r:id="rId3"/>
    <p:sldId id="360" r:id="rId4"/>
    <p:sldId id="361" r:id="rId5"/>
    <p:sldId id="345" r:id="rId6"/>
    <p:sldId id="359" r:id="rId7"/>
    <p:sldId id="339" r:id="rId8"/>
    <p:sldId id="363" r:id="rId9"/>
    <p:sldId id="356" r:id="rId10"/>
    <p:sldId id="357" r:id="rId11"/>
    <p:sldId id="358" r:id="rId12"/>
    <p:sldId id="352" r:id="rId13"/>
    <p:sldId id="362" r:id="rId14"/>
    <p:sldId id="354" r:id="rId15"/>
    <p:sldId id="353" r:id="rId16"/>
    <p:sldId id="355" r:id="rId17"/>
    <p:sldId id="341" r:id="rId18"/>
    <p:sldId id="348" r:id="rId19"/>
    <p:sldId id="342" r:id="rId20"/>
    <p:sldId id="349" r:id="rId21"/>
    <p:sldId id="351" r:id="rId22"/>
    <p:sldId id="350" r:id="rId23"/>
    <p:sldId id="344" r:id="rId24"/>
    <p:sldId id="340" r:id="rId25"/>
    <p:sldId id="346" r:id="rId26"/>
    <p:sldId id="288" r:id="rId27"/>
    <p:sldId id="343" r:id="rId28"/>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F8F8F8"/>
    <a:srgbClr val="0033CC"/>
    <a:srgbClr val="FF0066"/>
    <a:srgbClr val="6ADDDA"/>
    <a:srgbClr val="C6D9F1"/>
    <a:srgbClr val="FFFF00"/>
    <a:srgbClr val="009999"/>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10" autoAdjust="0"/>
    <p:restoredTop sz="94658" autoAdjust="0"/>
  </p:normalViewPr>
  <p:slideViewPr>
    <p:cSldViewPr snapToGrid="0">
      <p:cViewPr varScale="1">
        <p:scale>
          <a:sx n="56" d="100"/>
          <a:sy n="56" d="100"/>
        </p:scale>
        <p:origin x="950" y="38"/>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46" d="100"/>
          <a:sy n="46" d="100"/>
        </p:scale>
        <p:origin x="-2664" y="-114"/>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78D37CFA-8FC2-477B-868C-A40D23969517}" type="datetime1">
              <a:rPr lang="en-GB"/>
              <a:pPr/>
              <a:t>19/05/2016</a:t>
            </a:fld>
            <a:endParaRPr lang="en-GB"/>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C60AA65-E6F8-4298-87A0-BD0635D6715B}" type="slidenum">
              <a:rPr lang="en-GB"/>
              <a:pPr/>
              <a:t>‹#›</a:t>
            </a:fld>
            <a:endParaRPr lang="en-GB"/>
          </a:p>
        </p:txBody>
      </p:sp>
    </p:spTree>
    <p:extLst>
      <p:ext uri="{BB962C8B-B14F-4D97-AF65-F5344CB8AC3E}">
        <p14:creationId xmlns:p14="http://schemas.microsoft.com/office/powerpoint/2010/main" val="354601259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16E83C3F-1B60-472F-99D2-B2AE7B6E72D7}" type="datetime1">
              <a:rPr lang="en-GB"/>
              <a:pPr/>
              <a:t>19/05/2016</a:t>
            </a:fld>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798267A-53C7-4693-8216-5EF82656076E}" type="slidenum">
              <a:rPr lang="en-GB"/>
              <a:pPr/>
              <a:t>‹#›</a:t>
            </a:fld>
            <a:endParaRPr lang="en-GB"/>
          </a:p>
        </p:txBody>
      </p:sp>
    </p:spTree>
    <p:extLst>
      <p:ext uri="{BB962C8B-B14F-4D97-AF65-F5344CB8AC3E}">
        <p14:creationId xmlns:p14="http://schemas.microsoft.com/office/powerpoint/2010/main" val="532243780"/>
      </p:ext>
    </p:extLst>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367CC3C-61A3-4D56-ABF3-1247BC0F080F}" type="datetime1">
              <a:rPr lang="en-GB"/>
              <a:pPr/>
              <a:t>19/05/2016</a:t>
            </a:fld>
            <a:endParaRPr lang="en-GB"/>
          </a:p>
        </p:txBody>
      </p:sp>
      <p:sp>
        <p:nvSpPr>
          <p:cNvPr id="7" name="Rectangle 7"/>
          <p:cNvSpPr>
            <a:spLocks noGrp="1" noChangeArrowheads="1"/>
          </p:cNvSpPr>
          <p:nvPr>
            <p:ph type="sldNum" sz="quarter" idx="5"/>
          </p:nvPr>
        </p:nvSpPr>
        <p:spPr>
          <a:ln/>
        </p:spPr>
        <p:txBody>
          <a:bodyPr/>
          <a:lstStyle/>
          <a:p>
            <a:fld id="{1B90F759-7056-406C-AA62-D3C79FB91893}" type="slidenum">
              <a:rPr lang="en-GB"/>
              <a:pPr/>
              <a:t>1</a:t>
            </a:fld>
            <a:endParaRPr lang="en-GB"/>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sr-Latn-CS"/>
          </a:p>
        </p:txBody>
      </p:sp>
      <p:sp>
        <p:nvSpPr>
          <p:cNvPr id="2" name="Footer Placeholder 1"/>
          <p:cNvSpPr>
            <a:spLocks noGrp="1"/>
          </p:cNvSpPr>
          <p:nvPr>
            <p:ph type="ftr" sz="quarter" idx="10"/>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16E83C3F-1B60-472F-99D2-B2AE7B6E72D7}" type="datetime1">
              <a:rPr lang="en-GB" smtClean="0"/>
              <a:pPr/>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8267A-53C7-4693-8216-5EF82656076E}" type="slidenum">
              <a:rPr lang="en-GB" smtClean="0"/>
              <a:pPr/>
              <a:t>2</a:t>
            </a:fld>
            <a:endParaRPr lang="en-GB"/>
          </a:p>
        </p:txBody>
      </p:sp>
    </p:spTree>
    <p:extLst>
      <p:ext uri="{BB962C8B-B14F-4D97-AF65-F5344CB8AC3E}">
        <p14:creationId xmlns:p14="http://schemas.microsoft.com/office/powerpoint/2010/main" val="8857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16E83C3F-1B60-472F-99D2-B2AE7B6E72D7}" type="datetime1">
              <a:rPr lang="en-GB" smtClean="0"/>
              <a:pPr/>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8267A-53C7-4693-8216-5EF82656076E}" type="slidenum">
              <a:rPr lang="en-GB" smtClean="0"/>
              <a:pPr/>
              <a:t>3</a:t>
            </a:fld>
            <a:endParaRPr lang="en-GB"/>
          </a:p>
        </p:txBody>
      </p:sp>
    </p:spTree>
    <p:extLst>
      <p:ext uri="{BB962C8B-B14F-4D97-AF65-F5344CB8AC3E}">
        <p14:creationId xmlns:p14="http://schemas.microsoft.com/office/powerpoint/2010/main" val="407249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16E83C3F-1B60-472F-99D2-B2AE7B6E72D7}" type="datetime1">
              <a:rPr lang="en-GB" smtClean="0"/>
              <a:pPr/>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8267A-53C7-4693-8216-5EF82656076E}" type="slidenum">
              <a:rPr lang="en-GB" smtClean="0"/>
              <a:pPr/>
              <a:t>4</a:t>
            </a:fld>
            <a:endParaRPr lang="en-GB"/>
          </a:p>
        </p:txBody>
      </p:sp>
    </p:spTree>
    <p:extLst>
      <p:ext uri="{BB962C8B-B14F-4D97-AF65-F5344CB8AC3E}">
        <p14:creationId xmlns:p14="http://schemas.microsoft.com/office/powerpoint/2010/main" val="411085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Date Placeholder 3"/>
          <p:cNvSpPr>
            <a:spLocks noGrp="1"/>
          </p:cNvSpPr>
          <p:nvPr>
            <p:ph type="dt" idx="10"/>
          </p:nvPr>
        </p:nvSpPr>
        <p:spPr/>
        <p:txBody>
          <a:bodyPr/>
          <a:lstStyle/>
          <a:p>
            <a:fld id="{16E83C3F-1B60-472F-99D2-B2AE7B6E72D7}" type="datetime1">
              <a:rPr lang="en-GB" smtClean="0"/>
              <a:pPr/>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8267A-53C7-4693-8216-5EF82656076E}" type="slidenum">
              <a:rPr lang="en-GB" smtClean="0"/>
              <a:pPr/>
              <a:t>6</a:t>
            </a:fld>
            <a:endParaRPr lang="en-GB"/>
          </a:p>
        </p:txBody>
      </p:sp>
    </p:spTree>
    <p:extLst>
      <p:ext uri="{BB962C8B-B14F-4D97-AF65-F5344CB8AC3E}">
        <p14:creationId xmlns:p14="http://schemas.microsoft.com/office/powerpoint/2010/main" val="406757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Date Placeholder 3"/>
          <p:cNvSpPr>
            <a:spLocks noGrp="1"/>
          </p:cNvSpPr>
          <p:nvPr>
            <p:ph type="dt" idx="10"/>
          </p:nvPr>
        </p:nvSpPr>
        <p:spPr/>
        <p:txBody>
          <a:bodyPr/>
          <a:lstStyle/>
          <a:p>
            <a:fld id="{16E83C3F-1B60-472F-99D2-B2AE7B6E72D7}" type="datetime1">
              <a:rPr lang="en-GB" smtClean="0"/>
              <a:pPr/>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8267A-53C7-4693-8216-5EF82656076E}" type="slidenum">
              <a:rPr lang="en-GB" smtClean="0"/>
              <a:pPr/>
              <a:t>12</a:t>
            </a:fld>
            <a:endParaRPr lang="en-GB"/>
          </a:p>
        </p:txBody>
      </p:sp>
    </p:spTree>
    <p:extLst>
      <p:ext uri="{BB962C8B-B14F-4D97-AF65-F5344CB8AC3E}">
        <p14:creationId xmlns:p14="http://schemas.microsoft.com/office/powerpoint/2010/main" val="1358922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latin typeface="Arial Narrow" pitchFamily="34" charset="0"/>
              </a:defRPr>
            </a:lvl1p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lvl1pPr>
              <a:defRPr>
                <a:solidFill>
                  <a:srgbClr val="002060"/>
                </a:solidFill>
                <a:effectLst/>
                <a:latin typeface="Arial Narrow" pitchFamily="34" charset="0"/>
              </a:defRPr>
            </a:lvl1pPr>
            <a:lvl2pPr>
              <a:defRPr>
                <a:solidFill>
                  <a:srgbClr val="002060"/>
                </a:solidFill>
                <a:effectLst/>
                <a:latin typeface="Arial Narrow" pitchFamily="34" charset="0"/>
              </a:defRPr>
            </a:lvl2pPr>
            <a:lvl3pPr>
              <a:defRPr>
                <a:solidFill>
                  <a:srgbClr val="002060"/>
                </a:solidFill>
                <a:effectLst/>
                <a:latin typeface="Arial Narrow" pitchFamily="34" charset="0"/>
              </a:defRPr>
            </a:lvl3pPr>
            <a:lvl4pPr>
              <a:defRPr>
                <a:solidFill>
                  <a:srgbClr val="002060"/>
                </a:solidFill>
                <a:effectLst/>
                <a:latin typeface="Arial Narrow" pitchFamily="34" charset="0"/>
              </a:defRPr>
            </a:lvl4pPr>
            <a:lvl5pPr>
              <a:defRPr>
                <a:solidFill>
                  <a:srgbClr val="002060"/>
                </a:solidFill>
                <a:effectLst/>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9288" y="692150"/>
            <a:ext cx="1960562" cy="5556250"/>
          </a:xfrm>
        </p:spPr>
        <p:txBody>
          <a:bodyPr vert="eaVert"/>
          <a:lstStyle>
            <a:lvl1pPr>
              <a:defRPr>
                <a:solidFill>
                  <a:srgbClr val="002060"/>
                </a:solidFill>
                <a:latin typeface="Arial Narrow" pitchFamily="34" charset="0"/>
              </a:defRPr>
            </a:lvl1pPr>
          </a:lstStyle>
          <a:p>
            <a:r>
              <a:rPr lang="en-US"/>
              <a:t>Click to edit Master title style</a:t>
            </a:r>
            <a:endParaRPr lang="hr-HR"/>
          </a:p>
        </p:txBody>
      </p:sp>
      <p:sp>
        <p:nvSpPr>
          <p:cNvPr id="3" name="Vertical Text Placeholder 2"/>
          <p:cNvSpPr>
            <a:spLocks noGrp="1"/>
          </p:cNvSpPr>
          <p:nvPr>
            <p:ph type="body" orient="vert" idx="1"/>
          </p:nvPr>
        </p:nvSpPr>
        <p:spPr>
          <a:xfrm>
            <a:off x="1116013" y="692150"/>
            <a:ext cx="5730875" cy="5556250"/>
          </a:xfrm>
        </p:spPr>
        <p:txBody>
          <a:bodyPr vert="eaVert"/>
          <a:lstStyle>
            <a:lvl1pPr>
              <a:defRPr>
                <a:solidFill>
                  <a:srgbClr val="002060"/>
                </a:solidFill>
                <a:effectLst/>
                <a:latin typeface="Arial Narrow" pitchFamily="34" charset="0"/>
              </a:defRPr>
            </a:lvl1pPr>
            <a:lvl2pPr>
              <a:defRPr>
                <a:solidFill>
                  <a:srgbClr val="002060"/>
                </a:solidFill>
                <a:effectLst/>
                <a:latin typeface="Arial Narrow" pitchFamily="34" charset="0"/>
              </a:defRPr>
            </a:lvl2pPr>
            <a:lvl3pPr>
              <a:defRPr>
                <a:solidFill>
                  <a:srgbClr val="002060"/>
                </a:solidFill>
                <a:effectLst/>
                <a:latin typeface="Arial Narrow" pitchFamily="34" charset="0"/>
              </a:defRPr>
            </a:lvl3pPr>
            <a:lvl4pPr>
              <a:defRPr>
                <a:solidFill>
                  <a:srgbClr val="002060"/>
                </a:solidFill>
                <a:effectLst/>
                <a:latin typeface="Arial Narrow" pitchFamily="34" charset="0"/>
              </a:defRPr>
            </a:lvl4pPr>
            <a:lvl5pPr>
              <a:defRPr>
                <a:solidFill>
                  <a:srgbClr val="002060"/>
                </a:solidFill>
                <a:effectLst/>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6013" y="692150"/>
            <a:ext cx="7843837" cy="5556250"/>
          </a:xfrm>
        </p:spPr>
        <p:txBody>
          <a:bodyPr/>
          <a:lstStyle>
            <a:lvl1pPr>
              <a:defRPr>
                <a:solidFill>
                  <a:srgbClr val="002060"/>
                </a:solidFill>
                <a:effectLst/>
                <a:latin typeface="Arial Narrow" pitchFamily="34" charset="0"/>
              </a:defRPr>
            </a:lvl1pPr>
            <a:lvl2pPr>
              <a:defRPr>
                <a:solidFill>
                  <a:srgbClr val="002060"/>
                </a:solidFill>
                <a:effectLst/>
                <a:latin typeface="Arial Narrow" pitchFamily="34" charset="0"/>
              </a:defRPr>
            </a:lvl2pPr>
            <a:lvl3pPr>
              <a:defRPr>
                <a:solidFill>
                  <a:srgbClr val="002060"/>
                </a:solidFill>
                <a:effectLst/>
                <a:latin typeface="Arial Narrow" pitchFamily="34" charset="0"/>
              </a:defRPr>
            </a:lvl3pPr>
            <a:lvl4pPr>
              <a:defRPr>
                <a:solidFill>
                  <a:srgbClr val="002060"/>
                </a:solidFill>
                <a:effectLst/>
                <a:latin typeface="Arial Narrow" pitchFamily="34" charset="0"/>
              </a:defRPr>
            </a:lvl4pPr>
            <a:lvl5pPr>
              <a:defRPr>
                <a:solidFill>
                  <a:srgbClr val="002060"/>
                </a:solidFill>
                <a:effectLst/>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6013" y="692150"/>
            <a:ext cx="7772400" cy="1143000"/>
          </a:xfrm>
        </p:spPr>
        <p:txBody>
          <a:bodyPr/>
          <a:lstStyle>
            <a:lvl1pPr>
              <a:defRPr>
                <a:solidFill>
                  <a:srgbClr val="002060"/>
                </a:solidFill>
                <a:effectLst/>
                <a:latin typeface="Arial Narrow" pitchFamily="34" charset="0"/>
              </a:defRPr>
            </a:lvl1pPr>
          </a:lstStyle>
          <a:p>
            <a:r>
              <a:rPr lang="en-US"/>
              <a:t>Click to edit Master title style</a:t>
            </a:r>
            <a:endParaRPr lang="hr-HR"/>
          </a:p>
        </p:txBody>
      </p:sp>
      <p:sp>
        <p:nvSpPr>
          <p:cNvPr id="3" name="Text Placeholder 2"/>
          <p:cNvSpPr>
            <a:spLocks noGrp="1"/>
          </p:cNvSpPr>
          <p:nvPr>
            <p:ph type="body" sz="half" idx="1"/>
          </p:nvPr>
        </p:nvSpPr>
        <p:spPr>
          <a:xfrm>
            <a:off x="1187450" y="2133600"/>
            <a:ext cx="3810000" cy="4114800"/>
          </a:xfrm>
        </p:spPr>
        <p:txBody>
          <a:bodyPr/>
          <a:lstStyle>
            <a:lvl1pPr>
              <a:defRPr>
                <a:solidFill>
                  <a:srgbClr val="002060"/>
                </a:solidFill>
                <a:effectLst/>
                <a:latin typeface="Arial Narrow" pitchFamily="34" charset="0"/>
              </a:defRPr>
            </a:lvl1pPr>
            <a:lvl2pPr>
              <a:defRPr>
                <a:solidFill>
                  <a:srgbClr val="002060"/>
                </a:solidFill>
                <a:effectLst/>
                <a:latin typeface="Arial Narrow" pitchFamily="34" charset="0"/>
              </a:defRPr>
            </a:lvl2pPr>
            <a:lvl3pPr>
              <a:defRPr>
                <a:solidFill>
                  <a:srgbClr val="002060"/>
                </a:solidFill>
                <a:effectLst/>
                <a:latin typeface="Arial Narrow" pitchFamily="34" charset="0"/>
              </a:defRPr>
            </a:lvl3pPr>
            <a:lvl4pPr>
              <a:defRPr>
                <a:solidFill>
                  <a:srgbClr val="002060"/>
                </a:solidFill>
                <a:effectLst/>
                <a:latin typeface="Arial Narrow" pitchFamily="34" charset="0"/>
              </a:defRPr>
            </a:lvl4pPr>
            <a:lvl5pPr>
              <a:defRPr>
                <a:solidFill>
                  <a:srgbClr val="002060"/>
                </a:solidFill>
                <a:effectLst/>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5149850" y="2133600"/>
            <a:ext cx="3810000" cy="4114800"/>
          </a:xfrm>
        </p:spPr>
        <p:txBody>
          <a:bodyPr/>
          <a:lstStyle>
            <a:lvl1pPr>
              <a:defRPr>
                <a:solidFill>
                  <a:srgbClr val="002060"/>
                </a:solidFill>
                <a:effectLst/>
                <a:latin typeface="Arial Narrow" pitchFamily="34" charset="0"/>
              </a:defRPr>
            </a:lvl1pPr>
            <a:lvl2pPr>
              <a:defRPr>
                <a:solidFill>
                  <a:srgbClr val="002060"/>
                </a:solidFill>
                <a:effectLst/>
                <a:latin typeface="Arial Narrow" pitchFamily="34" charset="0"/>
              </a:defRPr>
            </a:lvl2pPr>
            <a:lvl3pPr>
              <a:defRPr>
                <a:solidFill>
                  <a:srgbClr val="002060"/>
                </a:solidFill>
                <a:effectLst/>
                <a:latin typeface="Arial Narrow" pitchFamily="34" charset="0"/>
              </a:defRPr>
            </a:lvl3pPr>
            <a:lvl4pPr>
              <a:defRPr>
                <a:solidFill>
                  <a:srgbClr val="002060"/>
                </a:solidFill>
                <a:effectLst/>
                <a:latin typeface="Arial Narrow" pitchFamily="34" charset="0"/>
              </a:defRPr>
            </a:lvl4pPr>
            <a:lvl5pPr>
              <a:defRPr>
                <a:solidFill>
                  <a:srgbClr val="002060"/>
                </a:solidFill>
                <a:effectLst/>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6013" y="692150"/>
            <a:ext cx="7772400" cy="1143000"/>
          </a:xfrm>
        </p:spPr>
        <p:txBody>
          <a:bodyPr/>
          <a:lstStyle>
            <a:lvl1pPr>
              <a:defRPr>
                <a:solidFill>
                  <a:srgbClr val="002060"/>
                </a:solidFill>
                <a:effectLst/>
                <a:latin typeface="Arial Narrow" pitchFamily="34" charset="0"/>
              </a:defRPr>
            </a:lvl1pPr>
          </a:lstStyle>
          <a:p>
            <a:r>
              <a:rPr lang="en-US"/>
              <a:t>Click to edit Master title style</a:t>
            </a:r>
            <a:endParaRPr lang="hr-HR"/>
          </a:p>
        </p:txBody>
      </p:sp>
      <p:sp>
        <p:nvSpPr>
          <p:cNvPr id="3" name="Text Placeholder 2"/>
          <p:cNvSpPr>
            <a:spLocks noGrp="1"/>
          </p:cNvSpPr>
          <p:nvPr>
            <p:ph type="body" sz="half" idx="1"/>
          </p:nvPr>
        </p:nvSpPr>
        <p:spPr>
          <a:xfrm>
            <a:off x="1187450" y="2133600"/>
            <a:ext cx="3810000" cy="4114800"/>
          </a:xfrm>
        </p:spPr>
        <p:txBody>
          <a:bodyPr/>
          <a:lstStyle>
            <a:lvl1pPr>
              <a:defRPr>
                <a:solidFill>
                  <a:srgbClr val="002060"/>
                </a:solidFill>
                <a:effectLst/>
                <a:latin typeface="Arial Narrow" pitchFamily="34" charset="0"/>
              </a:defRPr>
            </a:lvl1pPr>
            <a:lvl2pPr>
              <a:defRPr>
                <a:solidFill>
                  <a:srgbClr val="002060"/>
                </a:solidFill>
                <a:effectLst/>
                <a:latin typeface="Arial Narrow" pitchFamily="34" charset="0"/>
              </a:defRPr>
            </a:lvl2pPr>
            <a:lvl3pPr>
              <a:defRPr>
                <a:solidFill>
                  <a:srgbClr val="002060"/>
                </a:solidFill>
                <a:effectLst/>
                <a:latin typeface="Arial Narrow" pitchFamily="34" charset="0"/>
              </a:defRPr>
            </a:lvl3pPr>
            <a:lvl4pPr>
              <a:defRPr>
                <a:solidFill>
                  <a:srgbClr val="002060"/>
                </a:solidFill>
                <a:effectLst/>
                <a:latin typeface="Arial Narrow" pitchFamily="34" charset="0"/>
              </a:defRPr>
            </a:lvl4pPr>
            <a:lvl5pPr>
              <a:defRPr>
                <a:solidFill>
                  <a:srgbClr val="002060"/>
                </a:solidFill>
                <a:effectLst/>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quarter" idx="2"/>
          </p:nvPr>
        </p:nvSpPr>
        <p:spPr>
          <a:xfrm>
            <a:off x="5149850" y="2133600"/>
            <a:ext cx="3810000" cy="1981200"/>
          </a:xfrm>
        </p:spPr>
        <p:txBody>
          <a:bodyPr/>
          <a:lstStyle>
            <a:lvl1pPr>
              <a:defRPr>
                <a:solidFill>
                  <a:srgbClr val="002060"/>
                </a:solidFill>
                <a:effectLst/>
                <a:latin typeface="Arial Narrow" pitchFamily="34" charset="0"/>
              </a:defRPr>
            </a:lvl1pPr>
            <a:lvl2pPr>
              <a:defRPr>
                <a:solidFill>
                  <a:srgbClr val="002060"/>
                </a:solidFill>
                <a:effectLst/>
                <a:latin typeface="Arial Narrow" pitchFamily="34" charset="0"/>
              </a:defRPr>
            </a:lvl2pPr>
            <a:lvl3pPr>
              <a:defRPr>
                <a:solidFill>
                  <a:srgbClr val="002060"/>
                </a:solidFill>
                <a:effectLst/>
                <a:latin typeface="Arial Narrow" pitchFamily="34" charset="0"/>
              </a:defRPr>
            </a:lvl3pPr>
            <a:lvl4pPr>
              <a:defRPr>
                <a:solidFill>
                  <a:srgbClr val="002060"/>
                </a:solidFill>
                <a:effectLst/>
                <a:latin typeface="Arial Narrow" pitchFamily="34" charset="0"/>
              </a:defRPr>
            </a:lvl4pPr>
            <a:lvl5pPr>
              <a:defRPr>
                <a:solidFill>
                  <a:srgbClr val="002060"/>
                </a:solidFill>
                <a:effectLst/>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Content Placeholder 4"/>
          <p:cNvSpPr>
            <a:spLocks noGrp="1"/>
          </p:cNvSpPr>
          <p:nvPr>
            <p:ph sz="quarter" idx="3"/>
          </p:nvPr>
        </p:nvSpPr>
        <p:spPr>
          <a:xfrm>
            <a:off x="5149850" y="4267200"/>
            <a:ext cx="3810000" cy="1981200"/>
          </a:xfrm>
        </p:spPr>
        <p:txBody>
          <a:bodyPr/>
          <a:lstStyle>
            <a:lvl1pPr>
              <a:defRPr>
                <a:solidFill>
                  <a:srgbClr val="002060"/>
                </a:solidFill>
                <a:effectLst/>
                <a:latin typeface="Arial Narrow" pitchFamily="34" charset="0"/>
              </a:defRPr>
            </a:lvl1pPr>
            <a:lvl2pPr>
              <a:defRPr>
                <a:solidFill>
                  <a:srgbClr val="002060"/>
                </a:solidFill>
                <a:effectLst/>
                <a:latin typeface="Arial Narrow" pitchFamily="34" charset="0"/>
              </a:defRPr>
            </a:lvl2pPr>
            <a:lvl3pPr>
              <a:defRPr>
                <a:solidFill>
                  <a:srgbClr val="002060"/>
                </a:solidFill>
                <a:effectLst/>
                <a:latin typeface="Arial Narrow" pitchFamily="34" charset="0"/>
              </a:defRPr>
            </a:lvl3pPr>
            <a:lvl4pPr>
              <a:defRPr>
                <a:solidFill>
                  <a:srgbClr val="002060"/>
                </a:solidFill>
                <a:effectLst/>
                <a:latin typeface="Arial Narrow" pitchFamily="34" charset="0"/>
              </a:defRPr>
            </a:lvl4pPr>
            <a:lvl5pPr>
              <a:defRPr>
                <a:solidFill>
                  <a:srgbClr val="002060"/>
                </a:solidFill>
                <a:effectLst/>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B553F1D-7594-4EEE-BC0C-7673070C57FB}"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3C73D53-C9DA-41BD-ADEA-F02E4E5C5B3C}"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B835BBB-0D99-483B-B319-DFBFAFA1695D}"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64BFA54A-353A-48F4-833A-F5F017551642}"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749B24D7-965E-420C-99A1-39ED456B10F1}"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AF1ADF74-659D-409F-8293-BAD4D45870B7}"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A21D5D3A-3EC4-4B0A-9604-6655A8DDF5E0}"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DB23D4E-8CB8-4B4C-BF26-6DEB46F4CB40}" type="slidenum">
              <a:rPr lang="en-GB"/>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4942FF8-5381-4F81-BA5B-8E2F3DDC4CAF}"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F1F2B04-5AC6-4AC6-AD8D-219FD5A2CC99}" type="slidenum">
              <a:rPr lang="en-GB"/>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6588" y="692150"/>
            <a:ext cx="1955800" cy="53689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1116013" y="692150"/>
            <a:ext cx="5718175" cy="5368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AF5FD5C-BC2B-484A-BB0F-27BB91DA8874}"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61156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57396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2060"/>
                </a:solidFill>
                <a:latin typeface="Arial Narrow" pitchFamily="34" charset="0"/>
              </a:defRPr>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solidFill>
                  <a:srgbClr val="002060"/>
                </a:solidFill>
                <a:effectLst/>
                <a:latin typeface="Arial Narrow" pitchFamily="34" charset="0"/>
              </a:defRPr>
            </a:lvl1pPr>
            <a:lvl2pPr>
              <a:defRPr sz="2800">
                <a:solidFill>
                  <a:srgbClr val="002060"/>
                </a:solidFill>
                <a:effectLst/>
                <a:latin typeface="Arial Narrow" pitchFamily="34" charset="0"/>
              </a:defRPr>
            </a:lvl2pPr>
            <a:lvl3pPr>
              <a:defRPr sz="2400">
                <a:solidFill>
                  <a:srgbClr val="002060"/>
                </a:solidFill>
                <a:effectLst/>
                <a:latin typeface="Arial Narrow" pitchFamily="34" charset="0"/>
              </a:defRPr>
            </a:lvl3pPr>
            <a:lvl4pPr>
              <a:defRPr sz="2000">
                <a:solidFill>
                  <a:srgbClr val="002060"/>
                </a:solidFill>
                <a:effectLst/>
                <a:latin typeface="Arial Narrow" pitchFamily="34" charset="0"/>
              </a:defRPr>
            </a:lvl4pPr>
            <a:lvl5pPr>
              <a:defRPr sz="2000">
                <a:solidFill>
                  <a:srgbClr val="002060"/>
                </a:solidFill>
                <a:effectLst/>
                <a:latin typeface="Arial Narrow"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2060"/>
                </a:solidFill>
                <a:effectLst/>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solidFill>
                  <a:srgbClr val="002060"/>
                </a:solidFill>
                <a:latin typeface="Arial Narrow" pitchFamily="34" charset="0"/>
              </a:defRPr>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2060"/>
                </a:solidFill>
                <a:effectLst/>
                <a:latin typeface="Arial Narrow"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2060"/>
                </a:solidFill>
                <a:effectLst/>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11298" name="Rectangle 34"/>
          <p:cNvSpPr>
            <a:spLocks noGrp="1" noChangeArrowheads="1"/>
          </p:cNvSpPr>
          <p:nvPr>
            <p:ph type="title"/>
          </p:nvPr>
        </p:nvSpPr>
        <p:spPr bwMode="auto">
          <a:xfrm>
            <a:off x="616595" y="69215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11302" name="Rectangle 38"/>
          <p:cNvSpPr>
            <a:spLocks noGrp="1" noChangeArrowheads="1"/>
          </p:cNvSpPr>
          <p:nvPr>
            <p:ph type="body" idx="1"/>
          </p:nvPr>
        </p:nvSpPr>
        <p:spPr bwMode="auto">
          <a:xfrm>
            <a:off x="688032" y="2133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Box 46"/>
          <p:cNvSpPr txBox="1">
            <a:spLocks noChangeArrowheads="1"/>
          </p:cNvSpPr>
          <p:nvPr/>
        </p:nvSpPr>
        <p:spPr bwMode="auto">
          <a:xfrm>
            <a:off x="571079" y="6330858"/>
            <a:ext cx="7863473" cy="309958"/>
          </a:xfrm>
          <a:prstGeom prst="rect">
            <a:avLst/>
          </a:prstGeom>
          <a:noFill/>
          <a:ln w="9525">
            <a:noFill/>
            <a:miter lim="800000"/>
            <a:headEnd/>
            <a:tailEnd/>
          </a:ln>
          <a:effectLst/>
        </p:spPr>
        <p:txBody>
          <a:bodyPr wrap="square" lIns="90000" tIns="46800" rIns="90000" bIns="46800">
            <a:spAutoFit/>
          </a:bodyPr>
          <a:lstStyle/>
          <a:p>
            <a:r>
              <a:rPr lang="hr-HR" sz="1400" b="0" dirty="0">
                <a:solidFill>
                  <a:srgbClr val="002060"/>
                </a:solidFill>
                <a:effectLst/>
                <a:latin typeface="Arial Narrow" pitchFamily="34" charset="0"/>
              </a:rPr>
              <a:t> Sonja Vidič, </a:t>
            </a:r>
            <a:r>
              <a:rPr lang="hr-HR" sz="1400" b="0" i="0" dirty="0">
                <a:solidFill>
                  <a:srgbClr val="002060"/>
                </a:solidFill>
                <a:effectLst/>
                <a:latin typeface="Arial Narrow" pitchFamily="34" charset="0"/>
              </a:rPr>
              <a:t>DHMZ, Croatia	</a:t>
            </a:r>
            <a:r>
              <a:rPr lang="hr-HR" sz="1400" b="0" i="0" baseline="0" dirty="0">
                <a:solidFill>
                  <a:srgbClr val="002060"/>
                </a:solidFill>
                <a:effectLst/>
                <a:latin typeface="Arial Narrow" pitchFamily="34" charset="0"/>
              </a:rPr>
              <a:t>                               </a:t>
            </a:r>
            <a:r>
              <a:rPr lang="hr-HR" sz="1400" b="0" i="0" dirty="0">
                <a:solidFill>
                  <a:srgbClr val="002060"/>
                </a:solidFill>
                <a:effectLst/>
                <a:latin typeface="Arial Narrow" pitchFamily="34" charset="0"/>
              </a:rPr>
              <a:t>Task Force on Measurements and Modelling, </a:t>
            </a:r>
            <a:r>
              <a:rPr lang="hr-HR" sz="1400" b="0" i="0" dirty="0" err="1">
                <a:solidFill>
                  <a:srgbClr val="002060"/>
                </a:solidFill>
                <a:effectLst/>
                <a:latin typeface="Arial Narrow" pitchFamily="34" charset="0"/>
              </a:rPr>
              <a:t>Utrecht</a:t>
            </a:r>
            <a:r>
              <a:rPr lang="hr-HR" sz="1400" b="0" i="0" dirty="0">
                <a:solidFill>
                  <a:srgbClr val="002060"/>
                </a:solidFill>
                <a:effectLst/>
                <a:latin typeface="Arial Narrow" pitchFamily="34" charset="0"/>
              </a:rPr>
              <a:t>, 18-20 May </a:t>
            </a:r>
            <a:r>
              <a:rPr lang="hr-HR" sz="1400" b="0" i="0" baseline="0" dirty="0">
                <a:solidFill>
                  <a:srgbClr val="002060"/>
                </a:solidFill>
                <a:effectLst/>
                <a:latin typeface="Arial Narrow" pitchFamily="34" charset="0"/>
              </a:rPr>
              <a:t>2016</a:t>
            </a:r>
            <a:endParaRPr lang="hr-HR" sz="1400" b="0" i="0" dirty="0">
              <a:solidFill>
                <a:srgbClr val="002060"/>
              </a:solidFill>
              <a:effectLst/>
              <a:latin typeface="Arial Narrow" pitchFamily="34" charset="0"/>
            </a:endParaRPr>
          </a:p>
        </p:txBody>
      </p:sp>
      <p:pic>
        <p:nvPicPr>
          <p:cNvPr id="11" name="Picture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9552" y="6315092"/>
            <a:ext cx="360000" cy="426276"/>
          </a:xfrm>
          <a:prstGeom prst="rect">
            <a:avLst/>
          </a:prstGeom>
        </p:spPr>
      </p:pic>
      <p:cxnSp>
        <p:nvCxnSpPr>
          <p:cNvPr id="3" name="Straight Connector 2"/>
          <p:cNvCxnSpPr/>
          <p:nvPr/>
        </p:nvCxnSpPr>
        <p:spPr bwMode="auto">
          <a:xfrm>
            <a:off x="0" y="6237312"/>
            <a:ext cx="91440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 name="Text Box 33"/>
          <p:cNvSpPr txBox="1">
            <a:spLocks noChangeArrowheads="1"/>
          </p:cNvSpPr>
          <p:nvPr/>
        </p:nvSpPr>
        <p:spPr bwMode="auto">
          <a:xfrm>
            <a:off x="6617454" y="6422577"/>
            <a:ext cx="2266950" cy="179729"/>
          </a:xfrm>
          <a:prstGeom prst="rect">
            <a:avLst/>
          </a:prstGeom>
          <a:noFill/>
          <a:ln>
            <a:noFill/>
          </a:ln>
          <a:extLst/>
        </p:spPr>
        <p:txBody>
          <a:bodyPr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lnSpc>
                <a:spcPct val="105000"/>
              </a:lnSpc>
              <a:spcBef>
                <a:spcPct val="50000"/>
              </a:spcBef>
              <a:defRPr/>
            </a:pPr>
            <a:fld id="{5D5480BA-27BE-44E5-BAA4-94FE84901B66}" type="slidenum">
              <a:rPr lang="de-CH" sz="1100" smtClean="0">
                <a:solidFill>
                  <a:srgbClr val="15153F"/>
                </a:solidFill>
                <a:latin typeface="Arial Narrow" pitchFamily="34" charset="0"/>
              </a:rPr>
              <a:pPr algn="r">
                <a:lnSpc>
                  <a:spcPct val="105000"/>
                </a:lnSpc>
                <a:spcBef>
                  <a:spcPct val="50000"/>
                </a:spcBef>
                <a:defRPr/>
              </a:pPr>
              <a:t>‹#›</a:t>
            </a:fld>
            <a:r>
              <a:rPr lang="de-CH" sz="1100" dirty="0">
                <a:solidFill>
                  <a:srgbClr val="15153F"/>
                </a:solidFill>
                <a:latin typeface="Arial Narrow" pitchFamily="34" charset="0"/>
              </a:rPr>
              <a:t> </a:t>
            </a:r>
          </a:p>
        </p:txBody>
      </p:sp>
      <p:pic>
        <p:nvPicPr>
          <p:cNvPr id="9" name="Picture 3"/>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939" r="79824"/>
          <a:stretch/>
        </p:blipFill>
        <p:spPr bwMode="auto">
          <a:xfrm>
            <a:off x="2732342" y="6358176"/>
            <a:ext cx="792000" cy="293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81" r:id="rId12"/>
    <p:sldLayoutId id="2147483682" r:id="rId13"/>
    <p:sldLayoutId id="2147483683" r:id="rId14"/>
  </p:sldLayoutIdLst>
  <p:hf hdr="0" dt="0"/>
  <p:txStyles>
    <p:title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75000"/>
        <a:buFont typeface="Wingdings" pitchFamily="2" charset="2"/>
        <a:buChar char="n"/>
        <a:defRPr sz="3200">
          <a:solidFill>
            <a:srgbClr val="002060"/>
          </a:solidFill>
          <a:effectLst/>
          <a:latin typeface="Arial Narrow" pitchFamily="34" charset="0"/>
          <a:ea typeface="+mn-ea"/>
          <a:cs typeface="+mn-cs"/>
        </a:defRPr>
      </a:lvl1pPr>
      <a:lvl2pPr marL="742950" indent="-285750" algn="l" rtl="0" fontAlgn="base">
        <a:spcBef>
          <a:spcPct val="20000"/>
        </a:spcBef>
        <a:spcAft>
          <a:spcPct val="0"/>
        </a:spcAft>
        <a:buClr>
          <a:schemeClr val="folHlink"/>
        </a:buClr>
        <a:buSzPct val="60000"/>
        <a:buFont typeface="Wingdings" pitchFamily="2" charset="2"/>
        <a:buChar char="u"/>
        <a:defRPr sz="3200">
          <a:solidFill>
            <a:srgbClr val="002060"/>
          </a:solidFill>
          <a:effectLst/>
          <a:latin typeface="Arial Narrow" pitchFamily="34" charset="0"/>
        </a:defRPr>
      </a:lvl2pPr>
      <a:lvl3pPr marL="1143000" indent="-228600" algn="l" rtl="0" fontAlgn="base">
        <a:spcBef>
          <a:spcPct val="20000"/>
        </a:spcBef>
        <a:spcAft>
          <a:spcPct val="0"/>
        </a:spcAft>
        <a:buClr>
          <a:schemeClr val="tx2"/>
        </a:buClr>
        <a:buSzPct val="60000"/>
        <a:buFont typeface="Wingdings" pitchFamily="2" charset="2"/>
        <a:buChar char="t"/>
        <a:defRPr sz="3200">
          <a:solidFill>
            <a:srgbClr val="002060"/>
          </a:solidFill>
          <a:effectLst/>
          <a:latin typeface="Arial Narrow" pitchFamily="34" charset="0"/>
        </a:defRPr>
      </a:lvl3pPr>
      <a:lvl4pPr marL="1600200" indent="-228600" algn="l" rtl="0" fontAlgn="base">
        <a:spcBef>
          <a:spcPct val="20000"/>
        </a:spcBef>
        <a:spcAft>
          <a:spcPct val="0"/>
        </a:spcAft>
        <a:buClr>
          <a:schemeClr val="tx1"/>
        </a:buClr>
        <a:buSzPct val="100000"/>
        <a:buChar char="•"/>
        <a:defRPr sz="3200">
          <a:solidFill>
            <a:srgbClr val="002060"/>
          </a:solidFill>
          <a:effectLst/>
          <a:latin typeface="Arial Narrow" pitchFamily="34" charset="0"/>
        </a:defRPr>
      </a:lvl4pPr>
      <a:lvl5pPr marL="2057400" indent="-228600" algn="l" rtl="0" fontAlgn="base">
        <a:spcBef>
          <a:spcPct val="20000"/>
        </a:spcBef>
        <a:spcAft>
          <a:spcPct val="0"/>
        </a:spcAft>
        <a:buClr>
          <a:schemeClr val="tx1"/>
        </a:buClr>
        <a:buSzPct val="100000"/>
        <a:buChar char="–"/>
        <a:defRPr sz="3200">
          <a:solidFill>
            <a:srgbClr val="002060"/>
          </a:solidFill>
          <a:effectLst/>
          <a:latin typeface="Arial Narrow"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42018" name="Rectangle 34"/>
          <p:cNvSpPr>
            <a:spLocks noGrp="1" noChangeArrowheads="1"/>
          </p:cNvSpPr>
          <p:nvPr>
            <p:ph type="title"/>
          </p:nvPr>
        </p:nvSpPr>
        <p:spPr bwMode="auto">
          <a:xfrm>
            <a:off x="611560" y="69215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42019" name="Rectangle 35"/>
          <p:cNvSpPr>
            <a:spLocks noGrp="1" noChangeArrowheads="1"/>
          </p:cNvSpPr>
          <p:nvPr>
            <p:ph type="dt" sz="half" idx="2"/>
          </p:nvPr>
        </p:nvSpPr>
        <p:spPr bwMode="auto">
          <a:xfrm>
            <a:off x="638547"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GB"/>
          </a:p>
        </p:txBody>
      </p:sp>
      <p:sp>
        <p:nvSpPr>
          <p:cNvPr id="42020" name="Rectangle 36"/>
          <p:cNvSpPr>
            <a:spLocks noGrp="1" noChangeArrowheads="1"/>
          </p:cNvSpPr>
          <p:nvPr>
            <p:ph type="ftr" sz="quarter" idx="3"/>
          </p:nvPr>
        </p:nvSpPr>
        <p:spPr bwMode="auto">
          <a:xfrm>
            <a:off x="3076947"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93000"/>
              </a:lnSpc>
              <a:buClr>
                <a:srgbClr val="FFFFFF"/>
              </a:buClr>
              <a:buSzPct val="100000"/>
              <a:buFont typeface="Arial" charset="0"/>
              <a:buNone/>
              <a:defRPr sz="1400"/>
            </a:lvl1pPr>
          </a:lstStyle>
          <a:p>
            <a:endParaRPr lang="en-GB"/>
          </a:p>
        </p:txBody>
      </p:sp>
      <p:sp>
        <p:nvSpPr>
          <p:cNvPr id="42021" name="Rectangle 37"/>
          <p:cNvSpPr>
            <a:spLocks noGrp="1" noChangeArrowheads="1"/>
          </p:cNvSpPr>
          <p:nvPr>
            <p:ph type="sldNum" sz="quarter" idx="4"/>
          </p:nvPr>
        </p:nvSpPr>
        <p:spPr bwMode="auto">
          <a:xfrm>
            <a:off x="6505947"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37316A84-B846-4FBB-AC03-5F88213F7FD7}" type="slidenum">
              <a:rPr lang="en-GB"/>
              <a:pPr/>
              <a:t>‹#›</a:t>
            </a:fld>
            <a:endParaRPr lang="en-GB"/>
          </a:p>
        </p:txBody>
      </p:sp>
      <p:sp>
        <p:nvSpPr>
          <p:cNvPr id="42022" name="Rectangle 38"/>
          <p:cNvSpPr>
            <a:spLocks noGrp="1" noChangeArrowheads="1"/>
          </p:cNvSpPr>
          <p:nvPr>
            <p:ph type="body" idx="1"/>
          </p:nvPr>
        </p:nvSpPr>
        <p:spPr bwMode="auto">
          <a:xfrm>
            <a:off x="611560"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dt="0"/>
  <p:txStyles>
    <p:title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75000"/>
        <a:buFont typeface="Wingdings" pitchFamily="2" charset="2"/>
        <a:buChar char="n"/>
        <a:defRPr sz="3200">
          <a:solidFill>
            <a:srgbClr val="002060"/>
          </a:solidFill>
          <a:effectLst/>
          <a:latin typeface="Arial Narrow" pitchFamily="34" charset="0"/>
          <a:ea typeface="+mn-ea"/>
          <a:cs typeface="+mn-cs"/>
        </a:defRPr>
      </a:lvl1pPr>
      <a:lvl2pPr marL="742950" indent="-285750" algn="l" rtl="0" fontAlgn="base">
        <a:spcBef>
          <a:spcPct val="20000"/>
        </a:spcBef>
        <a:spcAft>
          <a:spcPct val="0"/>
        </a:spcAft>
        <a:buClr>
          <a:schemeClr val="folHlink"/>
        </a:buClr>
        <a:buSzPct val="60000"/>
        <a:buFont typeface="Wingdings" pitchFamily="2" charset="2"/>
        <a:buChar char="u"/>
        <a:defRPr sz="3200">
          <a:solidFill>
            <a:srgbClr val="002060"/>
          </a:solidFill>
          <a:effectLst/>
          <a:latin typeface="Arial Narrow" pitchFamily="34" charset="0"/>
        </a:defRPr>
      </a:lvl2pPr>
      <a:lvl3pPr marL="1143000" indent="-228600" algn="l" rtl="0" fontAlgn="base">
        <a:spcBef>
          <a:spcPct val="20000"/>
        </a:spcBef>
        <a:spcAft>
          <a:spcPct val="0"/>
        </a:spcAft>
        <a:buClr>
          <a:schemeClr val="tx2"/>
        </a:buClr>
        <a:buSzPct val="60000"/>
        <a:buFont typeface="Wingdings" pitchFamily="2" charset="2"/>
        <a:buChar char="t"/>
        <a:defRPr sz="3200">
          <a:solidFill>
            <a:srgbClr val="002060"/>
          </a:solidFill>
          <a:effectLst/>
          <a:latin typeface="Arial Narrow" pitchFamily="34" charset="0"/>
        </a:defRPr>
      </a:lvl3pPr>
      <a:lvl4pPr marL="1600200" indent="-228600" algn="l" rtl="0" fontAlgn="base">
        <a:spcBef>
          <a:spcPct val="20000"/>
        </a:spcBef>
        <a:spcAft>
          <a:spcPct val="0"/>
        </a:spcAft>
        <a:buClr>
          <a:schemeClr val="tx1"/>
        </a:buClr>
        <a:buSzPct val="100000"/>
        <a:buChar char="•"/>
        <a:defRPr sz="3200">
          <a:solidFill>
            <a:srgbClr val="002060"/>
          </a:solidFill>
          <a:effectLst/>
          <a:latin typeface="Arial Narrow" pitchFamily="34" charset="0"/>
        </a:defRPr>
      </a:lvl4pPr>
      <a:lvl5pPr marL="2057400" indent="-228600" algn="l" rtl="0" fontAlgn="base">
        <a:spcBef>
          <a:spcPct val="20000"/>
        </a:spcBef>
        <a:spcAft>
          <a:spcPct val="0"/>
        </a:spcAft>
        <a:buClr>
          <a:schemeClr val="tx1"/>
        </a:buClr>
        <a:buSzPct val="100000"/>
        <a:buChar char="–"/>
        <a:defRPr sz="3200">
          <a:solidFill>
            <a:srgbClr val="002060"/>
          </a:solidFill>
          <a:effectLst/>
          <a:latin typeface="Arial Narrow"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e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6" name="Picture 452"/>
          <p:cNvPicPr>
            <a:picLocks noChangeAspect="1" noChangeArrowheads="1"/>
          </p:cNvPicPr>
          <p:nvPr/>
        </p:nvPicPr>
        <p:blipFill rotWithShape="1">
          <a:blip r:embed="rId3">
            <a:extLst>
              <a:ext uri="{28A0092B-C50C-407E-A947-70E740481C1C}">
                <a14:useLocalDpi xmlns:a14="http://schemas.microsoft.com/office/drawing/2010/main" val="0"/>
              </a:ext>
            </a:extLst>
          </a:blip>
          <a:srcRect l="14418" r="15304" b="6250"/>
          <a:stretch/>
        </p:blipFill>
        <p:spPr bwMode="auto">
          <a:xfrm>
            <a:off x="-2" y="0"/>
            <a:ext cx="91440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6" name="Rectangle 18"/>
          <p:cNvSpPr>
            <a:spLocks noChangeArrowheads="1"/>
          </p:cNvSpPr>
          <p:nvPr/>
        </p:nvSpPr>
        <p:spPr bwMode="auto">
          <a:xfrm>
            <a:off x="1793875" y="981075"/>
            <a:ext cx="9144000" cy="0"/>
          </a:xfrm>
          <a:prstGeom prst="rect">
            <a:avLst/>
          </a:prstGeom>
          <a:noFill/>
          <a:ln w="9525">
            <a:noFill/>
            <a:miter lim="800000"/>
            <a:headEnd/>
            <a:tailEnd/>
          </a:ln>
          <a:effectLst/>
        </p:spPr>
        <p:txBody>
          <a:bodyPr>
            <a:spAutoFit/>
          </a:bodyPr>
          <a:lstStyle/>
          <a:p>
            <a:endParaRPr lang="hr-HR" dirty="0"/>
          </a:p>
        </p:txBody>
      </p:sp>
      <p:sp>
        <p:nvSpPr>
          <p:cNvPr id="2067" name="Rectangle 19"/>
          <p:cNvSpPr>
            <a:spLocks noChangeArrowheads="1"/>
          </p:cNvSpPr>
          <p:nvPr/>
        </p:nvSpPr>
        <p:spPr bwMode="auto">
          <a:xfrm>
            <a:off x="1793875" y="935038"/>
            <a:ext cx="9144000" cy="457200"/>
          </a:xfrm>
          <a:prstGeom prst="rect">
            <a:avLst/>
          </a:prstGeom>
          <a:noFill/>
          <a:ln w="9525">
            <a:noFill/>
            <a:miter lim="800000"/>
            <a:headEnd/>
            <a:tailEnd/>
          </a:ln>
          <a:effectLst/>
        </p:spPr>
        <p:txBody>
          <a:bodyPr>
            <a:spAutoFit/>
          </a:bodyPr>
          <a:lstStyle/>
          <a:p>
            <a:endParaRPr lang="sr-Latn-CS" dirty="0"/>
          </a:p>
        </p:txBody>
      </p:sp>
      <p:sp>
        <p:nvSpPr>
          <p:cNvPr id="2068" name="Rectangle 20"/>
          <p:cNvSpPr>
            <a:spLocks noChangeArrowheads="1"/>
          </p:cNvSpPr>
          <p:nvPr/>
        </p:nvSpPr>
        <p:spPr bwMode="auto">
          <a:xfrm>
            <a:off x="1793875" y="981075"/>
            <a:ext cx="9144000" cy="0"/>
          </a:xfrm>
          <a:prstGeom prst="rect">
            <a:avLst/>
          </a:prstGeom>
          <a:noFill/>
          <a:ln w="9525">
            <a:noFill/>
            <a:miter lim="800000"/>
            <a:headEnd/>
            <a:tailEnd/>
          </a:ln>
          <a:effectLst/>
        </p:spPr>
        <p:txBody>
          <a:bodyPr>
            <a:spAutoFit/>
          </a:bodyPr>
          <a:lstStyle/>
          <a:p>
            <a:endParaRPr lang="hr-HR" dirty="0"/>
          </a:p>
        </p:txBody>
      </p:sp>
      <p:sp>
        <p:nvSpPr>
          <p:cNvPr id="3" name="Title 2"/>
          <p:cNvSpPr>
            <a:spLocks noGrp="1"/>
          </p:cNvSpPr>
          <p:nvPr>
            <p:ph type="ctrTitle"/>
          </p:nvPr>
        </p:nvSpPr>
        <p:spPr>
          <a:xfrm>
            <a:off x="0" y="2362200"/>
            <a:ext cx="9144000" cy="4495799"/>
          </a:xfrm>
          <a:gradFill>
            <a:gsLst>
              <a:gs pos="0">
                <a:schemeClr val="accent1">
                  <a:lumMod val="5000"/>
                  <a:lumOff val="95000"/>
                  <a:alpha val="71000"/>
                </a:schemeClr>
              </a:gs>
              <a:gs pos="54000">
                <a:schemeClr val="tx2">
                  <a:alpha val="77000"/>
                </a:schemeClr>
              </a:gs>
              <a:gs pos="100000">
                <a:schemeClr val="tx1">
                  <a:alpha val="51000"/>
                </a:schemeClr>
              </a:gs>
              <a:gs pos="0">
                <a:schemeClr val="tx1">
                  <a:alpha val="8000"/>
                </a:schemeClr>
              </a:gs>
            </a:gsLst>
            <a:lin ang="5400000" scaled="1"/>
          </a:gradFill>
        </p:spPr>
        <p:txBody>
          <a:bodyPr/>
          <a:lstStyle/>
          <a:p>
            <a:pPr algn="ctr"/>
            <a:br>
              <a:rPr lang="hr-HR" sz="2800" b="1" dirty="0">
                <a:solidFill>
                  <a:schemeClr val="bg1">
                    <a:lumMod val="75000"/>
                  </a:schemeClr>
                </a:solidFill>
              </a:rPr>
            </a:br>
            <a:br>
              <a:rPr lang="hr-HR" sz="2800" b="1" dirty="0">
                <a:solidFill>
                  <a:schemeClr val="bg1">
                    <a:lumMod val="75000"/>
                  </a:schemeClr>
                </a:solidFill>
              </a:rPr>
            </a:br>
            <a:r>
              <a:rPr lang="en-US" sz="2800" b="1" dirty="0">
                <a:solidFill>
                  <a:schemeClr val="bg1">
                    <a:lumMod val="75000"/>
                  </a:schemeClr>
                </a:solidFill>
              </a:rPr>
              <a:t>Assessment of EMEP Model Performance across Croatia </a:t>
            </a:r>
            <a:br>
              <a:rPr lang="hr-HR" sz="2800" b="1" dirty="0">
                <a:solidFill>
                  <a:schemeClr val="bg1">
                    <a:lumMod val="75000"/>
                  </a:schemeClr>
                </a:solidFill>
              </a:rPr>
            </a:br>
            <a:r>
              <a:rPr lang="en-US" sz="2800" b="1" dirty="0">
                <a:solidFill>
                  <a:schemeClr val="bg1">
                    <a:lumMod val="75000"/>
                  </a:schemeClr>
                </a:solidFill>
              </a:rPr>
              <a:t>at two resolutions</a:t>
            </a:r>
            <a:r>
              <a:rPr lang="hr-HR" sz="2800" b="1" dirty="0">
                <a:solidFill>
                  <a:schemeClr val="bg1">
                    <a:lumMod val="75000"/>
                  </a:schemeClr>
                </a:solidFill>
              </a:rPr>
              <a:t> </a:t>
            </a:r>
            <a:r>
              <a:rPr lang="en-US" sz="2800" b="1" dirty="0">
                <a:solidFill>
                  <a:schemeClr val="bg1">
                    <a:lumMod val="75000"/>
                  </a:schemeClr>
                </a:solidFill>
              </a:rPr>
              <a:t>based on DELTA tool</a:t>
            </a:r>
            <a:br>
              <a:rPr lang="hr-HR" sz="3200" b="1" dirty="0"/>
            </a:br>
            <a:br>
              <a:rPr lang="hr-HR" sz="2000" b="1" dirty="0"/>
            </a:br>
            <a:r>
              <a:rPr lang="hr-HR" sz="2400" b="1" dirty="0"/>
              <a:t>Sonja Vidič</a:t>
            </a:r>
            <a:br>
              <a:rPr lang="hr-HR" sz="2400" b="1" dirty="0"/>
            </a:br>
            <a:r>
              <a:rPr lang="hr-HR" sz="2000" dirty="0" err="1"/>
              <a:t>Meteorological</a:t>
            </a:r>
            <a:r>
              <a:rPr lang="hr-HR" sz="2000" dirty="0"/>
              <a:t> </a:t>
            </a:r>
            <a:r>
              <a:rPr lang="hr-HR" sz="2000" dirty="0" err="1"/>
              <a:t>and</a:t>
            </a:r>
            <a:r>
              <a:rPr lang="hr-HR" sz="2000" dirty="0"/>
              <a:t> </a:t>
            </a:r>
            <a:r>
              <a:rPr lang="hr-HR" sz="2000" dirty="0" err="1"/>
              <a:t>Hydrological</a:t>
            </a:r>
            <a:r>
              <a:rPr lang="hr-HR" sz="2000" dirty="0"/>
              <a:t> Service</a:t>
            </a:r>
            <a:br>
              <a:rPr lang="hr-HR" sz="2000" dirty="0"/>
            </a:br>
            <a:r>
              <a:rPr lang="hr-HR" sz="2000" dirty="0"/>
              <a:t>sonja.vidic@cirus.dhz.hr</a:t>
            </a:r>
            <a:endParaRPr lang="en-GB" sz="3600" dirty="0">
              <a:effectLst>
                <a:outerShdw blurRad="38100" dist="38100" dir="2700000" algn="tl">
                  <a:srgbClr val="000000">
                    <a:alpha val="43137"/>
                  </a:srgbClr>
                </a:outerShdw>
              </a:effectLst>
            </a:endParaRPr>
          </a:p>
        </p:txBody>
      </p:sp>
      <p:sp>
        <p:nvSpPr>
          <p:cNvPr id="2" name="Rectangle 1"/>
          <p:cNvSpPr/>
          <p:nvPr/>
        </p:nvSpPr>
        <p:spPr>
          <a:xfrm>
            <a:off x="713014" y="2213283"/>
            <a:ext cx="7707086" cy="892552"/>
          </a:xfrm>
          <a:prstGeom prst="rect">
            <a:avLst/>
          </a:prstGeom>
        </p:spPr>
        <p:txBody>
          <a:bodyPr wrap="square">
            <a:spAutoFit/>
          </a:bodyPr>
          <a:lstStyle/>
          <a:p>
            <a:endParaRPr lang="hr-HR" sz="2800" dirty="0">
              <a:solidFill>
                <a:srgbClr val="000000"/>
              </a:solidFill>
              <a:latin typeface="Calibri" panose="020F0502020204030204" pitchFamily="34" charset="0"/>
            </a:endParaRPr>
          </a:p>
          <a:p>
            <a:pPr algn="ctr"/>
            <a:r>
              <a:rPr lang="en-US" dirty="0">
                <a:solidFill>
                  <a:srgbClr val="000000"/>
                </a:solidFill>
                <a:latin typeface="Calibri" panose="020F0502020204030204" pitchFamily="34" charset="0"/>
              </a:rPr>
              <a:t>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85" t="5832" r="4017" b="5991"/>
          <a:stretch/>
        </p:blipFill>
        <p:spPr>
          <a:xfrm>
            <a:off x="615064" y="361506"/>
            <a:ext cx="930350" cy="884275"/>
          </a:xfrm>
          <a:prstGeom prst="roundRect">
            <a:avLst/>
          </a:prstGeom>
          <a:ln>
            <a:noFill/>
          </a:ln>
        </p:spPr>
        <p:style>
          <a:lnRef idx="2">
            <a:schemeClr val="accent1"/>
          </a:lnRef>
          <a:fillRef idx="1">
            <a:schemeClr val="lt1"/>
          </a:fillRef>
          <a:effectRef idx="0">
            <a:schemeClr val="accent1"/>
          </a:effectRef>
          <a:fontRef idx="minor">
            <a:schemeClr val="dk1"/>
          </a:fontRef>
        </p:style>
      </p:pic>
      <p:sp>
        <p:nvSpPr>
          <p:cNvPr id="5" name="Title 3"/>
          <p:cNvSpPr txBox="1">
            <a:spLocks/>
          </p:cNvSpPr>
          <p:nvPr/>
        </p:nvSpPr>
        <p:spPr bwMode="auto">
          <a:xfrm>
            <a:off x="1663699" y="143244"/>
            <a:ext cx="665544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defTabSz="1168400"/>
            <a:r>
              <a:rPr lang="en-US" sz="3600" b="1" kern="0" dirty="0">
                <a:solidFill>
                  <a:schemeClr val="bg1"/>
                </a:solidFill>
              </a:rPr>
              <a:t>DELTA Tool</a:t>
            </a:r>
            <a:endParaRPr lang="en-GB" sz="3600" b="1" kern="0" dirty="0"/>
          </a:p>
        </p:txBody>
      </p:sp>
      <p:sp>
        <p:nvSpPr>
          <p:cNvPr id="6" name="Rectangle 5"/>
          <p:cNvSpPr/>
          <p:nvPr/>
        </p:nvSpPr>
        <p:spPr>
          <a:xfrm>
            <a:off x="457200" y="4660899"/>
            <a:ext cx="8318500" cy="1754326"/>
          </a:xfrm>
          <a:prstGeom prst="rect">
            <a:avLst/>
          </a:prstGeom>
        </p:spPr>
        <p:txBody>
          <a:bodyPr wrap="square">
            <a:spAutoFit/>
          </a:bodyPr>
          <a:lstStyle/>
          <a:p>
            <a:r>
              <a:rPr lang="hr-HR" sz="1800" dirty="0">
                <a:solidFill>
                  <a:schemeClr val="bg1"/>
                </a:solidFill>
                <a:latin typeface="Arial Narrow" panose="020B0606020202030204" pitchFamily="34" charset="0"/>
              </a:rPr>
              <a:t>S</a:t>
            </a:r>
            <a:r>
              <a:rPr lang="en-US" sz="1800" dirty="0" err="1">
                <a:solidFill>
                  <a:schemeClr val="bg1"/>
                </a:solidFill>
                <a:latin typeface="Arial Narrow" panose="020B0606020202030204" pitchFamily="34" charset="0"/>
              </a:rPr>
              <a:t>tatistical</a:t>
            </a:r>
            <a:r>
              <a:rPr lang="en-US" sz="1800" dirty="0">
                <a:solidFill>
                  <a:schemeClr val="bg1"/>
                </a:solidFill>
                <a:latin typeface="Arial Narrow" panose="020B0606020202030204" pitchFamily="34" charset="0"/>
              </a:rPr>
              <a:t> performance indicators provide insight on model performance in general </a:t>
            </a:r>
            <a:r>
              <a:rPr lang="hr-HR" sz="1800" dirty="0">
                <a:solidFill>
                  <a:schemeClr val="bg1"/>
                </a:solidFill>
                <a:latin typeface="Arial Narrow" panose="020B0606020202030204" pitchFamily="34" charset="0"/>
              </a:rPr>
              <a:t>but </a:t>
            </a:r>
            <a:r>
              <a:rPr lang="en-US" sz="1800" dirty="0">
                <a:solidFill>
                  <a:schemeClr val="bg1"/>
                </a:solidFill>
                <a:latin typeface="Arial Narrow" panose="020B0606020202030204" pitchFamily="34" charset="0"/>
              </a:rPr>
              <a:t>they do not tell whether model results have reached a sufficient level of quality for a given application, e.g. for policy support</a:t>
            </a:r>
            <a:r>
              <a:rPr lang="hr-HR" sz="1800" dirty="0">
                <a:solidFill>
                  <a:schemeClr val="bg1"/>
                </a:solidFill>
                <a:latin typeface="Arial Narrow" panose="020B0606020202030204" pitchFamily="34" charset="0"/>
              </a:rPr>
              <a:t> (</a:t>
            </a:r>
            <a:r>
              <a:rPr lang="hr-HR" sz="1800" dirty="0" err="1">
                <a:solidFill>
                  <a:schemeClr val="bg1"/>
                </a:solidFill>
                <a:latin typeface="Arial Narrow" panose="020B0606020202030204" pitchFamily="34" charset="0"/>
              </a:rPr>
              <a:t>mean</a:t>
            </a:r>
            <a:r>
              <a:rPr lang="hr-HR" sz="1800" dirty="0">
                <a:solidFill>
                  <a:schemeClr val="bg1"/>
                </a:solidFill>
                <a:latin typeface="Arial Narrow" panose="020B0606020202030204" pitchFamily="34" charset="0"/>
              </a:rPr>
              <a:t>, </a:t>
            </a:r>
            <a:r>
              <a:rPr lang="hr-HR" sz="1800" dirty="0" err="1">
                <a:solidFill>
                  <a:schemeClr val="bg1"/>
                </a:solidFill>
                <a:latin typeface="Arial Narrow" panose="020B0606020202030204" pitchFamily="34" charset="0"/>
              </a:rPr>
              <a:t>stdev</a:t>
            </a:r>
            <a:r>
              <a:rPr lang="hr-HR" sz="1800" dirty="0">
                <a:solidFill>
                  <a:schemeClr val="bg1"/>
                </a:solidFill>
                <a:latin typeface="Arial Narrow" panose="020B0606020202030204" pitchFamily="34" charset="0"/>
              </a:rPr>
              <a:t>, </a:t>
            </a:r>
            <a:r>
              <a:rPr lang="hr-HR" sz="1800" dirty="0" err="1">
                <a:solidFill>
                  <a:schemeClr val="bg1"/>
                </a:solidFill>
                <a:latin typeface="Arial Narrow" panose="020B0606020202030204" pitchFamily="34" charset="0"/>
              </a:rPr>
              <a:t>bias</a:t>
            </a:r>
            <a:r>
              <a:rPr lang="hr-HR" sz="1800" dirty="0">
                <a:solidFill>
                  <a:schemeClr val="bg1"/>
                </a:solidFill>
                <a:latin typeface="Arial Narrow" panose="020B0606020202030204" pitchFamily="34" charset="0"/>
              </a:rPr>
              <a:t>, RMSE itd.)</a:t>
            </a:r>
            <a:r>
              <a:rPr lang="en-US" sz="1800" dirty="0">
                <a:solidFill>
                  <a:schemeClr val="bg1"/>
                </a:solidFill>
                <a:latin typeface="Arial Narrow" panose="020B0606020202030204" pitchFamily="34" charset="0"/>
              </a:rPr>
              <a:t>. </a:t>
            </a:r>
            <a:r>
              <a:rPr lang="hr-HR" sz="1800" b="1" dirty="0">
                <a:solidFill>
                  <a:schemeClr val="bg1"/>
                </a:solidFill>
                <a:effectLst>
                  <a:outerShdw blurRad="38100" dist="38100" dir="2700000" algn="tl">
                    <a:srgbClr val="000000">
                      <a:alpha val="43137"/>
                    </a:srgbClr>
                  </a:outerShdw>
                </a:effectLst>
                <a:latin typeface="Arial Narrow" panose="020B0606020202030204" pitchFamily="34" charset="0"/>
              </a:rPr>
              <a:t> 	MPI</a:t>
            </a:r>
          </a:p>
          <a:p>
            <a:r>
              <a:rPr lang="en-US" sz="1800" dirty="0">
                <a:solidFill>
                  <a:schemeClr val="bg1"/>
                </a:solidFill>
                <a:latin typeface="Arial Narrow" panose="020B0606020202030204" pitchFamily="34" charset="0"/>
              </a:rPr>
              <a:t>Model Quality Objective (MQO), defined as the minimum level of quality to be achieved by a model for policy use</a:t>
            </a:r>
            <a:r>
              <a:rPr lang="hr-HR" sz="1800" dirty="0">
                <a:solidFill>
                  <a:schemeClr val="bg1"/>
                </a:solidFill>
                <a:latin typeface="Arial Narrow" panose="020B0606020202030204" pitchFamily="34" charset="0"/>
              </a:rPr>
              <a:t>, </a:t>
            </a:r>
            <a:r>
              <a:rPr lang="hr-HR" sz="1800" dirty="0" err="1">
                <a:solidFill>
                  <a:schemeClr val="bg1"/>
                </a:solidFill>
                <a:latin typeface="Arial Narrow" panose="020B0606020202030204" pitchFamily="34" charset="0"/>
              </a:rPr>
              <a:t>is</a:t>
            </a:r>
            <a:r>
              <a:rPr lang="hr-HR" sz="1800" dirty="0">
                <a:solidFill>
                  <a:schemeClr val="bg1"/>
                </a:solidFill>
                <a:latin typeface="Arial Narrow" panose="020B0606020202030204" pitchFamily="34" charset="0"/>
              </a:rPr>
              <a:t> </a:t>
            </a:r>
            <a:r>
              <a:rPr lang="hr-HR" sz="1800" dirty="0" err="1">
                <a:solidFill>
                  <a:schemeClr val="bg1"/>
                </a:solidFill>
                <a:latin typeface="Arial Narrow" panose="020B0606020202030204" pitchFamily="34" charset="0"/>
              </a:rPr>
              <a:t>defined</a:t>
            </a:r>
            <a:r>
              <a:rPr lang="hr-HR" sz="1800" dirty="0">
                <a:solidFill>
                  <a:schemeClr val="bg1"/>
                </a:solidFill>
                <a:latin typeface="Arial Narrow" panose="020B0606020202030204" pitchFamily="34" charset="0"/>
              </a:rPr>
              <a:t> </a:t>
            </a:r>
            <a:r>
              <a:rPr lang="hr-HR" sz="1800" dirty="0" err="1">
                <a:solidFill>
                  <a:schemeClr val="bg1"/>
                </a:solidFill>
                <a:latin typeface="Arial Narrow" panose="020B0606020202030204" pitchFamily="34" charset="0"/>
              </a:rPr>
              <a:t>in</a:t>
            </a:r>
            <a:r>
              <a:rPr lang="hr-HR" sz="1800" dirty="0">
                <a:solidFill>
                  <a:schemeClr val="bg1"/>
                </a:solidFill>
                <a:latin typeface="Arial Narrow" panose="020B0606020202030204" pitchFamily="34" charset="0"/>
              </a:rPr>
              <a:t> AQD for </a:t>
            </a:r>
            <a:r>
              <a:rPr lang="hr-HR" sz="1800" dirty="0" err="1">
                <a:solidFill>
                  <a:schemeClr val="bg1"/>
                </a:solidFill>
                <a:latin typeface="Arial Narrow" panose="020B0606020202030204" pitchFamily="34" charset="0"/>
              </a:rPr>
              <a:t>several</a:t>
            </a:r>
            <a:r>
              <a:rPr lang="hr-HR" sz="1800" dirty="0">
                <a:solidFill>
                  <a:schemeClr val="bg1"/>
                </a:solidFill>
                <a:latin typeface="Arial Narrow" panose="020B0606020202030204" pitchFamily="34" charset="0"/>
              </a:rPr>
              <a:t> </a:t>
            </a:r>
            <a:r>
              <a:rPr lang="hr-HR" sz="1800" dirty="0" err="1">
                <a:solidFill>
                  <a:schemeClr val="bg1"/>
                </a:solidFill>
                <a:latin typeface="Arial Narrow" panose="020B0606020202030204" pitchFamily="34" charset="0"/>
              </a:rPr>
              <a:t>pollutants</a:t>
            </a:r>
            <a:r>
              <a:rPr lang="hr-HR" sz="1800" dirty="0">
                <a:solidFill>
                  <a:schemeClr val="bg1"/>
                </a:solidFill>
                <a:latin typeface="Arial Narrow" panose="020B0606020202030204" pitchFamily="34" charset="0"/>
              </a:rPr>
              <a:t> (NO</a:t>
            </a:r>
            <a:r>
              <a:rPr lang="hr-HR" sz="1800" baseline="-25000" dirty="0">
                <a:solidFill>
                  <a:schemeClr val="bg1"/>
                </a:solidFill>
                <a:latin typeface="Arial Narrow" panose="020B0606020202030204" pitchFamily="34" charset="0"/>
              </a:rPr>
              <a:t>2</a:t>
            </a:r>
            <a:r>
              <a:rPr lang="hr-HR" sz="1800" dirty="0">
                <a:solidFill>
                  <a:schemeClr val="bg1"/>
                </a:solidFill>
                <a:latin typeface="Arial Narrow" panose="020B0606020202030204" pitchFamily="34" charset="0"/>
              </a:rPr>
              <a:t>, PM</a:t>
            </a:r>
            <a:r>
              <a:rPr lang="hr-HR" sz="1800" baseline="-25000" dirty="0">
                <a:solidFill>
                  <a:schemeClr val="bg1"/>
                </a:solidFill>
                <a:latin typeface="Arial Narrow" panose="020B0606020202030204" pitchFamily="34" charset="0"/>
              </a:rPr>
              <a:t>10</a:t>
            </a:r>
            <a:r>
              <a:rPr lang="hr-HR" sz="1800" dirty="0">
                <a:solidFill>
                  <a:schemeClr val="bg1"/>
                </a:solidFill>
                <a:latin typeface="Arial Narrow" panose="020B0606020202030204" pitchFamily="34" charset="0"/>
              </a:rPr>
              <a:t>/PM</a:t>
            </a:r>
            <a:r>
              <a:rPr lang="hr-HR" sz="1800" baseline="-25000" dirty="0">
                <a:solidFill>
                  <a:schemeClr val="bg1"/>
                </a:solidFill>
                <a:latin typeface="Arial Narrow" panose="020B0606020202030204" pitchFamily="34" charset="0"/>
              </a:rPr>
              <a:t>2.5</a:t>
            </a:r>
            <a:r>
              <a:rPr lang="hr-HR" sz="1800" dirty="0">
                <a:solidFill>
                  <a:schemeClr val="bg1"/>
                </a:solidFill>
                <a:latin typeface="Arial Narrow" panose="020B0606020202030204" pitchFamily="34" charset="0"/>
              </a:rPr>
              <a:t>, O</a:t>
            </a:r>
            <a:r>
              <a:rPr lang="hr-HR" sz="1800" baseline="-25000" dirty="0">
                <a:solidFill>
                  <a:schemeClr val="bg1"/>
                </a:solidFill>
                <a:latin typeface="Arial Narrow" panose="020B0606020202030204" pitchFamily="34" charset="0"/>
              </a:rPr>
              <a:t>3</a:t>
            </a:r>
            <a:r>
              <a:rPr lang="hr-HR" sz="1800" dirty="0">
                <a:solidFill>
                  <a:schemeClr val="bg1"/>
                </a:solidFill>
                <a:latin typeface="Arial Narrow" panose="020B0606020202030204" pitchFamily="34" charset="0"/>
              </a:rPr>
              <a:t>).</a:t>
            </a:r>
          </a:p>
          <a:p>
            <a:endParaRPr lang="hr-HR" sz="1800" dirty="0">
              <a:solidFill>
                <a:schemeClr val="bg1"/>
              </a:solidFill>
              <a:latin typeface="Arial Narrow" panose="020B0606020202030204" pitchFamily="34" charset="0"/>
            </a:endParaRPr>
          </a:p>
        </p:txBody>
      </p:sp>
      <p:pic>
        <p:nvPicPr>
          <p:cNvPr id="7" name="Picture 6"/>
          <p:cNvPicPr>
            <a:picLocks noChangeAspect="1"/>
          </p:cNvPicPr>
          <p:nvPr/>
        </p:nvPicPr>
        <p:blipFill>
          <a:blip r:embed="rId3"/>
          <a:stretch>
            <a:fillRect/>
          </a:stretch>
        </p:blipFill>
        <p:spPr>
          <a:xfrm>
            <a:off x="1847850" y="1168168"/>
            <a:ext cx="5311091" cy="3492731"/>
          </a:xfrm>
          <a:prstGeom prst="rect">
            <a:avLst/>
          </a:prstGeom>
        </p:spPr>
      </p:pic>
      <p:sp>
        <p:nvSpPr>
          <p:cNvPr id="8" name="Rectangle 7"/>
          <p:cNvSpPr/>
          <p:nvPr/>
        </p:nvSpPr>
        <p:spPr>
          <a:xfrm>
            <a:off x="6188069" y="434768"/>
            <a:ext cx="2587631" cy="461665"/>
          </a:xfrm>
          <a:prstGeom prst="rect">
            <a:avLst/>
          </a:prstGeom>
        </p:spPr>
        <p:txBody>
          <a:bodyPr wrap="none">
            <a:spAutoFit/>
          </a:bodyPr>
          <a:lstStyle/>
          <a:p>
            <a:r>
              <a:rPr lang="hr-HR" b="1" dirty="0">
                <a:solidFill>
                  <a:schemeClr val="bg1"/>
                </a:solidFill>
                <a:latin typeface="Calibri" panose="020F0502020204030204" pitchFamily="34" charset="0"/>
              </a:rPr>
              <a:t>TARGET  DIAGRAM</a:t>
            </a:r>
            <a:endParaRPr lang="hr-HR" b="1" dirty="0">
              <a:solidFill>
                <a:schemeClr val="bg1"/>
              </a:solidFill>
            </a:endParaRPr>
          </a:p>
        </p:txBody>
      </p:sp>
    </p:spTree>
    <p:extLst>
      <p:ext uri="{BB962C8B-B14F-4D97-AF65-F5344CB8AC3E}">
        <p14:creationId xmlns:p14="http://schemas.microsoft.com/office/powerpoint/2010/main" val="158788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685800" y="590851"/>
            <a:ext cx="7772400" cy="1304560"/>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fontAlgn="b"/>
            <a:r>
              <a:rPr lang="en-US" sz="2800" b="1" dirty="0"/>
              <a:t>MQO as defined in the AQD and in the current version of DELTA </a:t>
            </a:r>
            <a:endParaRPr lang="en-GB" sz="1800" kern="0" dirty="0"/>
          </a:p>
        </p:txBody>
      </p:sp>
      <p:pic>
        <p:nvPicPr>
          <p:cNvPr id="3" name="Picture 2"/>
          <p:cNvPicPr>
            <a:picLocks noChangeAspect="1"/>
          </p:cNvPicPr>
          <p:nvPr/>
        </p:nvPicPr>
        <p:blipFill>
          <a:blip r:embed="rId2"/>
          <a:stretch>
            <a:fillRect/>
          </a:stretch>
        </p:blipFill>
        <p:spPr>
          <a:xfrm>
            <a:off x="156719" y="1676400"/>
            <a:ext cx="6106087" cy="4310472"/>
          </a:xfrm>
          <a:prstGeom prst="rect">
            <a:avLst/>
          </a:prstGeom>
        </p:spPr>
      </p:pic>
      <p:sp>
        <p:nvSpPr>
          <p:cNvPr id="4" name="Rectangle 3"/>
          <p:cNvSpPr/>
          <p:nvPr/>
        </p:nvSpPr>
        <p:spPr>
          <a:xfrm>
            <a:off x="6410960" y="1698218"/>
            <a:ext cx="2576322" cy="4478149"/>
          </a:xfrm>
          <a:prstGeom prst="rect">
            <a:avLst/>
          </a:prstGeom>
        </p:spPr>
        <p:txBody>
          <a:bodyPr wrap="square">
            <a:spAutoFit/>
          </a:bodyPr>
          <a:lstStyle/>
          <a:p>
            <a:r>
              <a:rPr lang="en-US" sz="1900" dirty="0">
                <a:solidFill>
                  <a:schemeClr val="bg1"/>
                </a:solidFill>
                <a:latin typeface="Arial Narrow" panose="020B0606020202030204" pitchFamily="34" charset="0"/>
              </a:rPr>
              <a:t>Table summarizes the values of the MQO proposed in the Air quality directive (AQD) around the limit values (or target values) as well as those proposed in the current DELTA benchmarking. </a:t>
            </a:r>
            <a:endParaRPr lang="hr-HR" sz="1900" dirty="0">
              <a:solidFill>
                <a:schemeClr val="bg1"/>
              </a:solidFill>
              <a:latin typeface="Arial Narrow" panose="020B0606020202030204" pitchFamily="34" charset="0"/>
            </a:endParaRPr>
          </a:p>
          <a:p>
            <a:r>
              <a:rPr lang="hr-HR" sz="1900" dirty="0" err="1">
                <a:solidFill>
                  <a:schemeClr val="bg1"/>
                </a:solidFill>
                <a:latin typeface="Arial Narrow" panose="020B0606020202030204" pitchFamily="34" charset="0"/>
              </a:rPr>
              <a:t>Since</a:t>
            </a:r>
            <a:r>
              <a:rPr lang="hr-HR" sz="1900" dirty="0">
                <a:solidFill>
                  <a:schemeClr val="bg1"/>
                </a:solidFill>
                <a:latin typeface="Arial Narrow" panose="020B0606020202030204" pitchFamily="34" charset="0"/>
              </a:rPr>
              <a:t> MQO</a:t>
            </a:r>
            <a:r>
              <a:rPr lang="en-US" sz="1900" dirty="0">
                <a:solidFill>
                  <a:schemeClr val="bg1"/>
                </a:solidFill>
                <a:latin typeface="Arial Narrow" panose="020B0606020202030204" pitchFamily="34" charset="0"/>
              </a:rPr>
              <a:t> vary with the concentration level and cover the whole concentration range, a value at mid-range (Limit value /2) is also provided for information. </a:t>
            </a:r>
            <a:endParaRPr lang="hr-HR" sz="19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757133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617831"/>
            <a:ext cx="8528857" cy="903081"/>
          </a:xfrm>
        </p:spPr>
        <p:txBody>
          <a:bodyPr/>
          <a:lstStyle/>
          <a:p>
            <a:pPr algn="ctr"/>
            <a:r>
              <a:rPr lang="hr-HR" sz="2800" b="1" dirty="0"/>
              <a:t>Air Quality Monitoring Network – </a:t>
            </a:r>
            <a:r>
              <a:rPr lang="hr-HR" sz="2800" b="1" dirty="0" err="1"/>
              <a:t>sites</a:t>
            </a:r>
            <a:r>
              <a:rPr lang="hr-HR" sz="2800" b="1" dirty="0"/>
              <a:t> </a:t>
            </a:r>
            <a:r>
              <a:rPr lang="hr-HR" sz="2800" b="1" dirty="0" err="1"/>
              <a:t>used</a:t>
            </a:r>
            <a:r>
              <a:rPr lang="hr-HR" sz="2800" b="1" dirty="0"/>
              <a:t> for </a:t>
            </a:r>
            <a:r>
              <a:rPr lang="hr-HR" sz="2800" b="1" dirty="0" err="1"/>
              <a:t>the</a:t>
            </a:r>
            <a:r>
              <a:rPr lang="hr-HR" sz="2800" b="1" dirty="0"/>
              <a:t> </a:t>
            </a:r>
            <a:r>
              <a:rPr lang="hr-HR" sz="2800" b="1" dirty="0" err="1"/>
              <a:t>study</a:t>
            </a:r>
            <a:endParaRPr lang="en-GB" sz="2800" b="1" dirty="0"/>
          </a:p>
        </p:txBody>
      </p:sp>
      <p:pic>
        <p:nvPicPr>
          <p:cNvPr id="4" name="Picture 3"/>
          <p:cNvPicPr>
            <a:picLocks noChangeAspect="1"/>
          </p:cNvPicPr>
          <p:nvPr/>
        </p:nvPicPr>
        <p:blipFill>
          <a:blip r:embed="rId3"/>
          <a:stretch>
            <a:fillRect/>
          </a:stretch>
        </p:blipFill>
        <p:spPr>
          <a:xfrm>
            <a:off x="704850" y="1547424"/>
            <a:ext cx="7734300" cy="4521850"/>
          </a:xfrm>
          <a:prstGeom prst="rect">
            <a:avLst/>
          </a:prstGeom>
        </p:spPr>
      </p:pic>
    </p:spTree>
    <p:extLst>
      <p:ext uri="{BB962C8B-B14F-4D97-AF65-F5344CB8AC3E}">
        <p14:creationId xmlns:p14="http://schemas.microsoft.com/office/powerpoint/2010/main" val="3726178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304800" y="39981"/>
            <a:ext cx="8528857" cy="903081"/>
          </a:xfrm>
        </p:spPr>
        <p:txBody>
          <a:bodyPr/>
          <a:lstStyle/>
          <a:p>
            <a:pPr algn="ctr"/>
            <a:r>
              <a:rPr lang="hr-HR" sz="2800" b="1" dirty="0" err="1"/>
              <a:t>Results</a:t>
            </a:r>
            <a:r>
              <a:rPr lang="hr-HR" sz="2800" b="1" dirty="0"/>
              <a:t> for NO</a:t>
            </a:r>
            <a:r>
              <a:rPr lang="hr-HR" sz="2800" b="1" baseline="-25000" dirty="0"/>
              <a:t>2</a:t>
            </a:r>
            <a:endParaRPr lang="en-GB" sz="2800" b="1" baseline="-25000" dirty="0"/>
          </a:p>
        </p:txBody>
      </p:sp>
      <p:grpSp>
        <p:nvGrpSpPr>
          <p:cNvPr id="14" name="Group 13"/>
          <p:cNvGrpSpPr/>
          <p:nvPr/>
        </p:nvGrpSpPr>
        <p:grpSpPr>
          <a:xfrm>
            <a:off x="609600" y="1158271"/>
            <a:ext cx="7702550" cy="4772629"/>
            <a:chOff x="609600" y="1158271"/>
            <a:chExt cx="7702550" cy="4772629"/>
          </a:xfrm>
        </p:grpSpPr>
        <p:pic>
          <p:nvPicPr>
            <p:cNvPr id="5" name="Picture 4" descr="no2srbarplot.jpeg"/>
            <p:cNvPicPr/>
            <p:nvPr/>
          </p:nvPicPr>
          <p:blipFill>
            <a:blip r:embed="rId2" cstate="print"/>
            <a:srcRect b="18990"/>
            <a:stretch>
              <a:fillRect/>
            </a:stretch>
          </p:blipFill>
          <p:spPr>
            <a:xfrm>
              <a:off x="609600" y="1158271"/>
              <a:ext cx="7702550" cy="4772629"/>
            </a:xfrm>
            <a:prstGeom prst="rect">
              <a:avLst/>
            </a:prstGeom>
          </p:spPr>
        </p:pic>
        <p:cxnSp>
          <p:nvCxnSpPr>
            <p:cNvPr id="8" name="Straight Arrow Connector 7"/>
            <p:cNvCxnSpPr/>
            <p:nvPr/>
          </p:nvCxnSpPr>
          <p:spPr bwMode="auto">
            <a:xfrm flipV="1">
              <a:off x="5448300" y="2476500"/>
              <a:ext cx="1162050" cy="17653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9" name="TextBox 8"/>
            <p:cNvSpPr txBox="1"/>
            <p:nvPr/>
          </p:nvSpPr>
          <p:spPr>
            <a:xfrm>
              <a:off x="6565900" y="2114550"/>
              <a:ext cx="902811" cy="461665"/>
            </a:xfrm>
            <a:prstGeom prst="rect">
              <a:avLst/>
            </a:prstGeom>
            <a:noFill/>
          </p:spPr>
          <p:txBody>
            <a:bodyPr wrap="none" rtlCol="0">
              <a:spAutoFit/>
            </a:bodyPr>
            <a:lstStyle/>
            <a:p>
              <a:r>
                <a:rPr lang="hr-HR" b="1" dirty="0">
                  <a:solidFill>
                    <a:schemeClr val="bg1"/>
                  </a:solidFill>
                  <a:latin typeface="Arial Narrow" panose="020B0606020202030204" pitchFamily="34" charset="0"/>
                </a:rPr>
                <a:t>28 km</a:t>
              </a:r>
              <a:endParaRPr lang="en-GB" b="1" dirty="0">
                <a:solidFill>
                  <a:schemeClr val="bg1"/>
                </a:solidFill>
                <a:latin typeface="Arial Narrow" panose="020B0606020202030204" pitchFamily="34" charset="0"/>
              </a:endParaRPr>
            </a:p>
          </p:txBody>
        </p:sp>
        <p:cxnSp>
          <p:nvCxnSpPr>
            <p:cNvPr id="12" name="Straight Arrow Connector 11"/>
            <p:cNvCxnSpPr/>
            <p:nvPr/>
          </p:nvCxnSpPr>
          <p:spPr bwMode="auto">
            <a:xfrm flipV="1">
              <a:off x="5448300" y="3086100"/>
              <a:ext cx="1162050" cy="17653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3" name="TextBox 12"/>
            <p:cNvSpPr txBox="1"/>
            <p:nvPr/>
          </p:nvSpPr>
          <p:spPr>
            <a:xfrm>
              <a:off x="6667500" y="2768600"/>
              <a:ext cx="902811" cy="461665"/>
            </a:xfrm>
            <a:prstGeom prst="rect">
              <a:avLst/>
            </a:prstGeom>
            <a:noFill/>
          </p:spPr>
          <p:txBody>
            <a:bodyPr wrap="none" rtlCol="0">
              <a:spAutoFit/>
            </a:bodyPr>
            <a:lstStyle/>
            <a:p>
              <a:r>
                <a:rPr lang="hr-HR" b="1" dirty="0">
                  <a:solidFill>
                    <a:schemeClr val="bg1"/>
                  </a:solidFill>
                  <a:latin typeface="Arial Narrow" panose="020B0606020202030204" pitchFamily="34" charset="0"/>
                </a:rPr>
                <a:t>50 km</a:t>
              </a:r>
              <a:endParaRPr lang="en-GB" b="1" dirty="0">
                <a:solidFill>
                  <a:schemeClr val="bg1"/>
                </a:solidFill>
                <a:latin typeface="Arial Narrow" panose="020B0606020202030204" pitchFamily="34" charset="0"/>
              </a:endParaRPr>
            </a:p>
          </p:txBody>
        </p:sp>
      </p:grpSp>
      <p:grpSp>
        <p:nvGrpSpPr>
          <p:cNvPr id="17" name="Group 16"/>
          <p:cNvGrpSpPr/>
          <p:nvPr/>
        </p:nvGrpSpPr>
        <p:grpSpPr>
          <a:xfrm>
            <a:off x="400453" y="833135"/>
            <a:ext cx="8337550" cy="5283199"/>
            <a:chOff x="400453" y="902985"/>
            <a:chExt cx="8337550" cy="5283199"/>
          </a:xfrm>
        </p:grpSpPr>
        <p:pic>
          <p:nvPicPr>
            <p:cNvPr id="15" name="Picture 14" descr="no2_r_barplot.jpeg"/>
            <p:cNvPicPr/>
            <p:nvPr/>
          </p:nvPicPr>
          <p:blipFill>
            <a:blip r:embed="rId3" cstate="print"/>
            <a:srcRect b="20209"/>
            <a:stretch>
              <a:fillRect/>
            </a:stretch>
          </p:blipFill>
          <p:spPr>
            <a:xfrm>
              <a:off x="400453" y="902985"/>
              <a:ext cx="8337550" cy="5283199"/>
            </a:xfrm>
            <a:prstGeom prst="rect">
              <a:avLst/>
            </a:prstGeom>
          </p:spPr>
        </p:pic>
        <p:sp>
          <p:nvSpPr>
            <p:cNvPr id="16" name="TextBox 15"/>
            <p:cNvSpPr txBox="1"/>
            <p:nvPr/>
          </p:nvSpPr>
          <p:spPr>
            <a:xfrm>
              <a:off x="1085850" y="1249317"/>
              <a:ext cx="3005951" cy="461665"/>
            </a:xfrm>
            <a:prstGeom prst="rect">
              <a:avLst/>
            </a:prstGeom>
            <a:noFill/>
          </p:spPr>
          <p:txBody>
            <a:bodyPr wrap="none" rtlCol="0">
              <a:spAutoFit/>
            </a:bodyPr>
            <a:lstStyle/>
            <a:p>
              <a:r>
                <a:rPr lang="hr-HR" b="1" dirty="0" err="1">
                  <a:solidFill>
                    <a:schemeClr val="bg1"/>
                  </a:solidFill>
                  <a:latin typeface="Arial Narrow" panose="020B0606020202030204" pitchFamily="34" charset="0"/>
                </a:rPr>
                <a:t>Correlation</a:t>
              </a:r>
              <a:r>
                <a:rPr lang="hr-HR" b="1" dirty="0">
                  <a:solidFill>
                    <a:schemeClr val="bg1"/>
                  </a:solidFill>
                  <a:latin typeface="Arial Narrow" panose="020B0606020202030204" pitchFamily="34" charset="0"/>
                </a:rPr>
                <a:t> </a:t>
              </a:r>
              <a:r>
                <a:rPr lang="hr-HR" b="1" dirty="0" err="1">
                  <a:solidFill>
                    <a:schemeClr val="bg1"/>
                  </a:solidFill>
                  <a:latin typeface="Arial Narrow" panose="020B0606020202030204" pitchFamily="34" charset="0"/>
                </a:rPr>
                <a:t>coefficients</a:t>
              </a:r>
              <a:endParaRPr lang="en-GB" b="1" dirty="0">
                <a:solidFill>
                  <a:schemeClr val="bg1"/>
                </a:solidFill>
                <a:latin typeface="Arial Narrow" panose="020B0606020202030204" pitchFamily="34" charset="0"/>
              </a:endParaRPr>
            </a:p>
          </p:txBody>
        </p:sp>
      </p:grpSp>
      <p:grpSp>
        <p:nvGrpSpPr>
          <p:cNvPr id="23" name="Group 22"/>
          <p:cNvGrpSpPr/>
          <p:nvPr/>
        </p:nvGrpSpPr>
        <p:grpSpPr>
          <a:xfrm>
            <a:off x="1371600" y="1141115"/>
            <a:ext cx="7181851" cy="5126335"/>
            <a:chOff x="1371600" y="1141115"/>
            <a:chExt cx="7181851" cy="5126335"/>
          </a:xfrm>
        </p:grpSpPr>
        <p:sp>
          <p:nvSpPr>
            <p:cNvPr id="18" name="Oval 17"/>
            <p:cNvSpPr/>
            <p:nvPr/>
          </p:nvSpPr>
          <p:spPr bwMode="auto">
            <a:xfrm>
              <a:off x="7334251" y="4521200"/>
              <a:ext cx="1219200" cy="1746250"/>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1371600" y="4476750"/>
              <a:ext cx="844550" cy="723900"/>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2863850" y="4851400"/>
              <a:ext cx="844550" cy="723900"/>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21" name="Isosceles Triangle 20"/>
            <p:cNvSpPr/>
            <p:nvPr/>
          </p:nvSpPr>
          <p:spPr bwMode="auto">
            <a:xfrm>
              <a:off x="4210050" y="2552700"/>
              <a:ext cx="1231900" cy="927100"/>
            </a:xfrm>
            <a:prstGeom prst="triangl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22" name="Isosceles Triangle 21"/>
            <p:cNvSpPr/>
            <p:nvPr/>
          </p:nvSpPr>
          <p:spPr bwMode="auto">
            <a:xfrm>
              <a:off x="5727700" y="1141115"/>
              <a:ext cx="1231900" cy="927100"/>
            </a:xfrm>
            <a:prstGeom prst="triangl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873" y="943062"/>
            <a:ext cx="7214003" cy="5724758"/>
          </a:xfrm>
          <a:prstGeom prst="rect">
            <a:avLst/>
          </a:prstGeom>
        </p:spPr>
      </p:pic>
      <p:sp>
        <p:nvSpPr>
          <p:cNvPr id="25" name="Rectangle 24"/>
          <p:cNvSpPr/>
          <p:nvPr/>
        </p:nvSpPr>
        <p:spPr bwMode="auto">
          <a:xfrm>
            <a:off x="1866900" y="930362"/>
            <a:ext cx="4222750" cy="377738"/>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hr-HR" sz="2400" b="0" i="0" u="none" strike="noStrike" cap="none" normalizeH="0" baseline="0" dirty="0" err="1">
                <a:ln>
                  <a:noFill/>
                </a:ln>
                <a:solidFill>
                  <a:schemeClr val="bg1"/>
                </a:solidFill>
                <a:effectLst/>
                <a:latin typeface="Arial Narrow" panose="020B0606020202030204" pitchFamily="34" charset="0"/>
              </a:rPr>
              <a:t>Mean</a:t>
            </a:r>
            <a:r>
              <a:rPr kumimoji="0" lang="hr-HR" sz="2400" b="0" i="0" u="none" strike="noStrike" cap="none" normalizeH="0" baseline="0" dirty="0">
                <a:ln>
                  <a:noFill/>
                </a:ln>
                <a:solidFill>
                  <a:schemeClr val="bg1"/>
                </a:solidFill>
                <a:effectLst/>
                <a:latin typeface="Arial Narrow" panose="020B0606020202030204" pitchFamily="34" charset="0"/>
              </a:rPr>
              <a:t> </a:t>
            </a:r>
            <a:r>
              <a:rPr kumimoji="0" lang="hr-HR" sz="2400" b="0" i="0" u="none" strike="noStrike" cap="none" normalizeH="0" baseline="0" dirty="0" err="1">
                <a:ln>
                  <a:noFill/>
                </a:ln>
                <a:solidFill>
                  <a:schemeClr val="bg1"/>
                </a:solidFill>
                <a:effectLst/>
                <a:latin typeface="Arial Narrow" panose="020B0606020202030204" pitchFamily="34" charset="0"/>
              </a:rPr>
              <a:t>annual</a:t>
            </a:r>
            <a:r>
              <a:rPr kumimoji="0" lang="hr-HR" sz="2400" b="0" i="0" u="none" strike="noStrike" cap="none" normalizeH="0" baseline="0" dirty="0">
                <a:ln>
                  <a:noFill/>
                </a:ln>
                <a:solidFill>
                  <a:schemeClr val="bg1"/>
                </a:solidFill>
                <a:effectLst/>
                <a:latin typeface="Arial Narrow" panose="020B0606020202030204" pitchFamily="34" charset="0"/>
              </a:rPr>
              <a:t> no2 </a:t>
            </a:r>
            <a:r>
              <a:rPr kumimoji="0" lang="hr-HR" sz="2400" b="0" i="0" u="none" strike="noStrike" cap="none" normalizeH="0" baseline="0" dirty="0" err="1">
                <a:ln>
                  <a:noFill/>
                </a:ln>
                <a:solidFill>
                  <a:schemeClr val="bg1"/>
                </a:solidFill>
                <a:effectLst/>
                <a:latin typeface="Arial Narrow" panose="020B0606020202030204" pitchFamily="34" charset="0"/>
              </a:rPr>
              <a:t>koncentrations</a:t>
            </a:r>
            <a:endParaRPr kumimoji="0" lang="en-GB" sz="2400" b="0" i="0" u="none" strike="noStrike" cap="none" normalizeH="0" baseline="0" dirty="0">
              <a:ln>
                <a:noFill/>
              </a:ln>
              <a:solidFill>
                <a:schemeClr val="bg1"/>
              </a:solidFill>
              <a:effectLst/>
              <a:latin typeface="Arial Narrow" panose="020B0606020202030204" pitchFamily="34" charset="0"/>
            </a:endParaRPr>
          </a:p>
        </p:txBody>
      </p:sp>
    </p:spTree>
    <p:extLst>
      <p:ext uri="{BB962C8B-B14F-4D97-AF65-F5344CB8AC3E}">
        <p14:creationId xmlns:p14="http://schemas.microsoft.com/office/powerpoint/2010/main" val="14251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09624" y="501650"/>
            <a:ext cx="6324601" cy="5588000"/>
            <a:chOff x="149224" y="501650"/>
            <a:chExt cx="6324601" cy="5588000"/>
          </a:xfrm>
        </p:grpSpPr>
        <p:pic>
          <p:nvPicPr>
            <p:cNvPr id="10" name="Picture 9" descr="no2_28_target.jpeg"/>
            <p:cNvPicPr/>
            <p:nvPr/>
          </p:nvPicPr>
          <p:blipFill>
            <a:blip r:embed="rId2" cstate="print"/>
            <a:srcRect b="19338"/>
            <a:stretch>
              <a:fillRect/>
            </a:stretch>
          </p:blipFill>
          <p:spPr>
            <a:xfrm>
              <a:off x="149224" y="501650"/>
              <a:ext cx="6324601" cy="5588000"/>
            </a:xfrm>
            <a:prstGeom prst="rect">
              <a:avLst/>
            </a:prstGeom>
          </p:spPr>
        </p:pic>
        <p:sp>
          <p:nvSpPr>
            <p:cNvPr id="4" name="Isosceles Triangle 3"/>
            <p:cNvSpPr/>
            <p:nvPr/>
          </p:nvSpPr>
          <p:spPr bwMode="auto">
            <a:xfrm>
              <a:off x="2108200" y="4025900"/>
              <a:ext cx="412750" cy="393700"/>
            </a:xfrm>
            <a:prstGeom prst="triangle">
              <a:avLst/>
            </a:prstGeom>
            <a:solidFill>
              <a:schemeClr val="tx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11" name="Isosceles Triangle 10"/>
            <p:cNvSpPr/>
            <p:nvPr/>
          </p:nvSpPr>
          <p:spPr bwMode="auto">
            <a:xfrm>
              <a:off x="4394200" y="4013200"/>
              <a:ext cx="412750" cy="406400"/>
            </a:xfrm>
            <a:prstGeom prst="triangle">
              <a:avLst/>
            </a:prstGeom>
            <a:solidFill>
              <a:schemeClr val="tx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12" name="TextBox 11"/>
            <p:cNvSpPr txBox="1"/>
            <p:nvPr/>
          </p:nvSpPr>
          <p:spPr>
            <a:xfrm>
              <a:off x="3596362" y="4562127"/>
              <a:ext cx="1210588" cy="461665"/>
            </a:xfrm>
            <a:prstGeom prst="rect">
              <a:avLst/>
            </a:prstGeom>
            <a:noFill/>
          </p:spPr>
          <p:txBody>
            <a:bodyPr wrap="none" rtlCol="0">
              <a:spAutoFit/>
            </a:bodyPr>
            <a:lstStyle/>
            <a:p>
              <a:r>
                <a:rPr lang="hr-HR" b="1" dirty="0">
                  <a:solidFill>
                    <a:schemeClr val="bg1"/>
                  </a:solidFill>
                  <a:latin typeface="Arial Narrow" panose="020B0606020202030204" pitchFamily="34" charset="0"/>
                </a:rPr>
                <a:t>C</a:t>
              </a:r>
              <a:r>
                <a:rPr lang="hr-HR" b="1" baseline="-25000" dirty="0">
                  <a:solidFill>
                    <a:schemeClr val="bg1"/>
                  </a:solidFill>
                  <a:latin typeface="Arial Narrow" panose="020B0606020202030204" pitchFamily="34" charset="0"/>
                </a:rPr>
                <a:t>50</a:t>
              </a:r>
              <a:r>
                <a:rPr lang="hr-HR" b="1" dirty="0">
                  <a:solidFill>
                    <a:schemeClr val="bg1"/>
                  </a:solidFill>
                  <a:latin typeface="Arial Narrow" panose="020B0606020202030204" pitchFamily="34" charset="0"/>
                </a:rPr>
                <a:t> &gt; C</a:t>
              </a:r>
              <a:r>
                <a:rPr lang="hr-HR" b="1" baseline="-25000" dirty="0">
                  <a:solidFill>
                    <a:schemeClr val="bg1"/>
                  </a:solidFill>
                  <a:latin typeface="Arial Narrow" panose="020B0606020202030204" pitchFamily="34" charset="0"/>
                </a:rPr>
                <a:t>28</a:t>
              </a:r>
              <a:endParaRPr lang="en-GB" b="1" baseline="-25000" dirty="0">
                <a:solidFill>
                  <a:schemeClr val="bg1"/>
                </a:solidFill>
                <a:latin typeface="Arial Narrow" panose="020B0606020202030204" pitchFamily="34" charset="0"/>
              </a:endParaRPr>
            </a:p>
          </p:txBody>
        </p:sp>
      </p:grpSp>
      <p:sp>
        <p:nvSpPr>
          <p:cNvPr id="14" name="TextBox 13"/>
          <p:cNvSpPr txBox="1"/>
          <p:nvPr/>
        </p:nvSpPr>
        <p:spPr>
          <a:xfrm>
            <a:off x="7416800" y="1943100"/>
            <a:ext cx="1449436" cy="461665"/>
          </a:xfrm>
          <a:prstGeom prst="rect">
            <a:avLst/>
          </a:prstGeom>
          <a:noFill/>
        </p:spPr>
        <p:txBody>
          <a:bodyPr wrap="none" rtlCol="0">
            <a:spAutoFit/>
          </a:bodyPr>
          <a:lstStyle/>
          <a:p>
            <a:r>
              <a:rPr lang="hr-HR" b="1" dirty="0">
                <a:solidFill>
                  <a:schemeClr val="bg1"/>
                </a:solidFill>
                <a:latin typeface="Arial Narrow" panose="020B0606020202030204" pitchFamily="34" charset="0"/>
              </a:rPr>
              <a:t>50 km </a:t>
            </a:r>
            <a:r>
              <a:rPr lang="hr-HR" b="1" dirty="0" err="1">
                <a:solidFill>
                  <a:schemeClr val="bg1"/>
                </a:solidFill>
                <a:latin typeface="Arial Narrow" panose="020B0606020202030204" pitchFamily="34" charset="0"/>
              </a:rPr>
              <a:t>grid</a:t>
            </a:r>
            <a:endParaRPr lang="en-GB"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2640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4180" y="388620"/>
            <a:ext cx="6372860" cy="5793740"/>
            <a:chOff x="1231900" y="441960"/>
            <a:chExt cx="6372860" cy="5793740"/>
          </a:xfrm>
        </p:grpSpPr>
        <p:pic>
          <p:nvPicPr>
            <p:cNvPr id="9" name="Picture 8" descr="no2_50_target.jpeg"/>
            <p:cNvPicPr/>
            <p:nvPr/>
          </p:nvPicPr>
          <p:blipFill>
            <a:blip r:embed="rId2" cstate="print"/>
            <a:srcRect b="19338"/>
            <a:stretch>
              <a:fillRect/>
            </a:stretch>
          </p:blipFill>
          <p:spPr>
            <a:xfrm>
              <a:off x="1231900" y="441960"/>
              <a:ext cx="6372860" cy="5793740"/>
            </a:xfrm>
            <a:prstGeom prst="rect">
              <a:avLst/>
            </a:prstGeom>
          </p:spPr>
        </p:pic>
        <p:sp>
          <p:nvSpPr>
            <p:cNvPr id="10" name="Isosceles Triangle 9"/>
            <p:cNvSpPr/>
            <p:nvPr/>
          </p:nvSpPr>
          <p:spPr bwMode="auto">
            <a:xfrm>
              <a:off x="5737225" y="3759200"/>
              <a:ext cx="412750" cy="393700"/>
            </a:xfrm>
            <a:prstGeom prst="triangle">
              <a:avLst/>
            </a:prstGeom>
            <a:solidFill>
              <a:schemeClr val="tx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11" name="Isosceles Triangle 10"/>
            <p:cNvSpPr/>
            <p:nvPr/>
          </p:nvSpPr>
          <p:spPr bwMode="auto">
            <a:xfrm>
              <a:off x="5462270" y="4152900"/>
              <a:ext cx="412750" cy="406400"/>
            </a:xfrm>
            <a:prstGeom prst="triangle">
              <a:avLst/>
            </a:prstGeom>
            <a:solidFill>
              <a:schemeClr val="tx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sp>
        <p:nvSpPr>
          <p:cNvPr id="12" name="TextBox 11"/>
          <p:cNvSpPr txBox="1"/>
          <p:nvPr/>
        </p:nvSpPr>
        <p:spPr>
          <a:xfrm>
            <a:off x="6922770" y="982980"/>
            <a:ext cx="1449436" cy="461665"/>
          </a:xfrm>
          <a:prstGeom prst="rect">
            <a:avLst/>
          </a:prstGeom>
          <a:noFill/>
        </p:spPr>
        <p:txBody>
          <a:bodyPr wrap="none" rtlCol="0">
            <a:spAutoFit/>
          </a:bodyPr>
          <a:lstStyle/>
          <a:p>
            <a:r>
              <a:rPr lang="hr-HR" b="1" dirty="0">
                <a:solidFill>
                  <a:schemeClr val="bg1"/>
                </a:solidFill>
                <a:latin typeface="Arial Narrow" panose="020B0606020202030204" pitchFamily="34" charset="0"/>
              </a:rPr>
              <a:t>28 km </a:t>
            </a:r>
            <a:r>
              <a:rPr lang="hr-HR" b="1" dirty="0" err="1">
                <a:solidFill>
                  <a:schemeClr val="bg1"/>
                </a:solidFill>
                <a:latin typeface="Arial Narrow" panose="020B0606020202030204" pitchFamily="34" charset="0"/>
              </a:rPr>
              <a:t>grid</a:t>
            </a:r>
            <a:endParaRPr lang="en-GB" b="1" dirty="0">
              <a:solidFill>
                <a:schemeClr val="bg1"/>
              </a:solidFill>
              <a:latin typeface="Arial Narrow" panose="020B0606020202030204" pitchFamily="34" charset="0"/>
            </a:endParaRPr>
          </a:p>
        </p:txBody>
      </p:sp>
      <p:sp>
        <p:nvSpPr>
          <p:cNvPr id="13" name="TextBox 12"/>
          <p:cNvSpPr txBox="1"/>
          <p:nvPr/>
        </p:nvSpPr>
        <p:spPr>
          <a:xfrm>
            <a:off x="4256762" y="4684047"/>
            <a:ext cx="1210588" cy="461665"/>
          </a:xfrm>
          <a:prstGeom prst="rect">
            <a:avLst/>
          </a:prstGeom>
          <a:noFill/>
        </p:spPr>
        <p:txBody>
          <a:bodyPr wrap="none" rtlCol="0">
            <a:spAutoFit/>
          </a:bodyPr>
          <a:lstStyle/>
          <a:p>
            <a:r>
              <a:rPr lang="hr-HR" b="1" dirty="0">
                <a:solidFill>
                  <a:schemeClr val="bg1"/>
                </a:solidFill>
                <a:latin typeface="Arial Narrow" panose="020B0606020202030204" pitchFamily="34" charset="0"/>
              </a:rPr>
              <a:t>C</a:t>
            </a:r>
            <a:r>
              <a:rPr lang="hr-HR" b="1" baseline="-25000" dirty="0">
                <a:solidFill>
                  <a:schemeClr val="bg1"/>
                </a:solidFill>
                <a:latin typeface="Arial Narrow" panose="020B0606020202030204" pitchFamily="34" charset="0"/>
              </a:rPr>
              <a:t>50</a:t>
            </a:r>
            <a:r>
              <a:rPr lang="hr-HR" b="1" dirty="0">
                <a:solidFill>
                  <a:schemeClr val="bg1"/>
                </a:solidFill>
                <a:latin typeface="Arial Narrow" panose="020B0606020202030204" pitchFamily="34" charset="0"/>
              </a:rPr>
              <a:t> &gt; C</a:t>
            </a:r>
            <a:r>
              <a:rPr lang="hr-HR" b="1" baseline="-25000" dirty="0">
                <a:solidFill>
                  <a:schemeClr val="bg1"/>
                </a:solidFill>
                <a:latin typeface="Arial Narrow" panose="020B0606020202030204" pitchFamily="34" charset="0"/>
              </a:rPr>
              <a:t>28</a:t>
            </a:r>
            <a:endParaRPr lang="en-GB" b="1" baseline="-25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6475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27758" y="0"/>
            <a:ext cx="6941822" cy="6109334"/>
            <a:chOff x="883918" y="-1958339"/>
            <a:chExt cx="7681566" cy="7633333"/>
          </a:xfrm>
        </p:grpSpPr>
        <p:pic>
          <p:nvPicPr>
            <p:cNvPr id="6" name="Picture 5"/>
            <p:cNvPicPr>
              <a:picLocks noChangeAspect="1"/>
            </p:cNvPicPr>
            <p:nvPr/>
          </p:nvPicPr>
          <p:blipFill rotWithShape="1">
            <a:blip r:embed="rId2"/>
            <a:srcRect b="2249"/>
            <a:stretch/>
          </p:blipFill>
          <p:spPr>
            <a:xfrm>
              <a:off x="883919" y="-1958339"/>
              <a:ext cx="7681565" cy="4968239"/>
            </a:xfrm>
            <a:prstGeom prst="rect">
              <a:avLst/>
            </a:prstGeom>
          </p:spPr>
        </p:pic>
        <p:pic>
          <p:nvPicPr>
            <p:cNvPr id="7" name="Picture 6"/>
            <p:cNvPicPr>
              <a:picLocks noChangeAspect="1"/>
            </p:cNvPicPr>
            <p:nvPr/>
          </p:nvPicPr>
          <p:blipFill rotWithShape="1">
            <a:blip r:embed="rId3"/>
            <a:srcRect t="7203"/>
            <a:stretch/>
          </p:blipFill>
          <p:spPr>
            <a:xfrm>
              <a:off x="883918" y="3093720"/>
              <a:ext cx="7681565" cy="2581274"/>
            </a:xfrm>
            <a:prstGeom prst="rect">
              <a:avLst/>
            </a:prstGeom>
          </p:spPr>
        </p:pic>
      </p:grpSp>
    </p:spTree>
    <p:extLst>
      <p:ext uri="{BB962C8B-B14F-4D97-AF65-F5344CB8AC3E}">
        <p14:creationId xmlns:p14="http://schemas.microsoft.com/office/powerpoint/2010/main" val="66741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304800" y="39981"/>
            <a:ext cx="8528857" cy="903081"/>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hr-HR" sz="2800" b="1" kern="0" dirty="0" err="1"/>
              <a:t>Results</a:t>
            </a:r>
            <a:r>
              <a:rPr lang="hr-HR" sz="2800" b="1" kern="0" dirty="0"/>
              <a:t> for PM</a:t>
            </a:r>
            <a:r>
              <a:rPr lang="hr-HR" sz="2800" b="1" kern="0" baseline="-25000" dirty="0"/>
              <a:t>10 </a:t>
            </a:r>
            <a:r>
              <a:rPr lang="hr-HR" sz="2800" b="1" kern="0" dirty="0" err="1"/>
              <a:t>and</a:t>
            </a:r>
            <a:r>
              <a:rPr lang="hr-HR" sz="2800" b="1" kern="0" dirty="0"/>
              <a:t> PM</a:t>
            </a:r>
            <a:r>
              <a:rPr lang="hr-HR" sz="2800" b="1" kern="0" baseline="-25000" dirty="0"/>
              <a:t>2.5 </a:t>
            </a:r>
            <a:endParaRPr lang="en-GB" sz="2800" b="1" kern="0" dirty="0"/>
          </a:p>
        </p:txBody>
      </p:sp>
      <p:grpSp>
        <p:nvGrpSpPr>
          <p:cNvPr id="16" name="Group 15"/>
          <p:cNvGrpSpPr/>
          <p:nvPr/>
        </p:nvGrpSpPr>
        <p:grpSpPr>
          <a:xfrm>
            <a:off x="518160" y="609600"/>
            <a:ext cx="7863840" cy="5554979"/>
            <a:chOff x="518160" y="609600"/>
            <a:chExt cx="7863840" cy="5554979"/>
          </a:xfrm>
        </p:grpSpPr>
        <p:pic>
          <p:nvPicPr>
            <p:cNvPr id="5" name="Picture 4" descr="pm10_sr_barplot.jpeg"/>
            <p:cNvPicPr/>
            <p:nvPr/>
          </p:nvPicPr>
          <p:blipFill>
            <a:blip r:embed="rId2" cstate="print"/>
            <a:srcRect b="18815"/>
            <a:stretch>
              <a:fillRect/>
            </a:stretch>
          </p:blipFill>
          <p:spPr>
            <a:xfrm>
              <a:off x="518160" y="609600"/>
              <a:ext cx="7863840" cy="5554979"/>
            </a:xfrm>
            <a:prstGeom prst="rect">
              <a:avLst/>
            </a:prstGeom>
          </p:spPr>
        </p:pic>
        <p:cxnSp>
          <p:nvCxnSpPr>
            <p:cNvPr id="7" name="Straight Arrow Connector 6"/>
            <p:cNvCxnSpPr/>
            <p:nvPr/>
          </p:nvCxnSpPr>
          <p:spPr bwMode="auto">
            <a:xfrm flipH="1">
              <a:off x="1714500" y="2009775"/>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8" name="Straight Arrow Connector 7"/>
            <p:cNvCxnSpPr/>
            <p:nvPr/>
          </p:nvCxnSpPr>
          <p:spPr bwMode="auto">
            <a:xfrm flipH="1">
              <a:off x="3067050" y="2162174"/>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9" name="Straight Arrow Connector 8"/>
            <p:cNvCxnSpPr/>
            <p:nvPr/>
          </p:nvCxnSpPr>
          <p:spPr bwMode="auto">
            <a:xfrm flipH="1">
              <a:off x="3524250" y="2162174"/>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0" name="Straight Arrow Connector 9"/>
            <p:cNvCxnSpPr/>
            <p:nvPr/>
          </p:nvCxnSpPr>
          <p:spPr bwMode="auto">
            <a:xfrm flipH="1">
              <a:off x="1242060" y="2080260"/>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1" name="Straight Arrow Connector 10"/>
            <p:cNvCxnSpPr/>
            <p:nvPr/>
          </p:nvCxnSpPr>
          <p:spPr bwMode="auto">
            <a:xfrm flipH="1">
              <a:off x="5676900" y="2162175"/>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2" name="Straight Arrow Connector 11"/>
            <p:cNvCxnSpPr/>
            <p:nvPr/>
          </p:nvCxnSpPr>
          <p:spPr bwMode="auto">
            <a:xfrm flipH="1">
              <a:off x="3867150" y="2391771"/>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sp>
          <p:nvSpPr>
            <p:cNvPr id="13" name="TextBox 12"/>
            <p:cNvSpPr txBox="1"/>
            <p:nvPr/>
          </p:nvSpPr>
          <p:spPr>
            <a:xfrm>
              <a:off x="2625090" y="1303472"/>
              <a:ext cx="2244090" cy="707886"/>
            </a:xfrm>
            <a:prstGeom prst="rect">
              <a:avLst/>
            </a:prstGeom>
            <a:noFill/>
          </p:spPr>
          <p:txBody>
            <a:bodyPr wrap="square" rtlCol="0">
              <a:spAutoFit/>
            </a:bodyPr>
            <a:lstStyle/>
            <a:p>
              <a:pPr algn="ctr"/>
              <a:r>
                <a:rPr lang="hr-HR" sz="2000" dirty="0" err="1">
                  <a:solidFill>
                    <a:srgbClr val="FF3300"/>
                  </a:solidFill>
                  <a:latin typeface="Arial Narrow" panose="020B0606020202030204" pitchFamily="34" charset="0"/>
                </a:rPr>
                <a:t>Rural</a:t>
              </a:r>
              <a:r>
                <a:rPr lang="hr-HR" sz="2000" dirty="0">
                  <a:solidFill>
                    <a:srgbClr val="FF3300"/>
                  </a:solidFill>
                  <a:latin typeface="Arial Narrow" panose="020B0606020202030204" pitchFamily="34" charset="0"/>
                </a:rPr>
                <a:t> </a:t>
              </a:r>
              <a:r>
                <a:rPr lang="hr-HR" sz="2000" dirty="0" err="1">
                  <a:solidFill>
                    <a:srgbClr val="FF3300"/>
                  </a:solidFill>
                  <a:latin typeface="Arial Narrow" panose="020B0606020202030204" pitchFamily="34" charset="0"/>
                </a:rPr>
                <a:t>background</a:t>
              </a:r>
              <a:r>
                <a:rPr lang="hr-HR" sz="2000" dirty="0">
                  <a:solidFill>
                    <a:srgbClr val="FF3300"/>
                  </a:solidFill>
                  <a:latin typeface="Arial Narrow" panose="020B0606020202030204" pitchFamily="34" charset="0"/>
                </a:rPr>
                <a:t> </a:t>
              </a:r>
              <a:r>
                <a:rPr lang="hr-HR" sz="2000" dirty="0" err="1">
                  <a:solidFill>
                    <a:srgbClr val="FF3300"/>
                  </a:solidFill>
                  <a:latin typeface="Arial Narrow" panose="020B0606020202030204" pitchFamily="34" charset="0"/>
                </a:rPr>
                <a:t>sites</a:t>
              </a:r>
              <a:endParaRPr lang="en-GB" sz="2000" dirty="0">
                <a:solidFill>
                  <a:srgbClr val="FF3300"/>
                </a:solidFill>
                <a:latin typeface="Arial Narrow" panose="020B0606020202030204" pitchFamily="34" charset="0"/>
              </a:endParaRPr>
            </a:p>
          </p:txBody>
        </p:sp>
        <p:cxnSp>
          <p:nvCxnSpPr>
            <p:cNvPr id="14" name="Straight Arrow Connector 13"/>
            <p:cNvCxnSpPr/>
            <p:nvPr/>
          </p:nvCxnSpPr>
          <p:spPr bwMode="auto">
            <a:xfrm flipH="1">
              <a:off x="7454265" y="2263138"/>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5" name="Straight Arrow Connector 14"/>
            <p:cNvCxnSpPr/>
            <p:nvPr/>
          </p:nvCxnSpPr>
          <p:spPr bwMode="auto">
            <a:xfrm flipH="1">
              <a:off x="7926705" y="1428749"/>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grpSp>
      <p:pic>
        <p:nvPicPr>
          <p:cNvPr id="17" name="Picture 16" descr="pm10_r_barplot.jpeg"/>
          <p:cNvPicPr/>
          <p:nvPr/>
        </p:nvPicPr>
        <p:blipFill>
          <a:blip r:embed="rId3" cstate="print"/>
          <a:srcRect b="18641"/>
          <a:stretch>
            <a:fillRect/>
          </a:stretch>
        </p:blipFill>
        <p:spPr>
          <a:xfrm>
            <a:off x="49529" y="733402"/>
            <a:ext cx="9039397" cy="6124598"/>
          </a:xfrm>
          <a:prstGeom prst="rect">
            <a:avLst/>
          </a:prstGeom>
        </p:spPr>
      </p:pic>
    </p:spTree>
    <p:extLst>
      <p:ext uri="{BB962C8B-B14F-4D97-AF65-F5344CB8AC3E}">
        <p14:creationId xmlns:p14="http://schemas.microsoft.com/office/powerpoint/2010/main" val="93972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m10_28_target.jpeg"/>
          <p:cNvPicPr/>
          <p:nvPr/>
        </p:nvPicPr>
        <p:blipFill>
          <a:blip r:embed="rId2" cstate="print"/>
          <a:srcRect b="19686"/>
          <a:stretch>
            <a:fillRect/>
          </a:stretch>
        </p:blipFill>
        <p:spPr>
          <a:xfrm>
            <a:off x="0" y="15240"/>
            <a:ext cx="8641080" cy="6042660"/>
          </a:xfrm>
          <a:prstGeom prst="rect">
            <a:avLst/>
          </a:prstGeom>
        </p:spPr>
      </p:pic>
      <p:grpSp>
        <p:nvGrpSpPr>
          <p:cNvPr id="9" name="Group 8"/>
          <p:cNvGrpSpPr/>
          <p:nvPr/>
        </p:nvGrpSpPr>
        <p:grpSpPr>
          <a:xfrm>
            <a:off x="1402080" y="929640"/>
            <a:ext cx="7840979" cy="5875020"/>
            <a:chOff x="1402080" y="929640"/>
            <a:chExt cx="7840979" cy="5875020"/>
          </a:xfrm>
        </p:grpSpPr>
        <p:pic>
          <p:nvPicPr>
            <p:cNvPr id="7" name="Picture 6" descr="pm10_50_target.jpeg"/>
            <p:cNvPicPr/>
            <p:nvPr/>
          </p:nvPicPr>
          <p:blipFill>
            <a:blip r:embed="rId3" cstate="print"/>
            <a:srcRect b="19338"/>
            <a:stretch>
              <a:fillRect/>
            </a:stretch>
          </p:blipFill>
          <p:spPr>
            <a:xfrm>
              <a:off x="1402080" y="929640"/>
              <a:ext cx="7840979" cy="5875020"/>
            </a:xfrm>
            <a:prstGeom prst="rect">
              <a:avLst/>
            </a:prstGeom>
          </p:spPr>
        </p:pic>
        <p:sp>
          <p:nvSpPr>
            <p:cNvPr id="8" name="TextBox 7"/>
            <p:cNvSpPr txBox="1"/>
            <p:nvPr/>
          </p:nvSpPr>
          <p:spPr>
            <a:xfrm>
              <a:off x="6549390" y="1341120"/>
              <a:ext cx="1449436" cy="461665"/>
            </a:xfrm>
            <a:prstGeom prst="rect">
              <a:avLst/>
            </a:prstGeom>
            <a:noFill/>
          </p:spPr>
          <p:txBody>
            <a:bodyPr wrap="none" rtlCol="0">
              <a:spAutoFit/>
            </a:bodyPr>
            <a:lstStyle/>
            <a:p>
              <a:r>
                <a:rPr lang="hr-HR" b="1" dirty="0">
                  <a:solidFill>
                    <a:schemeClr val="bg1"/>
                  </a:solidFill>
                  <a:latin typeface="Arial Narrow" panose="020B0606020202030204" pitchFamily="34" charset="0"/>
                </a:rPr>
                <a:t>28 km </a:t>
              </a:r>
              <a:r>
                <a:rPr lang="hr-HR" b="1" dirty="0" err="1">
                  <a:solidFill>
                    <a:schemeClr val="bg1"/>
                  </a:solidFill>
                  <a:latin typeface="Arial Narrow" panose="020B0606020202030204" pitchFamily="34" charset="0"/>
                </a:rPr>
                <a:t>grid</a:t>
              </a:r>
              <a:endParaRPr lang="en-GB" b="1" dirty="0">
                <a:solidFill>
                  <a:schemeClr val="bg1"/>
                </a:solidFill>
                <a:latin typeface="Arial Narrow" panose="020B0606020202030204" pitchFamily="34" charset="0"/>
              </a:endParaRPr>
            </a:p>
          </p:txBody>
        </p:sp>
      </p:grpSp>
    </p:spTree>
    <p:extLst>
      <p:ext uri="{BB962C8B-B14F-4D97-AF65-F5344CB8AC3E}">
        <p14:creationId xmlns:p14="http://schemas.microsoft.com/office/powerpoint/2010/main" val="27094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5335" y="6941017"/>
            <a:ext cx="8191148" cy="2246769"/>
          </a:xfrm>
          <a:prstGeom prst="rect">
            <a:avLst/>
          </a:prstGeom>
        </p:spPr>
        <p:txBody>
          <a:bodyPr wrap="square">
            <a:spAutoFit/>
          </a:bodyPr>
          <a:lstStyle/>
          <a:p>
            <a:r>
              <a:rPr lang="en-US" sz="2000" dirty="0">
                <a:solidFill>
                  <a:srgbClr val="000000"/>
                </a:solidFill>
                <a:latin typeface="Calibri" panose="020F0502020204030204" pitchFamily="34" charset="0"/>
              </a:rPr>
              <a:t>For all statistical indicators used in DELTA for benchmarking purposes the approach currently used in the AQD has been followed. </a:t>
            </a:r>
            <a:endParaRPr lang="hr-HR" sz="2000" dirty="0">
              <a:solidFill>
                <a:srgbClr val="000000"/>
              </a:solidFill>
              <a:latin typeface="Calibri" panose="020F0502020204030204" pitchFamily="34" charset="0"/>
            </a:endParaRPr>
          </a:p>
          <a:p>
            <a:endParaRPr lang="hr-HR" sz="2000" dirty="0">
              <a:solidFill>
                <a:srgbClr val="000000"/>
              </a:solidFill>
              <a:latin typeface="Calibri" panose="020F0502020204030204" pitchFamily="34" charset="0"/>
            </a:endParaRPr>
          </a:p>
          <a:p>
            <a:r>
              <a:rPr lang="en-US" sz="2000" dirty="0">
                <a:solidFill>
                  <a:srgbClr val="000000"/>
                </a:solidFill>
                <a:latin typeface="Calibri" panose="020F0502020204030204" pitchFamily="34" charset="0"/>
              </a:rPr>
              <a:t>This means that the </a:t>
            </a:r>
            <a:r>
              <a:rPr lang="en-US" sz="2000" b="1" dirty="0">
                <a:solidFill>
                  <a:srgbClr val="000000"/>
                </a:solidFill>
                <a:latin typeface="Calibri" panose="020F0502020204030204" pitchFamily="34" charset="0"/>
              </a:rPr>
              <a:t>model quality objective</a:t>
            </a:r>
            <a:r>
              <a:rPr lang="en-US" sz="2000" dirty="0">
                <a:solidFill>
                  <a:srgbClr val="000000"/>
                </a:solidFill>
                <a:latin typeface="Calibri" panose="020F0502020204030204" pitchFamily="34" charset="0"/>
              </a:rPr>
              <a:t> must be fulfilled </a:t>
            </a:r>
            <a:r>
              <a:rPr lang="en-US" sz="2000" dirty="0">
                <a:solidFill>
                  <a:srgbClr val="FF0000"/>
                </a:solidFill>
                <a:latin typeface="Calibri" panose="020F0502020204030204" pitchFamily="34" charset="0"/>
              </a:rPr>
              <a:t>for at least 90% of the available stations</a:t>
            </a:r>
            <a:r>
              <a:rPr lang="en-US" sz="2000" dirty="0">
                <a:solidFill>
                  <a:srgbClr val="000000"/>
                </a:solidFill>
                <a:latin typeface="Calibri" panose="020F0502020204030204" pitchFamily="34" charset="0"/>
              </a:rPr>
              <a:t>. The practical implementation of this approach in DELTA consists in calculating the MQI associated to each station, rank them in ascending order and inferring the 90th percentile value</a:t>
            </a:r>
            <a:r>
              <a:rPr lang="hr-HR" sz="2000" dirty="0">
                <a:solidFill>
                  <a:srgbClr val="000000"/>
                </a:solidFill>
                <a:latin typeface="Calibri" panose="020F0502020204030204" pitchFamily="34" charset="0"/>
              </a:rPr>
              <a:t>.</a:t>
            </a:r>
            <a:endParaRPr lang="hr-HR" sz="2000" dirty="0"/>
          </a:p>
        </p:txBody>
      </p:sp>
      <p:grpSp>
        <p:nvGrpSpPr>
          <p:cNvPr id="11" name="Group 10"/>
          <p:cNvGrpSpPr/>
          <p:nvPr/>
        </p:nvGrpSpPr>
        <p:grpSpPr>
          <a:xfrm>
            <a:off x="-133350" y="1606232"/>
            <a:ext cx="9178290" cy="3608388"/>
            <a:chOff x="-133350" y="1606232"/>
            <a:chExt cx="9178290" cy="3608388"/>
          </a:xfrm>
        </p:grpSpPr>
        <p:grpSp>
          <p:nvGrpSpPr>
            <p:cNvPr id="9" name="Group 8"/>
            <p:cNvGrpSpPr/>
            <p:nvPr/>
          </p:nvGrpSpPr>
          <p:grpSpPr>
            <a:xfrm>
              <a:off x="-133350" y="1606232"/>
              <a:ext cx="9178290" cy="3608388"/>
              <a:chOff x="0" y="-13018"/>
              <a:chExt cx="9178290" cy="3608388"/>
            </a:xfrm>
          </p:grpSpPr>
          <p:pic>
            <p:nvPicPr>
              <p:cNvPr id="4" name="Picture 3" descr="pm10_parg_scatter.jpeg"/>
              <p:cNvPicPr/>
              <p:nvPr/>
            </p:nvPicPr>
            <p:blipFill>
              <a:blip r:embed="rId2" cstate="print"/>
              <a:srcRect b="19543"/>
              <a:stretch>
                <a:fillRect/>
              </a:stretch>
            </p:blipFill>
            <p:spPr>
              <a:xfrm>
                <a:off x="0" y="13017"/>
                <a:ext cx="3059430" cy="1773555"/>
              </a:xfrm>
              <a:prstGeom prst="rect">
                <a:avLst/>
              </a:prstGeom>
            </p:spPr>
          </p:pic>
          <p:pic>
            <p:nvPicPr>
              <p:cNvPr id="5" name="Picture 4" descr="C:\Users\Public\Documents\JRC_DELTA\delta\save\pm10_plitvice_scatter.jpeg"/>
              <p:cNvPicPr/>
              <p:nvPr/>
            </p:nvPicPr>
            <p:blipFill>
              <a:blip r:embed="rId3" cstate="print"/>
              <a:srcRect b="18468"/>
              <a:stretch>
                <a:fillRect/>
              </a:stretch>
            </p:blipFill>
            <p:spPr bwMode="auto">
              <a:xfrm>
                <a:off x="3059430" y="-13018"/>
                <a:ext cx="3059430" cy="1799590"/>
              </a:xfrm>
              <a:prstGeom prst="rect">
                <a:avLst/>
              </a:prstGeom>
              <a:noFill/>
              <a:ln w="9525">
                <a:noFill/>
                <a:miter lim="800000"/>
                <a:headEnd/>
                <a:tailEnd/>
              </a:ln>
            </p:spPr>
          </p:pic>
          <p:pic>
            <p:nvPicPr>
              <p:cNvPr id="6" name="Picture 5" descr="C:\Users\Public\Documents\JRC_DELTA\delta\save\pm10_visnjan_scatter.jpeg"/>
              <p:cNvPicPr/>
              <p:nvPr/>
            </p:nvPicPr>
            <p:blipFill>
              <a:blip r:embed="rId4" cstate="print"/>
              <a:srcRect b="19923"/>
              <a:stretch>
                <a:fillRect/>
              </a:stretch>
            </p:blipFill>
            <p:spPr bwMode="auto">
              <a:xfrm>
                <a:off x="6118860" y="20637"/>
                <a:ext cx="3059430" cy="1765935"/>
              </a:xfrm>
              <a:prstGeom prst="rect">
                <a:avLst/>
              </a:prstGeom>
              <a:noFill/>
              <a:ln w="9525">
                <a:noFill/>
                <a:miter lim="800000"/>
                <a:headEnd/>
                <a:tailEnd/>
              </a:ln>
            </p:spPr>
          </p:pic>
          <p:pic>
            <p:nvPicPr>
              <p:cNvPr id="7" name="Picture 6" descr="C:\Users\Public\Documents\JRC_DELTA\delta\save\pm10_zarkovica_scatter.jpeg"/>
              <p:cNvPicPr/>
              <p:nvPr/>
            </p:nvPicPr>
            <p:blipFill>
              <a:blip r:embed="rId5" cstate="print"/>
              <a:srcRect b="18676"/>
              <a:stretch>
                <a:fillRect/>
              </a:stretch>
            </p:blipFill>
            <p:spPr bwMode="auto">
              <a:xfrm>
                <a:off x="0" y="1799590"/>
                <a:ext cx="3059430" cy="1795780"/>
              </a:xfrm>
              <a:prstGeom prst="rect">
                <a:avLst/>
              </a:prstGeom>
              <a:noFill/>
              <a:ln w="9525">
                <a:noFill/>
                <a:miter lim="800000"/>
                <a:headEnd/>
                <a:tailEnd/>
              </a:ln>
            </p:spPr>
          </p:pic>
          <p:pic>
            <p:nvPicPr>
              <p:cNvPr id="8" name="Picture 7" descr="pm10_zoljan_scatter.jpeg"/>
              <p:cNvPicPr/>
              <p:nvPr/>
            </p:nvPicPr>
            <p:blipFill>
              <a:blip r:embed="rId6" cstate="print"/>
              <a:srcRect b="19861"/>
              <a:stretch>
                <a:fillRect/>
              </a:stretch>
            </p:blipFill>
            <p:spPr>
              <a:xfrm>
                <a:off x="2973705" y="1799590"/>
                <a:ext cx="3059430" cy="1766570"/>
              </a:xfrm>
              <a:prstGeom prst="rect">
                <a:avLst/>
              </a:prstGeom>
            </p:spPr>
          </p:pic>
        </p:grpSp>
        <p:sp>
          <p:nvSpPr>
            <p:cNvPr id="10" name="TextBox 9"/>
            <p:cNvSpPr txBox="1"/>
            <p:nvPr/>
          </p:nvSpPr>
          <p:spPr>
            <a:xfrm>
              <a:off x="6227445" y="3707130"/>
              <a:ext cx="1688283" cy="523220"/>
            </a:xfrm>
            <a:prstGeom prst="rect">
              <a:avLst/>
            </a:prstGeom>
            <a:noFill/>
          </p:spPr>
          <p:txBody>
            <a:bodyPr wrap="none" rtlCol="0">
              <a:spAutoFit/>
            </a:bodyPr>
            <a:lstStyle/>
            <a:p>
              <a:r>
                <a:rPr lang="hr-HR" sz="2800" b="1" dirty="0" err="1">
                  <a:solidFill>
                    <a:schemeClr val="bg1"/>
                  </a:solidFill>
                  <a:latin typeface="Arial Narrow" panose="020B0606020202030204" pitchFamily="34" charset="0"/>
                </a:rPr>
                <a:t>Rural</a:t>
              </a:r>
              <a:r>
                <a:rPr lang="hr-HR" sz="2800" b="1" dirty="0">
                  <a:solidFill>
                    <a:schemeClr val="bg1"/>
                  </a:solidFill>
                  <a:latin typeface="Arial Narrow" panose="020B0606020202030204" pitchFamily="34" charset="0"/>
                </a:rPr>
                <a:t> </a:t>
              </a:r>
              <a:r>
                <a:rPr lang="hr-HR" sz="2800" b="1" dirty="0" err="1">
                  <a:solidFill>
                    <a:schemeClr val="bg1"/>
                  </a:solidFill>
                  <a:latin typeface="Arial Narrow" panose="020B0606020202030204" pitchFamily="34" charset="0"/>
                </a:rPr>
                <a:t>sites</a:t>
              </a:r>
              <a:endParaRPr lang="en-GB" sz="2800" b="1" dirty="0">
                <a:solidFill>
                  <a:schemeClr val="bg1"/>
                </a:solidFill>
                <a:latin typeface="Arial Narrow" panose="020B0606020202030204" pitchFamily="34" charset="0"/>
              </a:endParaRPr>
            </a:p>
          </p:txBody>
        </p:sp>
      </p:grpSp>
      <p:grpSp>
        <p:nvGrpSpPr>
          <p:cNvPr id="12" name="Group 11"/>
          <p:cNvGrpSpPr/>
          <p:nvPr/>
        </p:nvGrpSpPr>
        <p:grpSpPr>
          <a:xfrm>
            <a:off x="657225" y="812480"/>
            <a:ext cx="7429500" cy="5093019"/>
            <a:chOff x="0" y="202881"/>
            <a:chExt cx="6267450" cy="3796666"/>
          </a:xfrm>
        </p:grpSpPr>
        <p:pic>
          <p:nvPicPr>
            <p:cNvPr id="13" name="Picture 12" descr="C:\Users\Public\Documents\JRC_DELTA\delta\save\pm10_osijek_scatter.jpeg"/>
            <p:cNvPicPr/>
            <p:nvPr/>
          </p:nvPicPr>
          <p:blipFill>
            <a:blip r:embed="rId7" cstate="print"/>
            <a:srcRect b="18260"/>
            <a:stretch>
              <a:fillRect/>
            </a:stretch>
          </p:blipFill>
          <p:spPr bwMode="auto">
            <a:xfrm>
              <a:off x="70485" y="211772"/>
              <a:ext cx="3059430" cy="1805305"/>
            </a:xfrm>
            <a:prstGeom prst="rect">
              <a:avLst/>
            </a:prstGeom>
            <a:noFill/>
            <a:ln w="9525">
              <a:noFill/>
              <a:miter lim="800000"/>
              <a:headEnd/>
              <a:tailEnd/>
            </a:ln>
          </p:spPr>
        </p:pic>
        <p:pic>
          <p:nvPicPr>
            <p:cNvPr id="14" name="Picture 13" descr="C:\Users\Public\Documents\JRC_DELTA\delta\save\pm10_rijeka1_scatter.jpeg"/>
            <p:cNvPicPr/>
            <p:nvPr/>
          </p:nvPicPr>
          <p:blipFill>
            <a:blip r:embed="rId8" cstate="print"/>
            <a:srcRect b="17429"/>
            <a:stretch>
              <a:fillRect/>
            </a:stretch>
          </p:blipFill>
          <p:spPr bwMode="auto">
            <a:xfrm>
              <a:off x="3208020" y="202881"/>
              <a:ext cx="3059430" cy="1823085"/>
            </a:xfrm>
            <a:prstGeom prst="rect">
              <a:avLst/>
            </a:prstGeom>
            <a:noFill/>
            <a:ln w="9525">
              <a:noFill/>
              <a:miter lim="800000"/>
              <a:headEnd/>
              <a:tailEnd/>
            </a:ln>
          </p:spPr>
        </p:pic>
        <p:pic>
          <p:nvPicPr>
            <p:cNvPr id="15" name="Picture 14" descr="C:\Users\Public\Documents\JRC_DELTA\delta\save\pm10_sisak_scatter.jpeg"/>
            <p:cNvPicPr/>
            <p:nvPr/>
          </p:nvPicPr>
          <p:blipFill>
            <a:blip r:embed="rId9" cstate="print"/>
            <a:srcRect b="18468"/>
            <a:stretch>
              <a:fillRect/>
            </a:stretch>
          </p:blipFill>
          <p:spPr bwMode="auto">
            <a:xfrm>
              <a:off x="3208020" y="2199957"/>
              <a:ext cx="3059430" cy="1799590"/>
            </a:xfrm>
            <a:prstGeom prst="rect">
              <a:avLst/>
            </a:prstGeom>
            <a:noFill/>
            <a:ln w="9525">
              <a:noFill/>
              <a:miter lim="800000"/>
              <a:headEnd/>
              <a:tailEnd/>
            </a:ln>
          </p:spPr>
        </p:pic>
        <p:pic>
          <p:nvPicPr>
            <p:cNvPr id="16" name="Picture 15" descr="C:\Users\Public\Documents\JRC_DELTA\delta\save\pm10_zabreb3_scatter.jpeg"/>
            <p:cNvPicPr/>
            <p:nvPr/>
          </p:nvPicPr>
          <p:blipFill>
            <a:blip r:embed="rId10" cstate="print"/>
            <a:srcRect b="19092"/>
            <a:stretch>
              <a:fillRect/>
            </a:stretch>
          </p:blipFill>
          <p:spPr bwMode="auto">
            <a:xfrm>
              <a:off x="0" y="2210752"/>
              <a:ext cx="3059430" cy="1788795"/>
            </a:xfrm>
            <a:prstGeom prst="rect">
              <a:avLst/>
            </a:prstGeom>
            <a:noFill/>
            <a:ln w="9525">
              <a:noFill/>
              <a:miter lim="800000"/>
              <a:headEnd/>
              <a:tailEnd/>
            </a:ln>
          </p:spPr>
        </p:pic>
      </p:grpSp>
    </p:spTree>
    <p:extLst>
      <p:ext uri="{BB962C8B-B14F-4D97-AF65-F5344CB8AC3E}">
        <p14:creationId xmlns:p14="http://schemas.microsoft.com/office/powerpoint/2010/main" val="21489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66" y="213750"/>
            <a:ext cx="8600799" cy="1143000"/>
          </a:xfrm>
        </p:spPr>
        <p:txBody>
          <a:bodyPr/>
          <a:lstStyle/>
          <a:p>
            <a:pPr algn="ctr"/>
            <a:r>
              <a:rPr lang="hr-HR" sz="3600" b="1" dirty="0" err="1"/>
              <a:t>Context</a:t>
            </a:r>
            <a:r>
              <a:rPr lang="hr-HR" sz="3600" b="1" dirty="0"/>
              <a:t>  I</a:t>
            </a:r>
          </a:p>
        </p:txBody>
      </p:sp>
      <p:sp>
        <p:nvSpPr>
          <p:cNvPr id="3" name="Content Placeholder 2"/>
          <p:cNvSpPr>
            <a:spLocks noGrp="1"/>
          </p:cNvSpPr>
          <p:nvPr>
            <p:ph sz="half" idx="1"/>
          </p:nvPr>
        </p:nvSpPr>
        <p:spPr>
          <a:xfrm>
            <a:off x="230053" y="1289850"/>
            <a:ext cx="3810000" cy="3100482"/>
          </a:xfrm>
        </p:spPr>
        <p:txBody>
          <a:bodyPr/>
          <a:lstStyle/>
          <a:p>
            <a:pPr marL="0" indent="0">
              <a:buNone/>
            </a:pPr>
            <a:r>
              <a:rPr lang="hr-HR" sz="2400" b="1" dirty="0" err="1"/>
              <a:t>Can</a:t>
            </a:r>
            <a:r>
              <a:rPr lang="hr-HR" sz="2400" b="1" dirty="0"/>
              <a:t> </a:t>
            </a:r>
            <a:r>
              <a:rPr lang="hr-HR" sz="2400" b="1" dirty="0" err="1"/>
              <a:t>we</a:t>
            </a:r>
            <a:r>
              <a:rPr lang="hr-HR" sz="2400" b="1" dirty="0"/>
              <a:t> use model(s) / EMEP </a:t>
            </a:r>
            <a:r>
              <a:rPr lang="hr-HR" sz="2400" b="1" dirty="0" err="1"/>
              <a:t>or</a:t>
            </a:r>
            <a:r>
              <a:rPr lang="hr-HR" sz="2400" b="1" dirty="0"/>
              <a:t> </a:t>
            </a:r>
            <a:r>
              <a:rPr lang="hr-HR" sz="2400" b="1" dirty="0" err="1"/>
              <a:t>any</a:t>
            </a:r>
            <a:r>
              <a:rPr lang="hr-HR" sz="2400" b="1" dirty="0"/>
              <a:t> </a:t>
            </a:r>
            <a:r>
              <a:rPr lang="hr-HR" sz="2400" b="1" dirty="0" err="1"/>
              <a:t>other</a:t>
            </a:r>
            <a:r>
              <a:rPr lang="hr-HR" sz="2400" b="1" dirty="0"/>
              <a:t> </a:t>
            </a:r>
            <a:r>
              <a:rPr lang="hr-HR" sz="2400" b="1" dirty="0" err="1"/>
              <a:t>regional</a:t>
            </a:r>
            <a:r>
              <a:rPr lang="hr-HR" sz="2400" b="1" dirty="0"/>
              <a:t> </a:t>
            </a:r>
            <a:r>
              <a:rPr lang="hr-HR" sz="2400" b="1" dirty="0" err="1"/>
              <a:t>scale</a:t>
            </a:r>
            <a:r>
              <a:rPr lang="hr-HR" sz="2400" b="1" dirty="0"/>
              <a:t> model for </a:t>
            </a:r>
            <a:r>
              <a:rPr lang="hr-HR" sz="2400" b="1" dirty="0" err="1"/>
              <a:t>compliance</a:t>
            </a:r>
            <a:r>
              <a:rPr lang="hr-HR" sz="2400" b="1" dirty="0"/>
              <a:t> </a:t>
            </a:r>
            <a:r>
              <a:rPr lang="hr-HR" sz="2400" b="1" dirty="0" err="1"/>
              <a:t>issues</a:t>
            </a:r>
            <a:r>
              <a:rPr lang="hr-HR" sz="2400" b="1" dirty="0"/>
              <a:t>?</a:t>
            </a:r>
          </a:p>
          <a:p>
            <a:pPr marL="0" indent="0">
              <a:buNone/>
            </a:pPr>
            <a:r>
              <a:rPr lang="hr-HR" sz="2400" dirty="0"/>
              <a:t>- </a:t>
            </a:r>
            <a:r>
              <a:rPr lang="hr-HR" sz="2400" dirty="0" err="1"/>
              <a:t>air</a:t>
            </a:r>
            <a:r>
              <a:rPr lang="hr-HR" sz="2400" dirty="0"/>
              <a:t> </a:t>
            </a:r>
            <a:r>
              <a:rPr lang="hr-HR" sz="2400" dirty="0" err="1"/>
              <a:t>quality</a:t>
            </a:r>
            <a:r>
              <a:rPr lang="hr-HR" sz="2400" dirty="0"/>
              <a:t> </a:t>
            </a:r>
            <a:r>
              <a:rPr lang="hr-HR" sz="2400" dirty="0" err="1"/>
              <a:t>assessment</a:t>
            </a:r>
            <a:endParaRPr lang="hr-HR" sz="2400" dirty="0"/>
          </a:p>
          <a:p>
            <a:pPr marL="0" indent="0">
              <a:buNone/>
            </a:pPr>
            <a:r>
              <a:rPr lang="hr-HR" sz="2400" dirty="0"/>
              <a:t>- </a:t>
            </a:r>
            <a:r>
              <a:rPr lang="hr-HR" sz="2400" dirty="0" err="1"/>
              <a:t>planning</a:t>
            </a:r>
            <a:endParaRPr lang="hr-HR" sz="2400" dirty="0"/>
          </a:p>
          <a:p>
            <a:pPr marL="0" indent="0">
              <a:buNone/>
            </a:pPr>
            <a:r>
              <a:rPr lang="hr-HR" sz="2400" dirty="0"/>
              <a:t>- </a:t>
            </a:r>
            <a:r>
              <a:rPr lang="hr-HR" sz="2400" dirty="0" err="1"/>
              <a:t>emission</a:t>
            </a:r>
            <a:r>
              <a:rPr lang="hr-HR" sz="2400" dirty="0"/>
              <a:t> </a:t>
            </a:r>
            <a:r>
              <a:rPr lang="hr-HR" sz="2400" dirty="0" err="1"/>
              <a:t>reduction</a:t>
            </a:r>
            <a:endParaRPr lang="hr-HR" sz="2400" dirty="0"/>
          </a:p>
          <a:p>
            <a:pPr marL="0" indent="0">
              <a:buNone/>
            </a:pPr>
            <a:r>
              <a:rPr lang="hr-HR" sz="2400" dirty="0"/>
              <a:t>- </a:t>
            </a:r>
            <a:r>
              <a:rPr lang="hr-HR" sz="2400" dirty="0" err="1"/>
              <a:t>special</a:t>
            </a:r>
            <a:r>
              <a:rPr lang="hr-HR" sz="2400" dirty="0"/>
              <a:t> </a:t>
            </a:r>
            <a:r>
              <a:rPr lang="hr-HR" sz="2400" dirty="0" err="1"/>
              <a:t>cases</a:t>
            </a:r>
            <a:r>
              <a:rPr lang="hr-HR" sz="2400" dirty="0"/>
              <a:t>/</a:t>
            </a:r>
            <a:r>
              <a:rPr lang="hr-HR" sz="2400" dirty="0" err="1"/>
              <a:t>exceedences</a:t>
            </a:r>
            <a:endParaRPr lang="hr-HR" sz="2400" dirty="0"/>
          </a:p>
          <a:p>
            <a:endParaRPr lang="hr-HR" sz="2400" dirty="0"/>
          </a:p>
        </p:txBody>
      </p:sp>
      <p:sp>
        <p:nvSpPr>
          <p:cNvPr id="4" name="Content Placeholder 3"/>
          <p:cNvSpPr>
            <a:spLocks noGrp="1"/>
          </p:cNvSpPr>
          <p:nvPr>
            <p:ph sz="half" idx="2"/>
          </p:nvPr>
        </p:nvSpPr>
        <p:spPr>
          <a:xfrm>
            <a:off x="4894911" y="1289850"/>
            <a:ext cx="4339926" cy="3221595"/>
          </a:xfrm>
        </p:spPr>
        <p:txBody>
          <a:bodyPr/>
          <a:lstStyle/>
          <a:p>
            <a:pPr marL="0" indent="0">
              <a:buNone/>
            </a:pPr>
            <a:r>
              <a:rPr lang="hr-HR" sz="2400" dirty="0" err="1"/>
              <a:t>Whenever</a:t>
            </a:r>
            <a:r>
              <a:rPr lang="hr-HR" sz="2400" dirty="0"/>
              <a:t> </a:t>
            </a:r>
            <a:r>
              <a:rPr lang="hr-HR" sz="2400" dirty="0" err="1"/>
              <a:t>the</a:t>
            </a:r>
            <a:r>
              <a:rPr lang="hr-HR" sz="2400" dirty="0"/>
              <a:t> </a:t>
            </a:r>
            <a:r>
              <a:rPr lang="hr-HR" sz="2400" dirty="0" err="1"/>
              <a:t>question</a:t>
            </a:r>
            <a:r>
              <a:rPr lang="hr-HR" sz="2400" dirty="0"/>
              <a:t> </a:t>
            </a:r>
            <a:r>
              <a:rPr lang="hr-HR" sz="2400" dirty="0" err="1"/>
              <a:t>is</a:t>
            </a:r>
            <a:r>
              <a:rPr lang="hr-HR" sz="2400" dirty="0"/>
              <a:t> </a:t>
            </a:r>
            <a:r>
              <a:rPr lang="en-GB" sz="2400" dirty="0"/>
              <a:t>elevated</a:t>
            </a:r>
            <a:r>
              <a:rPr lang="hr-HR" sz="2400" dirty="0"/>
              <a:t>, </a:t>
            </a:r>
            <a:r>
              <a:rPr lang="hr-HR" sz="2400" dirty="0" err="1"/>
              <a:t>the</a:t>
            </a:r>
            <a:r>
              <a:rPr lang="hr-HR" sz="2400" dirty="0"/>
              <a:t> </a:t>
            </a:r>
            <a:r>
              <a:rPr lang="hr-HR" sz="2400" dirty="0" err="1"/>
              <a:t>answer</a:t>
            </a:r>
            <a:r>
              <a:rPr lang="hr-HR" sz="2400" dirty="0"/>
              <a:t> </a:t>
            </a:r>
            <a:r>
              <a:rPr lang="hr-HR" sz="2400" dirty="0" err="1"/>
              <a:t>is</a:t>
            </a:r>
            <a:r>
              <a:rPr lang="hr-HR" sz="2400" dirty="0"/>
              <a:t>: </a:t>
            </a:r>
          </a:p>
          <a:p>
            <a:pPr marL="0" indent="0">
              <a:buNone/>
            </a:pPr>
            <a:r>
              <a:rPr lang="hr-HR" sz="2400" b="1" dirty="0"/>
              <a:t>- YES  </a:t>
            </a:r>
            <a:r>
              <a:rPr lang="hr-HR" sz="2400" b="1" dirty="0" err="1"/>
              <a:t>and</a:t>
            </a:r>
            <a:r>
              <a:rPr lang="hr-HR" sz="2400" b="1" dirty="0"/>
              <a:t>  NO </a:t>
            </a:r>
          </a:p>
          <a:p>
            <a:pPr marL="0" indent="0">
              <a:buNone/>
            </a:pPr>
            <a:r>
              <a:rPr lang="hr-HR" sz="2400" b="1" dirty="0"/>
              <a:t>- </a:t>
            </a:r>
            <a:r>
              <a:rPr lang="hr-HR" sz="2400" b="1" dirty="0" err="1"/>
              <a:t>Depends</a:t>
            </a:r>
            <a:endParaRPr lang="hr-HR" sz="2400" b="1" dirty="0"/>
          </a:p>
          <a:p>
            <a:pPr marL="0" indent="0">
              <a:buNone/>
            </a:pPr>
            <a:r>
              <a:rPr lang="hr-HR" sz="2400" b="1" dirty="0"/>
              <a:t>- One must </a:t>
            </a:r>
            <a:r>
              <a:rPr lang="hr-HR" sz="2400" b="1" dirty="0" err="1"/>
              <a:t>be</a:t>
            </a:r>
            <a:r>
              <a:rPr lang="hr-HR" sz="2400" b="1" dirty="0"/>
              <a:t> </a:t>
            </a:r>
            <a:r>
              <a:rPr lang="hr-HR" sz="2400" b="1" dirty="0" err="1"/>
              <a:t>careful</a:t>
            </a:r>
            <a:r>
              <a:rPr lang="hr-HR" sz="2400" b="1" dirty="0"/>
              <a:t> </a:t>
            </a:r>
          </a:p>
          <a:p>
            <a:pPr marL="0" indent="0">
              <a:buNone/>
            </a:pPr>
            <a:r>
              <a:rPr lang="hr-HR" sz="2400" b="1" dirty="0"/>
              <a:t>- Know </a:t>
            </a:r>
            <a:r>
              <a:rPr lang="hr-HR" sz="2400" b="1" dirty="0" err="1"/>
              <a:t>what</a:t>
            </a:r>
            <a:r>
              <a:rPr lang="hr-HR" sz="2400" b="1" dirty="0"/>
              <a:t> </a:t>
            </a:r>
            <a:r>
              <a:rPr lang="hr-HR" sz="2400" b="1" dirty="0" err="1"/>
              <a:t>you</a:t>
            </a:r>
            <a:r>
              <a:rPr lang="hr-HR" sz="2400" b="1" dirty="0"/>
              <a:t> are </a:t>
            </a:r>
            <a:r>
              <a:rPr lang="hr-HR" sz="2400" b="1" dirty="0" err="1"/>
              <a:t>doing</a:t>
            </a:r>
            <a:endParaRPr lang="hr-HR" sz="2400" b="1" dirty="0"/>
          </a:p>
          <a:p>
            <a:pPr marL="0" indent="0">
              <a:buNone/>
            </a:pPr>
            <a:r>
              <a:rPr lang="hr-HR" sz="2400" b="1" dirty="0"/>
              <a:t>- </a:t>
            </a:r>
            <a:r>
              <a:rPr lang="hr-HR" sz="2400" b="1" dirty="0" err="1"/>
              <a:t>There</a:t>
            </a:r>
            <a:r>
              <a:rPr lang="hr-HR" sz="2400" b="1" dirty="0"/>
              <a:t> are </a:t>
            </a:r>
            <a:r>
              <a:rPr lang="hr-HR" sz="2400" b="1" dirty="0" err="1"/>
              <a:t>large</a:t>
            </a:r>
            <a:r>
              <a:rPr lang="hr-HR" sz="2400" b="1" dirty="0"/>
              <a:t> </a:t>
            </a:r>
            <a:r>
              <a:rPr lang="hr-HR" sz="2400" b="1" dirty="0" err="1"/>
              <a:t>uncertainties</a:t>
            </a:r>
            <a:endParaRPr lang="hr-HR" sz="2400" b="1" dirty="0"/>
          </a:p>
          <a:p>
            <a:pPr>
              <a:buFontTx/>
              <a:buChar char="-"/>
            </a:pPr>
            <a:endParaRPr lang="hr-HR" sz="2400" dirty="0"/>
          </a:p>
        </p:txBody>
      </p:sp>
      <p:grpSp>
        <p:nvGrpSpPr>
          <p:cNvPr id="9" name="Group 8"/>
          <p:cNvGrpSpPr/>
          <p:nvPr/>
        </p:nvGrpSpPr>
        <p:grpSpPr>
          <a:xfrm>
            <a:off x="314893" y="4450884"/>
            <a:ext cx="8657658" cy="1725857"/>
            <a:chOff x="314893" y="4450884"/>
            <a:chExt cx="8657658" cy="1725857"/>
          </a:xfrm>
          <a:noFill/>
        </p:grpSpPr>
        <p:sp>
          <p:nvSpPr>
            <p:cNvPr id="7" name="Title 1"/>
            <p:cNvSpPr txBox="1">
              <a:spLocks/>
            </p:cNvSpPr>
            <p:nvPr/>
          </p:nvSpPr>
          <p:spPr bwMode="auto">
            <a:xfrm>
              <a:off x="7224367" y="4450884"/>
              <a:ext cx="1748184" cy="1725857"/>
            </a:xfrm>
            <a:prstGeom prst="rect">
              <a:avLst/>
            </a:prstGeom>
            <a:grp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endParaRPr lang="hr-HR" sz="2400" b="1" kern="0" dirty="0">
                <a:solidFill>
                  <a:srgbClr val="FF9900"/>
                </a:solidFill>
              </a:endParaRPr>
            </a:p>
          </p:txBody>
        </p:sp>
        <p:sp>
          <p:nvSpPr>
            <p:cNvPr id="5" name="Title 1"/>
            <p:cNvSpPr txBox="1">
              <a:spLocks/>
            </p:cNvSpPr>
            <p:nvPr/>
          </p:nvSpPr>
          <p:spPr bwMode="auto">
            <a:xfrm>
              <a:off x="314893" y="4450884"/>
              <a:ext cx="6909473" cy="1725857"/>
            </a:xfrm>
            <a:prstGeom prst="rect">
              <a:avLst/>
            </a:prstGeom>
            <a:grp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GB" sz="2400" b="1" kern="0" dirty="0">
                  <a:solidFill>
                    <a:srgbClr val="FF9900"/>
                  </a:solidFill>
                </a:rPr>
                <a:t>Nevertheless</a:t>
              </a:r>
              <a:r>
                <a:rPr lang="hr-HR" sz="2400" b="1" kern="0" dirty="0">
                  <a:solidFill>
                    <a:srgbClr val="FF9900"/>
                  </a:solidFill>
                </a:rPr>
                <a:t>, we do model constantly – we check, </a:t>
              </a:r>
              <a:r>
                <a:rPr lang="en-GB" sz="2400" b="1" kern="0" dirty="0">
                  <a:solidFill>
                    <a:srgbClr val="FF9900"/>
                  </a:solidFill>
                </a:rPr>
                <a:t>re-check</a:t>
              </a:r>
              <a:r>
                <a:rPr lang="hr-HR" sz="2400" b="1" kern="0" dirty="0">
                  <a:solidFill>
                    <a:srgbClr val="FF9900"/>
                  </a:solidFill>
                </a:rPr>
                <a:t>,  </a:t>
              </a:r>
              <a:r>
                <a:rPr lang="en-GB" sz="2400" b="1" kern="0" dirty="0">
                  <a:solidFill>
                    <a:srgbClr val="FF9900"/>
                  </a:solidFill>
                </a:rPr>
                <a:t>compare</a:t>
              </a:r>
              <a:r>
                <a:rPr lang="hr-HR" sz="2400" b="1" kern="0" dirty="0">
                  <a:solidFill>
                    <a:srgbClr val="FF9900"/>
                  </a:solidFill>
                </a:rPr>
                <a:t>, </a:t>
              </a:r>
              <a:r>
                <a:rPr lang="hr-HR" sz="2400" b="1" kern="0" dirty="0" err="1">
                  <a:solidFill>
                    <a:srgbClr val="FF9900"/>
                  </a:solidFill>
                </a:rPr>
                <a:t>intercompare</a:t>
              </a:r>
              <a:r>
                <a:rPr lang="hr-HR" sz="2400" b="1" kern="0" dirty="0">
                  <a:solidFill>
                    <a:srgbClr val="FF9900"/>
                  </a:solidFill>
                </a:rPr>
                <a:t>, </a:t>
              </a:r>
              <a:r>
                <a:rPr lang="en-GB" sz="2400" b="1" kern="0" dirty="0">
                  <a:solidFill>
                    <a:srgbClr val="FF9900"/>
                  </a:solidFill>
                </a:rPr>
                <a:t>develop</a:t>
              </a:r>
              <a:r>
                <a:rPr lang="hr-HR" sz="2400" b="1" kern="0" dirty="0">
                  <a:solidFill>
                    <a:srgbClr val="FF9900"/>
                  </a:solidFill>
                </a:rPr>
                <a:t> </a:t>
              </a:r>
              <a:r>
                <a:rPr lang="hr-HR" sz="2400" b="1" kern="0" dirty="0" err="1">
                  <a:solidFill>
                    <a:srgbClr val="FF9900"/>
                  </a:solidFill>
                </a:rPr>
                <a:t>and</a:t>
              </a:r>
              <a:r>
                <a:rPr lang="hr-HR" sz="2400" b="1" kern="0" dirty="0">
                  <a:solidFill>
                    <a:srgbClr val="FF9900"/>
                  </a:solidFill>
                </a:rPr>
                <a:t> </a:t>
              </a:r>
              <a:r>
                <a:rPr lang="hr-HR" sz="2400" b="1" kern="0" dirty="0" err="1">
                  <a:solidFill>
                    <a:srgbClr val="FF9900"/>
                  </a:solidFill>
                </a:rPr>
                <a:t>advertise</a:t>
              </a:r>
              <a:r>
                <a:rPr lang="hr-HR" sz="2400" b="1" kern="0" dirty="0">
                  <a:solidFill>
                    <a:srgbClr val="FF9900"/>
                  </a:solidFill>
                </a:rPr>
                <a:t> </a:t>
              </a:r>
            </a:p>
            <a:p>
              <a:pPr algn="ctr"/>
              <a:r>
                <a:rPr lang="hr-HR" sz="2400" b="1" kern="0" dirty="0">
                  <a:solidFill>
                    <a:srgbClr val="FF9900"/>
                  </a:solidFill>
                </a:rPr>
                <a:t>– </a:t>
              </a:r>
              <a:r>
                <a:rPr lang="en-GB" sz="2400" b="1" kern="0" dirty="0">
                  <a:solidFill>
                    <a:srgbClr val="FF9900"/>
                  </a:solidFill>
                </a:rPr>
                <a:t>models</a:t>
              </a:r>
              <a:r>
                <a:rPr lang="hr-HR" sz="2400" b="1" kern="0" dirty="0">
                  <a:solidFill>
                    <a:srgbClr val="FF9900"/>
                  </a:solidFill>
                </a:rPr>
                <a:t>  are  </a:t>
              </a:r>
              <a:r>
                <a:rPr lang="hr-HR" sz="2400" b="1" kern="0" dirty="0" err="1">
                  <a:solidFill>
                    <a:srgbClr val="FF9900"/>
                  </a:solidFill>
                </a:rPr>
                <a:t>modestly</a:t>
              </a:r>
              <a:r>
                <a:rPr lang="hr-HR" sz="2400" b="1" kern="0" dirty="0">
                  <a:solidFill>
                    <a:srgbClr val="FF9900"/>
                  </a:solidFill>
                </a:rPr>
                <a:t> </a:t>
              </a:r>
              <a:r>
                <a:rPr lang="hr-HR" sz="2400" b="1" kern="0" dirty="0" err="1">
                  <a:solidFill>
                    <a:srgbClr val="FF9900"/>
                  </a:solidFill>
                </a:rPr>
                <a:t>introduced</a:t>
              </a:r>
              <a:r>
                <a:rPr lang="hr-HR" sz="2400" b="1" kern="0" dirty="0">
                  <a:solidFill>
                    <a:srgbClr val="FF9900"/>
                  </a:solidFill>
                </a:rPr>
                <a:t> to AQD/EU </a:t>
              </a:r>
              <a:r>
                <a:rPr lang="hr-HR" sz="2400" b="1" kern="0" dirty="0" err="1">
                  <a:solidFill>
                    <a:srgbClr val="FF9900"/>
                  </a:solidFill>
                </a:rPr>
                <a:t>policy</a:t>
              </a:r>
              <a:r>
                <a:rPr lang="hr-HR" sz="2400" b="1" kern="0" dirty="0">
                  <a:solidFill>
                    <a:srgbClr val="FF9900"/>
                  </a:solidFill>
                </a:rPr>
                <a:t> </a:t>
              </a:r>
              <a:r>
                <a:rPr lang="hr-HR" sz="2400" b="1" kern="0" dirty="0" err="1">
                  <a:solidFill>
                    <a:srgbClr val="FF9900"/>
                  </a:solidFill>
                </a:rPr>
                <a:t>instruments</a:t>
              </a:r>
              <a:r>
                <a:rPr lang="hr-HR" sz="2400" b="1" kern="0" dirty="0">
                  <a:solidFill>
                    <a:srgbClr val="FF9900"/>
                  </a:solidFill>
                </a:rPr>
                <a:t> </a:t>
              </a:r>
              <a:r>
                <a:rPr lang="hr-HR" sz="2400" b="1" kern="0" dirty="0" err="1">
                  <a:solidFill>
                    <a:srgbClr val="FF9900"/>
                  </a:solidFill>
                </a:rPr>
                <a:t>and</a:t>
              </a:r>
              <a:r>
                <a:rPr lang="hr-HR" sz="2400" b="1" kern="0" dirty="0">
                  <a:solidFill>
                    <a:srgbClr val="FF9900"/>
                  </a:solidFill>
                </a:rPr>
                <a:t> </a:t>
              </a:r>
              <a:r>
                <a:rPr lang="hr-HR" sz="2400" b="1" kern="0" dirty="0" err="1">
                  <a:solidFill>
                    <a:srgbClr val="FF9900"/>
                  </a:solidFill>
                </a:rPr>
                <a:t>we</a:t>
              </a:r>
              <a:r>
                <a:rPr lang="hr-HR" sz="2400" b="1" kern="0" dirty="0">
                  <a:solidFill>
                    <a:srgbClr val="FF9900"/>
                  </a:solidFill>
                </a:rPr>
                <a:t> are  </a:t>
              </a:r>
              <a:r>
                <a:rPr lang="hr-HR" sz="2400" b="1" kern="0" dirty="0" err="1">
                  <a:solidFill>
                    <a:srgbClr val="FF9900"/>
                  </a:solidFill>
                </a:rPr>
                <a:t>addicted</a:t>
              </a:r>
              <a:r>
                <a:rPr lang="hr-HR" sz="2400" b="1" kern="0" dirty="0">
                  <a:solidFill>
                    <a:srgbClr val="FF9900"/>
                  </a:solidFill>
                </a:rPr>
                <a:t> to </a:t>
              </a:r>
              <a:r>
                <a:rPr lang="hr-HR" sz="2400" b="1" kern="0" dirty="0" err="1">
                  <a:solidFill>
                    <a:srgbClr val="FF9900"/>
                  </a:solidFill>
                </a:rPr>
                <a:t>them</a:t>
              </a:r>
              <a:r>
                <a:rPr lang="hr-HR" sz="2400" b="1" kern="0" dirty="0">
                  <a:solidFill>
                    <a:srgbClr val="FF9900"/>
                  </a:solidFill>
                </a:rPr>
                <a:t>.</a:t>
              </a: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677" y="4659631"/>
            <a:ext cx="1521489" cy="1308362"/>
          </a:xfrm>
          <a:prstGeom prst="rect">
            <a:avLst/>
          </a:prstGeom>
        </p:spPr>
      </p:pic>
    </p:spTree>
    <p:extLst>
      <p:ext uri="{BB962C8B-B14F-4D97-AF65-F5344CB8AC3E}">
        <p14:creationId xmlns:p14="http://schemas.microsoft.com/office/powerpoint/2010/main" val="222170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anim calcmode="lin" valueType="num">
                                      <p:cBhvr>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anim calcmode="lin" valueType="num">
                                      <p:cBhvr>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anim calcmode="lin" valueType="num">
                                      <p:cBhvr>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222" y="197535"/>
            <a:ext cx="6187277" cy="6050865"/>
          </a:xfrm>
          <a:prstGeom prst="rect">
            <a:avLst/>
          </a:prstGeom>
        </p:spPr>
      </p:pic>
      <p:pic>
        <p:nvPicPr>
          <p:cNvPr id="3" name="Picture 2"/>
          <p:cNvPicPr>
            <a:picLocks noChangeAspect="1"/>
          </p:cNvPicPr>
          <p:nvPr/>
        </p:nvPicPr>
        <p:blipFill>
          <a:blip r:embed="rId3"/>
          <a:stretch>
            <a:fillRect/>
          </a:stretch>
        </p:blipFill>
        <p:spPr>
          <a:xfrm>
            <a:off x="6343777" y="1714499"/>
            <a:ext cx="2800223" cy="2663447"/>
          </a:xfrm>
          <a:prstGeom prst="rect">
            <a:avLst/>
          </a:prstGeom>
        </p:spPr>
      </p:pic>
      <p:sp>
        <p:nvSpPr>
          <p:cNvPr id="4" name="Oval 3"/>
          <p:cNvSpPr/>
          <p:nvPr/>
        </p:nvSpPr>
        <p:spPr bwMode="auto">
          <a:xfrm>
            <a:off x="7469981" y="3636172"/>
            <a:ext cx="226219" cy="183356"/>
          </a:xfrm>
          <a:prstGeom prst="ellipse">
            <a:avLst/>
          </a:prstGeom>
          <a:noFill/>
          <a:ln w="1905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5" name="Oval 4"/>
          <p:cNvSpPr/>
          <p:nvPr/>
        </p:nvSpPr>
        <p:spPr bwMode="auto">
          <a:xfrm>
            <a:off x="8196263" y="3838578"/>
            <a:ext cx="226219" cy="183356"/>
          </a:xfrm>
          <a:prstGeom prst="ellipse">
            <a:avLst/>
          </a:prstGeom>
          <a:no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8227218" y="3525444"/>
            <a:ext cx="659155" cy="338554"/>
          </a:xfrm>
          <a:prstGeom prst="rect">
            <a:avLst/>
          </a:prstGeom>
          <a:noFill/>
        </p:spPr>
        <p:txBody>
          <a:bodyPr wrap="none" rtlCol="0">
            <a:spAutoFit/>
          </a:bodyPr>
          <a:lstStyle/>
          <a:p>
            <a:r>
              <a:rPr lang="hr-HR" sz="1600" b="1" dirty="0">
                <a:solidFill>
                  <a:schemeClr val="bg1"/>
                </a:solidFill>
                <a:latin typeface="Arial Narrow" panose="020B0606020202030204" pitchFamily="34" charset="0"/>
              </a:rPr>
              <a:t>300 m</a:t>
            </a:r>
            <a:endParaRPr lang="en-GB" sz="1600" b="1" dirty="0">
              <a:solidFill>
                <a:schemeClr val="bg1"/>
              </a:solidFill>
              <a:latin typeface="Arial Narrow" panose="020B0606020202030204" pitchFamily="34" charset="0"/>
            </a:endParaRPr>
          </a:p>
        </p:txBody>
      </p:sp>
      <p:sp>
        <p:nvSpPr>
          <p:cNvPr id="7" name="TextBox 6"/>
          <p:cNvSpPr txBox="1"/>
          <p:nvPr/>
        </p:nvSpPr>
        <p:spPr>
          <a:xfrm>
            <a:off x="7084733" y="3334944"/>
            <a:ext cx="659155" cy="338554"/>
          </a:xfrm>
          <a:prstGeom prst="rect">
            <a:avLst/>
          </a:prstGeom>
          <a:noFill/>
        </p:spPr>
        <p:txBody>
          <a:bodyPr wrap="none" rtlCol="0">
            <a:spAutoFit/>
          </a:bodyPr>
          <a:lstStyle/>
          <a:p>
            <a:r>
              <a:rPr lang="hr-HR" sz="1600" b="1" dirty="0">
                <a:solidFill>
                  <a:schemeClr val="bg1"/>
                </a:solidFill>
                <a:latin typeface="Arial Narrow" panose="020B0606020202030204" pitchFamily="34" charset="0"/>
              </a:rPr>
              <a:t>530 m</a:t>
            </a:r>
            <a:endParaRPr lang="en-GB" sz="1600" b="1" dirty="0">
              <a:solidFill>
                <a:schemeClr val="bg1"/>
              </a:solidFill>
              <a:latin typeface="Arial Narrow" panose="020B0606020202030204" pitchFamily="34" charset="0"/>
            </a:endParaRPr>
          </a:p>
        </p:txBody>
      </p:sp>
      <p:sp>
        <p:nvSpPr>
          <p:cNvPr id="8" name="Oval 7"/>
          <p:cNvSpPr/>
          <p:nvPr/>
        </p:nvSpPr>
        <p:spPr bwMode="auto">
          <a:xfrm>
            <a:off x="5834063" y="5640164"/>
            <a:ext cx="226219" cy="183356"/>
          </a:xfrm>
          <a:prstGeom prst="ellipse">
            <a:avLst/>
          </a:prstGeom>
          <a:no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9" name="Oval 8"/>
          <p:cNvSpPr/>
          <p:nvPr/>
        </p:nvSpPr>
        <p:spPr bwMode="auto">
          <a:xfrm>
            <a:off x="2696595" y="1714499"/>
            <a:ext cx="226219" cy="183356"/>
          </a:xfrm>
          <a:prstGeom prst="ellipse">
            <a:avLst/>
          </a:prstGeom>
          <a:noFill/>
          <a:ln w="1905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77974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16428" y="685800"/>
            <a:ext cx="7630886" cy="5513614"/>
            <a:chOff x="816428" y="685800"/>
            <a:chExt cx="7630886" cy="5513614"/>
          </a:xfrm>
        </p:grpSpPr>
        <p:pic>
          <p:nvPicPr>
            <p:cNvPr id="10" name="Picture 9" descr="pm25_barplot.jpeg"/>
            <p:cNvPicPr/>
            <p:nvPr/>
          </p:nvPicPr>
          <p:blipFill>
            <a:blip r:embed="rId2" cstate="print"/>
            <a:srcRect b="19127"/>
            <a:stretch>
              <a:fillRect/>
            </a:stretch>
          </p:blipFill>
          <p:spPr>
            <a:xfrm>
              <a:off x="816428" y="685800"/>
              <a:ext cx="7630886" cy="5513614"/>
            </a:xfrm>
            <a:prstGeom prst="rect">
              <a:avLst/>
            </a:prstGeom>
          </p:spPr>
        </p:pic>
        <p:cxnSp>
          <p:nvCxnSpPr>
            <p:cNvPr id="11" name="Straight Arrow Connector 10"/>
            <p:cNvCxnSpPr/>
            <p:nvPr/>
          </p:nvCxnSpPr>
          <p:spPr bwMode="auto">
            <a:xfrm flipH="1">
              <a:off x="1767764" y="2080260"/>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2" name="Straight Arrow Connector 11"/>
            <p:cNvCxnSpPr/>
            <p:nvPr/>
          </p:nvCxnSpPr>
          <p:spPr bwMode="auto">
            <a:xfrm flipH="1">
              <a:off x="2624563" y="2048005"/>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3" name="Straight Arrow Connector 12"/>
            <p:cNvCxnSpPr/>
            <p:nvPr/>
          </p:nvCxnSpPr>
          <p:spPr bwMode="auto">
            <a:xfrm flipH="1">
              <a:off x="3472712" y="2320017"/>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5" name="Straight Arrow Connector 14"/>
            <p:cNvCxnSpPr/>
            <p:nvPr/>
          </p:nvCxnSpPr>
          <p:spPr bwMode="auto">
            <a:xfrm flipH="1">
              <a:off x="5191533" y="2590799"/>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6" name="Straight Arrow Connector 15"/>
            <p:cNvCxnSpPr/>
            <p:nvPr/>
          </p:nvCxnSpPr>
          <p:spPr bwMode="auto">
            <a:xfrm flipH="1">
              <a:off x="4380208" y="2366394"/>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sp>
          <p:nvSpPr>
            <p:cNvPr id="17" name="TextBox 16"/>
            <p:cNvSpPr txBox="1"/>
            <p:nvPr/>
          </p:nvSpPr>
          <p:spPr>
            <a:xfrm>
              <a:off x="2625090" y="1303472"/>
              <a:ext cx="2244090" cy="707886"/>
            </a:xfrm>
            <a:prstGeom prst="rect">
              <a:avLst/>
            </a:prstGeom>
            <a:noFill/>
          </p:spPr>
          <p:txBody>
            <a:bodyPr wrap="square" rtlCol="0">
              <a:spAutoFit/>
            </a:bodyPr>
            <a:lstStyle/>
            <a:p>
              <a:pPr algn="ctr"/>
              <a:r>
                <a:rPr lang="hr-HR" sz="2000" dirty="0" err="1">
                  <a:solidFill>
                    <a:srgbClr val="FF3300"/>
                  </a:solidFill>
                  <a:latin typeface="Arial Narrow" panose="020B0606020202030204" pitchFamily="34" charset="0"/>
                </a:rPr>
                <a:t>Rural</a:t>
              </a:r>
              <a:r>
                <a:rPr lang="hr-HR" sz="2000" dirty="0">
                  <a:solidFill>
                    <a:srgbClr val="FF3300"/>
                  </a:solidFill>
                  <a:latin typeface="Arial Narrow" panose="020B0606020202030204" pitchFamily="34" charset="0"/>
                </a:rPr>
                <a:t> </a:t>
              </a:r>
              <a:r>
                <a:rPr lang="hr-HR" sz="2000" dirty="0" err="1">
                  <a:solidFill>
                    <a:srgbClr val="FF3300"/>
                  </a:solidFill>
                  <a:latin typeface="Arial Narrow" panose="020B0606020202030204" pitchFamily="34" charset="0"/>
                </a:rPr>
                <a:t>background</a:t>
              </a:r>
              <a:r>
                <a:rPr lang="hr-HR" sz="2000" dirty="0">
                  <a:solidFill>
                    <a:srgbClr val="FF3300"/>
                  </a:solidFill>
                  <a:latin typeface="Arial Narrow" panose="020B0606020202030204" pitchFamily="34" charset="0"/>
                </a:rPr>
                <a:t> </a:t>
              </a:r>
              <a:r>
                <a:rPr lang="hr-HR" sz="2000" dirty="0" err="1">
                  <a:solidFill>
                    <a:srgbClr val="FF3300"/>
                  </a:solidFill>
                  <a:latin typeface="Arial Narrow" panose="020B0606020202030204" pitchFamily="34" charset="0"/>
                </a:rPr>
                <a:t>sites</a:t>
              </a:r>
              <a:endParaRPr lang="en-GB" sz="2000" dirty="0">
                <a:solidFill>
                  <a:srgbClr val="FF3300"/>
                </a:solidFill>
                <a:latin typeface="Arial Narrow" panose="020B0606020202030204" pitchFamily="34" charset="0"/>
              </a:endParaRPr>
            </a:p>
          </p:txBody>
        </p:sp>
        <p:cxnSp>
          <p:nvCxnSpPr>
            <p:cNvPr id="18" name="Straight Arrow Connector 17"/>
            <p:cNvCxnSpPr/>
            <p:nvPr/>
          </p:nvCxnSpPr>
          <p:spPr bwMode="auto">
            <a:xfrm flipH="1">
              <a:off x="6935017" y="2280558"/>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cxnSp>
          <p:nvCxnSpPr>
            <p:cNvPr id="19" name="Straight Arrow Connector 18"/>
            <p:cNvCxnSpPr/>
            <p:nvPr/>
          </p:nvCxnSpPr>
          <p:spPr bwMode="auto">
            <a:xfrm flipH="1">
              <a:off x="7823463" y="2222047"/>
              <a:ext cx="15240" cy="1162049"/>
            </a:xfrm>
            <a:prstGeom prst="straightConnector1">
              <a:avLst/>
            </a:prstGeom>
            <a:solidFill>
              <a:schemeClr val="accent1"/>
            </a:solidFill>
            <a:ln w="28575" cap="flat" cmpd="sng" algn="ctr">
              <a:solidFill>
                <a:srgbClr val="FF3300"/>
              </a:solidFill>
              <a:prstDash val="solid"/>
              <a:round/>
              <a:headEnd type="none" w="med" len="med"/>
              <a:tailEnd type="triangle"/>
            </a:ln>
            <a:effectLst/>
          </p:spPr>
        </p:cxnSp>
        <p:sp>
          <p:nvSpPr>
            <p:cNvPr id="20" name="TextBox 19"/>
            <p:cNvSpPr txBox="1"/>
            <p:nvPr/>
          </p:nvSpPr>
          <p:spPr>
            <a:xfrm>
              <a:off x="6203224" y="868044"/>
              <a:ext cx="2244090" cy="461665"/>
            </a:xfrm>
            <a:prstGeom prst="rect">
              <a:avLst/>
            </a:prstGeom>
            <a:noFill/>
          </p:spPr>
          <p:txBody>
            <a:bodyPr wrap="square" rtlCol="0">
              <a:spAutoFit/>
            </a:bodyPr>
            <a:lstStyle/>
            <a:p>
              <a:pPr algn="ctr"/>
              <a:r>
                <a:rPr lang="hr-HR" b="1" dirty="0">
                  <a:solidFill>
                    <a:schemeClr val="bg1"/>
                  </a:solidFill>
                  <a:latin typeface="Arial Narrow" panose="020B0606020202030204" pitchFamily="34" charset="0"/>
                </a:rPr>
                <a:t>PM</a:t>
              </a:r>
              <a:r>
                <a:rPr lang="hr-HR" b="1" baseline="-25000" dirty="0">
                  <a:solidFill>
                    <a:schemeClr val="bg1"/>
                  </a:solidFill>
                  <a:latin typeface="Arial Narrow" panose="020B0606020202030204" pitchFamily="34" charset="0"/>
                </a:rPr>
                <a:t>2.5</a:t>
              </a:r>
              <a:endParaRPr lang="en-GB" b="1" baseline="-25000" dirty="0">
                <a:solidFill>
                  <a:schemeClr val="bg1"/>
                </a:solidFill>
                <a:latin typeface="Arial Narrow" panose="020B0606020202030204" pitchFamily="34" charset="0"/>
              </a:endParaRPr>
            </a:p>
          </p:txBody>
        </p:sp>
      </p:grpSp>
      <p:pic>
        <p:nvPicPr>
          <p:cNvPr id="23" name="Picture 22" descr="pm25_korelacija.jpeg"/>
          <p:cNvPicPr/>
          <p:nvPr/>
        </p:nvPicPr>
        <p:blipFill>
          <a:blip r:embed="rId3" cstate="print"/>
          <a:srcRect b="17879"/>
          <a:stretch>
            <a:fillRect/>
          </a:stretch>
        </p:blipFill>
        <p:spPr>
          <a:xfrm>
            <a:off x="217783" y="187959"/>
            <a:ext cx="8616950" cy="6108700"/>
          </a:xfrm>
          <a:prstGeom prst="rect">
            <a:avLst/>
          </a:prstGeom>
        </p:spPr>
      </p:pic>
      <p:pic>
        <p:nvPicPr>
          <p:cNvPr id="24" name="Picture 23"/>
          <p:cNvPicPr>
            <a:picLocks noChangeAspect="1"/>
          </p:cNvPicPr>
          <p:nvPr/>
        </p:nvPicPr>
        <p:blipFill>
          <a:blip r:embed="rId4"/>
          <a:stretch>
            <a:fillRect/>
          </a:stretch>
        </p:blipFill>
        <p:spPr>
          <a:xfrm>
            <a:off x="145725" y="1511953"/>
            <a:ext cx="8972291" cy="2884488"/>
          </a:xfrm>
          <a:prstGeom prst="rect">
            <a:avLst/>
          </a:prstGeom>
        </p:spPr>
      </p:pic>
    </p:spTree>
    <p:extLst>
      <p:ext uri="{BB962C8B-B14F-4D97-AF65-F5344CB8AC3E}">
        <p14:creationId xmlns:p14="http://schemas.microsoft.com/office/powerpoint/2010/main" val="40305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6"/>
          <a:stretch/>
        </p:blipFill>
        <p:spPr>
          <a:xfrm>
            <a:off x="45122" y="863600"/>
            <a:ext cx="9000000" cy="2849421"/>
          </a:xfrm>
          <a:prstGeom prst="rect">
            <a:avLst/>
          </a:prstGeom>
        </p:spPr>
      </p:pic>
      <p:sp>
        <p:nvSpPr>
          <p:cNvPr id="4" name="Title 6"/>
          <p:cNvSpPr txBox="1">
            <a:spLocks/>
          </p:cNvSpPr>
          <p:nvPr/>
        </p:nvSpPr>
        <p:spPr>
          <a:xfrm>
            <a:off x="304800" y="39981"/>
            <a:ext cx="8528857" cy="903081"/>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hr-HR" sz="2800" b="1" kern="0" dirty="0" err="1"/>
              <a:t>Results</a:t>
            </a:r>
            <a:r>
              <a:rPr lang="hr-HR" sz="2800" b="1" kern="0" dirty="0"/>
              <a:t> for ozone</a:t>
            </a:r>
            <a:endParaRPr lang="en-GB" sz="2800" b="1" kern="0" dirty="0"/>
          </a:p>
        </p:txBody>
      </p:sp>
      <p:pic>
        <p:nvPicPr>
          <p:cNvPr id="5" name="Picture 4"/>
          <p:cNvPicPr>
            <a:picLocks noChangeAspect="1"/>
          </p:cNvPicPr>
          <p:nvPr/>
        </p:nvPicPr>
        <p:blipFill>
          <a:blip r:embed="rId3"/>
          <a:stretch>
            <a:fillRect/>
          </a:stretch>
        </p:blipFill>
        <p:spPr>
          <a:xfrm>
            <a:off x="45122" y="3168563"/>
            <a:ext cx="9000000" cy="2970629"/>
          </a:xfrm>
          <a:prstGeom prst="rect">
            <a:avLst/>
          </a:prstGeom>
        </p:spPr>
      </p:pic>
      <p:sp>
        <p:nvSpPr>
          <p:cNvPr id="6" name="TextBox 5"/>
          <p:cNvSpPr txBox="1"/>
          <p:nvPr/>
        </p:nvSpPr>
        <p:spPr>
          <a:xfrm>
            <a:off x="7595686" y="401935"/>
            <a:ext cx="845103" cy="461665"/>
          </a:xfrm>
          <a:prstGeom prst="rect">
            <a:avLst/>
          </a:prstGeom>
          <a:noFill/>
        </p:spPr>
        <p:txBody>
          <a:bodyPr wrap="none" rtlCol="0">
            <a:spAutoFit/>
          </a:bodyPr>
          <a:lstStyle/>
          <a:p>
            <a:r>
              <a:rPr lang="hr-HR" b="1" dirty="0" err="1">
                <a:solidFill>
                  <a:schemeClr val="bg1"/>
                </a:solidFill>
                <a:latin typeface="Arial Narrow" panose="020B0606020202030204" pitchFamily="34" charset="0"/>
              </a:rPr>
              <a:t>mean</a:t>
            </a:r>
            <a:endParaRPr lang="en-GB" b="1" dirty="0">
              <a:solidFill>
                <a:schemeClr val="bg1"/>
              </a:solidFill>
              <a:latin typeface="Arial Narrow" panose="020B0606020202030204" pitchFamily="34" charset="0"/>
            </a:endParaRPr>
          </a:p>
        </p:txBody>
      </p:sp>
      <p:sp>
        <p:nvSpPr>
          <p:cNvPr id="7" name="TextBox 6"/>
          <p:cNvSpPr txBox="1"/>
          <p:nvPr/>
        </p:nvSpPr>
        <p:spPr>
          <a:xfrm>
            <a:off x="3353886" y="4364335"/>
            <a:ext cx="2823209" cy="461665"/>
          </a:xfrm>
          <a:prstGeom prst="rect">
            <a:avLst/>
          </a:prstGeom>
          <a:noFill/>
        </p:spPr>
        <p:txBody>
          <a:bodyPr wrap="none" rtlCol="0">
            <a:spAutoFit/>
          </a:bodyPr>
          <a:lstStyle/>
          <a:p>
            <a:r>
              <a:rPr lang="hr-HR" b="1" dirty="0" err="1">
                <a:solidFill>
                  <a:schemeClr val="bg1"/>
                </a:solidFill>
                <a:latin typeface="Arial Narrow" panose="020B0606020202030204" pitchFamily="34" charset="0"/>
              </a:rPr>
              <a:t>correlation</a:t>
            </a:r>
            <a:r>
              <a:rPr lang="hr-HR" b="1" dirty="0">
                <a:solidFill>
                  <a:schemeClr val="bg1"/>
                </a:solidFill>
                <a:latin typeface="Arial Narrow" panose="020B0606020202030204" pitchFamily="34" charset="0"/>
              </a:rPr>
              <a:t> </a:t>
            </a:r>
            <a:r>
              <a:rPr lang="hr-HR" b="1" dirty="0" err="1">
                <a:solidFill>
                  <a:schemeClr val="bg1"/>
                </a:solidFill>
                <a:latin typeface="Arial Narrow" panose="020B0606020202030204" pitchFamily="34" charset="0"/>
              </a:rPr>
              <a:t>coefficient</a:t>
            </a:r>
            <a:endParaRPr lang="en-GB" b="1" dirty="0">
              <a:solidFill>
                <a:schemeClr val="bg1"/>
              </a:solidFill>
              <a:latin typeface="Arial Narrow" panose="020B0606020202030204" pitchFamily="34" charset="0"/>
            </a:endParaRPr>
          </a:p>
        </p:txBody>
      </p:sp>
      <p:pic>
        <p:nvPicPr>
          <p:cNvPr id="8" name="Picture 7"/>
          <p:cNvPicPr>
            <a:picLocks noChangeAspect="1"/>
          </p:cNvPicPr>
          <p:nvPr/>
        </p:nvPicPr>
        <p:blipFill>
          <a:blip r:embed="rId4"/>
          <a:stretch>
            <a:fillRect/>
          </a:stretch>
        </p:blipFill>
        <p:spPr>
          <a:xfrm>
            <a:off x="1" y="2090453"/>
            <a:ext cx="9161458" cy="3188935"/>
          </a:xfrm>
          <a:prstGeom prst="rect">
            <a:avLst/>
          </a:prstGeom>
        </p:spPr>
      </p:pic>
    </p:spTree>
    <p:extLst>
      <p:ext uri="{BB962C8B-B14F-4D97-AF65-F5344CB8AC3E}">
        <p14:creationId xmlns:p14="http://schemas.microsoft.com/office/powerpoint/2010/main" val="25049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019" y="0"/>
            <a:ext cx="8485962" cy="6858000"/>
          </a:xfrm>
          <a:prstGeom prst="rect">
            <a:avLst/>
          </a:prstGeom>
        </p:spPr>
      </p:pic>
      <p:sp>
        <p:nvSpPr>
          <p:cNvPr id="3" name="Rectangle 2"/>
          <p:cNvSpPr/>
          <p:nvPr/>
        </p:nvSpPr>
        <p:spPr bwMode="auto">
          <a:xfrm>
            <a:off x="4531058" y="1494430"/>
            <a:ext cx="2715904" cy="491319"/>
          </a:xfrm>
          <a:prstGeom prst="rect">
            <a:avLst/>
          </a:prstGeom>
          <a:no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12380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958" y="0"/>
            <a:ext cx="6684084" cy="6858000"/>
          </a:xfrm>
          <a:prstGeom prst="rect">
            <a:avLst/>
          </a:prstGeom>
        </p:spPr>
      </p:pic>
      <p:cxnSp>
        <p:nvCxnSpPr>
          <p:cNvPr id="4" name="Straight Connector 3"/>
          <p:cNvCxnSpPr/>
          <p:nvPr/>
        </p:nvCxnSpPr>
        <p:spPr bwMode="auto">
          <a:xfrm>
            <a:off x="818866" y="4121625"/>
            <a:ext cx="6578221"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Tree>
    <p:extLst>
      <p:ext uri="{BB962C8B-B14F-4D97-AF65-F5344CB8AC3E}">
        <p14:creationId xmlns:p14="http://schemas.microsoft.com/office/powerpoint/2010/main" val="3195669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899" y="387942"/>
            <a:ext cx="6543339" cy="983658"/>
          </a:xfrm>
        </p:spPr>
        <p:txBody>
          <a:bodyPr/>
          <a:lstStyle/>
          <a:p>
            <a:r>
              <a:rPr lang="hr-HR" sz="3600" b="1" dirty="0"/>
              <a:t>Conclusions</a:t>
            </a:r>
            <a:endParaRPr lang="en-GB" sz="3600" b="1" dirty="0"/>
          </a:p>
        </p:txBody>
      </p:sp>
      <p:sp>
        <p:nvSpPr>
          <p:cNvPr id="3" name="Content Placeholder 2"/>
          <p:cNvSpPr>
            <a:spLocks noGrp="1"/>
          </p:cNvSpPr>
          <p:nvPr>
            <p:ph idx="1"/>
          </p:nvPr>
        </p:nvSpPr>
        <p:spPr>
          <a:xfrm>
            <a:off x="182212" y="1600200"/>
            <a:ext cx="8676038" cy="4362450"/>
          </a:xfrm>
        </p:spPr>
        <p:txBody>
          <a:bodyPr/>
          <a:lstStyle/>
          <a:p>
            <a:pPr>
              <a:buClr>
                <a:schemeClr val="bg1">
                  <a:lumMod val="60000"/>
                  <a:lumOff val="40000"/>
                </a:schemeClr>
              </a:buClr>
            </a:pPr>
            <a:r>
              <a:rPr lang="hr-HR" sz="2400" dirty="0" err="1"/>
              <a:t>Modelled</a:t>
            </a:r>
            <a:r>
              <a:rPr lang="hr-HR" sz="2400" dirty="0"/>
              <a:t> ozone </a:t>
            </a:r>
            <a:r>
              <a:rPr lang="hr-HR" sz="2400" dirty="0" err="1"/>
              <a:t>fulfils</a:t>
            </a:r>
            <a:r>
              <a:rPr lang="hr-HR" sz="2400" dirty="0"/>
              <a:t> MPC 100% (</a:t>
            </a:r>
            <a:r>
              <a:rPr lang="hr-HR" sz="2400" dirty="0" err="1"/>
              <a:t>all</a:t>
            </a:r>
            <a:r>
              <a:rPr lang="hr-HR" sz="2400" dirty="0"/>
              <a:t> </a:t>
            </a:r>
            <a:r>
              <a:rPr lang="hr-HR" sz="2400" dirty="0" err="1"/>
              <a:t>stations</a:t>
            </a:r>
            <a:r>
              <a:rPr lang="hr-HR" sz="2400" dirty="0"/>
              <a:t>) for </a:t>
            </a:r>
            <a:r>
              <a:rPr lang="hr-HR" sz="2400" dirty="0" err="1"/>
              <a:t>both</a:t>
            </a:r>
            <a:r>
              <a:rPr lang="hr-HR" sz="2400" dirty="0"/>
              <a:t> </a:t>
            </a:r>
            <a:r>
              <a:rPr lang="hr-HR" sz="2400" dirty="0" err="1"/>
              <a:t>scales</a:t>
            </a:r>
            <a:endParaRPr lang="hr-HR" sz="2400" dirty="0"/>
          </a:p>
          <a:p>
            <a:pPr>
              <a:buClr>
                <a:schemeClr val="bg1">
                  <a:lumMod val="60000"/>
                  <a:lumOff val="40000"/>
                </a:schemeClr>
              </a:buClr>
            </a:pPr>
            <a:r>
              <a:rPr lang="hr-HR" sz="2400" dirty="0"/>
              <a:t>NO</a:t>
            </a:r>
            <a:r>
              <a:rPr lang="hr-HR" sz="2400" baseline="-25000" dirty="0"/>
              <a:t>2 </a:t>
            </a:r>
            <a:r>
              <a:rPr lang="hr-HR" sz="2400" dirty="0"/>
              <a:t> </a:t>
            </a:r>
            <a:r>
              <a:rPr lang="hr-HR" sz="2400" dirty="0" err="1"/>
              <a:t>does</a:t>
            </a:r>
            <a:r>
              <a:rPr lang="hr-HR" sz="2400" dirty="0"/>
              <a:t> </a:t>
            </a:r>
            <a:r>
              <a:rPr lang="hr-HR" sz="2400" dirty="0" err="1"/>
              <a:t>not</a:t>
            </a:r>
            <a:r>
              <a:rPr lang="hr-HR" sz="2400" dirty="0"/>
              <a:t> </a:t>
            </a:r>
            <a:r>
              <a:rPr lang="hr-HR" sz="2400" dirty="0" err="1"/>
              <a:t>fulfil</a:t>
            </a:r>
            <a:r>
              <a:rPr lang="hr-HR" sz="2400" dirty="0"/>
              <a:t> MPC </a:t>
            </a:r>
            <a:r>
              <a:rPr lang="hr-HR" sz="2400" dirty="0" err="1"/>
              <a:t>even</a:t>
            </a:r>
            <a:r>
              <a:rPr lang="hr-HR" sz="2400" dirty="0"/>
              <a:t> </a:t>
            </a:r>
            <a:r>
              <a:rPr lang="hr-HR" sz="2400" dirty="0" err="1"/>
              <a:t>though</a:t>
            </a:r>
            <a:r>
              <a:rPr lang="hr-HR" sz="2400" dirty="0"/>
              <a:t> some </a:t>
            </a:r>
            <a:r>
              <a:rPr lang="hr-HR" sz="2400" dirty="0" err="1"/>
              <a:t>statistical</a:t>
            </a:r>
            <a:r>
              <a:rPr lang="hr-HR" sz="2400" dirty="0"/>
              <a:t> </a:t>
            </a:r>
            <a:r>
              <a:rPr lang="hr-HR" sz="2400" dirty="0" err="1"/>
              <a:t>indicators</a:t>
            </a:r>
            <a:r>
              <a:rPr lang="hr-HR" sz="2400" dirty="0"/>
              <a:t> </a:t>
            </a:r>
            <a:r>
              <a:rPr lang="hr-HR" sz="2400" dirty="0" err="1"/>
              <a:t>can</a:t>
            </a:r>
            <a:r>
              <a:rPr lang="hr-HR" sz="2400" dirty="0"/>
              <a:t> </a:t>
            </a:r>
            <a:r>
              <a:rPr lang="hr-HR" sz="2400" dirty="0" err="1"/>
              <a:t>be</a:t>
            </a:r>
            <a:r>
              <a:rPr lang="hr-HR" sz="2400" dirty="0"/>
              <a:t> </a:t>
            </a:r>
            <a:r>
              <a:rPr lang="hr-HR" sz="2400" dirty="0" err="1"/>
              <a:t>considered</a:t>
            </a:r>
            <a:r>
              <a:rPr lang="hr-HR" sz="2400" dirty="0"/>
              <a:t> – </a:t>
            </a:r>
            <a:r>
              <a:rPr lang="hr-HR" sz="2400" dirty="0" err="1"/>
              <a:t>mostly</a:t>
            </a:r>
            <a:r>
              <a:rPr lang="hr-HR" sz="2400" dirty="0"/>
              <a:t> at urban </a:t>
            </a:r>
            <a:r>
              <a:rPr lang="hr-HR" sz="2400" dirty="0" err="1"/>
              <a:t>sites</a:t>
            </a:r>
            <a:r>
              <a:rPr lang="hr-HR" sz="2400" dirty="0"/>
              <a:t>; one </a:t>
            </a:r>
            <a:r>
              <a:rPr lang="hr-HR" sz="2400" dirty="0" err="1"/>
              <a:t>rural</a:t>
            </a:r>
            <a:r>
              <a:rPr lang="hr-HR" sz="2400" dirty="0"/>
              <a:t> site </a:t>
            </a:r>
            <a:r>
              <a:rPr lang="hr-HR" sz="2400" dirty="0" err="1"/>
              <a:t>performs</a:t>
            </a:r>
            <a:r>
              <a:rPr lang="hr-HR" sz="2400" dirty="0"/>
              <a:t> </a:t>
            </a:r>
            <a:r>
              <a:rPr lang="hr-HR" sz="2400" dirty="0" err="1"/>
              <a:t>better</a:t>
            </a:r>
            <a:endParaRPr lang="hr-HR" sz="2400" dirty="0"/>
          </a:p>
          <a:p>
            <a:pPr>
              <a:buClr>
                <a:schemeClr val="bg1">
                  <a:lumMod val="60000"/>
                  <a:lumOff val="40000"/>
                </a:schemeClr>
              </a:buClr>
            </a:pPr>
            <a:r>
              <a:rPr lang="hr-HR" sz="2400" dirty="0"/>
              <a:t>PM10 </a:t>
            </a:r>
            <a:r>
              <a:rPr lang="hr-HR" sz="2400" dirty="0" err="1"/>
              <a:t>and</a:t>
            </a:r>
            <a:r>
              <a:rPr lang="hr-HR" sz="2400" dirty="0"/>
              <a:t> PM2.5 at </a:t>
            </a:r>
            <a:r>
              <a:rPr lang="hr-HR" sz="2400" dirty="0" err="1"/>
              <a:t>rural</a:t>
            </a:r>
            <a:r>
              <a:rPr lang="hr-HR" sz="2400" dirty="0"/>
              <a:t> </a:t>
            </a:r>
            <a:r>
              <a:rPr lang="hr-HR" sz="2400" dirty="0" err="1"/>
              <a:t>sites</a:t>
            </a:r>
            <a:r>
              <a:rPr lang="hr-HR" sz="2400" dirty="0"/>
              <a:t> </a:t>
            </a:r>
            <a:r>
              <a:rPr lang="hr-HR" sz="2400" dirty="0" err="1"/>
              <a:t>fulfil</a:t>
            </a:r>
            <a:r>
              <a:rPr lang="hr-HR" sz="2400" dirty="0"/>
              <a:t> some </a:t>
            </a:r>
            <a:r>
              <a:rPr lang="hr-HR" sz="2400" dirty="0" err="1"/>
              <a:t>statistical</a:t>
            </a:r>
            <a:r>
              <a:rPr lang="hr-HR" sz="2400" dirty="0"/>
              <a:t> </a:t>
            </a:r>
            <a:r>
              <a:rPr lang="hr-HR" sz="2400" dirty="0" err="1"/>
              <a:t>criteria</a:t>
            </a:r>
            <a:r>
              <a:rPr lang="hr-HR" sz="2400" dirty="0"/>
              <a:t> </a:t>
            </a:r>
            <a:r>
              <a:rPr lang="hr-HR" sz="2400" dirty="0" err="1"/>
              <a:t>bur</a:t>
            </a:r>
            <a:r>
              <a:rPr lang="hr-HR" sz="2400" dirty="0"/>
              <a:t> </a:t>
            </a:r>
            <a:r>
              <a:rPr lang="hr-HR" sz="2400" dirty="0" err="1"/>
              <a:t>not</a:t>
            </a:r>
            <a:r>
              <a:rPr lang="hr-HR" sz="2400" dirty="0"/>
              <a:t> </a:t>
            </a:r>
            <a:r>
              <a:rPr lang="hr-HR" sz="2400" dirty="0" err="1"/>
              <a:t>the</a:t>
            </a:r>
            <a:r>
              <a:rPr lang="hr-HR" sz="2400" dirty="0"/>
              <a:t> </a:t>
            </a:r>
            <a:r>
              <a:rPr lang="hr-HR" sz="2400" dirty="0" err="1"/>
              <a:t>overall</a:t>
            </a:r>
            <a:r>
              <a:rPr lang="hr-HR" sz="2400" dirty="0"/>
              <a:t> </a:t>
            </a:r>
            <a:r>
              <a:rPr lang="hr-HR" sz="2400" dirty="0" err="1"/>
              <a:t>target</a:t>
            </a:r>
            <a:endParaRPr lang="hr-HR" sz="2400" dirty="0"/>
          </a:p>
          <a:p>
            <a:pPr>
              <a:buClr>
                <a:schemeClr val="bg1">
                  <a:lumMod val="60000"/>
                  <a:lumOff val="40000"/>
                </a:schemeClr>
              </a:buClr>
            </a:pPr>
            <a:r>
              <a:rPr lang="hr-HR" sz="2400" dirty="0"/>
              <a:t>28 km </a:t>
            </a:r>
            <a:r>
              <a:rPr lang="hr-HR" sz="2400" dirty="0" err="1"/>
              <a:t>scale</a:t>
            </a:r>
            <a:r>
              <a:rPr lang="hr-HR" sz="2400" dirty="0"/>
              <a:t> model </a:t>
            </a:r>
            <a:r>
              <a:rPr lang="hr-HR" sz="2400" dirty="0" err="1"/>
              <a:t>performs</a:t>
            </a:r>
            <a:r>
              <a:rPr lang="hr-HR" sz="2400" dirty="0"/>
              <a:t> </a:t>
            </a:r>
            <a:r>
              <a:rPr lang="hr-HR" sz="2400" dirty="0" err="1"/>
              <a:t>better</a:t>
            </a:r>
            <a:r>
              <a:rPr lang="hr-HR" sz="2400" dirty="0"/>
              <a:t> </a:t>
            </a:r>
            <a:r>
              <a:rPr lang="hr-HR" sz="2400" dirty="0" err="1"/>
              <a:t>with</a:t>
            </a:r>
            <a:r>
              <a:rPr lang="hr-HR" sz="2400" dirty="0"/>
              <a:t> </a:t>
            </a:r>
            <a:r>
              <a:rPr lang="hr-HR" sz="2400" dirty="0" err="1"/>
              <a:t>the</a:t>
            </a:r>
            <a:r>
              <a:rPr lang="hr-HR" sz="2400" dirty="0"/>
              <a:t> same model </a:t>
            </a:r>
            <a:r>
              <a:rPr lang="hr-HR" sz="2400" dirty="0" err="1"/>
              <a:t>formulation</a:t>
            </a:r>
            <a:endParaRPr lang="hr-HR" sz="2400" dirty="0"/>
          </a:p>
          <a:p>
            <a:pPr>
              <a:buClr>
                <a:schemeClr val="bg1">
                  <a:lumMod val="60000"/>
                  <a:lumOff val="40000"/>
                </a:schemeClr>
              </a:buClr>
            </a:pPr>
            <a:r>
              <a:rPr lang="hr-HR" sz="2400" dirty="0" err="1"/>
              <a:t>Expectation</a:t>
            </a:r>
            <a:r>
              <a:rPr lang="hr-HR" sz="2400" dirty="0"/>
              <a:t> </a:t>
            </a:r>
            <a:r>
              <a:rPr lang="hr-HR" sz="2400" dirty="0" err="1"/>
              <a:t>is</a:t>
            </a:r>
            <a:r>
              <a:rPr lang="hr-HR" sz="2400" dirty="0"/>
              <a:t> </a:t>
            </a:r>
            <a:r>
              <a:rPr lang="hr-HR" sz="2400" dirty="0" err="1"/>
              <a:t>that</a:t>
            </a:r>
            <a:r>
              <a:rPr lang="hr-HR" sz="2400" dirty="0"/>
              <a:t> 7 km </a:t>
            </a:r>
            <a:r>
              <a:rPr lang="hr-HR" sz="2400" dirty="0" err="1"/>
              <a:t>grid</a:t>
            </a:r>
            <a:r>
              <a:rPr lang="hr-HR" sz="2400" dirty="0"/>
              <a:t> </a:t>
            </a:r>
            <a:r>
              <a:rPr lang="hr-HR" sz="2400" dirty="0" err="1"/>
              <a:t>scale</a:t>
            </a:r>
            <a:r>
              <a:rPr lang="hr-HR" sz="2400" dirty="0"/>
              <a:t> </a:t>
            </a:r>
            <a:r>
              <a:rPr lang="hr-HR" sz="2400" dirty="0" err="1"/>
              <a:t>should</a:t>
            </a:r>
            <a:r>
              <a:rPr lang="hr-HR" sz="2400" dirty="0"/>
              <a:t> </a:t>
            </a:r>
            <a:r>
              <a:rPr lang="hr-HR" sz="2400" dirty="0" err="1"/>
              <a:t>improve</a:t>
            </a:r>
            <a:r>
              <a:rPr lang="hr-HR" sz="2400" dirty="0"/>
              <a:t> Model </a:t>
            </a:r>
            <a:r>
              <a:rPr lang="hr-HR" sz="2400" dirty="0" err="1"/>
              <a:t>Performance</a:t>
            </a:r>
            <a:r>
              <a:rPr lang="hr-HR" sz="2400" dirty="0"/>
              <a:t> </a:t>
            </a:r>
          </a:p>
          <a:p>
            <a:pPr>
              <a:buClr>
                <a:schemeClr val="bg1">
                  <a:lumMod val="60000"/>
                  <a:lumOff val="40000"/>
                </a:schemeClr>
              </a:buClr>
            </a:pPr>
            <a:r>
              <a:rPr lang="hr-HR" sz="2400" dirty="0" err="1"/>
              <a:t>Rural</a:t>
            </a:r>
            <a:r>
              <a:rPr lang="hr-HR" sz="2400" dirty="0"/>
              <a:t> </a:t>
            </a:r>
            <a:r>
              <a:rPr lang="hr-HR" sz="2400" dirty="0" err="1"/>
              <a:t>sites</a:t>
            </a:r>
            <a:r>
              <a:rPr lang="hr-HR" sz="2400" dirty="0"/>
              <a:t> – </a:t>
            </a:r>
            <a:r>
              <a:rPr lang="hr-HR" sz="2400" dirty="0" err="1"/>
              <a:t>important</a:t>
            </a:r>
            <a:r>
              <a:rPr lang="hr-HR" sz="2400" dirty="0"/>
              <a:t> for model </a:t>
            </a:r>
            <a:r>
              <a:rPr lang="hr-HR" sz="2400" dirty="0" err="1"/>
              <a:t>performance</a:t>
            </a:r>
            <a:r>
              <a:rPr lang="hr-HR" sz="2400" dirty="0"/>
              <a:t> </a:t>
            </a:r>
            <a:r>
              <a:rPr lang="hr-HR" sz="2400" dirty="0" err="1"/>
              <a:t>evaluation</a:t>
            </a:r>
            <a:endParaRPr lang="hr-HR" sz="2400" dirty="0"/>
          </a:p>
          <a:p>
            <a:pPr>
              <a:buClr>
                <a:schemeClr val="bg1">
                  <a:lumMod val="60000"/>
                  <a:lumOff val="40000"/>
                </a:schemeClr>
              </a:buClr>
            </a:pPr>
            <a:r>
              <a:rPr lang="en-GB" sz="2400" dirty="0"/>
              <a:t>Delta tool is very useful</a:t>
            </a:r>
            <a:r>
              <a:rPr lang="hr-HR" sz="2400" dirty="0"/>
              <a:t> </a:t>
            </a:r>
            <a:r>
              <a:rPr lang="hr-HR" sz="2400" dirty="0" err="1"/>
              <a:t>and</a:t>
            </a:r>
            <a:r>
              <a:rPr lang="en-GB" sz="2400" dirty="0"/>
              <a:t> versatile </a:t>
            </a:r>
            <a:r>
              <a:rPr lang="hr-HR" sz="2400" dirty="0" err="1"/>
              <a:t>tool</a:t>
            </a:r>
            <a:r>
              <a:rPr lang="hr-HR" sz="2400"/>
              <a:t> </a:t>
            </a:r>
            <a:r>
              <a:rPr lang="en-GB" sz="2400"/>
              <a:t>– </a:t>
            </a:r>
            <a:r>
              <a:rPr lang="en-GB" sz="2400" dirty="0"/>
              <a:t>helps </a:t>
            </a:r>
            <a:r>
              <a:rPr lang="en-GB" sz="2400" dirty="0" err="1"/>
              <a:t>synthetise</a:t>
            </a:r>
            <a:r>
              <a:rPr lang="en-GB" sz="2400" dirty="0"/>
              <a:t> and understand complex information in a</a:t>
            </a:r>
            <a:r>
              <a:rPr lang="hr-HR" sz="2400" dirty="0"/>
              <a:t>n </a:t>
            </a:r>
            <a:r>
              <a:rPr lang="hr-HR" sz="2400" dirty="0" err="1"/>
              <a:t>easy</a:t>
            </a:r>
            <a:r>
              <a:rPr lang="hr-HR" sz="2400" dirty="0"/>
              <a:t> </a:t>
            </a:r>
            <a:r>
              <a:rPr lang="hr-HR" sz="2400" dirty="0" err="1"/>
              <a:t>and</a:t>
            </a:r>
            <a:r>
              <a:rPr lang="hr-HR" sz="2400" dirty="0"/>
              <a:t> more </a:t>
            </a:r>
            <a:r>
              <a:rPr lang="hr-HR" sz="2400" dirty="0" err="1"/>
              <a:t>intuitive</a:t>
            </a:r>
            <a:r>
              <a:rPr lang="hr-HR" sz="2400" dirty="0"/>
              <a:t> </a:t>
            </a:r>
            <a:r>
              <a:rPr lang="hr-HR" sz="2400" dirty="0" err="1"/>
              <a:t>manner</a:t>
            </a:r>
            <a:r>
              <a:rPr lang="en-GB" sz="2400" dirty="0"/>
              <a:t>  </a:t>
            </a:r>
          </a:p>
          <a:p>
            <a:endParaRPr lang="hr-HR" sz="2400" dirty="0"/>
          </a:p>
          <a:p>
            <a:endParaRPr lang="hr-HR" sz="2400" dirty="0"/>
          </a:p>
          <a:p>
            <a:endParaRPr lang="hr-HR" sz="2400" dirty="0"/>
          </a:p>
          <a:p>
            <a:endParaRPr lang="en-GB" sz="2400" dirty="0"/>
          </a:p>
        </p:txBody>
      </p:sp>
      <p:pic>
        <p:nvPicPr>
          <p:cNvPr id="4" name="Picture 3"/>
          <p:cNvPicPr>
            <a:picLocks noChangeAspect="1"/>
          </p:cNvPicPr>
          <p:nvPr/>
        </p:nvPicPr>
        <p:blipFill rotWithShape="1">
          <a:blip r:embed="rId2"/>
          <a:srcRect l="3685" t="5832" r="4017" b="5991"/>
          <a:stretch/>
        </p:blipFill>
        <p:spPr>
          <a:xfrm>
            <a:off x="615064" y="361506"/>
            <a:ext cx="930350" cy="884275"/>
          </a:xfrm>
          <a:prstGeom prst="roundRect">
            <a:avLst/>
          </a:prstGeom>
          <a:ln>
            <a:noFill/>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471247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p:cNvSpPr>
            <a:spLocks noGrp="1"/>
          </p:cNvSpPr>
          <p:nvPr>
            <p:ph type="title"/>
          </p:nvPr>
        </p:nvSpPr>
        <p:spPr>
          <a:xfrm>
            <a:off x="6412547" y="3497531"/>
            <a:ext cx="2167548" cy="1143000"/>
          </a:xfrm>
        </p:spPr>
        <p:txBody>
          <a:bodyPr/>
          <a:lstStyle/>
          <a:p>
            <a:pPr algn="ctr"/>
            <a:r>
              <a:rPr lang="hr-HR" sz="2000" b="1" dirty="0"/>
              <a:t>EMEP GRID</a:t>
            </a:r>
            <a:br>
              <a:rPr lang="hr-HR" sz="2000" b="1" dirty="0"/>
            </a:br>
            <a:r>
              <a:rPr lang="hr-HR" sz="2000" b="1" dirty="0"/>
              <a:t>50 km x 28 km</a:t>
            </a:r>
            <a:endParaRPr lang="en-GB" sz="2000" b="1" dirty="0"/>
          </a:p>
        </p:txBody>
      </p:sp>
      <p:pic>
        <p:nvPicPr>
          <p:cNvPr id="8" name="Picture 7"/>
          <p:cNvPicPr>
            <a:picLocks noChangeAspect="1"/>
          </p:cNvPicPr>
          <p:nvPr/>
        </p:nvPicPr>
        <p:blipFill>
          <a:blip r:embed="rId2"/>
          <a:stretch>
            <a:fillRect/>
          </a:stretch>
        </p:blipFill>
        <p:spPr>
          <a:xfrm>
            <a:off x="481927" y="128307"/>
            <a:ext cx="5868997" cy="5984760"/>
          </a:xfrm>
          <a:prstGeom prst="rect">
            <a:avLst/>
          </a:prstGeom>
        </p:spPr>
      </p:pic>
      <p:pic>
        <p:nvPicPr>
          <p:cNvPr id="26" name="Picture 25"/>
          <p:cNvPicPr>
            <a:picLocks noChangeAspect="1"/>
          </p:cNvPicPr>
          <p:nvPr/>
        </p:nvPicPr>
        <p:blipFill>
          <a:blip r:embed="rId3"/>
          <a:stretch>
            <a:fillRect/>
          </a:stretch>
        </p:blipFill>
        <p:spPr>
          <a:xfrm>
            <a:off x="6535137" y="4860176"/>
            <a:ext cx="2430854" cy="914399"/>
          </a:xfrm>
          <a:prstGeom prst="rect">
            <a:avLst/>
          </a:prstGeom>
        </p:spPr>
      </p:pic>
    </p:spTree>
    <p:extLst>
      <p:ext uri="{BB962C8B-B14F-4D97-AF65-F5344CB8AC3E}">
        <p14:creationId xmlns:p14="http://schemas.microsoft.com/office/powerpoint/2010/main" val="427465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66" y="213750"/>
            <a:ext cx="8600799" cy="1143000"/>
          </a:xfrm>
        </p:spPr>
        <p:txBody>
          <a:bodyPr/>
          <a:lstStyle/>
          <a:p>
            <a:pPr algn="ctr"/>
            <a:r>
              <a:rPr lang="hr-HR" sz="3600" b="1" dirty="0" err="1"/>
              <a:t>Context</a:t>
            </a:r>
            <a:r>
              <a:rPr lang="hr-HR" sz="3600" b="1" dirty="0"/>
              <a:t>  II</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2288" y="1264450"/>
            <a:ext cx="5751512" cy="4762563"/>
          </a:xfrm>
        </p:spPr>
      </p:pic>
      <p:grpSp>
        <p:nvGrpSpPr>
          <p:cNvPr id="17" name="Group 16"/>
          <p:cNvGrpSpPr/>
          <p:nvPr/>
        </p:nvGrpSpPr>
        <p:grpSpPr>
          <a:xfrm>
            <a:off x="-257535" y="297434"/>
            <a:ext cx="9123700" cy="5989836"/>
            <a:chOff x="-257535" y="297434"/>
            <a:chExt cx="9123700" cy="5989836"/>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1" y="1828908"/>
              <a:ext cx="2732064" cy="181682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35" y="837859"/>
              <a:ext cx="2572725" cy="17159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3762" y="3707930"/>
              <a:ext cx="3079750" cy="197700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04577" y="297434"/>
              <a:ext cx="3086100" cy="154305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7200" y="4915449"/>
              <a:ext cx="1758949" cy="131921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7350" y="437056"/>
              <a:ext cx="1340703" cy="1787603"/>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28543" r="25207" b="32542"/>
            <a:stretch/>
          </p:blipFill>
          <p:spPr>
            <a:xfrm>
              <a:off x="1588353" y="3543627"/>
              <a:ext cx="2819400" cy="2743643"/>
            </a:xfrm>
            <a:prstGeom prst="rect">
              <a:avLst/>
            </a:prstGeom>
          </p:spPr>
        </p:pic>
      </p:grpSp>
    </p:spTree>
    <p:extLst>
      <p:ext uri="{BB962C8B-B14F-4D97-AF65-F5344CB8AC3E}">
        <p14:creationId xmlns:p14="http://schemas.microsoft.com/office/powerpoint/2010/main" val="28100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93" y="336550"/>
            <a:ext cx="8334774" cy="5848350"/>
          </a:xfrm>
          <a:prstGeom prst="rect">
            <a:avLst/>
          </a:prstGeom>
        </p:spPr>
      </p:pic>
      <p:sp>
        <p:nvSpPr>
          <p:cNvPr id="4" name="Title 1"/>
          <p:cNvSpPr txBox="1">
            <a:spLocks/>
          </p:cNvSpPr>
          <p:nvPr/>
        </p:nvSpPr>
        <p:spPr>
          <a:xfrm>
            <a:off x="714039" y="457792"/>
            <a:ext cx="7772400" cy="1143000"/>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r>
              <a:rPr lang="hr-HR" sz="3600" b="1" kern="0" dirty="0" err="1"/>
              <a:t>Coal</a:t>
            </a:r>
            <a:r>
              <a:rPr lang="hr-HR" sz="3600" b="1" kern="0" dirty="0"/>
              <a:t> </a:t>
            </a:r>
            <a:r>
              <a:rPr lang="hr-HR" sz="3600" b="1" kern="0" dirty="0" err="1"/>
              <a:t>dominant</a:t>
            </a:r>
            <a:r>
              <a:rPr lang="hr-HR" sz="3600" b="1" kern="0" dirty="0"/>
              <a:t> </a:t>
            </a:r>
            <a:r>
              <a:rPr lang="hr-HR" sz="3600" b="1" kern="0" dirty="0" err="1"/>
              <a:t>sources</a:t>
            </a:r>
            <a:r>
              <a:rPr lang="hr-HR" sz="3600" b="1" kern="0" dirty="0"/>
              <a:t> </a:t>
            </a:r>
            <a:r>
              <a:rPr lang="hr-HR" sz="3600" b="1" kern="0" dirty="0" err="1"/>
              <a:t>in</a:t>
            </a:r>
            <a:r>
              <a:rPr lang="hr-HR" sz="3600" b="1" kern="0" dirty="0"/>
              <a:t> Europe</a:t>
            </a:r>
            <a:endParaRPr lang="en-GB" sz="3600" b="1" kern="0" dirty="0"/>
          </a:p>
        </p:txBody>
      </p:sp>
    </p:spTree>
    <p:extLst>
      <p:ext uri="{BB962C8B-B14F-4D97-AF65-F5344CB8AC3E}">
        <p14:creationId xmlns:p14="http://schemas.microsoft.com/office/powerpoint/2010/main" val="2377420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695" y="187092"/>
            <a:ext cx="7772400" cy="1143000"/>
          </a:xfrm>
        </p:spPr>
        <p:txBody>
          <a:bodyPr/>
          <a:lstStyle/>
          <a:p>
            <a:pPr algn="ctr"/>
            <a:r>
              <a:rPr lang="hr-HR" sz="3200" b="1" dirty="0" err="1"/>
              <a:t>Context</a:t>
            </a:r>
            <a:r>
              <a:rPr lang="hr-HR" sz="3200" b="1" dirty="0"/>
              <a:t> III</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3030" t="6728" r="24795" b="3403"/>
          <a:stretch/>
        </p:blipFill>
        <p:spPr>
          <a:xfrm>
            <a:off x="139394" y="1333500"/>
            <a:ext cx="4382878" cy="4330701"/>
          </a:xfrm>
        </p:spPr>
      </p:pic>
      <p:pic>
        <p:nvPicPr>
          <p:cNvPr id="4" name="Picture 3"/>
          <p:cNvPicPr>
            <a:picLocks noChangeAspect="1"/>
          </p:cNvPicPr>
          <p:nvPr/>
        </p:nvPicPr>
        <p:blipFill rotWithShape="1">
          <a:blip r:embed="rId3"/>
          <a:srcRect l="4240"/>
          <a:stretch/>
        </p:blipFill>
        <p:spPr>
          <a:xfrm>
            <a:off x="4711700" y="1312795"/>
            <a:ext cx="4248150" cy="4357756"/>
          </a:xfrm>
          <a:prstGeom prst="rect">
            <a:avLst/>
          </a:prstGeom>
        </p:spPr>
      </p:pic>
      <p:sp>
        <p:nvSpPr>
          <p:cNvPr id="6" name="Oval 5"/>
          <p:cNvSpPr/>
          <p:nvPr/>
        </p:nvSpPr>
        <p:spPr bwMode="auto">
          <a:xfrm rot="20890945">
            <a:off x="819019" y="4499407"/>
            <a:ext cx="3705681" cy="793750"/>
          </a:xfrm>
          <a:prstGeom prst="ellipse">
            <a:avLst/>
          </a:prstGeom>
          <a:solidFill>
            <a:srgbClr val="FFFF66">
              <a:alpha val="41176"/>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7" name="Title 6"/>
          <p:cNvSpPr txBox="1">
            <a:spLocks/>
          </p:cNvSpPr>
          <p:nvPr/>
        </p:nvSpPr>
        <p:spPr>
          <a:xfrm>
            <a:off x="5301327" y="1709152"/>
            <a:ext cx="1407622" cy="604986"/>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hr-HR" sz="1600" b="1" kern="0" dirty="0"/>
              <a:t>EMEP GRID</a:t>
            </a:r>
            <a:br>
              <a:rPr lang="hr-HR" sz="1600" b="1" kern="0" dirty="0"/>
            </a:br>
            <a:r>
              <a:rPr lang="hr-HR" sz="1600" b="1" kern="0" dirty="0"/>
              <a:t>50 km x 50 km</a:t>
            </a:r>
            <a:endParaRPr lang="en-GB" sz="1600" b="1" kern="0" dirty="0"/>
          </a:p>
        </p:txBody>
      </p:sp>
      <p:sp>
        <p:nvSpPr>
          <p:cNvPr id="8" name="Title 6"/>
          <p:cNvSpPr txBox="1">
            <a:spLocks/>
          </p:cNvSpPr>
          <p:nvPr/>
        </p:nvSpPr>
        <p:spPr>
          <a:xfrm>
            <a:off x="538827" y="1773158"/>
            <a:ext cx="1407622" cy="604986"/>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hr-HR" sz="1600" b="1" kern="0" dirty="0"/>
              <a:t>EMEP GRID</a:t>
            </a:r>
            <a:br>
              <a:rPr lang="hr-HR" sz="1600" b="1" kern="0" dirty="0"/>
            </a:br>
            <a:r>
              <a:rPr lang="hr-HR" sz="1600" b="1" kern="0" dirty="0"/>
              <a:t>50 km x 50 km</a:t>
            </a:r>
            <a:endParaRPr lang="en-GB" sz="1600" b="1" kern="0" dirty="0"/>
          </a:p>
        </p:txBody>
      </p:sp>
    </p:spTree>
    <p:extLst>
      <p:ext uri="{BB962C8B-B14F-4D97-AF65-F5344CB8AC3E}">
        <p14:creationId xmlns:p14="http://schemas.microsoft.com/office/powerpoint/2010/main" val="187596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617831"/>
            <a:ext cx="8528857" cy="903081"/>
          </a:xfrm>
        </p:spPr>
        <p:txBody>
          <a:bodyPr/>
          <a:lstStyle/>
          <a:p>
            <a:pPr algn="ctr"/>
            <a:r>
              <a:rPr lang="hr-HR" sz="2800" b="1" dirty="0"/>
              <a:t>Air Quality Monitoring Network – </a:t>
            </a:r>
            <a:r>
              <a:rPr lang="hr-HR" sz="2800" b="1" dirty="0" err="1"/>
              <a:t>sites</a:t>
            </a:r>
            <a:r>
              <a:rPr lang="hr-HR" sz="2800" b="1" dirty="0"/>
              <a:t> </a:t>
            </a:r>
            <a:r>
              <a:rPr lang="hr-HR" sz="2800" b="1" dirty="0" err="1"/>
              <a:t>used</a:t>
            </a:r>
            <a:r>
              <a:rPr lang="hr-HR" sz="2800" b="1" dirty="0"/>
              <a:t> for </a:t>
            </a:r>
            <a:r>
              <a:rPr lang="hr-HR" sz="2800" b="1" dirty="0" err="1"/>
              <a:t>the</a:t>
            </a:r>
            <a:r>
              <a:rPr lang="hr-HR" sz="2800" b="1" dirty="0"/>
              <a:t> </a:t>
            </a:r>
            <a:r>
              <a:rPr lang="hr-HR" sz="2800" b="1" dirty="0" err="1"/>
              <a:t>study</a:t>
            </a:r>
            <a:endParaRPr lang="en-GB" sz="2800" b="1" dirty="0"/>
          </a:p>
        </p:txBody>
      </p:sp>
      <p:pic>
        <p:nvPicPr>
          <p:cNvPr id="4" name="Picture 3"/>
          <p:cNvPicPr>
            <a:picLocks noChangeAspect="1"/>
          </p:cNvPicPr>
          <p:nvPr/>
        </p:nvPicPr>
        <p:blipFill>
          <a:blip r:embed="rId3"/>
          <a:stretch>
            <a:fillRect/>
          </a:stretch>
        </p:blipFill>
        <p:spPr>
          <a:xfrm>
            <a:off x="704850" y="1547424"/>
            <a:ext cx="7734300" cy="4521850"/>
          </a:xfrm>
          <a:prstGeom prst="rect">
            <a:avLst/>
          </a:prstGeom>
        </p:spPr>
      </p:pic>
    </p:spTree>
    <p:extLst>
      <p:ext uri="{BB962C8B-B14F-4D97-AF65-F5344CB8AC3E}">
        <p14:creationId xmlns:p14="http://schemas.microsoft.com/office/powerpoint/2010/main" val="52251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766" y="0"/>
            <a:ext cx="6075509" cy="6681682"/>
          </a:xfrm>
          <a:prstGeom prst="rect">
            <a:avLst/>
          </a:prstGeom>
        </p:spPr>
      </p:pic>
    </p:spTree>
    <p:extLst>
      <p:ext uri="{BB962C8B-B14F-4D97-AF65-F5344CB8AC3E}">
        <p14:creationId xmlns:p14="http://schemas.microsoft.com/office/powerpoint/2010/main" val="3553842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p:cNvSpPr>
          <p:nvPr/>
        </p:nvSpPr>
        <p:spPr>
          <a:xfrm>
            <a:off x="983901" y="547074"/>
            <a:ext cx="7650723" cy="903081"/>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hr-HR" sz="3200" b="1" kern="0" dirty="0"/>
              <a:t>Model </a:t>
            </a:r>
            <a:r>
              <a:rPr lang="hr-HR" sz="3200" b="1" kern="0" dirty="0" err="1"/>
              <a:t>resolutions</a:t>
            </a:r>
            <a:endParaRPr lang="en-GB" sz="3200" b="1" kern="0" dirty="0"/>
          </a:p>
        </p:txBody>
      </p:sp>
      <p:pic>
        <p:nvPicPr>
          <p:cNvPr id="12" name="Picture 11"/>
          <p:cNvPicPr>
            <a:picLocks noChangeAspect="1"/>
          </p:cNvPicPr>
          <p:nvPr/>
        </p:nvPicPr>
        <p:blipFill>
          <a:blip r:embed="rId2"/>
          <a:stretch>
            <a:fillRect/>
          </a:stretch>
        </p:blipFill>
        <p:spPr>
          <a:xfrm>
            <a:off x="4276063" y="1283901"/>
            <a:ext cx="4995394" cy="4751396"/>
          </a:xfrm>
          <a:prstGeom prst="rect">
            <a:avLst/>
          </a:prstGeom>
        </p:spPr>
      </p:pic>
      <p:sp>
        <p:nvSpPr>
          <p:cNvPr id="6" name="Title 6"/>
          <p:cNvSpPr txBox="1">
            <a:spLocks/>
          </p:cNvSpPr>
          <p:nvPr/>
        </p:nvSpPr>
        <p:spPr>
          <a:xfrm>
            <a:off x="3008070" y="3838777"/>
            <a:ext cx="1364424" cy="601248"/>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hr-HR" sz="1600" b="1" kern="0" dirty="0"/>
              <a:t>GRID</a:t>
            </a:r>
            <a:br>
              <a:rPr lang="hr-HR" sz="1600" b="1" kern="0" dirty="0"/>
            </a:br>
            <a:r>
              <a:rPr lang="hr-HR" sz="1600" b="1" kern="0" dirty="0"/>
              <a:t>50 km x 28 km</a:t>
            </a:r>
            <a:endParaRPr lang="en-GB" sz="1600" b="1" kern="0" dirty="0"/>
          </a:p>
        </p:txBody>
      </p:sp>
      <p:sp>
        <p:nvSpPr>
          <p:cNvPr id="5" name="Title 6"/>
          <p:cNvSpPr txBox="1">
            <a:spLocks/>
          </p:cNvSpPr>
          <p:nvPr/>
        </p:nvSpPr>
        <p:spPr>
          <a:xfrm>
            <a:off x="7365077" y="3836908"/>
            <a:ext cx="1407622" cy="604986"/>
          </a:xfrm>
          <a:prstGeom prst="rect">
            <a:avLst/>
          </a:prstGeom>
        </p:spPr>
        <p:txBody>
          <a:bodyPr/>
          <a:lstStyle>
            <a:lvl1pPr algn="l" rtl="0" fontAlgn="base">
              <a:spcBef>
                <a:spcPct val="0"/>
              </a:spcBef>
              <a:spcAft>
                <a:spcPct val="0"/>
              </a:spcAft>
              <a:defRPr sz="4400">
                <a:solidFill>
                  <a:srgbClr val="002060"/>
                </a:solidFill>
                <a:effectLst/>
                <a:latin typeface="Arial Narrow" pitchFamily="34" charset="0"/>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hr-HR" sz="1600" b="1" kern="0" dirty="0"/>
              <a:t>EMEP GRID</a:t>
            </a:r>
            <a:br>
              <a:rPr lang="hr-HR" sz="1600" b="1" kern="0" dirty="0"/>
            </a:br>
            <a:r>
              <a:rPr lang="hr-HR" sz="1600" b="1" kern="0" dirty="0"/>
              <a:t>50 km x 50 km</a:t>
            </a:r>
            <a:endParaRPr lang="en-GB" sz="1600" b="1" kern="0" dirty="0"/>
          </a:p>
        </p:txBody>
      </p:sp>
      <p:pic>
        <p:nvPicPr>
          <p:cNvPr id="10" name="Picture 9"/>
          <p:cNvPicPr>
            <a:picLocks noChangeAspect="1"/>
          </p:cNvPicPr>
          <p:nvPr/>
        </p:nvPicPr>
        <p:blipFill rotWithShape="1">
          <a:blip r:embed="rId3"/>
          <a:srcRect l="8345" r="1" b="4099"/>
          <a:stretch/>
        </p:blipFill>
        <p:spPr>
          <a:xfrm>
            <a:off x="56088" y="1307840"/>
            <a:ext cx="4437954" cy="4735151"/>
          </a:xfrm>
          <a:prstGeom prst="rect">
            <a:avLst/>
          </a:prstGeom>
        </p:spPr>
      </p:pic>
      <p:pic>
        <p:nvPicPr>
          <p:cNvPr id="15" name="Picture 14"/>
          <p:cNvPicPr>
            <a:picLocks noChangeAspect="1"/>
          </p:cNvPicPr>
          <p:nvPr/>
        </p:nvPicPr>
        <p:blipFill>
          <a:blip r:embed="rId4"/>
          <a:stretch>
            <a:fillRect/>
          </a:stretch>
        </p:blipFill>
        <p:spPr>
          <a:xfrm>
            <a:off x="4440329" y="5176058"/>
            <a:ext cx="2125890" cy="799683"/>
          </a:xfrm>
          <a:prstGeom prst="rect">
            <a:avLst/>
          </a:prstGeom>
        </p:spPr>
      </p:pic>
    </p:spTree>
    <p:extLst>
      <p:ext uri="{BB962C8B-B14F-4D97-AF65-F5344CB8AC3E}">
        <p14:creationId xmlns:p14="http://schemas.microsoft.com/office/powerpoint/2010/main" val="3997579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85" t="5832" r="4017" b="5991"/>
          <a:stretch/>
        </p:blipFill>
        <p:spPr>
          <a:xfrm>
            <a:off x="615064" y="361506"/>
            <a:ext cx="930350" cy="884275"/>
          </a:xfrm>
          <a:prstGeom prst="roundRect">
            <a:avLst/>
          </a:prstGeom>
          <a:ln>
            <a:noFill/>
          </a:ln>
        </p:spPr>
        <p:style>
          <a:lnRef idx="2">
            <a:schemeClr val="accent1"/>
          </a:lnRef>
          <a:fillRef idx="1">
            <a:schemeClr val="lt1"/>
          </a:fillRef>
          <a:effectRef idx="0">
            <a:schemeClr val="accent1"/>
          </a:effectRef>
          <a:fontRef idx="minor">
            <a:schemeClr val="dk1"/>
          </a:fontRef>
        </p:style>
      </p:pic>
      <p:sp>
        <p:nvSpPr>
          <p:cNvPr id="3" name="Rectangle 2"/>
          <p:cNvSpPr/>
          <p:nvPr/>
        </p:nvSpPr>
        <p:spPr>
          <a:xfrm>
            <a:off x="447233" y="1565816"/>
            <a:ext cx="7871912" cy="4401205"/>
          </a:xfrm>
          <a:prstGeom prst="rect">
            <a:avLst/>
          </a:prstGeom>
        </p:spPr>
        <p:txBody>
          <a:bodyPr wrap="square">
            <a:spAutoFit/>
          </a:bodyPr>
          <a:lstStyle/>
          <a:p>
            <a:r>
              <a:rPr lang="hr-HR" sz="2800" dirty="0">
                <a:solidFill>
                  <a:schemeClr val="bg1"/>
                </a:solidFill>
                <a:latin typeface="Arial Narrow" panose="020B0606020202030204" pitchFamily="34" charset="0"/>
              </a:rPr>
              <a:t>E</a:t>
            </a:r>
            <a:r>
              <a:rPr lang="en-US" sz="2800" dirty="0">
                <a:solidFill>
                  <a:schemeClr val="bg1"/>
                </a:solidFill>
                <a:latin typeface="Arial Narrow" panose="020B0606020202030204" pitchFamily="34" charset="0"/>
              </a:rPr>
              <a:t>valuation software which includes the main assets of the </a:t>
            </a:r>
            <a:r>
              <a:rPr lang="en-US" sz="2800" dirty="0" err="1">
                <a:solidFill>
                  <a:schemeClr val="bg1"/>
                </a:solidFill>
                <a:latin typeface="Arial Narrow" panose="020B0606020202030204" pitchFamily="34" charset="0"/>
              </a:rPr>
              <a:t>EuroDelta</a:t>
            </a:r>
            <a:r>
              <a:rPr lang="en-US" sz="2800" dirty="0">
                <a:solidFill>
                  <a:schemeClr val="bg1"/>
                </a:solidFill>
                <a:latin typeface="Arial Narrow" panose="020B0606020202030204" pitchFamily="34" charset="0"/>
              </a:rPr>
              <a:t>, </a:t>
            </a:r>
            <a:r>
              <a:rPr lang="en-US" sz="2800" dirty="0" err="1">
                <a:solidFill>
                  <a:schemeClr val="bg1"/>
                </a:solidFill>
                <a:latin typeface="Arial Narrow" panose="020B0606020202030204" pitchFamily="34" charset="0"/>
              </a:rPr>
              <a:t>CityDelta</a:t>
            </a:r>
            <a:r>
              <a:rPr lang="en-US" sz="2800" dirty="0">
                <a:solidFill>
                  <a:schemeClr val="bg1"/>
                </a:solidFill>
                <a:latin typeface="Arial Narrow" panose="020B0606020202030204" pitchFamily="34" charset="0"/>
              </a:rPr>
              <a:t>, and POMI tools (</a:t>
            </a:r>
            <a:r>
              <a:rPr lang="en-US" sz="2800" dirty="0" err="1">
                <a:solidFill>
                  <a:schemeClr val="bg1"/>
                </a:solidFill>
                <a:latin typeface="Arial Narrow" panose="020B0606020202030204" pitchFamily="34" charset="0"/>
              </a:rPr>
              <a:t>Cuvelier</a:t>
            </a:r>
            <a:r>
              <a:rPr lang="en-US" sz="2800" dirty="0">
                <a:solidFill>
                  <a:schemeClr val="bg1"/>
                </a:solidFill>
                <a:latin typeface="Arial Narrow" panose="020B0606020202030204" pitchFamily="34" charset="0"/>
              </a:rPr>
              <a:t> et al. 2007; </a:t>
            </a:r>
            <a:r>
              <a:rPr lang="en-US" sz="2800" dirty="0" err="1">
                <a:solidFill>
                  <a:schemeClr val="bg1"/>
                </a:solidFill>
                <a:latin typeface="Arial Narrow" panose="020B0606020202030204" pitchFamily="34" charset="0"/>
              </a:rPr>
              <a:t>Thunis</a:t>
            </a:r>
            <a:r>
              <a:rPr lang="en-US" sz="2800" dirty="0">
                <a:solidFill>
                  <a:schemeClr val="bg1"/>
                </a:solidFill>
                <a:latin typeface="Arial Narrow" panose="020B0606020202030204" pitchFamily="34" charset="0"/>
              </a:rPr>
              <a:t> et al. 2007). </a:t>
            </a:r>
            <a:endParaRPr lang="hr-HR" sz="2800" dirty="0">
              <a:solidFill>
                <a:schemeClr val="bg1"/>
              </a:solidFill>
              <a:latin typeface="Arial Narrow" panose="020B0606020202030204" pitchFamily="34" charset="0"/>
            </a:endParaRPr>
          </a:p>
          <a:p>
            <a:endParaRPr lang="hr-HR" sz="2800"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It allows to perform rapid diagnostics of air quality and meteorological model performances. </a:t>
            </a:r>
            <a:endParaRPr lang="hr-HR" sz="2800" dirty="0">
              <a:solidFill>
                <a:schemeClr val="bg1"/>
              </a:solidFill>
              <a:latin typeface="Arial Narrow" panose="020B0606020202030204" pitchFamily="34" charset="0"/>
            </a:endParaRPr>
          </a:p>
          <a:p>
            <a:endParaRPr lang="hr-HR" sz="2800"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It works on the comparison of time series at specific locations and therefore addresses all relevant spatial scales (from local to regional). </a:t>
            </a:r>
            <a:endParaRPr lang="hr-HR" sz="2800" dirty="0">
              <a:solidFill>
                <a:schemeClr val="bg1"/>
              </a:solidFill>
              <a:latin typeface="Arial Narrow" panose="020B0606020202030204" pitchFamily="34" charset="0"/>
            </a:endParaRPr>
          </a:p>
        </p:txBody>
      </p:sp>
      <p:sp>
        <p:nvSpPr>
          <p:cNvPr id="4" name="Title 3"/>
          <p:cNvSpPr>
            <a:spLocks noGrp="1"/>
          </p:cNvSpPr>
          <p:nvPr>
            <p:ph type="title"/>
          </p:nvPr>
        </p:nvSpPr>
        <p:spPr>
          <a:xfrm>
            <a:off x="1663699" y="232144"/>
            <a:ext cx="6655445" cy="1143000"/>
          </a:xfrm>
        </p:spPr>
        <p:txBody>
          <a:bodyPr/>
          <a:lstStyle/>
          <a:p>
            <a:pPr defTabSz="1168400"/>
            <a:r>
              <a:rPr lang="en-US" sz="3600" b="1" dirty="0">
                <a:solidFill>
                  <a:schemeClr val="bg1"/>
                </a:solidFill>
              </a:rPr>
              <a:t>DELTA Tool</a:t>
            </a:r>
            <a:endParaRPr lang="en-GB" sz="3600" b="1" dirty="0"/>
          </a:p>
        </p:txBody>
      </p:sp>
    </p:spTree>
    <p:extLst>
      <p:ext uri="{BB962C8B-B14F-4D97-AF65-F5344CB8AC3E}">
        <p14:creationId xmlns:p14="http://schemas.microsoft.com/office/powerpoint/2010/main" val="1338622595"/>
      </p:ext>
    </p:extLst>
  </p:cSld>
  <p:clrMapOvr>
    <a:masterClrMapping/>
  </p:clrMapOvr>
</p:sld>
</file>

<file path=ppt/theme/theme1.xml><?xml version="1.0" encoding="utf-8"?>
<a:theme xmlns:a="http://schemas.openxmlformats.org/drawingml/2006/main" name="Az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
      <a:dk1>
        <a:srgbClr val="000000"/>
      </a:dk1>
      <a:lt1>
        <a:srgbClr val="FFFFFF"/>
      </a:lt1>
      <a:dk2>
        <a:srgbClr val="006666"/>
      </a:dk2>
      <a:lt2>
        <a:srgbClr val="00FFFF"/>
      </a:lt2>
      <a:accent1>
        <a:srgbClr val="00CCCC"/>
      </a:accent1>
      <a:accent2>
        <a:srgbClr val="6666FF"/>
      </a:accent2>
      <a:accent3>
        <a:srgbClr val="AAB8B8"/>
      </a:accent3>
      <a:accent4>
        <a:srgbClr val="DADADA"/>
      </a:accent4>
      <a:accent5>
        <a:srgbClr val="AAE2E2"/>
      </a:accent5>
      <a:accent6>
        <a:srgbClr val="5C5CE7"/>
      </a:accent6>
      <a:hlink>
        <a:srgbClr val="CCCCFF"/>
      </a:hlink>
      <a:folHlink>
        <a:srgbClr val="CC99FF"/>
      </a:folHlink>
    </a:clrScheme>
    <a:fontScheme name="1_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1_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1_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8908</TotalTime>
  <Words>579</Words>
  <Application>Microsoft Office PowerPoint</Application>
  <PresentationFormat>On-screen Show (4:3)</PresentationFormat>
  <Paragraphs>86</Paragraphs>
  <Slides>26</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Arial Narrow</vt:lpstr>
      <vt:lpstr>Calibri</vt:lpstr>
      <vt:lpstr>Times New Roman</vt:lpstr>
      <vt:lpstr>Wingdings</vt:lpstr>
      <vt:lpstr>Azure</vt:lpstr>
      <vt:lpstr>1_Azure</vt:lpstr>
      <vt:lpstr>  Assessment of EMEP Model Performance across Croatia  at two resolutions based on DELTA tool  Sonja Vidič Meteorological and Hydrological Service sonja.vidic@cirus.dhz.hr</vt:lpstr>
      <vt:lpstr>Context  I</vt:lpstr>
      <vt:lpstr>Context  II</vt:lpstr>
      <vt:lpstr>PowerPoint Presentation</vt:lpstr>
      <vt:lpstr>Context III</vt:lpstr>
      <vt:lpstr>Air Quality Monitoring Network – sites used for the study</vt:lpstr>
      <vt:lpstr>PowerPoint Presentation</vt:lpstr>
      <vt:lpstr>PowerPoint Presentation</vt:lpstr>
      <vt:lpstr>DELTA Tool</vt:lpstr>
      <vt:lpstr>PowerPoint Presentation</vt:lpstr>
      <vt:lpstr>PowerPoint Presentation</vt:lpstr>
      <vt:lpstr>Air Quality Monitoring Network – sites used for the study</vt:lpstr>
      <vt:lpstr>Results for NO2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EMEP GRID 50 km x 28 km</vt:lpstr>
    </vt:vector>
  </TitlesOfParts>
  <Company>DHMZ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 Vidic</dc:creator>
  <cp:lastModifiedBy>Sonja Vidič</cp:lastModifiedBy>
  <cp:revision>390</cp:revision>
  <dcterms:created xsi:type="dcterms:W3CDTF">2003-02-13T08:45:56Z</dcterms:created>
  <dcterms:modified xsi:type="dcterms:W3CDTF">2016-05-19T08:00:53Z</dcterms:modified>
</cp:coreProperties>
</file>