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7.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8.xml" ContentType="application/vnd.openxmlformats-officedocument.presentationml.tag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tags/tag9.xml" ContentType="application/vnd.openxmlformats-officedocument.presentationml.tags+xml"/>
  <Override PartName="/ppt/charts/chart6.xml" ContentType="application/vnd.openxmlformats-officedocument.drawingml.chart+xml"/>
  <Override PartName="/ppt/theme/themeOverride6.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charts/chart7.xml" ContentType="application/vnd.openxmlformats-officedocument.drawingml.chart+xml"/>
  <Override PartName="/ppt/theme/themeOverride7.xml" ContentType="application/vnd.openxmlformats-officedocument.themeOverride+xml"/>
  <Override PartName="/ppt/tags/tag12.xml" ContentType="application/vnd.openxmlformats-officedocument.presentationml.tag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2" r:id="rId2"/>
    <p:sldId id="267" r:id="rId3"/>
    <p:sldId id="268" r:id="rId4"/>
    <p:sldId id="283" r:id="rId5"/>
    <p:sldId id="277" r:id="rId6"/>
    <p:sldId id="273" r:id="rId7"/>
    <p:sldId id="274" r:id="rId8"/>
    <p:sldId id="275" r:id="rId9"/>
    <p:sldId id="276" r:id="rId10"/>
    <p:sldId id="271" r:id="rId11"/>
    <p:sldId id="284" r:id="rId12"/>
    <p:sldId id="278" r:id="rId13"/>
    <p:sldId id="285" r:id="rId14"/>
    <p:sldId id="279" r:id="rId15"/>
    <p:sldId id="286" r:id="rId16"/>
    <p:sldId id="281" r:id="rId17"/>
    <p:sldId id="280" r:id="rId18"/>
  </p:sldIdLst>
  <p:sldSz cx="9144000" cy="6858000" type="screen4x3"/>
  <p:notesSz cx="6805613" cy="9944100"/>
  <p:custDataLst>
    <p:tags r:id="rId21"/>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2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94"/>
    <a:srgbClr val="33ACE3"/>
    <a:srgbClr val="FF9933"/>
    <a:srgbClr val="000090"/>
    <a:srgbClr val="3166CF"/>
    <a:srgbClr val="3E6FD2"/>
    <a:srgbClr val="2D5EC1"/>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2" autoAdjust="0"/>
    <p:restoredTop sz="94647" autoAdjust="0"/>
  </p:normalViewPr>
  <p:slideViewPr>
    <p:cSldViewPr showGuides="1">
      <p:cViewPr>
        <p:scale>
          <a:sx n="70" d="100"/>
          <a:sy n="70" d="100"/>
        </p:scale>
        <p:origin x="2250" y="792"/>
      </p:cViewPr>
      <p:guideLst>
        <p:guide orient="horz" pos="1162"/>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ies.jrc.it\h02\Laboratories\PM_&amp;_precip\2016\ACTRIS%20inter-laboratory%20comparison\TCOCEC_intercomp-2016_ACTRIS-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048490150852349E-2"/>
          <c:y val="2.6210201985621361E-2"/>
          <c:w val="0.80386902158063556"/>
          <c:h val="0.82435414636715565"/>
        </c:manualLayout>
      </c:layout>
      <c:barChart>
        <c:barDir val="col"/>
        <c:grouping val="clustered"/>
        <c:varyColors val="0"/>
        <c:ser>
          <c:idx val="0"/>
          <c:order val="0"/>
          <c:tx>
            <c:strRef>
              <c:f>'TC '!$C$2:$E$2</c:f>
              <c:strCache>
                <c:ptCount val="1"/>
                <c:pt idx="0">
                  <c:v>4638</c:v>
                </c:pt>
              </c:strCache>
            </c:strRef>
          </c:tx>
          <c:invertIfNegative val="0"/>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'!$C$55:$C$67</c:f>
              <c:numCache>
                <c:formatCode>0.000</c:formatCode>
                <c:ptCount val="11"/>
                <c:pt idx="0">
                  <c:v>0.30511129424121941</c:v>
                </c:pt>
                <c:pt idx="1">
                  <c:v>0.68847042062898889</c:v>
                </c:pt>
                <c:pt idx="2">
                  <c:v>0.52878143482838535</c:v>
                </c:pt>
                <c:pt idx="3">
                  <c:v>2.1050081767862201</c:v>
                </c:pt>
                <c:pt idx="4">
                  <c:v>0.14670418194645543</c:v>
                </c:pt>
                <c:pt idx="5">
                  <c:v>0.70149765749985793</c:v>
                </c:pt>
                <c:pt idx="6">
                  <c:v>0.9293840686410072</c:v>
                </c:pt>
                <c:pt idx="7">
                  <c:v>1.7119462218113415</c:v>
                </c:pt>
                <c:pt idx="8">
                  <c:v>0.41440555543275598</c:v>
                </c:pt>
                <c:pt idx="9">
                  <c:v>1.021108399061277</c:v>
                </c:pt>
                <c:pt idx="10">
                  <c:v>0.44689632688818942</c:v>
                </c:pt>
              </c:numCache>
            </c:numRef>
          </c:val>
        </c:ser>
        <c:ser>
          <c:idx val="1"/>
          <c:order val="1"/>
          <c:tx>
            <c:strRef>
              <c:f>'TC '!$I$2:$K$2</c:f>
              <c:strCache>
                <c:ptCount val="1"/>
                <c:pt idx="0">
                  <c:v>4642</c:v>
                </c:pt>
              </c:strCache>
            </c:strRef>
          </c:tx>
          <c:invertIfNegative val="0"/>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'!$I$55:$I$67</c:f>
              <c:numCache>
                <c:formatCode>0.000</c:formatCode>
                <c:ptCount val="11"/>
                <c:pt idx="0">
                  <c:v>0.98366453169095402</c:v>
                </c:pt>
                <c:pt idx="1">
                  <c:v>0.6119208240628139</c:v>
                </c:pt>
                <c:pt idx="2">
                  <c:v>1.8972261005464675</c:v>
                </c:pt>
                <c:pt idx="3">
                  <c:v>1.3324015320575038</c:v>
                </c:pt>
                <c:pt idx="4">
                  <c:v>9.149947173417218E-2</c:v>
                </c:pt>
                <c:pt idx="5">
                  <c:v>0.17723823054884749</c:v>
                </c:pt>
                <c:pt idx="6">
                  <c:v>0.44095641419066917</c:v>
                </c:pt>
                <c:pt idx="7">
                  <c:v>0.49365137394359587</c:v>
                </c:pt>
                <c:pt idx="8">
                  <c:v>0.73836237061589571</c:v>
                </c:pt>
                <c:pt idx="9">
                  <c:v>0.63546988350893518</c:v>
                </c:pt>
                <c:pt idx="10">
                  <c:v>1.6900519311107469</c:v>
                </c:pt>
              </c:numCache>
            </c:numRef>
          </c:val>
        </c:ser>
        <c:ser>
          <c:idx val="2"/>
          <c:order val="2"/>
          <c:tx>
            <c:strRef>
              <c:f>'TC '!$O$2:$Q$2</c:f>
              <c:strCache>
                <c:ptCount val="1"/>
                <c:pt idx="0">
                  <c:v>DEM2</c:v>
                </c:pt>
              </c:strCache>
            </c:strRef>
          </c:tx>
          <c:invertIfNegative val="0"/>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'!$O$55:$O$67</c:f>
              <c:numCache>
                <c:formatCode>0.000</c:formatCode>
                <c:ptCount val="11"/>
                <c:pt idx="0">
                  <c:v>3.0493878168304538</c:v>
                </c:pt>
                <c:pt idx="1">
                  <c:v>0.46410450236200324</c:v>
                </c:pt>
                <c:pt idx="2">
                  <c:v>0.28337372516061576</c:v>
                </c:pt>
                <c:pt idx="3">
                  <c:v>0.55887355490163226</c:v>
                </c:pt>
                <c:pt idx="4">
                  <c:v>0.39286713402173618</c:v>
                </c:pt>
                <c:pt idx="5">
                  <c:v>0.46686144836658811</c:v>
                </c:pt>
                <c:pt idx="6">
                  <c:v>0.24733591570135446</c:v>
                </c:pt>
                <c:pt idx="7">
                  <c:v>0.26528152298568652</c:v>
                </c:pt>
                <c:pt idx="8">
                  <c:v>0.33665591656055049</c:v>
                </c:pt>
                <c:pt idx="9">
                  <c:v>0.62812185227200523</c:v>
                </c:pt>
                <c:pt idx="10">
                  <c:v>0.28543445643063303</c:v>
                </c:pt>
              </c:numCache>
            </c:numRef>
          </c:val>
        </c:ser>
        <c:ser>
          <c:idx val="3"/>
          <c:order val="3"/>
          <c:tx>
            <c:strRef>
              <c:f>'TC '!$U$2:$W$2</c:f>
              <c:strCache>
                <c:ptCount val="1"/>
                <c:pt idx="0">
                  <c:v>DEM3</c:v>
                </c:pt>
              </c:strCache>
            </c:strRef>
          </c:tx>
          <c:invertIfNegative val="0"/>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'!$U$55:$U$67</c:f>
              <c:numCache>
                <c:formatCode>0.000</c:formatCode>
                <c:ptCount val="11"/>
                <c:pt idx="0">
                  <c:v>1.3596732476715618</c:v>
                </c:pt>
                <c:pt idx="1">
                  <c:v>0.78370821050460671</c:v>
                </c:pt>
                <c:pt idx="2">
                  <c:v>0.42303209524391383</c:v>
                </c:pt>
                <c:pt idx="3">
                  <c:v>0.63929374747843737</c:v>
                </c:pt>
                <c:pt idx="4">
                  <c:v>1.0904050254164765</c:v>
                </c:pt>
                <c:pt idx="5">
                  <c:v>0.63033724937882174</c:v>
                </c:pt>
                <c:pt idx="6">
                  <c:v>1.8356370801331967</c:v>
                </c:pt>
                <c:pt idx="7">
                  <c:v>0.73693978966725648</c:v>
                </c:pt>
                <c:pt idx="8">
                  <c:v>0.69388057370599154</c:v>
                </c:pt>
                <c:pt idx="9">
                  <c:v>1.3049657848147846</c:v>
                </c:pt>
                <c:pt idx="10">
                  <c:v>0.51582903186609919</c:v>
                </c:pt>
              </c:numCache>
            </c:numRef>
          </c:val>
        </c:ser>
        <c:ser>
          <c:idx val="4"/>
          <c:order val="4"/>
          <c:tx>
            <c:strRef>
              <c:f>'TC '!$AA$2:$AC$2</c:f>
              <c:strCache>
                <c:ptCount val="1"/>
                <c:pt idx="0">
                  <c:v>T6694</c:v>
                </c:pt>
              </c:strCache>
            </c:strRef>
          </c:tx>
          <c:invertIfNegative val="0"/>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'!$AA$55:$AA$67</c:f>
              <c:numCache>
                <c:formatCode>0.000</c:formatCode>
                <c:ptCount val="11"/>
                <c:pt idx="0">
                  <c:v>0.38895140382295035</c:v>
                </c:pt>
                <c:pt idx="1">
                  <c:v>0.7666278332780424</c:v>
                </c:pt>
                <c:pt idx="2">
                  <c:v>0.66724194977638696</c:v>
                </c:pt>
                <c:pt idx="3">
                  <c:v>1.9909209362269593</c:v>
                </c:pt>
                <c:pt idx="4">
                  <c:v>0.64411830089873034</c:v>
                </c:pt>
                <c:pt idx="5">
                  <c:v>0.4340036558947255</c:v>
                </c:pt>
                <c:pt idx="6">
                  <c:v>0.65282587071820986</c:v>
                </c:pt>
                <c:pt idx="7">
                  <c:v>0.55212090813499182</c:v>
                </c:pt>
                <c:pt idx="8">
                  <c:v>0.46873894825264945</c:v>
                </c:pt>
                <c:pt idx="9">
                  <c:v>1.8893544955134971</c:v>
                </c:pt>
                <c:pt idx="10">
                  <c:v>0.85345022817492455</c:v>
                </c:pt>
              </c:numCache>
            </c:numRef>
          </c:val>
        </c:ser>
        <c:ser>
          <c:idx val="5"/>
          <c:order val="5"/>
          <c:tx>
            <c:strRef>
              <c:f>'TC '!$AG$2:$AI$2</c:f>
              <c:strCache>
                <c:ptCount val="1"/>
                <c:pt idx="0">
                  <c:v>T6696</c:v>
                </c:pt>
              </c:strCache>
            </c:strRef>
          </c:tx>
          <c:invertIfNegative val="0"/>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'!$AG$55:$AG$67</c:f>
              <c:numCache>
                <c:formatCode>0.000</c:formatCode>
                <c:ptCount val="11"/>
                <c:pt idx="0">
                  <c:v>0.79641982725485438</c:v>
                </c:pt>
                <c:pt idx="1">
                  <c:v>1.4642883450085005</c:v>
                </c:pt>
                <c:pt idx="2">
                  <c:v>0.74896852929592284</c:v>
                </c:pt>
                <c:pt idx="3">
                  <c:v>1.9640259760237941</c:v>
                </c:pt>
                <c:pt idx="4">
                  <c:v>0.52868740722578478</c:v>
                </c:pt>
                <c:pt idx="5">
                  <c:v>0.96403125824507263</c:v>
                </c:pt>
                <c:pt idx="6">
                  <c:v>0.38174864868228081</c:v>
                </c:pt>
                <c:pt idx="7">
                  <c:v>1.3736841083113664</c:v>
                </c:pt>
                <c:pt idx="8">
                  <c:v>0.54708292968779337</c:v>
                </c:pt>
                <c:pt idx="9">
                  <c:v>0.42858756016094868</c:v>
                </c:pt>
                <c:pt idx="10">
                  <c:v>0.28040948404888083</c:v>
                </c:pt>
              </c:numCache>
            </c:numRef>
          </c:val>
        </c:ser>
        <c:ser>
          <c:idx val="8"/>
          <c:order val="8"/>
          <c:tx>
            <c:strRef>
              <c:f>'TC '!$AM$52</c:f>
              <c:strCache>
                <c:ptCount val="1"/>
                <c:pt idx="0">
                  <c:v>A211</c:v>
                </c:pt>
              </c:strCache>
            </c:strRef>
          </c:tx>
          <c:spPr>
            <a:solidFill>
              <a:schemeClr val="accent1">
                <a:lumMod val="60000"/>
                <a:lumOff val="4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'TC '!$AM$56:$AM$67</c:f>
              <c:numCache>
                <c:formatCode>0.000</c:formatCode>
                <c:ptCount val="11"/>
                <c:pt idx="0">
                  <c:v>1.658116421645109</c:v>
                </c:pt>
                <c:pt idx="1">
                  <c:v>1.2837862782348646</c:v>
                </c:pt>
                <c:pt idx="2">
                  <c:v>1.1851604773854079</c:v>
                </c:pt>
                <c:pt idx="3">
                  <c:v>0.60687887119775952</c:v>
                </c:pt>
                <c:pt idx="4">
                  <c:v>0.11732043922041638</c:v>
                </c:pt>
                <c:pt idx="5">
                  <c:v>0.32159186442447674</c:v>
                </c:pt>
                <c:pt idx="6">
                  <c:v>0.26535235601761442</c:v>
                </c:pt>
                <c:pt idx="7">
                  <c:v>0.61420427085987472</c:v>
                </c:pt>
                <c:pt idx="8">
                  <c:v>0.97115624734616823</c:v>
                </c:pt>
                <c:pt idx="9">
                  <c:v>1.3135652507846149</c:v>
                </c:pt>
              </c:numCache>
            </c:numRef>
          </c:val>
        </c:ser>
        <c:ser>
          <c:idx val="9"/>
          <c:order val="9"/>
          <c:tx>
            <c:strRef>
              <c:f>'TC '!$AS$52</c:f>
              <c:strCache>
                <c:ptCount val="1"/>
                <c:pt idx="0">
                  <c:v>A212</c:v>
                </c:pt>
              </c:strCache>
            </c:strRef>
          </c:tx>
          <c:spPr>
            <a:solidFill>
              <a:schemeClr val="accent2">
                <a:lumMod val="40000"/>
                <a:lumOff val="6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'TC '!$AS$55:$AS$67</c:f>
              <c:numCache>
                <c:formatCode>0.000</c:formatCode>
                <c:ptCount val="11"/>
                <c:pt idx="0">
                  <c:v>1.1905711812857542</c:v>
                </c:pt>
                <c:pt idx="1">
                  <c:v>0.82536595817508973</c:v>
                </c:pt>
                <c:pt idx="2">
                  <c:v>1.2278697722221552</c:v>
                </c:pt>
                <c:pt idx="3">
                  <c:v>0.31710022015260259</c:v>
                </c:pt>
                <c:pt idx="4">
                  <c:v>0.59259051820047992</c:v>
                </c:pt>
                <c:pt idx="5">
                  <c:v>0.46685201692038364</c:v>
                </c:pt>
                <c:pt idx="6">
                  <c:v>1.9421670117005638</c:v>
                </c:pt>
                <c:pt idx="7">
                  <c:v>1.0361825628702872</c:v>
                </c:pt>
                <c:pt idx="8">
                  <c:v>0.42034370939203219</c:v>
                </c:pt>
                <c:pt idx="9">
                  <c:v>0.45670406123803525</c:v>
                </c:pt>
                <c:pt idx="10">
                  <c:v>1.2218943504841155</c:v>
                </c:pt>
              </c:numCache>
            </c:numRef>
          </c:val>
        </c:ser>
        <c:dLbls>
          <c:showLegendKey val="0"/>
          <c:showVal val="0"/>
          <c:showCatName val="0"/>
          <c:showSerName val="0"/>
          <c:showPercent val="0"/>
          <c:showBubbleSize val="0"/>
        </c:dLbls>
        <c:gapWidth val="150"/>
        <c:axId val="1409524112"/>
        <c:axId val="1409520848"/>
      </c:barChart>
      <c:lineChart>
        <c:grouping val="standard"/>
        <c:varyColors val="0"/>
        <c:ser>
          <c:idx val="6"/>
          <c:order val="6"/>
          <c:spPr>
            <a:ln>
              <a:solidFill>
                <a:srgbClr val="FF0000"/>
              </a:solidFill>
            </a:ln>
          </c:spPr>
          <c:marker>
            <c:symbol val="none"/>
          </c:marker>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'!$AU$55:$AU$67</c:f>
              <c:numCache>
                <c:formatCode>0.00</c:formatCode>
                <c:ptCount val="11"/>
                <c:pt idx="0">
                  <c:v>2.0099999999999998</c:v>
                </c:pt>
                <c:pt idx="1">
                  <c:v>2.0099999999999998</c:v>
                </c:pt>
                <c:pt idx="2">
                  <c:v>2.0099999999999998</c:v>
                </c:pt>
                <c:pt idx="3">
                  <c:v>2.0099999999999998</c:v>
                </c:pt>
                <c:pt idx="4">
                  <c:v>2.0099999999999998</c:v>
                </c:pt>
                <c:pt idx="5">
                  <c:v>2.0099999999999998</c:v>
                </c:pt>
                <c:pt idx="6">
                  <c:v>2.0099999999999998</c:v>
                </c:pt>
                <c:pt idx="7">
                  <c:v>2.0099999999999998</c:v>
                </c:pt>
                <c:pt idx="8">
                  <c:v>2.0099999999999998</c:v>
                </c:pt>
                <c:pt idx="9">
                  <c:v>2.0099999999999998</c:v>
                </c:pt>
                <c:pt idx="10">
                  <c:v>2.0099999999999998</c:v>
                </c:pt>
              </c:numCache>
            </c:numRef>
          </c:val>
          <c:smooth val="0"/>
        </c:ser>
        <c:ser>
          <c:idx val="7"/>
          <c:order val="7"/>
          <c:spPr>
            <a:ln>
              <a:solidFill>
                <a:schemeClr val="accent3"/>
              </a:solidFill>
            </a:ln>
          </c:spPr>
          <c:marker>
            <c:symbol val="none"/>
          </c:marker>
          <c:cat>
            <c:numRef>
              <c:f>'TC '!$A$55:$A$67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'!$AV$55:$AV$67</c:f>
              <c:numCache>
                <c:formatCode>0.00</c:formatCode>
                <c:ptCount val="11"/>
                <c:pt idx="0">
                  <c:v>1.69</c:v>
                </c:pt>
                <c:pt idx="1">
                  <c:v>1.69</c:v>
                </c:pt>
                <c:pt idx="2">
                  <c:v>1.69</c:v>
                </c:pt>
                <c:pt idx="3">
                  <c:v>1.69</c:v>
                </c:pt>
                <c:pt idx="4">
                  <c:v>1.69</c:v>
                </c:pt>
                <c:pt idx="5">
                  <c:v>1.69</c:v>
                </c:pt>
                <c:pt idx="6">
                  <c:v>1.69</c:v>
                </c:pt>
                <c:pt idx="7">
                  <c:v>1.69</c:v>
                </c:pt>
                <c:pt idx="8">
                  <c:v>1.69</c:v>
                </c:pt>
                <c:pt idx="9">
                  <c:v>1.69</c:v>
                </c:pt>
                <c:pt idx="10">
                  <c:v>1.69</c:v>
                </c:pt>
              </c:numCache>
            </c:numRef>
          </c:val>
          <c:smooth val="0"/>
        </c:ser>
        <c:dLbls>
          <c:showLegendKey val="0"/>
          <c:showVal val="0"/>
          <c:showCatName val="0"/>
          <c:showSerName val="0"/>
          <c:showPercent val="0"/>
          <c:showBubbleSize val="0"/>
        </c:dLbls>
        <c:marker val="1"/>
        <c:smooth val="0"/>
        <c:axId val="1409524112"/>
        <c:axId val="1409520848"/>
      </c:lineChart>
      <c:catAx>
        <c:axId val="1409524112"/>
        <c:scaling>
          <c:orientation val="minMax"/>
        </c:scaling>
        <c:delete val="0"/>
        <c:axPos val="b"/>
        <c:majorGridlines>
          <c:spPr>
            <a:ln>
              <a:solidFill>
                <a:schemeClr val="bg1">
                  <a:lumMod val="75000"/>
                </a:schemeClr>
              </a:solidFill>
            </a:ln>
          </c:spPr>
        </c:majorGridlines>
        <c:title>
          <c:tx>
            <c:rich>
              <a:bodyPr/>
              <a:lstStyle/>
              <a:p>
                <a:pPr>
                  <a:defRPr sz="1200" b="1" i="0" u="none" strike="noStrike" baseline="0">
                    <a:solidFill>
                      <a:srgbClr val="000000"/>
                    </a:solidFill>
                    <a:latin typeface="Calibri"/>
                    <a:ea typeface="Calibri"/>
                    <a:cs typeface="Calibri"/>
                  </a:defRPr>
                </a:pPr>
                <a:r>
                  <a:rPr lang="en-US" sz="1200" b="1"/>
                  <a:t>Laboratory</a:t>
                </a:r>
              </a:p>
            </c:rich>
          </c:tx>
          <c:layout>
            <c:manualLayout>
              <c:xMode val="edge"/>
              <c:yMode val="edge"/>
              <c:x val="0.41738603886635384"/>
              <c:y val="0.92129319955406908"/>
            </c:manualLayout>
          </c:layout>
          <c:overlay val="0"/>
          <c:spPr>
            <a:noFill/>
            <a:ln w="25400">
              <a:noFill/>
            </a:ln>
          </c:spPr>
        </c:title>
        <c:numFmt formatCode="General" sourceLinked="1"/>
        <c:majorTickMark val="out"/>
        <c:minorTickMark val="none"/>
        <c:tickLblPos val="nextTo"/>
        <c:txPr>
          <a:bodyPr rot="-5400000" vert="horz"/>
          <a:lstStyle/>
          <a:p>
            <a:pPr>
              <a:defRPr sz="1200" b="1" i="0" u="none" strike="noStrike" baseline="0">
                <a:solidFill>
                  <a:srgbClr val="000000"/>
                </a:solidFill>
                <a:latin typeface="Calibri"/>
                <a:ea typeface="Calibri"/>
                <a:cs typeface="Calibri"/>
              </a:defRPr>
            </a:pPr>
            <a:endParaRPr lang="en-US"/>
          </a:p>
        </c:txPr>
        <c:crossAx val="1409520848"/>
        <c:crosses val="autoZero"/>
        <c:auto val="1"/>
        <c:lblAlgn val="ctr"/>
        <c:lblOffset val="100"/>
        <c:noMultiLvlLbl val="0"/>
      </c:catAx>
      <c:valAx>
        <c:axId val="1409520848"/>
        <c:scaling>
          <c:orientation val="minMax"/>
          <c:max val="3.5"/>
          <c:min val="0"/>
        </c:scaling>
        <c:delete val="0"/>
        <c:axPos val="l"/>
        <c:majorGridlines>
          <c:spPr>
            <a:ln>
              <a:solidFill>
                <a:schemeClr val="bg1">
                  <a:lumMod val="75000"/>
                </a:schemeClr>
              </a:solidFill>
              <a:prstDash val="sysDot"/>
            </a:ln>
          </c:spPr>
        </c:majorGridlines>
        <c:title>
          <c:tx>
            <c:rich>
              <a:bodyPr/>
              <a:lstStyle/>
              <a:p>
                <a:pPr>
                  <a:defRPr sz="1200" b="1" i="0" u="none" strike="noStrike" baseline="0">
                    <a:solidFill>
                      <a:srgbClr val="000000"/>
                    </a:solidFill>
                    <a:latin typeface="Calibri"/>
                    <a:ea typeface="Calibri"/>
                    <a:cs typeface="Calibri"/>
                  </a:defRPr>
                </a:pPr>
                <a:r>
                  <a:rPr lang="en-US" sz="1200" b="1"/>
                  <a:t>Mandel's statistic, k</a:t>
                </a:r>
              </a:p>
            </c:rich>
          </c:tx>
          <c:layout>
            <c:manualLayout>
              <c:xMode val="edge"/>
              <c:yMode val="edge"/>
              <c:x val="5.5555555555555558E-3"/>
              <c:y val="0.28622652937613569"/>
            </c:manualLayout>
          </c:layout>
          <c:overlay val="0"/>
          <c:spPr>
            <a:noFill/>
            <a:ln w="25400">
              <a:noFill/>
            </a:ln>
          </c:spPr>
        </c:title>
        <c:numFmt formatCode="0" sourceLinked="0"/>
        <c:majorTickMark val="out"/>
        <c:minorTickMark val="out"/>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409524112"/>
        <c:crosses val="autoZero"/>
        <c:crossBetween val="between"/>
        <c:majorUnit val="1"/>
        <c:minorUnit val="0.5"/>
      </c:valAx>
      <c:spPr>
        <a:ln>
          <a:solidFill>
            <a:schemeClr val="bg1">
              <a:lumMod val="50000"/>
            </a:schemeClr>
          </a:solidFill>
        </a:ln>
      </c:spPr>
    </c:plotArea>
    <c:legend>
      <c:legendPos val="r"/>
      <c:legendEntry>
        <c:idx val="8"/>
        <c:delete val="1"/>
      </c:legendEntry>
      <c:legendEntry>
        <c:idx val="9"/>
        <c:delete val="1"/>
      </c:legendEntry>
      <c:layout>
        <c:manualLayout>
          <c:xMode val="edge"/>
          <c:yMode val="edge"/>
          <c:x val="0.88686096529600467"/>
          <c:y val="0.24050632466928257"/>
          <c:w val="9.102453339165939E-2"/>
          <c:h val="0.53102151528717778"/>
        </c:manualLayout>
      </c:layout>
      <c:overlay val="0"/>
      <c:txPr>
        <a:bodyPr/>
        <a:lstStyle/>
        <a:p>
          <a:pPr>
            <a:defRPr sz="675"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8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249686180531788E-2"/>
          <c:y val="4.778156996587031E-2"/>
          <c:w val="0.80641113773821749"/>
          <c:h val="0.83959044368600677"/>
        </c:manualLayout>
      </c:layout>
      <c:barChart>
        <c:barDir val="col"/>
        <c:grouping val="clustered"/>
        <c:varyColors val="0"/>
        <c:ser>
          <c:idx val="0"/>
          <c:order val="0"/>
          <c:tx>
            <c:strRef>
              <c:f>'TC '!$C$2:$E$2</c:f>
              <c:strCache>
                <c:ptCount val="1"/>
                <c:pt idx="0">
                  <c:v>4638</c:v>
                </c:pt>
              </c:strCache>
            </c:strRef>
          </c:tx>
          <c:invertIfNegative val="0"/>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'!$C$32:$C$44</c:f>
              <c:numCache>
                <c:formatCode>0.000</c:formatCode>
                <c:ptCount val="11"/>
                <c:pt idx="0">
                  <c:v>0.95802744270294349</c:v>
                </c:pt>
                <c:pt idx="1">
                  <c:v>-0.54616918235319412</c:v>
                </c:pt>
                <c:pt idx="2">
                  <c:v>0.99278093851480853</c:v>
                </c:pt>
                <c:pt idx="3">
                  <c:v>-1.2882254232452552</c:v>
                </c:pt>
                <c:pt idx="4">
                  <c:v>-1.716599058033732</c:v>
                </c:pt>
                <c:pt idx="5">
                  <c:v>0.5148549655035155</c:v>
                </c:pt>
                <c:pt idx="6">
                  <c:v>-0.78823596178949429</c:v>
                </c:pt>
                <c:pt idx="7">
                  <c:v>0.82487291185005385</c:v>
                </c:pt>
                <c:pt idx="8">
                  <c:v>1.164682706370177</c:v>
                </c:pt>
                <c:pt idx="9">
                  <c:v>0.20222941957213761</c:v>
                </c:pt>
                <c:pt idx="10">
                  <c:v>-0.47732813863795703</c:v>
                </c:pt>
              </c:numCache>
            </c:numRef>
          </c:val>
        </c:ser>
        <c:ser>
          <c:idx val="1"/>
          <c:order val="1"/>
          <c:tx>
            <c:strRef>
              <c:f>'TC '!$I$2:$K$2</c:f>
              <c:strCache>
                <c:ptCount val="1"/>
                <c:pt idx="0">
                  <c:v>4642</c:v>
                </c:pt>
              </c:strCache>
            </c:strRef>
          </c:tx>
          <c:invertIfNegative val="0"/>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'!$I$32:$I$44</c:f>
              <c:numCache>
                <c:formatCode>0.000</c:formatCode>
                <c:ptCount val="11"/>
                <c:pt idx="0">
                  <c:v>-1.3949817340325341</c:v>
                </c:pt>
                <c:pt idx="1">
                  <c:v>-0.15652277104273291</c:v>
                </c:pt>
                <c:pt idx="2">
                  <c:v>1.7129436819109405</c:v>
                </c:pt>
                <c:pt idx="3">
                  <c:v>-0.27277967500005457</c:v>
                </c:pt>
                <c:pt idx="4">
                  <c:v>-1.6248044099111265</c:v>
                </c:pt>
                <c:pt idx="5">
                  <c:v>2.4321301779768888E-2</c:v>
                </c:pt>
                <c:pt idx="6">
                  <c:v>-0.83092045927663949</c:v>
                </c:pt>
                <c:pt idx="7">
                  <c:v>0.34543423546103291</c:v>
                </c:pt>
                <c:pt idx="8">
                  <c:v>0.73101257444626411</c:v>
                </c:pt>
                <c:pt idx="9">
                  <c:v>0.57223578431936617</c:v>
                </c:pt>
                <c:pt idx="10">
                  <c:v>0.84188721433148817</c:v>
                </c:pt>
              </c:numCache>
            </c:numRef>
          </c:val>
        </c:ser>
        <c:ser>
          <c:idx val="2"/>
          <c:order val="2"/>
          <c:tx>
            <c:strRef>
              <c:f>'TC '!$O$2:$Q$2</c:f>
              <c:strCache>
                <c:ptCount val="1"/>
                <c:pt idx="0">
                  <c:v>DEM2</c:v>
                </c:pt>
              </c:strCache>
            </c:strRef>
          </c:tx>
          <c:invertIfNegative val="0"/>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'!$O$32:$O$44</c:f>
              <c:numCache>
                <c:formatCode>0.000</c:formatCode>
                <c:ptCount val="11"/>
                <c:pt idx="0">
                  <c:v>0.1200236858635071</c:v>
                </c:pt>
                <c:pt idx="1">
                  <c:v>0.53638528321198409</c:v>
                </c:pt>
                <c:pt idx="2">
                  <c:v>1.2286247073329886</c:v>
                </c:pt>
                <c:pt idx="3">
                  <c:v>-2.2288986344719084</c:v>
                </c:pt>
                <c:pt idx="4">
                  <c:v>-1.3456609812731231</c:v>
                </c:pt>
                <c:pt idx="5">
                  <c:v>6.7978486194949519E-2</c:v>
                </c:pt>
                <c:pt idx="6">
                  <c:v>-0.19569167977297194</c:v>
                </c:pt>
                <c:pt idx="7">
                  <c:v>0.68950138021278984</c:v>
                </c:pt>
                <c:pt idx="8">
                  <c:v>0.90644196026710699</c:v>
                </c:pt>
                <c:pt idx="9">
                  <c:v>0.26085187320196229</c:v>
                </c:pt>
                <c:pt idx="10">
                  <c:v>-3.955608076729307E-2</c:v>
                </c:pt>
              </c:numCache>
            </c:numRef>
          </c:val>
        </c:ser>
        <c:ser>
          <c:idx val="3"/>
          <c:order val="3"/>
          <c:tx>
            <c:strRef>
              <c:f>'TC '!$U$2:$W$2</c:f>
              <c:strCache>
                <c:ptCount val="1"/>
                <c:pt idx="0">
                  <c:v>DEM3</c:v>
                </c:pt>
              </c:strCache>
            </c:strRef>
          </c:tx>
          <c:invertIfNegative val="0"/>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'!$U$32:$U$44</c:f>
              <c:numCache>
                <c:formatCode>0.000</c:formatCode>
                <c:ptCount val="11"/>
                <c:pt idx="0">
                  <c:v>-1.9180728088355969</c:v>
                </c:pt>
                <c:pt idx="1">
                  <c:v>0.88319309804346269</c:v>
                </c:pt>
                <c:pt idx="2">
                  <c:v>1.1949427711500307</c:v>
                </c:pt>
                <c:pt idx="3">
                  <c:v>-1.4626712763087624</c:v>
                </c:pt>
                <c:pt idx="4">
                  <c:v>-0.77592576525829715</c:v>
                </c:pt>
                <c:pt idx="5">
                  <c:v>0.29627160292287708</c:v>
                </c:pt>
                <c:pt idx="6">
                  <c:v>-7.3514441488909191E-2</c:v>
                </c:pt>
                <c:pt idx="7">
                  <c:v>0.62413573732036642</c:v>
                </c:pt>
                <c:pt idx="8">
                  <c:v>0.91197447489915484</c:v>
                </c:pt>
                <c:pt idx="9">
                  <c:v>0.10463863803558827</c:v>
                </c:pt>
                <c:pt idx="10">
                  <c:v>0.21502796952009168</c:v>
                </c:pt>
              </c:numCache>
            </c:numRef>
          </c:val>
        </c:ser>
        <c:ser>
          <c:idx val="4"/>
          <c:order val="4"/>
          <c:tx>
            <c:strRef>
              <c:f>'TC '!$AA$2:$AC$2</c:f>
              <c:strCache>
                <c:ptCount val="1"/>
                <c:pt idx="0">
                  <c:v>T6694</c:v>
                </c:pt>
              </c:strCache>
            </c:strRef>
          </c:tx>
          <c:invertIfNegative val="0"/>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'!$AA$32:$AA$44</c:f>
              <c:numCache>
                <c:formatCode>0.000</c:formatCode>
                <c:ptCount val="11"/>
                <c:pt idx="0">
                  <c:v>-1.4817269379103502</c:v>
                </c:pt>
                <c:pt idx="1">
                  <c:v>0.34577434345917424</c:v>
                </c:pt>
                <c:pt idx="2">
                  <c:v>1.8819161472323431</c:v>
                </c:pt>
                <c:pt idx="3">
                  <c:v>-0.59329128859020519</c:v>
                </c:pt>
                <c:pt idx="4">
                  <c:v>-1.2153167906922333</c:v>
                </c:pt>
                <c:pt idx="5">
                  <c:v>-0.72308084749134127</c:v>
                </c:pt>
                <c:pt idx="6">
                  <c:v>-0.43256118468787086</c:v>
                </c:pt>
                <c:pt idx="7">
                  <c:v>0.6795538108174155</c:v>
                </c:pt>
                <c:pt idx="8">
                  <c:v>0.33894331404332534</c:v>
                </c:pt>
                <c:pt idx="9">
                  <c:v>0.94449398049536559</c:v>
                </c:pt>
                <c:pt idx="10">
                  <c:v>0.36827655800550052</c:v>
                </c:pt>
              </c:numCache>
            </c:numRef>
          </c:val>
        </c:ser>
        <c:ser>
          <c:idx val="5"/>
          <c:order val="5"/>
          <c:tx>
            <c:strRef>
              <c:f>'TC '!$AG$2:$AI$2</c:f>
              <c:strCache>
                <c:ptCount val="1"/>
                <c:pt idx="0">
                  <c:v>T6696</c:v>
                </c:pt>
              </c:strCache>
            </c:strRef>
          </c:tx>
          <c:invertIfNegative val="0"/>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'!$AG$32:$AG$44</c:f>
              <c:numCache>
                <c:formatCode>0.000</c:formatCode>
                <c:ptCount val="11"/>
                <c:pt idx="0">
                  <c:v>-1.3192409766965922</c:v>
                </c:pt>
                <c:pt idx="1">
                  <c:v>8.5726440202208778E-2</c:v>
                </c:pt>
                <c:pt idx="2">
                  <c:v>1.2397174197687095</c:v>
                </c:pt>
                <c:pt idx="3">
                  <c:v>-1.3343636398205645</c:v>
                </c:pt>
                <c:pt idx="4">
                  <c:v>-0.91452970642640863</c:v>
                </c:pt>
                <c:pt idx="5">
                  <c:v>-0.2930602647125885</c:v>
                </c:pt>
                <c:pt idx="6">
                  <c:v>-0.63728088248687187</c:v>
                </c:pt>
                <c:pt idx="7">
                  <c:v>1.6100327806459882</c:v>
                </c:pt>
                <c:pt idx="8">
                  <c:v>0.66110776572867846</c:v>
                </c:pt>
                <c:pt idx="9">
                  <c:v>0.73384057408684356</c:v>
                </c:pt>
                <c:pt idx="10">
                  <c:v>0.1966259697780231</c:v>
                </c:pt>
              </c:numCache>
            </c:numRef>
          </c:val>
        </c:ser>
        <c:ser>
          <c:idx val="10"/>
          <c:order val="10"/>
          <c:tx>
            <c:strRef>
              <c:f>'TC '!$AM$29</c:f>
              <c:strCache>
                <c:ptCount val="1"/>
                <c:pt idx="0">
                  <c:v>A211</c:v>
                </c:pt>
              </c:strCache>
            </c:strRef>
          </c:tx>
          <c:spPr>
            <a:solidFill>
              <a:schemeClr val="accent1">
                <a:lumMod val="60000"/>
                <a:lumOff val="4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'TC '!$AM$32:$AM$44</c:f>
              <c:numCache>
                <c:formatCode>0.000</c:formatCode>
                <c:ptCount val="11"/>
                <c:pt idx="0">
                  <c:v>7.8663511785880269E-2</c:v>
                </c:pt>
                <c:pt idx="1">
                  <c:v>-2.3388119523255327E-2</c:v>
                </c:pt>
                <c:pt idx="2">
                  <c:v>0.63727109765534573</c:v>
                </c:pt>
                <c:pt idx="3">
                  <c:v>-0.29761072881522577</c:v>
                </c:pt>
                <c:pt idx="4">
                  <c:v>-0.47241529728345566</c:v>
                </c:pt>
                <c:pt idx="5">
                  <c:v>-0.76408544354118013</c:v>
                </c:pt>
                <c:pt idx="6">
                  <c:v>-0.33085980869336312</c:v>
                </c:pt>
                <c:pt idx="7">
                  <c:v>7.0970579793999081E-2</c:v>
                </c:pt>
                <c:pt idx="8">
                  <c:v>0.2505052909580392</c:v>
                </c:pt>
                <c:pt idx="9">
                  <c:v>3.1917280670083113E-2</c:v>
                </c:pt>
                <c:pt idx="10">
                  <c:v>0.81903163699313009</c:v>
                </c:pt>
              </c:numCache>
            </c:numRef>
          </c:val>
        </c:ser>
        <c:ser>
          <c:idx val="11"/>
          <c:order val="11"/>
          <c:tx>
            <c:strRef>
              <c:f>'TC '!$AS$29</c:f>
              <c:strCache>
                <c:ptCount val="1"/>
                <c:pt idx="0">
                  <c:v>A212</c:v>
                </c:pt>
              </c:strCache>
            </c:strRef>
          </c:tx>
          <c:spPr>
            <a:solidFill>
              <a:schemeClr val="accent2">
                <a:lumMod val="40000"/>
                <a:lumOff val="6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'TC '!$AS$32:$AS$44</c:f>
              <c:numCache>
                <c:formatCode>0.000</c:formatCode>
                <c:ptCount val="11"/>
                <c:pt idx="0">
                  <c:v>-5.5236656411789244E-2</c:v>
                </c:pt>
                <c:pt idx="1">
                  <c:v>-0.15898311621842631</c:v>
                </c:pt>
                <c:pt idx="2">
                  <c:v>1.3162909283475874</c:v>
                </c:pt>
                <c:pt idx="3">
                  <c:v>-1.5181231281231369</c:v>
                </c:pt>
                <c:pt idx="4">
                  <c:v>-0.98281595089598772</c:v>
                </c:pt>
                <c:pt idx="5">
                  <c:v>-0.20011336951454695</c:v>
                </c:pt>
                <c:pt idx="6">
                  <c:v>0.58750028688732259</c:v>
                </c:pt>
                <c:pt idx="7">
                  <c:v>0.33923879980303556</c:v>
                </c:pt>
                <c:pt idx="8">
                  <c:v>0.27994421373273543</c:v>
                </c:pt>
                <c:pt idx="9">
                  <c:v>-0.32718743566824099</c:v>
                </c:pt>
                <c:pt idx="10">
                  <c:v>0.71948542806144866</c:v>
                </c:pt>
              </c:numCache>
            </c:numRef>
          </c:val>
        </c:ser>
        <c:dLbls>
          <c:showLegendKey val="0"/>
          <c:showVal val="0"/>
          <c:showCatName val="0"/>
          <c:showSerName val="0"/>
          <c:showPercent val="0"/>
          <c:showBubbleSize val="0"/>
        </c:dLbls>
        <c:gapWidth val="150"/>
        <c:axId val="1409520304"/>
        <c:axId val="1409525200"/>
      </c:barChart>
      <c:lineChart>
        <c:grouping val="standard"/>
        <c:varyColors val="0"/>
        <c:ser>
          <c:idx val="6"/>
          <c:order val="6"/>
          <c:spPr>
            <a:ln>
              <a:solidFill>
                <a:srgbClr val="FF0000"/>
              </a:solidFill>
            </a:ln>
          </c:spPr>
          <c:marker>
            <c:symbol val="none"/>
          </c:marker>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'!$AU$32:$AU$44</c:f>
              <c:numCache>
                <c:formatCode>0.000</c:formatCode>
                <c:ptCount val="11"/>
                <c:pt idx="0">
                  <c:v>-2.2200000000000002</c:v>
                </c:pt>
                <c:pt idx="1">
                  <c:v>-2.2200000000000002</c:v>
                </c:pt>
                <c:pt idx="2">
                  <c:v>-2.2200000000000002</c:v>
                </c:pt>
                <c:pt idx="3">
                  <c:v>-2.2200000000000002</c:v>
                </c:pt>
                <c:pt idx="4">
                  <c:v>-2.2200000000000002</c:v>
                </c:pt>
                <c:pt idx="5">
                  <c:v>-2.2200000000000002</c:v>
                </c:pt>
                <c:pt idx="6">
                  <c:v>-2.2200000000000002</c:v>
                </c:pt>
                <c:pt idx="7">
                  <c:v>-2.2200000000000002</c:v>
                </c:pt>
                <c:pt idx="8">
                  <c:v>-2.2200000000000002</c:v>
                </c:pt>
                <c:pt idx="9">
                  <c:v>-2.2200000000000002</c:v>
                </c:pt>
                <c:pt idx="10">
                  <c:v>-2.2200000000000002</c:v>
                </c:pt>
              </c:numCache>
            </c:numRef>
          </c:val>
          <c:smooth val="0"/>
        </c:ser>
        <c:ser>
          <c:idx val="7"/>
          <c:order val="7"/>
          <c:spPr>
            <a:ln>
              <a:solidFill>
                <a:schemeClr val="accent3"/>
              </a:solidFill>
            </a:ln>
          </c:spPr>
          <c:marker>
            <c:symbol val="none"/>
          </c:marker>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'!$AV$32:$AV$44</c:f>
              <c:numCache>
                <c:formatCode>0.000</c:formatCode>
                <c:ptCount val="11"/>
                <c:pt idx="0">
                  <c:v>-1.82</c:v>
                </c:pt>
                <c:pt idx="1">
                  <c:v>-1.82</c:v>
                </c:pt>
                <c:pt idx="2">
                  <c:v>-1.82</c:v>
                </c:pt>
                <c:pt idx="3">
                  <c:v>-1.82</c:v>
                </c:pt>
                <c:pt idx="4">
                  <c:v>-1.82</c:v>
                </c:pt>
                <c:pt idx="5">
                  <c:v>-1.82</c:v>
                </c:pt>
                <c:pt idx="6">
                  <c:v>-1.82</c:v>
                </c:pt>
                <c:pt idx="7">
                  <c:v>-1.82</c:v>
                </c:pt>
                <c:pt idx="8">
                  <c:v>-1.82</c:v>
                </c:pt>
                <c:pt idx="9">
                  <c:v>-1.82</c:v>
                </c:pt>
                <c:pt idx="10">
                  <c:v>-1.82</c:v>
                </c:pt>
              </c:numCache>
            </c:numRef>
          </c:val>
          <c:smooth val="0"/>
        </c:ser>
        <c:ser>
          <c:idx val="8"/>
          <c:order val="8"/>
          <c:spPr>
            <a:ln>
              <a:solidFill>
                <a:schemeClr val="accent3"/>
              </a:solidFill>
            </a:ln>
          </c:spPr>
          <c:marker>
            <c:symbol val="none"/>
          </c:marker>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'!$AW$32:$AW$44</c:f>
              <c:numCache>
                <c:formatCode>0.000</c:formatCode>
                <c:ptCount val="11"/>
                <c:pt idx="0">
                  <c:v>1.82</c:v>
                </c:pt>
                <c:pt idx="1">
                  <c:v>1.82</c:v>
                </c:pt>
                <c:pt idx="2">
                  <c:v>1.82</c:v>
                </c:pt>
                <c:pt idx="3">
                  <c:v>1.82</c:v>
                </c:pt>
                <c:pt idx="4">
                  <c:v>1.82</c:v>
                </c:pt>
                <c:pt idx="5">
                  <c:v>1.82</c:v>
                </c:pt>
                <c:pt idx="6">
                  <c:v>1.82</c:v>
                </c:pt>
                <c:pt idx="7">
                  <c:v>1.82</c:v>
                </c:pt>
                <c:pt idx="8">
                  <c:v>1.82</c:v>
                </c:pt>
                <c:pt idx="9">
                  <c:v>1.82</c:v>
                </c:pt>
                <c:pt idx="10">
                  <c:v>1.82</c:v>
                </c:pt>
              </c:numCache>
            </c:numRef>
          </c:val>
          <c:smooth val="0"/>
        </c:ser>
        <c:ser>
          <c:idx val="9"/>
          <c:order val="9"/>
          <c:spPr>
            <a:ln>
              <a:solidFill>
                <a:srgbClr val="FF0000"/>
              </a:solidFill>
            </a:ln>
          </c:spPr>
          <c:marker>
            <c:symbol val="none"/>
          </c:marker>
          <c:cat>
            <c:numRef>
              <c:f>'TC '!$A$32:$A$44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'TC '!$AX$32:$AX$44</c:f>
              <c:numCache>
                <c:formatCode>0.000</c:formatCode>
                <c:ptCount val="11"/>
                <c:pt idx="0">
                  <c:v>2.2200000000000002</c:v>
                </c:pt>
                <c:pt idx="1">
                  <c:v>2.2200000000000002</c:v>
                </c:pt>
                <c:pt idx="2">
                  <c:v>2.2200000000000002</c:v>
                </c:pt>
                <c:pt idx="3">
                  <c:v>2.2200000000000002</c:v>
                </c:pt>
                <c:pt idx="4">
                  <c:v>2.2200000000000002</c:v>
                </c:pt>
                <c:pt idx="5">
                  <c:v>2.2200000000000002</c:v>
                </c:pt>
                <c:pt idx="6">
                  <c:v>2.2200000000000002</c:v>
                </c:pt>
                <c:pt idx="7">
                  <c:v>2.2200000000000002</c:v>
                </c:pt>
                <c:pt idx="8">
                  <c:v>2.2200000000000002</c:v>
                </c:pt>
                <c:pt idx="9">
                  <c:v>2.2200000000000002</c:v>
                </c:pt>
                <c:pt idx="10">
                  <c:v>2.2200000000000002</c:v>
                </c:pt>
              </c:numCache>
            </c:numRef>
          </c:val>
          <c:smooth val="0"/>
        </c:ser>
        <c:dLbls>
          <c:showLegendKey val="0"/>
          <c:showVal val="0"/>
          <c:showCatName val="0"/>
          <c:showSerName val="0"/>
          <c:showPercent val="0"/>
          <c:showBubbleSize val="0"/>
        </c:dLbls>
        <c:marker val="1"/>
        <c:smooth val="0"/>
        <c:axId val="1409520304"/>
        <c:axId val="1409525200"/>
      </c:lineChart>
      <c:catAx>
        <c:axId val="1409520304"/>
        <c:scaling>
          <c:orientation val="minMax"/>
        </c:scaling>
        <c:delete val="0"/>
        <c:axPos val="b"/>
        <c:majorGridlines>
          <c:spPr>
            <a:ln>
              <a:solidFill>
                <a:schemeClr val="bg1">
                  <a:lumMod val="75000"/>
                </a:schemeClr>
              </a:solidFill>
            </a:ln>
          </c:spPr>
        </c:majorGridlines>
        <c:title>
          <c:tx>
            <c:rich>
              <a:bodyPr/>
              <a:lstStyle/>
              <a:p>
                <a:pPr>
                  <a:defRPr sz="1200" b="1" i="0" u="none" strike="noStrike" baseline="0">
                    <a:solidFill>
                      <a:srgbClr val="000000"/>
                    </a:solidFill>
                    <a:latin typeface="Calibri"/>
                    <a:ea typeface="Calibri"/>
                    <a:cs typeface="Calibri"/>
                  </a:defRPr>
                </a:pPr>
                <a:r>
                  <a:rPr lang="en-US" sz="1200" b="1"/>
                  <a:t>Laboratory</a:t>
                </a:r>
              </a:p>
            </c:rich>
          </c:tx>
          <c:layout>
            <c:manualLayout>
              <c:xMode val="edge"/>
              <c:yMode val="edge"/>
              <c:x val="0.44275960411569942"/>
              <c:y val="0.92832764505119458"/>
            </c:manualLayout>
          </c:layout>
          <c:overlay val="0"/>
          <c:spPr>
            <a:noFill/>
            <a:ln w="25400">
              <a:noFill/>
            </a:ln>
          </c:spPr>
        </c:title>
        <c:numFmt formatCode="General" sourceLinked="1"/>
        <c:majorTickMark val="out"/>
        <c:minorTickMark val="none"/>
        <c:tickLblPos val="nextTo"/>
        <c:txPr>
          <a:bodyPr rot="-5400000" vert="horz"/>
          <a:lstStyle/>
          <a:p>
            <a:pPr>
              <a:defRPr sz="1200" b="1" i="0" u="none" strike="noStrike" baseline="0">
                <a:solidFill>
                  <a:srgbClr val="000000"/>
                </a:solidFill>
                <a:latin typeface="Calibri"/>
                <a:ea typeface="Calibri"/>
                <a:cs typeface="Calibri"/>
              </a:defRPr>
            </a:pPr>
            <a:endParaRPr lang="en-US"/>
          </a:p>
        </c:txPr>
        <c:crossAx val="1409525200"/>
        <c:crosses val="autoZero"/>
        <c:auto val="1"/>
        <c:lblAlgn val="ctr"/>
        <c:lblOffset val="100"/>
        <c:noMultiLvlLbl val="0"/>
      </c:catAx>
      <c:valAx>
        <c:axId val="1409525200"/>
        <c:scaling>
          <c:orientation val="minMax"/>
          <c:max val="3"/>
          <c:min val="-3"/>
        </c:scaling>
        <c:delete val="0"/>
        <c:axPos val="l"/>
        <c:majorGridlines>
          <c:spPr>
            <a:ln>
              <a:solidFill>
                <a:schemeClr val="bg1">
                  <a:lumMod val="75000"/>
                </a:schemeClr>
              </a:solidFill>
              <a:prstDash val="sysDot"/>
            </a:ln>
          </c:spPr>
        </c:majorGridlines>
        <c:title>
          <c:tx>
            <c:rich>
              <a:bodyPr/>
              <a:lstStyle/>
              <a:p>
                <a:pPr>
                  <a:defRPr sz="1200" b="1" i="0" u="none" strike="noStrike" baseline="0">
                    <a:solidFill>
                      <a:srgbClr val="000000"/>
                    </a:solidFill>
                    <a:latin typeface="Calibri"/>
                    <a:ea typeface="Calibri"/>
                    <a:cs typeface="Calibri"/>
                  </a:defRPr>
                </a:pPr>
                <a:r>
                  <a:rPr lang="en-US" sz="1200" b="1"/>
                  <a:t>Mandel's statistic, h</a:t>
                </a:r>
              </a:p>
            </c:rich>
          </c:tx>
          <c:layout>
            <c:manualLayout>
              <c:xMode val="edge"/>
              <c:yMode val="edge"/>
              <c:x val="5.5555704093864329E-3"/>
              <c:y val="0.28622683256743076"/>
            </c:manualLayout>
          </c:layout>
          <c:overlay val="0"/>
          <c:spPr>
            <a:noFill/>
            <a:ln w="25400">
              <a:noFill/>
            </a:ln>
          </c:spPr>
        </c:title>
        <c:numFmt formatCode="0" sourceLinked="0"/>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409520304"/>
        <c:crosses val="autoZero"/>
        <c:crossBetween val="between"/>
      </c:valAx>
      <c:spPr>
        <a:ln>
          <a:solidFill>
            <a:schemeClr val="bg1">
              <a:lumMod val="50000"/>
            </a:schemeClr>
          </a:solidFill>
        </a:ln>
      </c:spPr>
    </c:plotArea>
    <c:legend>
      <c:legendPos val="r"/>
      <c:legendEntry>
        <c:idx val="8"/>
        <c:delete val="1"/>
      </c:legendEntry>
      <c:legendEntry>
        <c:idx val="9"/>
        <c:delete val="1"/>
      </c:legendEntry>
      <c:legendEntry>
        <c:idx val="10"/>
        <c:delete val="1"/>
      </c:legendEntry>
      <c:legendEntry>
        <c:idx val="11"/>
        <c:delete val="1"/>
      </c:legendEntry>
      <c:layout>
        <c:manualLayout>
          <c:xMode val="edge"/>
          <c:yMode val="edge"/>
          <c:x val="0.899039165095874"/>
          <c:y val="0.16837315130830488"/>
          <c:w val="9.8014072519373108E-2"/>
          <c:h val="0.57036897691542821"/>
        </c:manualLayout>
      </c:layout>
      <c:overlay val="0"/>
      <c:txPr>
        <a:bodyPr/>
        <a:lstStyle/>
        <a:p>
          <a:pPr>
            <a:defRPr sz="735"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8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67794662014525"/>
          <c:y val="5.7311997290661255E-2"/>
          <c:w val="0.73514108591593141"/>
          <c:h val="0.7678827950614342"/>
        </c:manualLayout>
      </c:layout>
      <c:scatterChart>
        <c:scatterStyle val="lineMarker"/>
        <c:varyColors val="0"/>
        <c:ser>
          <c:idx val="2"/>
          <c:order val="0"/>
          <c:tx>
            <c:v>sR/m 2016</c:v>
          </c:tx>
          <c:spPr>
            <a:ln w="28575">
              <a:noFill/>
            </a:ln>
          </c:spPr>
          <c:marker>
            <c:symbol val="plus"/>
            <c:size val="7"/>
            <c:spPr>
              <a:ln w="22225">
                <a:solidFill>
                  <a:srgbClr val="808080">
                    <a:lumMod val="25000"/>
                  </a:srgbClr>
                </a:solidFill>
              </a:ln>
            </c:spPr>
          </c:marker>
          <c:xVal>
            <c:numRef>
              <c:f>'TC '!$X$170:$X$177</c:f>
              <c:numCache>
                <c:formatCode>0.0</c:formatCode>
                <c:ptCount val="8"/>
                <c:pt idx="0">
                  <c:v>21.455582582349866</c:v>
                </c:pt>
                <c:pt idx="1">
                  <c:v>7.5969373786111998</c:v>
                </c:pt>
                <c:pt idx="2">
                  <c:v>13.489000323311737</c:v>
                </c:pt>
                <c:pt idx="3">
                  <c:v>9.7585948928566122</c:v>
                </c:pt>
                <c:pt idx="4">
                  <c:v>11.07983025783456</c:v>
                </c:pt>
                <c:pt idx="5">
                  <c:v>5.7953188223862426</c:v>
                </c:pt>
                <c:pt idx="6">
                  <c:v>4.940348525738723</c:v>
                </c:pt>
                <c:pt idx="7">
                  <c:v>6.1129929750245315</c:v>
                </c:pt>
              </c:numCache>
            </c:numRef>
          </c:xVal>
          <c:yVal>
            <c:numRef>
              <c:f>'TC '!$U$170:$U$177</c:f>
              <c:numCache>
                <c:formatCode>0.000</c:formatCode>
                <c:ptCount val="8"/>
                <c:pt idx="0">
                  <c:v>6.3641821638823468E-2</c:v>
                </c:pt>
                <c:pt idx="1">
                  <c:v>9.3065562303230751E-2</c:v>
                </c:pt>
                <c:pt idx="2">
                  <c:v>6.9763300504184944E-2</c:v>
                </c:pt>
                <c:pt idx="3">
                  <c:v>9.5165430103505144E-2</c:v>
                </c:pt>
                <c:pt idx="4">
                  <c:v>7.8567025889807574E-2</c:v>
                </c:pt>
                <c:pt idx="5">
                  <c:v>8.9345865236433231E-2</c:v>
                </c:pt>
                <c:pt idx="6">
                  <c:v>0.10440997186794013</c:v>
                </c:pt>
                <c:pt idx="7">
                  <c:v>7.6809357776496764E-2</c:v>
                </c:pt>
              </c:numCache>
            </c:numRef>
          </c:yVal>
          <c:smooth val="0"/>
        </c:ser>
        <c:ser>
          <c:idx val="3"/>
          <c:order val="1"/>
          <c:tx>
            <c:v>sr/m 2016</c:v>
          </c:tx>
          <c:spPr>
            <a:ln w="28575">
              <a:noFill/>
            </a:ln>
          </c:spPr>
          <c:marker>
            <c:symbol val="square"/>
            <c:size val="4"/>
            <c:spPr>
              <a:solidFill>
                <a:srgbClr val="FFC000"/>
              </a:solidFill>
              <a:ln w="22225">
                <a:solidFill>
                  <a:srgbClr val="FFC000"/>
                </a:solidFill>
              </a:ln>
            </c:spPr>
          </c:marker>
          <c:xVal>
            <c:numRef>
              <c:f>'TC '!$D$170:$D$177</c:f>
              <c:numCache>
                <c:formatCode>0.000</c:formatCode>
                <c:ptCount val="8"/>
                <c:pt idx="0">
                  <c:v>21.455582582349866</c:v>
                </c:pt>
                <c:pt idx="1">
                  <c:v>7.5969373786111998</c:v>
                </c:pt>
                <c:pt idx="2">
                  <c:v>13.489000323311737</c:v>
                </c:pt>
                <c:pt idx="3">
                  <c:v>9.7585948928566122</c:v>
                </c:pt>
                <c:pt idx="4">
                  <c:v>11.07983025783456</c:v>
                </c:pt>
                <c:pt idx="5">
                  <c:v>5.7953188223862426</c:v>
                </c:pt>
                <c:pt idx="6">
                  <c:v>4.940348525738723</c:v>
                </c:pt>
                <c:pt idx="7">
                  <c:v>6.1129929750245315</c:v>
                </c:pt>
              </c:numCache>
            </c:numRef>
          </c:xVal>
          <c:yVal>
            <c:numRef>
              <c:f>'TC '!$G$170:$G$177</c:f>
              <c:numCache>
                <c:formatCode>0.000</c:formatCode>
                <c:ptCount val="8"/>
                <c:pt idx="0">
                  <c:v>2.7876178725106421E-2</c:v>
                </c:pt>
                <c:pt idx="1">
                  <c:v>5.2481241781720166E-2</c:v>
                </c:pt>
                <c:pt idx="2">
                  <c:v>1.9019357851687294E-2</c:v>
                </c:pt>
                <c:pt idx="3">
                  <c:v>1.9973156567372165E-2</c:v>
                </c:pt>
                <c:pt idx="4">
                  <c:v>2.4958327476368555E-2</c:v>
                </c:pt>
                <c:pt idx="5">
                  <c:v>4.6183901561862493E-2</c:v>
                </c:pt>
                <c:pt idx="6">
                  <c:v>5.2511252562535686E-2</c:v>
                </c:pt>
                <c:pt idx="7">
                  <c:v>3.8346771130821779E-2</c:v>
                </c:pt>
              </c:numCache>
            </c:numRef>
          </c:yVal>
          <c:smooth val="0"/>
        </c:ser>
        <c:ser>
          <c:idx val="4"/>
          <c:order val="2"/>
          <c:tx>
            <c:v>sR/m 2015</c:v>
          </c:tx>
          <c:spPr>
            <a:ln w="28575">
              <a:noFill/>
            </a:ln>
          </c:spPr>
          <c:marker>
            <c:symbol val="star"/>
            <c:size val="5"/>
            <c:spPr>
              <a:ln w="22225"/>
            </c:spPr>
          </c:marker>
          <c:xVal>
            <c:numRef>
              <c:f>'[17]TC '!$D$189:$D$196</c:f>
              <c:numCache>
                <c:formatCode>0.000</c:formatCode>
                <c:ptCount val="8"/>
                <c:pt idx="0">
                  <c:v>7.8048731950922781</c:v>
                </c:pt>
                <c:pt idx="1">
                  <c:v>5.6789230157926784</c:v>
                </c:pt>
                <c:pt idx="2">
                  <c:v>42.809103635497252</c:v>
                </c:pt>
                <c:pt idx="3">
                  <c:v>47.167474363134687</c:v>
                </c:pt>
                <c:pt idx="4">
                  <c:v>5.9129254534736608</c:v>
                </c:pt>
                <c:pt idx="5">
                  <c:v>7.4586188004664926</c:v>
                </c:pt>
                <c:pt idx="6">
                  <c:v>9.7159458509953485</c:v>
                </c:pt>
                <c:pt idx="7">
                  <c:v>10.09964410898313</c:v>
                </c:pt>
              </c:numCache>
            </c:numRef>
          </c:xVal>
          <c:yVal>
            <c:numRef>
              <c:f>'[17]TC '!$U$189:$U$196</c:f>
              <c:numCache>
                <c:formatCode>0.000</c:formatCode>
                <c:ptCount val="8"/>
                <c:pt idx="0">
                  <c:v>0.10455645930641652</c:v>
                </c:pt>
                <c:pt idx="1">
                  <c:v>8.9117429322432329E-2</c:v>
                </c:pt>
                <c:pt idx="2">
                  <c:v>5.010264967891756E-2</c:v>
                </c:pt>
                <c:pt idx="3">
                  <c:v>6.7956283436120923E-2</c:v>
                </c:pt>
                <c:pt idx="4">
                  <c:v>0.11628028077033492</c:v>
                </c:pt>
                <c:pt idx="5">
                  <c:v>0.11797912205617972</c:v>
                </c:pt>
                <c:pt idx="6">
                  <c:v>8.2060654016984355E-2</c:v>
                </c:pt>
                <c:pt idx="7">
                  <c:v>6.7755378135417044E-2</c:v>
                </c:pt>
              </c:numCache>
            </c:numRef>
          </c:yVal>
          <c:smooth val="0"/>
        </c:ser>
        <c:ser>
          <c:idx val="5"/>
          <c:order val="3"/>
          <c:tx>
            <c:v>sr/m 2015</c:v>
          </c:tx>
          <c:spPr>
            <a:ln w="28575">
              <a:noFill/>
            </a:ln>
          </c:spPr>
          <c:marker>
            <c:symbol val="circle"/>
            <c:size val="5"/>
            <c:spPr>
              <a:solidFill>
                <a:srgbClr val="C00000"/>
              </a:solidFill>
              <a:ln w="22225">
                <a:solidFill>
                  <a:srgbClr val="C00000"/>
                </a:solidFill>
              </a:ln>
            </c:spPr>
          </c:marker>
          <c:xVal>
            <c:numRef>
              <c:f>'[17]TC '!$R$189:$R$196</c:f>
              <c:numCache>
                <c:formatCode>0.0</c:formatCode>
                <c:ptCount val="8"/>
                <c:pt idx="0">
                  <c:v>7.8048731950922781</c:v>
                </c:pt>
                <c:pt idx="1">
                  <c:v>5.6789230157926784</c:v>
                </c:pt>
                <c:pt idx="2">
                  <c:v>42.809103635497252</c:v>
                </c:pt>
                <c:pt idx="3">
                  <c:v>47.167474363134687</c:v>
                </c:pt>
                <c:pt idx="4">
                  <c:v>5.9129254534736608</c:v>
                </c:pt>
                <c:pt idx="5">
                  <c:v>7.4586188004664926</c:v>
                </c:pt>
                <c:pt idx="6">
                  <c:v>9.7159458509953485</c:v>
                </c:pt>
                <c:pt idx="7">
                  <c:v>10.09964410898313</c:v>
                </c:pt>
              </c:numCache>
            </c:numRef>
          </c:xVal>
          <c:yVal>
            <c:numRef>
              <c:f>'[17]TC '!$G$189:$G$196</c:f>
              <c:numCache>
                <c:formatCode>0.000</c:formatCode>
                <c:ptCount val="8"/>
                <c:pt idx="0">
                  <c:v>4.9639591857884517E-2</c:v>
                </c:pt>
                <c:pt idx="1">
                  <c:v>6.8036877955465244E-2</c:v>
                </c:pt>
                <c:pt idx="2">
                  <c:v>1.4642946618231499E-2</c:v>
                </c:pt>
                <c:pt idx="3">
                  <c:v>1.5839048658810469E-2</c:v>
                </c:pt>
                <c:pt idx="4">
                  <c:v>6.2393578594941448E-2</c:v>
                </c:pt>
                <c:pt idx="5">
                  <c:v>5.0749478339832912E-2</c:v>
                </c:pt>
                <c:pt idx="6">
                  <c:v>4.3841190474796302E-2</c:v>
                </c:pt>
                <c:pt idx="7">
                  <c:v>4.1359654079244815E-2</c:v>
                </c:pt>
              </c:numCache>
            </c:numRef>
          </c:yVal>
          <c:smooth val="0"/>
        </c:ser>
        <c:ser>
          <c:idx val="0"/>
          <c:order val="4"/>
          <c:tx>
            <c:v>sR/m 2014</c:v>
          </c:tx>
          <c:spPr>
            <a:ln w="28575">
              <a:noFill/>
            </a:ln>
          </c:spPr>
          <c:marker>
            <c:symbol val="x"/>
            <c:size val="4"/>
            <c:spPr>
              <a:noFill/>
              <a:ln w="22225">
                <a:solidFill>
                  <a:srgbClr val="808080">
                    <a:lumMod val="50000"/>
                  </a:srgbClr>
                </a:solidFill>
              </a:ln>
            </c:spPr>
          </c:marker>
          <c:xVal>
            <c:numRef>
              <c:f>([1]TC!$C$185,[1]TC!$I$185,[1]TC!$O$185,[1]TC!$U$185,[1]TC!$AA$185,[1]TC!$AG$185)</c:f>
              <c:numCache>
                <c:formatCode>0.000</c:formatCode>
                <c:ptCount val="6"/>
                <c:pt idx="0">
                  <c:v>14.294486444444441</c:v>
                </c:pt>
                <c:pt idx="1">
                  <c:v>5.7804959111111129</c:v>
                </c:pt>
                <c:pt idx="2">
                  <c:v>5.8154720227272731</c:v>
                </c:pt>
                <c:pt idx="3">
                  <c:v>10.34000784090909</c:v>
                </c:pt>
                <c:pt idx="4">
                  <c:v>34.469881999999998</c:v>
                </c:pt>
                <c:pt idx="5">
                  <c:v>35.259503111111115</c:v>
                </c:pt>
              </c:numCache>
            </c:numRef>
          </c:xVal>
          <c:yVal>
            <c:numRef>
              <c:f>([1]TC!$D$184,[1]TC!$J$184,[1]TC!$P$184,[1]TC!$V$184,[1]TC!$AB$184,[1]TC!$AH$184)</c:f>
              <c:numCache>
                <c:formatCode>0.0%</c:formatCode>
                <c:ptCount val="6"/>
                <c:pt idx="0">
                  <c:v>6.7822804557650621E-2</c:v>
                </c:pt>
                <c:pt idx="1">
                  <c:v>8.5938298180876449E-2</c:v>
                </c:pt>
                <c:pt idx="2">
                  <c:v>0.14180523552903179</c:v>
                </c:pt>
                <c:pt idx="3">
                  <c:v>7.9590137953377021E-2</c:v>
                </c:pt>
                <c:pt idx="4">
                  <c:v>5.0339825254522623E-2</c:v>
                </c:pt>
                <c:pt idx="5">
                  <c:v>5.702533506148922E-2</c:v>
                </c:pt>
              </c:numCache>
            </c:numRef>
          </c:yVal>
          <c:smooth val="0"/>
        </c:ser>
        <c:ser>
          <c:idx val="1"/>
          <c:order val="5"/>
          <c:tx>
            <c:v>sr/m 2014</c:v>
          </c:tx>
          <c:spPr>
            <a:ln w="28575">
              <a:noFill/>
            </a:ln>
          </c:spPr>
          <c:marker>
            <c:symbol val="circle"/>
            <c:size val="4"/>
            <c:spPr>
              <a:solidFill>
                <a:srgbClr val="C86400"/>
              </a:solidFill>
              <a:ln w="22225">
                <a:solidFill>
                  <a:srgbClr val="FF6600"/>
                </a:solidFill>
              </a:ln>
            </c:spPr>
          </c:marker>
          <c:xVal>
            <c:numRef>
              <c:f>([1]TC!$C$185,[1]TC!$I$185,[1]TC!$O$185,[1]TC!$U$185,[1]TC!$AA$185,[1]TC!$AG$185)</c:f>
              <c:numCache>
                <c:formatCode>0.000</c:formatCode>
                <c:ptCount val="6"/>
                <c:pt idx="0">
                  <c:v>14.294486444444441</c:v>
                </c:pt>
                <c:pt idx="1">
                  <c:v>5.7804959111111129</c:v>
                </c:pt>
                <c:pt idx="2">
                  <c:v>5.8154720227272731</c:v>
                </c:pt>
                <c:pt idx="3">
                  <c:v>10.34000784090909</c:v>
                </c:pt>
                <c:pt idx="4">
                  <c:v>34.469881999999998</c:v>
                </c:pt>
                <c:pt idx="5">
                  <c:v>35.259503111111115</c:v>
                </c:pt>
              </c:numCache>
            </c:numRef>
          </c:xVal>
          <c:yVal>
            <c:numRef>
              <c:f>([1]TC!$D$183,[1]TC!$J$183,[1]TC!$P$183,[1]TC!$V$183,[1]TC!$AB$183,[1]TC!$AH$183)</c:f>
              <c:numCache>
                <c:formatCode>0.0%</c:formatCode>
                <c:ptCount val="6"/>
                <c:pt idx="0">
                  <c:v>2.4797820196510011E-2</c:v>
                </c:pt>
                <c:pt idx="1">
                  <c:v>6.2763584721699128E-2</c:v>
                </c:pt>
                <c:pt idx="2">
                  <c:v>4.3460739037900778E-2</c:v>
                </c:pt>
                <c:pt idx="3">
                  <c:v>4.6444276227782771E-2</c:v>
                </c:pt>
                <c:pt idx="4">
                  <c:v>2.2822646290183372E-2</c:v>
                </c:pt>
                <c:pt idx="5">
                  <c:v>1.4192099099999363E-2</c:v>
                </c:pt>
              </c:numCache>
            </c:numRef>
          </c:yVal>
          <c:smooth val="0"/>
        </c:ser>
        <c:dLbls>
          <c:showLegendKey val="0"/>
          <c:showVal val="0"/>
          <c:showCatName val="0"/>
          <c:showSerName val="0"/>
          <c:showPercent val="0"/>
          <c:showBubbleSize val="0"/>
        </c:dLbls>
        <c:axId val="1293211184"/>
        <c:axId val="1293206832"/>
      </c:scatterChart>
      <c:valAx>
        <c:axId val="1293211184"/>
        <c:scaling>
          <c:orientation val="minMax"/>
        </c:scaling>
        <c:delete val="0"/>
        <c:axPos val="b"/>
        <c:majorGridlines>
          <c:spPr>
            <a:ln>
              <a:solidFill>
                <a:schemeClr val="bg1">
                  <a:lumMod val="75000"/>
                </a:schemeClr>
              </a:solidFill>
            </a:ln>
          </c:spPr>
        </c:majorGridlines>
        <c:title>
          <c:tx>
            <c:rich>
              <a:bodyPr/>
              <a:lstStyle/>
              <a:p>
                <a:pPr>
                  <a:defRPr sz="1400" b="1"/>
                </a:pPr>
                <a:r>
                  <a:rPr lang="en-GB" sz="1400" b="1"/>
                  <a:t>m</a:t>
                </a:r>
              </a:p>
            </c:rich>
          </c:tx>
          <c:layout>
            <c:manualLayout>
              <c:xMode val="edge"/>
              <c:yMode val="edge"/>
              <c:x val="0.52651420065029186"/>
              <c:y val="0.9109142324951317"/>
            </c:manualLayout>
          </c:layout>
          <c:overlay val="0"/>
        </c:title>
        <c:numFmt formatCode="0" sourceLinked="0"/>
        <c:majorTickMark val="out"/>
        <c:minorTickMark val="none"/>
        <c:tickLblPos val="nextTo"/>
        <c:txPr>
          <a:bodyPr rot="0" vert="horz"/>
          <a:lstStyle/>
          <a:p>
            <a:pPr>
              <a:defRPr sz="1200" b="1"/>
            </a:pPr>
            <a:endParaRPr lang="en-US"/>
          </a:p>
        </c:txPr>
        <c:crossAx val="1293206832"/>
        <c:crosses val="autoZero"/>
        <c:crossBetween val="midCat"/>
      </c:valAx>
      <c:valAx>
        <c:axId val="1293206832"/>
        <c:scaling>
          <c:orientation val="minMax"/>
        </c:scaling>
        <c:delete val="0"/>
        <c:axPos val="l"/>
        <c:majorGridlines>
          <c:spPr>
            <a:ln>
              <a:solidFill>
                <a:schemeClr val="bg1">
                  <a:lumMod val="75000"/>
                </a:schemeClr>
              </a:solidFill>
            </a:ln>
          </c:spPr>
        </c:majorGridlines>
        <c:title>
          <c:tx>
            <c:rich>
              <a:bodyPr/>
              <a:lstStyle/>
              <a:p>
                <a:pPr>
                  <a:defRPr sz="1200" b="1"/>
                </a:pPr>
                <a:r>
                  <a:rPr lang="en-GB" sz="1200" b="1"/>
                  <a:t>sr/m, sR/m</a:t>
                </a:r>
              </a:p>
            </c:rich>
          </c:tx>
          <c:layout>
            <c:manualLayout>
              <c:xMode val="edge"/>
              <c:yMode val="edge"/>
              <c:x val="0"/>
              <c:y val="0.37931182795698926"/>
            </c:manualLayout>
          </c:layout>
          <c:overlay val="0"/>
        </c:title>
        <c:numFmt formatCode="0.00" sourceLinked="0"/>
        <c:majorTickMark val="out"/>
        <c:minorTickMark val="none"/>
        <c:tickLblPos val="nextTo"/>
        <c:txPr>
          <a:bodyPr rot="0" vert="horz"/>
          <a:lstStyle/>
          <a:p>
            <a:pPr>
              <a:defRPr sz="1200" b="1"/>
            </a:pPr>
            <a:endParaRPr lang="en-US"/>
          </a:p>
        </c:txPr>
        <c:crossAx val="1293211184"/>
        <c:crosses val="autoZero"/>
        <c:crossBetween val="midCat"/>
      </c:valAx>
      <c:spPr>
        <a:solidFill>
          <a:schemeClr val="bg1"/>
        </a:solidFill>
        <a:ln>
          <a:solidFill>
            <a:schemeClr val="bg1">
              <a:lumMod val="50000"/>
            </a:schemeClr>
          </a:solidFill>
        </a:ln>
      </c:spPr>
    </c:plotArea>
    <c:legend>
      <c:legendPos val="r"/>
      <c:layout>
        <c:manualLayout>
          <c:xMode val="edge"/>
          <c:yMode val="edge"/>
          <c:x val="0.44014048165896325"/>
          <c:y val="7.8893482988007191E-2"/>
          <c:w val="0.50004639328340839"/>
          <c:h val="0.2259241560322201"/>
        </c:manualLayout>
      </c:layout>
      <c:overlay val="0"/>
      <c:txPr>
        <a:bodyPr/>
        <a:lstStyle/>
        <a:p>
          <a:pPr>
            <a:defRPr sz="1050"/>
          </a:pPr>
          <a:endParaRPr lang="en-US"/>
        </a:p>
      </c:txPr>
    </c:legend>
    <c:plotVisOnly val="1"/>
    <c:dispBlanksAs val="gap"/>
    <c:showDLblsOverMax val="0"/>
  </c:chart>
  <c:spPr>
    <a:noFill/>
    <a:ln>
      <a:noFill/>
    </a:ln>
  </c:spPr>
  <c:txPr>
    <a:bodyPr/>
    <a:lstStyle/>
    <a:p>
      <a:pPr>
        <a:defRPr sz="8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175386038296629E-2"/>
          <c:y val="2.3148148148148147E-2"/>
          <c:w val="0.79707589091163167"/>
          <c:h val="0.78384605217655801"/>
        </c:manualLayout>
      </c:layout>
      <c:barChart>
        <c:barDir val="col"/>
        <c:grouping val="clustered"/>
        <c:varyColors val="0"/>
        <c:ser>
          <c:idx val="0"/>
          <c:order val="0"/>
          <c:tx>
            <c:strRef>
              <c:f>'EC|TC'!$C$2:$E$2</c:f>
              <c:strCache>
                <c:ptCount val="1"/>
                <c:pt idx="0">
                  <c:v>4638</c:v>
                </c:pt>
              </c:strCache>
            </c:strRef>
          </c:tx>
          <c:invertIfNegative val="0"/>
          <c:cat>
            <c:numRef>
              <c:f>'EC|TC'!$A$55:$A$67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'EC|TC'!$C$55:$C$67</c:f>
              <c:numCache>
                <c:formatCode>0.000</c:formatCode>
                <c:ptCount val="11"/>
                <c:pt idx="0">
                  <c:v>0.47551092817274693</c:v>
                </c:pt>
                <c:pt idx="1">
                  <c:v>0.31741277568236032</c:v>
                </c:pt>
                <c:pt idx="2">
                  <c:v>0.52119755000418189</c:v>
                </c:pt>
                <c:pt idx="3">
                  <c:v>0.84517983688265486</c:v>
                </c:pt>
                <c:pt idx="4">
                  <c:v>0.12233552431527155</c:v>
                </c:pt>
                <c:pt idx="5">
                  <c:v>0.51571272131814072</c:v>
                </c:pt>
                <c:pt idx="6">
                  <c:v>0.2821975275927916</c:v>
                </c:pt>
                <c:pt idx="7">
                  <c:v>2.710366386636454</c:v>
                </c:pt>
                <c:pt idx="8">
                  <c:v>1.3143399295392428</c:v>
                </c:pt>
                <c:pt idx="9">
                  <c:v>0.45318792464418184</c:v>
                </c:pt>
                <c:pt idx="10">
                  <c:v>0.21828172843128335</c:v>
                </c:pt>
              </c:numCache>
            </c:numRef>
          </c:val>
        </c:ser>
        <c:ser>
          <c:idx val="1"/>
          <c:order val="1"/>
          <c:tx>
            <c:strRef>
              <c:f>'EC|TC'!$I$2:$K$2</c:f>
              <c:strCache>
                <c:ptCount val="1"/>
                <c:pt idx="0">
                  <c:v>4642</c:v>
                </c:pt>
              </c:strCache>
            </c:strRef>
          </c:tx>
          <c:invertIfNegative val="0"/>
          <c:cat>
            <c:numRef>
              <c:f>'EC|TC'!$A$55:$A$67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'EC|TC'!$I$55:$I$67</c:f>
              <c:numCache>
                <c:formatCode>0.000</c:formatCode>
                <c:ptCount val="11"/>
                <c:pt idx="0">
                  <c:v>2.5692279758900773</c:v>
                </c:pt>
                <c:pt idx="1">
                  <c:v>0.13776910374800413</c:v>
                </c:pt>
                <c:pt idx="2">
                  <c:v>0.48067123432464681</c:v>
                </c:pt>
                <c:pt idx="3">
                  <c:v>1.7160764760786362</c:v>
                </c:pt>
                <c:pt idx="4">
                  <c:v>0.14782815061682081</c:v>
                </c:pt>
                <c:pt idx="5">
                  <c:v>0.63359720195599722</c:v>
                </c:pt>
                <c:pt idx="6">
                  <c:v>0.16226419991876487</c:v>
                </c:pt>
                <c:pt idx="7">
                  <c:v>0.54284730037201956</c:v>
                </c:pt>
                <c:pt idx="8">
                  <c:v>0.32187033140350918</c:v>
                </c:pt>
                <c:pt idx="9">
                  <c:v>0.48121146226824768</c:v>
                </c:pt>
                <c:pt idx="10">
                  <c:v>0.35305460555659735</c:v>
                </c:pt>
              </c:numCache>
            </c:numRef>
          </c:val>
        </c:ser>
        <c:ser>
          <c:idx val="2"/>
          <c:order val="2"/>
          <c:tx>
            <c:strRef>
              <c:f>'EC|TC'!$O$2:$Q$2</c:f>
              <c:strCache>
                <c:ptCount val="1"/>
                <c:pt idx="0">
                  <c:v>DEM2</c:v>
                </c:pt>
              </c:strCache>
            </c:strRef>
          </c:tx>
          <c:invertIfNegative val="0"/>
          <c:cat>
            <c:numRef>
              <c:f>'EC|TC'!$A$55:$A$67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'EC|TC'!$O$55:$O$67</c:f>
              <c:numCache>
                <c:formatCode>0.000</c:formatCode>
                <c:ptCount val="11"/>
                <c:pt idx="0">
                  <c:v>1.0831432118727589</c:v>
                </c:pt>
                <c:pt idx="1">
                  <c:v>0.51892447089350957</c:v>
                </c:pt>
                <c:pt idx="2">
                  <c:v>0.54003132930319853</c:v>
                </c:pt>
                <c:pt idx="3">
                  <c:v>0.54415903357870576</c:v>
                </c:pt>
                <c:pt idx="4">
                  <c:v>1.6633489450742447</c:v>
                </c:pt>
                <c:pt idx="5">
                  <c:v>1.2426683372165801</c:v>
                </c:pt>
                <c:pt idx="6">
                  <c:v>1.4558942904344254</c:v>
                </c:pt>
                <c:pt idx="7">
                  <c:v>0.78752030995011091</c:v>
                </c:pt>
                <c:pt idx="8">
                  <c:v>0.83469357836097213</c:v>
                </c:pt>
                <c:pt idx="9">
                  <c:v>0.46482025275444094</c:v>
                </c:pt>
                <c:pt idx="10">
                  <c:v>1.0031118160983439</c:v>
                </c:pt>
              </c:numCache>
            </c:numRef>
          </c:val>
        </c:ser>
        <c:ser>
          <c:idx val="3"/>
          <c:order val="3"/>
          <c:tx>
            <c:strRef>
              <c:f>'EC|TC'!$U$2:$W$2</c:f>
              <c:strCache>
                <c:ptCount val="1"/>
                <c:pt idx="0">
                  <c:v>DEM3</c:v>
                </c:pt>
              </c:strCache>
            </c:strRef>
          </c:tx>
          <c:invertIfNegative val="0"/>
          <c:cat>
            <c:numRef>
              <c:f>'EC|TC'!$A$55:$A$67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'EC|TC'!$U$55:$U$67</c:f>
              <c:numCache>
                <c:formatCode>0.000</c:formatCode>
                <c:ptCount val="11"/>
                <c:pt idx="0">
                  <c:v>1.9900177140770983</c:v>
                </c:pt>
                <c:pt idx="1">
                  <c:v>0.41102498512112229</c:v>
                </c:pt>
                <c:pt idx="2">
                  <c:v>1.1107721481425383</c:v>
                </c:pt>
                <c:pt idx="3">
                  <c:v>0.61995713413438236</c:v>
                </c:pt>
                <c:pt idx="4">
                  <c:v>0.43889628231430106</c:v>
                </c:pt>
                <c:pt idx="5">
                  <c:v>1.4984140102517769</c:v>
                </c:pt>
                <c:pt idx="6">
                  <c:v>0.9245075750722741</c:v>
                </c:pt>
                <c:pt idx="7">
                  <c:v>0.9172251497353936</c:v>
                </c:pt>
                <c:pt idx="8">
                  <c:v>0.86114477822260282</c:v>
                </c:pt>
                <c:pt idx="9">
                  <c:v>0.37766340671767179</c:v>
                </c:pt>
                <c:pt idx="10">
                  <c:v>0.48439203519187402</c:v>
                </c:pt>
              </c:numCache>
            </c:numRef>
          </c:val>
        </c:ser>
        <c:ser>
          <c:idx val="4"/>
          <c:order val="4"/>
          <c:tx>
            <c:strRef>
              <c:f>'EC|TC'!$AA$2:$AC$2</c:f>
              <c:strCache>
                <c:ptCount val="1"/>
                <c:pt idx="0">
                  <c:v>T6694</c:v>
                </c:pt>
              </c:strCache>
            </c:strRef>
          </c:tx>
          <c:invertIfNegative val="0"/>
          <c:cat>
            <c:numRef>
              <c:f>'EC|TC'!$A$55:$A$67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'EC|TC'!$AA$55:$AA$67</c:f>
              <c:numCache>
                <c:formatCode>0.000</c:formatCode>
                <c:ptCount val="11"/>
                <c:pt idx="0">
                  <c:v>2.2570836758780914</c:v>
                </c:pt>
                <c:pt idx="1">
                  <c:v>0.77536861832733983</c:v>
                </c:pt>
                <c:pt idx="2">
                  <c:v>0.56697697333070585</c:v>
                </c:pt>
                <c:pt idx="3">
                  <c:v>0.8720453048269754</c:v>
                </c:pt>
                <c:pt idx="4">
                  <c:v>0.67978241454488431</c:v>
                </c:pt>
                <c:pt idx="5">
                  <c:v>1.3653851761569507</c:v>
                </c:pt>
                <c:pt idx="6">
                  <c:v>0.67304839072434863</c:v>
                </c:pt>
                <c:pt idx="7">
                  <c:v>0.25962138941436091</c:v>
                </c:pt>
                <c:pt idx="8">
                  <c:v>0.39561237974376318</c:v>
                </c:pt>
                <c:pt idx="9">
                  <c:v>1.1028795374739331</c:v>
                </c:pt>
                <c:pt idx="10">
                  <c:v>5.3105952235433344E-2</c:v>
                </c:pt>
              </c:numCache>
            </c:numRef>
          </c:val>
        </c:ser>
        <c:ser>
          <c:idx val="5"/>
          <c:order val="5"/>
          <c:tx>
            <c:strRef>
              <c:f>'EC|TC'!$AG$2:$AI$2</c:f>
              <c:strCache>
                <c:ptCount val="1"/>
                <c:pt idx="0">
                  <c:v>T6696</c:v>
                </c:pt>
              </c:strCache>
            </c:strRef>
          </c:tx>
          <c:invertIfNegative val="0"/>
          <c:cat>
            <c:numRef>
              <c:f>'EC|TC'!$A$55:$A$67</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'EC|TC'!$AG$55:$AG$67</c:f>
              <c:numCache>
                <c:formatCode>0.000</c:formatCode>
                <c:ptCount val="11"/>
                <c:pt idx="0">
                  <c:v>2.4286695072012949</c:v>
                </c:pt>
                <c:pt idx="1">
                  <c:v>9.804075639078115E-2</c:v>
                </c:pt>
                <c:pt idx="2">
                  <c:v>0.20779408982228886</c:v>
                </c:pt>
                <c:pt idx="3">
                  <c:v>1.4778863437501808</c:v>
                </c:pt>
                <c:pt idx="4">
                  <c:v>0.11057117486535362</c:v>
                </c:pt>
                <c:pt idx="5">
                  <c:v>0.43277675181693293</c:v>
                </c:pt>
                <c:pt idx="6">
                  <c:v>0.21362914582554432</c:v>
                </c:pt>
                <c:pt idx="7">
                  <c:v>0.25963524956904721</c:v>
                </c:pt>
                <c:pt idx="8">
                  <c:v>0.3587029697609142</c:v>
                </c:pt>
                <c:pt idx="9">
                  <c:v>0.35093653132367586</c:v>
                </c:pt>
                <c:pt idx="10">
                  <c:v>1.5166516278125795</c:v>
                </c:pt>
              </c:numCache>
            </c:numRef>
          </c:val>
        </c:ser>
        <c:ser>
          <c:idx val="8"/>
          <c:order val="8"/>
          <c:tx>
            <c:strRef>
              <c:f>'EC|TC'!$AM$52</c:f>
              <c:strCache>
                <c:ptCount val="1"/>
                <c:pt idx="0">
                  <c:v>A211</c:v>
                </c:pt>
              </c:strCache>
            </c:strRef>
          </c:tx>
          <c:spPr>
            <a:solidFill>
              <a:schemeClr val="accent1">
                <a:lumMod val="60000"/>
                <a:lumOff val="4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'EC|TC'!$AM$55:$AM$67</c:f>
              <c:numCache>
                <c:formatCode>0.000</c:formatCode>
                <c:ptCount val="11"/>
                <c:pt idx="0">
                  <c:v>1.4858545342723264</c:v>
                </c:pt>
                <c:pt idx="1">
                  <c:v>1.4928519752165996</c:v>
                </c:pt>
                <c:pt idx="2">
                  <c:v>0.40950601818184035</c:v>
                </c:pt>
                <c:pt idx="3">
                  <c:v>0.59525927495894337</c:v>
                </c:pt>
                <c:pt idx="4">
                  <c:v>0.67356703365718262</c:v>
                </c:pt>
                <c:pt idx="5">
                  <c:v>0.58575529643328128</c:v>
                </c:pt>
                <c:pt idx="6">
                  <c:v>0.6712742240723657</c:v>
                </c:pt>
                <c:pt idx="7">
                  <c:v>1.529726128829779</c:v>
                </c:pt>
                <c:pt idx="8">
                  <c:v>1.0536036267196356</c:v>
                </c:pt>
                <c:pt idx="9">
                  <c:v>0.52572004408096051</c:v>
                </c:pt>
                <c:pt idx="10">
                  <c:v>1.0332789572421093</c:v>
                </c:pt>
              </c:numCache>
            </c:numRef>
          </c:val>
        </c:ser>
        <c:ser>
          <c:idx val="9"/>
          <c:order val="9"/>
          <c:tx>
            <c:strRef>
              <c:f>'EC|TC'!$AS$52</c:f>
              <c:strCache>
                <c:ptCount val="1"/>
                <c:pt idx="0">
                  <c:v>A212</c:v>
                </c:pt>
              </c:strCache>
            </c:strRef>
          </c:tx>
          <c:spPr>
            <a:solidFill>
              <a:schemeClr val="accent2">
                <a:lumMod val="40000"/>
                <a:lumOff val="6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'EC|TC'!$AS$55:$AS$67</c:f>
              <c:numCache>
                <c:formatCode>0.000</c:formatCode>
                <c:ptCount val="11"/>
                <c:pt idx="0">
                  <c:v>1.0751823860666692</c:v>
                </c:pt>
                <c:pt idx="1">
                  <c:v>0.43325001878721536</c:v>
                </c:pt>
                <c:pt idx="2">
                  <c:v>0.80707544899338679</c:v>
                </c:pt>
                <c:pt idx="3">
                  <c:v>0.66338924120369114</c:v>
                </c:pt>
                <c:pt idx="4">
                  <c:v>1.3899663695613642</c:v>
                </c:pt>
                <c:pt idx="5">
                  <c:v>0.39642975138504738</c:v>
                </c:pt>
                <c:pt idx="6">
                  <c:v>1.6271356667071317</c:v>
                </c:pt>
                <c:pt idx="7">
                  <c:v>1.1053615971484407</c:v>
                </c:pt>
                <c:pt idx="8">
                  <c:v>1.2279714728948177</c:v>
                </c:pt>
                <c:pt idx="9">
                  <c:v>0.56442162734161028</c:v>
                </c:pt>
                <c:pt idx="10">
                  <c:v>0.88305021710542186</c:v>
                </c:pt>
              </c:numCache>
            </c:numRef>
          </c:val>
        </c:ser>
        <c:dLbls>
          <c:showLegendKey val="0"/>
          <c:showVal val="0"/>
          <c:showCatName val="0"/>
          <c:showSerName val="0"/>
          <c:showPercent val="0"/>
          <c:showBubbleSize val="0"/>
        </c:dLbls>
        <c:gapWidth val="150"/>
        <c:axId val="1298491520"/>
        <c:axId val="1298492064"/>
      </c:barChart>
      <c:lineChart>
        <c:grouping val="standard"/>
        <c:varyColors val="0"/>
        <c:ser>
          <c:idx val="6"/>
          <c:order val="6"/>
          <c:spPr>
            <a:ln>
              <a:solidFill>
                <a:srgbClr val="FF0000"/>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'EC|TC'!$AU$55:$AU$67</c:f>
              <c:numCache>
                <c:formatCode>0.00</c:formatCode>
                <c:ptCount val="11"/>
                <c:pt idx="0">
                  <c:v>2.0099999999999998</c:v>
                </c:pt>
                <c:pt idx="1">
                  <c:v>2.0099999999999998</c:v>
                </c:pt>
                <c:pt idx="2">
                  <c:v>2.0099999999999998</c:v>
                </c:pt>
                <c:pt idx="3">
                  <c:v>2.0099999999999998</c:v>
                </c:pt>
                <c:pt idx="4">
                  <c:v>2.0099999999999998</c:v>
                </c:pt>
                <c:pt idx="5">
                  <c:v>2.0099999999999998</c:v>
                </c:pt>
                <c:pt idx="6">
                  <c:v>2.0099999999999998</c:v>
                </c:pt>
                <c:pt idx="7">
                  <c:v>2.0099999999999998</c:v>
                </c:pt>
                <c:pt idx="8">
                  <c:v>2.0099999999999998</c:v>
                </c:pt>
                <c:pt idx="9">
                  <c:v>2.0099999999999998</c:v>
                </c:pt>
                <c:pt idx="10">
                  <c:v>2.0099999999999998</c:v>
                </c:pt>
              </c:numCache>
            </c:numRef>
          </c:val>
          <c:smooth val="0"/>
        </c:ser>
        <c:ser>
          <c:idx val="7"/>
          <c:order val="7"/>
          <c:spPr>
            <a:ln>
              <a:solidFill>
                <a:schemeClr val="accent3"/>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'EC|TC'!$AV$55:$AV$67</c:f>
              <c:numCache>
                <c:formatCode>0.00</c:formatCode>
                <c:ptCount val="11"/>
                <c:pt idx="0">
                  <c:v>1.69</c:v>
                </c:pt>
                <c:pt idx="1">
                  <c:v>1.69</c:v>
                </c:pt>
                <c:pt idx="2">
                  <c:v>1.69</c:v>
                </c:pt>
                <c:pt idx="3">
                  <c:v>1.69</c:v>
                </c:pt>
                <c:pt idx="4">
                  <c:v>1.69</c:v>
                </c:pt>
                <c:pt idx="5">
                  <c:v>1.69</c:v>
                </c:pt>
                <c:pt idx="6">
                  <c:v>1.69</c:v>
                </c:pt>
                <c:pt idx="7">
                  <c:v>1.69</c:v>
                </c:pt>
                <c:pt idx="8">
                  <c:v>1.69</c:v>
                </c:pt>
                <c:pt idx="9">
                  <c:v>1.69</c:v>
                </c:pt>
                <c:pt idx="10">
                  <c:v>1.69</c:v>
                </c:pt>
              </c:numCache>
            </c:numRef>
          </c:val>
          <c:smooth val="0"/>
        </c:ser>
        <c:dLbls>
          <c:showLegendKey val="0"/>
          <c:showVal val="0"/>
          <c:showCatName val="0"/>
          <c:showSerName val="0"/>
          <c:showPercent val="0"/>
          <c:showBubbleSize val="0"/>
        </c:dLbls>
        <c:marker val="1"/>
        <c:smooth val="0"/>
        <c:axId val="1298491520"/>
        <c:axId val="1298492064"/>
      </c:lineChart>
      <c:catAx>
        <c:axId val="1298491520"/>
        <c:scaling>
          <c:orientation val="minMax"/>
        </c:scaling>
        <c:delete val="0"/>
        <c:axPos val="b"/>
        <c:majorGridlines>
          <c:spPr>
            <a:ln>
              <a:solidFill>
                <a:schemeClr val="bg1">
                  <a:lumMod val="75000"/>
                </a:schemeClr>
              </a:solidFill>
            </a:ln>
          </c:spPr>
        </c:majorGridlines>
        <c:title>
          <c:tx>
            <c:rich>
              <a:bodyPr/>
              <a:lstStyle/>
              <a:p>
                <a:pPr>
                  <a:defRPr sz="1200" b="1" i="0" u="none" strike="noStrike" baseline="0">
                    <a:solidFill>
                      <a:srgbClr val="000000"/>
                    </a:solidFill>
                    <a:latin typeface="Calibri"/>
                    <a:ea typeface="Calibri"/>
                    <a:cs typeface="Calibri"/>
                  </a:defRPr>
                </a:pPr>
                <a:r>
                  <a:rPr lang="en-US" sz="1200" b="1"/>
                  <a:t>Laboratory</a:t>
                </a:r>
              </a:p>
            </c:rich>
          </c:tx>
          <c:layout/>
          <c:overlay val="0"/>
          <c:spPr>
            <a:noFill/>
            <a:ln w="25400">
              <a:noFill/>
            </a:ln>
          </c:spPr>
        </c:title>
        <c:numFmt formatCode="General" sourceLinked="1"/>
        <c:majorTickMark val="out"/>
        <c:minorTickMark val="none"/>
        <c:tickLblPos val="nextTo"/>
        <c:txPr>
          <a:bodyPr rot="-5400000" vert="horz"/>
          <a:lstStyle/>
          <a:p>
            <a:pPr>
              <a:defRPr sz="1200" b="1" i="0" u="none" strike="noStrike" baseline="0">
                <a:solidFill>
                  <a:srgbClr val="000000"/>
                </a:solidFill>
                <a:latin typeface="Calibri"/>
                <a:ea typeface="Calibri"/>
                <a:cs typeface="Calibri"/>
              </a:defRPr>
            </a:pPr>
            <a:endParaRPr lang="en-US"/>
          </a:p>
        </c:txPr>
        <c:crossAx val="1298492064"/>
        <c:crosses val="autoZero"/>
        <c:auto val="1"/>
        <c:lblAlgn val="ctr"/>
        <c:lblOffset val="100"/>
        <c:noMultiLvlLbl val="0"/>
      </c:catAx>
      <c:valAx>
        <c:axId val="1298492064"/>
        <c:scaling>
          <c:orientation val="minMax"/>
          <c:max val="3"/>
        </c:scaling>
        <c:delete val="0"/>
        <c:axPos val="l"/>
        <c:majorGridlines>
          <c:spPr>
            <a:ln>
              <a:solidFill>
                <a:schemeClr val="bg1">
                  <a:lumMod val="75000"/>
                </a:schemeClr>
              </a:solidFill>
              <a:prstDash val="sysDot"/>
            </a:ln>
          </c:spPr>
        </c:majorGridlines>
        <c:title>
          <c:tx>
            <c:rich>
              <a:bodyPr/>
              <a:lstStyle/>
              <a:p>
                <a:pPr>
                  <a:defRPr sz="1200" b="1" i="0" u="none" strike="noStrike" baseline="0">
                    <a:solidFill>
                      <a:srgbClr val="000000"/>
                    </a:solidFill>
                    <a:latin typeface="Calibri"/>
                    <a:ea typeface="Calibri"/>
                    <a:cs typeface="Calibri"/>
                  </a:defRPr>
                </a:pPr>
                <a:r>
                  <a:rPr lang="en-US" sz="1200" b="1"/>
                  <a:t>Mandel's statistic, k</a:t>
                </a:r>
              </a:p>
            </c:rich>
          </c:tx>
          <c:layout>
            <c:manualLayout>
              <c:xMode val="edge"/>
              <c:yMode val="edge"/>
              <c:x val="1.5515058456430286E-2"/>
              <c:y val="0.1827532920406216"/>
            </c:manualLayout>
          </c:layout>
          <c:overlay val="0"/>
          <c:spPr>
            <a:noFill/>
            <a:ln w="25400">
              <a:noFill/>
            </a:ln>
          </c:spPr>
        </c:title>
        <c:numFmt formatCode="0" sourceLinked="0"/>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298491520"/>
        <c:crosses val="autoZero"/>
        <c:crossBetween val="between"/>
        <c:majorUnit val="1"/>
      </c:valAx>
      <c:spPr>
        <a:ln>
          <a:solidFill>
            <a:schemeClr val="bg1">
              <a:lumMod val="50000"/>
            </a:schemeClr>
          </a:solidFill>
        </a:ln>
      </c:spPr>
    </c:plotArea>
    <c:legend>
      <c:legendPos val="r"/>
      <c:legendEntry>
        <c:idx val="8"/>
        <c:delete val="1"/>
      </c:legendEntry>
      <c:legendEntry>
        <c:idx val="9"/>
        <c:delete val="1"/>
      </c:legendEntry>
      <c:layout>
        <c:manualLayout>
          <c:xMode val="edge"/>
          <c:yMode val="edge"/>
          <c:x val="0.89514229554169"/>
          <c:y val="0.19592598091313504"/>
          <c:w val="9.489832802041609E-2"/>
          <c:h val="0.58027121609798771"/>
        </c:manualLayout>
      </c:layout>
      <c:overlay val="0"/>
      <c:txPr>
        <a:bodyPr/>
        <a:lstStyle/>
        <a:p>
          <a:pPr>
            <a:defRPr sz="735"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8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051078397808963E-2"/>
          <c:y val="5.275782133072783E-2"/>
          <c:w val="0.80623877667465482"/>
          <c:h val="0.83326120206197252"/>
        </c:manualLayout>
      </c:layout>
      <c:barChart>
        <c:barDir val="col"/>
        <c:grouping val="clustered"/>
        <c:varyColors val="0"/>
        <c:ser>
          <c:idx val="0"/>
          <c:order val="0"/>
          <c:tx>
            <c:strRef>
              <c:f>'EC|TC'!$C$2:$E$2</c:f>
              <c:strCache>
                <c:ptCount val="1"/>
                <c:pt idx="0">
                  <c:v>4638</c:v>
                </c:pt>
              </c:strCache>
            </c:strRef>
          </c:tx>
          <c:invertIfNegative val="0"/>
          <c:cat>
            <c:numRef>
              <c:f>'EC|TC'!$A$32:$A$44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'EC|TC'!$C$32:$C$44</c:f>
              <c:numCache>
                <c:formatCode>0.000</c:formatCode>
                <c:ptCount val="11"/>
                <c:pt idx="0">
                  <c:v>1.6743517618310242</c:v>
                </c:pt>
                <c:pt idx="1">
                  <c:v>-0.6069951464478508</c:v>
                </c:pt>
                <c:pt idx="2">
                  <c:v>-2.8263755527280793E-2</c:v>
                </c:pt>
                <c:pt idx="3">
                  <c:v>0.69390643761785209</c:v>
                </c:pt>
                <c:pt idx="4">
                  <c:v>-0.37708568984178614</c:v>
                </c:pt>
                <c:pt idx="5">
                  <c:v>0.81756589268716939</c:v>
                </c:pt>
                <c:pt idx="6">
                  <c:v>-0.26381559258320003</c:v>
                </c:pt>
                <c:pt idx="7">
                  <c:v>0.28144173398164435</c:v>
                </c:pt>
                <c:pt idx="8">
                  <c:v>-0.30248796903974429</c:v>
                </c:pt>
                <c:pt idx="9">
                  <c:v>-0.37509538760183575</c:v>
                </c:pt>
                <c:pt idx="10">
                  <c:v>-2.2702834276139816</c:v>
                </c:pt>
              </c:numCache>
            </c:numRef>
          </c:val>
        </c:ser>
        <c:ser>
          <c:idx val="1"/>
          <c:order val="1"/>
          <c:tx>
            <c:strRef>
              <c:f>'EC|TC'!$I$2:$K$2</c:f>
              <c:strCache>
                <c:ptCount val="1"/>
                <c:pt idx="0">
                  <c:v>4642</c:v>
                </c:pt>
              </c:strCache>
            </c:strRef>
          </c:tx>
          <c:invertIfNegative val="0"/>
          <c:cat>
            <c:numRef>
              <c:f>'EC|TC'!$A$32:$A$44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'EC|TC'!$I$32:$I$44</c:f>
              <c:numCache>
                <c:formatCode>0.000</c:formatCode>
                <c:ptCount val="11"/>
                <c:pt idx="0">
                  <c:v>2.0450430264968746</c:v>
                </c:pt>
                <c:pt idx="1">
                  <c:v>-1.1981273198903455</c:v>
                </c:pt>
                <c:pt idx="2">
                  <c:v>7.0279098927279543E-2</c:v>
                </c:pt>
                <c:pt idx="3">
                  <c:v>0.14280067436147501</c:v>
                </c:pt>
                <c:pt idx="4">
                  <c:v>-0.54313097933857823</c:v>
                </c:pt>
                <c:pt idx="5">
                  <c:v>0.83576528872003542</c:v>
                </c:pt>
                <c:pt idx="6">
                  <c:v>0.61764482318071867</c:v>
                </c:pt>
                <c:pt idx="7">
                  <c:v>-0.13686426811533128</c:v>
                </c:pt>
                <c:pt idx="8">
                  <c:v>-0.73625686110459487</c:v>
                </c:pt>
                <c:pt idx="9">
                  <c:v>5.8386737991630265E-2</c:v>
                </c:pt>
                <c:pt idx="10">
                  <c:v>-1.5549159945259456</c:v>
                </c:pt>
              </c:numCache>
            </c:numRef>
          </c:val>
        </c:ser>
        <c:ser>
          <c:idx val="2"/>
          <c:order val="2"/>
          <c:tx>
            <c:strRef>
              <c:f>'EC|TC'!$O$2:$Q$2</c:f>
              <c:strCache>
                <c:ptCount val="1"/>
                <c:pt idx="0">
                  <c:v>DEM2</c:v>
                </c:pt>
              </c:strCache>
            </c:strRef>
          </c:tx>
          <c:invertIfNegative val="0"/>
          <c:cat>
            <c:numRef>
              <c:f>'EC|TC'!$A$32:$A$44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'EC|TC'!$O$32:$O$44</c:f>
              <c:numCache>
                <c:formatCode>0.000</c:formatCode>
                <c:ptCount val="11"/>
                <c:pt idx="0">
                  <c:v>2.2562006158946097</c:v>
                </c:pt>
                <c:pt idx="1">
                  <c:v>-0.99151180335284661</c:v>
                </c:pt>
                <c:pt idx="2">
                  <c:v>0.21895736699728116</c:v>
                </c:pt>
                <c:pt idx="3">
                  <c:v>0.74263887354117764</c:v>
                </c:pt>
                <c:pt idx="4">
                  <c:v>-0.40653852978640259</c:v>
                </c:pt>
                <c:pt idx="5">
                  <c:v>0.78518710922404011</c:v>
                </c:pt>
                <c:pt idx="6">
                  <c:v>-0.15619364926671964</c:v>
                </c:pt>
                <c:pt idx="7">
                  <c:v>-0.24337362893478881</c:v>
                </c:pt>
                <c:pt idx="8">
                  <c:v>-0.51052797924019055</c:v>
                </c:pt>
                <c:pt idx="9">
                  <c:v>-0.22907002599391144</c:v>
                </c:pt>
                <c:pt idx="10">
                  <c:v>-1.4657683490822551</c:v>
                </c:pt>
              </c:numCache>
            </c:numRef>
          </c:val>
        </c:ser>
        <c:ser>
          <c:idx val="3"/>
          <c:order val="3"/>
          <c:tx>
            <c:strRef>
              <c:f>'EC|TC'!$U$2:$W$2</c:f>
              <c:strCache>
                <c:ptCount val="1"/>
                <c:pt idx="0">
                  <c:v>DEM3</c:v>
                </c:pt>
              </c:strCache>
            </c:strRef>
          </c:tx>
          <c:invertIfNegative val="0"/>
          <c:cat>
            <c:numRef>
              <c:f>'EC|TC'!$A$32:$A$44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'EC|TC'!$U$32:$U$44</c:f>
              <c:numCache>
                <c:formatCode>0.000</c:formatCode>
                <c:ptCount val="11"/>
                <c:pt idx="0">
                  <c:v>0.68853419517804015</c:v>
                </c:pt>
                <c:pt idx="1">
                  <c:v>-0.90765569566864479</c:v>
                </c:pt>
                <c:pt idx="2">
                  <c:v>-0.20163489838488821</c:v>
                </c:pt>
                <c:pt idx="3">
                  <c:v>-0.11559242266847128</c:v>
                </c:pt>
                <c:pt idx="4">
                  <c:v>-0.12002334087587084</c:v>
                </c:pt>
                <c:pt idx="5">
                  <c:v>2.5832094805055452</c:v>
                </c:pt>
                <c:pt idx="6">
                  <c:v>0.27530772280305282</c:v>
                </c:pt>
                <c:pt idx="7">
                  <c:v>-0.40452890543699244</c:v>
                </c:pt>
                <c:pt idx="8">
                  <c:v>-0.38890275671649349</c:v>
                </c:pt>
                <c:pt idx="9">
                  <c:v>-0.16687798570935508</c:v>
                </c:pt>
                <c:pt idx="10">
                  <c:v>-1.2418353930259265</c:v>
                </c:pt>
              </c:numCache>
            </c:numRef>
          </c:val>
        </c:ser>
        <c:ser>
          <c:idx val="4"/>
          <c:order val="4"/>
          <c:tx>
            <c:strRef>
              <c:f>'EC|TC'!$AA$2:$AC$2</c:f>
              <c:strCache>
                <c:ptCount val="1"/>
                <c:pt idx="0">
                  <c:v>T6694</c:v>
                </c:pt>
              </c:strCache>
            </c:strRef>
          </c:tx>
          <c:invertIfNegative val="0"/>
          <c:cat>
            <c:numRef>
              <c:f>'EC|TC'!$A$32:$A$44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'EC|TC'!$AA$32:$AA$44</c:f>
              <c:numCache>
                <c:formatCode>0.000</c:formatCode>
                <c:ptCount val="11"/>
                <c:pt idx="0">
                  <c:v>1.8914605864692438</c:v>
                </c:pt>
                <c:pt idx="1">
                  <c:v>-1.0930108941339662</c:v>
                </c:pt>
                <c:pt idx="2">
                  <c:v>0.42348430429694639</c:v>
                </c:pt>
                <c:pt idx="3">
                  <c:v>0.34934669937257917</c:v>
                </c:pt>
                <c:pt idx="4">
                  <c:v>-0.64443462114032246</c:v>
                </c:pt>
                <c:pt idx="5">
                  <c:v>1.153064083850813</c:v>
                </c:pt>
                <c:pt idx="6">
                  <c:v>0.57317702352061994</c:v>
                </c:pt>
                <c:pt idx="7">
                  <c:v>-0.26158211237759593</c:v>
                </c:pt>
                <c:pt idx="8">
                  <c:v>-0.46299247267744642</c:v>
                </c:pt>
                <c:pt idx="9">
                  <c:v>-0.59363174331568624</c:v>
                </c:pt>
                <c:pt idx="10">
                  <c:v>-1.4892116780910107</c:v>
                </c:pt>
              </c:numCache>
            </c:numRef>
          </c:val>
        </c:ser>
        <c:ser>
          <c:idx val="5"/>
          <c:order val="5"/>
          <c:tx>
            <c:strRef>
              <c:f>'EC|TC'!$AG$2:$AI$2</c:f>
              <c:strCache>
                <c:ptCount val="1"/>
                <c:pt idx="0">
                  <c:v>T6696</c:v>
                </c:pt>
              </c:strCache>
            </c:strRef>
          </c:tx>
          <c:invertIfNegative val="0"/>
          <c:cat>
            <c:numRef>
              <c:f>'EC|TC'!$A$32:$A$44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'EC|TC'!$AG$32:$AG$44</c:f>
              <c:numCache>
                <c:formatCode>0.000</c:formatCode>
                <c:ptCount val="11"/>
                <c:pt idx="0">
                  <c:v>1.0087434078241451</c:v>
                </c:pt>
                <c:pt idx="1">
                  <c:v>-1.4721665852198684</c:v>
                </c:pt>
                <c:pt idx="2">
                  <c:v>0.51406037288903172</c:v>
                </c:pt>
                <c:pt idx="3">
                  <c:v>0.67809575693800928</c:v>
                </c:pt>
                <c:pt idx="4">
                  <c:v>-0.53959957208833942</c:v>
                </c:pt>
                <c:pt idx="5">
                  <c:v>0.56480726455014607</c:v>
                </c:pt>
                <c:pt idx="6">
                  <c:v>1.545727839582681</c:v>
                </c:pt>
                <c:pt idx="7">
                  <c:v>-0.2359330834135662</c:v>
                </c:pt>
                <c:pt idx="8">
                  <c:v>-0.31256538139447781</c:v>
                </c:pt>
                <c:pt idx="9">
                  <c:v>-0.65983930147833603</c:v>
                </c:pt>
                <c:pt idx="10">
                  <c:v>-1.5820529132627186</c:v>
                </c:pt>
              </c:numCache>
            </c:numRef>
          </c:val>
        </c:ser>
        <c:ser>
          <c:idx val="10"/>
          <c:order val="10"/>
          <c:tx>
            <c:strRef>
              <c:f>'EC|TC'!$AM$29</c:f>
              <c:strCache>
                <c:ptCount val="1"/>
                <c:pt idx="0">
                  <c:v>A211</c:v>
                </c:pt>
              </c:strCache>
            </c:strRef>
          </c:tx>
          <c:spPr>
            <a:solidFill>
              <a:schemeClr val="accent1">
                <a:lumMod val="60000"/>
                <a:lumOff val="4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'EC|TC'!$AM$32:$AM$44</c:f>
              <c:numCache>
                <c:formatCode>0.000</c:formatCode>
                <c:ptCount val="11"/>
                <c:pt idx="0">
                  <c:v>0.20551679999055775</c:v>
                </c:pt>
                <c:pt idx="1">
                  <c:v>-0.13762148548082306</c:v>
                </c:pt>
                <c:pt idx="2">
                  <c:v>1.5156508510528479</c:v>
                </c:pt>
                <c:pt idx="3">
                  <c:v>0.50366542955977434</c:v>
                </c:pt>
                <c:pt idx="4">
                  <c:v>-0.60209503892352467</c:v>
                </c:pt>
                <c:pt idx="5">
                  <c:v>0.73681396051634274</c:v>
                </c:pt>
                <c:pt idx="6">
                  <c:v>0.71647960421005807</c:v>
                </c:pt>
                <c:pt idx="7">
                  <c:v>0.38855211952518476</c:v>
                </c:pt>
                <c:pt idx="8">
                  <c:v>-0.62841499796781908</c:v>
                </c:pt>
                <c:pt idx="9">
                  <c:v>-0.44329504698544114</c:v>
                </c:pt>
                <c:pt idx="10">
                  <c:v>-2.2552521954971563</c:v>
                </c:pt>
              </c:numCache>
            </c:numRef>
          </c:val>
        </c:ser>
        <c:ser>
          <c:idx val="11"/>
          <c:order val="11"/>
          <c:tx>
            <c:strRef>
              <c:f>'EC|TC'!$AS$29</c:f>
              <c:strCache>
                <c:ptCount val="1"/>
                <c:pt idx="0">
                  <c:v>A212</c:v>
                </c:pt>
              </c:strCache>
            </c:strRef>
          </c:tx>
          <c:spPr>
            <a:solidFill>
              <a:schemeClr val="accent2">
                <a:lumMod val="40000"/>
                <a:lumOff val="60000"/>
              </a:schemeClr>
            </a:solidFill>
          </c:spPr>
          <c:invertIfNegative val="0"/>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'EC|TC'!$AS$32:$AS$44</c:f>
              <c:numCache>
                <c:formatCode>0.000</c:formatCode>
                <c:ptCount val="11"/>
                <c:pt idx="0">
                  <c:v>1.2704974261463844</c:v>
                </c:pt>
                <c:pt idx="1">
                  <c:v>-0.56778831000956664</c:v>
                </c:pt>
                <c:pt idx="2">
                  <c:v>1.207053660687275</c:v>
                </c:pt>
                <c:pt idx="3">
                  <c:v>0.78767719181139584</c:v>
                </c:pt>
                <c:pt idx="4">
                  <c:v>-0.7706438820335102</c:v>
                </c:pt>
                <c:pt idx="5">
                  <c:v>0.51211627182901998</c:v>
                </c:pt>
                <c:pt idx="6">
                  <c:v>-0.15081067023478939</c:v>
                </c:pt>
                <c:pt idx="7">
                  <c:v>9.7356798198312236E-2</c:v>
                </c:pt>
                <c:pt idx="8">
                  <c:v>-0.19073131434173696</c:v>
                </c:pt>
                <c:pt idx="9">
                  <c:v>-2.0387960184890242E-2</c:v>
                </c:pt>
                <c:pt idx="10">
                  <c:v>-2.1743392118678804</c:v>
                </c:pt>
              </c:numCache>
            </c:numRef>
          </c:val>
        </c:ser>
        <c:dLbls>
          <c:showLegendKey val="0"/>
          <c:showVal val="0"/>
          <c:showCatName val="0"/>
          <c:showSerName val="0"/>
          <c:showPercent val="0"/>
          <c:showBubbleSize val="0"/>
        </c:dLbls>
        <c:gapWidth val="150"/>
        <c:axId val="1660637904"/>
        <c:axId val="1660638992"/>
      </c:barChart>
      <c:lineChart>
        <c:grouping val="standard"/>
        <c:varyColors val="0"/>
        <c:ser>
          <c:idx val="6"/>
          <c:order val="6"/>
          <c:spPr>
            <a:ln>
              <a:solidFill>
                <a:srgbClr val="FF0000"/>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'EC|TC'!$AI$32:$AI$44</c:f>
              <c:numCache>
                <c:formatCode>General</c:formatCode>
                <c:ptCount val="11"/>
              </c:numCache>
            </c:numRef>
          </c:val>
          <c:smooth val="0"/>
        </c:ser>
        <c:ser>
          <c:idx val="7"/>
          <c:order val="7"/>
          <c:spPr>
            <a:ln>
              <a:solidFill>
                <a:schemeClr val="accent3">
                  <a:lumMod val="75000"/>
                </a:schemeClr>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'EC|TC'!$AJ$32:$AJ$44</c:f>
              <c:numCache>
                <c:formatCode>General</c:formatCode>
                <c:ptCount val="11"/>
              </c:numCache>
            </c:numRef>
          </c:val>
          <c:smooth val="0"/>
        </c:ser>
        <c:ser>
          <c:idx val="8"/>
          <c:order val="8"/>
          <c:spPr>
            <a:ln>
              <a:solidFill>
                <a:schemeClr val="accent3">
                  <a:lumMod val="75000"/>
                </a:schemeClr>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'EC|TC'!$AK$32:$AK$44</c:f>
              <c:numCache>
                <c:formatCode>General</c:formatCode>
                <c:ptCount val="11"/>
              </c:numCache>
            </c:numRef>
          </c:val>
          <c:smooth val="0"/>
        </c:ser>
        <c:ser>
          <c:idx val="9"/>
          <c:order val="9"/>
          <c:spPr>
            <a:ln>
              <a:solidFill>
                <a:srgbClr val="FF0000"/>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'EC|TC'!$AL$32:$AL$44</c:f>
              <c:numCache>
                <c:formatCode>General</c:formatCode>
                <c:ptCount val="11"/>
              </c:numCache>
            </c:numRef>
          </c:val>
          <c:smooth val="0"/>
        </c:ser>
        <c:ser>
          <c:idx val="12"/>
          <c:order val="12"/>
          <c:spPr>
            <a:ln>
              <a:solidFill>
                <a:srgbClr val="FF0000"/>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'EC|TC'!$AU$32:$AU$44</c:f>
              <c:numCache>
                <c:formatCode>0.000</c:formatCode>
                <c:ptCount val="11"/>
                <c:pt idx="0">
                  <c:v>-2.2200000000000002</c:v>
                </c:pt>
                <c:pt idx="1">
                  <c:v>-2.2200000000000002</c:v>
                </c:pt>
                <c:pt idx="2">
                  <c:v>-2.2200000000000002</c:v>
                </c:pt>
                <c:pt idx="3">
                  <c:v>-2.2200000000000002</c:v>
                </c:pt>
                <c:pt idx="4">
                  <c:v>-2.2200000000000002</c:v>
                </c:pt>
                <c:pt idx="5">
                  <c:v>-2.2200000000000002</c:v>
                </c:pt>
                <c:pt idx="6">
                  <c:v>-2.2200000000000002</c:v>
                </c:pt>
                <c:pt idx="7">
                  <c:v>-2.2200000000000002</c:v>
                </c:pt>
                <c:pt idx="8">
                  <c:v>-2.2200000000000002</c:v>
                </c:pt>
                <c:pt idx="9">
                  <c:v>-2.2200000000000002</c:v>
                </c:pt>
                <c:pt idx="10">
                  <c:v>-2.2200000000000002</c:v>
                </c:pt>
              </c:numCache>
            </c:numRef>
          </c:val>
          <c:smooth val="0"/>
        </c:ser>
        <c:ser>
          <c:idx val="13"/>
          <c:order val="13"/>
          <c:tx>
            <c:strRef>
              <c:f>'EC|TC'!$AX$32:$AX$44</c:f>
              <c:strCache>
                <c:ptCount val="13"/>
                <c:pt idx="0">
                  <c:v>2.220</c:v>
                </c:pt>
                <c:pt idx="1">
                  <c:v>2.220</c:v>
                </c:pt>
                <c:pt idx="2">
                  <c:v>2.220</c:v>
                </c:pt>
                <c:pt idx="3">
                  <c:v>2.220</c:v>
                </c:pt>
                <c:pt idx="4">
                  <c:v>2.220</c:v>
                </c:pt>
                <c:pt idx="5">
                  <c:v>2.220</c:v>
                </c:pt>
                <c:pt idx="6">
                  <c:v>2.220</c:v>
                </c:pt>
                <c:pt idx="7">
                  <c:v>2.220</c:v>
                </c:pt>
                <c:pt idx="8">
                  <c:v>2.220</c:v>
                </c:pt>
                <c:pt idx="9">
                  <c:v>2.220</c:v>
                </c:pt>
                <c:pt idx="10">
                  <c:v>2.220</c:v>
                </c:pt>
              </c:strCache>
            </c:strRef>
          </c:tx>
          <c:spPr>
            <a:ln>
              <a:solidFill>
                <a:srgbClr val="FF0000"/>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'EC|TC'!$AX$32:$AX$44</c:f>
              <c:numCache>
                <c:formatCode>0.000</c:formatCode>
                <c:ptCount val="11"/>
                <c:pt idx="0">
                  <c:v>2.2200000000000002</c:v>
                </c:pt>
                <c:pt idx="1">
                  <c:v>2.2200000000000002</c:v>
                </c:pt>
                <c:pt idx="2">
                  <c:v>2.2200000000000002</c:v>
                </c:pt>
                <c:pt idx="3">
                  <c:v>2.2200000000000002</c:v>
                </c:pt>
                <c:pt idx="4">
                  <c:v>2.2200000000000002</c:v>
                </c:pt>
                <c:pt idx="5">
                  <c:v>2.2200000000000002</c:v>
                </c:pt>
                <c:pt idx="6">
                  <c:v>2.2200000000000002</c:v>
                </c:pt>
                <c:pt idx="7">
                  <c:v>2.2200000000000002</c:v>
                </c:pt>
                <c:pt idx="8">
                  <c:v>2.2200000000000002</c:v>
                </c:pt>
                <c:pt idx="9">
                  <c:v>2.2200000000000002</c:v>
                </c:pt>
                <c:pt idx="10">
                  <c:v>2.2200000000000002</c:v>
                </c:pt>
              </c:numCache>
            </c:numRef>
          </c:val>
          <c:smooth val="0"/>
        </c:ser>
        <c:ser>
          <c:idx val="14"/>
          <c:order val="14"/>
          <c:spPr>
            <a:ln>
              <a:solidFill>
                <a:schemeClr val="accent3"/>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'EC|TC'!$AV$32:$AV$44</c:f>
              <c:numCache>
                <c:formatCode>0.000</c:formatCode>
                <c:ptCount val="11"/>
                <c:pt idx="0">
                  <c:v>-1.82</c:v>
                </c:pt>
                <c:pt idx="1">
                  <c:v>-1.82</c:v>
                </c:pt>
                <c:pt idx="2">
                  <c:v>-1.82</c:v>
                </c:pt>
                <c:pt idx="3">
                  <c:v>-1.82</c:v>
                </c:pt>
                <c:pt idx="4">
                  <c:v>-1.82</c:v>
                </c:pt>
                <c:pt idx="5">
                  <c:v>-1.82</c:v>
                </c:pt>
                <c:pt idx="6">
                  <c:v>-1.82</c:v>
                </c:pt>
                <c:pt idx="7">
                  <c:v>-1.82</c:v>
                </c:pt>
                <c:pt idx="8">
                  <c:v>-1.82</c:v>
                </c:pt>
                <c:pt idx="9">
                  <c:v>-1.82</c:v>
                </c:pt>
                <c:pt idx="10">
                  <c:v>-1.82</c:v>
                </c:pt>
              </c:numCache>
            </c:numRef>
          </c:val>
          <c:smooth val="0"/>
        </c:ser>
        <c:ser>
          <c:idx val="15"/>
          <c:order val="15"/>
          <c:spPr>
            <a:ln>
              <a:solidFill>
                <a:schemeClr val="accent3"/>
              </a:solidFill>
            </a:ln>
          </c:spPr>
          <c:marker>
            <c:symbol val="none"/>
          </c:marker>
          <c:cat>
            <c:strLit>
              <c:ptCount val="11"/>
              <c:pt idx="0">
                <c:v>1</c:v>
              </c:pt>
              <c:pt idx="1">
                <c:v>2</c:v>
              </c:pt>
              <c:pt idx="2">
                <c:v>3</c:v>
              </c:pt>
              <c:pt idx="3">
                <c:v>4</c:v>
              </c:pt>
              <c:pt idx="4">
                <c:v>5</c:v>
              </c:pt>
              <c:pt idx="5">
                <c:v>6</c:v>
              </c:pt>
              <c:pt idx="6">
                <c:v>7</c:v>
              </c:pt>
              <c:pt idx="7">
                <c:v>8</c:v>
              </c:pt>
              <c:pt idx="8">
                <c:v>9</c:v>
              </c:pt>
              <c:pt idx="9">
                <c:v>10</c:v>
              </c:pt>
              <c:pt idx="10">
                <c:v>11</c:v>
              </c:pt>
              <c:extLst>
                <c:ext xmlns:c15="http://schemas.microsoft.com/office/drawing/2012/chart" uri="{02D57815-91ED-43cb-92C2-25804820EDAC}">
                  <c15:autoCat val="1"/>
                </c:ext>
              </c:extLst>
            </c:strLit>
          </c:cat>
          <c:val>
            <c:numRef>
              <c:f>'EC|TC'!$AW$32:$AW$44</c:f>
              <c:numCache>
                <c:formatCode>0.000</c:formatCode>
                <c:ptCount val="11"/>
                <c:pt idx="0">
                  <c:v>1.82</c:v>
                </c:pt>
                <c:pt idx="1">
                  <c:v>1.82</c:v>
                </c:pt>
                <c:pt idx="2">
                  <c:v>1.82</c:v>
                </c:pt>
                <c:pt idx="3">
                  <c:v>1.82</c:v>
                </c:pt>
                <c:pt idx="4">
                  <c:v>1.82</c:v>
                </c:pt>
                <c:pt idx="5">
                  <c:v>1.82</c:v>
                </c:pt>
                <c:pt idx="6">
                  <c:v>1.82</c:v>
                </c:pt>
                <c:pt idx="7">
                  <c:v>1.82</c:v>
                </c:pt>
                <c:pt idx="8">
                  <c:v>1.82</c:v>
                </c:pt>
                <c:pt idx="9">
                  <c:v>1.82</c:v>
                </c:pt>
                <c:pt idx="10">
                  <c:v>1.82</c:v>
                </c:pt>
              </c:numCache>
            </c:numRef>
          </c:val>
          <c:smooth val="0"/>
        </c:ser>
        <c:dLbls>
          <c:showLegendKey val="0"/>
          <c:showVal val="0"/>
          <c:showCatName val="0"/>
          <c:showSerName val="0"/>
          <c:showPercent val="0"/>
          <c:showBubbleSize val="0"/>
        </c:dLbls>
        <c:marker val="1"/>
        <c:smooth val="0"/>
        <c:axId val="1660637904"/>
        <c:axId val="1660638992"/>
      </c:lineChart>
      <c:catAx>
        <c:axId val="1660637904"/>
        <c:scaling>
          <c:orientation val="minMax"/>
        </c:scaling>
        <c:delete val="0"/>
        <c:axPos val="b"/>
        <c:majorGridlines>
          <c:spPr>
            <a:ln>
              <a:solidFill>
                <a:schemeClr val="bg1">
                  <a:lumMod val="75000"/>
                </a:schemeClr>
              </a:solidFill>
            </a:ln>
          </c:spPr>
        </c:majorGridlines>
        <c:title>
          <c:tx>
            <c:rich>
              <a:bodyPr/>
              <a:lstStyle/>
              <a:p>
                <a:pPr>
                  <a:defRPr sz="1200" b="1" i="0" u="none" strike="noStrike" baseline="0">
                    <a:solidFill>
                      <a:srgbClr val="000000"/>
                    </a:solidFill>
                    <a:latin typeface="Calibri"/>
                    <a:ea typeface="Calibri"/>
                    <a:cs typeface="Calibri"/>
                  </a:defRPr>
                </a:pPr>
                <a:r>
                  <a:rPr lang="en-US" sz="1200" b="1"/>
                  <a:t>Laboratory</a:t>
                </a:r>
              </a:p>
            </c:rich>
          </c:tx>
          <c:layout>
            <c:manualLayout>
              <c:xMode val="edge"/>
              <c:yMode val="edge"/>
              <c:x val="0.4421486705466165"/>
              <c:y val="0.91007184320937984"/>
            </c:manualLayout>
          </c:layout>
          <c:overlay val="0"/>
          <c:spPr>
            <a:noFill/>
            <a:ln w="25400">
              <a:noFill/>
            </a:ln>
          </c:spPr>
        </c:title>
        <c:numFmt formatCode="General" sourceLinked="1"/>
        <c:majorTickMark val="out"/>
        <c:minorTickMark val="none"/>
        <c:tickLblPos val="nextTo"/>
        <c:txPr>
          <a:bodyPr rot="-5400000" vert="horz"/>
          <a:lstStyle/>
          <a:p>
            <a:pPr>
              <a:defRPr sz="1200" b="1" i="0" u="none" strike="noStrike" baseline="0">
                <a:solidFill>
                  <a:srgbClr val="000000"/>
                </a:solidFill>
                <a:latin typeface="Calibri"/>
                <a:ea typeface="Calibri"/>
                <a:cs typeface="Calibri"/>
              </a:defRPr>
            </a:pPr>
            <a:endParaRPr lang="en-US"/>
          </a:p>
        </c:txPr>
        <c:crossAx val="1660638992"/>
        <c:crosses val="autoZero"/>
        <c:auto val="1"/>
        <c:lblAlgn val="ctr"/>
        <c:lblOffset val="100"/>
        <c:noMultiLvlLbl val="0"/>
      </c:catAx>
      <c:valAx>
        <c:axId val="1660638992"/>
        <c:scaling>
          <c:orientation val="minMax"/>
          <c:max val="3"/>
          <c:min val="-3"/>
        </c:scaling>
        <c:delete val="0"/>
        <c:axPos val="l"/>
        <c:majorGridlines>
          <c:spPr>
            <a:ln>
              <a:solidFill>
                <a:schemeClr val="bg1">
                  <a:lumMod val="75000"/>
                </a:schemeClr>
              </a:solidFill>
              <a:prstDash val="sysDot"/>
            </a:ln>
          </c:spPr>
        </c:majorGridlines>
        <c:title>
          <c:tx>
            <c:rich>
              <a:bodyPr/>
              <a:lstStyle/>
              <a:p>
                <a:pPr>
                  <a:defRPr sz="1200" b="1" i="0" u="none" strike="noStrike" baseline="0">
                    <a:solidFill>
                      <a:srgbClr val="000000"/>
                    </a:solidFill>
                    <a:latin typeface="Calibri"/>
                    <a:ea typeface="Calibri"/>
                    <a:cs typeface="Calibri"/>
                  </a:defRPr>
                </a:pPr>
                <a:r>
                  <a:rPr lang="en-US" sz="1200" b="1"/>
                  <a:t>Mandel's statistic, h</a:t>
                </a:r>
              </a:p>
            </c:rich>
          </c:tx>
          <c:layout>
            <c:manualLayout>
              <c:xMode val="edge"/>
              <c:yMode val="edge"/>
              <c:x val="8.1035911408227183E-3"/>
              <c:y val="0.13484395236621624"/>
            </c:manualLayout>
          </c:layout>
          <c:overlay val="0"/>
          <c:spPr>
            <a:noFill/>
            <a:ln w="25400">
              <a:noFill/>
            </a:ln>
          </c:spPr>
        </c:title>
        <c:numFmt formatCode="0" sourceLinked="0"/>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660637904"/>
        <c:crosses val="autoZero"/>
        <c:crossBetween val="between"/>
      </c:valAx>
      <c:spPr>
        <a:ln>
          <a:solidFill>
            <a:schemeClr val="bg1">
              <a:lumMod val="50000"/>
            </a:schemeClr>
          </a:solidFill>
        </a:ln>
      </c:spPr>
    </c:plotArea>
    <c:legend>
      <c:legendPos val="r"/>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ayout>
        <c:manualLayout>
          <c:xMode val="edge"/>
          <c:yMode val="edge"/>
          <c:x val="0.9077386283236335"/>
          <c:y val="0.13226200739506103"/>
          <c:w val="8.2986009357525981E-2"/>
          <c:h val="0.67309079065846689"/>
        </c:manualLayout>
      </c:layout>
      <c:overlay val="0"/>
      <c:txPr>
        <a:bodyPr/>
        <a:lstStyle/>
        <a:p>
          <a:pPr>
            <a:defRPr sz="735"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8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93867455119201"/>
          <c:y val="4.2608548931383571E-2"/>
          <c:w val="0.74701412695227953"/>
          <c:h val="0.76866183921821563"/>
        </c:manualLayout>
      </c:layout>
      <c:scatterChart>
        <c:scatterStyle val="lineMarker"/>
        <c:varyColors val="0"/>
        <c:ser>
          <c:idx val="2"/>
          <c:order val="0"/>
          <c:tx>
            <c:v>sR/m 2016</c:v>
          </c:tx>
          <c:spPr>
            <a:ln w="28575">
              <a:noFill/>
            </a:ln>
          </c:spPr>
          <c:marker>
            <c:symbol val="dot"/>
            <c:size val="7"/>
            <c:spPr>
              <a:noFill/>
              <a:ln w="22225">
                <a:solidFill>
                  <a:srgbClr val="164194"/>
                </a:solidFill>
              </a:ln>
            </c:spPr>
          </c:marker>
          <c:xVal>
            <c:numRef>
              <c:f>'EC|TC'!$R$170:$R$177</c:f>
              <c:numCache>
                <c:formatCode>0.000</c:formatCode>
                <c:ptCount val="8"/>
                <c:pt idx="0">
                  <c:v>0.18711649948980313</c:v>
                </c:pt>
                <c:pt idx="1">
                  <c:v>0.15573295684066424</c:v>
                </c:pt>
                <c:pt idx="2">
                  <c:v>0.14731428075841926</c:v>
                </c:pt>
                <c:pt idx="3">
                  <c:v>9.9985573580120043E-2</c:v>
                </c:pt>
                <c:pt idx="4">
                  <c:v>0.15435691425110182</c:v>
                </c:pt>
                <c:pt idx="5">
                  <c:v>0.12301794487612402</c:v>
                </c:pt>
                <c:pt idx="6">
                  <c:v>0.12896099246430515</c:v>
                </c:pt>
                <c:pt idx="7">
                  <c:v>0.12146344509600027</c:v>
                </c:pt>
              </c:numCache>
            </c:numRef>
          </c:xVal>
          <c:yVal>
            <c:numRef>
              <c:f>'EC|TC'!$U$170:$U$177</c:f>
              <c:numCache>
                <c:formatCode>0.000</c:formatCode>
                <c:ptCount val="8"/>
                <c:pt idx="0">
                  <c:v>0.1194674829834691</c:v>
                </c:pt>
                <c:pt idx="1">
                  <c:v>0.11264758109403004</c:v>
                </c:pt>
                <c:pt idx="2">
                  <c:v>0.15820998095093664</c:v>
                </c:pt>
                <c:pt idx="3">
                  <c:v>0.16584701354260825</c:v>
                </c:pt>
                <c:pt idx="4">
                  <c:v>0.17206171800101619</c:v>
                </c:pt>
                <c:pt idx="5">
                  <c:v>0.19189262508706217</c:v>
                </c:pt>
                <c:pt idx="6">
                  <c:v>0.2440283981332019</c:v>
                </c:pt>
                <c:pt idx="7">
                  <c:v>0.19298570785341546</c:v>
                </c:pt>
              </c:numCache>
            </c:numRef>
          </c:yVal>
          <c:smooth val="0"/>
        </c:ser>
        <c:ser>
          <c:idx val="3"/>
          <c:order val="1"/>
          <c:tx>
            <c:v>sr/m 2016</c:v>
          </c:tx>
          <c:spPr>
            <a:ln w="28575">
              <a:noFill/>
            </a:ln>
          </c:spPr>
          <c:marker>
            <c:symbol val="circle"/>
            <c:size val="5"/>
            <c:spPr>
              <a:solidFill>
                <a:srgbClr val="FF6600"/>
              </a:solidFill>
              <a:ln w="22225">
                <a:solidFill>
                  <a:srgbClr val="FF6600"/>
                </a:solidFill>
              </a:ln>
            </c:spPr>
          </c:marker>
          <c:xVal>
            <c:numRef>
              <c:f>'EC|TC'!$D$170:$D$177</c:f>
              <c:numCache>
                <c:formatCode>0.000</c:formatCode>
                <c:ptCount val="8"/>
                <c:pt idx="0">
                  <c:v>0.18711649948980313</c:v>
                </c:pt>
                <c:pt idx="1">
                  <c:v>0.15573295684066424</c:v>
                </c:pt>
                <c:pt idx="2">
                  <c:v>0.14731428075841926</c:v>
                </c:pt>
                <c:pt idx="3">
                  <c:v>9.9985573580120043E-2</c:v>
                </c:pt>
                <c:pt idx="4">
                  <c:v>0.15435691425110182</c:v>
                </c:pt>
                <c:pt idx="5">
                  <c:v>0.12301794487612402</c:v>
                </c:pt>
                <c:pt idx="6">
                  <c:v>0.12896099246430515</c:v>
                </c:pt>
                <c:pt idx="7">
                  <c:v>0.12146344509600027</c:v>
                </c:pt>
              </c:numCache>
            </c:numRef>
          </c:xVal>
          <c:yVal>
            <c:numRef>
              <c:f>'EC|TC'!$G$170:$G$177</c:f>
              <c:numCache>
                <c:formatCode>0.000</c:formatCode>
                <c:ptCount val="8"/>
                <c:pt idx="0">
                  <c:v>4.1540677120254256E-2</c:v>
                </c:pt>
                <c:pt idx="1">
                  <c:v>4.6502222758675368E-2</c:v>
                </c:pt>
                <c:pt idx="2">
                  <c:v>5.21523440090262E-2</c:v>
                </c:pt>
                <c:pt idx="3">
                  <c:v>4.8788406958456411E-2</c:v>
                </c:pt>
                <c:pt idx="4">
                  <c:v>3.7803664395625082E-2</c:v>
                </c:pt>
                <c:pt idx="5">
                  <c:v>6.0686478334278919E-2</c:v>
                </c:pt>
                <c:pt idx="6">
                  <c:v>6.9717228578710835E-2</c:v>
                </c:pt>
                <c:pt idx="7">
                  <c:v>6.0053548280135212E-2</c:v>
                </c:pt>
              </c:numCache>
            </c:numRef>
          </c:yVal>
          <c:smooth val="0"/>
        </c:ser>
        <c:ser>
          <c:idx val="4"/>
          <c:order val="2"/>
          <c:tx>
            <c:v>sR/m 2015</c:v>
          </c:tx>
          <c:spPr>
            <a:ln w="28575">
              <a:noFill/>
            </a:ln>
          </c:spPr>
          <c:marker>
            <c:symbol val="star"/>
            <c:size val="5"/>
            <c:spPr>
              <a:ln w="22225"/>
            </c:spPr>
          </c:marker>
          <c:xVal>
            <c:numRef>
              <c:f>'[17]EC|TC'!$R$189:$R$196</c:f>
              <c:numCache>
                <c:formatCode>0.000</c:formatCode>
                <c:ptCount val="8"/>
                <c:pt idx="0">
                  <c:v>8.6880764133463476E-2</c:v>
                </c:pt>
                <c:pt idx="1">
                  <c:v>9.1695243411244728E-2</c:v>
                </c:pt>
                <c:pt idx="2">
                  <c:v>0.10176507259556582</c:v>
                </c:pt>
                <c:pt idx="3">
                  <c:v>0.11280404151251175</c:v>
                </c:pt>
                <c:pt idx="4">
                  <c:v>0.10262884040926697</c:v>
                </c:pt>
                <c:pt idx="5">
                  <c:v>0.10061949909894921</c:v>
                </c:pt>
                <c:pt idx="6">
                  <c:v>0.10991648942435078</c:v>
                </c:pt>
                <c:pt idx="7">
                  <c:v>0.16557490324975943</c:v>
                </c:pt>
              </c:numCache>
            </c:numRef>
          </c:xVal>
          <c:yVal>
            <c:numRef>
              <c:f>'[17]EC|TC'!$U$189:$U$196</c:f>
              <c:numCache>
                <c:formatCode>0.000</c:formatCode>
                <c:ptCount val="8"/>
                <c:pt idx="0">
                  <c:v>0.2624621281086153</c:v>
                </c:pt>
                <c:pt idx="1">
                  <c:v>0.18737089921452318</c:v>
                </c:pt>
                <c:pt idx="2">
                  <c:v>0.12898069181655053</c:v>
                </c:pt>
                <c:pt idx="3">
                  <c:v>0.17335855574090125</c:v>
                </c:pt>
                <c:pt idx="4">
                  <c:v>0.24173078485975857</c:v>
                </c:pt>
                <c:pt idx="5">
                  <c:v>0.23768528789714621</c:v>
                </c:pt>
                <c:pt idx="6">
                  <c:v>0.21166811531921756</c:v>
                </c:pt>
                <c:pt idx="7">
                  <c:v>0.17337507795513044</c:v>
                </c:pt>
              </c:numCache>
            </c:numRef>
          </c:yVal>
          <c:smooth val="0"/>
        </c:ser>
        <c:ser>
          <c:idx val="5"/>
          <c:order val="3"/>
          <c:tx>
            <c:v>sr/m 2015</c:v>
          </c:tx>
          <c:spPr>
            <a:ln w="28575">
              <a:noFill/>
            </a:ln>
          </c:spPr>
          <c:marker>
            <c:spPr>
              <a:solidFill>
                <a:srgbClr val="CC3300"/>
              </a:solidFill>
              <a:ln w="22225">
                <a:solidFill>
                  <a:srgbClr val="CC3300"/>
                </a:solidFill>
              </a:ln>
            </c:spPr>
          </c:marker>
          <c:xVal>
            <c:numRef>
              <c:f>'[17]EC|TC'!$D$189:$D$196</c:f>
              <c:numCache>
                <c:formatCode>0.000</c:formatCode>
                <c:ptCount val="8"/>
                <c:pt idx="0">
                  <c:v>8.6880764133463476E-2</c:v>
                </c:pt>
                <c:pt idx="1">
                  <c:v>9.1695243411244728E-2</c:v>
                </c:pt>
                <c:pt idx="2">
                  <c:v>0.10176507259556582</c:v>
                </c:pt>
                <c:pt idx="3">
                  <c:v>0.11280404151251175</c:v>
                </c:pt>
                <c:pt idx="4">
                  <c:v>0.10262884040926697</c:v>
                </c:pt>
                <c:pt idx="5">
                  <c:v>0.10061949909894921</c:v>
                </c:pt>
                <c:pt idx="6">
                  <c:v>0.10991648942435078</c:v>
                </c:pt>
                <c:pt idx="7">
                  <c:v>0.16557490324975943</c:v>
                </c:pt>
              </c:numCache>
            </c:numRef>
          </c:xVal>
          <c:yVal>
            <c:numRef>
              <c:f>'[17]EC|TC'!$G$189:$G$196</c:f>
              <c:numCache>
                <c:formatCode>0.000</c:formatCode>
                <c:ptCount val="8"/>
                <c:pt idx="0">
                  <c:v>8.8440767524817734E-2</c:v>
                </c:pt>
                <c:pt idx="1">
                  <c:v>8.7461815097859871E-2</c:v>
                </c:pt>
                <c:pt idx="2">
                  <c:v>5.997822221784662E-2</c:v>
                </c:pt>
                <c:pt idx="3">
                  <c:v>6.2109361366515591E-2</c:v>
                </c:pt>
                <c:pt idx="4">
                  <c:v>0.1107455998729906</c:v>
                </c:pt>
                <c:pt idx="5">
                  <c:v>9.2025288828916654E-2</c:v>
                </c:pt>
                <c:pt idx="6">
                  <c:v>9.323390459894372E-2</c:v>
                </c:pt>
                <c:pt idx="7">
                  <c:v>7.2486299281568106E-2</c:v>
                </c:pt>
              </c:numCache>
            </c:numRef>
          </c:yVal>
          <c:smooth val="0"/>
        </c:ser>
        <c:ser>
          <c:idx val="0"/>
          <c:order val="4"/>
          <c:tx>
            <c:v>sR/m 2014</c:v>
          </c:tx>
          <c:spPr>
            <a:ln w="28575">
              <a:noFill/>
            </a:ln>
          </c:spPr>
          <c:marker>
            <c:symbol val="x"/>
            <c:size val="4"/>
            <c:spPr>
              <a:noFill/>
              <a:ln w="22225">
                <a:solidFill>
                  <a:srgbClr val="808080">
                    <a:lumMod val="50000"/>
                  </a:srgbClr>
                </a:solidFill>
              </a:ln>
            </c:spPr>
          </c:marker>
          <c:xVal>
            <c:numRef>
              <c:f>('[1]EC l TC'!$C$185,'[1]EC l TC'!$I$185,'[1]EC l TC'!$O$185,'[1]EC l TC'!$U$185,'[1]EC l TC'!$AA$185,'[1]EC l TC'!$AG$185)</c:f>
              <c:numCache>
                <c:formatCode>0.000</c:formatCode>
                <c:ptCount val="6"/>
                <c:pt idx="0">
                  <c:v>0.1116761626482945</c:v>
                </c:pt>
                <c:pt idx="1">
                  <c:v>5.0027927459995798E-2</c:v>
                </c:pt>
                <c:pt idx="2">
                  <c:v>0.10407669746494817</c:v>
                </c:pt>
                <c:pt idx="3">
                  <c:v>0.1096171149122418</c:v>
                </c:pt>
                <c:pt idx="4">
                  <c:v>0.27615636256714854</c:v>
                </c:pt>
                <c:pt idx="5">
                  <c:v>0.19456726684250572</c:v>
                </c:pt>
              </c:numCache>
            </c:numRef>
          </c:xVal>
          <c:yVal>
            <c:numRef>
              <c:f>('[1]EC l TC'!$D$184,'[1]EC l TC'!$J$184,'[1]EC l TC'!$P$184,'[1]EC l TC'!$V$184,'[1]EC l TC'!$AB$184,'[1]EC l TC'!$AH$184)</c:f>
              <c:numCache>
                <c:formatCode>0.0%</c:formatCode>
                <c:ptCount val="6"/>
                <c:pt idx="0">
                  <c:v>0.18196989392551477</c:v>
                </c:pt>
                <c:pt idx="1">
                  <c:v>0.65859920733688204</c:v>
                </c:pt>
                <c:pt idx="2">
                  <c:v>0.30651287122777243</c:v>
                </c:pt>
                <c:pt idx="3">
                  <c:v>0.21749101797188036</c:v>
                </c:pt>
                <c:pt idx="4">
                  <c:v>0.21086395263556179</c:v>
                </c:pt>
                <c:pt idx="5">
                  <c:v>0.22297932172815474</c:v>
                </c:pt>
              </c:numCache>
            </c:numRef>
          </c:yVal>
          <c:smooth val="0"/>
        </c:ser>
        <c:ser>
          <c:idx val="1"/>
          <c:order val="5"/>
          <c:tx>
            <c:v>sr/m 2014</c:v>
          </c:tx>
          <c:spPr>
            <a:ln w="28575">
              <a:noFill/>
            </a:ln>
          </c:spPr>
          <c:marker>
            <c:symbol val="circle"/>
            <c:size val="4"/>
            <c:spPr>
              <a:noFill/>
              <a:ln w="22225">
                <a:solidFill>
                  <a:srgbClr val="FFC000"/>
                </a:solidFill>
              </a:ln>
            </c:spPr>
          </c:marker>
          <c:xVal>
            <c:numRef>
              <c:f>('[1]EC l TC'!$C$185,'[1]EC l TC'!$I$185,'[1]EC l TC'!$O$185,'[1]EC l TC'!$U$185,'[1]EC l TC'!$AA$185,'[1]EC l TC'!$AG$185)</c:f>
              <c:numCache>
                <c:formatCode>0.000</c:formatCode>
                <c:ptCount val="6"/>
                <c:pt idx="0">
                  <c:v>0.1116761626482945</c:v>
                </c:pt>
                <c:pt idx="1">
                  <c:v>5.0027927459995798E-2</c:v>
                </c:pt>
                <c:pt idx="2">
                  <c:v>0.10407669746494817</c:v>
                </c:pt>
                <c:pt idx="3">
                  <c:v>0.1096171149122418</c:v>
                </c:pt>
                <c:pt idx="4">
                  <c:v>0.27615636256714854</c:v>
                </c:pt>
                <c:pt idx="5">
                  <c:v>0.19456726684250572</c:v>
                </c:pt>
              </c:numCache>
            </c:numRef>
          </c:xVal>
          <c:yVal>
            <c:numRef>
              <c:f>('[1]EC l TC'!$D$183,'[1]EC l TC'!$J$183,'[1]EC l TC'!$P$183,'[1]EC l TC'!$V$183,'[1]EC l TC'!$AB$183,'[1]EC l TC'!$AH$183)</c:f>
              <c:numCache>
                <c:formatCode>0.0%</c:formatCode>
                <c:ptCount val="6"/>
                <c:pt idx="0">
                  <c:v>3.5598908721172787E-2</c:v>
                </c:pt>
                <c:pt idx="1">
                  <c:v>0.15982297905324808</c:v>
                </c:pt>
                <c:pt idx="2">
                  <c:v>0.12130688292115459</c:v>
                </c:pt>
                <c:pt idx="3">
                  <c:v>9.8356987786330188E-2</c:v>
                </c:pt>
                <c:pt idx="4">
                  <c:v>3.1448377903537404E-2</c:v>
                </c:pt>
                <c:pt idx="5">
                  <c:v>2.472023362584759E-2</c:v>
                </c:pt>
              </c:numCache>
            </c:numRef>
          </c:yVal>
          <c:smooth val="0"/>
        </c:ser>
        <c:dLbls>
          <c:showLegendKey val="0"/>
          <c:showVal val="0"/>
          <c:showCatName val="0"/>
          <c:showSerName val="0"/>
          <c:showPercent val="0"/>
          <c:showBubbleSize val="0"/>
        </c:dLbls>
        <c:axId val="1409526288"/>
        <c:axId val="1409521392"/>
      </c:scatterChart>
      <c:valAx>
        <c:axId val="1409526288"/>
        <c:scaling>
          <c:orientation val="minMax"/>
        </c:scaling>
        <c:delete val="0"/>
        <c:axPos val="b"/>
        <c:majorGridlines>
          <c:spPr>
            <a:ln>
              <a:solidFill>
                <a:schemeClr val="bg1">
                  <a:lumMod val="75000"/>
                </a:schemeClr>
              </a:solidFill>
            </a:ln>
          </c:spPr>
        </c:majorGridlines>
        <c:title>
          <c:tx>
            <c:rich>
              <a:bodyPr/>
              <a:lstStyle/>
              <a:p>
                <a:pPr>
                  <a:defRPr/>
                </a:pPr>
                <a:r>
                  <a:rPr lang="en-GB"/>
                  <a:t>m</a:t>
                </a:r>
              </a:p>
            </c:rich>
          </c:tx>
          <c:layout>
            <c:manualLayout>
              <c:xMode val="edge"/>
              <c:yMode val="edge"/>
              <c:x val="0.51510082836957394"/>
              <c:y val="0.91133017094290769"/>
            </c:manualLayout>
          </c:layout>
          <c:overlay val="0"/>
        </c:title>
        <c:numFmt formatCode="0.00" sourceLinked="0"/>
        <c:majorTickMark val="out"/>
        <c:minorTickMark val="none"/>
        <c:tickLblPos val="nextTo"/>
        <c:txPr>
          <a:bodyPr rot="0" vert="horz"/>
          <a:lstStyle/>
          <a:p>
            <a:pPr>
              <a:defRPr/>
            </a:pPr>
            <a:endParaRPr lang="en-US"/>
          </a:p>
        </c:txPr>
        <c:crossAx val="1409521392"/>
        <c:crosses val="autoZero"/>
        <c:crossBetween val="midCat"/>
      </c:valAx>
      <c:valAx>
        <c:axId val="1409521392"/>
        <c:scaling>
          <c:orientation val="minMax"/>
        </c:scaling>
        <c:delete val="0"/>
        <c:axPos val="l"/>
        <c:majorGridlines>
          <c:spPr>
            <a:ln>
              <a:solidFill>
                <a:schemeClr val="bg1">
                  <a:lumMod val="75000"/>
                </a:schemeClr>
              </a:solidFill>
            </a:ln>
          </c:spPr>
        </c:majorGridlines>
        <c:title>
          <c:tx>
            <c:rich>
              <a:bodyPr/>
              <a:lstStyle/>
              <a:p>
                <a:pPr>
                  <a:defRPr/>
                </a:pPr>
                <a:r>
                  <a:rPr lang="en-GB"/>
                  <a:t> sr/m, sR/m</a:t>
                </a:r>
              </a:p>
            </c:rich>
          </c:tx>
          <c:layout>
            <c:manualLayout>
              <c:xMode val="edge"/>
              <c:yMode val="edge"/>
              <c:x val="3.5215336421298561E-3"/>
              <c:y val="0.37845549095577685"/>
            </c:manualLayout>
          </c:layout>
          <c:overlay val="0"/>
        </c:title>
        <c:numFmt formatCode="0.00" sourceLinked="0"/>
        <c:majorTickMark val="out"/>
        <c:minorTickMark val="none"/>
        <c:tickLblPos val="nextTo"/>
        <c:txPr>
          <a:bodyPr rot="0" vert="horz"/>
          <a:lstStyle/>
          <a:p>
            <a:pPr>
              <a:defRPr/>
            </a:pPr>
            <a:endParaRPr lang="en-US"/>
          </a:p>
        </c:txPr>
        <c:crossAx val="1409526288"/>
        <c:crosses val="autoZero"/>
        <c:crossBetween val="midCat"/>
      </c:valAx>
      <c:spPr>
        <a:solidFill>
          <a:schemeClr val="bg1"/>
        </a:solidFill>
        <a:ln>
          <a:solidFill>
            <a:schemeClr val="bg1">
              <a:lumMod val="50000"/>
            </a:schemeClr>
          </a:solidFill>
        </a:ln>
      </c:spPr>
    </c:plotArea>
    <c:legend>
      <c:legendPos val="r"/>
      <c:layout>
        <c:manualLayout>
          <c:xMode val="edge"/>
          <c:yMode val="edge"/>
          <c:x val="0.41010359075128161"/>
          <c:y val="4.2525764943209636E-2"/>
          <c:w val="0.52032434557998808"/>
          <c:h val="0.29796975754498478"/>
        </c:manualLayout>
      </c:layout>
      <c:overlay val="0"/>
      <c:txPr>
        <a:bodyPr/>
        <a:lstStyle/>
        <a:p>
          <a:pPr>
            <a:defRPr b="0"/>
          </a:pPr>
          <a:endParaRPr lang="en-US"/>
        </a:p>
      </c:txPr>
    </c:legend>
    <c:plotVisOnly val="1"/>
    <c:dispBlanksAs val="gap"/>
    <c:showDLblsOverMax val="0"/>
  </c:chart>
  <c:spPr>
    <a:noFill/>
    <a:ln>
      <a:noFill/>
    </a:ln>
  </c:spPr>
  <c:txPr>
    <a:bodyPr/>
    <a:lstStyle/>
    <a:p>
      <a:pPr>
        <a:defRPr sz="12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091053916767872E-2"/>
          <c:y val="2.6143676484883836E-2"/>
          <c:w val="0.77515870516185481"/>
          <c:h val="0.88201294838145217"/>
        </c:manualLayout>
      </c:layout>
      <c:barChart>
        <c:barDir val="col"/>
        <c:grouping val="clustered"/>
        <c:varyColors val="0"/>
        <c:ser>
          <c:idx val="0"/>
          <c:order val="0"/>
          <c:tx>
            <c:strRef>
              <c:f>'TC '!$C$283</c:f>
              <c:strCache>
                <c:ptCount val="1"/>
                <c:pt idx="0">
                  <c:v>4638</c:v>
                </c:pt>
              </c:strCache>
            </c:strRef>
          </c:tx>
          <c:invertIfNegative val="0"/>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'!$C$284:$C$294</c:f>
              <c:numCache>
                <c:formatCode>0.0</c:formatCode>
                <c:ptCount val="11"/>
                <c:pt idx="0">
                  <c:v>0.69334553890861927</c:v>
                </c:pt>
                <c:pt idx="1">
                  <c:v>-0.68655754062559993</c:v>
                </c:pt>
                <c:pt idx="2">
                  <c:v>0.72522731227291093</c:v>
                </c:pt>
                <c:pt idx="3">
                  <c:v>-1.3672967970086054</c:v>
                </c:pt>
                <c:pt idx="4">
                  <c:v>-1.7602734118935279</c:v>
                </c:pt>
                <c:pt idx="5">
                  <c:v>0.28679292745765533</c:v>
                </c:pt>
                <c:pt idx="6">
                  <c:v>-0.90862205588444456</c:v>
                </c:pt>
                <c:pt idx="7">
                  <c:v>0.57119372436709992</c:v>
                </c:pt>
                <c:pt idx="8">
                  <c:v>0.88292463381300323</c:v>
                </c:pt>
                <c:pt idx="9">
                  <c:v>0</c:v>
                </c:pt>
                <c:pt idx="10">
                  <c:v>-0.62340491374248863</c:v>
                </c:pt>
              </c:numCache>
            </c:numRef>
          </c:val>
        </c:ser>
        <c:ser>
          <c:idx val="1"/>
          <c:order val="1"/>
          <c:tx>
            <c:strRef>
              <c:f>'TC '!$D$283</c:f>
              <c:strCache>
                <c:ptCount val="1"/>
                <c:pt idx="0">
                  <c:v>4642</c:v>
                </c:pt>
              </c:strCache>
            </c:strRef>
          </c:tx>
          <c:invertIfNegative val="0"/>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'!$D$284:$D$294</c:f>
              <c:numCache>
                <c:formatCode>0.0</c:formatCode>
                <c:ptCount val="11"/>
                <c:pt idx="0">
                  <c:v>-1.2633109665684139</c:v>
                </c:pt>
                <c:pt idx="1">
                  <c:v>-0.13500820024523849</c:v>
                </c:pt>
                <c:pt idx="2">
                  <c:v>1.5681763488203366</c:v>
                </c:pt>
                <c:pt idx="3">
                  <c:v>-0.24092449643202946</c:v>
                </c:pt>
                <c:pt idx="4">
                  <c:v>-1.4726917928265593</c:v>
                </c:pt>
                <c:pt idx="5">
                  <c:v>2.9750482711993199E-2</c:v>
                </c:pt>
                <c:pt idx="6">
                  <c:v>-0.74942078877324259</c:v>
                </c:pt>
                <c:pt idx="7">
                  <c:v>0.32230164686203561</c:v>
                </c:pt>
                <c:pt idx="8">
                  <c:v>0.67358426462521626</c:v>
                </c:pt>
                <c:pt idx="9">
                  <c:v>0.52893006381455243</c:v>
                </c:pt>
                <c:pt idx="10">
                  <c:v>0.77459702858113788</c:v>
                </c:pt>
              </c:numCache>
            </c:numRef>
          </c:val>
        </c:ser>
        <c:ser>
          <c:idx val="2"/>
          <c:order val="2"/>
          <c:tx>
            <c:strRef>
              <c:f>'TC '!$E$283</c:f>
              <c:strCache>
                <c:ptCount val="1"/>
                <c:pt idx="0">
                  <c:v>DEM2</c:v>
                </c:pt>
              </c:strCache>
            </c:strRef>
          </c:tx>
          <c:invertIfNegative val="0"/>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'!$E$284:$E$294</c:f>
              <c:numCache>
                <c:formatCode>0.0</c:formatCode>
                <c:ptCount val="11"/>
                <c:pt idx="0">
                  <c:v>-6.7758088152674659E-2</c:v>
                </c:pt>
                <c:pt idx="1">
                  <c:v>0.47356083631546847</c:v>
                </c:pt>
                <c:pt idx="2">
                  <c:v>1.3735533018213644</c:v>
                </c:pt>
                <c:pt idx="3">
                  <c:v>-3.1216326822569362</c:v>
                </c:pt>
                <c:pt idx="4">
                  <c:v>-1.9733201108668024</c:v>
                </c:pt>
                <c:pt idx="5">
                  <c:v>-0.1354229537111899</c:v>
                </c:pt>
                <c:pt idx="6">
                  <c:v>-0.478225103489267</c:v>
                </c:pt>
                <c:pt idx="7">
                  <c:v>0.67262972613401029</c:v>
                </c:pt>
                <c:pt idx="8">
                  <c:v>0.9546779318675731</c:v>
                </c:pt>
                <c:pt idx="9">
                  <c:v>0.11533507747625579</c:v>
                </c:pt>
                <c:pt idx="10">
                  <c:v>-0.2752305068137133</c:v>
                </c:pt>
              </c:numCache>
            </c:numRef>
          </c:val>
        </c:ser>
        <c:ser>
          <c:idx val="3"/>
          <c:order val="3"/>
          <c:tx>
            <c:strRef>
              <c:f>'TC '!$F$283</c:f>
              <c:strCache>
                <c:ptCount val="1"/>
                <c:pt idx="0">
                  <c:v>DEM3</c:v>
                </c:pt>
              </c:strCache>
            </c:strRef>
          </c:tx>
          <c:invertIfNegative val="0"/>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'!$F$284:$F$294</c:f>
              <c:numCache>
                <c:formatCode>0.0</c:formatCode>
                <c:ptCount val="11"/>
                <c:pt idx="0">
                  <c:v>-2.0512646590698713</c:v>
                </c:pt>
                <c:pt idx="1">
                  <c:v>0.83006390523598106</c:v>
                </c:pt>
                <c:pt idx="2">
                  <c:v>1.1507236597523689</c:v>
                </c:pt>
                <c:pt idx="3">
                  <c:v>-1.5828473479263778</c:v>
                </c:pt>
                <c:pt idx="4">
                  <c:v>-0.87647404272199081</c:v>
                </c:pt>
                <c:pt idx="5">
                  <c:v>0.22636767463424526</c:v>
                </c:pt>
                <c:pt idx="6">
                  <c:v>-0.15398718201426803</c:v>
                </c:pt>
                <c:pt idx="7">
                  <c:v>0.56360245599899927</c:v>
                </c:pt>
                <c:pt idx="8">
                  <c:v>0.85966787930024602</c:v>
                </c:pt>
                <c:pt idx="9">
                  <c:v>2.9257670105066438E-2</c:v>
                </c:pt>
                <c:pt idx="10">
                  <c:v>0.14280202632624794</c:v>
                </c:pt>
              </c:numCache>
            </c:numRef>
          </c:val>
        </c:ser>
        <c:ser>
          <c:idx val="4"/>
          <c:order val="4"/>
          <c:tx>
            <c:strRef>
              <c:f>'TC '!$G$283</c:f>
              <c:strCache>
                <c:ptCount val="1"/>
                <c:pt idx="0">
                  <c:v>T6694</c:v>
                </c:pt>
              </c:strCache>
            </c:strRef>
          </c:tx>
          <c:invertIfNegative val="0"/>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'!$G$284:$G$294</c:f>
              <c:numCache>
                <c:formatCode>0.0</c:formatCode>
                <c:ptCount val="11"/>
                <c:pt idx="0">
                  <c:v>-1.3981450591350311</c:v>
                </c:pt>
                <c:pt idx="1">
                  <c:v>0.33586089885332049</c:v>
                </c:pt>
                <c:pt idx="2">
                  <c:v>1.7934133871675799</c:v>
                </c:pt>
                <c:pt idx="3">
                  <c:v>-0.55516195159056181</c:v>
                </c:pt>
                <c:pt idx="4">
                  <c:v>-1.145364507211927</c:v>
                </c:pt>
                <c:pt idx="5">
                  <c:v>-0.67831145124540959</c:v>
                </c:pt>
                <c:pt idx="6">
                  <c:v>-0.40265483127496215</c:v>
                </c:pt>
                <c:pt idx="7">
                  <c:v>0.65256414330721002</c:v>
                </c:pt>
                <c:pt idx="8">
                  <c:v>0.32937934623990778</c:v>
                </c:pt>
                <c:pt idx="9">
                  <c:v>0.90394992202892521</c:v>
                </c:pt>
                <c:pt idx="10">
                  <c:v>0.35721189569750389</c:v>
                </c:pt>
              </c:numCache>
            </c:numRef>
          </c:val>
        </c:ser>
        <c:ser>
          <c:idx val="5"/>
          <c:order val="5"/>
          <c:tx>
            <c:strRef>
              <c:f>'TC '!$H$283</c:f>
              <c:strCache>
                <c:ptCount val="1"/>
                <c:pt idx="0">
                  <c:v>T6696</c:v>
                </c:pt>
              </c:strCache>
            </c:strRef>
          </c:tx>
          <c:invertIfNegative val="0"/>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'!$H$284:$H$294</c:f>
              <c:numCache>
                <c:formatCode>0.0</c:formatCode>
                <c:ptCount val="11"/>
                <c:pt idx="0">
                  <c:v>-1.1656469610337223</c:v>
                </c:pt>
                <c:pt idx="1">
                  <c:v>7.3305976923602162E-2</c:v>
                </c:pt>
                <c:pt idx="2">
                  <c:v>1.0909384837799161</c:v>
                </c:pt>
                <c:pt idx="3">
                  <c:v>-1.1789826922982529</c:v>
                </c:pt>
                <c:pt idx="4">
                  <c:v>-0.80875739100193444</c:v>
                </c:pt>
                <c:pt idx="5">
                  <c:v>-0.26072233951184259</c:v>
                </c:pt>
                <c:pt idx="6">
                  <c:v>-0.56426898448549778</c:v>
                </c:pt>
                <c:pt idx="7">
                  <c:v>1.4174964514674178</c:v>
                </c:pt>
                <c:pt idx="8">
                  <c:v>0.58069879979797567</c:v>
                </c:pt>
                <c:pt idx="9">
                  <c:v>0.6448373168321585</c:v>
                </c:pt>
                <c:pt idx="10">
                  <c:v>0.1711013395301765</c:v>
                </c:pt>
              </c:numCache>
            </c:numRef>
          </c:val>
        </c:ser>
        <c:ser>
          <c:idx val="10"/>
          <c:order val="10"/>
          <c:tx>
            <c:strRef>
              <c:f>'TC '!$I$283</c:f>
              <c:strCache>
                <c:ptCount val="1"/>
                <c:pt idx="0">
                  <c:v>A211</c:v>
                </c:pt>
              </c:strCache>
            </c:strRef>
          </c:tx>
          <c:spPr>
            <a:solidFill>
              <a:schemeClr val="accent1">
                <a:lumMod val="60000"/>
                <a:lumOff val="40000"/>
              </a:schemeClr>
            </a:solidFill>
          </c:spPr>
          <c:invertIfNegative val="0"/>
          <c:val>
            <c:numRef>
              <c:f>'TC '!$I$284:$I$294</c:f>
              <c:numCache>
                <c:formatCode>0.0</c:formatCode>
                <c:ptCount val="11"/>
                <c:pt idx="0">
                  <c:v>0.15674295596666674</c:v>
                </c:pt>
                <c:pt idx="1">
                  <c:v>-4.6312072274126655E-2</c:v>
                </c:pt>
                <c:pt idx="2">
                  <c:v>1.2682203294213692</c:v>
                </c:pt>
                <c:pt idx="3">
                  <c:v>-0.59194058364374813</c:v>
                </c:pt>
                <c:pt idx="4">
                  <c:v>-0.93975419653362491</c:v>
                </c:pt>
                <c:pt idx="5">
                  <c:v>-1.5200985675702179</c:v>
                </c:pt>
                <c:pt idx="6">
                  <c:v>-0.65809722187703812</c:v>
                </c:pt>
                <c:pt idx="7">
                  <c:v>0.14143611076657336</c:v>
                </c:pt>
                <c:pt idx="8">
                  <c:v>0.49866142287536064</c:v>
                </c:pt>
                <c:pt idx="9">
                  <c:v>6.3730652707981589E-2</c:v>
                </c:pt>
                <c:pt idx="10">
                  <c:v>1.6298744350426257</c:v>
                </c:pt>
              </c:numCache>
            </c:numRef>
          </c:val>
        </c:ser>
        <c:ser>
          <c:idx val="11"/>
          <c:order val="11"/>
          <c:tx>
            <c:strRef>
              <c:f>'TC '!$J$283</c:f>
              <c:strCache>
                <c:ptCount val="1"/>
                <c:pt idx="0">
                  <c:v>A212</c:v>
                </c:pt>
              </c:strCache>
            </c:strRef>
          </c:tx>
          <c:spPr>
            <a:solidFill>
              <a:schemeClr val="accent2">
                <a:lumMod val="40000"/>
                <a:lumOff val="60000"/>
              </a:schemeClr>
            </a:solidFill>
          </c:spPr>
          <c:invertIfNegative val="0"/>
          <c:val>
            <c:numRef>
              <c:f>'TC '!$J$284:$J$294</c:f>
              <c:numCache>
                <c:formatCode>0.0</c:formatCode>
                <c:ptCount val="11"/>
                <c:pt idx="0">
                  <c:v>-9.944502019688993E-2</c:v>
                </c:pt>
                <c:pt idx="1">
                  <c:v>-0.25095783426664703</c:v>
                </c:pt>
                <c:pt idx="2">
                  <c:v>1.9035534852797893</c:v>
                </c:pt>
                <c:pt idx="3">
                  <c:v>-2.2358653511331825</c:v>
                </c:pt>
                <c:pt idx="4">
                  <c:v>-1.4540950915543118</c:v>
                </c:pt>
                <c:pt idx="5">
                  <c:v>-0.31102504457832325</c:v>
                </c:pt>
                <c:pt idx="6">
                  <c:v>0.83921720661397969</c:v>
                </c:pt>
                <c:pt idx="7">
                  <c:v>0.47665257931595389</c:v>
                </c:pt>
                <c:pt idx="8">
                  <c:v>0.39005791756694774</c:v>
                </c:pt>
                <c:pt idx="9">
                  <c:v>-0.49660582867560338</c:v>
                </c:pt>
                <c:pt idx="10">
                  <c:v>1.0319701949275788</c:v>
                </c:pt>
              </c:numCache>
            </c:numRef>
          </c:val>
        </c:ser>
        <c:dLbls>
          <c:showLegendKey val="0"/>
          <c:showVal val="0"/>
          <c:showCatName val="0"/>
          <c:showSerName val="0"/>
          <c:showPercent val="0"/>
          <c:showBubbleSize val="0"/>
        </c:dLbls>
        <c:gapWidth val="150"/>
        <c:axId val="1419941312"/>
        <c:axId val="1418661968"/>
      </c:barChart>
      <c:lineChart>
        <c:grouping val="standard"/>
        <c:varyColors val="0"/>
        <c:ser>
          <c:idx val="6"/>
          <c:order val="6"/>
          <c:spPr>
            <a:ln>
              <a:solidFill>
                <a:srgbClr val="FF0000"/>
              </a:solidFill>
            </a:ln>
          </c:spPr>
          <c:marker>
            <c:symbol val="none"/>
          </c:marker>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'!$L$284:$L$294</c:f>
              <c:numCache>
                <c:formatCode>General</c:formatCode>
                <c:ptCount val="11"/>
                <c:pt idx="0">
                  <c:v>-3</c:v>
                </c:pt>
                <c:pt idx="1">
                  <c:v>-3</c:v>
                </c:pt>
                <c:pt idx="2">
                  <c:v>-3</c:v>
                </c:pt>
                <c:pt idx="3">
                  <c:v>-3</c:v>
                </c:pt>
                <c:pt idx="4">
                  <c:v>-3</c:v>
                </c:pt>
                <c:pt idx="5">
                  <c:v>-3</c:v>
                </c:pt>
                <c:pt idx="6">
                  <c:v>-3</c:v>
                </c:pt>
                <c:pt idx="7">
                  <c:v>-3</c:v>
                </c:pt>
                <c:pt idx="8">
                  <c:v>-3</c:v>
                </c:pt>
                <c:pt idx="9">
                  <c:v>-3</c:v>
                </c:pt>
                <c:pt idx="10">
                  <c:v>-3</c:v>
                </c:pt>
              </c:numCache>
            </c:numRef>
          </c:val>
          <c:smooth val="0"/>
        </c:ser>
        <c:ser>
          <c:idx val="7"/>
          <c:order val="7"/>
          <c:spPr>
            <a:ln>
              <a:solidFill>
                <a:schemeClr val="accent3"/>
              </a:solidFill>
            </a:ln>
          </c:spPr>
          <c:marker>
            <c:symbol val="none"/>
          </c:marker>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'!$M$284:$M$294</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val>
          <c:smooth val="0"/>
        </c:ser>
        <c:ser>
          <c:idx val="8"/>
          <c:order val="8"/>
          <c:spPr>
            <a:ln>
              <a:solidFill>
                <a:schemeClr val="accent3"/>
              </a:solidFill>
            </a:ln>
          </c:spPr>
          <c:marker>
            <c:symbol val="none"/>
          </c:marker>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'!$N$284:$N$294</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val>
          <c:smooth val="0"/>
        </c:ser>
        <c:ser>
          <c:idx val="9"/>
          <c:order val="9"/>
          <c:spPr>
            <a:ln>
              <a:solidFill>
                <a:srgbClr val="FF0000"/>
              </a:solidFill>
            </a:ln>
          </c:spPr>
          <c:marker>
            <c:symbol val="none"/>
          </c:marker>
          <c:cat>
            <c:numRef>
              <c:f>'TC '!$A$284:$A$296</c:f>
              <c:numCache>
                <c:formatCode>General</c:formatCode>
                <c:ptCount val="13"/>
                <c:pt idx="0">
                  <c:v>1</c:v>
                </c:pt>
                <c:pt idx="1">
                  <c:v>2</c:v>
                </c:pt>
                <c:pt idx="2">
                  <c:v>3</c:v>
                </c:pt>
                <c:pt idx="3">
                  <c:v>4</c:v>
                </c:pt>
                <c:pt idx="4">
                  <c:v>5</c:v>
                </c:pt>
                <c:pt idx="5">
                  <c:v>6</c:v>
                </c:pt>
                <c:pt idx="6">
                  <c:v>7</c:v>
                </c:pt>
                <c:pt idx="7">
                  <c:v>8</c:v>
                </c:pt>
                <c:pt idx="8">
                  <c:v>9</c:v>
                </c:pt>
                <c:pt idx="9">
                  <c:v>10</c:v>
                </c:pt>
                <c:pt idx="10">
                  <c:v>11</c:v>
                </c:pt>
              </c:numCache>
            </c:numRef>
          </c:cat>
          <c:val>
            <c:numRef>
              <c:f>'TC '!$O$284:$O$294</c:f>
              <c:numCache>
                <c:formatCode>General</c:formatCode>
                <c:ptCount val="11"/>
                <c:pt idx="0">
                  <c:v>3</c:v>
                </c:pt>
                <c:pt idx="1">
                  <c:v>3</c:v>
                </c:pt>
                <c:pt idx="2">
                  <c:v>3</c:v>
                </c:pt>
                <c:pt idx="3">
                  <c:v>3</c:v>
                </c:pt>
                <c:pt idx="4">
                  <c:v>3</c:v>
                </c:pt>
                <c:pt idx="5">
                  <c:v>3</c:v>
                </c:pt>
                <c:pt idx="6">
                  <c:v>3</c:v>
                </c:pt>
                <c:pt idx="7">
                  <c:v>3</c:v>
                </c:pt>
                <c:pt idx="8">
                  <c:v>3</c:v>
                </c:pt>
                <c:pt idx="9">
                  <c:v>3</c:v>
                </c:pt>
                <c:pt idx="10">
                  <c:v>3</c:v>
                </c:pt>
              </c:numCache>
            </c:numRef>
          </c:val>
          <c:smooth val="0"/>
        </c:ser>
        <c:dLbls>
          <c:showLegendKey val="0"/>
          <c:showVal val="0"/>
          <c:showCatName val="0"/>
          <c:showSerName val="0"/>
          <c:showPercent val="0"/>
          <c:showBubbleSize val="0"/>
        </c:dLbls>
        <c:marker val="1"/>
        <c:smooth val="0"/>
        <c:axId val="1419941312"/>
        <c:axId val="1418661968"/>
      </c:lineChart>
      <c:catAx>
        <c:axId val="1419941312"/>
        <c:scaling>
          <c:orientation val="minMax"/>
        </c:scaling>
        <c:delete val="0"/>
        <c:axPos val="b"/>
        <c:majorGridlines>
          <c:spPr>
            <a:ln>
              <a:solidFill>
                <a:schemeClr val="bg1">
                  <a:lumMod val="85000"/>
                </a:schemeClr>
              </a:solidFill>
            </a:ln>
          </c:spPr>
        </c:majorGridlines>
        <c:title>
          <c:tx>
            <c:rich>
              <a:bodyPr/>
              <a:lstStyle/>
              <a:p>
                <a:pPr>
                  <a:defRPr/>
                </a:pPr>
                <a:r>
                  <a:rPr lang="en-US"/>
                  <a:t>laboratory</a:t>
                </a:r>
              </a:p>
            </c:rich>
          </c:tx>
          <c:layout>
            <c:manualLayout>
              <c:xMode val="edge"/>
              <c:yMode val="edge"/>
              <c:x val="0.43014289880431611"/>
              <c:y val="0.93093807718479638"/>
            </c:manualLayout>
          </c:layout>
          <c:overlay val="0"/>
          <c:spPr>
            <a:noFill/>
            <a:ln w="25400">
              <a:noFill/>
            </a:ln>
          </c:spPr>
        </c:title>
        <c:numFmt formatCode="General" sourceLinked="1"/>
        <c:majorTickMark val="out"/>
        <c:minorTickMark val="none"/>
        <c:tickLblPos val="nextTo"/>
        <c:txPr>
          <a:bodyPr rot="-5400000" vert="horz"/>
          <a:lstStyle/>
          <a:p>
            <a:pPr>
              <a:defRPr/>
            </a:pPr>
            <a:endParaRPr lang="en-US"/>
          </a:p>
        </c:txPr>
        <c:crossAx val="1418661968"/>
        <c:crosses val="autoZero"/>
        <c:auto val="1"/>
        <c:lblAlgn val="ctr"/>
        <c:lblOffset val="100"/>
        <c:noMultiLvlLbl val="0"/>
      </c:catAx>
      <c:valAx>
        <c:axId val="1418661968"/>
        <c:scaling>
          <c:orientation val="minMax"/>
          <c:max val="4"/>
          <c:min val="-4"/>
        </c:scaling>
        <c:delete val="0"/>
        <c:axPos val="l"/>
        <c:majorGridlines>
          <c:spPr>
            <a:ln>
              <a:solidFill>
                <a:schemeClr val="bg1">
                  <a:lumMod val="85000"/>
                </a:schemeClr>
              </a:solidFill>
            </a:ln>
          </c:spPr>
        </c:majorGridlines>
        <c:title>
          <c:tx>
            <c:rich>
              <a:bodyPr/>
              <a:lstStyle/>
              <a:p>
                <a:pPr>
                  <a:defRPr/>
                </a:pPr>
                <a:r>
                  <a:rPr lang="en-US"/>
                  <a:t>z-scores</a:t>
                </a:r>
              </a:p>
            </c:rich>
          </c:tx>
          <c:layout>
            <c:manualLayout>
              <c:xMode val="edge"/>
              <c:yMode val="edge"/>
              <c:x val="2.4221450756664368E-3"/>
              <c:y val="0.39722418174325302"/>
            </c:manualLayout>
          </c:layout>
          <c:overlay val="0"/>
          <c:spPr>
            <a:noFill/>
            <a:ln w="25400">
              <a:noFill/>
            </a:ln>
          </c:spPr>
        </c:title>
        <c:numFmt formatCode="0" sourceLinked="0"/>
        <c:majorTickMark val="out"/>
        <c:minorTickMark val="none"/>
        <c:tickLblPos val="nextTo"/>
        <c:txPr>
          <a:bodyPr rot="0" vert="horz"/>
          <a:lstStyle/>
          <a:p>
            <a:pPr>
              <a:defRPr/>
            </a:pPr>
            <a:endParaRPr lang="en-US"/>
          </a:p>
        </c:txPr>
        <c:crossAx val="1419941312"/>
        <c:crosses val="autoZero"/>
        <c:crossBetween val="between"/>
        <c:majorUnit val="1"/>
      </c:valAx>
      <c:spPr>
        <a:ln>
          <a:solidFill>
            <a:schemeClr val="bg1">
              <a:lumMod val="50000"/>
            </a:schemeClr>
          </a:solidFill>
        </a:ln>
      </c:spPr>
    </c:plotArea>
    <c:legend>
      <c:legendPos val="r"/>
      <c:legendEntry>
        <c:idx val="8"/>
        <c:delete val="1"/>
      </c:legendEntry>
      <c:legendEntry>
        <c:idx val="9"/>
        <c:delete val="1"/>
      </c:legendEntry>
      <c:legendEntry>
        <c:idx val="10"/>
        <c:delete val="1"/>
      </c:legendEntry>
      <c:legendEntry>
        <c:idx val="11"/>
        <c:delete val="1"/>
      </c:legendEntry>
      <c:layout>
        <c:manualLayout>
          <c:xMode val="edge"/>
          <c:yMode val="edge"/>
          <c:x val="0.88766874289967479"/>
          <c:y val="0.11416195197822494"/>
          <c:w val="8.6948808015913426E-2"/>
          <c:h val="0.58805715952172644"/>
        </c:manualLayout>
      </c:layout>
      <c:overlay val="0"/>
    </c:legend>
    <c:plotVisOnly val="1"/>
    <c:dispBlanksAs val="gap"/>
    <c:showDLblsOverMax val="0"/>
  </c:chart>
  <c:spPr>
    <a:noFill/>
    <a:ln w="9525">
      <a:noFill/>
    </a:ln>
  </c:spPr>
  <c:txPr>
    <a:bodyPr/>
    <a:lstStyle/>
    <a:p>
      <a:pPr>
        <a:defRPr sz="12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0909886264217E-2"/>
          <c:y val="5.128205128205128E-2"/>
          <c:w val="0.77293648293963257"/>
          <c:h val="0.85657324302993598"/>
        </c:manualLayout>
      </c:layout>
      <c:barChart>
        <c:barDir val="col"/>
        <c:grouping val="clustered"/>
        <c:varyColors val="0"/>
        <c:ser>
          <c:idx val="0"/>
          <c:order val="0"/>
          <c:tx>
            <c:strRef>
              <c:f>'EC|TC'!$C$283</c:f>
              <c:strCache>
                <c:ptCount val="1"/>
                <c:pt idx="0">
                  <c:v>4638</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'EC|TC'!$C$284:$C$294</c:f>
              <c:numCache>
                <c:formatCode>0.0</c:formatCode>
                <c:ptCount val="11"/>
                <c:pt idx="0">
                  <c:v>3.7202653220163926</c:v>
                </c:pt>
                <c:pt idx="1">
                  <c:v>-0.85690863283984198</c:v>
                </c:pt>
                <c:pt idx="2">
                  <c:v>0.30422746608770568</c:v>
                </c:pt>
                <c:pt idx="3">
                  <c:v>1.7531516025449612</c:v>
                </c:pt>
                <c:pt idx="4">
                  <c:v>-0.39563044102536415</c:v>
                </c:pt>
                <c:pt idx="5">
                  <c:v>2.0012554025242513</c:v>
                </c:pt>
                <c:pt idx="6">
                  <c:v>-0.1683712998773946</c:v>
                </c:pt>
                <c:pt idx="7">
                  <c:v>0.92560420415062483</c:v>
                </c:pt>
                <c:pt idx="8">
                  <c:v>-0.24596151364406468</c:v>
                </c:pt>
                <c:pt idx="9">
                  <c:v>-0.39163720372246502</c:v>
                </c:pt>
                <c:pt idx="10">
                  <c:v>-4.1940423990125764</c:v>
                </c:pt>
              </c:numCache>
            </c:numRef>
          </c:val>
        </c:ser>
        <c:ser>
          <c:idx val="1"/>
          <c:order val="1"/>
          <c:tx>
            <c:strRef>
              <c:f>'EC|TC'!$D$283</c:f>
              <c:strCache>
                <c:ptCount val="1"/>
                <c:pt idx="0">
                  <c:v>4642</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'EC|TC'!$D$284:$D$294</c:f>
              <c:numCache>
                <c:formatCode>0.0</c:formatCode>
                <c:ptCount val="11"/>
                <c:pt idx="0">
                  <c:v>2.7731950139468555</c:v>
                </c:pt>
                <c:pt idx="1">
                  <c:v>-1.194095125357195</c:v>
                </c:pt>
                <c:pt idx="2">
                  <c:v>0.35751510184248125</c:v>
                </c:pt>
                <c:pt idx="3">
                  <c:v>0.44622895291335762</c:v>
                </c:pt>
                <c:pt idx="4">
                  <c:v>-0.39285428827135677</c:v>
                </c:pt>
                <c:pt idx="5">
                  <c:v>1.2939154410726539</c:v>
                </c:pt>
                <c:pt idx="6">
                  <c:v>1.0270940657851955</c:v>
                </c:pt>
                <c:pt idx="7">
                  <c:v>0.10412173987928866</c:v>
                </c:pt>
                <c:pt idx="8">
                  <c:v>-0.62910040689667757</c:v>
                </c:pt>
                <c:pt idx="9">
                  <c:v>0.34296747059467969</c:v>
                </c:pt>
                <c:pt idx="10">
                  <c:v>-1.6305458940545525</c:v>
                </c:pt>
              </c:numCache>
            </c:numRef>
          </c:val>
        </c:ser>
        <c:ser>
          <c:idx val="2"/>
          <c:order val="2"/>
          <c:tx>
            <c:strRef>
              <c:f>'EC|TC'!$E$283</c:f>
              <c:strCache>
                <c:ptCount val="1"/>
                <c:pt idx="0">
                  <c:v>DEM2</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'EC|TC'!$E$284:$E$294</c:f>
              <c:numCache>
                <c:formatCode>0.0</c:formatCode>
                <c:ptCount val="11"/>
                <c:pt idx="0">
                  <c:v>3.0568622959147276</c:v>
                </c:pt>
                <c:pt idx="1">
                  <c:v>-1.1297745071327476</c:v>
                </c:pt>
                <c:pt idx="2">
                  <c:v>0.43064529712950061</c:v>
                </c:pt>
                <c:pt idx="3">
                  <c:v>1.1057248563227531</c:v>
                </c:pt>
                <c:pt idx="4">
                  <c:v>-0.37568352869570987</c:v>
                </c:pt>
                <c:pt idx="5">
                  <c:v>1.1605739274285889</c:v>
                </c:pt>
                <c:pt idx="6">
                  <c:v>-5.2963116621450951E-2</c:v>
                </c:pt>
                <c:pt idx="7">
                  <c:v>-0.16534711626506557</c:v>
                </c:pt>
                <c:pt idx="8">
                  <c:v>-0.50973667134211287</c:v>
                </c:pt>
                <c:pt idx="9">
                  <c:v>-0.14690829448590961</c:v>
                </c:pt>
                <c:pt idx="10">
                  <c:v>-1.7411401861472058</c:v>
                </c:pt>
              </c:numCache>
            </c:numRef>
          </c:val>
        </c:ser>
        <c:ser>
          <c:idx val="3"/>
          <c:order val="3"/>
          <c:tx>
            <c:strRef>
              <c:f>'EC|TC'!$F$283</c:f>
              <c:strCache>
                <c:ptCount val="1"/>
                <c:pt idx="0">
                  <c:v>DEM3</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'EC|TC'!$F$284:$F$294</c:f>
              <c:numCache>
                <c:formatCode>0.0</c:formatCode>
                <c:ptCount val="11"/>
                <c:pt idx="0">
                  <c:v>2.4240585757598718</c:v>
                </c:pt>
                <c:pt idx="1">
                  <c:v>-1.8594202866760472</c:v>
                </c:pt>
                <c:pt idx="2">
                  <c:v>3.5232209839234335E-2</c:v>
                </c:pt>
                <c:pt idx="3">
                  <c:v>0.26613276128141128</c:v>
                </c:pt>
                <c:pt idx="4">
                  <c:v>0.25424210554463622</c:v>
                </c:pt>
                <c:pt idx="5">
                  <c:v>7.5085423094434356</c:v>
                </c:pt>
                <c:pt idx="6">
                  <c:v>1.3151385970233116</c:v>
                </c:pt>
                <c:pt idx="7">
                  <c:v>-0.50924698747081154</c:v>
                </c:pt>
                <c:pt idx="8">
                  <c:v>-0.46731320620244843</c:v>
                </c:pt>
                <c:pt idx="9">
                  <c:v>0.128504634143466</c:v>
                </c:pt>
                <c:pt idx="10">
                  <c:v>-2.7562131294911634</c:v>
                </c:pt>
              </c:numCache>
            </c:numRef>
          </c:val>
        </c:ser>
        <c:ser>
          <c:idx val="4"/>
          <c:order val="4"/>
          <c:tx>
            <c:strRef>
              <c:f>'EC|TC'!$G$283</c:f>
              <c:strCache>
                <c:ptCount val="1"/>
                <c:pt idx="0">
                  <c:v>T6694</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'EC|TC'!$G$284:$G$294</c:f>
              <c:numCache>
                <c:formatCode>0.0</c:formatCode>
                <c:ptCount val="11"/>
                <c:pt idx="0">
                  <c:v>1.9398928700049858</c:v>
                </c:pt>
                <c:pt idx="1">
                  <c:v>-1.009924203238064</c:v>
                </c:pt>
                <c:pt idx="2">
                  <c:v>0.48896210105272769</c:v>
                </c:pt>
                <c:pt idx="3">
                  <c:v>0.41568535031257819</c:v>
                </c:pt>
                <c:pt idx="4">
                  <c:v>-0.56655660621852688</c:v>
                </c:pt>
                <c:pt idx="5">
                  <c:v>1.2100703120066876</c:v>
                </c:pt>
                <c:pt idx="6">
                  <c:v>0.63691665239490458</c:v>
                </c:pt>
                <c:pt idx="7">
                  <c:v>-0.1881496171680011</c:v>
                </c:pt>
                <c:pt idx="8">
                  <c:v>-0.38722128644072978</c:v>
                </c:pt>
                <c:pt idx="9">
                  <c:v>-0.51634362969958081</c:v>
                </c:pt>
                <c:pt idx="10">
                  <c:v>-1.4015244730159993</c:v>
                </c:pt>
              </c:numCache>
            </c:numRef>
          </c:val>
        </c:ser>
        <c:ser>
          <c:idx val="5"/>
          <c:order val="5"/>
          <c:tx>
            <c:strRef>
              <c:f>'EC|TC'!$H$283</c:f>
              <c:strCache>
                <c:ptCount val="1"/>
                <c:pt idx="0">
                  <c:v>T6696</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'EC|TC'!$H$284:$H$294</c:f>
              <c:numCache>
                <c:formatCode>0.0</c:formatCode>
                <c:ptCount val="11"/>
                <c:pt idx="0">
                  <c:v>1.0421935406425584</c:v>
                </c:pt>
                <c:pt idx="1">
                  <c:v>-1.185061727673737</c:v>
                </c:pt>
                <c:pt idx="2">
                  <c:v>0.59808819268752744</c:v>
                </c:pt>
                <c:pt idx="3">
                  <c:v>0.74535217015456112</c:v>
                </c:pt>
                <c:pt idx="4">
                  <c:v>-0.34784280442425447</c:v>
                </c:pt>
                <c:pt idx="5">
                  <c:v>0.64364658945314845</c:v>
                </c:pt>
                <c:pt idx="6">
                  <c:v>1.5242752800008526</c:v>
                </c:pt>
                <c:pt idx="7">
                  <c:v>-7.5223971573271528E-2</c:v>
                </c:pt>
                <c:pt idx="8">
                  <c:v>-0.14402118303185812</c:v>
                </c:pt>
                <c:pt idx="9">
                  <c:v>-0.4557889094807327</c:v>
                </c:pt>
                <c:pt idx="10">
                  <c:v>-1.2837129902086888</c:v>
                </c:pt>
              </c:numCache>
            </c:numRef>
          </c:val>
        </c:ser>
        <c:ser>
          <c:idx val="10"/>
          <c:order val="10"/>
          <c:tx>
            <c:strRef>
              <c:f>'EC|TC'!$I$283</c:f>
              <c:strCache>
                <c:ptCount val="1"/>
                <c:pt idx="0">
                  <c:v>A211</c:v>
                </c:pt>
              </c:strCache>
            </c:strRef>
          </c:tx>
          <c:spPr>
            <a:solidFill>
              <a:schemeClr val="accent1">
                <a:lumMod val="60000"/>
                <a:lumOff val="40000"/>
              </a:schemeClr>
            </a:solidFill>
          </c:spPr>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'EC|TC'!$I$284:$I$294</c:f>
              <c:numCache>
                <c:formatCode>0.0</c:formatCode>
                <c:ptCount val="11"/>
                <c:pt idx="0">
                  <c:v>0.13044012405207553</c:v>
                </c:pt>
                <c:pt idx="1">
                  <c:v>-0.29317655302538703</c:v>
                </c:pt>
                <c:pt idx="2">
                  <c:v>1.7478481975190945</c:v>
                </c:pt>
                <c:pt idx="3">
                  <c:v>0.49851543677856774</c:v>
                </c:pt>
                <c:pt idx="4">
                  <c:v>-0.86658602562173181</c:v>
                </c:pt>
                <c:pt idx="5">
                  <c:v>0.78634576679736978</c:v>
                </c:pt>
                <c:pt idx="6">
                  <c:v>0.76124226534126094</c:v>
                </c:pt>
                <c:pt idx="7">
                  <c:v>0.35640387433005832</c:v>
                </c:pt>
                <c:pt idx="8">
                  <c:v>-0.8990789710703645</c:v>
                </c:pt>
                <c:pt idx="9">
                  <c:v>-0.67054166755096978</c:v>
                </c:pt>
                <c:pt idx="10">
                  <c:v>-2.9074685823219131</c:v>
                </c:pt>
              </c:numCache>
            </c:numRef>
          </c:val>
        </c:ser>
        <c:ser>
          <c:idx val="11"/>
          <c:order val="11"/>
          <c:tx>
            <c:strRef>
              <c:f>'EC|TC'!$J$283</c:f>
              <c:strCache>
                <c:ptCount val="1"/>
                <c:pt idx="0">
                  <c:v>A212</c:v>
                </c:pt>
              </c:strCache>
            </c:strRef>
          </c:tx>
          <c:spPr>
            <a:solidFill>
              <a:schemeClr val="accent2">
                <a:lumMod val="40000"/>
                <a:lumOff val="60000"/>
              </a:schemeClr>
            </a:solidFill>
          </c:spPr>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'EC|TC'!$J$284:$J$294</c:f>
              <c:numCache>
                <c:formatCode>0.0</c:formatCode>
                <c:ptCount val="11"/>
                <c:pt idx="0">
                  <c:v>1.3358068251853752</c:v>
                </c:pt>
                <c:pt idx="1">
                  <c:v>-0.72266148369752803</c:v>
                </c:pt>
                <c:pt idx="2">
                  <c:v>1.2647640171903201</c:v>
                </c:pt>
                <c:pt idx="3">
                  <c:v>0.795156298600603</c:v>
                </c:pt>
                <c:pt idx="4">
                  <c:v>-0.94981429138061846</c:v>
                </c:pt>
                <c:pt idx="5">
                  <c:v>0.48658978481342474</c:v>
                </c:pt>
                <c:pt idx="6">
                  <c:v>-0.25573991644213517</c:v>
                </c:pt>
                <c:pt idx="7">
                  <c:v>2.2152066843046801E-2</c:v>
                </c:pt>
                <c:pt idx="8">
                  <c:v>-0.30044209692914803</c:v>
                </c:pt>
                <c:pt idx="9">
                  <c:v>-0.10969569158852659</c:v>
                </c:pt>
                <c:pt idx="10">
                  <c:v>-2.521638679156784</c:v>
                </c:pt>
              </c:numCache>
            </c:numRef>
          </c:val>
        </c:ser>
        <c:dLbls>
          <c:showLegendKey val="0"/>
          <c:showVal val="0"/>
          <c:showCatName val="0"/>
          <c:showSerName val="0"/>
          <c:showPercent val="0"/>
          <c:showBubbleSize val="0"/>
        </c:dLbls>
        <c:gapWidth val="150"/>
        <c:axId val="941064848"/>
        <c:axId val="941062128"/>
      </c:barChart>
      <c:lineChart>
        <c:grouping val="standard"/>
        <c:varyColors val="0"/>
        <c:ser>
          <c:idx val="6"/>
          <c:order val="6"/>
          <c:spPr>
            <a:ln>
              <a:solidFill>
                <a:srgbClr val="FF0000"/>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'EC|TC'!$L$284:$L$294</c:f>
              <c:numCache>
                <c:formatCode>General</c:formatCode>
                <c:ptCount val="11"/>
                <c:pt idx="0">
                  <c:v>-3</c:v>
                </c:pt>
                <c:pt idx="1">
                  <c:v>-3</c:v>
                </c:pt>
                <c:pt idx="2">
                  <c:v>-3</c:v>
                </c:pt>
                <c:pt idx="3">
                  <c:v>-3</c:v>
                </c:pt>
                <c:pt idx="4">
                  <c:v>-3</c:v>
                </c:pt>
                <c:pt idx="5">
                  <c:v>-3</c:v>
                </c:pt>
                <c:pt idx="6">
                  <c:v>-3</c:v>
                </c:pt>
                <c:pt idx="7">
                  <c:v>-3</c:v>
                </c:pt>
                <c:pt idx="8">
                  <c:v>-3</c:v>
                </c:pt>
                <c:pt idx="9">
                  <c:v>-3</c:v>
                </c:pt>
                <c:pt idx="10">
                  <c:v>-3</c:v>
                </c:pt>
              </c:numCache>
            </c:numRef>
          </c:val>
          <c:smooth val="0"/>
        </c:ser>
        <c:ser>
          <c:idx val="7"/>
          <c:order val="7"/>
          <c:spPr>
            <a:ln>
              <a:solidFill>
                <a:schemeClr val="accent3"/>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'EC|TC'!$M$284:$M$294</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val>
          <c:smooth val="0"/>
        </c:ser>
        <c:ser>
          <c:idx val="8"/>
          <c:order val="8"/>
          <c:spPr>
            <a:ln>
              <a:solidFill>
                <a:schemeClr val="accent3"/>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'EC|TC'!$N$284:$N$294</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val>
          <c:smooth val="0"/>
        </c:ser>
        <c:ser>
          <c:idx val="9"/>
          <c:order val="9"/>
          <c:spPr>
            <a:ln>
              <a:solidFill>
                <a:srgbClr val="FF0000"/>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'EC|TC'!$O$284:$O$294</c:f>
              <c:numCache>
                <c:formatCode>General</c:formatCode>
                <c:ptCount val="11"/>
                <c:pt idx="0">
                  <c:v>3</c:v>
                </c:pt>
                <c:pt idx="1">
                  <c:v>3</c:v>
                </c:pt>
                <c:pt idx="2">
                  <c:v>3</c:v>
                </c:pt>
                <c:pt idx="3">
                  <c:v>3</c:v>
                </c:pt>
                <c:pt idx="4">
                  <c:v>3</c:v>
                </c:pt>
                <c:pt idx="5">
                  <c:v>3</c:v>
                </c:pt>
                <c:pt idx="6">
                  <c:v>3</c:v>
                </c:pt>
                <c:pt idx="7">
                  <c:v>3</c:v>
                </c:pt>
                <c:pt idx="8">
                  <c:v>3</c:v>
                </c:pt>
                <c:pt idx="9">
                  <c:v>3</c:v>
                </c:pt>
                <c:pt idx="10">
                  <c:v>3</c:v>
                </c:pt>
              </c:numCache>
            </c:numRef>
          </c:val>
          <c:smooth val="0"/>
        </c:ser>
        <c:dLbls>
          <c:showLegendKey val="0"/>
          <c:showVal val="0"/>
          <c:showCatName val="0"/>
          <c:showSerName val="0"/>
          <c:showPercent val="0"/>
          <c:showBubbleSize val="0"/>
        </c:dLbls>
        <c:marker val="1"/>
        <c:smooth val="0"/>
        <c:axId val="941064848"/>
        <c:axId val="941062128"/>
      </c:lineChart>
      <c:catAx>
        <c:axId val="941064848"/>
        <c:scaling>
          <c:orientation val="minMax"/>
        </c:scaling>
        <c:delete val="0"/>
        <c:axPos val="b"/>
        <c:majorGridlines>
          <c:spPr>
            <a:ln>
              <a:solidFill>
                <a:schemeClr val="bg1">
                  <a:lumMod val="85000"/>
                </a:schemeClr>
              </a:solidFill>
            </a:ln>
          </c:spPr>
        </c:majorGridlines>
        <c:title>
          <c:tx>
            <c:rich>
              <a:bodyPr/>
              <a:lstStyle/>
              <a:p>
                <a:pPr>
                  <a:defRPr/>
                </a:pPr>
                <a:r>
                  <a:rPr lang="en-US"/>
                  <a:t>laboratory</a:t>
                </a:r>
              </a:p>
            </c:rich>
          </c:tx>
          <c:layout>
            <c:manualLayout>
              <c:xMode val="edge"/>
              <c:yMode val="edge"/>
              <c:x val="0.43547576552930883"/>
              <c:y val="0.93116531762201049"/>
            </c:manualLayout>
          </c:layout>
          <c:overlay val="0"/>
          <c:spPr>
            <a:noFill/>
            <a:ln w="25400">
              <a:noFill/>
            </a:ln>
          </c:spPr>
        </c:title>
        <c:numFmt formatCode="General" sourceLinked="1"/>
        <c:majorTickMark val="out"/>
        <c:minorTickMark val="none"/>
        <c:tickLblPos val="nextTo"/>
        <c:txPr>
          <a:bodyPr rot="-5400000" vert="horz"/>
          <a:lstStyle/>
          <a:p>
            <a:pPr>
              <a:defRPr/>
            </a:pPr>
            <a:endParaRPr lang="en-US"/>
          </a:p>
        </c:txPr>
        <c:crossAx val="941062128"/>
        <c:crosses val="autoZero"/>
        <c:auto val="1"/>
        <c:lblAlgn val="ctr"/>
        <c:lblOffset val="100"/>
        <c:noMultiLvlLbl val="0"/>
      </c:catAx>
      <c:valAx>
        <c:axId val="941062128"/>
        <c:scaling>
          <c:orientation val="minMax"/>
          <c:max val="4"/>
          <c:min val="-4"/>
        </c:scaling>
        <c:delete val="0"/>
        <c:axPos val="l"/>
        <c:majorGridlines>
          <c:spPr>
            <a:ln>
              <a:solidFill>
                <a:schemeClr val="bg1">
                  <a:lumMod val="85000"/>
                </a:schemeClr>
              </a:solidFill>
            </a:ln>
          </c:spPr>
        </c:majorGridlines>
        <c:title>
          <c:tx>
            <c:rich>
              <a:bodyPr/>
              <a:lstStyle/>
              <a:p>
                <a:pPr>
                  <a:defRPr/>
                </a:pPr>
                <a:r>
                  <a:rPr lang="en-US"/>
                  <a:t>z-scores</a:t>
                </a:r>
              </a:p>
            </c:rich>
          </c:tx>
          <c:layout/>
          <c:overlay val="0"/>
          <c:spPr>
            <a:noFill/>
            <a:ln w="25400">
              <a:noFill/>
            </a:ln>
          </c:spPr>
        </c:title>
        <c:numFmt formatCode="0" sourceLinked="0"/>
        <c:majorTickMark val="out"/>
        <c:minorTickMark val="none"/>
        <c:tickLblPos val="nextTo"/>
        <c:txPr>
          <a:bodyPr rot="0" vert="horz"/>
          <a:lstStyle/>
          <a:p>
            <a:pPr>
              <a:defRPr/>
            </a:pPr>
            <a:endParaRPr lang="en-US"/>
          </a:p>
        </c:txPr>
        <c:crossAx val="941064848"/>
        <c:crosses val="autoZero"/>
        <c:crossBetween val="between"/>
        <c:majorUnit val="1"/>
      </c:valAx>
      <c:spPr>
        <a:ln>
          <a:solidFill>
            <a:schemeClr val="bg1">
              <a:lumMod val="50000"/>
            </a:schemeClr>
          </a:solidFill>
        </a:ln>
      </c:spPr>
    </c:plotArea>
    <c:legend>
      <c:legendPos val="r"/>
      <c:legendEntry>
        <c:idx val="8"/>
        <c:delete val="1"/>
      </c:legendEntry>
      <c:legendEntry>
        <c:idx val="9"/>
        <c:delete val="1"/>
      </c:legendEntry>
      <c:legendEntry>
        <c:idx val="10"/>
        <c:delete val="1"/>
      </c:legendEntry>
      <c:legendEntry>
        <c:idx val="11"/>
        <c:delete val="1"/>
      </c:legendEntry>
      <c:layout>
        <c:manualLayout>
          <c:xMode val="edge"/>
          <c:yMode val="edge"/>
          <c:x val="0.88125179352580918"/>
          <c:y val="0.17098691334911809"/>
          <c:w val="9.39301837270341E-2"/>
          <c:h val="0.58432905677000158"/>
        </c:manualLayout>
      </c:layout>
      <c:overlay val="0"/>
    </c:legend>
    <c:plotVisOnly val="1"/>
    <c:dispBlanksAs val="gap"/>
    <c:showDLblsOverMax val="0"/>
  </c:chart>
  <c:spPr>
    <a:noFill/>
    <a:ln w="9525">
      <a:noFill/>
    </a:ln>
  </c:spPr>
  <c:txPr>
    <a:bodyPr/>
    <a:lstStyle/>
    <a:p>
      <a:pPr>
        <a:defRPr sz="12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0909886264217E-2"/>
          <c:y val="5.128205128205128E-2"/>
          <c:w val="0.77293648293963257"/>
          <c:h val="0.85657324302993598"/>
        </c:manualLayout>
      </c:layout>
      <c:barChart>
        <c:barDir val="col"/>
        <c:grouping val="clustered"/>
        <c:varyColors val="0"/>
        <c:ser>
          <c:idx val="0"/>
          <c:order val="0"/>
          <c:tx>
            <c:strRef>
              <c:f>'EC|TC'!$C$283</c:f>
              <c:strCache>
                <c:ptCount val="1"/>
                <c:pt idx="0">
                  <c:v>4638</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'EC|TC'!$C$284:$C$294</c:f>
              <c:numCache>
                <c:formatCode>0.0</c:formatCode>
                <c:ptCount val="11"/>
                <c:pt idx="0">
                  <c:v>3.7202653220163926</c:v>
                </c:pt>
                <c:pt idx="1">
                  <c:v>-0.85690863283984198</c:v>
                </c:pt>
                <c:pt idx="2">
                  <c:v>0.30422746608770568</c:v>
                </c:pt>
                <c:pt idx="3">
                  <c:v>1.7531516025449612</c:v>
                </c:pt>
                <c:pt idx="4">
                  <c:v>-0.39563044102536415</c:v>
                </c:pt>
                <c:pt idx="5">
                  <c:v>2.0012554025242513</c:v>
                </c:pt>
                <c:pt idx="6">
                  <c:v>-0.1683712998773946</c:v>
                </c:pt>
                <c:pt idx="7">
                  <c:v>0.92560420415062483</c:v>
                </c:pt>
                <c:pt idx="8">
                  <c:v>-0.24596151364406468</c:v>
                </c:pt>
                <c:pt idx="9">
                  <c:v>-0.39163720372246502</c:v>
                </c:pt>
                <c:pt idx="10">
                  <c:v>-4.1940423990125764</c:v>
                </c:pt>
              </c:numCache>
            </c:numRef>
          </c:val>
        </c:ser>
        <c:ser>
          <c:idx val="1"/>
          <c:order val="1"/>
          <c:tx>
            <c:strRef>
              <c:f>'EC|TC'!$D$283</c:f>
              <c:strCache>
                <c:ptCount val="1"/>
                <c:pt idx="0">
                  <c:v>4642</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'EC|TC'!$D$284:$D$294</c:f>
              <c:numCache>
                <c:formatCode>0.0</c:formatCode>
                <c:ptCount val="11"/>
                <c:pt idx="0">
                  <c:v>2.7731950139468555</c:v>
                </c:pt>
                <c:pt idx="1">
                  <c:v>-1.194095125357195</c:v>
                </c:pt>
                <c:pt idx="2">
                  <c:v>0.35751510184248125</c:v>
                </c:pt>
                <c:pt idx="3">
                  <c:v>0.44622895291335762</c:v>
                </c:pt>
                <c:pt idx="4">
                  <c:v>-0.39285428827135677</c:v>
                </c:pt>
                <c:pt idx="5">
                  <c:v>1.2939154410726539</c:v>
                </c:pt>
                <c:pt idx="6">
                  <c:v>1.0270940657851955</c:v>
                </c:pt>
                <c:pt idx="7">
                  <c:v>0.10412173987928866</c:v>
                </c:pt>
                <c:pt idx="8">
                  <c:v>-0.62910040689667757</c:v>
                </c:pt>
                <c:pt idx="9">
                  <c:v>0.34296747059467969</c:v>
                </c:pt>
                <c:pt idx="10">
                  <c:v>-1.6305458940545525</c:v>
                </c:pt>
              </c:numCache>
            </c:numRef>
          </c:val>
        </c:ser>
        <c:ser>
          <c:idx val="2"/>
          <c:order val="2"/>
          <c:tx>
            <c:strRef>
              <c:f>'EC|TC'!$E$283</c:f>
              <c:strCache>
                <c:ptCount val="1"/>
                <c:pt idx="0">
                  <c:v>DEM2</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'EC|TC'!$E$284:$E$294</c:f>
              <c:numCache>
                <c:formatCode>0.0</c:formatCode>
                <c:ptCount val="11"/>
                <c:pt idx="0">
                  <c:v>3.0568622959147276</c:v>
                </c:pt>
                <c:pt idx="1">
                  <c:v>-1.1297745071327476</c:v>
                </c:pt>
                <c:pt idx="2">
                  <c:v>0.43064529712950061</c:v>
                </c:pt>
                <c:pt idx="3">
                  <c:v>1.1057248563227531</c:v>
                </c:pt>
                <c:pt idx="4">
                  <c:v>-0.37568352869570987</c:v>
                </c:pt>
                <c:pt idx="5">
                  <c:v>1.1605739274285889</c:v>
                </c:pt>
                <c:pt idx="6">
                  <c:v>-5.2963116621450951E-2</c:v>
                </c:pt>
                <c:pt idx="7">
                  <c:v>-0.16534711626506557</c:v>
                </c:pt>
                <c:pt idx="8">
                  <c:v>-0.50973667134211287</c:v>
                </c:pt>
                <c:pt idx="9">
                  <c:v>-0.14690829448590961</c:v>
                </c:pt>
                <c:pt idx="10">
                  <c:v>-1.7411401861472058</c:v>
                </c:pt>
              </c:numCache>
            </c:numRef>
          </c:val>
        </c:ser>
        <c:ser>
          <c:idx val="3"/>
          <c:order val="3"/>
          <c:tx>
            <c:strRef>
              <c:f>'EC|TC'!$F$283</c:f>
              <c:strCache>
                <c:ptCount val="1"/>
                <c:pt idx="0">
                  <c:v>DEM3</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'EC|TC'!$F$284:$F$294</c:f>
              <c:numCache>
                <c:formatCode>0.0</c:formatCode>
                <c:ptCount val="11"/>
                <c:pt idx="0">
                  <c:v>2.4240585757598718</c:v>
                </c:pt>
                <c:pt idx="1">
                  <c:v>-1.8594202866760472</c:v>
                </c:pt>
                <c:pt idx="2">
                  <c:v>3.5232209839234335E-2</c:v>
                </c:pt>
                <c:pt idx="3">
                  <c:v>0.26613276128141128</c:v>
                </c:pt>
                <c:pt idx="4">
                  <c:v>0.25424210554463622</c:v>
                </c:pt>
                <c:pt idx="5">
                  <c:v>7.5085423094434356</c:v>
                </c:pt>
                <c:pt idx="6">
                  <c:v>1.3151385970233116</c:v>
                </c:pt>
                <c:pt idx="7">
                  <c:v>-0.50924698747081154</c:v>
                </c:pt>
                <c:pt idx="8">
                  <c:v>-0.46731320620244843</c:v>
                </c:pt>
                <c:pt idx="9">
                  <c:v>0.128504634143466</c:v>
                </c:pt>
                <c:pt idx="10">
                  <c:v>-2.7562131294911634</c:v>
                </c:pt>
              </c:numCache>
            </c:numRef>
          </c:val>
        </c:ser>
        <c:ser>
          <c:idx val="4"/>
          <c:order val="4"/>
          <c:tx>
            <c:strRef>
              <c:f>'EC|TC'!$G$283</c:f>
              <c:strCache>
                <c:ptCount val="1"/>
                <c:pt idx="0">
                  <c:v>T6694</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'EC|TC'!$G$284:$G$294</c:f>
              <c:numCache>
                <c:formatCode>0.0</c:formatCode>
                <c:ptCount val="11"/>
                <c:pt idx="0">
                  <c:v>1.9398928700049858</c:v>
                </c:pt>
                <c:pt idx="1">
                  <c:v>-1.009924203238064</c:v>
                </c:pt>
                <c:pt idx="2">
                  <c:v>0.48896210105272769</c:v>
                </c:pt>
                <c:pt idx="3">
                  <c:v>0.41568535031257819</c:v>
                </c:pt>
                <c:pt idx="4">
                  <c:v>-0.56655660621852688</c:v>
                </c:pt>
                <c:pt idx="5">
                  <c:v>1.2100703120066876</c:v>
                </c:pt>
                <c:pt idx="6">
                  <c:v>0.63691665239490458</c:v>
                </c:pt>
                <c:pt idx="7">
                  <c:v>-0.1881496171680011</c:v>
                </c:pt>
                <c:pt idx="8">
                  <c:v>-0.38722128644072978</c:v>
                </c:pt>
                <c:pt idx="9">
                  <c:v>-0.51634362969958081</c:v>
                </c:pt>
                <c:pt idx="10">
                  <c:v>-1.4015244730159993</c:v>
                </c:pt>
              </c:numCache>
            </c:numRef>
          </c:val>
        </c:ser>
        <c:ser>
          <c:idx val="5"/>
          <c:order val="5"/>
          <c:tx>
            <c:strRef>
              <c:f>'EC|TC'!$H$283</c:f>
              <c:strCache>
                <c:ptCount val="1"/>
                <c:pt idx="0">
                  <c:v>T6696</c:v>
                </c:pt>
              </c:strCache>
            </c:strRef>
          </c:tx>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'EC|TC'!$H$284:$H$294</c:f>
              <c:numCache>
                <c:formatCode>0.0</c:formatCode>
                <c:ptCount val="11"/>
                <c:pt idx="0">
                  <c:v>1.0421935406425584</c:v>
                </c:pt>
                <c:pt idx="1">
                  <c:v>-1.185061727673737</c:v>
                </c:pt>
                <c:pt idx="2">
                  <c:v>0.59808819268752744</c:v>
                </c:pt>
                <c:pt idx="3">
                  <c:v>0.74535217015456112</c:v>
                </c:pt>
                <c:pt idx="4">
                  <c:v>-0.34784280442425447</c:v>
                </c:pt>
                <c:pt idx="5">
                  <c:v>0.64364658945314845</c:v>
                </c:pt>
                <c:pt idx="6">
                  <c:v>1.5242752800008526</c:v>
                </c:pt>
                <c:pt idx="7">
                  <c:v>-7.5223971573271528E-2</c:v>
                </c:pt>
                <c:pt idx="8">
                  <c:v>-0.14402118303185812</c:v>
                </c:pt>
                <c:pt idx="9">
                  <c:v>-0.4557889094807327</c:v>
                </c:pt>
                <c:pt idx="10">
                  <c:v>-1.2837129902086888</c:v>
                </c:pt>
              </c:numCache>
            </c:numRef>
          </c:val>
        </c:ser>
        <c:ser>
          <c:idx val="10"/>
          <c:order val="10"/>
          <c:tx>
            <c:strRef>
              <c:f>'EC|TC'!$I$283</c:f>
              <c:strCache>
                <c:ptCount val="1"/>
                <c:pt idx="0">
                  <c:v>A211</c:v>
                </c:pt>
              </c:strCache>
            </c:strRef>
          </c:tx>
          <c:spPr>
            <a:solidFill>
              <a:schemeClr val="accent1">
                <a:lumMod val="60000"/>
                <a:lumOff val="40000"/>
              </a:schemeClr>
            </a:solidFill>
          </c:spPr>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'EC|TC'!$I$284:$I$294</c:f>
              <c:numCache>
                <c:formatCode>0.0</c:formatCode>
                <c:ptCount val="11"/>
                <c:pt idx="0">
                  <c:v>0.13044012405207553</c:v>
                </c:pt>
                <c:pt idx="1">
                  <c:v>-0.29317655302538703</c:v>
                </c:pt>
                <c:pt idx="2">
                  <c:v>1.7478481975190945</c:v>
                </c:pt>
                <c:pt idx="3">
                  <c:v>0.49851543677856774</c:v>
                </c:pt>
                <c:pt idx="4">
                  <c:v>-0.86658602562173181</c:v>
                </c:pt>
                <c:pt idx="5">
                  <c:v>0.78634576679736978</c:v>
                </c:pt>
                <c:pt idx="6">
                  <c:v>0.76124226534126094</c:v>
                </c:pt>
                <c:pt idx="7">
                  <c:v>0.35640387433005832</c:v>
                </c:pt>
                <c:pt idx="8">
                  <c:v>-0.8990789710703645</c:v>
                </c:pt>
                <c:pt idx="9">
                  <c:v>-0.67054166755096978</c:v>
                </c:pt>
                <c:pt idx="10">
                  <c:v>-2.9074685823219131</c:v>
                </c:pt>
              </c:numCache>
            </c:numRef>
          </c:val>
        </c:ser>
        <c:ser>
          <c:idx val="11"/>
          <c:order val="11"/>
          <c:tx>
            <c:strRef>
              <c:f>'EC|TC'!$J$283</c:f>
              <c:strCache>
                <c:ptCount val="1"/>
                <c:pt idx="0">
                  <c:v>A212</c:v>
                </c:pt>
              </c:strCache>
            </c:strRef>
          </c:tx>
          <c:spPr>
            <a:solidFill>
              <a:schemeClr val="accent2">
                <a:lumMod val="40000"/>
                <a:lumOff val="60000"/>
              </a:schemeClr>
            </a:solidFill>
          </c:spPr>
          <c:invertIfNegative val="0"/>
          <c:cat>
            <c:numRef>
              <c:f>'EC|TC'!$A$284:$A$294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'EC|TC'!$J$284:$J$294</c:f>
              <c:numCache>
                <c:formatCode>0.0</c:formatCode>
                <c:ptCount val="11"/>
                <c:pt idx="0">
                  <c:v>1.3358068251853752</c:v>
                </c:pt>
                <c:pt idx="1">
                  <c:v>-0.72266148369752803</c:v>
                </c:pt>
                <c:pt idx="2">
                  <c:v>1.2647640171903201</c:v>
                </c:pt>
                <c:pt idx="3">
                  <c:v>0.795156298600603</c:v>
                </c:pt>
                <c:pt idx="4">
                  <c:v>-0.94981429138061846</c:v>
                </c:pt>
                <c:pt idx="5">
                  <c:v>0.48658978481342474</c:v>
                </c:pt>
                <c:pt idx="6">
                  <c:v>-0.25573991644213517</c:v>
                </c:pt>
                <c:pt idx="7">
                  <c:v>2.2152066843046801E-2</c:v>
                </c:pt>
                <c:pt idx="8">
                  <c:v>-0.30044209692914803</c:v>
                </c:pt>
                <c:pt idx="9">
                  <c:v>-0.10969569158852659</c:v>
                </c:pt>
                <c:pt idx="10">
                  <c:v>-2.521638679156784</c:v>
                </c:pt>
              </c:numCache>
            </c:numRef>
          </c:val>
        </c:ser>
        <c:dLbls>
          <c:showLegendKey val="0"/>
          <c:showVal val="0"/>
          <c:showCatName val="0"/>
          <c:showSerName val="0"/>
          <c:showPercent val="0"/>
          <c:showBubbleSize val="0"/>
        </c:dLbls>
        <c:gapWidth val="150"/>
        <c:axId val="1420280448"/>
        <c:axId val="1420282080"/>
      </c:barChart>
      <c:lineChart>
        <c:grouping val="standard"/>
        <c:varyColors val="0"/>
        <c:ser>
          <c:idx val="6"/>
          <c:order val="6"/>
          <c:spPr>
            <a:ln>
              <a:solidFill>
                <a:srgbClr val="FF0000"/>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'EC|TC'!$L$284:$L$294</c:f>
              <c:numCache>
                <c:formatCode>General</c:formatCode>
                <c:ptCount val="11"/>
                <c:pt idx="0">
                  <c:v>-3</c:v>
                </c:pt>
                <c:pt idx="1">
                  <c:v>-3</c:v>
                </c:pt>
                <c:pt idx="2">
                  <c:v>-3</c:v>
                </c:pt>
                <c:pt idx="3">
                  <c:v>-3</c:v>
                </c:pt>
                <c:pt idx="4">
                  <c:v>-3</c:v>
                </c:pt>
                <c:pt idx="5">
                  <c:v>-3</c:v>
                </c:pt>
                <c:pt idx="6">
                  <c:v>-3</c:v>
                </c:pt>
                <c:pt idx="7">
                  <c:v>-3</c:v>
                </c:pt>
                <c:pt idx="8">
                  <c:v>-3</c:v>
                </c:pt>
                <c:pt idx="9">
                  <c:v>-3</c:v>
                </c:pt>
                <c:pt idx="10">
                  <c:v>-3</c:v>
                </c:pt>
              </c:numCache>
            </c:numRef>
          </c:val>
          <c:smooth val="0"/>
        </c:ser>
        <c:ser>
          <c:idx val="7"/>
          <c:order val="7"/>
          <c:spPr>
            <a:ln>
              <a:solidFill>
                <a:schemeClr val="accent3"/>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'EC|TC'!$M$284:$M$294</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val>
          <c:smooth val="0"/>
        </c:ser>
        <c:ser>
          <c:idx val="8"/>
          <c:order val="8"/>
          <c:spPr>
            <a:ln>
              <a:solidFill>
                <a:schemeClr val="accent3"/>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'EC|TC'!$N$284:$N$294</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val>
          <c:smooth val="0"/>
        </c:ser>
        <c:ser>
          <c:idx val="9"/>
          <c:order val="9"/>
          <c:spPr>
            <a:ln>
              <a:solidFill>
                <a:srgbClr val="FF0000"/>
              </a:solidFill>
            </a:ln>
          </c:spPr>
          <c:marker>
            <c:symbol val="none"/>
          </c:marker>
          <c:cat>
            <c:numRef>
              <c:f>'EC|TC'!$A$284:$A$297</c:f>
              <c:numCache>
                <c:formatCode>General</c:formatCode>
                <c:ptCount val="14"/>
                <c:pt idx="0">
                  <c:v>1</c:v>
                </c:pt>
                <c:pt idx="1">
                  <c:v>2</c:v>
                </c:pt>
                <c:pt idx="2">
                  <c:v>3</c:v>
                </c:pt>
                <c:pt idx="3">
                  <c:v>4</c:v>
                </c:pt>
                <c:pt idx="4">
                  <c:v>5</c:v>
                </c:pt>
                <c:pt idx="5">
                  <c:v>6</c:v>
                </c:pt>
                <c:pt idx="6">
                  <c:v>7</c:v>
                </c:pt>
                <c:pt idx="7">
                  <c:v>8</c:v>
                </c:pt>
                <c:pt idx="8">
                  <c:v>9</c:v>
                </c:pt>
                <c:pt idx="9">
                  <c:v>10</c:v>
                </c:pt>
                <c:pt idx="10">
                  <c:v>11</c:v>
                </c:pt>
              </c:numCache>
            </c:numRef>
          </c:cat>
          <c:val>
            <c:numRef>
              <c:f>'EC|TC'!$O$284:$O$294</c:f>
              <c:numCache>
                <c:formatCode>General</c:formatCode>
                <c:ptCount val="11"/>
                <c:pt idx="0">
                  <c:v>3</c:v>
                </c:pt>
                <c:pt idx="1">
                  <c:v>3</c:v>
                </c:pt>
                <c:pt idx="2">
                  <c:v>3</c:v>
                </c:pt>
                <c:pt idx="3">
                  <c:v>3</c:v>
                </c:pt>
                <c:pt idx="4">
                  <c:v>3</c:v>
                </c:pt>
                <c:pt idx="5">
                  <c:v>3</c:v>
                </c:pt>
                <c:pt idx="6">
                  <c:v>3</c:v>
                </c:pt>
                <c:pt idx="7">
                  <c:v>3</c:v>
                </c:pt>
                <c:pt idx="8">
                  <c:v>3</c:v>
                </c:pt>
                <c:pt idx="9">
                  <c:v>3</c:v>
                </c:pt>
                <c:pt idx="10">
                  <c:v>3</c:v>
                </c:pt>
              </c:numCache>
            </c:numRef>
          </c:val>
          <c:smooth val="0"/>
        </c:ser>
        <c:dLbls>
          <c:showLegendKey val="0"/>
          <c:showVal val="0"/>
          <c:showCatName val="0"/>
          <c:showSerName val="0"/>
          <c:showPercent val="0"/>
          <c:showBubbleSize val="0"/>
        </c:dLbls>
        <c:marker val="1"/>
        <c:smooth val="0"/>
        <c:axId val="1420280448"/>
        <c:axId val="1420282080"/>
      </c:lineChart>
      <c:catAx>
        <c:axId val="1420280448"/>
        <c:scaling>
          <c:orientation val="minMax"/>
        </c:scaling>
        <c:delete val="0"/>
        <c:axPos val="b"/>
        <c:majorGridlines>
          <c:spPr>
            <a:ln>
              <a:solidFill>
                <a:schemeClr val="bg1">
                  <a:lumMod val="85000"/>
                </a:schemeClr>
              </a:solidFill>
            </a:ln>
          </c:spPr>
        </c:majorGridlines>
        <c:title>
          <c:tx>
            <c:rich>
              <a:bodyPr/>
              <a:lstStyle/>
              <a:p>
                <a:pPr>
                  <a:defRPr/>
                </a:pPr>
                <a:r>
                  <a:rPr lang="en-US"/>
                  <a:t>laboratory</a:t>
                </a:r>
              </a:p>
            </c:rich>
          </c:tx>
          <c:layout>
            <c:manualLayout>
              <c:xMode val="edge"/>
              <c:yMode val="edge"/>
              <c:x val="0.43547576552930883"/>
              <c:y val="0.93116531762201049"/>
            </c:manualLayout>
          </c:layout>
          <c:overlay val="0"/>
          <c:spPr>
            <a:noFill/>
            <a:ln w="25400">
              <a:noFill/>
            </a:ln>
          </c:spPr>
        </c:title>
        <c:numFmt formatCode="General" sourceLinked="1"/>
        <c:majorTickMark val="out"/>
        <c:minorTickMark val="none"/>
        <c:tickLblPos val="nextTo"/>
        <c:txPr>
          <a:bodyPr rot="-5400000" vert="horz"/>
          <a:lstStyle/>
          <a:p>
            <a:pPr>
              <a:defRPr/>
            </a:pPr>
            <a:endParaRPr lang="en-US"/>
          </a:p>
        </c:txPr>
        <c:crossAx val="1420282080"/>
        <c:crosses val="autoZero"/>
        <c:auto val="1"/>
        <c:lblAlgn val="ctr"/>
        <c:lblOffset val="100"/>
        <c:noMultiLvlLbl val="0"/>
      </c:catAx>
      <c:valAx>
        <c:axId val="1420282080"/>
        <c:scaling>
          <c:orientation val="minMax"/>
          <c:max val="4"/>
          <c:min val="-4"/>
        </c:scaling>
        <c:delete val="0"/>
        <c:axPos val="l"/>
        <c:majorGridlines>
          <c:spPr>
            <a:ln>
              <a:solidFill>
                <a:schemeClr val="bg1">
                  <a:lumMod val="85000"/>
                </a:schemeClr>
              </a:solidFill>
            </a:ln>
          </c:spPr>
        </c:majorGridlines>
        <c:title>
          <c:tx>
            <c:rich>
              <a:bodyPr/>
              <a:lstStyle/>
              <a:p>
                <a:pPr>
                  <a:defRPr/>
                </a:pPr>
                <a:r>
                  <a:rPr lang="en-US"/>
                  <a:t>z-scores</a:t>
                </a:r>
              </a:p>
            </c:rich>
          </c:tx>
          <c:layout/>
          <c:overlay val="0"/>
          <c:spPr>
            <a:noFill/>
            <a:ln w="25400">
              <a:noFill/>
            </a:ln>
          </c:spPr>
        </c:title>
        <c:numFmt formatCode="0" sourceLinked="0"/>
        <c:majorTickMark val="out"/>
        <c:minorTickMark val="none"/>
        <c:tickLblPos val="nextTo"/>
        <c:txPr>
          <a:bodyPr rot="0" vert="horz"/>
          <a:lstStyle/>
          <a:p>
            <a:pPr>
              <a:defRPr/>
            </a:pPr>
            <a:endParaRPr lang="en-US"/>
          </a:p>
        </c:txPr>
        <c:crossAx val="1420280448"/>
        <c:crosses val="autoZero"/>
        <c:crossBetween val="between"/>
        <c:majorUnit val="1"/>
      </c:valAx>
      <c:spPr>
        <a:ln>
          <a:solidFill>
            <a:schemeClr val="bg1">
              <a:lumMod val="50000"/>
            </a:schemeClr>
          </a:solidFill>
        </a:ln>
      </c:spPr>
    </c:plotArea>
    <c:legend>
      <c:legendPos val="r"/>
      <c:legendEntry>
        <c:idx val="8"/>
        <c:delete val="1"/>
      </c:legendEntry>
      <c:legendEntry>
        <c:idx val="9"/>
        <c:delete val="1"/>
      </c:legendEntry>
      <c:legendEntry>
        <c:idx val="10"/>
        <c:delete val="1"/>
      </c:legendEntry>
      <c:legendEntry>
        <c:idx val="11"/>
        <c:delete val="1"/>
      </c:legendEntry>
      <c:layout>
        <c:manualLayout>
          <c:xMode val="edge"/>
          <c:yMode val="edge"/>
          <c:x val="0.88125179352580918"/>
          <c:y val="0.17098691334911809"/>
          <c:w val="9.39301837270341E-2"/>
          <c:h val="0.58432905677000158"/>
        </c:manualLayout>
      </c:layout>
      <c:overlay val="0"/>
    </c:legend>
    <c:plotVisOnly val="1"/>
    <c:dispBlanksAs val="gap"/>
    <c:showDLblsOverMax val="0"/>
  </c:chart>
  <c:spPr>
    <a:noFill/>
    <a:ln w="9525">
      <a:noFill/>
    </a:ln>
  </c:spPr>
  <c:txPr>
    <a:bodyPr/>
    <a:lstStyle/>
    <a:p>
      <a:pPr>
        <a:defRPr sz="1200" b="1"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FED45814-836F-4D02-9B3F-C8895E045233}" type="slidenum">
              <a:rPr lang="en-GB" altLang="en-US"/>
              <a:pPr/>
              <a:t>‹#›</a:t>
            </a:fld>
            <a:endParaRPr lang="en-GB" altLang="en-US"/>
          </a:p>
        </p:txBody>
      </p:sp>
    </p:spTree>
    <p:extLst>
      <p:ext uri="{BB962C8B-B14F-4D97-AF65-F5344CB8AC3E}">
        <p14:creationId xmlns:p14="http://schemas.microsoft.com/office/powerpoint/2010/main" val="2376458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220961ED-B8B5-4C64-9727-6F12A830C91B}" type="slidenum">
              <a:rPr lang="en-GB" altLang="en-US"/>
              <a:pPr/>
              <a:t>‹#›</a:t>
            </a:fld>
            <a:endParaRPr lang="en-GB" altLang="en-US"/>
          </a:p>
        </p:txBody>
      </p:sp>
    </p:spTree>
    <p:extLst>
      <p:ext uri="{BB962C8B-B14F-4D97-AF65-F5344CB8AC3E}">
        <p14:creationId xmlns:p14="http://schemas.microsoft.com/office/powerpoint/2010/main" val="143276138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Total carbon (TC), including Organic Carbon (OC) and Elemental Carbon (EC) is a relevant constituent of the fine fraction of particulate matter (PM), both from the perspective of health risks due to inhalation and indication of air pollution sources. For these reasons requirements for measuring EC and OC in PM</a:t>
            </a:r>
            <a:r>
              <a:rPr lang="en-US" sz="1200" kern="1200" baseline="-25000" dirty="0" smtClean="0">
                <a:solidFill>
                  <a:schemeClr val="tx1"/>
                </a:solidFill>
                <a:effectLst/>
                <a:latin typeface="Arial" charset="0"/>
                <a:ea typeface="+mn-ea"/>
                <a:cs typeface="+mn-cs"/>
              </a:rPr>
              <a:t>2.5</a:t>
            </a:r>
            <a:r>
              <a:rPr lang="en-US" sz="1200" kern="1200" dirty="0" smtClean="0">
                <a:solidFill>
                  <a:schemeClr val="tx1"/>
                </a:solidFill>
                <a:effectLst/>
                <a:latin typeface="Arial" charset="0"/>
                <a:ea typeface="+mn-ea"/>
                <a:cs typeface="+mn-cs"/>
              </a:rPr>
              <a:t> at rural background locations have been included in Air Quality Directive 2008/50/EC. </a:t>
            </a:r>
          </a:p>
          <a:p>
            <a:r>
              <a:rPr lang="en-US" sz="1200" kern="1200" dirty="0" smtClean="0">
                <a:solidFill>
                  <a:schemeClr val="tx1"/>
                </a:solidFill>
                <a:effectLst/>
                <a:latin typeface="Arial" charset="0"/>
                <a:ea typeface="+mn-ea"/>
                <a:cs typeface="+mn-cs"/>
              </a:rPr>
              <a:t>The directive states that measurements should be made in a manner consistent with those of the cooperative </a:t>
            </a:r>
            <a:r>
              <a:rPr lang="en-US" sz="1200" kern="1200" dirty="0" err="1" smtClean="0">
                <a:solidFill>
                  <a:schemeClr val="tx1"/>
                </a:solidFill>
                <a:effectLst/>
                <a:latin typeface="Arial" charset="0"/>
                <a:ea typeface="+mn-ea"/>
                <a:cs typeface="+mn-cs"/>
              </a:rPr>
              <a:t>programme</a:t>
            </a:r>
            <a:r>
              <a:rPr lang="en-US" sz="1200" kern="1200" dirty="0" smtClean="0">
                <a:solidFill>
                  <a:schemeClr val="tx1"/>
                </a:solidFill>
                <a:effectLst/>
                <a:latin typeface="Arial" charset="0"/>
                <a:ea typeface="+mn-ea"/>
                <a:cs typeface="+mn-cs"/>
              </a:rPr>
              <a:t> for monitoring and evaluation of the long range transmission of air pollutants in Europe (EMEP). Thermal-optical analysis has been recognized as the most suitable method for the determination of EC and OC collected on filters (see Technical Specification by the CEN/TC265 WG35) and the thermal protocol EUSAAR-2 with a transmittance optical correction for pyrolysis -already adopted in the EMEP manual for sampling and analysis- has been recently selected as the European standard thermal protocol (EN16909).</a:t>
            </a:r>
          </a:p>
          <a:p>
            <a:r>
              <a:rPr lang="en-US" sz="1200" kern="1200" dirty="0" smtClean="0">
                <a:solidFill>
                  <a:schemeClr val="tx1"/>
                </a:solidFill>
                <a:effectLst/>
                <a:latin typeface="Arial" charset="0"/>
                <a:ea typeface="+mn-ea"/>
                <a:cs typeface="+mn-cs"/>
              </a:rPr>
              <a:t>The </a:t>
            </a:r>
            <a:r>
              <a:rPr lang="en-US" sz="1200" i="1" kern="1200" dirty="0" smtClean="0">
                <a:solidFill>
                  <a:schemeClr val="tx1"/>
                </a:solidFill>
                <a:effectLst/>
                <a:latin typeface="Arial" charset="0"/>
                <a:ea typeface="+mn-ea"/>
                <a:cs typeface="+mn-cs"/>
              </a:rPr>
              <a:t>European center for aerosol calibration</a:t>
            </a:r>
            <a:r>
              <a:rPr lang="en-US" sz="1200" kern="1200" dirty="0" smtClean="0">
                <a:solidFill>
                  <a:schemeClr val="tx1"/>
                </a:solidFill>
                <a:effectLst/>
                <a:latin typeface="Arial" charset="0"/>
                <a:ea typeface="+mn-ea"/>
                <a:cs typeface="+mn-cs"/>
              </a:rPr>
              <a:t> within the European project ACTRIS-2 has organized in 2016 an inter-laboratory comparison exercise (ILCE) (ref. OCEC-2016-1) </a:t>
            </a:r>
            <a:endParaRPr lang="en-US"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2</a:t>
            </a:fld>
            <a:endParaRPr lang="en-GB" altLang="en-US"/>
          </a:p>
        </p:txBody>
      </p:sp>
    </p:spTree>
    <p:extLst>
      <p:ext uri="{BB962C8B-B14F-4D97-AF65-F5344CB8AC3E}">
        <p14:creationId xmlns:p14="http://schemas.microsoft.com/office/powerpoint/2010/main" val="97755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lack of certified reference material for atmospheric OC and EC, this ILCE made use of ambient (outdoor) PM aerosol collected with high-volume samplers on quartz fiber filters at 4 sites across Europe.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homogeneity of these test samples was investigated by the JRC on distinct samples collected at each location. From each sample, ten subsamples of 1 cm² were taken along two perpendicular axes across the filter surface and </a:t>
            </a:r>
            <a:r>
              <a:rPr lang="en-US" sz="1200" kern="1200" dirty="0" err="1" smtClean="0">
                <a:solidFill>
                  <a:schemeClr val="tx1"/>
                </a:solidFill>
                <a:effectLst/>
                <a:latin typeface="Arial" charset="0"/>
                <a:ea typeface="+mn-ea"/>
                <a:cs typeface="+mn-cs"/>
              </a:rPr>
              <a:t>analysed</a:t>
            </a:r>
            <a:r>
              <a:rPr lang="en-US" sz="1200" kern="1200" dirty="0" smtClean="0">
                <a:solidFill>
                  <a:schemeClr val="tx1"/>
                </a:solidFill>
                <a:effectLst/>
                <a:latin typeface="Arial" charset="0"/>
                <a:ea typeface="+mn-ea"/>
                <a:cs typeface="+mn-cs"/>
              </a:rPr>
              <a:t> for their TC, OC and EC contents. The filter homogeneity was assessed as the standard deviation of the average of the 10 replicate analyses. This leads to an upper limit for the filter homogeneity since it includes the repeatability of the JRC laboratory (&lt; 3 and 6% for TC and EC, respectively). The homogeneity is better than 6 and 11% for TC and EC/TC, respectively (Table 2). If sampling at each location occurred under repeatable conditions, it can be assumed that the test samples had similar homogeneities.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An aqueous solution of phthalic acid was also distributed to the participants to assess the uncertainty of the instrument calibration constant determination. The solution was prepared by dissolving a precisely known mass of pure phthalic acid (≥ 99.5%) in a precisely known volume of ultra-pure water (resistivity ≥18.2 mΩ cm).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3</a:t>
            </a:fld>
            <a:endParaRPr lang="en-GB" altLang="en-US"/>
          </a:p>
        </p:txBody>
      </p:sp>
    </p:spTree>
    <p:extLst>
      <p:ext uri="{BB962C8B-B14F-4D97-AF65-F5344CB8AC3E}">
        <p14:creationId xmlns:p14="http://schemas.microsoft.com/office/powerpoint/2010/main" val="251447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lack of certified reference material for atmospheric OC and EC, this ILCE made use of ambient (outdoor) PM aerosol collected with high-volume samplers on quartz fiber filters at 4 sites across Europe.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homogeneity of these test samples was investigated by the JRC on distinct samples collected at each location. From each sample, ten subsamples of 1 cm² were taken along two perpendicular axes across the filter surface and </a:t>
            </a:r>
            <a:r>
              <a:rPr lang="en-US" sz="1200" kern="1200" dirty="0" err="1" smtClean="0">
                <a:solidFill>
                  <a:schemeClr val="tx1"/>
                </a:solidFill>
                <a:effectLst/>
                <a:latin typeface="Arial" charset="0"/>
                <a:ea typeface="+mn-ea"/>
                <a:cs typeface="+mn-cs"/>
              </a:rPr>
              <a:t>analysed</a:t>
            </a:r>
            <a:r>
              <a:rPr lang="en-US" sz="1200" kern="1200" dirty="0" smtClean="0">
                <a:solidFill>
                  <a:schemeClr val="tx1"/>
                </a:solidFill>
                <a:effectLst/>
                <a:latin typeface="Arial" charset="0"/>
                <a:ea typeface="+mn-ea"/>
                <a:cs typeface="+mn-cs"/>
              </a:rPr>
              <a:t> for their TC, OC and EC contents. The filter homogeneity was assessed as the standard deviation of the average of the 10 replicate analyses. This leads to an upper limit for the filter homogeneity since it includes the repeatability of the JRC laboratory (&lt; 3 and 6% for TC and EC, respectively). The homogeneity is better than 6 and 11% for TC and EC/TC, respectively (Table 2). If sampling at each location occurred under repeatable conditions, it can be assumed that the test samples had similar homogeneities.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An aqueous solution of phthalic acid was also distributed to the participants to assess the uncertainty of the instrument calibration constant determination. The solution was prepared by dissolving a precisely known mass of pure phthalic acid (≥ 99.5%) in a precisely known volume of ultra-pure water (resistivity ≥18.2 mΩ cm).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4</a:t>
            </a:fld>
            <a:endParaRPr lang="en-GB" altLang="en-US"/>
          </a:p>
        </p:txBody>
      </p:sp>
    </p:spTree>
    <p:extLst>
      <p:ext uri="{BB962C8B-B14F-4D97-AF65-F5344CB8AC3E}">
        <p14:creationId xmlns:p14="http://schemas.microsoft.com/office/powerpoint/2010/main" val="385387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Arial" charset="0"/>
                <a:ea typeface="+mn-ea"/>
                <a:cs typeface="+mn-cs"/>
              </a:rPr>
              <a:t>Ambient PM filter samples</a:t>
            </a:r>
            <a:r>
              <a:rPr lang="en-US" sz="1200" kern="1200" dirty="0" smtClean="0">
                <a:solidFill>
                  <a:schemeClr val="tx1"/>
                </a:solidFill>
                <a:effectLst/>
                <a:latin typeface="Arial" charset="0"/>
                <a:ea typeface="+mn-ea"/>
                <a:cs typeface="+mn-cs"/>
              </a:rPr>
              <a:t>: In absence of certified reference material for atmospheric TC, OC and EC deposited on filters, the </a:t>
            </a:r>
            <a:r>
              <a:rPr lang="en-US" sz="1200" i="1" kern="1200" dirty="0" smtClean="0">
                <a:solidFill>
                  <a:schemeClr val="tx1"/>
                </a:solidFill>
                <a:effectLst/>
                <a:latin typeface="Arial" charset="0"/>
                <a:ea typeface="+mn-ea"/>
                <a:cs typeface="+mn-cs"/>
              </a:rPr>
              <a:t>measurement method performance</a:t>
            </a:r>
            <a:r>
              <a:rPr lang="en-US" sz="1200" kern="1200" dirty="0" smtClean="0">
                <a:solidFill>
                  <a:schemeClr val="tx1"/>
                </a:solidFill>
                <a:effectLst/>
                <a:latin typeface="Arial" charset="0"/>
                <a:ea typeface="+mn-ea"/>
                <a:cs typeface="+mn-cs"/>
              </a:rPr>
              <a:t> (par. 2.1) and </a:t>
            </a:r>
            <a:r>
              <a:rPr lang="en-US" sz="1200" i="1" kern="1200" dirty="0" smtClean="0">
                <a:solidFill>
                  <a:schemeClr val="tx1"/>
                </a:solidFill>
                <a:effectLst/>
                <a:latin typeface="Arial" charset="0"/>
                <a:ea typeface="+mn-ea"/>
                <a:cs typeface="+mn-cs"/>
              </a:rPr>
              <a:t>laboratory performances</a:t>
            </a:r>
            <a:r>
              <a:rPr lang="en-US" sz="1200" kern="1200" dirty="0" smtClean="0">
                <a:solidFill>
                  <a:schemeClr val="tx1"/>
                </a:solidFill>
                <a:effectLst/>
                <a:latin typeface="Arial" charset="0"/>
                <a:ea typeface="+mn-ea"/>
                <a:cs typeface="+mn-cs"/>
              </a:rPr>
              <a:t> (par. 2.2) were evaluated using atmospheric PM collected on filters as test samples. </a:t>
            </a:r>
          </a:p>
          <a:p>
            <a:r>
              <a:rPr lang="en-US" sz="1200" kern="1200" dirty="0" smtClean="0">
                <a:solidFill>
                  <a:schemeClr val="tx1"/>
                </a:solidFill>
                <a:effectLst/>
                <a:latin typeface="Arial" charset="0"/>
                <a:ea typeface="+mn-ea"/>
                <a:cs typeface="+mn-cs"/>
              </a:rPr>
              <a:t>In this report we focus on the </a:t>
            </a:r>
            <a:r>
              <a:rPr lang="en-US" sz="1200" i="1" kern="1200" dirty="0" smtClean="0">
                <a:solidFill>
                  <a:schemeClr val="tx1"/>
                </a:solidFill>
                <a:effectLst/>
                <a:latin typeface="Arial" charset="0"/>
                <a:ea typeface="+mn-ea"/>
                <a:cs typeface="+mn-cs"/>
              </a:rPr>
              <a:t>TC loadings</a:t>
            </a:r>
            <a:r>
              <a:rPr lang="en-US" sz="1200" kern="1200" dirty="0" smtClean="0">
                <a:solidFill>
                  <a:schemeClr val="tx1"/>
                </a:solidFill>
                <a:effectLst/>
                <a:latin typeface="Arial" charset="0"/>
                <a:ea typeface="+mn-ea"/>
                <a:cs typeface="+mn-cs"/>
              </a:rPr>
              <a:t> (in </a:t>
            </a:r>
            <a:r>
              <a:rPr lang="en-US" sz="1200" kern="1200" dirty="0" err="1" smtClean="0">
                <a:solidFill>
                  <a:schemeClr val="tx1"/>
                </a:solidFill>
                <a:effectLst/>
                <a:latin typeface="Arial" charset="0"/>
                <a:ea typeface="+mn-ea"/>
                <a:cs typeface="+mn-cs"/>
              </a:rPr>
              <a:t>μg</a:t>
            </a:r>
            <a:r>
              <a:rPr lang="en-US" sz="1200" kern="1200" dirty="0" smtClean="0">
                <a:solidFill>
                  <a:schemeClr val="tx1"/>
                </a:solidFill>
                <a:effectLst/>
                <a:latin typeface="Arial" charset="0"/>
                <a:ea typeface="+mn-ea"/>
                <a:cs typeface="+mn-cs"/>
              </a:rPr>
              <a:t> cm</a:t>
            </a:r>
            <a:r>
              <a:rPr lang="en-US" sz="1200" kern="1200" baseline="30000" dirty="0" smtClean="0">
                <a:solidFill>
                  <a:schemeClr val="tx1"/>
                </a:solidFill>
                <a:effectLst/>
                <a:latin typeface="Arial" charset="0"/>
                <a:ea typeface="+mn-ea"/>
                <a:cs typeface="+mn-cs"/>
              </a:rPr>
              <a:t>-2</a:t>
            </a:r>
            <a:r>
              <a:rPr lang="en-US" sz="1200" kern="1200" dirty="0" smtClean="0">
                <a:solidFill>
                  <a:schemeClr val="tx1"/>
                </a:solidFill>
                <a:effectLst/>
                <a:latin typeface="Arial" charset="0"/>
                <a:ea typeface="+mn-ea"/>
                <a:cs typeface="+mn-cs"/>
              </a:rPr>
              <a:t>) and </a:t>
            </a:r>
            <a:r>
              <a:rPr lang="en-US" sz="1200" i="1" kern="1200" dirty="0" smtClean="0">
                <a:solidFill>
                  <a:schemeClr val="tx1"/>
                </a:solidFill>
                <a:effectLst/>
                <a:latin typeface="Arial" charset="0"/>
                <a:ea typeface="+mn-ea"/>
                <a:cs typeface="+mn-cs"/>
              </a:rPr>
              <a:t>EC/TC ratios</a:t>
            </a:r>
            <a:r>
              <a:rPr lang="en-US" sz="1200" kern="1200" dirty="0" smtClean="0">
                <a:solidFill>
                  <a:schemeClr val="tx1"/>
                </a:solidFill>
                <a:effectLst/>
                <a:latin typeface="Arial" charset="0"/>
                <a:ea typeface="+mn-ea"/>
                <a:cs typeface="+mn-cs"/>
              </a:rPr>
              <a:t> reported by each participants for each test sample. TC represents the most robust (and protocol-independent) output of TOA analyses, while EC/TC ratios are free from biases in the total carbon determination, and reflect possible differences in the OC/EC split determination among participants. </a:t>
            </a:r>
          </a:p>
          <a:p>
            <a:endParaRPr lang="en-US"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5</a:t>
            </a:fld>
            <a:endParaRPr lang="en-GB" altLang="en-US"/>
          </a:p>
        </p:txBody>
      </p:sp>
    </p:spTree>
    <p:extLst>
      <p:ext uri="{BB962C8B-B14F-4D97-AF65-F5344CB8AC3E}">
        <p14:creationId xmlns:p14="http://schemas.microsoft.com/office/powerpoint/2010/main" val="1297336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65" y="3049"/>
            <a:ext cx="9135870" cy="6851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userDrawn="1"/>
        </p:nvSpPr>
        <p:spPr bwMode="auto">
          <a:xfrm>
            <a:off x="8172400" y="2132856"/>
            <a:ext cx="864096" cy="720080"/>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5" name="Title 4"/>
          <p:cNvSpPr>
            <a:spLocks noGrp="1" noChangeArrowheads="1"/>
          </p:cNvSpPr>
          <p:nvPr>
            <p:ph type="ctrTitle"/>
          </p:nvPr>
        </p:nvSpPr>
        <p:spPr>
          <a:xfrm>
            <a:off x="4068530" y="3140968"/>
            <a:ext cx="4751942" cy="1296144"/>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6" name="Subtitle 5"/>
          <p:cNvSpPr>
            <a:spLocks noGrp="1" noChangeArrowheads="1"/>
          </p:cNvSpPr>
          <p:nvPr>
            <p:ph type="subTitle" idx="1"/>
          </p:nvPr>
        </p:nvSpPr>
        <p:spPr>
          <a:xfrm>
            <a:off x="4067944" y="4509120"/>
            <a:ext cx="4752547" cy="936104"/>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7" name="Title 1"/>
          <p:cNvSpPr txBox="1">
            <a:spLocks/>
          </p:cNvSpPr>
          <p:nvPr userDrawn="1"/>
        </p:nvSpPr>
        <p:spPr>
          <a:xfrm>
            <a:off x="251521" y="1412776"/>
            <a:ext cx="8568630" cy="1584176"/>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nSpc>
                <a:spcPts val="3400"/>
              </a:lnSpc>
            </a:pPr>
            <a:r>
              <a:rPr lang="en-GB" sz="2400" kern="0" baseline="0" dirty="0" smtClean="0"/>
              <a:t>The European Commission’s</a:t>
            </a:r>
          </a:p>
          <a:p>
            <a:pPr>
              <a:lnSpc>
                <a:spcPts val="3400"/>
              </a:lnSpc>
            </a:pPr>
            <a:r>
              <a:rPr lang="en-GB" sz="2400" kern="0" baseline="0" dirty="0" smtClean="0"/>
              <a:t>science and knowledge service</a:t>
            </a:r>
          </a:p>
          <a:p>
            <a:pPr>
              <a:lnSpc>
                <a:spcPct val="200000"/>
              </a:lnSpc>
            </a:pPr>
            <a:r>
              <a:rPr lang="en-US" sz="2000" b="0" kern="0" dirty="0" smtClean="0"/>
              <a:t>Joint Research</a:t>
            </a:r>
            <a:r>
              <a:rPr lang="en-US" sz="2000" b="0" kern="0" baseline="0" dirty="0" smtClean="0"/>
              <a:t> Centre</a:t>
            </a:r>
          </a:p>
        </p:txBody>
      </p:sp>
      <p:sp>
        <p:nvSpPr>
          <p:cNvPr id="8" name="Content Placeholder 2"/>
          <p:cNvSpPr>
            <a:spLocks noGrp="1"/>
          </p:cNvSpPr>
          <p:nvPr>
            <p:ph idx="10"/>
          </p:nvPr>
        </p:nvSpPr>
        <p:spPr>
          <a:xfrm>
            <a:off x="4067944" y="5517232"/>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
        <p:nvSpPr>
          <p:cNvPr id="10" name="Rectangle 9"/>
          <p:cNvSpPr/>
          <p:nvPr userDrawn="1"/>
        </p:nvSpPr>
        <p:spPr>
          <a:xfrm>
            <a:off x="0" y="0"/>
            <a:ext cx="9144000" cy="980728"/>
          </a:xfrm>
          <a:prstGeom prst="rect">
            <a:avLst/>
          </a:prstGeom>
          <a:solidFill>
            <a:srgbClr val="33AC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1"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11960" y="6439883"/>
            <a:ext cx="630000" cy="418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23928" y="273548"/>
            <a:ext cx="1440000" cy="100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39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RC-introductory-slide">
    <p:spTree>
      <p:nvGrpSpPr>
        <p:cNvPr id="1" name=""/>
        <p:cNvGrpSpPr/>
        <p:nvPr/>
      </p:nvGrpSpPr>
      <p:grpSpPr>
        <a:xfrm>
          <a:off x="0" y="0"/>
          <a:ext cx="0" cy="0"/>
          <a:chOff x="0" y="0"/>
          <a:chExt cx="0" cy="0"/>
        </a:xfrm>
      </p:grpSpPr>
      <p:pic>
        <p:nvPicPr>
          <p:cNvPr id="8" name="Picture 2" descr="H:\Desktop\NS_Visuals\Ppt\JRC ppt\2015 04 14 VS Expo\role-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3060" b="1217"/>
          <a:stretch/>
        </p:blipFill>
        <p:spPr bwMode="auto">
          <a:xfrm>
            <a:off x="0" y="5154613"/>
            <a:ext cx="9144000" cy="17033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466724" y="1484784"/>
            <a:ext cx="8208963" cy="648072"/>
          </a:xfrm>
          <a:prstGeom prst="rect">
            <a:avLst/>
          </a:prstGeom>
        </p:spPr>
        <p:txBody>
          <a:bodyPr lIns="0" tIns="0" rIns="0" bIns="0"/>
          <a:lstStyle>
            <a:lvl1pPr>
              <a:lnSpc>
                <a:spcPct val="110000"/>
              </a:lnSpc>
              <a:defRPr sz="2800">
                <a:solidFill>
                  <a:srgbClr val="164194"/>
                </a:solidFill>
              </a:defRPr>
            </a:lvl1pPr>
          </a:lstStyle>
          <a:p>
            <a:endParaRPr lang="en-GB" dirty="0"/>
          </a:p>
        </p:txBody>
      </p:sp>
      <p:pic>
        <p:nvPicPr>
          <p:cNvPr id="11"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11960" y="6439883"/>
            <a:ext cx="630000" cy="418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userDrawn="1"/>
        </p:nvPicPr>
        <p:blipFill>
          <a:blip r:embed="rId4"/>
          <a:stretch>
            <a:fillRect/>
          </a:stretch>
        </p:blipFill>
        <p:spPr>
          <a:xfrm>
            <a:off x="4470400" y="3225800"/>
            <a:ext cx="190500" cy="406400"/>
          </a:xfrm>
          <a:prstGeom prst="rect">
            <a:avLst/>
          </a:prstGeom>
        </p:spPr>
      </p:pic>
      <p:pic>
        <p:nvPicPr>
          <p:cNvPr id="18" name="Picture 17"/>
          <p:cNvPicPr>
            <a:picLocks noChangeAspect="1"/>
          </p:cNvPicPr>
          <p:nvPr userDrawn="1"/>
        </p:nvPicPr>
        <p:blipFill>
          <a:blip r:embed="rId4"/>
          <a:stretch>
            <a:fillRect/>
          </a:stretch>
        </p:blipFill>
        <p:spPr>
          <a:xfrm>
            <a:off x="4470400" y="3225800"/>
            <a:ext cx="190500" cy="406400"/>
          </a:xfrm>
          <a:prstGeom prst="rect">
            <a:avLst/>
          </a:prstGeom>
        </p:spPr>
      </p:pic>
      <p:sp>
        <p:nvSpPr>
          <p:cNvPr id="9" name="Content Placeholder 2"/>
          <p:cNvSpPr>
            <a:spLocks noGrp="1"/>
          </p:cNvSpPr>
          <p:nvPr>
            <p:ph idx="1"/>
          </p:nvPr>
        </p:nvSpPr>
        <p:spPr>
          <a:xfrm>
            <a:off x="467544" y="2204864"/>
            <a:ext cx="8208144" cy="2808312"/>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029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4" y="148478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2203451"/>
            <a:ext cx="8208144" cy="4103687"/>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870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467544" y="2203450"/>
            <a:ext cx="3960440" cy="410587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2"/>
          <p:cNvSpPr>
            <a:spLocks noGrp="1"/>
          </p:cNvSpPr>
          <p:nvPr>
            <p:ph idx="11"/>
          </p:nvPr>
        </p:nvSpPr>
        <p:spPr>
          <a:xfrm>
            <a:off x="4643239" y="2203450"/>
            <a:ext cx="4032448" cy="410587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
          <p:cNvSpPr>
            <a:spLocks noGrp="1"/>
          </p:cNvSpPr>
          <p:nvPr>
            <p:ph type="title"/>
          </p:nvPr>
        </p:nvSpPr>
        <p:spPr>
          <a:xfrm>
            <a:off x="466724" y="148478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611566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picture">
    <p:spTree>
      <p:nvGrpSpPr>
        <p:cNvPr id="1" name=""/>
        <p:cNvGrpSpPr/>
        <p:nvPr/>
      </p:nvGrpSpPr>
      <p:grpSpPr>
        <a:xfrm>
          <a:off x="0" y="0"/>
          <a:ext cx="0" cy="0"/>
          <a:chOff x="0" y="0"/>
          <a:chExt cx="0" cy="0"/>
        </a:xfrm>
      </p:grpSpPr>
      <p:sp>
        <p:nvSpPr>
          <p:cNvPr id="9" name="Content Placeholder 2"/>
          <p:cNvSpPr>
            <a:spLocks noGrp="1"/>
          </p:cNvSpPr>
          <p:nvPr>
            <p:ph idx="11"/>
          </p:nvPr>
        </p:nvSpPr>
        <p:spPr>
          <a:xfrm>
            <a:off x="467544" y="2564904"/>
            <a:ext cx="3959994" cy="3742234"/>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itle 1"/>
          <p:cNvSpPr>
            <a:spLocks noGrp="1"/>
          </p:cNvSpPr>
          <p:nvPr>
            <p:ph type="title"/>
          </p:nvPr>
        </p:nvSpPr>
        <p:spPr>
          <a:xfrm>
            <a:off x="466725" y="1484784"/>
            <a:ext cx="4033268" cy="936104"/>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6" name="Picture Placeholder 6"/>
          <p:cNvSpPr>
            <a:spLocks noGrp="1"/>
          </p:cNvSpPr>
          <p:nvPr>
            <p:ph type="pic" sz="quarter" idx="12"/>
          </p:nvPr>
        </p:nvSpPr>
        <p:spPr>
          <a:xfrm>
            <a:off x="4860032" y="980728"/>
            <a:ext cx="4320480" cy="5877272"/>
          </a:xfrm>
          <a:prstGeom prst="rect">
            <a:avLst/>
          </a:prstGeom>
        </p:spPr>
        <p:txBody>
          <a:bodyPr/>
          <a:lstStyle>
            <a:lvl1pPr>
              <a:defRPr>
                <a:solidFill>
                  <a:srgbClr val="164194"/>
                </a:solidFill>
              </a:defRPr>
            </a:lvl1pPr>
          </a:lstStyle>
          <a:p>
            <a:endParaRPr lang="en-GB" dirty="0"/>
          </a:p>
        </p:txBody>
      </p:sp>
    </p:spTree>
    <p:extLst>
      <p:ext uri="{BB962C8B-B14F-4D97-AF65-F5344CB8AC3E}">
        <p14:creationId xmlns:p14="http://schemas.microsoft.com/office/powerpoint/2010/main" val="286821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6" name="Content Placeholder 2"/>
          <p:cNvSpPr>
            <a:spLocks noGrp="1"/>
          </p:cNvSpPr>
          <p:nvPr>
            <p:ph idx="11"/>
          </p:nvPr>
        </p:nvSpPr>
        <p:spPr>
          <a:xfrm>
            <a:off x="4643239" y="2564904"/>
            <a:ext cx="4032448" cy="3742234"/>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4644008" y="1484784"/>
            <a:ext cx="4033268" cy="936104"/>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11" name="Picture Placeholder 6"/>
          <p:cNvSpPr>
            <a:spLocks noGrp="1"/>
          </p:cNvSpPr>
          <p:nvPr>
            <p:ph type="pic" sz="quarter" idx="10"/>
          </p:nvPr>
        </p:nvSpPr>
        <p:spPr>
          <a:xfrm>
            <a:off x="-17828" y="980728"/>
            <a:ext cx="4229788" cy="5877272"/>
          </a:xfrm>
          <a:prstGeom prst="rect">
            <a:avLst/>
          </a:prstGeom>
        </p:spPr>
        <p:txBody>
          <a:bodyPr/>
          <a:lstStyle>
            <a:lvl1pPr>
              <a:defRPr>
                <a:solidFill>
                  <a:srgbClr val="164194"/>
                </a:solidFill>
              </a:defRPr>
            </a:lvl1pPr>
          </a:lstStyle>
          <a:p>
            <a:endParaRPr lang="en-GB" dirty="0"/>
          </a:p>
        </p:txBody>
      </p:sp>
    </p:spTree>
    <p:extLst>
      <p:ext uri="{BB962C8B-B14F-4D97-AF65-F5344CB8AC3E}">
        <p14:creationId xmlns:p14="http://schemas.microsoft.com/office/powerpoint/2010/main" val="92061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66724" y="1484784"/>
            <a:ext cx="8208963" cy="648072"/>
          </a:xfrm>
          <a:prstGeom prst="rect">
            <a:avLst/>
          </a:prstGeom>
        </p:spPr>
        <p:txBody>
          <a:bodyPr lIns="0" tIns="0" rIns="0" bIns="0"/>
          <a:lstStyle>
            <a:lvl1pPr>
              <a:lnSpc>
                <a:spcPct val="110000"/>
              </a:lnSpc>
              <a:defRPr sz="2800">
                <a:solidFill>
                  <a:srgbClr val="164194"/>
                </a:solidFill>
              </a:defRPr>
            </a:lvl1pPr>
          </a:lstStyle>
          <a:p>
            <a:endParaRPr lang="en-GB" dirty="0"/>
          </a:p>
        </p:txBody>
      </p:sp>
      <p:pic>
        <p:nvPicPr>
          <p:cNvPr id="16" name="Picture 15"/>
          <p:cNvPicPr>
            <a:picLocks noChangeAspect="1"/>
          </p:cNvPicPr>
          <p:nvPr userDrawn="1"/>
        </p:nvPicPr>
        <p:blipFill>
          <a:blip r:embed="rId2"/>
          <a:stretch>
            <a:fillRect/>
          </a:stretch>
        </p:blipFill>
        <p:spPr>
          <a:xfrm>
            <a:off x="4470400" y="3225800"/>
            <a:ext cx="190500" cy="406400"/>
          </a:xfrm>
          <a:prstGeom prst="rect">
            <a:avLst/>
          </a:prstGeom>
        </p:spPr>
      </p:pic>
      <p:pic>
        <p:nvPicPr>
          <p:cNvPr id="18" name="Picture 17"/>
          <p:cNvPicPr>
            <a:picLocks noChangeAspect="1"/>
          </p:cNvPicPr>
          <p:nvPr userDrawn="1"/>
        </p:nvPicPr>
        <p:blipFill>
          <a:blip r:embed="rId2"/>
          <a:stretch>
            <a:fillRect/>
          </a:stretch>
        </p:blipFill>
        <p:spPr>
          <a:xfrm>
            <a:off x="4470400" y="3225800"/>
            <a:ext cx="190500" cy="406400"/>
          </a:xfrm>
          <a:prstGeom prst="rect">
            <a:avLst/>
          </a:prstGeom>
        </p:spPr>
      </p:pic>
    </p:spTree>
    <p:extLst>
      <p:ext uri="{BB962C8B-B14F-4D97-AF65-F5344CB8AC3E}">
        <p14:creationId xmlns:p14="http://schemas.microsoft.com/office/powerpoint/2010/main" val="9689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1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9" name="Picture 18" descr="header-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8229" b="16386"/>
          <a:stretch/>
        </p:blipFill>
        <p:spPr>
          <a:xfrm>
            <a:off x="0" y="4865920"/>
            <a:ext cx="9144000" cy="1992080"/>
          </a:xfrm>
          <a:prstGeom prst="rect">
            <a:avLst/>
          </a:prstGeom>
        </p:spPr>
      </p:pic>
      <p:sp>
        <p:nvSpPr>
          <p:cNvPr id="6" name="Title 1"/>
          <p:cNvSpPr>
            <a:spLocks noGrp="1"/>
          </p:cNvSpPr>
          <p:nvPr>
            <p:ph type="title"/>
          </p:nvPr>
        </p:nvSpPr>
        <p:spPr>
          <a:xfrm>
            <a:off x="466724" y="1484784"/>
            <a:ext cx="8208963" cy="648072"/>
          </a:xfrm>
          <a:prstGeom prst="rect">
            <a:avLst/>
          </a:prstGeom>
        </p:spPr>
        <p:txBody>
          <a:bodyPr lIns="0" tIns="0" rIns="0" bIns="0"/>
          <a:lstStyle>
            <a:lvl1pPr>
              <a:lnSpc>
                <a:spcPct val="110000"/>
              </a:lnSpc>
              <a:defRPr sz="2800">
                <a:solidFill>
                  <a:srgbClr val="164194"/>
                </a:solidFill>
              </a:defRPr>
            </a:lvl1pPr>
          </a:lstStyle>
          <a:p>
            <a:endParaRPr lang="en-GB" dirty="0"/>
          </a:p>
        </p:txBody>
      </p:sp>
      <p:pic>
        <p:nvPicPr>
          <p:cNvPr id="11"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11960" y="6439883"/>
            <a:ext cx="630000" cy="418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userDrawn="1"/>
        </p:nvPicPr>
        <p:blipFill>
          <a:blip r:embed="rId4"/>
          <a:stretch>
            <a:fillRect/>
          </a:stretch>
        </p:blipFill>
        <p:spPr>
          <a:xfrm>
            <a:off x="4470400" y="3225800"/>
            <a:ext cx="190500" cy="406400"/>
          </a:xfrm>
          <a:prstGeom prst="rect">
            <a:avLst/>
          </a:prstGeom>
        </p:spPr>
      </p:pic>
      <p:pic>
        <p:nvPicPr>
          <p:cNvPr id="18" name="Picture 17"/>
          <p:cNvPicPr>
            <a:picLocks noChangeAspect="1"/>
          </p:cNvPicPr>
          <p:nvPr userDrawn="1"/>
        </p:nvPicPr>
        <p:blipFill>
          <a:blip r:embed="rId4"/>
          <a:stretch>
            <a:fillRect/>
          </a:stretch>
        </p:blipFill>
        <p:spPr>
          <a:xfrm>
            <a:off x="4470400" y="3225800"/>
            <a:ext cx="190500" cy="406400"/>
          </a:xfrm>
          <a:prstGeom prst="rect">
            <a:avLst/>
          </a:prstGeom>
        </p:spPr>
      </p:pic>
    </p:spTree>
    <p:extLst>
      <p:ext uri="{BB962C8B-B14F-4D97-AF65-F5344CB8AC3E}">
        <p14:creationId xmlns:p14="http://schemas.microsoft.com/office/powerpoint/2010/main" val="3643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980728"/>
          </a:xfrm>
          <a:prstGeom prst="rect">
            <a:avLst/>
          </a:prstGeom>
          <a:solidFill>
            <a:srgbClr val="33AC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2" name="Picture 9"/>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211960" y="6439883"/>
            <a:ext cx="630000" cy="418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1"/>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923928" y="273548"/>
            <a:ext cx="1440000" cy="100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1"/>
          <p:cNvSpPr txBox="1">
            <a:spLocks/>
          </p:cNvSpPr>
          <p:nvPr userDrawn="1"/>
        </p:nvSpPr>
        <p:spPr>
          <a:xfrm>
            <a:off x="6614864" y="6309320"/>
            <a:ext cx="2133600" cy="365125"/>
          </a:xfrm>
          <a:prstGeom prst="rect">
            <a:avLst/>
          </a:prstGeom>
        </p:spPr>
        <p:txBody>
          <a:bodyPr vert="horz" lIns="91440" tIns="0" rIns="91440" bIns="0" rtlCol="0" anchor="ctr"/>
          <a:lstStyle>
            <a:defPPr>
              <a:defRPr lang="en-GB"/>
            </a:defPPr>
            <a:lvl1pPr marL="0" indent="0" algn="r" rtl="0" fontAlgn="base">
              <a:spcBef>
                <a:spcPct val="0"/>
              </a:spcBef>
              <a:spcAft>
                <a:spcPct val="0"/>
              </a:spcAft>
              <a:buClr>
                <a:srgbClr val="33ACE3"/>
              </a:buClr>
              <a:buFont typeface="Arial"/>
              <a:buNone/>
              <a:defRPr sz="1200" kern="1200">
                <a:solidFill>
                  <a:srgbClr val="1641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algn="r"/>
            <a:fld id="{416CF0FB-56F5-7340-B552-B5CF2D5EAED5}"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59" r:id="rId2"/>
    <p:sldLayoutId id="2147483650" r:id="rId3"/>
    <p:sldLayoutId id="2147483652" r:id="rId4"/>
    <p:sldLayoutId id="2147483655" r:id="rId5"/>
    <p:sldLayoutId id="2147483656" r:id="rId6"/>
    <p:sldLayoutId id="2147483654" r:id="rId7"/>
    <p:sldLayoutId id="2147483660" r:id="rId8"/>
    <p:sldLayoutId id="2147483657" r:id="rId9"/>
  </p:sldLayoutIdLst>
  <p:hf hdr="0" ftr="0" dt="0"/>
  <p:txStyles>
    <p:title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9832" y="3501008"/>
            <a:ext cx="5904656" cy="1296144"/>
          </a:xfrm>
        </p:spPr>
        <p:txBody>
          <a:bodyPr/>
          <a:lstStyle/>
          <a:p>
            <a:r>
              <a:rPr lang="en-US" sz="1800" dirty="0" smtClean="0"/>
              <a:t>Results of the inter-laboratory exercise</a:t>
            </a:r>
            <a:br>
              <a:rPr lang="en-US" sz="1800" dirty="0" smtClean="0"/>
            </a:br>
            <a:r>
              <a:rPr lang="en-US" sz="1800" dirty="0" smtClean="0"/>
              <a:t> for TC, OC and EC measurement</a:t>
            </a:r>
            <a:br>
              <a:rPr lang="en-US" sz="1800" dirty="0" smtClean="0"/>
            </a:br>
            <a:r>
              <a:rPr lang="en-US" sz="1800" dirty="0" smtClean="0"/>
              <a:t> OCEC-2016-1</a:t>
            </a:r>
            <a:endParaRPr lang="en-US" sz="1800" dirty="0"/>
          </a:p>
        </p:txBody>
      </p:sp>
      <p:sp>
        <p:nvSpPr>
          <p:cNvPr id="4" name="Content Placeholder 3"/>
          <p:cNvSpPr>
            <a:spLocks noGrp="1"/>
          </p:cNvSpPr>
          <p:nvPr>
            <p:ph idx="10"/>
          </p:nvPr>
        </p:nvSpPr>
        <p:spPr>
          <a:xfrm>
            <a:off x="4207385" y="4581128"/>
            <a:ext cx="4752547" cy="648072"/>
          </a:xfrm>
        </p:spPr>
        <p:txBody>
          <a:bodyPr/>
          <a:lstStyle/>
          <a:p>
            <a:r>
              <a:rPr lang="en-US" sz="1100" dirty="0" err="1" smtClean="0"/>
              <a:t>Fabrizia</a:t>
            </a:r>
            <a:r>
              <a:rPr lang="en-US" sz="1100" dirty="0" smtClean="0"/>
              <a:t> </a:t>
            </a:r>
            <a:r>
              <a:rPr lang="en-US" sz="1100" dirty="0" err="1" smtClean="0"/>
              <a:t>Cavalli</a:t>
            </a:r>
            <a:r>
              <a:rPr lang="en-US" sz="1100" dirty="0" smtClean="0"/>
              <a:t> and Jean-Philippe </a:t>
            </a:r>
            <a:r>
              <a:rPr lang="en-US" sz="1100" dirty="0" err="1" smtClean="0"/>
              <a:t>Putaud</a:t>
            </a:r>
            <a:endParaRPr lang="en-US" sz="1100" dirty="0"/>
          </a:p>
        </p:txBody>
      </p:sp>
    </p:spTree>
    <p:extLst>
      <p:ext uri="{BB962C8B-B14F-4D97-AF65-F5344CB8AC3E}">
        <p14:creationId xmlns:p14="http://schemas.microsoft.com/office/powerpoint/2010/main" val="3406629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76742" y="56528"/>
            <a:ext cx="8965630"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Laboratory performance for measurement of TC:</a:t>
            </a:r>
          </a:p>
          <a:p>
            <a:r>
              <a:rPr lang="en-US" sz="2400" kern="0" dirty="0" smtClean="0"/>
              <a:t>z-scores</a:t>
            </a:r>
          </a:p>
        </p:txBody>
      </p:sp>
      <p:sp>
        <p:nvSpPr>
          <p:cNvPr id="3" name="Rectangle 2"/>
          <p:cNvSpPr/>
          <p:nvPr/>
        </p:nvSpPr>
        <p:spPr>
          <a:xfrm>
            <a:off x="180905" y="1267890"/>
            <a:ext cx="8495550" cy="2585323"/>
          </a:xfrm>
          <a:prstGeom prst="rect">
            <a:avLst/>
          </a:prstGeom>
        </p:spPr>
        <p:txBody>
          <a:bodyPr wrap="square">
            <a:spAutoFit/>
          </a:bodyPr>
          <a:lstStyle/>
          <a:p>
            <a:pPr marL="285750" indent="-285750">
              <a:buFont typeface="Arial" panose="020B0604020202020204" pitchFamily="34" charset="0"/>
              <a:buChar char="•"/>
            </a:pPr>
            <a:r>
              <a:rPr lang="en-US" sz="1800" b="1" dirty="0">
                <a:latin typeface="Calibri" panose="020F0502020204030204" pitchFamily="34" charset="0"/>
                <a:ea typeface="Times New Roman" panose="02020603050405020304" pitchFamily="18" charset="0"/>
                <a:cs typeface="Times New Roman" panose="02020603050405020304" pitchFamily="18" charset="0"/>
              </a:rPr>
              <a:t>z</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-scores describe </a:t>
            </a:r>
            <a:r>
              <a:rPr lang="en-US" sz="1800" b="1" dirty="0">
                <a:latin typeface="Calibri" panose="020F0502020204030204" pitchFamily="34" charset="0"/>
                <a:ea typeface="Times New Roman" panose="02020603050405020304" pitchFamily="18" charset="0"/>
                <a:cs typeface="Times New Roman" panose="02020603050405020304" pitchFamily="18" charset="0"/>
              </a:rPr>
              <a:t>the laboratory bias compared to the assigned value associated with its standard </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deviation</a:t>
            </a:r>
          </a:p>
          <a:p>
            <a:endParaRPr lang="en-US" sz="1800" b="1" dirty="0" smtClean="0">
              <a:latin typeface="Calibri" panose="020F0502020204030204" pitchFamily="34" charset="0"/>
              <a:ea typeface="Times New Roman" panose="02020603050405020304" pitchFamily="18" charset="0"/>
              <a:cs typeface="Times New Roman" panose="02020603050405020304" pitchFamily="18" charset="0"/>
            </a:endParaRPr>
          </a:p>
          <a:p>
            <a:r>
              <a:rPr lang="en-US" sz="1800" b="1" dirty="0" smtClean="0">
                <a:latin typeface="Calibri" panose="020F0502020204030204" pitchFamily="34" charset="0"/>
                <a:ea typeface="Times New Roman" panose="02020603050405020304" pitchFamily="18" charset="0"/>
              </a:rPr>
              <a:t>	z </a:t>
            </a:r>
            <a:r>
              <a:rPr lang="en-US" sz="1800" b="1" dirty="0">
                <a:latin typeface="Calibri" panose="020F0502020204030204" pitchFamily="34" charset="0"/>
                <a:ea typeface="Times New Roman" panose="02020603050405020304" pitchFamily="18" charset="0"/>
              </a:rPr>
              <a:t>= (x</a:t>
            </a:r>
            <a:r>
              <a:rPr lang="en-US" sz="1800" b="1" baseline="-25000" dirty="0">
                <a:latin typeface="Calibri" panose="020F0502020204030204" pitchFamily="34" charset="0"/>
                <a:ea typeface="Times New Roman" panose="02020603050405020304" pitchFamily="18" charset="0"/>
              </a:rPr>
              <a:t>i</a:t>
            </a:r>
            <a:r>
              <a:rPr lang="en-US" sz="1800" b="1" dirty="0">
                <a:latin typeface="Calibri" panose="020F0502020204030204" pitchFamily="34" charset="0"/>
                <a:ea typeface="Times New Roman" panose="02020603050405020304" pitchFamily="18" charset="0"/>
              </a:rPr>
              <a:t>-X)/ </a:t>
            </a:r>
            <a:r>
              <a:rPr lang="en-US" sz="1800" b="1" dirty="0" smtClean="0">
                <a:latin typeface="Calibri" panose="020F0502020204030204" pitchFamily="34" charset="0"/>
                <a:ea typeface="Times New Roman" panose="02020603050405020304" pitchFamily="18" charset="0"/>
              </a:rPr>
              <a:t>σ</a:t>
            </a:r>
          </a:p>
          <a:p>
            <a:endParaRPr lang="en-US" sz="1800" b="1" dirty="0" smtClean="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800" b="1" dirty="0">
                <a:latin typeface="Calibri" panose="020F0502020204030204" pitchFamily="34" charset="0"/>
              </a:rPr>
              <a:t>Assigned value and standard deviation:  “</a:t>
            </a:r>
            <a:r>
              <a:rPr lang="en-US" sz="1800" b="1" i="1" dirty="0">
                <a:latin typeface="Calibri" panose="020F0502020204030204" pitchFamily="34" charset="0"/>
              </a:rPr>
              <a:t>Consensus value from participants</a:t>
            </a:r>
            <a:r>
              <a:rPr lang="en-US" sz="1800" b="1" dirty="0">
                <a:latin typeface="Calibri" panose="020F0502020204030204" pitchFamily="34" charset="0"/>
              </a:rPr>
              <a:t>”, i.e. robust average and </a:t>
            </a:r>
            <a:r>
              <a:rPr lang="en-US" sz="1800" b="1" dirty="0" smtClean="0">
                <a:latin typeface="Calibri" panose="020F0502020204030204" pitchFamily="34" charset="0"/>
              </a:rPr>
              <a:t>standard </a:t>
            </a:r>
            <a:r>
              <a:rPr lang="en-US" sz="1800" b="1" dirty="0">
                <a:latin typeface="Calibri" panose="020F0502020204030204" pitchFamily="34" charset="0"/>
              </a:rPr>
              <a:t>deviation</a:t>
            </a:r>
          </a:p>
          <a:p>
            <a:endParaRPr lang="en-US" sz="1800" b="1" dirty="0" smtClean="0">
              <a:latin typeface="Calibri" panose="020F0502020204030204" pitchFamily="34" charset="0"/>
              <a:ea typeface="Times New Roman" panose="02020603050405020304" pitchFamily="18" charset="0"/>
            </a:endParaRPr>
          </a:p>
          <a:p>
            <a:endParaRPr lang="en-US" sz="1800" b="1" dirty="0">
              <a:latin typeface="Calibri" panose="020F0502020204030204" pitchFamily="34" charset="0"/>
            </a:endParaRPr>
          </a:p>
        </p:txBody>
      </p:sp>
      <p:sp>
        <p:nvSpPr>
          <p:cNvPr id="4" name="Rectangle 3"/>
          <p:cNvSpPr/>
          <p:nvPr/>
        </p:nvSpPr>
        <p:spPr>
          <a:xfrm>
            <a:off x="395288" y="1542854"/>
            <a:ext cx="7489080" cy="276999"/>
          </a:xfrm>
          <a:prstGeom prst="rect">
            <a:avLst/>
          </a:prstGeom>
        </p:spPr>
        <p:txBody>
          <a:bodyPr wrap="square">
            <a:spAutoFit/>
          </a:bodyPr>
          <a:lstStyle/>
          <a:p>
            <a:pPr>
              <a:defRPr/>
            </a:pPr>
            <a:endParaRPr lang="en-US" dirty="0"/>
          </a:p>
        </p:txBody>
      </p:sp>
      <p:sp>
        <p:nvSpPr>
          <p:cNvPr id="6" name="Rectangle 5"/>
          <p:cNvSpPr/>
          <p:nvPr/>
        </p:nvSpPr>
        <p:spPr>
          <a:xfrm>
            <a:off x="1002273" y="2341186"/>
            <a:ext cx="184731" cy="287066"/>
          </a:xfrm>
          <a:prstGeom prst="rect">
            <a:avLst/>
          </a:prstGeom>
        </p:spPr>
        <p:txBody>
          <a:bodyPr wrap="none">
            <a:spAutoFit/>
          </a:bodyPr>
          <a:lstStyle/>
          <a:p>
            <a:pPr marL="0" marR="0" algn="just">
              <a:lnSpc>
                <a:spcPts val="14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5516059"/>
              </p:ext>
            </p:extLst>
          </p:nvPr>
        </p:nvGraphicFramePr>
        <p:xfrm>
          <a:off x="176742" y="3645024"/>
          <a:ext cx="8674009" cy="2441972"/>
        </p:xfrm>
        <a:graphic>
          <a:graphicData uri="http://schemas.openxmlformats.org/drawingml/2006/table">
            <a:tbl>
              <a:tblPr firstRow="1" firstCol="1" bandRow="1">
                <a:tableStyleId>{5C22544A-7EE6-4342-B048-85BDC9FD1C3A}</a:tableStyleId>
              </a:tblPr>
              <a:tblGrid>
                <a:gridCol w="1227248"/>
                <a:gridCol w="1168785"/>
                <a:gridCol w="784747"/>
                <a:gridCol w="784747"/>
                <a:gridCol w="784747"/>
                <a:gridCol w="784747"/>
                <a:gridCol w="784747"/>
                <a:gridCol w="784747"/>
                <a:gridCol w="784747"/>
                <a:gridCol w="784747"/>
              </a:tblGrid>
              <a:tr h="393920">
                <a:tc>
                  <a:txBody>
                    <a:bodyPr/>
                    <a:lstStyle/>
                    <a:p>
                      <a:pPr marL="0" marR="0" algn="ctr">
                        <a:spcBef>
                          <a:spcPts val="0"/>
                        </a:spcBef>
                        <a:spcAft>
                          <a:spcPts val="0"/>
                        </a:spcAft>
                      </a:pPr>
                      <a:r>
                        <a:rPr lang="en-US" sz="1400" b="1" dirty="0">
                          <a:effectLst/>
                        </a:rPr>
                        <a:t> </a:t>
                      </a:r>
                      <a:r>
                        <a:rPr lang="en-US" sz="1400" b="1" dirty="0" smtClean="0">
                          <a:effectLst/>
                        </a:rPr>
                        <a:t>TC</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 </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4638</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4642</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DEM2</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DEM3</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T6694</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T6696</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A211</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A212</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r>
              <a:tr h="398204">
                <a:tc>
                  <a:txBody>
                    <a:bodyPr/>
                    <a:lstStyle/>
                    <a:p>
                      <a:pPr marL="0" marR="0">
                        <a:spcBef>
                          <a:spcPts val="0"/>
                        </a:spcBef>
                        <a:spcAft>
                          <a:spcPts val="0"/>
                        </a:spcAft>
                      </a:pPr>
                      <a:r>
                        <a:rPr lang="en-US" sz="1400" b="1" dirty="0">
                          <a:effectLst/>
                        </a:rPr>
                        <a:t>assigned value</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err="1">
                          <a:solidFill>
                            <a:srgbClr val="164194"/>
                          </a:solidFill>
                          <a:effectLst/>
                        </a:rPr>
                        <a:t>μg</a:t>
                      </a:r>
                      <a:r>
                        <a:rPr lang="en-US" sz="1400" b="0" dirty="0">
                          <a:solidFill>
                            <a:srgbClr val="164194"/>
                          </a:solidFill>
                          <a:effectLst/>
                        </a:rPr>
                        <a:t>/cm2</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21.7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7.6</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13.6</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9.8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11.1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5.8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4.9</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6.1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98204">
                <a:tc>
                  <a:txBody>
                    <a:bodyPr/>
                    <a:lstStyle/>
                    <a:p>
                      <a:pPr marL="0" marR="0">
                        <a:spcBef>
                          <a:spcPts val="0"/>
                        </a:spcBef>
                        <a:spcAft>
                          <a:spcPts val="0"/>
                        </a:spcAft>
                      </a:pPr>
                      <a:r>
                        <a:rPr lang="en-US" sz="1400" b="1" dirty="0" smtClean="0">
                          <a:effectLst/>
                        </a:rPr>
                        <a:t>standard deviation</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err="1">
                          <a:solidFill>
                            <a:srgbClr val="164194"/>
                          </a:solidFill>
                          <a:effectLst/>
                        </a:rPr>
                        <a:t>μg</a:t>
                      </a:r>
                      <a:r>
                        <a:rPr lang="en-US" sz="1400" b="0" dirty="0">
                          <a:solidFill>
                            <a:srgbClr val="164194"/>
                          </a:solidFill>
                          <a:effectLst/>
                        </a:rPr>
                        <a:t>/cm2</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164194"/>
                          </a:solidFill>
                          <a:effectLst/>
                        </a:rPr>
                        <a:t>1.4</a:t>
                      </a:r>
                      <a:endParaRPr lang="en-US" sz="1400" b="1">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0.9</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0.9</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0.5</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0.5</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0.4</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98204">
                <a:tc>
                  <a:txBody>
                    <a:bodyPr/>
                    <a:lstStyle/>
                    <a:p>
                      <a:pPr marL="0" marR="0">
                        <a:spcBef>
                          <a:spcPts val="0"/>
                        </a:spcBef>
                        <a:spcAft>
                          <a:spcPts val="0"/>
                        </a:spcAft>
                      </a:pPr>
                      <a:r>
                        <a:rPr lang="en-US" sz="1400" b="1" dirty="0" smtClean="0">
                          <a:effectLst/>
                        </a:rPr>
                        <a:t>1</a:t>
                      </a:r>
                      <a:r>
                        <a:rPr lang="en-US" sz="1400" b="1" dirty="0" smtClean="0">
                          <a:effectLst/>
                        </a:rPr>
                        <a:t>σ</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6.3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9.0</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4.9</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9.1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7.9</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9.1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10.3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6.1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98204">
                <a:tc>
                  <a:txBody>
                    <a:bodyPr/>
                    <a:lstStyle/>
                    <a:p>
                      <a:pPr marL="0" marR="0">
                        <a:spcBef>
                          <a:spcPts val="0"/>
                        </a:spcBef>
                        <a:spcAft>
                          <a:spcPts val="0"/>
                        </a:spcAft>
                      </a:pPr>
                      <a:r>
                        <a:rPr lang="en-US" sz="1400" b="1" dirty="0" smtClean="0">
                          <a:effectLst/>
                        </a:rPr>
                        <a:t>2σ</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10</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16</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164194"/>
                          </a:solidFill>
                          <a:effectLst/>
                        </a:rPr>
                        <a:t>18</a:t>
                      </a:r>
                      <a:endParaRPr lang="en-US" sz="1400" b="1">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164194"/>
                          </a:solidFill>
                          <a:effectLst/>
                        </a:rPr>
                        <a:t>21</a:t>
                      </a:r>
                      <a:endParaRPr lang="en-US" sz="1400" b="1">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98204">
                <a:tc>
                  <a:txBody>
                    <a:bodyPr/>
                    <a:lstStyle/>
                    <a:p>
                      <a:pPr marL="0" marR="0">
                        <a:spcBef>
                          <a:spcPts val="0"/>
                        </a:spcBef>
                        <a:spcAft>
                          <a:spcPts val="0"/>
                        </a:spcAft>
                      </a:pPr>
                      <a:r>
                        <a:rPr lang="en-US" sz="1400" b="1" dirty="0" smtClean="0">
                          <a:effectLst/>
                        </a:rPr>
                        <a:t>3σ</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19</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27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15</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27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24</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27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31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custDataLst>
      <p:tags r:id="rId1"/>
    </p:custDataLst>
    <p:extLst>
      <p:ext uri="{BB962C8B-B14F-4D97-AF65-F5344CB8AC3E}">
        <p14:creationId xmlns:p14="http://schemas.microsoft.com/office/powerpoint/2010/main" val="304309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76742" y="56528"/>
            <a:ext cx="8965630"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Laboratory performance for measurement of TC:</a:t>
            </a:r>
          </a:p>
          <a:p>
            <a:r>
              <a:rPr lang="en-US" sz="2400" kern="0" dirty="0" smtClean="0"/>
              <a:t>z-scores</a:t>
            </a:r>
          </a:p>
        </p:txBody>
      </p:sp>
      <p:sp>
        <p:nvSpPr>
          <p:cNvPr id="4" name="Rectangle 3"/>
          <p:cNvSpPr/>
          <p:nvPr/>
        </p:nvSpPr>
        <p:spPr>
          <a:xfrm>
            <a:off x="395288" y="1542854"/>
            <a:ext cx="7489080" cy="276999"/>
          </a:xfrm>
          <a:prstGeom prst="rect">
            <a:avLst/>
          </a:prstGeom>
        </p:spPr>
        <p:txBody>
          <a:bodyPr wrap="square">
            <a:spAutoFit/>
          </a:bodyPr>
          <a:lstStyle/>
          <a:p>
            <a:pPr>
              <a:defRPr/>
            </a:pPr>
            <a:endParaRPr lang="en-US" dirty="0"/>
          </a:p>
        </p:txBody>
      </p:sp>
      <p:graphicFrame>
        <p:nvGraphicFramePr>
          <p:cNvPr id="5" name="Chart 4"/>
          <p:cNvGraphicFramePr/>
          <p:nvPr>
            <p:extLst>
              <p:ext uri="{D42A27DB-BD31-4B8C-83A1-F6EECF244321}">
                <p14:modId xmlns:p14="http://schemas.microsoft.com/office/powerpoint/2010/main" val="1132963771"/>
              </p:ext>
            </p:extLst>
          </p:nvPr>
        </p:nvGraphicFramePr>
        <p:xfrm>
          <a:off x="1060840" y="1412776"/>
          <a:ext cx="6836915" cy="369563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02273" y="2341186"/>
            <a:ext cx="184731" cy="287066"/>
          </a:xfrm>
          <a:prstGeom prst="rect">
            <a:avLst/>
          </a:prstGeom>
        </p:spPr>
        <p:txBody>
          <a:bodyPr wrap="none">
            <a:spAutoFit/>
          </a:bodyPr>
          <a:lstStyle/>
          <a:p>
            <a:pPr marL="0" marR="0" algn="just">
              <a:lnSpc>
                <a:spcPts val="14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27697" y="5133447"/>
            <a:ext cx="8663719" cy="1413720"/>
          </a:xfrm>
          <a:prstGeom prst="rect">
            <a:avLst/>
          </a:prstGeom>
        </p:spPr>
        <p:txBody>
          <a:bodyPr wrap="square">
            <a:spAutoFit/>
          </a:bodyPr>
          <a:lstStyle/>
          <a:p>
            <a:pPr marL="285750" indent="-285750">
              <a:lnSpc>
                <a:spcPct val="110000"/>
              </a:lnSpc>
              <a:buFont typeface="Arial" panose="020B0604020202020204" pitchFamily="34" charset="0"/>
              <a:buChar char="•"/>
            </a:pPr>
            <a:r>
              <a:rPr lang="en-US" sz="1800" b="1" dirty="0">
                <a:latin typeface="Calibri" panose="020F0502020204030204" pitchFamily="34" charset="0"/>
                <a:ea typeface="Times New Roman" panose="02020603050405020304" pitchFamily="18" charset="0"/>
                <a:cs typeface="Times New Roman" panose="02020603050405020304" pitchFamily="18" charset="0"/>
              </a:rPr>
              <a:t>One outlier (lab/sample; 4/DEM2) and two stragglers (lab/sample: 1/DEM3; 4/A212</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lnSpc>
                <a:spcPct val="110000"/>
              </a:lnSpc>
              <a:spcBef>
                <a:spcPts val="400"/>
              </a:spcBef>
              <a:buFont typeface="Arial" panose="020B0604020202020204" pitchFamily="34" charset="0"/>
              <a:buChar char="•"/>
            </a:pPr>
            <a:r>
              <a:rPr lang="en-US" sz="1800" b="1" dirty="0" smtClean="0">
                <a:latin typeface="Calibri" panose="020F0502020204030204" pitchFamily="34" charset="0"/>
              </a:rPr>
              <a:t>80</a:t>
            </a:r>
            <a:r>
              <a:rPr lang="en-US" sz="1800" b="1" dirty="0">
                <a:latin typeface="Calibri" panose="020F0502020204030204" pitchFamily="34" charset="0"/>
              </a:rPr>
              <a:t>% of all entries is within 10% from the assigned value and 95% within 15</a:t>
            </a:r>
            <a:r>
              <a:rPr lang="en-US" sz="1800" b="1" dirty="0" smtClean="0">
                <a:latin typeface="Calibri" panose="020F0502020204030204" pitchFamily="34" charset="0"/>
              </a:rPr>
              <a:t>%</a:t>
            </a:r>
            <a:endParaRPr lang="en-US" sz="1800" b="1" dirty="0">
              <a:latin typeface="Calibri" panose="020F0502020204030204" pitchFamily="34" charset="0"/>
            </a:endParaRPr>
          </a:p>
          <a:p>
            <a:pPr marL="285750" indent="-285750">
              <a:lnSpc>
                <a:spcPct val="110000"/>
              </a:lnSpc>
              <a:spcBef>
                <a:spcPts val="400"/>
              </a:spcBef>
              <a:buFont typeface="Arial" panose="020B0604020202020204" pitchFamily="34" charset="0"/>
              <a:buChar char="•"/>
            </a:pPr>
            <a:r>
              <a:rPr lang="en-US" sz="1800" b="1" dirty="0" smtClean="0">
                <a:latin typeface="Calibri" panose="020F0502020204030204" pitchFamily="34" charset="0"/>
              </a:rPr>
              <a:t>A few participants show </a:t>
            </a:r>
            <a:r>
              <a:rPr lang="en-US" sz="1800" b="1" dirty="0">
                <a:latin typeface="Calibri" panose="020F0502020204030204" pitchFamily="34" charset="0"/>
              </a:rPr>
              <a:t>the systematic </a:t>
            </a:r>
            <a:r>
              <a:rPr lang="en-US" sz="1800" b="1" dirty="0" smtClean="0">
                <a:latin typeface="Calibri" panose="020F0502020204030204" pitchFamily="34" charset="0"/>
              </a:rPr>
              <a:t>tendency </a:t>
            </a:r>
            <a:r>
              <a:rPr lang="en-US" sz="1800" b="1" dirty="0">
                <a:latin typeface="Calibri" panose="020F0502020204030204" pitchFamily="34" charset="0"/>
              </a:rPr>
              <a:t>of underestimating or overestimating the assigned TC </a:t>
            </a:r>
            <a:r>
              <a:rPr lang="en-US" sz="1800" b="1" dirty="0" smtClean="0">
                <a:latin typeface="Calibri" panose="020F0502020204030204" pitchFamily="34" charset="0"/>
              </a:rPr>
              <a:t>concentrations</a:t>
            </a:r>
            <a:endParaRPr lang="en-US" sz="18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17355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24239086"/>
              </p:ext>
            </p:extLst>
          </p:nvPr>
        </p:nvGraphicFramePr>
        <p:xfrm>
          <a:off x="176742" y="1064922"/>
          <a:ext cx="8407126" cy="2248532"/>
        </p:xfrm>
        <a:graphic>
          <a:graphicData uri="http://schemas.openxmlformats.org/drawingml/2006/table">
            <a:tbl>
              <a:tblPr firstRow="1" firstCol="1" bandRow="1">
                <a:tableStyleId>{5C22544A-7EE6-4342-B048-85BDC9FD1C3A}</a:tableStyleId>
              </a:tblPr>
              <a:tblGrid>
                <a:gridCol w="1154899"/>
                <a:gridCol w="668547"/>
                <a:gridCol w="822960"/>
                <a:gridCol w="822960"/>
                <a:gridCol w="822960"/>
                <a:gridCol w="822960"/>
                <a:gridCol w="822960"/>
                <a:gridCol w="822960"/>
                <a:gridCol w="822960"/>
                <a:gridCol w="822960"/>
              </a:tblGrid>
              <a:tr h="348773">
                <a:tc>
                  <a:txBody>
                    <a:bodyPr/>
                    <a:lstStyle/>
                    <a:p>
                      <a:pPr marL="0" marR="0" algn="ctr">
                        <a:spcBef>
                          <a:spcPts val="0"/>
                        </a:spcBef>
                        <a:spcAft>
                          <a:spcPts val="0"/>
                        </a:spcAft>
                      </a:pPr>
                      <a:r>
                        <a:rPr lang="en-US" sz="1400" b="1" dirty="0" smtClean="0">
                          <a:effectLst/>
                        </a:rPr>
                        <a:t>EC/TC</a:t>
                      </a:r>
                      <a:r>
                        <a:rPr lang="en-US" sz="1400" b="1" dirty="0">
                          <a:effectLst/>
                        </a:rPr>
                        <a:t> </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 </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4638</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4642</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DEM2</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DEM3</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T6694</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T6696</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A211</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1" dirty="0">
                          <a:effectLst/>
                        </a:rPr>
                        <a:t>A212</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r>
              <a:tr h="360601">
                <a:tc>
                  <a:txBody>
                    <a:bodyPr/>
                    <a:lstStyle/>
                    <a:p>
                      <a:pPr marL="0" marR="0">
                        <a:spcBef>
                          <a:spcPts val="0"/>
                        </a:spcBef>
                        <a:spcAft>
                          <a:spcPts val="0"/>
                        </a:spcAft>
                      </a:pPr>
                      <a:r>
                        <a:rPr lang="en-US" sz="1400" b="1" dirty="0">
                          <a:effectLst/>
                        </a:rPr>
                        <a:t>assigned value</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ratio</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0.16</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0.14</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0.10</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0.15</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0.12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60601">
                <a:tc>
                  <a:txBody>
                    <a:bodyPr/>
                    <a:lstStyle/>
                    <a:p>
                      <a:pPr marL="0" marR="0">
                        <a:spcBef>
                          <a:spcPts val="0"/>
                        </a:spcBef>
                        <a:spcAft>
                          <a:spcPts val="0"/>
                        </a:spcAft>
                      </a:pPr>
                      <a:r>
                        <a:rPr lang="en-US" sz="1400" b="1" dirty="0" smtClean="0">
                          <a:effectLst/>
                        </a:rPr>
                        <a:t>standard deviation</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ratio</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0.02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48773">
                <a:tc>
                  <a:txBody>
                    <a:bodyPr/>
                    <a:lstStyle/>
                    <a:p>
                      <a:pPr marL="0" marR="0">
                        <a:spcBef>
                          <a:spcPts val="0"/>
                        </a:spcBef>
                        <a:spcAft>
                          <a:spcPts val="0"/>
                        </a:spcAft>
                      </a:pPr>
                      <a:r>
                        <a:rPr lang="en-US" sz="1400" b="1" dirty="0" smtClean="0">
                          <a:effectLst/>
                        </a:rPr>
                        <a:t>1</a:t>
                      </a:r>
                      <a:r>
                        <a:rPr lang="en-US" sz="1400" b="1" dirty="0" smtClean="0">
                          <a:effectLst/>
                        </a:rPr>
                        <a:t>σ</a:t>
                      </a:r>
                      <a:r>
                        <a:rPr lang="en-US" sz="1400" b="1" dirty="0" smtClean="0">
                          <a:effectLst/>
                        </a:rPr>
                        <a:t> </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6</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22</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19</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48773">
                <a:tc>
                  <a:txBody>
                    <a:bodyPr/>
                    <a:lstStyle/>
                    <a:p>
                      <a:pPr marL="0" marR="0">
                        <a:spcBef>
                          <a:spcPts val="0"/>
                        </a:spcBef>
                        <a:spcAft>
                          <a:spcPts val="0"/>
                        </a:spcAft>
                      </a:pPr>
                      <a:r>
                        <a:rPr lang="en-US" sz="1400" b="1" dirty="0" smtClean="0">
                          <a:effectLst/>
                        </a:rPr>
                        <a:t>2σ</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164194"/>
                          </a:solidFill>
                          <a:effectLst/>
                        </a:rPr>
                        <a:t>12</a:t>
                      </a:r>
                      <a:endParaRPr lang="en-US" sz="1400" b="1">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164194"/>
                          </a:solidFill>
                          <a:effectLst/>
                        </a:rPr>
                        <a:t>23</a:t>
                      </a:r>
                      <a:endParaRPr lang="en-US" sz="1400" b="1">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164194"/>
                          </a:solidFill>
                          <a:effectLst/>
                        </a:rPr>
                        <a:t>24</a:t>
                      </a:r>
                      <a:endParaRPr lang="en-US" sz="1400" b="1">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solidFill>
                            <a:srgbClr val="164194"/>
                          </a:solidFill>
                          <a:effectLst/>
                        </a:rPr>
                        <a:t>22</a:t>
                      </a:r>
                      <a:endParaRPr lang="en-US" sz="1400" b="1">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34</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43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38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33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r h="348773">
                <a:tc>
                  <a:txBody>
                    <a:bodyPr/>
                    <a:lstStyle/>
                    <a:p>
                      <a:pPr marL="0" marR="0">
                        <a:spcBef>
                          <a:spcPts val="0"/>
                        </a:spcBef>
                        <a:spcAft>
                          <a:spcPts val="0"/>
                        </a:spcAft>
                      </a:pPr>
                      <a:r>
                        <a:rPr lang="en-US" sz="1400" b="1" dirty="0" smtClean="0">
                          <a:effectLst/>
                        </a:rPr>
                        <a:t>3σ</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33ACE3"/>
                    </a:solidFill>
                  </a:tcPr>
                </a:tc>
                <a:tc>
                  <a:txBody>
                    <a:bodyPr/>
                    <a:lstStyle/>
                    <a:p>
                      <a:pPr marL="0" marR="0" algn="ctr">
                        <a:spcBef>
                          <a:spcPts val="0"/>
                        </a:spcBef>
                        <a:spcAft>
                          <a:spcPts val="0"/>
                        </a:spcAft>
                      </a:pPr>
                      <a:r>
                        <a:rPr lang="en-US" sz="1400" b="0" dirty="0">
                          <a:solidFill>
                            <a:srgbClr val="164194"/>
                          </a:solidFill>
                          <a:effectLst/>
                        </a:rPr>
                        <a:t>%</a:t>
                      </a:r>
                      <a:endParaRPr lang="en-US" sz="1400" b="0"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18</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35</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36</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33</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51</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65</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57</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solidFill>
                            <a:srgbClr val="164194"/>
                          </a:solidFill>
                          <a:effectLst/>
                        </a:rPr>
                        <a:t>50</a:t>
                      </a:r>
                      <a:endParaRPr lang="en-US" sz="1400" b="1" dirty="0">
                        <a:solidFill>
                          <a:srgbClr val="164194"/>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graphicFrame>
        <p:nvGraphicFramePr>
          <p:cNvPr id="4" name="Chart 3"/>
          <p:cNvGraphicFramePr/>
          <p:nvPr>
            <p:extLst>
              <p:ext uri="{D42A27DB-BD31-4B8C-83A1-F6EECF244321}">
                <p14:modId xmlns:p14="http://schemas.microsoft.com/office/powerpoint/2010/main" val="3957217786"/>
              </p:ext>
            </p:extLst>
          </p:nvPr>
        </p:nvGraphicFramePr>
        <p:xfrm>
          <a:off x="1023153" y="3501008"/>
          <a:ext cx="7272808" cy="354454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p:cNvSpPr txBox="1">
            <a:spLocks/>
          </p:cNvSpPr>
          <p:nvPr/>
        </p:nvSpPr>
        <p:spPr>
          <a:xfrm>
            <a:off x="176742" y="56528"/>
            <a:ext cx="8965630"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Laboratory performance for measurement of EC/TC:</a:t>
            </a:r>
          </a:p>
          <a:p>
            <a:r>
              <a:rPr lang="en-US" sz="2400" kern="0" dirty="0" smtClean="0"/>
              <a:t>z-scores</a:t>
            </a:r>
          </a:p>
        </p:txBody>
      </p:sp>
    </p:spTree>
    <p:custDataLst>
      <p:tags r:id="rId1"/>
    </p:custDataLst>
    <p:extLst>
      <p:ext uri="{BB962C8B-B14F-4D97-AF65-F5344CB8AC3E}">
        <p14:creationId xmlns:p14="http://schemas.microsoft.com/office/powerpoint/2010/main" val="242965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76742" y="56528"/>
            <a:ext cx="8965630"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Laboratory performance for measurement of EC/TC:</a:t>
            </a:r>
          </a:p>
          <a:p>
            <a:r>
              <a:rPr lang="en-US" sz="2400" kern="0" dirty="0" smtClean="0"/>
              <a:t>z-scores</a:t>
            </a:r>
          </a:p>
        </p:txBody>
      </p:sp>
      <p:graphicFrame>
        <p:nvGraphicFramePr>
          <p:cNvPr id="3" name="Chart 2"/>
          <p:cNvGraphicFramePr/>
          <p:nvPr>
            <p:extLst>
              <p:ext uri="{D42A27DB-BD31-4B8C-83A1-F6EECF244321}">
                <p14:modId xmlns:p14="http://schemas.microsoft.com/office/powerpoint/2010/main" val="2870846819"/>
              </p:ext>
            </p:extLst>
          </p:nvPr>
        </p:nvGraphicFramePr>
        <p:xfrm>
          <a:off x="1023153" y="836712"/>
          <a:ext cx="7272808" cy="354454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76742" y="4581128"/>
            <a:ext cx="8746836" cy="1856919"/>
          </a:xfrm>
          <a:prstGeom prst="rect">
            <a:avLst/>
          </a:prstGeom>
        </p:spPr>
        <p:txBody>
          <a:bodyPr wrap="square">
            <a:spAutoFit/>
          </a:bodyPr>
          <a:lstStyle/>
          <a:p>
            <a:pPr marL="285750" indent="-285750">
              <a:buFont typeface="Arial" panose="020B0604020202020204" pitchFamily="34" charset="0"/>
              <a:buChar char="•"/>
            </a:pPr>
            <a:r>
              <a:rPr lang="en-US" sz="1800" b="1" dirty="0">
                <a:latin typeface="Calibri" panose="020F0502020204030204" pitchFamily="34" charset="0"/>
                <a:ea typeface="Times New Roman" panose="02020603050405020304" pitchFamily="18" charset="0"/>
                <a:cs typeface="Times New Roman" panose="02020603050405020304" pitchFamily="18" charset="0"/>
              </a:rPr>
              <a:t>Four outliers (lab/sample: 1/4638 and DEM2; 6/DEM3; 11/4638) and six stragglers (1/4642 and DEM3; 6/4638; 11/DEM3, A211, A212</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a:t>
            </a:r>
            <a:r>
              <a:rPr lang="en-US" sz="1800" b="1" dirty="0">
                <a:latin typeface="Calibri" panose="020F0502020204030204" pitchFamily="34" charset="0"/>
              </a:rPr>
              <a:t> all </a:t>
            </a:r>
            <a:r>
              <a:rPr lang="en-US" sz="1800" b="1" dirty="0" smtClean="0">
                <a:latin typeface="Calibri" panose="020F0502020204030204" pitchFamily="34" charset="0"/>
              </a:rPr>
              <a:t>produced </a:t>
            </a:r>
            <a:r>
              <a:rPr lang="en-US" sz="1800" b="1" dirty="0">
                <a:latin typeface="Calibri" panose="020F0502020204030204" pitchFamily="34" charset="0"/>
              </a:rPr>
              <a:t>by three </a:t>
            </a:r>
            <a:r>
              <a:rPr lang="en-US" sz="1800" b="1" dirty="0" smtClean="0">
                <a:latin typeface="Calibri" panose="020F0502020204030204" pitchFamily="34" charset="0"/>
              </a:rPr>
              <a:t>participants</a:t>
            </a:r>
          </a:p>
          <a:p>
            <a:pPr marL="285750" indent="-285750">
              <a:spcBef>
                <a:spcPts val="400"/>
              </a:spcBef>
              <a:buFont typeface="Arial" panose="020B0604020202020204" pitchFamily="34" charset="0"/>
              <a:buChar char="•"/>
            </a:pPr>
            <a:r>
              <a:rPr lang="en-US" sz="1800" b="1" dirty="0" smtClean="0">
                <a:latin typeface="Calibri" panose="020F0502020204030204" pitchFamily="34" charset="0"/>
              </a:rPr>
              <a:t>Only </a:t>
            </a:r>
            <a:r>
              <a:rPr lang="en-US" sz="1800" b="1" dirty="0">
                <a:latin typeface="Calibri" panose="020F0502020204030204" pitchFamily="34" charset="0"/>
              </a:rPr>
              <a:t>50% of all entries is within 10% of the assigned value and 85% is within the 25% of the assigned EC/TC </a:t>
            </a:r>
            <a:r>
              <a:rPr lang="en-US" sz="1800" b="1" dirty="0" smtClean="0">
                <a:latin typeface="Calibri" panose="020F0502020204030204" pitchFamily="34" charset="0"/>
              </a:rPr>
              <a:t>ratio</a:t>
            </a:r>
            <a:endParaRPr lang="en-US" sz="1800" b="1" dirty="0">
              <a:latin typeface="Calibri" panose="020F0502020204030204" pitchFamily="34" charset="0"/>
            </a:endParaRPr>
          </a:p>
          <a:p>
            <a:pPr marL="285750" indent="-285750">
              <a:spcBef>
                <a:spcPts val="400"/>
              </a:spcBef>
              <a:buFont typeface="Arial" panose="020B0604020202020204" pitchFamily="34" charset="0"/>
              <a:buChar char="•"/>
            </a:pPr>
            <a:r>
              <a:rPr lang="en-US" sz="1800" b="1" dirty="0">
                <a:latin typeface="Calibri" panose="020F0502020204030204" pitchFamily="34" charset="0"/>
              </a:rPr>
              <a:t>The majority of </a:t>
            </a:r>
            <a:r>
              <a:rPr lang="en-US" sz="1800" b="1" dirty="0" smtClean="0">
                <a:latin typeface="Calibri" panose="020F0502020204030204" pitchFamily="34" charset="0"/>
              </a:rPr>
              <a:t>participants show </a:t>
            </a:r>
            <a:r>
              <a:rPr lang="en-US" sz="1800" b="1" dirty="0">
                <a:latin typeface="Calibri" panose="020F0502020204030204" pitchFamily="34" charset="0"/>
              </a:rPr>
              <a:t>the systematic </a:t>
            </a:r>
            <a:r>
              <a:rPr lang="en-US" sz="1800" b="1" dirty="0" smtClean="0">
                <a:latin typeface="Calibri" panose="020F0502020204030204" pitchFamily="34" charset="0"/>
              </a:rPr>
              <a:t>tendency </a:t>
            </a:r>
            <a:r>
              <a:rPr lang="en-US" sz="1800" b="1" dirty="0">
                <a:latin typeface="Calibri" panose="020F0502020204030204" pitchFamily="34" charset="0"/>
              </a:rPr>
              <a:t>of underestimating or overestimating the assigned EC/TC </a:t>
            </a:r>
            <a:r>
              <a:rPr lang="en-US" sz="1800" b="1" dirty="0" smtClean="0">
                <a:latin typeface="Calibri" panose="020F0502020204030204" pitchFamily="34" charset="0"/>
              </a:rPr>
              <a:t>ratio</a:t>
            </a:r>
            <a:endParaRPr lang="en-US" sz="1800" b="1" dirty="0">
              <a:latin typeface="Calibri" panose="020F0502020204030204" pitchFamily="34" charset="0"/>
            </a:endParaRPr>
          </a:p>
        </p:txBody>
      </p:sp>
    </p:spTree>
    <p:extLst>
      <p:ext uri="{BB962C8B-B14F-4D97-AF65-F5344CB8AC3E}">
        <p14:creationId xmlns:p14="http://schemas.microsoft.com/office/powerpoint/2010/main" val="25032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1196752"/>
            <a:ext cx="8281168" cy="3804118"/>
          </a:xfrm>
          <a:prstGeom prst="rect">
            <a:avLst/>
          </a:prstGeom>
        </p:spPr>
        <p:txBody>
          <a:bodyPr wrap="square">
            <a:spAutoFit/>
          </a:bodyPr>
          <a:lstStyle/>
          <a:p>
            <a:pPr algn="ctr">
              <a:lnSpc>
                <a:spcPct val="150000"/>
              </a:lnSpc>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The measurement method repeatability and reproducibility</a:t>
            </a:r>
          </a:p>
          <a:p>
            <a:pPr>
              <a:lnSpc>
                <a:spcPct val="150000"/>
              </a:lnSpc>
            </a:pPr>
            <a:endParaRPr lang="en-US" sz="1800" b="1"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for</a:t>
            </a:r>
            <a:r>
              <a:rPr lang="en-US" sz="1800" b="1" i="1" dirty="0" smtClean="0">
                <a:latin typeface="Calibri" panose="020F0502020204030204" pitchFamily="34" charset="0"/>
                <a:ea typeface="Times New Roman" panose="02020603050405020304" pitchFamily="18" charset="0"/>
                <a:cs typeface="Times New Roman" panose="02020603050405020304" pitchFamily="18" charset="0"/>
              </a:rPr>
              <a:t> TC</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 ranged from 2% to 5% and from 6% to 10% respectively. </a:t>
            </a:r>
          </a:p>
          <a:p>
            <a:pPr marL="285750" indent="-285750">
              <a:lnSpc>
                <a:spcPct val="150000"/>
              </a:lnSpc>
              <a:buFont typeface="Arial" panose="020B0604020202020204" pitchFamily="34" charset="0"/>
              <a:buChar char="•"/>
            </a:pPr>
            <a:endParaRPr lang="en-US" sz="1800" b="1"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for the </a:t>
            </a:r>
            <a:r>
              <a:rPr lang="en-US" sz="1800" b="1" i="1" dirty="0" smtClean="0">
                <a:latin typeface="Calibri" panose="020F0502020204030204" pitchFamily="34" charset="0"/>
                <a:ea typeface="Times New Roman" panose="02020603050405020304" pitchFamily="18" charset="0"/>
                <a:cs typeface="Times New Roman" panose="02020603050405020304" pitchFamily="18" charset="0"/>
              </a:rPr>
              <a:t>EC/TC ratio </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from 4% to 7 and from 11% to 24% respectively. </a:t>
            </a:r>
          </a:p>
          <a:p>
            <a:pPr marL="285750" indent="-285750">
              <a:lnSpc>
                <a:spcPct val="150000"/>
              </a:lnSpc>
              <a:buFont typeface="Arial" panose="020B0604020202020204" pitchFamily="34" charset="0"/>
              <a:buChar char="•"/>
            </a:pPr>
            <a:endParaRPr lang="en-US" sz="1800" b="1"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0000"/>
              </a:lnSpc>
              <a:buFont typeface="Arial" panose="020B0604020202020204" pitchFamily="34" charset="0"/>
              <a:buChar char="•"/>
            </a:pPr>
            <a:r>
              <a:rPr lang="en-US" sz="1800" b="1" dirty="0">
                <a:latin typeface="Calibri" panose="020F0502020204030204" pitchFamily="34" charset="0"/>
                <a:ea typeface="Times New Roman" panose="02020603050405020304" pitchFamily="18" charset="0"/>
                <a:cs typeface="Times New Roman" panose="02020603050405020304" pitchFamily="18" charset="0"/>
              </a:rPr>
              <a:t>c</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ombining the repeatability and reproducibility relative standard deviation for the EUSAAR-2 protocol obtained during the 2014, 2015 and the present ILCE, we observed that the method precision becomes exponentially poorer toward lower TC contents i.e. 10 µ</a:t>
            </a:r>
            <a:r>
              <a:rPr lang="en-US" sz="1800" b="1" dirty="0" err="1" smtClean="0">
                <a:latin typeface="Calibri" panose="020F0502020204030204" pitchFamily="34" charset="0"/>
                <a:ea typeface="Times New Roman" panose="02020603050405020304" pitchFamily="18" charset="0"/>
                <a:cs typeface="Times New Roman" panose="02020603050405020304" pitchFamily="18" charset="0"/>
              </a:rPr>
              <a:t>gC</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 / cm² and EC/TC ratio. i.e. 0.05</a:t>
            </a:r>
          </a:p>
        </p:txBody>
      </p:sp>
      <p:sp>
        <p:nvSpPr>
          <p:cNvPr id="3" name="Rectangle 2"/>
          <p:cNvSpPr/>
          <p:nvPr/>
        </p:nvSpPr>
        <p:spPr>
          <a:xfrm>
            <a:off x="1331640" y="3861048"/>
            <a:ext cx="4572000" cy="271869"/>
          </a:xfrm>
          <a:prstGeom prst="rect">
            <a:avLst/>
          </a:prstGeom>
        </p:spPr>
        <p:txBody>
          <a:bodyPr>
            <a:spAutoFit/>
          </a:bodyPr>
          <a:lstStyle/>
          <a:p>
            <a:pPr marL="0" marR="0" algn="just">
              <a:lnSpc>
                <a:spcPts val="1400"/>
              </a:lnSpc>
              <a:spcBef>
                <a:spcPts val="0"/>
              </a:spcBef>
              <a:spcAft>
                <a:spcPts val="0"/>
              </a:spcAft>
            </a:pPr>
            <a:endParaRPr lang="en-US" dirty="0"/>
          </a:p>
        </p:txBody>
      </p:sp>
      <p:sp>
        <p:nvSpPr>
          <p:cNvPr id="4" name="Title 2"/>
          <p:cNvSpPr txBox="1">
            <a:spLocks/>
          </p:cNvSpPr>
          <p:nvPr/>
        </p:nvSpPr>
        <p:spPr>
          <a:xfrm>
            <a:off x="178370" y="512676"/>
            <a:ext cx="5977806"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Conclusions-1</a:t>
            </a:r>
          </a:p>
        </p:txBody>
      </p:sp>
    </p:spTree>
    <p:custDataLst>
      <p:tags r:id="rId1"/>
    </p:custDataLst>
    <p:extLst>
      <p:ext uri="{BB962C8B-B14F-4D97-AF65-F5344CB8AC3E}">
        <p14:creationId xmlns:p14="http://schemas.microsoft.com/office/powerpoint/2010/main" val="10599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370" y="997663"/>
            <a:ext cx="8714110" cy="5730800"/>
          </a:xfrm>
          <a:prstGeom prst="rect">
            <a:avLst/>
          </a:prstGeom>
        </p:spPr>
        <p:txBody>
          <a:bodyPr wrap="square">
            <a:spAutoFit/>
          </a:bodyPr>
          <a:lstStyle/>
          <a:p>
            <a:pPr algn="ctr">
              <a:lnSpc>
                <a:spcPct val="110000"/>
              </a:lnSpc>
            </a:pPr>
            <a:r>
              <a:rPr lang="en-US" sz="1800" b="1" i="1" dirty="0">
                <a:latin typeface="Calibri" panose="020F0502020204030204" pitchFamily="34" charset="0"/>
                <a:ea typeface="Times New Roman" panose="02020603050405020304" pitchFamily="18" charset="0"/>
              </a:rPr>
              <a:t>Laboratory performances</a:t>
            </a:r>
            <a:r>
              <a:rPr lang="en-US" sz="1800" b="1" dirty="0">
                <a:latin typeface="Calibri" panose="020F0502020204030204" pitchFamily="34" charset="0"/>
                <a:ea typeface="Times New Roman" panose="02020603050405020304" pitchFamily="18" charset="0"/>
              </a:rPr>
              <a:t> </a:t>
            </a:r>
            <a:r>
              <a:rPr lang="en-US" sz="1800" b="1" dirty="0" smtClean="0">
                <a:latin typeface="Calibri" panose="020F0502020204030204" pitchFamily="34" charset="0"/>
                <a:ea typeface="Times New Roman" panose="02020603050405020304" pitchFamily="18" charset="0"/>
              </a:rPr>
              <a:t>based </a:t>
            </a:r>
            <a:r>
              <a:rPr lang="en-US" sz="1800" b="1" dirty="0">
                <a:latin typeface="Calibri" panose="020F0502020204030204" pitchFamily="34" charset="0"/>
                <a:ea typeface="Times New Roman" panose="02020603050405020304" pitchFamily="18" charset="0"/>
              </a:rPr>
              <a:t>on z-scores: </a:t>
            </a:r>
            <a:endParaRPr lang="en-US" sz="1800" b="1" dirty="0" smtClean="0">
              <a:latin typeface="Calibri" panose="020F0502020204030204" pitchFamily="34" charset="0"/>
              <a:ea typeface="Times New Roman" panose="02020603050405020304" pitchFamily="18" charset="0"/>
            </a:endParaRPr>
          </a:p>
          <a:p>
            <a:pPr algn="ctr">
              <a:lnSpc>
                <a:spcPct val="110000"/>
              </a:lnSpc>
            </a:pPr>
            <a:endParaRPr lang="en-US" sz="1800" b="1" dirty="0">
              <a:latin typeface="Calibri" panose="020F0502020204030204" pitchFamily="34" charset="0"/>
              <a:ea typeface="Times New Roman" panose="02020603050405020304" pitchFamily="18" charset="0"/>
            </a:endParaRPr>
          </a:p>
          <a:p>
            <a:pPr marL="231775">
              <a:lnSpc>
                <a:spcPct val="110000"/>
              </a:lnSpc>
            </a:pPr>
            <a:r>
              <a:rPr lang="en-US" sz="1800" b="1" dirty="0" smtClean="0">
                <a:latin typeface="Calibri" panose="020F0502020204030204" pitchFamily="34" charset="0"/>
                <a:ea typeface="Times New Roman" panose="02020603050405020304" pitchFamily="18" charset="0"/>
              </a:rPr>
              <a:t>- For </a:t>
            </a:r>
            <a:r>
              <a:rPr lang="en-US" sz="1800" b="1" dirty="0">
                <a:latin typeface="Calibri" panose="020F0502020204030204" pitchFamily="34" charset="0"/>
                <a:ea typeface="Times New Roman" panose="02020603050405020304" pitchFamily="18" charset="0"/>
              </a:rPr>
              <a:t>TC loadings, only one outlier and two stragglers were identified; </a:t>
            </a:r>
            <a:endParaRPr lang="en-US" sz="1800" b="1" dirty="0" smtClean="0">
              <a:latin typeface="Calibri" panose="020F0502020204030204" pitchFamily="34" charset="0"/>
              <a:ea typeface="Times New Roman" panose="02020603050405020304" pitchFamily="18" charset="0"/>
            </a:endParaRPr>
          </a:p>
          <a:p>
            <a:pPr marL="231775">
              <a:lnSpc>
                <a:spcPct val="110000"/>
              </a:lnSpc>
            </a:pPr>
            <a:r>
              <a:rPr lang="en-US" sz="1800" b="1" dirty="0" smtClean="0">
                <a:latin typeface="Calibri" panose="020F0502020204030204" pitchFamily="34" charset="0"/>
                <a:ea typeface="Times New Roman" panose="02020603050405020304" pitchFamily="18" charset="0"/>
              </a:rPr>
              <a:t>80</a:t>
            </a:r>
            <a:r>
              <a:rPr lang="en-US" sz="1800" b="1" dirty="0">
                <a:latin typeface="Calibri" panose="020F0502020204030204" pitchFamily="34" charset="0"/>
                <a:ea typeface="Times New Roman" panose="02020603050405020304" pitchFamily="18" charset="0"/>
              </a:rPr>
              <a:t>% of all entries is within 10% from the assigned TC concentration </a:t>
            </a:r>
            <a:r>
              <a:rPr lang="en-US" sz="1800" b="1" dirty="0" smtClean="0">
                <a:latin typeface="Calibri" panose="020F0502020204030204" pitchFamily="34" charset="0"/>
                <a:ea typeface="Times New Roman" panose="02020603050405020304" pitchFamily="18" charset="0"/>
              </a:rPr>
              <a:t>value and </a:t>
            </a:r>
            <a:r>
              <a:rPr lang="en-US" sz="1800" b="1" dirty="0">
                <a:latin typeface="Calibri" panose="020F0502020204030204" pitchFamily="34" charset="0"/>
                <a:ea typeface="Times New Roman" panose="02020603050405020304" pitchFamily="18" charset="0"/>
              </a:rPr>
              <a:t>95% within 15%. </a:t>
            </a:r>
          </a:p>
          <a:p>
            <a:pPr marL="231775" marR="0" algn="just">
              <a:lnSpc>
                <a:spcPct val="110000"/>
              </a:lnSpc>
              <a:spcBef>
                <a:spcPts val="0"/>
              </a:spcBef>
              <a:spcAft>
                <a:spcPts val="0"/>
              </a:spcAft>
            </a:pPr>
            <a:r>
              <a:rPr lang="en-US" sz="1800" b="1" dirty="0" smtClean="0">
                <a:latin typeface="Calibri" panose="020F0502020204030204" pitchFamily="34" charset="0"/>
                <a:ea typeface="Times New Roman" panose="02020603050405020304" pitchFamily="18" charset="0"/>
              </a:rPr>
              <a:t>A </a:t>
            </a:r>
            <a:r>
              <a:rPr lang="en-US" sz="1800" b="1" dirty="0">
                <a:latin typeface="Calibri" panose="020F0502020204030204" pitchFamily="34" charset="0"/>
                <a:ea typeface="Times New Roman" panose="02020603050405020304" pitchFamily="18" charset="0"/>
              </a:rPr>
              <a:t>few participants show the systematic (i.e. for all test samples) </a:t>
            </a:r>
            <a:r>
              <a:rPr lang="en-US" sz="1800" b="1" dirty="0" smtClean="0">
                <a:latin typeface="Calibri" panose="020F0502020204030204" pitchFamily="34" charset="0"/>
                <a:ea typeface="Times New Roman" panose="02020603050405020304" pitchFamily="18" charset="0"/>
              </a:rPr>
              <a:t>tendency of </a:t>
            </a:r>
            <a:r>
              <a:rPr lang="en-US" sz="1800" b="1" dirty="0">
                <a:latin typeface="Calibri" panose="020F0502020204030204" pitchFamily="34" charset="0"/>
                <a:ea typeface="Times New Roman" panose="02020603050405020304" pitchFamily="18" charset="0"/>
              </a:rPr>
              <a:t>underestimating or overestimating the assigned TC concentrations. </a:t>
            </a:r>
            <a:endParaRPr lang="en-US" sz="1800" b="1" dirty="0" smtClean="0">
              <a:latin typeface="Calibri" panose="020F0502020204030204" pitchFamily="34" charset="0"/>
              <a:ea typeface="Times New Roman" panose="02020603050405020304" pitchFamily="18" charset="0"/>
            </a:endParaRPr>
          </a:p>
          <a:p>
            <a:pPr marL="231775" marR="0" algn="just">
              <a:lnSpc>
                <a:spcPct val="110000"/>
              </a:lnSpc>
              <a:spcBef>
                <a:spcPts val="600"/>
              </a:spcBef>
              <a:spcAft>
                <a:spcPts val="0"/>
              </a:spcAft>
            </a:pPr>
            <a:r>
              <a:rPr lang="en-US" sz="1800" b="1" i="1" dirty="0" smtClean="0">
                <a:latin typeface="Calibri" panose="020F0502020204030204" pitchFamily="34" charset="0"/>
                <a:ea typeface="Times New Roman" panose="02020603050405020304" pitchFamily="18" charset="0"/>
              </a:rPr>
              <a:t>Corrective action: </a:t>
            </a:r>
            <a:r>
              <a:rPr lang="en-US" sz="1800" b="1" i="1" dirty="0">
                <a:latin typeface="Calibri" panose="020F0502020204030204" pitchFamily="34" charset="0"/>
                <a:ea typeface="Times New Roman" panose="02020603050405020304" pitchFamily="18" charset="0"/>
              </a:rPr>
              <a:t>more accurate determination of the calibration constant (e.g. implementing where possible CO</a:t>
            </a:r>
            <a:r>
              <a:rPr lang="en-US" sz="1800" b="1" i="1" baseline="-25000" dirty="0">
                <a:latin typeface="Calibri" panose="020F0502020204030204" pitchFamily="34" charset="0"/>
                <a:ea typeface="Times New Roman" panose="02020603050405020304" pitchFamily="18" charset="0"/>
              </a:rPr>
              <a:t>2</a:t>
            </a:r>
            <a:r>
              <a:rPr lang="en-US" sz="1800" b="1" i="1" dirty="0">
                <a:latin typeface="Calibri" panose="020F0502020204030204" pitchFamily="34" charset="0"/>
                <a:ea typeface="Times New Roman" panose="02020603050405020304" pitchFamily="18" charset="0"/>
              </a:rPr>
              <a:t> calibration) </a:t>
            </a:r>
            <a:endParaRPr lang="en-US" sz="1800" b="1" i="1" dirty="0" smtClean="0">
              <a:latin typeface="Calibri" panose="020F0502020204030204" pitchFamily="34" charset="0"/>
              <a:ea typeface="Times New Roman" panose="02020603050405020304" pitchFamily="18" charset="0"/>
            </a:endParaRPr>
          </a:p>
          <a:p>
            <a:pPr marL="0" marR="0" algn="just">
              <a:lnSpc>
                <a:spcPct val="110000"/>
              </a:lnSpc>
              <a:spcBef>
                <a:spcPts val="0"/>
              </a:spcBef>
              <a:spcAft>
                <a:spcPts val="0"/>
              </a:spcAft>
            </a:pPr>
            <a:endParaRPr lang="en-US" sz="1800" b="1" dirty="0">
              <a:latin typeface="Calibri" panose="020F0502020204030204" pitchFamily="34" charset="0"/>
              <a:ea typeface="Times New Roman" panose="02020603050405020304" pitchFamily="18" charset="0"/>
            </a:endParaRPr>
          </a:p>
          <a:p>
            <a:pPr marL="231775" marR="0" algn="just">
              <a:lnSpc>
                <a:spcPct val="110000"/>
              </a:lnSpc>
              <a:spcBef>
                <a:spcPts val="0"/>
              </a:spcBef>
              <a:spcAft>
                <a:spcPts val="0"/>
              </a:spcAft>
            </a:pPr>
            <a:r>
              <a:rPr lang="en-US" sz="1800" b="1" dirty="0" smtClean="0">
                <a:latin typeface="Calibri" panose="020F0502020204030204" pitchFamily="34" charset="0"/>
                <a:ea typeface="Times New Roman" panose="02020603050405020304" pitchFamily="18" charset="0"/>
              </a:rPr>
              <a:t>- For </a:t>
            </a:r>
            <a:r>
              <a:rPr lang="en-US" sz="1800" b="1" dirty="0">
                <a:latin typeface="Calibri" panose="020F0502020204030204" pitchFamily="34" charset="0"/>
                <a:ea typeface="Times New Roman" panose="02020603050405020304" pitchFamily="18" charset="0"/>
              </a:rPr>
              <a:t>EC/TC ratios, all ten outliers and stragglers were produced by three participants. Only 50% of all entries is within 10% of the assigned value and 85% is within the 25% of the assigned EC/TC ratio. </a:t>
            </a:r>
          </a:p>
          <a:p>
            <a:pPr marL="231775">
              <a:lnSpc>
                <a:spcPct val="110000"/>
              </a:lnSpc>
            </a:pPr>
            <a:r>
              <a:rPr lang="en-US" sz="1800" b="1" dirty="0">
                <a:latin typeface="Calibri" panose="020F0502020204030204" pitchFamily="34" charset="0"/>
                <a:ea typeface="Times New Roman" panose="02020603050405020304" pitchFamily="18" charset="0"/>
                <a:cs typeface="Times New Roman" panose="02020603050405020304" pitchFamily="18" charset="0"/>
              </a:rPr>
              <a:t>The majority of participants show the systematic tendency of underestimating or overestimating the assigned EC/TC ratio</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a:t>
            </a:r>
          </a:p>
          <a:p>
            <a:pPr marL="231775">
              <a:lnSpc>
                <a:spcPct val="110000"/>
              </a:lnSpc>
              <a:spcBef>
                <a:spcPts val="600"/>
              </a:spcBef>
            </a:pPr>
            <a:r>
              <a:rPr lang="en-US" sz="1800" b="1" i="1" dirty="0" smtClean="0">
                <a:latin typeface="Calibri" panose="020F0502020204030204" pitchFamily="34" charset="0"/>
                <a:cs typeface="Times New Roman" panose="02020603050405020304" pitchFamily="18" charset="0"/>
              </a:rPr>
              <a:t>Corrective action: a</a:t>
            </a:r>
            <a:r>
              <a:rPr lang="en-US" sz="1800" b="1" i="1" dirty="0" smtClean="0">
                <a:latin typeface="Calibri" panose="020F0502020204030204" pitchFamily="34" charset="0"/>
              </a:rPr>
              <a:t> </a:t>
            </a:r>
            <a:r>
              <a:rPr lang="en-US" sz="1800" b="1" i="1" dirty="0">
                <a:latin typeface="Calibri" panose="020F0502020204030204" pitchFamily="34" charset="0"/>
              </a:rPr>
              <a:t>more solid and stable in time instrument set-up in terms of </a:t>
            </a:r>
            <a:r>
              <a:rPr lang="en-US" sz="1800" b="1" i="1" dirty="0" err="1">
                <a:latin typeface="Calibri" panose="020F0502020204030204" pitchFamily="34" charset="0"/>
              </a:rPr>
              <a:t>i</a:t>
            </a:r>
            <a:r>
              <a:rPr lang="en-US" sz="1800" b="1" i="1" dirty="0">
                <a:latin typeface="Calibri" panose="020F0502020204030204" pitchFamily="34" charset="0"/>
              </a:rPr>
              <a:t>) laser stability; ii) FID response in He and He/O2 phases; iii) temperature calibration and iv) </a:t>
            </a:r>
            <a:r>
              <a:rPr lang="en-US" sz="1800" b="1" i="1" dirty="0" smtClean="0">
                <a:latin typeface="Calibri" panose="020F0502020204030204" pitchFamily="34" charset="0"/>
              </a:rPr>
              <a:t>transit</a:t>
            </a:r>
            <a:endParaRPr lang="en-US" sz="1800" b="1" dirty="0">
              <a:latin typeface="Calibri" panose="020F0502020204030204" pitchFamily="34" charset="0"/>
            </a:endParaRPr>
          </a:p>
        </p:txBody>
      </p:sp>
      <p:sp>
        <p:nvSpPr>
          <p:cNvPr id="3" name="Title 2"/>
          <p:cNvSpPr txBox="1">
            <a:spLocks/>
          </p:cNvSpPr>
          <p:nvPr/>
        </p:nvSpPr>
        <p:spPr>
          <a:xfrm>
            <a:off x="178370" y="512676"/>
            <a:ext cx="5977806"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Conclusions-2</a:t>
            </a:r>
          </a:p>
        </p:txBody>
      </p:sp>
    </p:spTree>
    <p:extLst>
      <p:ext uri="{BB962C8B-B14F-4D97-AF65-F5344CB8AC3E}">
        <p14:creationId xmlns:p14="http://schemas.microsoft.com/office/powerpoint/2010/main" val="128511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78370" y="512676"/>
            <a:ext cx="5977806"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Conclusions-3</a:t>
            </a:r>
          </a:p>
        </p:txBody>
      </p:sp>
      <p:sp>
        <p:nvSpPr>
          <p:cNvPr id="3" name="Rectangle 2"/>
          <p:cNvSpPr/>
          <p:nvPr/>
        </p:nvSpPr>
        <p:spPr>
          <a:xfrm>
            <a:off x="395288" y="1196752"/>
            <a:ext cx="8281168" cy="3416320"/>
          </a:xfrm>
          <a:prstGeom prst="rect">
            <a:avLst/>
          </a:prstGeom>
        </p:spPr>
        <p:txBody>
          <a:bodyPr wrap="square">
            <a:spAutoFit/>
          </a:bodyPr>
          <a:lstStyle/>
          <a:p>
            <a:pPr>
              <a:lnSpc>
                <a:spcPct val="150000"/>
              </a:lnSpc>
            </a:pPr>
            <a:endParaRPr lang="en-US" sz="1800" b="1"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Participation to inter-laboratory comparison is beneficial (if not compulsory) to users and to the scientific community</a:t>
            </a:r>
          </a:p>
          <a:p>
            <a:pPr marL="285750" indent="-285750">
              <a:lnSpc>
                <a:spcPct val="150000"/>
              </a:lnSpc>
              <a:buFont typeface="Arial" panose="020B0604020202020204" pitchFamily="34" charset="0"/>
              <a:buChar char="•"/>
            </a:pPr>
            <a:endParaRPr lang="en-US" sz="1800" b="1"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ECAC is organizing a second ILCE in 2016:</a:t>
            </a:r>
          </a:p>
          <a:p>
            <a:pPr marL="463550">
              <a:lnSpc>
                <a:spcPct val="150000"/>
              </a:lnSpc>
            </a:pPr>
            <a:r>
              <a:rPr lang="en-US" sz="1800" b="1" dirty="0" smtClean="0">
                <a:latin typeface="Calibri" panose="020F0502020204030204" pitchFamily="34" charset="0"/>
              </a:rPr>
              <a:t>Filters</a:t>
            </a:r>
            <a:r>
              <a:rPr lang="en-US" sz="1800" b="1" dirty="0">
                <a:latin typeface="Calibri" panose="020F0502020204030204" pitchFamily="34" charset="0"/>
              </a:rPr>
              <a:t>: end August </a:t>
            </a:r>
            <a:br>
              <a:rPr lang="en-US" sz="1800" b="1" dirty="0">
                <a:latin typeface="Calibri" panose="020F0502020204030204" pitchFamily="34" charset="0"/>
              </a:rPr>
            </a:br>
            <a:r>
              <a:rPr lang="en-US" sz="1800" b="1" dirty="0">
                <a:latin typeface="Calibri" panose="020F0502020204030204" pitchFamily="34" charset="0"/>
              </a:rPr>
              <a:t>Analysis: mid October </a:t>
            </a:r>
            <a:br>
              <a:rPr lang="en-US" sz="1800" b="1" dirty="0">
                <a:latin typeface="Calibri" panose="020F0502020204030204" pitchFamily="34" charset="0"/>
              </a:rPr>
            </a:br>
            <a:r>
              <a:rPr lang="en-US" sz="1800" b="1" dirty="0">
                <a:latin typeface="Calibri" panose="020F0502020204030204" pitchFamily="34" charset="0"/>
              </a:rPr>
              <a:t>Deadline for application: 1 </a:t>
            </a:r>
            <a:r>
              <a:rPr lang="en-US" sz="1800" b="1" dirty="0" err="1">
                <a:latin typeface="Calibri" panose="020F0502020204030204" pitchFamily="34" charset="0"/>
              </a:rPr>
              <a:t>st</a:t>
            </a:r>
            <a:r>
              <a:rPr lang="en-US" sz="1800" b="1" dirty="0">
                <a:latin typeface="Calibri" panose="020F0502020204030204" pitchFamily="34" charset="0"/>
              </a:rPr>
              <a:t> July</a:t>
            </a:r>
            <a:endParaRPr lang="en-US" sz="1800" b="1" dirty="0" smtClean="0">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50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78370" y="512676"/>
            <a:ext cx="5977806"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kern="0" dirty="0" smtClean="0"/>
              <a:t>Reference Material</a:t>
            </a:r>
          </a:p>
        </p:txBody>
      </p:sp>
      <p:sp>
        <p:nvSpPr>
          <p:cNvPr id="3" name="Rectangle 2"/>
          <p:cNvSpPr/>
          <p:nvPr/>
        </p:nvSpPr>
        <p:spPr>
          <a:xfrm>
            <a:off x="468313" y="1833135"/>
            <a:ext cx="8281168" cy="4058932"/>
          </a:xfrm>
          <a:prstGeom prst="rect">
            <a:avLst/>
          </a:prstGeom>
        </p:spPr>
        <p:txBody>
          <a:bodyPr wrap="square">
            <a:spAutoFit/>
          </a:bodyPr>
          <a:lstStyle/>
          <a:p>
            <a:pPr marL="285750" indent="-285750">
              <a:lnSpc>
                <a:spcPct val="120000"/>
              </a:lnSpc>
              <a:buFont typeface="Arial" panose="020B0604020202020204" pitchFamily="34" charset="0"/>
              <a:buChar char="•"/>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In </a:t>
            </a:r>
            <a:r>
              <a:rPr lang="en-US" sz="1800" b="1" dirty="0">
                <a:latin typeface="Calibri" panose="020F0502020204030204" pitchFamily="34" charset="0"/>
                <a:ea typeface="Times New Roman" panose="02020603050405020304" pitchFamily="18" charset="0"/>
                <a:cs typeface="Times New Roman" panose="02020603050405020304" pitchFamily="18" charset="0"/>
              </a:rPr>
              <a:t>A</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pril 2015 JRC  </a:t>
            </a:r>
            <a:r>
              <a:rPr lang="en-US" sz="1800" b="1" dirty="0" smtClean="0">
                <a:latin typeface="Calibri" panose="020F0502020204030204" pitchFamily="34" charset="0"/>
              </a:rPr>
              <a:t>started </a:t>
            </a:r>
            <a:r>
              <a:rPr lang="en-US" sz="1800" b="1" dirty="0">
                <a:latin typeface="Calibri" panose="020F0502020204030204" pitchFamily="34" charset="0"/>
              </a:rPr>
              <a:t>to design and test a way to produce a reference material for measurement of  atmospheric particulate organic and elemental carbon deposited on </a:t>
            </a:r>
            <a:r>
              <a:rPr lang="en-US" sz="1800" b="1" dirty="0" smtClean="0">
                <a:latin typeface="Calibri" panose="020F0502020204030204" pitchFamily="34" charset="0"/>
              </a:rPr>
              <a:t>filters</a:t>
            </a:r>
          </a:p>
          <a:p>
            <a:pPr marL="285750" indent="-285750">
              <a:lnSpc>
                <a:spcPct val="120000"/>
              </a:lnSpc>
              <a:buFont typeface="Arial" panose="020B0604020202020204" pitchFamily="34" charset="0"/>
              <a:buChar char="•"/>
            </a:pPr>
            <a:r>
              <a:rPr lang="en-US" sz="1800" b="1" dirty="0" smtClean="0">
                <a:latin typeface="Calibri" panose="020F0502020204030204" pitchFamily="34" charset="0"/>
              </a:rPr>
              <a:t>Several </a:t>
            </a:r>
            <a:r>
              <a:rPr lang="en-US" sz="1800" b="1" dirty="0">
                <a:latin typeface="Calibri" panose="020F0502020204030204" pitchFamily="34" charset="0"/>
              </a:rPr>
              <a:t>organic substances and elemental carbon forms were investigated for their ability of making pyrolysis in a inert atmosphere (the organic compounds) and decomposing in an oxidative atmosphere at temperature lower than 850 degree Celsius (the elemental carbon </a:t>
            </a:r>
            <a:r>
              <a:rPr lang="en-US" sz="1800" b="1" dirty="0" smtClean="0">
                <a:latin typeface="Calibri" panose="020F0502020204030204" pitchFamily="34" charset="0"/>
              </a:rPr>
              <a:t>forms)</a:t>
            </a:r>
          </a:p>
          <a:p>
            <a:pPr marL="285750" indent="-285750">
              <a:lnSpc>
                <a:spcPct val="120000"/>
              </a:lnSpc>
              <a:buFont typeface="Arial" panose="020B0604020202020204" pitchFamily="34" charset="0"/>
              <a:buChar char="•"/>
            </a:pPr>
            <a:r>
              <a:rPr lang="en-US" sz="1800" b="1" dirty="0" smtClean="0">
                <a:latin typeface="Calibri" panose="020F0502020204030204" pitchFamily="34" charset="0"/>
              </a:rPr>
              <a:t>The </a:t>
            </a:r>
            <a:r>
              <a:rPr lang="en-US" sz="1800" b="1" dirty="0">
                <a:latin typeface="Calibri" panose="020F0502020204030204" pitchFamily="34" charset="0"/>
              </a:rPr>
              <a:t>species simulating at best the organic and elemental carbon aerosol fractions were selected to generate a </a:t>
            </a:r>
            <a:r>
              <a:rPr lang="en-US" sz="1800" b="1" dirty="0" smtClean="0">
                <a:latin typeface="Calibri" panose="020F0502020204030204" pitchFamily="34" charset="0"/>
              </a:rPr>
              <a:t>suspension</a:t>
            </a:r>
          </a:p>
          <a:p>
            <a:pPr marL="285750" indent="-285750">
              <a:lnSpc>
                <a:spcPct val="120000"/>
              </a:lnSpc>
              <a:buFont typeface="Arial" panose="020B0604020202020204" pitchFamily="34" charset="0"/>
              <a:buChar char="•"/>
            </a:pPr>
            <a:r>
              <a:rPr lang="en-US" sz="1800" b="1" dirty="0" smtClean="0">
                <a:latin typeface="Calibri" panose="020F0502020204030204" pitchFamily="34" charset="0"/>
              </a:rPr>
              <a:t>Ink-jet </a:t>
            </a:r>
            <a:r>
              <a:rPr lang="en-US" sz="1800" b="1" dirty="0">
                <a:latin typeface="Calibri" panose="020F0502020204030204" pitchFamily="34" charset="0"/>
              </a:rPr>
              <a:t>printing on the filters, using the suspension as 'ink', has been shown to be the most convenient </a:t>
            </a:r>
            <a:r>
              <a:rPr lang="en-US" sz="1800" b="1" dirty="0" smtClean="0">
                <a:latin typeface="Calibri" panose="020F0502020204030204" pitchFamily="34" charset="0"/>
              </a:rPr>
              <a:t>approach</a:t>
            </a:r>
          </a:p>
          <a:p>
            <a:pPr marL="285750" indent="-285750">
              <a:lnSpc>
                <a:spcPct val="120000"/>
              </a:lnSpc>
              <a:buFont typeface="Arial" panose="020B0604020202020204" pitchFamily="34" charset="0"/>
              <a:buChar char="•"/>
            </a:pPr>
            <a:r>
              <a:rPr lang="en-US" sz="1800" b="1" dirty="0" smtClean="0">
                <a:latin typeface="Calibri" panose="020F0502020204030204" pitchFamily="34" charset="0"/>
              </a:rPr>
              <a:t>Your </a:t>
            </a:r>
            <a:r>
              <a:rPr lang="en-US" sz="1800" b="1" dirty="0">
                <a:latin typeface="Calibri" panose="020F0502020204030204" pitchFamily="34" charset="0"/>
              </a:rPr>
              <a:t>results would contribute to the homogeneity and transport stability </a:t>
            </a:r>
            <a:r>
              <a:rPr lang="en-US" sz="1800" b="1" dirty="0" smtClean="0">
                <a:latin typeface="Calibri" panose="020F0502020204030204" pitchFamily="34" charset="0"/>
              </a:rPr>
              <a:t>study</a:t>
            </a:r>
            <a:endParaRPr lang="en-US" sz="1800" b="1" dirty="0" smtClean="0">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92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79512" y="1915418"/>
            <a:ext cx="8568952" cy="4105870"/>
          </a:xfrm>
        </p:spPr>
        <p:txBody>
          <a:bodyPr/>
          <a:lstStyle/>
          <a:p>
            <a:pPr marL="342900" indent="-342900">
              <a:buFont typeface="Arial" panose="020B0604020202020204" pitchFamily="34" charset="0"/>
              <a:buChar char="•"/>
            </a:pPr>
            <a:r>
              <a:rPr lang="en-US" sz="2000" b="1" dirty="0" smtClean="0">
                <a:latin typeface="Calibri" panose="020F0502020204030204" pitchFamily="34" charset="0"/>
              </a:rPr>
              <a:t>Requirements for measuring TC and EC in PM2.5 At rural background location in </a:t>
            </a:r>
            <a:r>
              <a:rPr lang="en-US" sz="2000" b="1" dirty="0" smtClean="0">
                <a:latin typeface="Calibri" panose="020F0502020204030204" pitchFamily="34" charset="0"/>
              </a:rPr>
              <a:t>Air </a:t>
            </a:r>
            <a:r>
              <a:rPr lang="en-US" sz="2000" b="1" dirty="0">
                <a:latin typeface="Calibri" panose="020F0502020204030204" pitchFamily="34" charset="0"/>
              </a:rPr>
              <a:t>Quality Directive </a:t>
            </a:r>
            <a:r>
              <a:rPr lang="en-US" sz="2000" b="1" dirty="0" smtClean="0">
                <a:latin typeface="Calibri" panose="020F0502020204030204" pitchFamily="34" charset="0"/>
              </a:rPr>
              <a:t>2008/50/EC</a:t>
            </a:r>
            <a:r>
              <a:rPr lang="en-US" sz="2000" b="1" dirty="0" smtClean="0">
                <a:latin typeface="Calibri" panose="020F0502020204030204" pitchFamily="34" charset="0"/>
              </a:rPr>
              <a:t> </a:t>
            </a:r>
          </a:p>
          <a:p>
            <a:pPr marL="342900" indent="-342900">
              <a:buFont typeface="Arial" panose="020B0604020202020204" pitchFamily="34" charset="0"/>
              <a:buChar char="•"/>
            </a:pPr>
            <a:endParaRPr lang="en-US" sz="2000" b="1" dirty="0" smtClean="0">
              <a:latin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rPr>
              <a:t>Thermal-optical </a:t>
            </a:r>
            <a:r>
              <a:rPr lang="en-US" sz="2000" b="1" dirty="0" smtClean="0">
                <a:latin typeface="Calibri" panose="020F0502020204030204" pitchFamily="34" charset="0"/>
              </a:rPr>
              <a:t>analysis is the </a:t>
            </a:r>
            <a:r>
              <a:rPr lang="en-US" sz="2000" b="1" dirty="0">
                <a:latin typeface="Calibri" panose="020F0502020204030204" pitchFamily="34" charset="0"/>
              </a:rPr>
              <a:t>most suitable method for the determination of EC and OC collected on filters </a:t>
            </a:r>
            <a:r>
              <a:rPr lang="en-US" sz="2000" b="1" dirty="0" smtClean="0">
                <a:latin typeface="Calibri" panose="020F0502020204030204" pitchFamily="34" charset="0"/>
              </a:rPr>
              <a:t>and </a:t>
            </a:r>
            <a:r>
              <a:rPr lang="en-US" sz="2000" b="1" dirty="0">
                <a:latin typeface="Calibri" panose="020F0502020204030204" pitchFamily="34" charset="0"/>
              </a:rPr>
              <a:t>the thermal protocol EUSAAR-2 with a transmittance optical correction for pyrolysis </a:t>
            </a:r>
            <a:r>
              <a:rPr lang="en-US" sz="2000" b="1" dirty="0" smtClean="0">
                <a:latin typeface="Calibri" panose="020F0502020204030204" pitchFamily="34" charset="0"/>
              </a:rPr>
              <a:t>has been </a:t>
            </a:r>
            <a:r>
              <a:rPr lang="en-US" sz="2000" b="1" dirty="0">
                <a:latin typeface="Calibri" panose="020F0502020204030204" pitchFamily="34" charset="0"/>
              </a:rPr>
              <a:t>selected as the European standard thermal protocol (EN16909</a:t>
            </a:r>
            <a:r>
              <a:rPr lang="en-US" sz="2000" b="1" dirty="0" smtClean="0">
                <a:latin typeface="Calibri" panose="020F0502020204030204" pitchFamily="34" charset="0"/>
              </a:rPr>
              <a:t>)</a:t>
            </a:r>
          </a:p>
          <a:p>
            <a:pPr marL="342900" indent="-342900">
              <a:buFont typeface="Arial" panose="020B0604020202020204" pitchFamily="34" charset="0"/>
              <a:buChar char="•"/>
            </a:pPr>
            <a:endParaRPr lang="en-US" sz="2000" b="1" dirty="0" smtClean="0">
              <a:latin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rPr>
              <a:t>The </a:t>
            </a:r>
            <a:r>
              <a:rPr lang="en-US" sz="2000" b="1" i="1" dirty="0">
                <a:latin typeface="Calibri" panose="020F0502020204030204" pitchFamily="34" charset="0"/>
              </a:rPr>
              <a:t>European center for aerosol calibration</a:t>
            </a:r>
            <a:r>
              <a:rPr lang="en-US" sz="2000" b="1" dirty="0">
                <a:latin typeface="Calibri" panose="020F0502020204030204" pitchFamily="34" charset="0"/>
              </a:rPr>
              <a:t> within the European project ACTRIS-2 has organized in 2016 an inter-laboratory comparison exercise (ILCE) (ref. OCEC-2016-1</a:t>
            </a:r>
            <a:r>
              <a:rPr lang="en-US" sz="2000" b="1" dirty="0" smtClean="0">
                <a:latin typeface="Calibri" panose="020F0502020204030204" pitchFamily="34" charset="0"/>
              </a:rPr>
              <a:t>)</a:t>
            </a:r>
            <a:endParaRPr lang="en-US" sz="2000" b="1" dirty="0">
              <a:latin typeface="Calibri" panose="020F0502020204030204" pitchFamily="34" charset="0"/>
            </a:endParaRPr>
          </a:p>
          <a:p>
            <a:endParaRPr lang="en-US" dirty="0"/>
          </a:p>
        </p:txBody>
      </p:sp>
      <p:sp>
        <p:nvSpPr>
          <p:cNvPr id="4" name="Title 3"/>
          <p:cNvSpPr>
            <a:spLocks noGrp="1"/>
          </p:cNvSpPr>
          <p:nvPr>
            <p:ph type="title"/>
          </p:nvPr>
        </p:nvSpPr>
        <p:spPr>
          <a:xfrm>
            <a:off x="179512" y="620688"/>
            <a:ext cx="8208963" cy="648072"/>
          </a:xfrm>
        </p:spPr>
        <p:txBody>
          <a:bodyPr/>
          <a:lstStyle/>
          <a:p>
            <a:r>
              <a:rPr lang="en-US" sz="2400" dirty="0" smtClean="0"/>
              <a:t>Introduction</a:t>
            </a:r>
            <a:endParaRPr lang="en-US" sz="2400" dirty="0"/>
          </a:p>
        </p:txBody>
      </p:sp>
    </p:spTree>
    <p:custDataLst>
      <p:tags r:id="rId1"/>
    </p:custDataLst>
    <p:extLst>
      <p:ext uri="{BB962C8B-B14F-4D97-AF65-F5344CB8AC3E}">
        <p14:creationId xmlns:p14="http://schemas.microsoft.com/office/powerpoint/2010/main" val="35247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467544" y="1700808"/>
            <a:ext cx="8280920" cy="2664296"/>
          </a:xfrm>
        </p:spPr>
        <p:txBody>
          <a:bodyPr/>
          <a:lstStyle/>
          <a:p>
            <a:pPr marL="342900" indent="-342900">
              <a:buFont typeface="Arial" panose="020B0604020202020204" pitchFamily="34" charset="0"/>
              <a:buChar char="•"/>
            </a:pPr>
            <a:r>
              <a:rPr lang="en-US" sz="2000" b="1" dirty="0" smtClean="0">
                <a:latin typeface="Calibri" panose="020F0502020204030204" pitchFamily="34" charset="0"/>
              </a:rPr>
              <a:t>Ambient PM </a:t>
            </a:r>
            <a:r>
              <a:rPr lang="en-US" sz="2000" b="1" dirty="0">
                <a:latin typeface="Calibri" panose="020F0502020204030204" pitchFamily="34" charset="0"/>
              </a:rPr>
              <a:t>aerosol collected </a:t>
            </a:r>
            <a:r>
              <a:rPr lang="en-US" sz="2000" b="1" dirty="0" smtClean="0">
                <a:latin typeface="Calibri" panose="020F0502020204030204" pitchFamily="34" charset="0"/>
              </a:rPr>
              <a:t>on </a:t>
            </a:r>
            <a:r>
              <a:rPr lang="en-US" sz="2000" b="1" dirty="0">
                <a:latin typeface="Calibri" panose="020F0502020204030204" pitchFamily="34" charset="0"/>
              </a:rPr>
              <a:t>quartz fiber filters at 4 sites across </a:t>
            </a:r>
            <a:r>
              <a:rPr lang="en-US" sz="2000" b="1" dirty="0" smtClean="0">
                <a:latin typeface="Calibri" panose="020F0502020204030204" pitchFamily="34" charset="0"/>
              </a:rPr>
              <a:t>Europe (D, G, E, N)</a:t>
            </a:r>
          </a:p>
          <a:p>
            <a:pPr marL="342900" indent="-342900">
              <a:buFont typeface="Arial" panose="020B0604020202020204" pitchFamily="34" charset="0"/>
              <a:buChar char="•"/>
            </a:pPr>
            <a:endParaRPr lang="en-US" sz="2000" b="1" dirty="0" smtClean="0">
              <a:latin typeface="Calibri" panose="020F0502020204030204" pitchFamily="34" charset="0"/>
            </a:endParaRPr>
          </a:p>
          <a:p>
            <a:pPr marL="342900" indent="-342900">
              <a:buFont typeface="Arial" panose="020B0604020202020204" pitchFamily="34" charset="0"/>
              <a:buChar char="•"/>
            </a:pPr>
            <a:r>
              <a:rPr lang="en-US" sz="2000" b="1" dirty="0" smtClean="0">
                <a:latin typeface="Calibri" panose="020F0502020204030204" pitchFamily="34" charset="0"/>
              </a:rPr>
              <a:t>The filter sample homogeneity investigated </a:t>
            </a:r>
            <a:r>
              <a:rPr lang="en-US" sz="2000" b="1" dirty="0">
                <a:latin typeface="Calibri" panose="020F0502020204030204" pitchFamily="34" charset="0"/>
              </a:rPr>
              <a:t>by the JRC on distinct samples collected at each </a:t>
            </a:r>
            <a:r>
              <a:rPr lang="en-US" sz="2000" b="1" dirty="0" smtClean="0">
                <a:latin typeface="Calibri" panose="020F0502020204030204" pitchFamily="34" charset="0"/>
              </a:rPr>
              <a:t>location: better than 6% for TC and 11% for EC/TC</a:t>
            </a:r>
          </a:p>
          <a:p>
            <a:pPr marL="342900" indent="-342900">
              <a:buFont typeface="Arial" panose="020B0604020202020204" pitchFamily="34" charset="0"/>
              <a:buChar char="•"/>
            </a:pPr>
            <a:endParaRPr lang="en-US" sz="2000" b="1" dirty="0">
              <a:latin typeface="Calibri" panose="020F0502020204030204" pitchFamily="34" charset="0"/>
            </a:endParaRPr>
          </a:p>
        </p:txBody>
      </p:sp>
      <p:sp>
        <p:nvSpPr>
          <p:cNvPr id="3" name="Title 2"/>
          <p:cNvSpPr>
            <a:spLocks noGrp="1"/>
          </p:cNvSpPr>
          <p:nvPr>
            <p:ph type="title"/>
          </p:nvPr>
        </p:nvSpPr>
        <p:spPr>
          <a:xfrm>
            <a:off x="179388" y="548680"/>
            <a:ext cx="4033268" cy="468052"/>
          </a:xfrm>
        </p:spPr>
        <p:txBody>
          <a:bodyPr/>
          <a:lstStyle/>
          <a:p>
            <a:r>
              <a:rPr lang="en-US" sz="2400" dirty="0" smtClean="0"/>
              <a:t>Organization</a:t>
            </a:r>
            <a:endParaRPr lang="en-US" sz="2400" dirty="0"/>
          </a:p>
        </p:txBody>
      </p:sp>
    </p:spTree>
    <p:custDataLst>
      <p:tags r:id="rId1"/>
    </p:custDataLst>
    <p:extLst>
      <p:ext uri="{BB962C8B-B14F-4D97-AF65-F5344CB8AC3E}">
        <p14:creationId xmlns:p14="http://schemas.microsoft.com/office/powerpoint/2010/main" val="17670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467544" y="1268760"/>
            <a:ext cx="8280920" cy="1152128"/>
          </a:xfrm>
        </p:spPr>
        <p:txBody>
          <a:bodyPr/>
          <a:lstStyle/>
          <a:p>
            <a:pPr marL="342900" indent="-342900">
              <a:buFont typeface="Arial" panose="020B0604020202020204" pitchFamily="34" charset="0"/>
              <a:buChar char="•"/>
            </a:pP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Thirteen laboratories </a:t>
            </a:r>
            <a:r>
              <a:rPr lang="en-US" sz="2000" b="1" dirty="0">
                <a:latin typeface="Calibri" panose="020F0502020204030204" pitchFamily="34" charset="0"/>
                <a:ea typeface="Times New Roman" panose="02020603050405020304" pitchFamily="18" charset="0"/>
                <a:cs typeface="Times New Roman" panose="02020603050405020304" pitchFamily="18" charset="0"/>
              </a:rPr>
              <a:t>in charge of OC and EC measurements at the EMEP stations in Cyprus, Czech Republic, Finland, France, Germany, Greece, Italy, Norway, Poland, Spain and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Sweden</a:t>
            </a:r>
            <a:endParaRPr lang="en-US" sz="2000" b="1" dirty="0" smtClean="0">
              <a:latin typeface="Calibri" panose="020F0502020204030204" pitchFamily="34" charset="0"/>
            </a:endParaRPr>
          </a:p>
        </p:txBody>
      </p:sp>
      <p:sp>
        <p:nvSpPr>
          <p:cNvPr id="3" name="Title 2"/>
          <p:cNvSpPr>
            <a:spLocks noGrp="1"/>
          </p:cNvSpPr>
          <p:nvPr>
            <p:ph type="title"/>
          </p:nvPr>
        </p:nvSpPr>
        <p:spPr>
          <a:xfrm>
            <a:off x="179388" y="548680"/>
            <a:ext cx="4033268" cy="468052"/>
          </a:xfrm>
        </p:spPr>
        <p:txBody>
          <a:bodyPr/>
          <a:lstStyle/>
          <a:p>
            <a:r>
              <a:rPr lang="en-US" sz="2400" dirty="0" smtClean="0"/>
              <a:t>Organization</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678195712"/>
              </p:ext>
            </p:extLst>
          </p:nvPr>
        </p:nvGraphicFramePr>
        <p:xfrm>
          <a:off x="1655676" y="2276874"/>
          <a:ext cx="5904655" cy="4581126"/>
        </p:xfrm>
        <a:graphic>
          <a:graphicData uri="http://schemas.openxmlformats.org/drawingml/2006/table">
            <a:tbl>
              <a:tblPr firstRow="1" firstCol="1" bandRow="1">
                <a:tableStyleId>{5C22544A-7EE6-4342-B048-85BDC9FD1C3A}</a:tableStyleId>
              </a:tblPr>
              <a:tblGrid>
                <a:gridCol w="720080"/>
                <a:gridCol w="997701"/>
                <a:gridCol w="1226010"/>
                <a:gridCol w="867427"/>
                <a:gridCol w="1038181"/>
                <a:gridCol w="1055256"/>
              </a:tblGrid>
              <a:tr h="472021">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Code</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solidFill>
                      <a:srgbClr val="00B0F0"/>
                    </a:solidFill>
                  </a:tcPr>
                </a:tc>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Participant</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solidFill>
                      <a:srgbClr val="00B0F0"/>
                    </a:solidFill>
                  </a:tcPr>
                </a:tc>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Instrument</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solidFill>
                      <a:srgbClr val="00B0F0"/>
                    </a:solidFill>
                  </a:tcPr>
                </a:tc>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Protocol</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solidFill>
                      <a:srgbClr val="00B0F0"/>
                    </a:solidFill>
                  </a:tcPr>
                </a:tc>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Punch size (cm²)</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solidFill>
                      <a:srgbClr val="00B0F0"/>
                    </a:solidFill>
                  </a:tcPr>
                </a:tc>
                <a:tc>
                  <a:txBody>
                    <a:bodyPr/>
                    <a:lstStyle/>
                    <a:p>
                      <a:pPr marL="0" marR="0">
                        <a:spcBef>
                          <a:spcPts val="0"/>
                        </a:spcBef>
                        <a:spcAft>
                          <a:spcPts val="0"/>
                        </a:spcAft>
                      </a:pPr>
                      <a:r>
                        <a:rPr lang="en-US" sz="1200" b="1" dirty="0">
                          <a:effectLst/>
                          <a:latin typeface="Calibri" panose="020F0502020204030204" pitchFamily="34" charset="0"/>
                          <a:cs typeface="Aharoni" panose="02010803020104030203" pitchFamily="2" charset="-79"/>
                        </a:rPr>
                        <a:t>Charring cor.</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solidFill>
                      <a:srgbClr val="00B0F0"/>
                    </a:solidFill>
                  </a:tcP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1</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ACES</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Sunset</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EUSAAR_2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Transmittance</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2</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NILU</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Sunset</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EUSAAR_2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Transmittance</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3</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IEE</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Sunset</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EUSAAR_2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4</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NOA</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Sunset</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EUSAAR_2</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err="1">
                          <a:solidFill>
                            <a:srgbClr val="164194"/>
                          </a:solidFill>
                          <a:effectLst/>
                          <a:latin typeface="Calibri" panose="020F0502020204030204" pitchFamily="34" charset="0"/>
                          <a:cs typeface="Aharoni" panose="02010803020104030203" pitchFamily="2" charset="-79"/>
                        </a:rPr>
                        <a:t>n.a</a:t>
                      </a:r>
                      <a:r>
                        <a:rPr lang="en-US" sz="1200" b="1" dirty="0">
                          <a:solidFill>
                            <a:srgbClr val="164194"/>
                          </a:solidFill>
                          <a:effectLst/>
                          <a:latin typeface="Calibri" panose="020F0502020204030204" pitchFamily="34" charset="0"/>
                          <a:cs typeface="Aharoni" panose="02010803020104030203" pitchFamily="2" charset="-79"/>
                        </a:rPr>
                        <a:t>.</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5</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CHMI</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Sunset</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EUSAAR_2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6</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TROPOS</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Sunset</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EUSAAR_2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7</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IDAEA</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Sunset</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EUSAAR_2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8</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LGGE</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Sunset</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EUSAAR_2</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9</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UBA</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Sunset</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EUSAAR_2</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10</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JRC</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Sunset</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EUSAAR_2</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1.00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11</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Cyl</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Sunset</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EUSAAR_2</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1.50</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12</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NCSR</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Sunset on-line</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EUSAAR_2</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2.14</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r h="316085">
                <a:tc>
                  <a:txBody>
                    <a:bodyPr/>
                    <a:lstStyle/>
                    <a:p>
                      <a:pPr marL="0" marR="0" algn="ctr">
                        <a:spcBef>
                          <a:spcPts val="0"/>
                        </a:spcBef>
                        <a:spcAft>
                          <a:spcPts val="0"/>
                        </a:spcAft>
                      </a:pPr>
                      <a:r>
                        <a:rPr lang="en-US" sz="1200" b="1" dirty="0">
                          <a:effectLst/>
                          <a:latin typeface="Calibri" panose="020F0502020204030204" pitchFamily="34" charset="0"/>
                          <a:cs typeface="Aharoni" panose="02010803020104030203" pitchFamily="2" charset="-79"/>
                        </a:rPr>
                        <a:t>13</a:t>
                      </a:r>
                      <a:endParaRPr lang="en-US" sz="1200" b="1" dirty="0">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solidFill>
                      <a:srgbClr val="00B0F0"/>
                    </a:solidFill>
                  </a:tcPr>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UHEL</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a:solidFill>
                            <a:srgbClr val="164194"/>
                          </a:solidFill>
                          <a:effectLst/>
                          <a:latin typeface="Calibri" panose="020F0502020204030204" pitchFamily="34" charset="0"/>
                          <a:cs typeface="Aharoni" panose="02010803020104030203" pitchFamily="2" charset="-79"/>
                        </a:rPr>
                        <a:t>Sunset on-line</a:t>
                      </a:r>
                      <a:endParaRPr lang="en-US" sz="1200" b="1">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EUSAAR_2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lgn="ctr">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0.92</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b"/>
                </a:tc>
                <a:tc>
                  <a:txBody>
                    <a:bodyPr/>
                    <a:lstStyle/>
                    <a:p>
                      <a:pPr marL="0" marR="0">
                        <a:spcBef>
                          <a:spcPts val="0"/>
                        </a:spcBef>
                        <a:spcAft>
                          <a:spcPts val="0"/>
                        </a:spcAft>
                      </a:pPr>
                      <a:r>
                        <a:rPr lang="en-US" sz="1200" b="1" dirty="0">
                          <a:solidFill>
                            <a:srgbClr val="164194"/>
                          </a:solidFill>
                          <a:effectLst/>
                          <a:latin typeface="Calibri" panose="020F0502020204030204" pitchFamily="34" charset="0"/>
                          <a:cs typeface="Aharoni" panose="02010803020104030203" pitchFamily="2" charset="-79"/>
                        </a:rPr>
                        <a:t>Transmittance</a:t>
                      </a:r>
                      <a:endParaRPr lang="en-US" sz="1200" b="1" dirty="0">
                        <a:solidFill>
                          <a:srgbClr val="164194"/>
                        </a:solidFill>
                        <a:effectLst/>
                        <a:latin typeface="Calibri" panose="020F0502020204030204" pitchFamily="34" charset="0"/>
                        <a:ea typeface="Times New Roman" panose="02020603050405020304" pitchFamily="18" charset="0"/>
                        <a:cs typeface="Aharoni" panose="02010803020104030203" pitchFamily="2" charset="-79"/>
                      </a:endParaRPr>
                    </a:p>
                  </a:txBody>
                  <a:tcPr marL="68580" marR="68580" marT="0" marB="0" anchor="ctr"/>
                </a:tc>
              </a:tr>
            </a:tbl>
          </a:graphicData>
        </a:graphic>
      </p:graphicFrame>
    </p:spTree>
    <p:custDataLst>
      <p:tags r:id="rId1"/>
    </p:custDataLst>
    <p:extLst>
      <p:ext uri="{BB962C8B-B14F-4D97-AF65-F5344CB8AC3E}">
        <p14:creationId xmlns:p14="http://schemas.microsoft.com/office/powerpoint/2010/main" val="399245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txBox="1">
            <a:spLocks noChangeArrowheads="1"/>
          </p:cNvSpPr>
          <p:nvPr/>
        </p:nvSpPr>
        <p:spPr bwMode="auto">
          <a:xfrm>
            <a:off x="14288" y="981075"/>
            <a:ext cx="9129712" cy="5876925"/>
          </a:xfrm>
          <a:prstGeom prst="rect">
            <a:avLst/>
          </a:prstGeom>
          <a:solidFill>
            <a:schemeClr val="bg1"/>
          </a:solidFill>
          <a:ln>
            <a:noFill/>
          </a:ln>
          <a:effectLst/>
          <a:extLst/>
        </p:spPr>
        <p:txBody>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endParaRPr lang="en-US" sz="2000" dirty="0" smtClean="0">
              <a:latin typeface="Calibri" panose="020F0502020204030204" pitchFamily="34" charset="0"/>
            </a:endParaRPr>
          </a:p>
          <a:p>
            <a:pPr>
              <a:lnSpc>
                <a:spcPct val="110000"/>
              </a:lnSpc>
              <a:defRPr/>
            </a:pPr>
            <a:r>
              <a:rPr lang="en-US" sz="2000" dirty="0" smtClean="0">
                <a:latin typeface="Calibri" panose="020F0502020204030204" pitchFamily="34" charset="0"/>
              </a:rPr>
              <a:t>Repeatability</a:t>
            </a:r>
            <a:r>
              <a:rPr lang="en-US" sz="2000" dirty="0">
                <a:latin typeface="Calibri" panose="020F0502020204030204" pitchFamily="34" charset="0"/>
              </a:rPr>
              <a:t> </a:t>
            </a:r>
            <a:r>
              <a:rPr lang="en-US" sz="2000" dirty="0" smtClean="0">
                <a:latin typeface="Calibri" panose="020F0502020204030204" pitchFamily="34" charset="0"/>
              </a:rPr>
              <a:t>and reproducibility standard deviations of the method for measurement of TC and EC/TC ratio</a:t>
            </a:r>
            <a:endParaRPr lang="en-US" sz="2000" dirty="0">
              <a:latin typeface="Calibri" panose="020F0502020204030204" pitchFamily="34" charset="0"/>
            </a:endParaRPr>
          </a:p>
          <a:p>
            <a:pPr>
              <a:lnSpc>
                <a:spcPct val="110000"/>
              </a:lnSpc>
              <a:defRPr/>
            </a:pPr>
            <a:endParaRPr lang="en-US" sz="2000" dirty="0" smtClean="0">
              <a:latin typeface="Calibri" panose="020F0502020204030204" pitchFamily="34" charset="0"/>
            </a:endParaRPr>
          </a:p>
          <a:p>
            <a:pPr marL="701675" indent="-342900">
              <a:lnSpc>
                <a:spcPct val="110000"/>
              </a:lnSpc>
              <a:buFont typeface="Arial" panose="020B0604020202020204" pitchFamily="34" charset="0"/>
              <a:buChar char="•"/>
              <a:defRPr/>
            </a:pPr>
            <a:r>
              <a:rPr lang="en-US" sz="2000" u="sng" dirty="0" smtClean="0">
                <a:solidFill>
                  <a:srgbClr val="C00000"/>
                </a:solidFill>
                <a:latin typeface="Calibri" panose="020F0502020204030204" pitchFamily="34" charset="0"/>
              </a:rPr>
              <a:t>Evaluate the consistency of the dataset:</a:t>
            </a:r>
            <a:r>
              <a:rPr lang="en-US" sz="2000" dirty="0" smtClean="0">
                <a:solidFill>
                  <a:srgbClr val="C00000"/>
                </a:solidFill>
                <a:latin typeface="Calibri" panose="020F0502020204030204" pitchFamily="34" charset="0"/>
              </a:rPr>
              <a:t> </a:t>
            </a:r>
            <a:endParaRPr lang="en-US" sz="2000" dirty="0">
              <a:solidFill>
                <a:srgbClr val="C00000"/>
              </a:solidFill>
              <a:latin typeface="Calibri" panose="020F0502020204030204" pitchFamily="34" charset="0"/>
            </a:endParaRPr>
          </a:p>
          <a:p>
            <a:pPr marL="701675" indent="-19050">
              <a:lnSpc>
                <a:spcPct val="110000"/>
              </a:lnSpc>
              <a:buFont typeface="Arial" panose="020B0604020202020204" pitchFamily="34" charset="0"/>
              <a:buChar char="•"/>
              <a:defRPr/>
            </a:pPr>
            <a:r>
              <a:rPr lang="en-US" sz="2000" dirty="0" smtClean="0">
                <a:latin typeface="Calibri" panose="020F0502020204030204" pitchFamily="34" charset="0"/>
              </a:rPr>
              <a:t> Mandel’s </a:t>
            </a:r>
            <a:r>
              <a:rPr lang="en-US" sz="2000" i="1" dirty="0">
                <a:latin typeface="Calibri" panose="020F0502020204030204" pitchFamily="34" charset="0"/>
              </a:rPr>
              <a:t>k</a:t>
            </a:r>
            <a:r>
              <a:rPr lang="en-US" sz="2000" dirty="0">
                <a:latin typeface="Calibri" panose="020F0502020204030204" pitchFamily="34" charset="0"/>
              </a:rPr>
              <a:t> </a:t>
            </a:r>
            <a:r>
              <a:rPr lang="en-US" sz="2000" dirty="0" smtClean="0">
                <a:latin typeface="Calibri" panose="020F0502020204030204" pitchFamily="34" charset="0"/>
              </a:rPr>
              <a:t>parameter + Cochran’s test </a:t>
            </a:r>
            <a:r>
              <a:rPr lang="en-US" sz="2000" dirty="0">
                <a:latin typeface="Calibri" panose="020F0502020204030204" pitchFamily="34" charset="0"/>
              </a:rPr>
              <a:t>–</a:t>
            </a:r>
            <a:r>
              <a:rPr lang="en-US" sz="2000" dirty="0" smtClean="0">
                <a:latin typeface="Calibri" panose="020F0502020204030204" pitchFamily="34" charset="0"/>
              </a:rPr>
              <a:t> within-laboratory consistency  </a:t>
            </a:r>
          </a:p>
          <a:p>
            <a:pPr marL="701675" indent="-19050">
              <a:lnSpc>
                <a:spcPct val="110000"/>
              </a:lnSpc>
              <a:buFont typeface="Arial" panose="020B0604020202020204" pitchFamily="34" charset="0"/>
              <a:buChar char="•"/>
              <a:defRPr/>
            </a:pPr>
            <a:r>
              <a:rPr lang="en-US" sz="2000" dirty="0" smtClean="0">
                <a:latin typeface="Calibri" panose="020F0502020204030204" pitchFamily="34" charset="0"/>
              </a:rPr>
              <a:t> Mandel’s </a:t>
            </a:r>
            <a:r>
              <a:rPr lang="en-US" sz="2000" i="1" dirty="0" smtClean="0">
                <a:latin typeface="Calibri" panose="020F0502020204030204" pitchFamily="34" charset="0"/>
              </a:rPr>
              <a:t>h</a:t>
            </a:r>
            <a:r>
              <a:rPr lang="en-US" sz="2000" dirty="0" smtClean="0">
                <a:latin typeface="Calibri" panose="020F0502020204030204" pitchFamily="34" charset="0"/>
              </a:rPr>
              <a:t> and G1-Grubbs’ test – between laboratory consistency</a:t>
            </a:r>
          </a:p>
          <a:p>
            <a:pPr marL="701675" indent="-19050">
              <a:lnSpc>
                <a:spcPct val="110000"/>
              </a:lnSpc>
              <a:buFont typeface="Arial" panose="020B0604020202020204" pitchFamily="34" charset="0"/>
              <a:buChar char="•"/>
              <a:defRPr/>
            </a:pPr>
            <a:r>
              <a:rPr lang="en-US" sz="2000" dirty="0">
                <a:latin typeface="Calibri" panose="020F0502020204030204" pitchFamily="34" charset="0"/>
              </a:rPr>
              <a:t> </a:t>
            </a:r>
            <a:r>
              <a:rPr lang="en-US" sz="2000" dirty="0" smtClean="0">
                <a:latin typeface="Calibri" panose="020F0502020204030204" pitchFamily="34" charset="0"/>
              </a:rPr>
              <a:t>Identification of stragglers and outliers</a:t>
            </a:r>
          </a:p>
          <a:p>
            <a:pPr marL="701675" indent="-19050">
              <a:lnSpc>
                <a:spcPct val="110000"/>
              </a:lnSpc>
              <a:buFont typeface="Arial" panose="020B0604020202020204" pitchFamily="34" charset="0"/>
              <a:buChar char="•"/>
              <a:defRPr/>
            </a:pPr>
            <a:r>
              <a:rPr lang="en-US" sz="2000" dirty="0" smtClean="0">
                <a:latin typeface="Calibri" panose="020F0502020204030204" pitchFamily="34" charset="0"/>
              </a:rPr>
              <a:t> Removal of outliers</a:t>
            </a:r>
          </a:p>
          <a:p>
            <a:pPr marL="701675" indent="-19050">
              <a:lnSpc>
                <a:spcPct val="110000"/>
              </a:lnSpc>
              <a:buFont typeface="Arial" panose="020B0604020202020204" pitchFamily="34" charset="0"/>
              <a:buChar char="•"/>
              <a:defRPr/>
            </a:pPr>
            <a:endParaRPr lang="en-US" sz="2000" dirty="0" smtClean="0">
              <a:latin typeface="Calibri" panose="020F0502020204030204" pitchFamily="34" charset="0"/>
            </a:endParaRPr>
          </a:p>
          <a:p>
            <a:pPr marL="684212" indent="-342900">
              <a:lnSpc>
                <a:spcPct val="110000"/>
              </a:lnSpc>
              <a:buFont typeface="Arial" panose="020B0604020202020204" pitchFamily="34" charset="0"/>
              <a:buChar char="•"/>
              <a:defRPr/>
            </a:pPr>
            <a:r>
              <a:rPr lang="en-US" sz="2000" u="sng" dirty="0" smtClean="0">
                <a:solidFill>
                  <a:srgbClr val="C00000"/>
                </a:solidFill>
                <a:latin typeface="Calibri" panose="020F0502020204030204" pitchFamily="34" charset="0"/>
              </a:rPr>
              <a:t>Calculation of reproducibility </a:t>
            </a:r>
            <a:r>
              <a:rPr lang="en-US" sz="2000" u="sng" dirty="0">
                <a:solidFill>
                  <a:srgbClr val="C00000"/>
                </a:solidFill>
                <a:latin typeface="Calibri" panose="020F0502020204030204" pitchFamily="34" charset="0"/>
              </a:rPr>
              <a:t>and </a:t>
            </a:r>
            <a:r>
              <a:rPr lang="en-US" sz="2000" u="sng" dirty="0" smtClean="0">
                <a:solidFill>
                  <a:srgbClr val="C00000"/>
                </a:solidFill>
                <a:latin typeface="Calibri" panose="020F0502020204030204" pitchFamily="34" charset="0"/>
              </a:rPr>
              <a:t>repeatability </a:t>
            </a:r>
            <a:r>
              <a:rPr lang="en-US" sz="2000" u="sng" dirty="0">
                <a:solidFill>
                  <a:srgbClr val="C00000"/>
                </a:solidFill>
                <a:latin typeface="Calibri" panose="020F0502020204030204" pitchFamily="34" charset="0"/>
              </a:rPr>
              <a:t>standard deviations </a:t>
            </a:r>
            <a:r>
              <a:rPr lang="en-US" sz="2000" dirty="0" smtClean="0">
                <a:latin typeface="Calibri" panose="020F0502020204030204" pitchFamily="34" charset="0"/>
              </a:rPr>
              <a:t>of the method and their dependence from the mean value</a:t>
            </a:r>
            <a:endParaRPr lang="en-US" sz="2000" dirty="0">
              <a:latin typeface="Calibri" panose="020F0502020204030204" pitchFamily="34" charset="0"/>
            </a:endParaRPr>
          </a:p>
          <a:p>
            <a:pPr>
              <a:lnSpc>
                <a:spcPct val="150000"/>
              </a:lnSpc>
              <a:defRPr/>
            </a:pPr>
            <a:endParaRPr lang="en-US" sz="2000" dirty="0">
              <a:latin typeface="Calibri" panose="020F0502020204030204" pitchFamily="34" charset="0"/>
            </a:endParaRPr>
          </a:p>
          <a:p>
            <a:pPr>
              <a:defRPr/>
            </a:pPr>
            <a:r>
              <a:rPr lang="en-US" sz="2000" dirty="0">
                <a:latin typeface="Calibri" panose="020F0502020204030204" pitchFamily="34" charset="0"/>
              </a:rPr>
              <a:t>	</a:t>
            </a:r>
          </a:p>
          <a:p>
            <a:pPr>
              <a:defRPr/>
            </a:pPr>
            <a:endParaRPr lang="en-US" sz="2000" dirty="0">
              <a:latin typeface="Calibri" panose="020F0502020204030204" pitchFamily="34" charset="0"/>
            </a:endParaRPr>
          </a:p>
          <a:p>
            <a:endParaRPr lang="en-US" sz="2000" dirty="0" smtClean="0">
              <a:latin typeface="Calibri" panose="020F0502020204030204" pitchFamily="34" charset="0"/>
            </a:endParaRPr>
          </a:p>
          <a:p>
            <a:endParaRPr lang="en-US" sz="2000" dirty="0" smtClean="0">
              <a:latin typeface="Calibri" panose="020F0502020204030204" pitchFamily="34" charset="0"/>
            </a:endParaRPr>
          </a:p>
          <a:p>
            <a:endParaRPr lang="en-US" sz="2000" dirty="0">
              <a:latin typeface="Calibri" panose="020F0502020204030204" pitchFamily="34" charset="0"/>
            </a:endParaRPr>
          </a:p>
          <a:p>
            <a:endParaRPr lang="en-US" sz="2000" dirty="0" smtClean="0">
              <a:latin typeface="Calibri" panose="020F0502020204030204" pitchFamily="34" charset="0"/>
            </a:endParaRPr>
          </a:p>
          <a:p>
            <a:pPr>
              <a:defRPr/>
            </a:pPr>
            <a:endParaRPr lang="en-US" sz="2000" dirty="0" smtClean="0">
              <a:latin typeface="Calibri" panose="020F0502020204030204" pitchFamily="34" charset="0"/>
            </a:endParaRPr>
          </a:p>
          <a:p>
            <a:pPr>
              <a:defRPr/>
            </a:pPr>
            <a:endParaRPr lang="en-US" sz="2000" dirty="0" smtClean="0">
              <a:latin typeface="Calibri" panose="020F0502020204030204" pitchFamily="34" charset="0"/>
            </a:endParaRPr>
          </a:p>
          <a:p>
            <a:pPr>
              <a:defRPr/>
            </a:pPr>
            <a:endParaRPr lang="en-US" sz="2000" dirty="0" smtClean="0">
              <a:latin typeface="Calibri" panose="020F0502020204030204" pitchFamily="34" charset="0"/>
            </a:endParaRPr>
          </a:p>
        </p:txBody>
      </p:sp>
      <p:sp>
        <p:nvSpPr>
          <p:cNvPr id="4" name="Title 2"/>
          <p:cNvSpPr txBox="1">
            <a:spLocks/>
          </p:cNvSpPr>
          <p:nvPr/>
        </p:nvSpPr>
        <p:spPr>
          <a:xfrm>
            <a:off x="178370" y="512676"/>
            <a:ext cx="4033268"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Method performance</a:t>
            </a:r>
          </a:p>
        </p:txBody>
      </p:sp>
    </p:spTree>
    <p:custDataLst>
      <p:tags r:id="rId1"/>
    </p:custDataLst>
    <p:extLst>
      <p:ext uri="{BB962C8B-B14F-4D97-AF65-F5344CB8AC3E}">
        <p14:creationId xmlns:p14="http://schemas.microsoft.com/office/powerpoint/2010/main" val="204045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741897018"/>
              </p:ext>
            </p:extLst>
          </p:nvPr>
        </p:nvGraphicFramePr>
        <p:xfrm>
          <a:off x="0" y="1052736"/>
          <a:ext cx="4714875" cy="2847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830277470"/>
              </p:ext>
            </p:extLst>
          </p:nvPr>
        </p:nvGraphicFramePr>
        <p:xfrm>
          <a:off x="0" y="4080477"/>
          <a:ext cx="4714875"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4716016" y="1844675"/>
            <a:ext cx="4572000" cy="1369606"/>
          </a:xfrm>
          <a:prstGeom prst="rect">
            <a:avLst/>
          </a:prstGeom>
        </p:spPr>
        <p:txBody>
          <a:bodyPr>
            <a:spAutoFit/>
          </a:bodyPr>
          <a:lstStyle/>
          <a:p>
            <a:pPr lvl="0"/>
            <a:r>
              <a:rPr lang="en-US" b="1" dirty="0">
                <a:latin typeface="+mn-lt"/>
              </a:rPr>
              <a:t>Mandel’s </a:t>
            </a:r>
            <a:r>
              <a:rPr lang="en-US" b="1" i="1" dirty="0">
                <a:latin typeface="+mn-lt"/>
              </a:rPr>
              <a:t>k</a:t>
            </a:r>
            <a:r>
              <a:rPr lang="en-US" b="1" dirty="0">
                <a:latin typeface="+mn-lt"/>
              </a:rPr>
              <a:t> parameter (repeatability) </a:t>
            </a:r>
          </a:p>
          <a:p>
            <a:pPr>
              <a:lnSpc>
                <a:spcPct val="110000"/>
              </a:lnSpc>
            </a:pPr>
            <a:endParaRPr lang="en-US" b="1" dirty="0" smtClean="0">
              <a:latin typeface="+mn-lt"/>
              <a:ea typeface="Times New Roman" panose="02020603050405020304" pitchFamily="18" charset="0"/>
              <a:cs typeface="Times New Roman" panose="02020603050405020304" pitchFamily="18" charset="0"/>
            </a:endParaRPr>
          </a:p>
          <a:p>
            <a:pPr>
              <a:lnSpc>
                <a:spcPct val="110000"/>
              </a:lnSpc>
            </a:pPr>
            <a:r>
              <a:rPr lang="en-US" b="1" dirty="0" smtClean="0">
                <a:latin typeface="+mn-lt"/>
                <a:ea typeface="Times New Roman" panose="02020603050405020304" pitchFamily="18" charset="0"/>
                <a:cs typeface="Times New Roman" panose="02020603050405020304" pitchFamily="18" charset="0"/>
              </a:rPr>
              <a:t>Two </a:t>
            </a:r>
            <a:r>
              <a:rPr lang="en-US" b="1" dirty="0">
                <a:latin typeface="+mn-lt"/>
                <a:ea typeface="Times New Roman" panose="02020603050405020304" pitchFamily="18" charset="0"/>
                <a:cs typeface="Times New Roman" panose="02020603050405020304" pitchFamily="18" charset="0"/>
              </a:rPr>
              <a:t>outliers (lab/sample: </a:t>
            </a:r>
            <a:r>
              <a:rPr lang="en-US" b="1" dirty="0">
                <a:solidFill>
                  <a:srgbClr val="C00000"/>
                </a:solidFill>
                <a:latin typeface="+mn-lt"/>
                <a:ea typeface="Times New Roman" panose="02020603050405020304" pitchFamily="18" charset="0"/>
                <a:cs typeface="Times New Roman" panose="02020603050405020304" pitchFamily="18" charset="0"/>
              </a:rPr>
              <a:t>1/DEM2</a:t>
            </a:r>
            <a:r>
              <a:rPr lang="en-US" b="1" dirty="0">
                <a:latin typeface="+mn-lt"/>
                <a:ea typeface="Times New Roman" panose="02020603050405020304" pitchFamily="18" charset="0"/>
                <a:cs typeface="Times New Roman" panose="02020603050405020304" pitchFamily="18" charset="0"/>
              </a:rPr>
              <a:t>; 4/4638</a:t>
            </a:r>
            <a:r>
              <a:rPr lang="en-US" b="1" dirty="0" smtClean="0">
                <a:latin typeface="+mn-lt"/>
                <a:ea typeface="Times New Roman" panose="02020603050405020304" pitchFamily="18" charset="0"/>
                <a:cs typeface="Times New Roman" panose="02020603050405020304" pitchFamily="18" charset="0"/>
              </a:rPr>
              <a:t>)</a:t>
            </a:r>
          </a:p>
          <a:p>
            <a:pPr>
              <a:lnSpc>
                <a:spcPct val="110000"/>
              </a:lnSpc>
              <a:spcBef>
                <a:spcPts val="600"/>
              </a:spcBef>
            </a:pPr>
            <a:r>
              <a:rPr lang="en-US" b="1" dirty="0" smtClean="0">
                <a:latin typeface="+mn-lt"/>
                <a:ea typeface="Times New Roman" panose="02020603050405020304" pitchFamily="18" charset="0"/>
                <a:cs typeface="Times New Roman" panose="02020603050405020304" pitchFamily="18" charset="0"/>
              </a:rPr>
              <a:t>Eight </a:t>
            </a:r>
            <a:r>
              <a:rPr lang="en-US" b="1" dirty="0">
                <a:latin typeface="+mn-lt"/>
                <a:ea typeface="Times New Roman" panose="02020603050405020304" pitchFamily="18" charset="0"/>
                <a:cs typeface="Times New Roman" panose="02020603050405020304" pitchFamily="18" charset="0"/>
              </a:rPr>
              <a:t>stragglers (lab/sample: 3/4642; </a:t>
            </a:r>
            <a:endParaRPr lang="en-US" b="1" dirty="0" smtClean="0">
              <a:latin typeface="+mn-lt"/>
              <a:ea typeface="Times New Roman" panose="02020603050405020304" pitchFamily="18" charset="0"/>
              <a:cs typeface="Times New Roman" panose="02020603050405020304" pitchFamily="18" charset="0"/>
            </a:endParaRPr>
          </a:p>
          <a:p>
            <a:pPr>
              <a:lnSpc>
                <a:spcPct val="110000"/>
              </a:lnSpc>
            </a:pPr>
            <a:r>
              <a:rPr lang="en-US" b="1" dirty="0" smtClean="0">
                <a:latin typeface="+mn-lt"/>
                <a:ea typeface="Times New Roman" panose="02020603050405020304" pitchFamily="18" charset="0"/>
                <a:cs typeface="Times New Roman" panose="02020603050405020304" pitchFamily="18" charset="0"/>
              </a:rPr>
              <a:t>4/T6694 </a:t>
            </a:r>
            <a:r>
              <a:rPr lang="en-US" b="1" dirty="0">
                <a:latin typeface="+mn-lt"/>
                <a:ea typeface="Times New Roman" panose="02020603050405020304" pitchFamily="18" charset="0"/>
                <a:cs typeface="Times New Roman" panose="02020603050405020304" pitchFamily="18" charset="0"/>
              </a:rPr>
              <a:t>and T6696; 7/DEM3 and A212; 8/4638; 10/T6694; 11/4642</a:t>
            </a:r>
            <a:r>
              <a:rPr lang="en-US" b="1" dirty="0" smtClean="0">
                <a:latin typeface="+mn-lt"/>
                <a:ea typeface="Times New Roman" panose="02020603050405020304" pitchFamily="18" charset="0"/>
                <a:cs typeface="Times New Roman" panose="02020603050405020304" pitchFamily="18" charset="0"/>
              </a:rPr>
              <a:t>)</a:t>
            </a:r>
          </a:p>
        </p:txBody>
      </p:sp>
      <p:sp>
        <p:nvSpPr>
          <p:cNvPr id="6" name="Title 2"/>
          <p:cNvSpPr txBox="1">
            <a:spLocks/>
          </p:cNvSpPr>
          <p:nvPr/>
        </p:nvSpPr>
        <p:spPr>
          <a:xfrm>
            <a:off x="179512" y="0"/>
            <a:ext cx="8964488"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EUSAAR-2 performance for measurement of TC</a:t>
            </a:r>
          </a:p>
        </p:txBody>
      </p:sp>
      <p:sp>
        <p:nvSpPr>
          <p:cNvPr id="7" name="Rectangle 6"/>
          <p:cNvSpPr/>
          <p:nvPr/>
        </p:nvSpPr>
        <p:spPr>
          <a:xfrm>
            <a:off x="4716016" y="4568942"/>
            <a:ext cx="4572000" cy="963341"/>
          </a:xfrm>
          <a:prstGeom prst="rect">
            <a:avLst/>
          </a:prstGeom>
        </p:spPr>
        <p:txBody>
          <a:bodyPr>
            <a:spAutoFit/>
          </a:bodyPr>
          <a:lstStyle/>
          <a:p>
            <a:pPr lvl="0"/>
            <a:r>
              <a:rPr lang="en-US" b="1" dirty="0">
                <a:latin typeface="+mn-lt"/>
              </a:rPr>
              <a:t>Mandel’s </a:t>
            </a:r>
            <a:r>
              <a:rPr lang="en-US" b="1" i="1" dirty="0">
                <a:latin typeface="+mn-lt"/>
              </a:rPr>
              <a:t>h </a:t>
            </a:r>
            <a:r>
              <a:rPr lang="en-US" b="1" dirty="0">
                <a:latin typeface="+mn-lt"/>
              </a:rPr>
              <a:t>parameter (reproducibility)</a:t>
            </a:r>
          </a:p>
          <a:p>
            <a:pPr>
              <a:lnSpc>
                <a:spcPct val="110000"/>
              </a:lnSpc>
            </a:pPr>
            <a:endParaRPr lang="en-US" b="1" dirty="0" smtClean="0">
              <a:ea typeface="Times New Roman" panose="02020603050405020304" pitchFamily="18" charset="0"/>
              <a:cs typeface="Times New Roman" panose="02020603050405020304" pitchFamily="18" charset="0"/>
            </a:endParaRPr>
          </a:p>
          <a:p>
            <a:pPr>
              <a:lnSpc>
                <a:spcPct val="110000"/>
              </a:lnSpc>
            </a:pPr>
            <a:r>
              <a:rPr lang="en-US" b="1" dirty="0" smtClean="0">
                <a:ea typeface="Times New Roman" panose="02020603050405020304" pitchFamily="18" charset="0"/>
                <a:cs typeface="Times New Roman" panose="02020603050405020304" pitchFamily="18" charset="0"/>
              </a:rPr>
              <a:t>One </a:t>
            </a:r>
            <a:r>
              <a:rPr lang="en-US" b="1" dirty="0">
                <a:ea typeface="Times New Roman" panose="02020603050405020304" pitchFamily="18" charset="0"/>
                <a:cs typeface="Times New Roman" panose="02020603050405020304" pitchFamily="18" charset="0"/>
              </a:rPr>
              <a:t>outlier (lab/sample: 4/DEM2</a:t>
            </a:r>
            <a:r>
              <a:rPr lang="en-US" b="1" dirty="0" smtClean="0">
                <a:ea typeface="Times New Roman" panose="02020603050405020304" pitchFamily="18" charset="0"/>
                <a:cs typeface="Times New Roman" panose="02020603050405020304" pitchFamily="18" charset="0"/>
              </a:rPr>
              <a:t>)</a:t>
            </a:r>
          </a:p>
          <a:p>
            <a:pPr>
              <a:lnSpc>
                <a:spcPct val="110000"/>
              </a:lnSpc>
              <a:spcBef>
                <a:spcPts val="600"/>
              </a:spcBef>
            </a:pPr>
            <a:r>
              <a:rPr lang="en-US" b="1" dirty="0" smtClean="0">
                <a:ea typeface="Times New Roman" panose="02020603050405020304" pitchFamily="18" charset="0"/>
                <a:cs typeface="Times New Roman" panose="02020603050405020304" pitchFamily="18" charset="0"/>
              </a:rPr>
              <a:t>Two </a:t>
            </a:r>
            <a:r>
              <a:rPr lang="en-US" b="1" dirty="0">
                <a:ea typeface="Times New Roman" panose="02020603050405020304" pitchFamily="18" charset="0"/>
                <a:cs typeface="Times New Roman" panose="02020603050405020304" pitchFamily="18" charset="0"/>
              </a:rPr>
              <a:t>stragglers (1/DEM3; 3/T6694</a:t>
            </a:r>
            <a:r>
              <a:rPr lang="en-US" b="1" dirty="0" smtClean="0">
                <a:ea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1688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79512" y="0"/>
            <a:ext cx="8712968"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EUSAAR-2 performance for measurement of TC</a:t>
            </a:r>
          </a:p>
        </p:txBody>
      </p:sp>
      <p:graphicFrame>
        <p:nvGraphicFramePr>
          <p:cNvPr id="8" name="Table 7"/>
          <p:cNvGraphicFramePr>
            <a:graphicFrameLocks noGrp="1"/>
          </p:cNvGraphicFramePr>
          <p:nvPr>
            <p:extLst>
              <p:ext uri="{D42A27DB-BD31-4B8C-83A1-F6EECF244321}">
                <p14:modId xmlns:p14="http://schemas.microsoft.com/office/powerpoint/2010/main" val="1722733564"/>
              </p:ext>
            </p:extLst>
          </p:nvPr>
        </p:nvGraphicFramePr>
        <p:xfrm>
          <a:off x="1079290" y="1064874"/>
          <a:ext cx="6264696" cy="2422371"/>
        </p:xfrm>
        <a:graphic>
          <a:graphicData uri="http://schemas.openxmlformats.org/drawingml/2006/table">
            <a:tbl>
              <a:tblPr firstRow="1" firstCol="1" bandRow="1">
                <a:tableStyleId>{5C22544A-7EE6-4342-B048-85BDC9FD1C3A}</a:tableStyleId>
              </a:tblPr>
              <a:tblGrid>
                <a:gridCol w="1538835"/>
                <a:gridCol w="2393743"/>
                <a:gridCol w="1215084"/>
                <a:gridCol w="1117034"/>
              </a:tblGrid>
              <a:tr h="439867">
                <a:tc>
                  <a:txBody>
                    <a:bodyPr/>
                    <a:lstStyle/>
                    <a:p>
                      <a:pPr marL="0" marR="0" algn="ctr">
                        <a:lnSpc>
                          <a:spcPts val="1400"/>
                        </a:lnSpc>
                        <a:spcBef>
                          <a:spcPts val="0"/>
                        </a:spcBef>
                        <a:spcAft>
                          <a:spcPts val="0"/>
                        </a:spcAft>
                      </a:pPr>
                      <a:r>
                        <a:rPr lang="en-US" sz="1200" b="1" dirty="0">
                          <a:effectLst/>
                          <a:latin typeface="Calibri" panose="020F0502020204030204" pitchFamily="34" charset="0"/>
                        </a:rPr>
                        <a:t>test sample </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200" b="1" dirty="0">
                          <a:effectLst/>
                          <a:latin typeface="Calibri" panose="020F0502020204030204" pitchFamily="34" charset="0"/>
                        </a:rPr>
                        <a:t>general mean </a:t>
                      </a:r>
                    </a:p>
                    <a:p>
                      <a:pPr marL="0" marR="0" algn="ctr">
                        <a:lnSpc>
                          <a:spcPts val="1400"/>
                        </a:lnSpc>
                        <a:spcBef>
                          <a:spcPts val="0"/>
                        </a:spcBef>
                        <a:spcAft>
                          <a:spcPts val="0"/>
                        </a:spcAft>
                      </a:pPr>
                      <a:r>
                        <a:rPr lang="en-US" sz="1200" b="1" dirty="0">
                          <a:effectLst/>
                          <a:latin typeface="Calibri" panose="020F0502020204030204" pitchFamily="34" charset="0"/>
                        </a:rPr>
                        <a:t>µ</a:t>
                      </a:r>
                      <a:r>
                        <a:rPr lang="en-US" sz="1200" b="1" dirty="0" err="1">
                          <a:effectLst/>
                          <a:latin typeface="Calibri" panose="020F0502020204030204" pitchFamily="34" charset="0"/>
                        </a:rPr>
                        <a:t>gC</a:t>
                      </a:r>
                      <a:r>
                        <a:rPr lang="en-US" sz="1200" b="1" dirty="0">
                          <a:effectLst/>
                          <a:latin typeface="Calibri" panose="020F0502020204030204" pitchFamily="34" charset="0"/>
                        </a:rPr>
                        <a:t> / cm²</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200" b="1" dirty="0" err="1" smtClean="0">
                          <a:effectLst/>
                          <a:latin typeface="Calibri" panose="020F0502020204030204" pitchFamily="34" charset="0"/>
                        </a:rPr>
                        <a:t>sr</a:t>
                      </a:r>
                      <a:r>
                        <a:rPr lang="en-US" sz="1200" b="1" dirty="0" smtClean="0">
                          <a:effectLst/>
                          <a:latin typeface="Calibri" panose="020F0502020204030204" pitchFamily="34" charset="0"/>
                        </a:rPr>
                        <a:t> %</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200" b="1" dirty="0" err="1" smtClean="0">
                          <a:effectLst/>
                          <a:latin typeface="Calibri" panose="020F0502020204030204" pitchFamily="34" charset="0"/>
                        </a:rPr>
                        <a:t>sR</a:t>
                      </a:r>
                      <a:r>
                        <a:rPr lang="en-US" sz="1200" b="1" dirty="0" smtClean="0">
                          <a:effectLst/>
                          <a:latin typeface="Calibri" panose="020F0502020204030204" pitchFamily="34" charset="0"/>
                        </a:rPr>
                        <a:t> %</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4638</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21.5</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2.8</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6.4</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4642</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7.6</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5.2</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9.3</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DEM2</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13.5</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1.9</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7.0</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DEM3</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9.8</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2.0</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9.5</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T6694</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11.1</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2.5</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7.9</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T6696</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5.8</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4.6</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8.9</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A211</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4.9</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5.3</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10.4</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r h="247813">
                <a:tc>
                  <a:txBody>
                    <a:bodyPr/>
                    <a:lstStyle/>
                    <a:p>
                      <a:pPr marL="0" marR="0" algn="ctr">
                        <a:lnSpc>
                          <a:spcPts val="1400"/>
                        </a:lnSpc>
                        <a:spcBef>
                          <a:spcPts val="0"/>
                        </a:spcBef>
                        <a:spcAft>
                          <a:spcPts val="0"/>
                        </a:spcAft>
                      </a:pPr>
                      <a:r>
                        <a:rPr lang="en-US" sz="1200" b="1" dirty="0">
                          <a:effectLst/>
                          <a:latin typeface="Calibri" panose="020F0502020204030204" pitchFamily="34" charset="0"/>
                        </a:rPr>
                        <a:t>A212</a:t>
                      </a:r>
                      <a:endParaRPr lang="en-US" sz="1200" b="1" dirty="0">
                        <a:effectLst/>
                        <a:latin typeface="Calibri" panose="020F0502020204030204" pitchFamily="34" charset="0"/>
                        <a:ea typeface="Times New Roman" panose="02020603050405020304" pitchFamily="18" charset="0"/>
                      </a:endParaRPr>
                    </a:p>
                  </a:txBody>
                  <a:tcPr marL="62162" marR="62162" marT="0" marB="0">
                    <a:solidFill>
                      <a:srgbClr val="00B0F0"/>
                    </a:solidFill>
                  </a:tcPr>
                </a:tc>
                <a:tc>
                  <a:txBody>
                    <a:bodyPr/>
                    <a:lstStyle/>
                    <a:p>
                      <a:pPr marL="0" marR="0" algn="ctr">
                        <a:lnSpc>
                          <a:spcPts val="1400"/>
                        </a:lnSpc>
                        <a:spcBef>
                          <a:spcPts val="0"/>
                        </a:spcBef>
                        <a:spcAft>
                          <a:spcPts val="0"/>
                        </a:spcAft>
                      </a:pPr>
                      <a:r>
                        <a:rPr lang="en-US" sz="1400" b="1" dirty="0">
                          <a:solidFill>
                            <a:schemeClr val="tx1"/>
                          </a:solidFill>
                          <a:effectLst/>
                          <a:latin typeface="Calibri" panose="020F0502020204030204" pitchFamily="34" charset="0"/>
                        </a:rPr>
                        <a:t>6.1</a:t>
                      </a:r>
                      <a:endParaRPr lang="en-US" sz="1400" b="1" dirty="0">
                        <a:solidFill>
                          <a:schemeClr val="tx1"/>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FF9933"/>
                          </a:solidFill>
                          <a:effectLst/>
                          <a:latin typeface="Calibri" panose="020F0502020204030204" pitchFamily="34" charset="0"/>
                        </a:rPr>
                        <a:t>3.8</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2162" marR="62162" marT="0" marB="0"/>
                </a:tc>
                <a:tc>
                  <a:txBody>
                    <a:bodyPr/>
                    <a:lstStyle/>
                    <a:p>
                      <a:pPr marL="0" marR="0" algn="ctr">
                        <a:lnSpc>
                          <a:spcPts val="1400"/>
                        </a:lnSpc>
                        <a:spcBef>
                          <a:spcPts val="0"/>
                        </a:spcBef>
                        <a:spcAft>
                          <a:spcPts val="0"/>
                        </a:spcAft>
                      </a:pPr>
                      <a:r>
                        <a:rPr lang="en-US" sz="1400" b="1" dirty="0">
                          <a:solidFill>
                            <a:srgbClr val="164194"/>
                          </a:solidFill>
                          <a:effectLst/>
                          <a:latin typeface="Calibri" panose="020F0502020204030204" pitchFamily="34" charset="0"/>
                        </a:rPr>
                        <a:t>7.7</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2162" marR="62162" marT="0" marB="0"/>
                </a:tc>
              </a:tr>
            </a:tbl>
          </a:graphicData>
        </a:graphic>
      </p:graphicFrame>
      <p:graphicFrame>
        <p:nvGraphicFramePr>
          <p:cNvPr id="9" name="Chart 8"/>
          <p:cNvGraphicFramePr/>
          <p:nvPr>
            <p:extLst>
              <p:ext uri="{D42A27DB-BD31-4B8C-83A1-F6EECF244321}">
                <p14:modId xmlns:p14="http://schemas.microsoft.com/office/powerpoint/2010/main" val="871569743"/>
              </p:ext>
            </p:extLst>
          </p:nvPr>
        </p:nvGraphicFramePr>
        <p:xfrm>
          <a:off x="179512" y="3487248"/>
          <a:ext cx="3400871" cy="312212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570111" y="4581128"/>
            <a:ext cx="5400600" cy="1477328"/>
          </a:xfrm>
          <a:prstGeom prst="rect">
            <a:avLst/>
          </a:prstGeom>
        </p:spPr>
        <p:txBody>
          <a:bodyPr wrap="square">
            <a:spAutoFit/>
          </a:bodyPr>
          <a:lstStyle/>
          <a:p>
            <a:pPr>
              <a:lnSpc>
                <a:spcPct val="150000"/>
              </a:lnSpc>
            </a:pP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Method </a:t>
            </a:r>
            <a:r>
              <a:rPr lang="en-US" sz="2000" b="1" dirty="0">
                <a:latin typeface="Calibri" panose="020F0502020204030204" pitchFamily="34" charset="0"/>
                <a:ea typeface="Times New Roman" panose="02020603050405020304" pitchFamily="18" charset="0"/>
                <a:cs typeface="Times New Roman" panose="02020603050405020304" pitchFamily="18" charset="0"/>
              </a:rPr>
              <a:t>precision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for </a:t>
            </a:r>
            <a:r>
              <a:rPr lang="en-US" sz="2000" b="1" dirty="0">
                <a:latin typeface="Calibri" panose="020F0502020204030204" pitchFamily="34" charset="0"/>
                <a:ea typeface="Times New Roman" panose="02020603050405020304" pitchFamily="18" charset="0"/>
                <a:cs typeface="Times New Roman" panose="02020603050405020304" pitchFamily="18" charset="0"/>
              </a:rPr>
              <a:t>TC measurement becomes exponentially poorer toward lower TC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contents</a:t>
            </a:r>
          </a:p>
          <a:p>
            <a:pPr>
              <a:lnSpc>
                <a:spcPct val="150000"/>
              </a:lnSpc>
            </a:pP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i.e</a:t>
            </a:r>
            <a:r>
              <a:rPr lang="en-US" sz="2000" b="1" dirty="0">
                <a:latin typeface="Calibri" panose="020F0502020204030204" pitchFamily="34" charset="0"/>
                <a:ea typeface="Times New Roman" panose="02020603050405020304" pitchFamily="18" charset="0"/>
                <a:cs typeface="Times New Roman" panose="02020603050405020304" pitchFamily="18" charset="0"/>
              </a:rPr>
              <a:t>. 10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µ</a:t>
            </a:r>
            <a:r>
              <a:rPr lang="en-US" sz="2000" b="1" dirty="0" err="1" smtClean="0">
                <a:latin typeface="Calibri" panose="020F0502020204030204" pitchFamily="34" charset="0"/>
                <a:ea typeface="Times New Roman" panose="02020603050405020304" pitchFamily="18" charset="0"/>
                <a:cs typeface="Times New Roman" panose="02020603050405020304" pitchFamily="18" charset="0"/>
              </a:rPr>
              <a:t>gC</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/cm² </a:t>
            </a:r>
            <a:endParaRPr lang="en-US" sz="20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24359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79512" y="0"/>
            <a:ext cx="8712968"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EUSAAR-2 performance for measurement of EC/TC</a:t>
            </a:r>
          </a:p>
        </p:txBody>
      </p:sp>
      <p:graphicFrame>
        <p:nvGraphicFramePr>
          <p:cNvPr id="4" name="Chart 3"/>
          <p:cNvGraphicFramePr/>
          <p:nvPr>
            <p:extLst>
              <p:ext uri="{D42A27DB-BD31-4B8C-83A1-F6EECF244321}">
                <p14:modId xmlns:p14="http://schemas.microsoft.com/office/powerpoint/2010/main" val="383186626"/>
              </p:ext>
            </p:extLst>
          </p:nvPr>
        </p:nvGraphicFramePr>
        <p:xfrm>
          <a:off x="-12219" y="1015469"/>
          <a:ext cx="5100722" cy="2209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110345385"/>
              </p:ext>
            </p:extLst>
          </p:nvPr>
        </p:nvGraphicFramePr>
        <p:xfrm>
          <a:off x="0" y="3224737"/>
          <a:ext cx="4984210" cy="218122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984210" y="1785348"/>
            <a:ext cx="4572000" cy="1092607"/>
          </a:xfrm>
          <a:prstGeom prst="rect">
            <a:avLst/>
          </a:prstGeom>
        </p:spPr>
        <p:txBody>
          <a:bodyPr>
            <a:spAutoFit/>
          </a:bodyPr>
          <a:lstStyle/>
          <a:p>
            <a:pPr lvl="0"/>
            <a:r>
              <a:rPr lang="en-US" b="1" dirty="0"/>
              <a:t>Mandel’s </a:t>
            </a:r>
            <a:r>
              <a:rPr lang="en-US" b="1" i="1" dirty="0"/>
              <a:t>k</a:t>
            </a:r>
            <a:r>
              <a:rPr lang="en-US" b="1" dirty="0"/>
              <a:t> parameter (repeatability) </a:t>
            </a:r>
          </a:p>
          <a:p>
            <a:endParaRPr lang="en-US" dirty="0" smtClean="0">
              <a:ea typeface="Times New Roman" panose="02020603050405020304" pitchFamily="18" charset="0"/>
              <a:cs typeface="Times New Roman" panose="02020603050405020304" pitchFamily="18" charset="0"/>
            </a:endParaRPr>
          </a:p>
          <a:p>
            <a:r>
              <a:rPr lang="en-US" b="1" dirty="0" smtClean="0">
                <a:ea typeface="Times New Roman" panose="02020603050405020304" pitchFamily="18" charset="0"/>
                <a:cs typeface="Times New Roman" panose="02020603050405020304" pitchFamily="18" charset="0"/>
              </a:rPr>
              <a:t>Four </a:t>
            </a:r>
            <a:r>
              <a:rPr lang="en-US" b="1" dirty="0">
                <a:ea typeface="Times New Roman" panose="02020603050405020304" pitchFamily="18" charset="0"/>
                <a:cs typeface="Times New Roman" panose="02020603050405020304" pitchFamily="18" charset="0"/>
              </a:rPr>
              <a:t>outliers (lab/sample: </a:t>
            </a:r>
            <a:r>
              <a:rPr lang="en-US" b="1" dirty="0">
                <a:solidFill>
                  <a:srgbClr val="C00000"/>
                </a:solidFill>
              </a:rPr>
              <a:t>1/4642</a:t>
            </a:r>
            <a:r>
              <a:rPr lang="en-US" b="1" dirty="0">
                <a:ea typeface="Times New Roman" panose="02020603050405020304" pitchFamily="18" charset="0"/>
                <a:cs typeface="Times New Roman" panose="02020603050405020304" pitchFamily="18" charset="0"/>
              </a:rPr>
              <a:t>, </a:t>
            </a:r>
            <a:r>
              <a:rPr lang="en-US" b="1" dirty="0">
                <a:solidFill>
                  <a:srgbClr val="C00000"/>
                </a:solidFill>
                <a:ea typeface="Times New Roman" panose="02020603050405020304" pitchFamily="18" charset="0"/>
                <a:cs typeface="Times New Roman" panose="02020603050405020304" pitchFamily="18" charset="0"/>
              </a:rPr>
              <a:t>T6694</a:t>
            </a:r>
            <a:r>
              <a:rPr lang="en-US" b="1" dirty="0">
                <a:ea typeface="Times New Roman" panose="02020603050405020304" pitchFamily="18" charset="0"/>
                <a:cs typeface="Times New Roman" panose="02020603050405020304" pitchFamily="18" charset="0"/>
              </a:rPr>
              <a:t> and </a:t>
            </a:r>
            <a:r>
              <a:rPr lang="en-US" b="1" dirty="0">
                <a:solidFill>
                  <a:srgbClr val="C00000"/>
                </a:solidFill>
                <a:ea typeface="Times New Roman" panose="02020603050405020304" pitchFamily="18" charset="0"/>
                <a:cs typeface="Times New Roman" panose="02020603050405020304" pitchFamily="18" charset="0"/>
              </a:rPr>
              <a:t>T6696</a:t>
            </a:r>
            <a:r>
              <a:rPr lang="en-US" b="1" dirty="0">
                <a:ea typeface="Times New Roman" panose="02020603050405020304" pitchFamily="18" charset="0"/>
                <a:cs typeface="Times New Roman" panose="02020603050405020304" pitchFamily="18" charset="0"/>
              </a:rPr>
              <a:t>; </a:t>
            </a:r>
            <a:r>
              <a:rPr lang="en-US" b="1" dirty="0" smtClean="0">
                <a:solidFill>
                  <a:srgbClr val="C00000"/>
                </a:solidFill>
                <a:ea typeface="Times New Roman" panose="02020603050405020304" pitchFamily="18" charset="0"/>
                <a:cs typeface="Times New Roman" panose="02020603050405020304" pitchFamily="18" charset="0"/>
              </a:rPr>
              <a:t>8/4638</a:t>
            </a:r>
            <a:r>
              <a:rPr lang="en-US" b="1" dirty="0" smtClean="0">
                <a:ea typeface="Times New Roman" panose="02020603050405020304" pitchFamily="18" charset="0"/>
                <a:cs typeface="Times New Roman" panose="02020603050405020304" pitchFamily="18" charset="0"/>
              </a:rPr>
              <a:t>)</a:t>
            </a:r>
          </a:p>
          <a:p>
            <a:pPr>
              <a:spcBef>
                <a:spcPts val="600"/>
              </a:spcBef>
            </a:pPr>
            <a:r>
              <a:rPr lang="en-US" b="1" dirty="0" smtClean="0">
                <a:ea typeface="Times New Roman" panose="02020603050405020304" pitchFamily="18" charset="0"/>
                <a:cs typeface="Times New Roman" panose="02020603050405020304" pitchFamily="18" charset="0"/>
              </a:rPr>
              <a:t>Two </a:t>
            </a:r>
            <a:r>
              <a:rPr lang="en-US" b="1" dirty="0">
                <a:ea typeface="Times New Roman" panose="02020603050405020304" pitchFamily="18" charset="0"/>
                <a:cs typeface="Times New Roman" panose="02020603050405020304" pitchFamily="18" charset="0"/>
              </a:rPr>
              <a:t>stragglers (lab/sample: 1/DEM3; </a:t>
            </a:r>
            <a:r>
              <a:rPr lang="en-US" b="1" dirty="0" smtClean="0">
                <a:ea typeface="Times New Roman" panose="02020603050405020304" pitchFamily="18" charset="0"/>
                <a:cs typeface="Times New Roman" panose="02020603050405020304" pitchFamily="18" charset="0"/>
              </a:rPr>
              <a:t>4/4642</a:t>
            </a:r>
          </a:p>
        </p:txBody>
      </p:sp>
      <p:sp>
        <p:nvSpPr>
          <p:cNvPr id="7" name="Rectangle 6"/>
          <p:cNvSpPr/>
          <p:nvPr/>
        </p:nvSpPr>
        <p:spPr>
          <a:xfrm>
            <a:off x="4984210" y="4029811"/>
            <a:ext cx="4572000" cy="1092607"/>
          </a:xfrm>
          <a:prstGeom prst="rect">
            <a:avLst/>
          </a:prstGeom>
        </p:spPr>
        <p:txBody>
          <a:bodyPr>
            <a:spAutoFit/>
          </a:bodyPr>
          <a:lstStyle/>
          <a:p>
            <a:r>
              <a:rPr lang="en-US" b="1" dirty="0"/>
              <a:t>Mandel’s </a:t>
            </a:r>
            <a:r>
              <a:rPr lang="en-US" b="1" i="1" dirty="0"/>
              <a:t>h </a:t>
            </a:r>
            <a:r>
              <a:rPr lang="en-US" b="1" dirty="0"/>
              <a:t>parameter (</a:t>
            </a:r>
            <a:r>
              <a:rPr lang="en-US" b="1" dirty="0" smtClean="0"/>
              <a:t>reproducibility)</a:t>
            </a:r>
          </a:p>
          <a:p>
            <a:endParaRPr lang="en-US" b="1" dirty="0" smtClean="0">
              <a:ea typeface="Times New Roman" panose="02020603050405020304" pitchFamily="18" charset="0"/>
              <a:cs typeface="Times New Roman" panose="02020603050405020304" pitchFamily="18" charset="0"/>
            </a:endParaRPr>
          </a:p>
          <a:p>
            <a:r>
              <a:rPr lang="en-US" b="1" dirty="0" smtClean="0">
                <a:ea typeface="Times New Roman" panose="02020603050405020304" pitchFamily="18" charset="0"/>
                <a:cs typeface="Times New Roman" panose="02020603050405020304" pitchFamily="18" charset="0"/>
              </a:rPr>
              <a:t>Four </a:t>
            </a:r>
            <a:r>
              <a:rPr lang="en-US" b="1" dirty="0">
                <a:ea typeface="Times New Roman" panose="02020603050405020304" pitchFamily="18" charset="0"/>
                <a:cs typeface="Times New Roman" panose="02020603050405020304" pitchFamily="18" charset="0"/>
              </a:rPr>
              <a:t>outliers (lab/sample: 1/DEM2; </a:t>
            </a:r>
            <a:r>
              <a:rPr lang="en-US" b="1" dirty="0">
                <a:solidFill>
                  <a:srgbClr val="C00000"/>
                </a:solidFill>
                <a:ea typeface="Times New Roman" panose="02020603050405020304" pitchFamily="18" charset="0"/>
                <a:cs typeface="Times New Roman" panose="02020603050405020304" pitchFamily="18" charset="0"/>
              </a:rPr>
              <a:t>6/DEM3</a:t>
            </a:r>
            <a:r>
              <a:rPr lang="en-US" b="1" dirty="0">
                <a:ea typeface="Times New Roman" panose="02020603050405020304" pitchFamily="18" charset="0"/>
                <a:cs typeface="Times New Roman" panose="02020603050405020304" pitchFamily="18" charset="0"/>
              </a:rPr>
              <a:t>; 11/4638 and A211</a:t>
            </a:r>
            <a:r>
              <a:rPr lang="en-US" b="1" dirty="0" smtClean="0">
                <a:ea typeface="Times New Roman" panose="02020603050405020304" pitchFamily="18" charset="0"/>
                <a:cs typeface="Times New Roman" panose="02020603050405020304" pitchFamily="18" charset="0"/>
              </a:rPr>
              <a:t>)</a:t>
            </a:r>
          </a:p>
          <a:p>
            <a:pPr>
              <a:spcBef>
                <a:spcPts val="600"/>
              </a:spcBef>
            </a:pPr>
            <a:r>
              <a:rPr lang="en-US" b="1" dirty="0" smtClean="0">
                <a:ea typeface="Times New Roman" panose="02020603050405020304" pitchFamily="18" charset="0"/>
                <a:cs typeface="Times New Roman" panose="02020603050405020304" pitchFamily="18" charset="0"/>
              </a:rPr>
              <a:t>Three </a:t>
            </a:r>
            <a:r>
              <a:rPr lang="en-US" b="1" dirty="0">
                <a:ea typeface="Times New Roman" panose="02020603050405020304" pitchFamily="18" charset="0"/>
                <a:cs typeface="Times New Roman" panose="02020603050405020304" pitchFamily="18" charset="0"/>
              </a:rPr>
              <a:t>straggler (1/4642, T6694; </a:t>
            </a:r>
            <a:r>
              <a:rPr lang="en-US" b="1" dirty="0" smtClean="0">
                <a:ea typeface="Times New Roman" panose="02020603050405020304" pitchFamily="18" charset="0"/>
                <a:cs typeface="Times New Roman" panose="02020603050405020304" pitchFamily="18" charset="0"/>
              </a:rPr>
              <a:t>11/A212)</a:t>
            </a:r>
            <a:endParaRPr lang="en-US" b="1" dirty="0"/>
          </a:p>
        </p:txBody>
      </p:sp>
      <p:sp>
        <p:nvSpPr>
          <p:cNvPr id="8" name="Rectangle 7"/>
          <p:cNvSpPr/>
          <p:nvPr/>
        </p:nvSpPr>
        <p:spPr>
          <a:xfrm>
            <a:off x="395536" y="5380672"/>
            <a:ext cx="8676456" cy="1338828"/>
          </a:xfrm>
          <a:prstGeom prst="rect">
            <a:avLst/>
          </a:prstGeom>
          <a:solidFill>
            <a:schemeClr val="bg1">
              <a:lumMod val="95000"/>
            </a:schemeClr>
          </a:solidFill>
        </p:spPr>
        <p:txBody>
          <a:bodyPr wrap="square">
            <a:spAutoFit/>
          </a:bodyPr>
          <a:lstStyle/>
          <a:p>
            <a:pPr>
              <a:lnSpc>
                <a:spcPct val="150000"/>
              </a:lnSpc>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The </a:t>
            </a:r>
            <a:r>
              <a:rPr lang="en-US" sz="1800" b="1" dirty="0">
                <a:latin typeface="Calibri" panose="020F0502020204030204" pitchFamily="34" charset="0"/>
                <a:ea typeface="Times New Roman" panose="02020603050405020304" pitchFamily="18" charset="0"/>
                <a:cs typeface="Times New Roman" panose="02020603050405020304" pitchFamily="18" charset="0"/>
              </a:rPr>
              <a:t>recurrence of stragglers and outliers from a single laboratory most probably suggests unsatisfactory </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precision for </a:t>
            </a:r>
            <a:r>
              <a:rPr lang="en-US" sz="1800" b="1" dirty="0">
                <a:latin typeface="Calibri" panose="020F0502020204030204" pitchFamily="34" charset="0"/>
                <a:ea typeface="Times New Roman" panose="02020603050405020304" pitchFamily="18" charset="0"/>
                <a:cs typeface="Times New Roman" panose="02020603050405020304" pitchFamily="18" charset="0"/>
              </a:rPr>
              <a:t>EC/TC ratio determination as compared to the other participants</a:t>
            </a:r>
            <a:endParaRPr lang="en-US" sz="18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2457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79512" y="0"/>
            <a:ext cx="7489974" cy="46805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400" kern="0" dirty="0" smtClean="0"/>
              <a:t>EUSAAR-2 performance for measurement of EC/TC</a:t>
            </a:r>
          </a:p>
        </p:txBody>
      </p:sp>
      <p:graphicFrame>
        <p:nvGraphicFramePr>
          <p:cNvPr id="4" name="Table 3"/>
          <p:cNvGraphicFramePr>
            <a:graphicFrameLocks noGrp="1"/>
          </p:cNvGraphicFramePr>
          <p:nvPr>
            <p:extLst>
              <p:ext uri="{D42A27DB-BD31-4B8C-83A1-F6EECF244321}">
                <p14:modId xmlns:p14="http://schemas.microsoft.com/office/powerpoint/2010/main" val="4023714214"/>
              </p:ext>
            </p:extLst>
          </p:nvPr>
        </p:nvGraphicFramePr>
        <p:xfrm>
          <a:off x="1763688" y="1052736"/>
          <a:ext cx="5664605" cy="2592287"/>
        </p:xfrm>
        <a:graphic>
          <a:graphicData uri="http://schemas.openxmlformats.org/drawingml/2006/table">
            <a:tbl>
              <a:tblPr firstRow="1" firstCol="1" bandRow="1">
                <a:tableStyleId>{5C22544A-7EE6-4342-B048-85BDC9FD1C3A}</a:tableStyleId>
              </a:tblPr>
              <a:tblGrid>
                <a:gridCol w="1217850"/>
                <a:gridCol w="1598428"/>
                <a:gridCol w="1406136"/>
                <a:gridCol w="1442191"/>
              </a:tblGrid>
              <a:tr h="523623">
                <a:tc>
                  <a:txBody>
                    <a:bodyPr/>
                    <a:lstStyle/>
                    <a:p>
                      <a:pPr marL="0" marR="0" algn="ctr">
                        <a:spcBef>
                          <a:spcPts val="0"/>
                        </a:spcBef>
                        <a:spcAft>
                          <a:spcPts val="0"/>
                        </a:spcAft>
                      </a:pPr>
                      <a:r>
                        <a:rPr lang="en-US" sz="1400" b="1" dirty="0">
                          <a:effectLst/>
                          <a:latin typeface="Calibri" panose="020F0502020204030204" pitchFamily="34" charset="0"/>
                        </a:rPr>
                        <a:t>test sample</a:t>
                      </a:r>
                      <a:endParaRPr lang="en-US" sz="1400" b="1" dirty="0">
                        <a:effectLst/>
                        <a:latin typeface="Calibri" panose="020F0502020204030204" pitchFamily="34" charset="0"/>
                        <a:ea typeface="Times New Roman" panose="02020603050405020304" pitchFamily="18" charset="0"/>
                      </a:endParaRPr>
                    </a:p>
                  </a:txBody>
                  <a:tcPr marL="68580" marR="68580" marT="0" marB="0" anchor="ctr">
                    <a:solidFill>
                      <a:srgbClr val="00B0F0"/>
                    </a:solidFill>
                  </a:tcPr>
                </a:tc>
                <a:tc>
                  <a:txBody>
                    <a:bodyPr/>
                    <a:lstStyle/>
                    <a:p>
                      <a:pPr marL="0" marR="0" algn="ctr">
                        <a:spcBef>
                          <a:spcPts val="0"/>
                        </a:spcBef>
                        <a:spcAft>
                          <a:spcPts val="0"/>
                        </a:spcAft>
                      </a:pPr>
                      <a:r>
                        <a:rPr lang="en-US" sz="1400" b="1" dirty="0">
                          <a:effectLst/>
                          <a:latin typeface="Calibri" panose="020F0502020204030204" pitchFamily="34" charset="0"/>
                        </a:rPr>
                        <a:t>general </a:t>
                      </a:r>
                      <a:r>
                        <a:rPr lang="en-US" sz="1400" b="1" dirty="0" smtClean="0">
                          <a:effectLst/>
                          <a:latin typeface="Calibri" panose="020F0502020204030204" pitchFamily="34" charset="0"/>
                        </a:rPr>
                        <a:t>mean ratio </a:t>
                      </a:r>
                      <a:endParaRPr lang="en-US" sz="1400" b="1" dirty="0">
                        <a:effectLst/>
                        <a:latin typeface="Calibri" panose="020F0502020204030204" pitchFamily="34" charset="0"/>
                        <a:ea typeface="Times New Roman" panose="02020603050405020304" pitchFamily="18" charset="0"/>
                      </a:endParaRPr>
                    </a:p>
                  </a:txBody>
                  <a:tcPr marL="68580" marR="68580" marT="0" marB="0" anchor="ctr">
                    <a:solidFill>
                      <a:srgbClr val="00B0F0"/>
                    </a:solidFill>
                  </a:tcPr>
                </a:tc>
                <a:tc>
                  <a:txBody>
                    <a:bodyPr/>
                    <a:lstStyle/>
                    <a:p>
                      <a:pPr marL="0" marR="0" algn="ctr">
                        <a:spcBef>
                          <a:spcPts val="0"/>
                        </a:spcBef>
                        <a:spcAft>
                          <a:spcPts val="0"/>
                        </a:spcAft>
                      </a:pPr>
                      <a:r>
                        <a:rPr lang="en-US" sz="1400" b="1" dirty="0" err="1" smtClean="0">
                          <a:effectLst/>
                          <a:latin typeface="Calibri" panose="020F0502020204030204" pitchFamily="34" charset="0"/>
                        </a:rPr>
                        <a:t>sr</a:t>
                      </a:r>
                      <a:r>
                        <a:rPr lang="en-US" sz="1400" b="1" dirty="0" smtClean="0">
                          <a:effectLst/>
                          <a:latin typeface="Calibri" panose="020F0502020204030204" pitchFamily="34" charset="0"/>
                        </a:rPr>
                        <a:t> %</a:t>
                      </a:r>
                      <a:endParaRPr lang="en-US" sz="1400" b="1" dirty="0">
                        <a:effectLst/>
                        <a:latin typeface="Calibri" panose="020F0502020204030204" pitchFamily="34" charset="0"/>
                        <a:ea typeface="Times New Roman" panose="02020603050405020304" pitchFamily="18" charset="0"/>
                      </a:endParaRPr>
                    </a:p>
                  </a:txBody>
                  <a:tcPr marL="68580" marR="68580" marT="0" marB="0" anchor="ctr">
                    <a:solidFill>
                      <a:srgbClr val="00B0F0"/>
                    </a:solidFill>
                  </a:tcPr>
                </a:tc>
                <a:tc>
                  <a:txBody>
                    <a:bodyPr/>
                    <a:lstStyle/>
                    <a:p>
                      <a:pPr marL="0" marR="0" algn="ctr">
                        <a:spcBef>
                          <a:spcPts val="0"/>
                        </a:spcBef>
                        <a:spcAft>
                          <a:spcPts val="0"/>
                        </a:spcAft>
                      </a:pPr>
                      <a:r>
                        <a:rPr lang="en-US" sz="1400" b="1" dirty="0" err="1" smtClean="0">
                          <a:effectLst/>
                          <a:latin typeface="Calibri" panose="020F0502020204030204" pitchFamily="34" charset="0"/>
                        </a:rPr>
                        <a:t>sR</a:t>
                      </a:r>
                      <a:r>
                        <a:rPr lang="en-US" sz="1400" b="1" dirty="0" smtClean="0">
                          <a:effectLst/>
                          <a:latin typeface="Calibri" panose="020F0502020204030204" pitchFamily="34" charset="0"/>
                        </a:rPr>
                        <a:t> %</a:t>
                      </a:r>
                      <a:endParaRPr lang="en-US" sz="1400" b="1" dirty="0">
                        <a:effectLst/>
                        <a:latin typeface="Calibri" panose="020F0502020204030204" pitchFamily="34" charset="0"/>
                        <a:ea typeface="Times New Roman" panose="02020603050405020304" pitchFamily="18" charset="0"/>
                      </a:endParaRPr>
                    </a:p>
                  </a:txBody>
                  <a:tcPr marL="68580" marR="68580" marT="0" marB="0" anchor="ctr">
                    <a:solidFill>
                      <a:srgbClr val="00B0F0"/>
                    </a:solidFill>
                  </a:tcPr>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4638</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dirty="0">
                          <a:effectLst/>
                          <a:latin typeface="Calibri" panose="020F0502020204030204" pitchFamily="34" charset="0"/>
                        </a:rPr>
                        <a:t>0.19</a:t>
                      </a:r>
                      <a:endParaRPr lang="en-US" sz="1400" b="1"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4.2</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11.9</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4642</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a:effectLst/>
                          <a:latin typeface="Calibri" panose="020F0502020204030204" pitchFamily="34" charset="0"/>
                        </a:rPr>
                        <a:t>0.16</a:t>
                      </a:r>
                      <a:endParaRPr lang="en-US" sz="1400" b="1">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4.7</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11.3</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DEM2</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a:effectLst/>
                          <a:latin typeface="Calibri" panose="020F0502020204030204" pitchFamily="34" charset="0"/>
                        </a:rPr>
                        <a:t>0.15</a:t>
                      </a:r>
                      <a:endParaRPr lang="en-US" sz="1400" b="1">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5.2</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15.8</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DEM3</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a:effectLst/>
                          <a:latin typeface="Calibri" panose="020F0502020204030204" pitchFamily="34" charset="0"/>
                        </a:rPr>
                        <a:t>0.10</a:t>
                      </a:r>
                      <a:endParaRPr lang="en-US" sz="1400" b="1">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4.9</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16.6</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T6694</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a:effectLst/>
                          <a:latin typeface="Calibri" panose="020F0502020204030204" pitchFamily="34" charset="0"/>
                        </a:rPr>
                        <a:t>0.15</a:t>
                      </a:r>
                      <a:endParaRPr lang="en-US" sz="1400" b="1">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3.8</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17.2</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T6696</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a:effectLst/>
                          <a:latin typeface="Calibri" panose="020F0502020204030204" pitchFamily="34" charset="0"/>
                        </a:rPr>
                        <a:t>0.12</a:t>
                      </a:r>
                      <a:endParaRPr lang="en-US" sz="1400" b="1">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6.1</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19.2</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A211</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a:effectLst/>
                          <a:latin typeface="Calibri" panose="020F0502020204030204" pitchFamily="34" charset="0"/>
                        </a:rPr>
                        <a:t>0.13</a:t>
                      </a:r>
                      <a:endParaRPr lang="en-US" sz="1400" b="1">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7.0</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24.4</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r h="258583">
                <a:tc>
                  <a:txBody>
                    <a:bodyPr/>
                    <a:lstStyle/>
                    <a:p>
                      <a:pPr marL="0" marR="0" indent="127000" algn="ctr">
                        <a:spcBef>
                          <a:spcPts val="0"/>
                        </a:spcBef>
                        <a:spcAft>
                          <a:spcPts val="0"/>
                        </a:spcAft>
                      </a:pPr>
                      <a:r>
                        <a:rPr lang="en-US" sz="1400" b="1" dirty="0">
                          <a:effectLst/>
                          <a:latin typeface="Calibri" panose="020F0502020204030204" pitchFamily="34" charset="0"/>
                        </a:rPr>
                        <a:t>A212</a:t>
                      </a:r>
                      <a:endParaRPr lang="en-US" sz="1400" b="1" dirty="0">
                        <a:effectLst/>
                        <a:latin typeface="Calibri" panose="020F0502020204030204" pitchFamily="34" charset="0"/>
                        <a:ea typeface="Times New Roman" panose="02020603050405020304" pitchFamily="18" charset="0"/>
                      </a:endParaRPr>
                    </a:p>
                  </a:txBody>
                  <a:tcPr marL="68580" marR="68580" marT="0" marB="0" anchor="b">
                    <a:solidFill>
                      <a:srgbClr val="00B0F0"/>
                    </a:solidFill>
                  </a:tcPr>
                </a:tc>
                <a:tc>
                  <a:txBody>
                    <a:bodyPr/>
                    <a:lstStyle/>
                    <a:p>
                      <a:pPr marL="0" marR="0" algn="ctr">
                        <a:spcBef>
                          <a:spcPts val="0"/>
                        </a:spcBef>
                        <a:spcAft>
                          <a:spcPts val="0"/>
                        </a:spcAft>
                      </a:pPr>
                      <a:r>
                        <a:rPr lang="en-US" sz="1400" b="1">
                          <a:effectLst/>
                          <a:latin typeface="Calibri" panose="020F0502020204030204" pitchFamily="34" charset="0"/>
                        </a:rPr>
                        <a:t>0.12</a:t>
                      </a:r>
                      <a:endParaRPr lang="en-US" sz="1400" b="1">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FF9933"/>
                          </a:solidFill>
                          <a:effectLst/>
                          <a:latin typeface="Calibri" panose="020F0502020204030204" pitchFamily="34" charset="0"/>
                        </a:rPr>
                        <a:t>6.0</a:t>
                      </a:r>
                      <a:endParaRPr lang="en-US" sz="1400" b="1" dirty="0">
                        <a:solidFill>
                          <a:srgbClr val="FF9933"/>
                        </a:solidFill>
                        <a:effectLst/>
                        <a:latin typeface="Calibri" panose="020F050202020403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rgbClr val="164194"/>
                          </a:solidFill>
                          <a:effectLst/>
                          <a:latin typeface="Calibri" panose="020F0502020204030204" pitchFamily="34" charset="0"/>
                        </a:rPr>
                        <a:t>19.3</a:t>
                      </a:r>
                      <a:endParaRPr lang="en-US" sz="1400" b="1" dirty="0">
                        <a:solidFill>
                          <a:srgbClr val="164194"/>
                        </a:solidFill>
                        <a:effectLst/>
                        <a:latin typeface="Calibri" panose="020F0502020204030204" pitchFamily="34" charset="0"/>
                        <a:ea typeface="Times New Roman" panose="02020603050405020304" pitchFamily="18" charset="0"/>
                      </a:endParaRPr>
                    </a:p>
                  </a:txBody>
                  <a:tcPr marL="68580" marR="68580" marT="0" marB="0" anchor="b"/>
                </a:tc>
              </a:tr>
            </a:tbl>
          </a:graphicData>
        </a:graphic>
      </p:graphicFrame>
      <p:graphicFrame>
        <p:nvGraphicFramePr>
          <p:cNvPr id="5" name="Chart 4"/>
          <p:cNvGraphicFramePr/>
          <p:nvPr>
            <p:extLst>
              <p:ext uri="{D42A27DB-BD31-4B8C-83A1-F6EECF244321}">
                <p14:modId xmlns:p14="http://schemas.microsoft.com/office/powerpoint/2010/main" val="2055849967"/>
              </p:ext>
            </p:extLst>
          </p:nvPr>
        </p:nvGraphicFramePr>
        <p:xfrm>
          <a:off x="0" y="3673389"/>
          <a:ext cx="3478882" cy="327916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635896" y="5085184"/>
            <a:ext cx="4680520" cy="1338828"/>
          </a:xfrm>
          <a:prstGeom prst="rect">
            <a:avLst/>
          </a:prstGeom>
        </p:spPr>
        <p:txBody>
          <a:bodyPr wrap="square">
            <a:spAutoFit/>
          </a:bodyPr>
          <a:lstStyle/>
          <a:p>
            <a:pPr>
              <a:lnSpc>
                <a:spcPct val="150000"/>
              </a:lnSpc>
            </a:pP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Method </a:t>
            </a:r>
            <a:r>
              <a:rPr lang="en-US" sz="1800" b="1" dirty="0">
                <a:latin typeface="Calibri" panose="020F0502020204030204" pitchFamily="34" charset="0"/>
                <a:ea typeface="Times New Roman" panose="02020603050405020304" pitchFamily="18" charset="0"/>
                <a:cs typeface="Times New Roman" panose="02020603050405020304" pitchFamily="18" charset="0"/>
              </a:rPr>
              <a:t>precision </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for </a:t>
            </a:r>
            <a:r>
              <a:rPr lang="en-US" sz="1800" b="1" dirty="0">
                <a:latin typeface="Calibri" panose="020F0502020204030204" pitchFamily="34" charset="0"/>
                <a:ea typeface="Times New Roman" panose="02020603050405020304" pitchFamily="18" charset="0"/>
                <a:cs typeface="Times New Roman" panose="02020603050405020304" pitchFamily="18" charset="0"/>
              </a:rPr>
              <a:t>EC/TC ratio measurement becomes exponentially poorer toward lower EC/TC ratio. i.e. 0.05 </a:t>
            </a:r>
            <a:endParaRPr lang="en-US" sz="18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42897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de3e4efa-c674-4c46-b018-cf22278ebb83"/>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de3e4efa-c674-4c46-b018-cf22278ebb83"/>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de3e4efa-c674-4c46-b018-cf22278ebb83"/>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de3e4efa-c674-4c46-b018-cf22278ebb83"/>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de3e4efa-c674-4c46-b018-cf22278ebb83"/>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de3e4efa-c674-4c46-b018-cf22278ebb83"/>
</p:tagLst>
</file>

<file path=ppt/tags/tag2.xml><?xml version="1.0" encoding="utf-8"?>
<p:tagLst xmlns:a="http://schemas.openxmlformats.org/drawingml/2006/main" xmlns:r="http://schemas.openxmlformats.org/officeDocument/2006/relationships" xmlns:p="http://schemas.openxmlformats.org/presentationml/2006/main">
  <p:tag name="OFFISYNC_SLIDE_GUID" val="c599e0e3-2d59-4fcb-ad49-43ef20ce46f8"/>
</p:tagLst>
</file>

<file path=ppt/tags/tag3.xml><?xml version="1.0" encoding="utf-8"?>
<p:tagLst xmlns:a="http://schemas.openxmlformats.org/drawingml/2006/main" xmlns:r="http://schemas.openxmlformats.org/officeDocument/2006/relationships" xmlns:p="http://schemas.openxmlformats.org/presentationml/2006/main">
  <p:tag name="OFFISYNC_SLIDE_GUID" val="be33f66e-dd6c-464f-9ae3-542497a1aa22"/>
</p:tagLst>
</file>

<file path=ppt/tags/tag4.xml><?xml version="1.0" encoding="utf-8"?>
<p:tagLst xmlns:a="http://schemas.openxmlformats.org/drawingml/2006/main" xmlns:r="http://schemas.openxmlformats.org/officeDocument/2006/relationships" xmlns:p="http://schemas.openxmlformats.org/presentationml/2006/main">
  <p:tag name="OFFISYNC_SLIDE_GUID" val="be33f66e-dd6c-464f-9ae3-542497a1aa22"/>
</p:tagLst>
</file>

<file path=ppt/tags/tag5.xml><?xml version="1.0" encoding="utf-8"?>
<p:tagLst xmlns:a="http://schemas.openxmlformats.org/drawingml/2006/main" xmlns:r="http://schemas.openxmlformats.org/officeDocument/2006/relationships" xmlns:p="http://schemas.openxmlformats.org/presentationml/2006/main">
  <p:tag name="OFFISYNC_SLIDE_GUID" val="0daf2c52-7e2b-4aa6-a591-5a857e16b89f"/>
</p:tagLst>
</file>

<file path=ppt/tags/tag6.xml><?xml version="1.0" encoding="utf-8"?>
<p:tagLst xmlns:a="http://schemas.openxmlformats.org/drawingml/2006/main" xmlns:r="http://schemas.openxmlformats.org/officeDocument/2006/relationships" xmlns:p="http://schemas.openxmlformats.org/presentationml/2006/main">
  <p:tag name="OFFISYNC_SLIDE_GUID" val="0daf2c52-7e2b-4aa6-a591-5a857e16b89f"/>
</p:tagLst>
</file>

<file path=ppt/tags/tag7.xml><?xml version="1.0" encoding="utf-8"?>
<p:tagLst xmlns:a="http://schemas.openxmlformats.org/drawingml/2006/main" xmlns:r="http://schemas.openxmlformats.org/officeDocument/2006/relationships" xmlns:p="http://schemas.openxmlformats.org/presentationml/2006/main">
  <p:tag name="OFFISYNC_SLIDE_GUID" val="0daf2c52-7e2b-4aa6-a591-5a857e16b89f"/>
</p:tagLst>
</file>

<file path=ppt/tags/tag8.xml><?xml version="1.0" encoding="utf-8"?>
<p:tagLst xmlns:a="http://schemas.openxmlformats.org/drawingml/2006/main" xmlns:r="http://schemas.openxmlformats.org/officeDocument/2006/relationships" xmlns:p="http://schemas.openxmlformats.org/presentationml/2006/main">
  <p:tag name="OFFISYNC_SLIDE_GUID" val="0daf2c52-7e2b-4aa6-a591-5a857e16b89f"/>
</p:tagLst>
</file>

<file path=ppt/tags/tag9.xml><?xml version="1.0" encoding="utf-8"?>
<p:tagLst xmlns:a="http://schemas.openxmlformats.org/drawingml/2006/main" xmlns:r="http://schemas.openxmlformats.org/officeDocument/2006/relationships" xmlns:p="http://schemas.openxmlformats.org/presentationml/2006/main">
  <p:tag name="OFFISYNC_SLIDE_GUID" val="0daf2c52-7e2b-4aa6-a591-5a857e16b89f"/>
</p:tagLst>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ACE3"/>
        </a:solidFill>
        <a:ln>
          <a:noFill/>
        </a:ln>
        <a:effectLst/>
        <a:ex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rgbClr val="33ACE3"/>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txDef>
      <a:spPr>
        <a:noFill/>
      </a:spPr>
      <a:bodyPr wrap="square" rtlCol="0">
        <a:spAutoFit/>
      </a:bodyPr>
      <a:lstStyle>
        <a:defPPr>
          <a:lnSpc>
            <a:spcPct val="110000"/>
          </a:lnSpc>
          <a:buClr>
            <a:srgbClr val="33ACE3"/>
          </a:buClr>
          <a:defRPr sz="2400" dirty="0" err="1" smtClean="0">
            <a:solidFill>
              <a:srgbClr val="164194"/>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891</TotalTime>
  <Words>2068</Words>
  <Application>Microsoft Office PowerPoint</Application>
  <PresentationFormat>On-screen Show (4:3)</PresentationFormat>
  <Paragraphs>418</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MS PGothic</vt:lpstr>
      <vt:lpstr>Aharoni</vt:lpstr>
      <vt:lpstr>Arial</vt:lpstr>
      <vt:lpstr>Calibri</vt:lpstr>
      <vt:lpstr>Times New Roman</vt:lpstr>
      <vt:lpstr>Verdana</vt:lpstr>
      <vt:lpstr>Blank</vt:lpstr>
      <vt:lpstr>Results of the inter-laboratory exercise  for TC, OC and EC measurement  OCEC-2016-1</vt:lpstr>
      <vt:lpstr>Introduction</vt:lpstr>
      <vt:lpstr>Organization</vt:lpstr>
      <vt:lpstr>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JRC Visitors'Centre: May – Nov 2015</dc:title>
  <dc:creator>DURA Adelaide (JRC-ISPRA)</dc:creator>
  <cp:lastModifiedBy>CAVALLI FABRIZIA</cp:lastModifiedBy>
  <cp:revision>114</cp:revision>
  <cp:lastPrinted>2015-11-04T12:43:10Z</cp:lastPrinted>
  <dcterms:created xsi:type="dcterms:W3CDTF">2015-11-03T14:12:48Z</dcterms:created>
  <dcterms:modified xsi:type="dcterms:W3CDTF">2016-05-12T14:26:54Z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98a02f8e-2c66-492c-951d-f99835678160</vt:lpwstr>
  </property>
  <property fmtid="{D5CDD505-2E9C-101B-9397-08002B2CF9AE}" pid="3" name="Offisync_ProviderInitializationData">
    <vt:lpwstr>https://connected.cnect.cec.eu.int</vt:lpwstr>
  </property>
  <property fmtid="{D5CDD505-2E9C-101B-9397-08002B2CF9AE}" pid="4" name="Offisync_UpdateToken">
    <vt:lpwstr>15</vt:lpwstr>
  </property>
  <property fmtid="{D5CDD505-2E9C-101B-9397-08002B2CF9AE}" pid="5" name="Offisync_UniqueId">
    <vt:lpwstr>44390</vt:lpwstr>
  </property>
  <property fmtid="{D5CDD505-2E9C-101B-9397-08002B2CF9AE}" pid="6" name="Offisync_ServerID">
    <vt:lpwstr>0d3b22a6-6203-4efc-8e8e-b5279256493b</vt:lpwstr>
  </property>
  <property fmtid="{D5CDD505-2E9C-101B-9397-08002B2CF9AE}" pid="7" name="Jive_LatestUserAccountName">
    <vt:lpwstr>CAVALFA</vt:lpwstr>
  </property>
  <property fmtid="{D5CDD505-2E9C-101B-9397-08002B2CF9AE}" pid="8" name="Jive_ModifiedButNotPublished">
    <vt:lpwstr/>
  </property>
  <property fmtid="{D5CDD505-2E9C-101B-9397-08002B2CF9AE}" pid="9" name="Jive_PrevVersionNumber">
    <vt:lpwstr/>
  </property>
  <property fmtid="{D5CDD505-2E9C-101B-9397-08002B2CF9AE}" pid="10" name="Jive_VersionGuid_v2.5">
    <vt:lpwstr/>
  </property>
  <property fmtid="{D5CDD505-2E9C-101B-9397-08002B2CF9AE}" pid="11" name="Jive_LatestFileFullName">
    <vt:lpwstr/>
  </property>
</Properties>
</file>