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257" r:id="rId3"/>
    <p:sldId id="271" r:id="rId4"/>
    <p:sldId id="273" r:id="rId5"/>
    <p:sldId id="259" r:id="rId6"/>
    <p:sldId id="260" r:id="rId7"/>
    <p:sldId id="280" r:id="rId8"/>
    <p:sldId id="281" r:id="rId9"/>
    <p:sldId id="261" r:id="rId10"/>
    <p:sldId id="276" r:id="rId11"/>
    <p:sldId id="263" r:id="rId12"/>
    <p:sldId id="264" r:id="rId13"/>
    <p:sldId id="278" r:id="rId14"/>
    <p:sldId id="266" r:id="rId15"/>
    <p:sldId id="267" r:id="rId16"/>
    <p:sldId id="272" r:id="rId17"/>
    <p:sldId id="270" r:id="rId18"/>
    <p:sldId id="283" r:id="rId19"/>
    <p:sldId id="279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45" autoAdjust="0"/>
  </p:normalViewPr>
  <p:slideViewPr>
    <p:cSldViewPr>
      <p:cViewPr varScale="1">
        <p:scale>
          <a:sx n="81" d="100"/>
          <a:sy n="81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2A533-E57B-4769-B361-E91DFFB72671}" type="datetimeFigureOut">
              <a:rPr lang="de-CH" smtClean="0"/>
              <a:t>20.05.2016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51A4A-AEC5-4814-9978-EC84531F432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061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Results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drawn</a:t>
            </a:r>
            <a:r>
              <a:rPr lang="de-CH" dirty="0" smtClean="0"/>
              <a:t> </a:t>
            </a:r>
            <a:r>
              <a:rPr lang="de-CH" dirty="0" err="1" smtClean="0"/>
              <a:t>based</a:t>
            </a:r>
            <a:r>
              <a:rPr lang="de-CH" dirty="0" smtClean="0"/>
              <a:t> </a:t>
            </a:r>
            <a:r>
              <a:rPr lang="de-CH" dirty="0" err="1" smtClean="0"/>
              <a:t>merely</a:t>
            </a:r>
            <a:r>
              <a:rPr lang="de-CH" baseline="0" dirty="0" smtClean="0"/>
              <a:t> on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data</a:t>
            </a:r>
            <a:r>
              <a:rPr lang="de-CH" baseline="0" dirty="0" smtClean="0"/>
              <a:t>, Basis </a:t>
            </a:r>
            <a:r>
              <a:rPr lang="de-CH" baseline="0" dirty="0" err="1" smtClean="0"/>
              <a:t>fnc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are</a:t>
            </a:r>
            <a:r>
              <a:rPr lang="de-CH" baseline="0" dirty="0" smtClean="0"/>
              <a:t>  not </a:t>
            </a:r>
            <a:r>
              <a:rPr lang="de-CH" baseline="0" dirty="0" err="1" smtClean="0"/>
              <a:t>pre-defined</a:t>
            </a:r>
            <a:r>
              <a:rPr lang="de-CH" baseline="0" dirty="0" smtClean="0"/>
              <a:t> but </a:t>
            </a:r>
            <a:r>
              <a:rPr lang="de-CH" baseline="0" dirty="0" err="1" smtClean="0"/>
              <a:t>extracted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directly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from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data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Reveals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underlying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without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influence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from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basis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fnc</a:t>
            </a:r>
            <a:r>
              <a:rPr lang="de-CH" baseline="0" dirty="0" smtClean="0"/>
              <a:t>.</a:t>
            </a:r>
          </a:p>
          <a:p>
            <a:r>
              <a:rPr lang="de-CH" baseline="0" dirty="0" err="1" smtClean="0"/>
              <a:t>Therefore</a:t>
            </a:r>
            <a:r>
              <a:rPr lang="de-CH" baseline="0" dirty="0" smtClean="0"/>
              <a:t>, robust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appropriate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for</a:t>
            </a:r>
            <a:r>
              <a:rPr lang="de-CH" baseline="0" dirty="0" smtClean="0"/>
              <a:t> non-linear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non-</a:t>
            </a:r>
            <a:r>
              <a:rPr lang="de-CH" baseline="0" dirty="0" err="1" smtClean="0"/>
              <a:t>stationary</a:t>
            </a:r>
            <a:r>
              <a:rPr lang="de-CH" baseline="0" dirty="0" smtClean="0"/>
              <a:t> time </a:t>
            </a:r>
            <a:r>
              <a:rPr lang="de-CH" baseline="0" dirty="0" err="1" smtClean="0"/>
              <a:t>series</a:t>
            </a:r>
            <a:r>
              <a:rPr lang="de-CH" baseline="0" dirty="0" smtClean="0"/>
              <a:t>.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51A4A-AEC5-4814-9978-EC84531F4328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6992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Example of the procedure for calculating an IMF.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 dots are the local extrema of the signal and red lines the corresponding envelopes fitted based on the extrema.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green dashed line is the mean of the upper and lower envelope, which if afterwards subtracted from the signal and the above is repeated on the new series.</a:t>
            </a:r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51A4A-AEC5-4814-9978-EC84531F4328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1429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1st</a:t>
            </a:r>
            <a:r>
              <a:rPr lang="de-CH" baseline="0" dirty="0" smtClean="0"/>
              <a:t> Protomode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diff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btw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input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data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mean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upper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lower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envelope</a:t>
            </a:r>
            <a:endParaRPr lang="de-CH" baseline="0" dirty="0" smtClean="0"/>
          </a:p>
          <a:p>
            <a:r>
              <a:rPr lang="de-CH" baseline="0" dirty="0" smtClean="0"/>
              <a:t>1st IMF after k </a:t>
            </a:r>
            <a:r>
              <a:rPr lang="de-CH" baseline="0" dirty="0" err="1" smtClean="0"/>
              <a:t>iterations</a:t>
            </a:r>
            <a:r>
              <a:rPr lang="de-CH" baseline="0" dirty="0" smtClean="0"/>
              <a:t>, h1k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IMF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highest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frequency</a:t>
            </a:r>
            <a:endParaRPr lang="de-CH" baseline="0" dirty="0" smtClean="0"/>
          </a:p>
          <a:p>
            <a:r>
              <a:rPr lang="de-CH" baseline="0" dirty="0" err="1" smtClean="0"/>
              <a:t>Decomposition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stops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when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remaining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series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monotonic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fnc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only</a:t>
            </a:r>
            <a:r>
              <a:rPr lang="de-CH" baseline="0" dirty="0" smtClean="0"/>
              <a:t> 1 </a:t>
            </a:r>
            <a:r>
              <a:rPr lang="de-CH" baseline="0" dirty="0" err="1" smtClean="0"/>
              <a:t>extremum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no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more</a:t>
            </a:r>
            <a:r>
              <a:rPr lang="de-CH" baseline="0" dirty="0" smtClean="0"/>
              <a:t> IMFs </a:t>
            </a:r>
            <a:r>
              <a:rPr lang="de-CH" baseline="0" dirty="0" err="1" smtClean="0"/>
              <a:t>can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extracted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51A4A-AEC5-4814-9978-EC84531F4328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5949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51A4A-AEC5-4814-9978-EC84531F4328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0146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avoid</a:t>
            </a:r>
            <a:r>
              <a:rPr lang="de-CH" dirty="0" smtClean="0"/>
              <a:t> </a:t>
            </a:r>
            <a:r>
              <a:rPr lang="de-CH" dirty="0" err="1" smtClean="0"/>
              <a:t>overlapping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frequencies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white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noise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added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data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which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makes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method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stochastic</a:t>
            </a:r>
            <a:r>
              <a:rPr lang="de-CH" baseline="0" dirty="0" smtClean="0"/>
              <a:t>.</a:t>
            </a:r>
          </a:p>
          <a:p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have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reliable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result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need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repeat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method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many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times,we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run</a:t>
            </a:r>
            <a:r>
              <a:rPr lang="de-CH" baseline="0" dirty="0" smtClean="0"/>
              <a:t> a </a:t>
            </a:r>
            <a:r>
              <a:rPr lang="de-CH" baseline="0" dirty="0" err="1" smtClean="0"/>
              <a:t>convergence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analysis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identify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how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many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times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we</a:t>
            </a:r>
            <a:r>
              <a:rPr lang="de-CH" baseline="0" dirty="0" smtClean="0"/>
              <a:t> must </a:t>
            </a:r>
            <a:r>
              <a:rPr lang="de-CH" baseline="0" dirty="0" err="1" smtClean="0"/>
              <a:t>apply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method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obtain</a:t>
            </a:r>
            <a:r>
              <a:rPr lang="de-CH" baseline="0" dirty="0" smtClean="0"/>
              <a:t> robust </a:t>
            </a:r>
            <a:r>
              <a:rPr lang="de-CH" baseline="0" dirty="0" err="1" smtClean="0"/>
              <a:t>resuts</a:t>
            </a:r>
            <a:r>
              <a:rPr lang="de-CH" baseline="0" dirty="0" smtClean="0"/>
              <a:t>.</a:t>
            </a:r>
          </a:p>
          <a:p>
            <a:r>
              <a:rPr lang="de-CH" baseline="0" dirty="0" err="1" smtClean="0"/>
              <a:t>For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case</a:t>
            </a:r>
            <a:r>
              <a:rPr lang="de-CH" baseline="0" dirty="0" smtClean="0"/>
              <a:t> 150 </a:t>
            </a:r>
            <a:r>
              <a:rPr lang="de-CH" baseline="0" dirty="0" err="1" smtClean="0"/>
              <a:t>runs</a:t>
            </a:r>
            <a:r>
              <a:rPr lang="de-CH" baseline="0" dirty="0" smtClean="0"/>
              <a:t> was </a:t>
            </a:r>
            <a:r>
              <a:rPr lang="de-CH" baseline="0" dirty="0" err="1" smtClean="0"/>
              <a:t>sufficient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enough</a:t>
            </a:r>
            <a:r>
              <a:rPr lang="de-CH" baseline="0" dirty="0" smtClean="0"/>
              <a:t>.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51A4A-AEC5-4814-9978-EC84531F4328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3573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aseline="0" dirty="0" smtClean="0"/>
              <a:t>EEMD </a:t>
            </a:r>
            <a:r>
              <a:rPr lang="de-CH" baseline="0" dirty="0" err="1" smtClean="0"/>
              <a:t>seasonal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signal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captures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year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</a:t>
            </a:r>
            <a:r>
              <a:rPr lang="de-CH" baseline="0" dirty="0" smtClean="0"/>
              <a:t> </a:t>
            </a:r>
            <a:r>
              <a:rPr lang="de-CH" baseline="0" dirty="0" err="1" smtClean="0"/>
              <a:t>year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variability</a:t>
            </a:r>
            <a:r>
              <a:rPr lang="de-CH" baseline="0" dirty="0" smtClean="0"/>
              <a:t>, warmer </a:t>
            </a:r>
            <a:r>
              <a:rPr lang="de-CH" baseline="0" dirty="0" err="1" smtClean="0"/>
              <a:t>summers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colder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winters</a:t>
            </a:r>
            <a:r>
              <a:rPr lang="de-CH" baseline="0" dirty="0" err="1" smtClean="0">
                <a:sym typeface="Wingdings" panose="05000000000000000000" pitchFamily="2" charset="2"/>
              </a:rPr>
              <a:t>deseasonalization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removes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much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of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meteorologically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driven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variability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of</a:t>
            </a:r>
            <a:r>
              <a:rPr lang="de-CH" baseline="0" dirty="0" smtClean="0">
                <a:sym typeface="Wingdings" panose="05000000000000000000" pitchFamily="2" charset="2"/>
              </a:rPr>
              <a:t> O3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 smtClean="0"/>
              <a:t>Parametric</a:t>
            </a:r>
            <a:r>
              <a:rPr lang="de-CH" dirty="0" smtClean="0"/>
              <a:t>:</a:t>
            </a:r>
            <a:r>
              <a:rPr lang="de-CH" baseline="0" dirty="0" smtClean="0"/>
              <a:t> 3rd </a:t>
            </a:r>
            <a:r>
              <a:rPr lang="de-CH" baseline="0" dirty="0" err="1" smtClean="0"/>
              <a:t>order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polynomial</a:t>
            </a:r>
            <a:r>
              <a:rPr lang="de-CH" baseline="0" dirty="0" smtClean="0"/>
              <a:t> fit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sum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</a:t>
            </a:r>
            <a:r>
              <a:rPr lang="de-CH" baseline="0" dirty="0" smtClean="0"/>
              <a:t> 4 </a:t>
            </a:r>
            <a:r>
              <a:rPr lang="de-CH" baseline="0" dirty="0" err="1" smtClean="0"/>
              <a:t>harmonics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sin+cos</a:t>
            </a:r>
            <a:r>
              <a:rPr lang="de-CH" baseline="0" dirty="0" err="1" smtClean="0">
                <a:sym typeface="Wingdings" panose="05000000000000000000" pitchFamily="2" charset="2"/>
              </a:rPr>
              <a:t>very</a:t>
            </a:r>
            <a:r>
              <a:rPr lang="de-CH" baseline="0" dirty="0" smtClean="0">
                <a:sym typeface="Wingdings" panose="05000000000000000000" pitchFamily="2" charset="2"/>
              </a:rPr>
              <a:t> smooth, </a:t>
            </a:r>
            <a:r>
              <a:rPr lang="de-CH" baseline="0" dirty="0" err="1" smtClean="0">
                <a:sym typeface="Wingdings" panose="05000000000000000000" pitchFamily="2" charset="2"/>
              </a:rPr>
              <a:t>more</a:t>
            </a:r>
            <a:r>
              <a:rPr lang="de-CH" baseline="0" dirty="0" smtClean="0">
                <a:sym typeface="Wingdings" panose="05000000000000000000" pitchFamily="2" charset="2"/>
              </a:rPr>
              <a:t> like an </a:t>
            </a:r>
            <a:r>
              <a:rPr lang="de-CH" baseline="0" dirty="0" err="1" smtClean="0">
                <a:sym typeface="Wingdings" panose="05000000000000000000" pitchFamily="2" charset="2"/>
              </a:rPr>
              <a:t>average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seasonality</a:t>
            </a:r>
            <a:r>
              <a:rPr lang="de-CH" baseline="0" dirty="0" smtClean="0">
                <a:sym typeface="Wingdings" panose="05000000000000000000" pitchFamily="2" charset="2"/>
              </a:rPr>
              <a:t>, </a:t>
            </a:r>
            <a:r>
              <a:rPr lang="de-CH" baseline="0" dirty="0" err="1" smtClean="0">
                <a:sym typeface="Wingdings" panose="05000000000000000000" pitchFamily="2" charset="2"/>
              </a:rPr>
              <a:t>information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for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each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particular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year</a:t>
            </a:r>
            <a:r>
              <a:rPr lang="de-CH" baseline="0" dirty="0" smtClean="0">
                <a:sym typeface="Wingdings" panose="05000000000000000000" pitchFamily="2" charset="2"/>
              </a:rPr>
              <a:t> </a:t>
            </a:r>
            <a:r>
              <a:rPr lang="de-CH" baseline="0" dirty="0" err="1" smtClean="0">
                <a:sym typeface="Wingdings" panose="05000000000000000000" pitchFamily="2" charset="2"/>
              </a:rPr>
              <a:t>is</a:t>
            </a:r>
            <a:r>
              <a:rPr lang="de-CH" baseline="0" dirty="0" smtClean="0">
                <a:sym typeface="Wingdings" panose="05000000000000000000" pitchFamily="2" charset="2"/>
              </a:rPr>
              <a:t> lost</a:t>
            </a:r>
            <a:endParaRPr lang="de-CH" baseline="0" dirty="0" smtClean="0"/>
          </a:p>
          <a:p>
            <a:r>
              <a:rPr lang="de-CH" dirty="0" err="1" smtClean="0"/>
              <a:t>Subtracting</a:t>
            </a:r>
            <a:r>
              <a:rPr lang="de-CH" dirty="0" smtClean="0"/>
              <a:t> </a:t>
            </a:r>
            <a:r>
              <a:rPr lang="de-CH" dirty="0" err="1" smtClean="0"/>
              <a:t>two</a:t>
            </a:r>
            <a:r>
              <a:rPr lang="de-CH" dirty="0" smtClean="0"/>
              <a:t> </a:t>
            </a:r>
            <a:r>
              <a:rPr lang="de-CH" dirty="0" err="1" smtClean="0"/>
              <a:t>signal</a:t>
            </a:r>
            <a:r>
              <a:rPr lang="de-CH" dirty="0" smtClean="0"/>
              <a:t> </a:t>
            </a:r>
            <a:r>
              <a:rPr lang="de-CH" dirty="0" err="1" smtClean="0"/>
              <a:t>might</a:t>
            </a:r>
            <a:r>
              <a:rPr lang="de-CH" dirty="0" smtClean="0"/>
              <a:t> </a:t>
            </a:r>
            <a:r>
              <a:rPr lang="de-CH" dirty="0" err="1" smtClean="0"/>
              <a:t>reveal</a:t>
            </a:r>
            <a:r>
              <a:rPr lang="de-CH" dirty="0" smtClean="0"/>
              <a:t> abnormal </a:t>
            </a:r>
            <a:r>
              <a:rPr lang="de-CH" dirty="0" err="1" smtClean="0"/>
              <a:t>seasonal</a:t>
            </a:r>
            <a:r>
              <a:rPr lang="de-CH" dirty="0" smtClean="0"/>
              <a:t> </a:t>
            </a:r>
            <a:r>
              <a:rPr lang="de-CH" dirty="0" err="1" smtClean="0"/>
              <a:t>phenomena</a:t>
            </a:r>
            <a:r>
              <a:rPr lang="de-CH" dirty="0" smtClean="0"/>
              <a:t>, </a:t>
            </a:r>
            <a:r>
              <a:rPr lang="de-CH" dirty="0" err="1" smtClean="0"/>
              <a:t>interesting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study</a:t>
            </a:r>
            <a:r>
              <a:rPr lang="de-CH" dirty="0" smtClean="0"/>
              <a:t> </a:t>
            </a:r>
            <a:r>
              <a:rPr lang="de-CH" dirty="0" err="1" smtClean="0"/>
              <a:t>further</a:t>
            </a:r>
            <a:r>
              <a:rPr lang="de-CH" dirty="0" smtClean="0"/>
              <a:t>..!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51A4A-AEC5-4814-9978-EC84531F4328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2809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51A4A-AEC5-4814-9978-EC84531F4328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8750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Rural:</a:t>
            </a:r>
            <a:r>
              <a:rPr lang="de-CH" baseline="0" dirty="0" smtClean="0"/>
              <a:t> 1st strong positive, 2nd strong negative</a:t>
            </a:r>
          </a:p>
          <a:p>
            <a:r>
              <a:rPr lang="de-CH" baseline="0" dirty="0" smtClean="0"/>
              <a:t>Traffic: 1st strong positive, NO </a:t>
            </a:r>
            <a:r>
              <a:rPr lang="de-CH" baseline="0" dirty="0" err="1" smtClean="0"/>
              <a:t>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late</a:t>
            </a:r>
            <a:r>
              <a:rPr lang="de-CH" baseline="0" dirty="0" smtClean="0"/>
              <a:t> BP </a:t>
            </a:r>
            <a:r>
              <a:rPr lang="de-CH" baseline="0" dirty="0" err="1" smtClean="0"/>
              <a:t>for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studied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period</a:t>
            </a:r>
            <a:endParaRPr lang="de-CH" baseline="0" dirty="0" smtClean="0"/>
          </a:p>
          <a:p>
            <a:r>
              <a:rPr lang="de-CH" baseline="0" dirty="0" smtClean="0"/>
              <a:t>Suburban: 2nd </a:t>
            </a:r>
            <a:r>
              <a:rPr lang="de-CH" baseline="0" dirty="0" err="1" smtClean="0"/>
              <a:t>level</a:t>
            </a:r>
            <a:r>
              <a:rPr lang="de-CH" baseline="0" dirty="0" smtClean="0"/>
              <a:t> off </a:t>
            </a:r>
            <a:r>
              <a:rPr lang="de-CH" baseline="0" dirty="0" err="1" smtClean="0"/>
              <a:t>rather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than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decrease</a:t>
            </a:r>
            <a:endParaRPr lang="de-CH" baseline="0" dirty="0" smtClean="0"/>
          </a:p>
          <a:p>
            <a:r>
              <a:rPr lang="de-CH" baseline="0" dirty="0" err="1" smtClean="0"/>
              <a:t>Very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polluted</a:t>
            </a:r>
            <a:r>
              <a:rPr lang="de-CH" baseline="0" dirty="0" smtClean="0"/>
              <a:t> LUG: High </a:t>
            </a:r>
            <a:r>
              <a:rPr lang="de-CH" baseline="0" dirty="0" err="1" smtClean="0"/>
              <a:t>Increase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and</a:t>
            </a:r>
            <a:r>
              <a:rPr lang="de-CH" baseline="0" dirty="0" smtClean="0"/>
              <a:t> strong </a:t>
            </a:r>
            <a:r>
              <a:rPr lang="de-CH" baseline="0" dirty="0" err="1" smtClean="0"/>
              <a:t>decrease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51A4A-AEC5-4814-9978-EC84531F4328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4907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51A4A-AEC5-4814-9978-EC84531F4328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540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15.emf"/><Relationship Id="rId10" Type="http://schemas.openxmlformats.org/officeDocument/2006/relationships/image" Target="../media/image16.emf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6400800" cy="16002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Ozone trends in Europe </a:t>
            </a:r>
            <a:r>
              <a:rPr lang="en-US" sz="3200" dirty="0" smtClean="0"/>
              <a:t>during </a:t>
            </a:r>
            <a:r>
              <a:rPr lang="en-US" sz="3200" dirty="0"/>
              <a:t>the last 25 years based on time scale decomposition</a:t>
            </a:r>
            <a:endParaRPr lang="de-CH" sz="3200" dirty="0"/>
          </a:p>
        </p:txBody>
      </p:sp>
      <p:sp>
        <p:nvSpPr>
          <p:cNvPr id="4" name="Rectangle 3"/>
          <p:cNvSpPr/>
          <p:nvPr/>
        </p:nvSpPr>
        <p:spPr>
          <a:xfrm>
            <a:off x="381000" y="3352800"/>
            <a:ext cx="6414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>
                <a:solidFill>
                  <a:schemeClr val="bg1">
                    <a:lumMod val="85000"/>
                  </a:schemeClr>
                </a:solidFill>
              </a:rPr>
              <a:t>Eirini </a:t>
            </a:r>
            <a:r>
              <a:rPr lang="de-CH" dirty="0" err="1" smtClean="0">
                <a:solidFill>
                  <a:schemeClr val="bg1">
                    <a:lumMod val="85000"/>
                  </a:schemeClr>
                </a:solidFill>
              </a:rPr>
              <a:t>Boleti</a:t>
            </a:r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, EMPA – Air Pollution/Environmental Technology</a:t>
            </a:r>
            <a:endParaRPr lang="de-CH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080" y="396240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 smtClean="0">
                <a:solidFill>
                  <a:schemeClr val="bg1">
                    <a:lumMod val="85000"/>
                  </a:schemeClr>
                </a:solidFill>
              </a:rPr>
              <a:t>Christoph Hüglin (EMPA), Satoshi Takahama (EPFL)</a:t>
            </a:r>
            <a:endParaRPr lang="de-CH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 descr="C:\Users\eib\Documents\EMPA_files\03_e_logo_empa_pos_tra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54" y="3272540"/>
            <a:ext cx="2021519" cy="54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ib\Documents\EPFL_files\Logo_EPF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11" y="4331730"/>
            <a:ext cx="1921807" cy="92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010400" y="914400"/>
            <a:ext cx="1981200" cy="1219200"/>
          </a:xfrm>
        </p:spPr>
        <p:txBody>
          <a:bodyPr/>
          <a:lstStyle/>
          <a:p>
            <a:r>
              <a:rPr lang="de-CH" dirty="0"/>
              <a:t>TFMM </a:t>
            </a:r>
            <a:r>
              <a:rPr lang="de-CH" dirty="0" smtClean="0"/>
              <a:t>Meeting  </a:t>
            </a:r>
            <a:r>
              <a:rPr lang="de-CH" dirty="0"/>
              <a:t>Utrecht 2016</a:t>
            </a:r>
          </a:p>
        </p:txBody>
      </p:sp>
    </p:spTree>
    <p:extLst>
      <p:ext uri="{BB962C8B-B14F-4D97-AF65-F5344CB8AC3E}">
        <p14:creationId xmlns:p14="http://schemas.microsoft.com/office/powerpoint/2010/main" val="14627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1" y="1719071"/>
                <a:ext cx="8636492" cy="491032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CH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CH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de-CH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de-CH" i="1" dirty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CH" dirty="0"/>
                  <a:t>data </a:t>
                </a:r>
                <a:r>
                  <a:rPr lang="de-CH" dirty="0" smtClean="0"/>
                  <a:t>for </a:t>
                </a:r>
                <a:r>
                  <a:rPr lang="de-CH" dirty="0"/>
                  <a:t>CH </a:t>
                </a:r>
                <a:r>
                  <a:rPr lang="de-CH" dirty="0" err="1" smtClean="0"/>
                  <a:t>from</a:t>
                </a:r>
                <a:r>
                  <a:rPr lang="de-CH" dirty="0" smtClean="0"/>
                  <a:t> NABEL </a:t>
                </a:r>
                <a:r>
                  <a:rPr lang="de-CH" dirty="0" err="1" smtClean="0"/>
                  <a:t>measurement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network</a:t>
                </a:r>
                <a:r>
                  <a:rPr lang="de-CH" dirty="0" smtClean="0"/>
                  <a:t>;</a:t>
                </a:r>
              </a:p>
              <a:p>
                <a:pPr marL="45720" indent="0">
                  <a:buNone/>
                </a:pPr>
                <a:r>
                  <a:rPr lang="de-CH" dirty="0"/>
                  <a:t> </a:t>
                </a:r>
                <a:r>
                  <a:rPr lang="de-CH" dirty="0" smtClean="0"/>
                  <a:t>  </a:t>
                </a:r>
                <a:r>
                  <a:rPr lang="de-CH" dirty="0" err="1" smtClean="0"/>
                  <a:t>for</a:t>
                </a:r>
                <a:r>
                  <a:rPr lang="de-CH" dirty="0" smtClean="0"/>
                  <a:t> Europe </a:t>
                </a:r>
                <a:r>
                  <a:rPr lang="de-CH" dirty="0" err="1" smtClean="0"/>
                  <a:t>AirBase</a:t>
                </a:r>
                <a:endParaRPr lang="de-CH" dirty="0" smtClean="0"/>
              </a:p>
              <a:p>
                <a:r>
                  <a:rPr lang="de-CH" dirty="0" err="1" smtClean="0"/>
                  <a:t>Meteorological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data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for</a:t>
                </a:r>
                <a:r>
                  <a:rPr lang="de-CH" dirty="0" smtClean="0"/>
                  <a:t> CH </a:t>
                </a:r>
                <a:r>
                  <a:rPr lang="de-CH" dirty="0" err="1" smtClean="0"/>
                  <a:t>measurements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from</a:t>
                </a:r>
                <a:r>
                  <a:rPr lang="de-CH" dirty="0" smtClean="0"/>
                  <a:t> NABEL &amp; </a:t>
                </a:r>
                <a:r>
                  <a:rPr lang="de-CH" dirty="0" err="1" smtClean="0"/>
                  <a:t>MeteoSwiss</a:t>
                </a:r>
                <a:r>
                  <a:rPr lang="de-CH" dirty="0" smtClean="0"/>
                  <a:t>;</a:t>
                </a:r>
              </a:p>
              <a:p>
                <a:pPr marL="45720" indent="0">
                  <a:buNone/>
                </a:pPr>
                <a:r>
                  <a:rPr lang="de-CH" dirty="0"/>
                  <a:t> </a:t>
                </a:r>
                <a:r>
                  <a:rPr lang="de-CH" dirty="0" smtClean="0"/>
                  <a:t>  </a:t>
                </a:r>
                <a:r>
                  <a:rPr lang="de-CH" dirty="0" err="1" smtClean="0"/>
                  <a:t>for</a:t>
                </a:r>
                <a:r>
                  <a:rPr lang="de-CH" dirty="0" smtClean="0"/>
                  <a:t> Europe </a:t>
                </a:r>
                <a:r>
                  <a:rPr lang="de-CH" dirty="0" err="1" smtClean="0"/>
                  <a:t>Reanalysis</a:t>
                </a:r>
                <a:r>
                  <a:rPr lang="de-CH" dirty="0" smtClean="0"/>
                  <a:t> ERA-Interim</a:t>
                </a:r>
              </a:p>
              <a:p>
                <a:pPr marL="45720" indent="0">
                  <a:buNone/>
                </a:pPr>
                <a:endParaRPr lang="de-CH" dirty="0"/>
              </a:p>
              <a:p>
                <a:pPr marL="45720" indent="0">
                  <a:buNone/>
                </a:pPr>
                <a:r>
                  <a:rPr lang="de-CH" dirty="0" err="1" smtClean="0"/>
                  <a:t>Metrics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for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de-CH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CH" dirty="0" smtClean="0"/>
                  <a:t> </a:t>
                </a:r>
                <a:r>
                  <a:rPr lang="de-CH" dirty="0" err="1" smtClean="0"/>
                  <a:t>trend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estimation</a:t>
                </a:r>
                <a:r>
                  <a:rPr lang="de-CH" dirty="0" smtClean="0"/>
                  <a:t>:   </a:t>
                </a:r>
              </a:p>
              <a:p>
                <a:pPr marL="502920" indent="-457200">
                  <a:buFont typeface="+mj-lt"/>
                  <a:buAutoNum type="arabicPeriod"/>
                </a:pPr>
                <a:r>
                  <a:rPr lang="de-CH" dirty="0" err="1" smtClean="0"/>
                  <a:t>daily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mean</a:t>
                </a:r>
                <a:endParaRPr lang="de-CH" dirty="0"/>
              </a:p>
              <a:p>
                <a:pPr marL="502920" indent="-457200">
                  <a:buFont typeface="+mj-lt"/>
                  <a:buAutoNum type="arabicPeriod"/>
                </a:pPr>
                <a:r>
                  <a:rPr lang="en-US" dirty="0" smtClean="0"/>
                  <a:t>daily maximum of 8-hour running mean </a:t>
                </a:r>
                <a:r>
                  <a:rPr lang="de-CH" dirty="0" smtClean="0"/>
                  <a:t>(MD8) </a:t>
                </a:r>
              </a:p>
              <a:p>
                <a:pPr marL="502920" indent="-457200">
                  <a:buFont typeface="+mj-lt"/>
                  <a:buAutoNum type="arabicPeriod"/>
                </a:pPr>
                <a:r>
                  <a:rPr lang="en-US" dirty="0"/>
                  <a:t>m</a:t>
                </a:r>
                <a:r>
                  <a:rPr lang="en-US" dirty="0" smtClean="0"/>
                  <a:t>ean </a:t>
                </a:r>
                <a:r>
                  <a:rPr lang="en-US" dirty="0"/>
                  <a:t>of the ten highest daily maximum ozone concentrations (based on hourly mean data)</a:t>
                </a:r>
                <a:r>
                  <a:rPr lang="de-CH" dirty="0"/>
                  <a:t> </a:t>
                </a:r>
                <a:r>
                  <a:rPr lang="de-CH" dirty="0" err="1"/>
                  <a:t>for</a:t>
                </a:r>
                <a:r>
                  <a:rPr lang="de-CH" dirty="0"/>
                  <a:t> </a:t>
                </a:r>
                <a:r>
                  <a:rPr lang="de-CH" dirty="0" err="1"/>
                  <a:t>each</a:t>
                </a:r>
                <a:r>
                  <a:rPr lang="de-CH" dirty="0"/>
                  <a:t> </a:t>
                </a:r>
                <a:r>
                  <a:rPr lang="de-CH" dirty="0" err="1"/>
                  <a:t>year</a:t>
                </a:r>
                <a:r>
                  <a:rPr lang="de-CH" dirty="0"/>
                  <a:t> (MTDM)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1" y="1719071"/>
                <a:ext cx="8636492" cy="4910329"/>
              </a:xfrm>
              <a:blipFill rotWithShape="1">
                <a:blip r:embed="rId2"/>
                <a:stretch>
                  <a:fillRect l="-141" t="-620" r="-49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Data </a:t>
            </a:r>
            <a:r>
              <a:rPr lang="de-CH" dirty="0" err="1" smtClean="0"/>
              <a:t>Used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Trend Analysis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559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0999" y="1719071"/>
                <a:ext cx="8407893" cy="1786129"/>
              </a:xfrm>
            </p:spPr>
            <p:txBody>
              <a:bodyPr>
                <a:normAutofit/>
              </a:bodyPr>
              <a:lstStyle/>
              <a:p>
                <a:r>
                  <a:rPr lang="de-CH" sz="1800" dirty="0" smtClean="0"/>
                  <a:t> EEMD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1800" b="0" i="1" dirty="0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de-CH" sz="18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CH" sz="1800" dirty="0" smtClean="0"/>
                  <a:t> </a:t>
                </a:r>
                <a:r>
                  <a:rPr lang="de-CH" sz="1800" dirty="0" err="1" smtClean="0"/>
                  <a:t>measurements</a:t>
                </a:r>
                <a:r>
                  <a:rPr lang="de-CH" sz="1800" dirty="0" smtClean="0"/>
                  <a:t>:</a:t>
                </a:r>
              </a:p>
              <a:p>
                <a:pPr marL="45720" indent="0">
                  <a:buNone/>
                </a:pPr>
                <a:r>
                  <a:rPr lang="de-CH" sz="1800" dirty="0" smtClean="0"/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1800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de-CH" sz="18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de-CH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CH" sz="18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de-CH" sz="18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de-CH" sz="1800" b="0" i="1" smtClean="0">
                        <a:latin typeface="Cambria Math"/>
                        <a:ea typeface="Cambria Math"/>
                      </a:rPr>
                      <m:t>𝐿𝑇</m:t>
                    </m:r>
                    <m:d>
                      <m:dPr>
                        <m:ctrlPr>
                          <a:rPr lang="de-CH" sz="1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CH" sz="18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de-CH" sz="18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de-CH" sz="1800" b="0" i="1" smtClean="0">
                        <a:latin typeface="Cambria Math"/>
                        <a:ea typeface="Cambria Math"/>
                      </a:rPr>
                      <m:t>𝑆</m:t>
                    </m:r>
                    <m:d>
                      <m:dPr>
                        <m:ctrlPr>
                          <a:rPr lang="de-CH" sz="1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CH" sz="18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de-CH" sz="18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de-CH" sz="1800" b="0" i="1" smtClean="0">
                        <a:latin typeface="Cambria Math"/>
                        <a:ea typeface="Cambria Math"/>
                      </a:rPr>
                      <m:t>𝑊</m:t>
                    </m:r>
                    <m:d>
                      <m:dPr>
                        <m:ctrlPr>
                          <a:rPr lang="de-CH" sz="1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CH" sz="18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de-CH" sz="18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de-CH" sz="1800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de-CH" sz="1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de-CH" sz="18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de-CH" sz="1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de-CH" sz="1800" dirty="0" smtClean="0"/>
              </a:p>
              <a:p>
                <a:r>
                  <a:rPr lang="de-CH" sz="1800" dirty="0" smtClean="0"/>
                  <a:t> </a:t>
                </a:r>
                <a:r>
                  <a:rPr lang="de-CH" sz="1800" dirty="0" err="1" smtClean="0"/>
                  <a:t>Subtract</a:t>
                </a:r>
                <a:r>
                  <a:rPr lang="de-CH" sz="1800" dirty="0" smtClean="0"/>
                  <a:t> S(t) </a:t>
                </a:r>
                <a:r>
                  <a:rPr lang="de-CH" sz="1800" dirty="0" err="1" smtClean="0"/>
                  <a:t>to</a:t>
                </a:r>
                <a:r>
                  <a:rPr lang="de-CH" sz="1800" dirty="0" smtClean="0"/>
                  <a:t> de-</a:t>
                </a:r>
                <a:r>
                  <a:rPr lang="de-CH" sz="1800" dirty="0" err="1" smtClean="0"/>
                  <a:t>seasonalize</a:t>
                </a:r>
                <a:r>
                  <a:rPr lang="de-CH" sz="1800" dirty="0" smtClean="0"/>
                  <a:t>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180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de-CH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CH" sz="1800" i="1">
                                  <a:latin typeface="Cambria Math"/>
                                  <a:ea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de-CH" sz="1800" i="1">
                                  <a:latin typeface="Cambria Math"/>
                                  <a:ea typeface="Cambria Math"/>
                                </a:rPr>
                                <m:t>3.</m:t>
                              </m:r>
                              <m:r>
                                <a:rPr lang="de-CH" sz="18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de-CH" sz="1800" i="1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de-CH" sz="1800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de-CH" sz="1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de-CH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CH" sz="1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CH" sz="1800" b="0" i="1" smtClean="0">
                          <a:latin typeface="Cambria Math"/>
                        </a:rPr>
                        <m:t>−</m:t>
                      </m:r>
                      <m:r>
                        <a:rPr lang="de-CH" sz="1800" b="0" i="1" smtClean="0">
                          <a:latin typeface="Cambria Math"/>
                        </a:rPr>
                        <m:t>𝑆</m:t>
                      </m:r>
                      <m:r>
                        <a:rPr lang="de-CH" sz="1800" b="0" i="1" smtClean="0">
                          <a:latin typeface="Cambria Math"/>
                        </a:rPr>
                        <m:t>(</m:t>
                      </m:r>
                      <m:r>
                        <a:rPr lang="de-CH" sz="1800" b="0" i="1" smtClean="0">
                          <a:latin typeface="Cambria Math"/>
                        </a:rPr>
                        <m:t>𝑡</m:t>
                      </m:r>
                      <m:r>
                        <a:rPr lang="de-CH" sz="1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CH" sz="1800" dirty="0" smtClean="0"/>
              </a:p>
              <a:p>
                <a:r>
                  <a:rPr lang="de-CH" sz="1800" dirty="0" smtClean="0"/>
                  <a:t> </a:t>
                </a:r>
                <a:r>
                  <a:rPr lang="de-CH" sz="1800" dirty="0" err="1" smtClean="0"/>
                  <a:t>Calculate</a:t>
                </a:r>
                <a:r>
                  <a:rPr lang="de-CH" sz="1800" dirty="0" smtClean="0"/>
                  <a:t> </a:t>
                </a:r>
                <a:r>
                  <a:rPr lang="de-CH" sz="1800" dirty="0" err="1" smtClean="0"/>
                  <a:t>Theil</a:t>
                </a:r>
                <a:r>
                  <a:rPr lang="de-CH" sz="1800" dirty="0" smtClean="0"/>
                  <a:t>-Sen </a:t>
                </a:r>
                <a:r>
                  <a:rPr lang="de-CH" sz="1800" dirty="0" err="1" smtClean="0"/>
                  <a:t>trends</a:t>
                </a:r>
                <a:r>
                  <a:rPr lang="de-CH" sz="1800" dirty="0" smtClean="0"/>
                  <a:t>, in 2 </a:t>
                </a:r>
                <a:r>
                  <a:rPr lang="de-CH" sz="1800" dirty="0" err="1" smtClean="0"/>
                  <a:t>periods</a:t>
                </a:r>
                <a:r>
                  <a:rPr lang="de-CH" sz="1800" dirty="0" smtClean="0"/>
                  <a:t>.</a:t>
                </a:r>
                <a:endParaRPr lang="de-CH" sz="1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719071"/>
                <a:ext cx="8407893" cy="1786129"/>
              </a:xfrm>
              <a:blipFill rotWithShape="1">
                <a:blip r:embed="rId3"/>
                <a:stretch>
                  <a:fillRect t="-170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De-</a:t>
            </a:r>
            <a:r>
              <a:rPr lang="de-CH" dirty="0" err="1" smtClean="0"/>
              <a:t>seasonalized</a:t>
            </a:r>
            <a:r>
              <a:rPr lang="de-CH" dirty="0" smtClean="0"/>
              <a:t> Trends</a:t>
            </a:r>
            <a:endParaRPr lang="de-CH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858687"/>
              </p:ext>
            </p:extLst>
          </p:nvPr>
        </p:nvGraphicFramePr>
        <p:xfrm>
          <a:off x="4648200" y="3657599"/>
          <a:ext cx="4354286" cy="304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2" name="Acrobat Document" r:id="rId4" imgW="6695872" imgH="3467010" progId="AcroExch.Document.7">
                  <p:embed/>
                </p:oleObj>
              </mc:Choice>
              <mc:Fallback>
                <p:oleObj name="Acrobat Document" r:id="rId4" imgW="6695872" imgH="346701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8200" y="3657599"/>
                        <a:ext cx="4354286" cy="3048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259089"/>
              </p:ext>
            </p:extLst>
          </p:nvPr>
        </p:nvGraphicFramePr>
        <p:xfrm>
          <a:off x="152400" y="3505200"/>
          <a:ext cx="41910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3" name="Acrobat Document" r:id="rId6" imgW="5705272" imgH="4038510" progId="AcroExch.Document.7">
                  <p:embed/>
                </p:oleObj>
              </mc:Choice>
              <mc:Fallback>
                <p:oleObj name="Acrobat Document" r:id="rId6" imgW="5705272" imgH="403851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400" y="3505200"/>
                        <a:ext cx="4191000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272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0999" y="1719071"/>
                <a:ext cx="8407893" cy="2243329"/>
              </a:xfrm>
            </p:spPr>
            <p:txBody>
              <a:bodyPr>
                <a:normAutofit/>
              </a:bodyPr>
              <a:lstStyle/>
              <a:p>
                <a:r>
                  <a:rPr lang="de-CH" sz="1600" dirty="0" smtClean="0"/>
                  <a:t>EEMD on </a:t>
                </a:r>
                <a:r>
                  <a:rPr lang="de-CH" sz="1600" dirty="0" err="1" smtClean="0"/>
                  <a:t>Meteorological</a:t>
                </a:r>
                <a:r>
                  <a:rPr lang="de-CH" sz="1600" dirty="0" smtClean="0"/>
                  <a:t> Parameters: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1600" b="0" i="1" smtClean="0">
                          <a:latin typeface="Cambria Math"/>
                        </a:rPr>
                        <m:t>𝑀𝑒𝑡</m:t>
                      </m:r>
                      <m:r>
                        <a:rPr lang="de-CH" sz="1600" b="0" i="1" smtClean="0">
                          <a:latin typeface="Cambria Math"/>
                        </a:rPr>
                        <m:t>.</m:t>
                      </m:r>
                      <m:r>
                        <a:rPr lang="de-CH" sz="1600" b="0" i="1" smtClean="0">
                          <a:latin typeface="Cambria Math"/>
                        </a:rPr>
                        <m:t>𝑃𝑎𝑟</m:t>
                      </m:r>
                      <m:d>
                        <m:dPr>
                          <m:ctrlPr>
                            <a:rPr lang="de-CH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CH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CH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de-CH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CH" sz="1600" b="0" i="1" smtClean="0">
                              <a:latin typeface="Cambria Math"/>
                              <a:ea typeface="Cambria Math"/>
                            </a:rPr>
                            <m:t>𝐿𝑇</m:t>
                          </m:r>
                        </m:e>
                        <m:sub>
                          <m:r>
                            <a:rPr lang="de-CH" sz="16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de-CH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CH" sz="1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de-CH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CH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CH" sz="16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de-CH" sz="16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de-CH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CH" sz="1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de-CH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CH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CH" sz="16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de-CH" sz="16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de-CH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CH" sz="1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de-CH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CH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CH" sz="16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CH" sz="16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r>
                        <a:rPr lang="de-CH" sz="16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de-CH" sz="16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de-CH" sz="1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de-CH" sz="1600" dirty="0" smtClean="0"/>
              </a:p>
              <a:p>
                <a:r>
                  <a:rPr lang="de-CH" sz="1600" dirty="0" err="1" smtClean="0"/>
                  <a:t>Apply</a:t>
                </a:r>
                <a:r>
                  <a:rPr lang="de-CH" sz="1600" dirty="0" smtClean="0"/>
                  <a:t> GAM on </a:t>
                </a:r>
                <a:r>
                  <a:rPr lang="de-CH" sz="1600" dirty="0" err="1" smtClean="0"/>
                  <a:t>the</a:t>
                </a:r>
                <a:r>
                  <a:rPr lang="de-CH" sz="1600" dirty="0" smtClean="0"/>
                  <a:t> </a:t>
                </a:r>
                <a:r>
                  <a:rPr lang="de-CH" sz="1600" dirty="0" err="1" smtClean="0"/>
                  <a:t>short</a:t>
                </a:r>
                <a:r>
                  <a:rPr lang="de-CH" sz="1600" dirty="0" smtClean="0"/>
                  <a:t> </a:t>
                </a:r>
                <a:r>
                  <a:rPr lang="de-CH" sz="1600" dirty="0" err="1" smtClean="0"/>
                  <a:t>term</a:t>
                </a:r>
                <a:r>
                  <a:rPr lang="de-CH" sz="1600" dirty="0" smtClean="0"/>
                  <a:t> </a:t>
                </a:r>
                <a:r>
                  <a:rPr lang="de-CH" sz="1600" dirty="0" err="1" smtClean="0"/>
                  <a:t>variations</a:t>
                </a:r>
                <a:r>
                  <a:rPr lang="de-CH" sz="1600" dirty="0" smtClean="0"/>
                  <a:t>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1600" b="0" i="1" smtClean="0"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de-CH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CH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CH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CH" sz="1600" b="0" i="1" smtClean="0">
                          <a:latin typeface="Cambria Math"/>
                          <a:ea typeface="Cambria Math"/>
                        </a:rPr>
                        <m:t>𝐺𝐴𝑀</m:t>
                      </m:r>
                      <m:d>
                        <m:dPr>
                          <m:ctrlPr>
                            <a:rPr lang="de-CH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CH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CH" sz="1600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de-CH" sz="16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de-CH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CH" sz="16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de-CH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CH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CH" sz="1600" b="0" i="1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  <m:sub>
                          <m:r>
                            <a:rPr lang="de-CH" sz="1600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de-CH" sz="1600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16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de-CH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CH" sz="16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CH" sz="1600" i="1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CH" sz="1600" i="1">
                          <a:latin typeface="Cambria Math"/>
                          <a:ea typeface="Cambria Math"/>
                        </a:rPr>
                        <m:t>𝐺𝐴𝑀</m:t>
                      </m:r>
                      <m:d>
                        <m:dPr>
                          <m:ctrlPr>
                            <a:rPr lang="de-CH" sz="1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CH" sz="1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CH" sz="16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CH" sz="16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de-CH" sz="1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CH" sz="16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de-CH" sz="16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CH" sz="1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CH" sz="1600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  <m:sub>
                          <m:r>
                            <a:rPr lang="de-CH" sz="16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de-CH" sz="1600" dirty="0" smtClean="0">
                  <a:ea typeface="Cambria Math"/>
                </a:endParaRPr>
              </a:p>
              <a:p>
                <a:r>
                  <a:rPr lang="de-CH" sz="1600" dirty="0" err="1" smtClean="0"/>
                  <a:t>Calculate</a:t>
                </a:r>
                <a:r>
                  <a:rPr lang="de-CH" sz="1600" dirty="0" smtClean="0"/>
                  <a:t> </a:t>
                </a:r>
                <a:r>
                  <a:rPr lang="de-CH" sz="1600" dirty="0" err="1" smtClean="0"/>
                  <a:t>meteo-adjusted</a:t>
                </a:r>
                <a:r>
                  <a:rPr lang="de-CH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1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de-CH" sz="1600" i="1" dirty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de-CH" sz="1600" i="1" dirty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CH" sz="1600" dirty="0" smtClean="0"/>
                  <a:t>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CH" sz="1600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de-CH" sz="16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de-CH" sz="1600" b="0" i="1" smtClean="0">
                          <a:latin typeface="Cambria Math"/>
                        </a:rPr>
                        <m:t>.</m:t>
                      </m:r>
                      <m:r>
                        <a:rPr lang="de-CH" sz="1600" b="0" i="1" smtClean="0">
                          <a:latin typeface="Cambria Math"/>
                        </a:rPr>
                        <m:t>𝑚𝑒𝑡</m:t>
                      </m:r>
                      <m:r>
                        <a:rPr lang="de-CH" sz="1600" b="0" i="1" smtClean="0">
                          <a:latin typeface="Cambria Math"/>
                        </a:rPr>
                        <m:t>.</m:t>
                      </m:r>
                      <m:r>
                        <a:rPr lang="de-CH" sz="1600" b="0" i="1" smtClean="0">
                          <a:latin typeface="Cambria Math"/>
                        </a:rPr>
                        <m:t>𝑎𝑑𝑗</m:t>
                      </m:r>
                      <m:r>
                        <a:rPr lang="de-CH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CH" sz="1600" b="0" i="1" smtClean="0">
                          <a:latin typeface="Cambria Math"/>
                          <a:ea typeface="Cambria Math"/>
                        </a:rPr>
                        <m:t>𝐿𝑇</m:t>
                      </m:r>
                      <m:d>
                        <m:dPr>
                          <m:ctrlPr>
                            <a:rPr lang="de-CH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CH" sz="1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de-CH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CH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CH" sz="1600" b="0" i="1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  <m:sub>
                          <m:r>
                            <a:rPr lang="de-CH" sz="16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sub>
                      </m:sSub>
                      <m:r>
                        <a:rPr lang="de-CH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CH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CH" sz="1600" b="0" i="1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  <m:sub>
                          <m:r>
                            <a:rPr lang="de-CH" sz="16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de-CH" sz="1600" dirty="0" smtClean="0"/>
              </a:p>
              <a:p>
                <a:r>
                  <a:rPr lang="de-CH" sz="1600" dirty="0" err="1"/>
                  <a:t>Calculate</a:t>
                </a:r>
                <a:r>
                  <a:rPr lang="de-CH" sz="1600" dirty="0"/>
                  <a:t> </a:t>
                </a:r>
                <a:r>
                  <a:rPr lang="de-CH" sz="1600" dirty="0" err="1"/>
                  <a:t>Theil</a:t>
                </a:r>
                <a:r>
                  <a:rPr lang="de-CH" sz="1600" dirty="0"/>
                  <a:t>-Sen </a:t>
                </a:r>
                <a:r>
                  <a:rPr lang="de-CH" sz="1600" dirty="0" err="1" smtClean="0"/>
                  <a:t>trends</a:t>
                </a:r>
                <a:r>
                  <a:rPr lang="de-CH" sz="1600" dirty="0" smtClean="0"/>
                  <a:t>, </a:t>
                </a:r>
                <a:r>
                  <a:rPr lang="de-CH" sz="1600" dirty="0"/>
                  <a:t>in 2 </a:t>
                </a:r>
                <a:r>
                  <a:rPr lang="de-CH" sz="1600" dirty="0" err="1"/>
                  <a:t>periods</a:t>
                </a:r>
                <a:r>
                  <a:rPr lang="de-CH" sz="1600" dirty="0"/>
                  <a:t>.</a:t>
                </a:r>
              </a:p>
              <a:p>
                <a:endParaRPr lang="de-CH" sz="1600" dirty="0" smtClean="0"/>
              </a:p>
              <a:p>
                <a:pPr marL="45720" indent="0">
                  <a:buNone/>
                </a:pPr>
                <a:endParaRPr lang="de-CH" sz="1600" dirty="0" smtClean="0"/>
              </a:p>
              <a:p>
                <a:pPr marL="45720" indent="0">
                  <a:buNone/>
                </a:pPr>
                <a:endParaRPr lang="de-CH" sz="1600" dirty="0"/>
              </a:p>
              <a:p>
                <a:pPr marL="45720" indent="0">
                  <a:buNone/>
                </a:pPr>
                <a:endParaRPr lang="de-CH" sz="16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719071"/>
                <a:ext cx="8407893" cy="2243329"/>
              </a:xfrm>
              <a:blipFill rotWithShape="1">
                <a:blip r:embed="rId3"/>
                <a:stretch>
                  <a:fillRect t="-815" b="-108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Meteo-Adjusted</a:t>
            </a:r>
            <a:r>
              <a:rPr lang="de-CH" dirty="0" smtClean="0"/>
              <a:t> Trends</a:t>
            </a:r>
            <a:endParaRPr lang="de-CH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130967"/>
              </p:ext>
            </p:extLst>
          </p:nvPr>
        </p:nvGraphicFramePr>
        <p:xfrm>
          <a:off x="14469" y="3962400"/>
          <a:ext cx="4557531" cy="2863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1" name="Acrobat Document" r:id="rId4" imgW="6695872" imgH="3467010" progId="AcroExch.Document.7">
                  <p:embed/>
                </p:oleObj>
              </mc:Choice>
              <mc:Fallback>
                <p:oleObj name="Acrobat Document" r:id="rId4" imgW="6695872" imgH="346701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69" y="3962400"/>
                        <a:ext cx="4557531" cy="2863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839567"/>
              </p:ext>
            </p:extLst>
          </p:nvPr>
        </p:nvGraphicFramePr>
        <p:xfrm>
          <a:off x="4343399" y="3962401"/>
          <a:ext cx="4782273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2" name="Acrobat Document" r:id="rId6" imgW="6695872" imgH="3467010" progId="AcroExch.Document.7">
                  <p:embed/>
                </p:oleObj>
              </mc:Choice>
              <mc:Fallback>
                <p:oleObj name="Acrobat Document" r:id="rId6" imgW="6695872" imgH="346701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43399" y="3962401"/>
                        <a:ext cx="4782273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48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21980"/>
            <a:ext cx="8381260" cy="482353"/>
          </a:xfrm>
        </p:spPr>
        <p:txBody>
          <a:bodyPr/>
          <a:lstStyle/>
          <a:p>
            <a:r>
              <a:rPr lang="de-CH" dirty="0" err="1" smtClean="0"/>
              <a:t>Seasonal</a:t>
            </a:r>
            <a:r>
              <a:rPr lang="de-CH" dirty="0" smtClean="0"/>
              <a:t> </a:t>
            </a:r>
            <a:r>
              <a:rPr lang="de-CH" dirty="0" err="1" smtClean="0"/>
              <a:t>signal</a:t>
            </a:r>
            <a:endParaRPr lang="de-CH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476069"/>
              </p:ext>
            </p:extLst>
          </p:nvPr>
        </p:nvGraphicFramePr>
        <p:xfrm>
          <a:off x="100012" y="4572141"/>
          <a:ext cx="4371975" cy="2248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4" name="Acrobat Document" r:id="rId4" imgW="6429172" imgH="4314825" progId="AcroExch.Document.7">
                  <p:embed/>
                </p:oleObj>
              </mc:Choice>
              <mc:Fallback>
                <p:oleObj name="Acrobat Document" r:id="rId4" imgW="6429172" imgH="431482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012" y="4572141"/>
                        <a:ext cx="4371975" cy="2248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286000" y="838200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de-CH" dirty="0" err="1">
                <a:solidFill>
                  <a:schemeClr val="bg2"/>
                </a:solidFill>
              </a:rPr>
              <a:t>Compare</a:t>
            </a:r>
            <a:r>
              <a:rPr lang="de-CH" dirty="0">
                <a:solidFill>
                  <a:schemeClr val="bg2"/>
                </a:solidFill>
              </a:rPr>
              <a:t> EEMD </a:t>
            </a:r>
            <a:r>
              <a:rPr lang="de-CH" dirty="0" err="1">
                <a:solidFill>
                  <a:schemeClr val="bg2"/>
                </a:solidFill>
              </a:rPr>
              <a:t>with</a:t>
            </a:r>
            <a:r>
              <a:rPr lang="de-CH" dirty="0">
                <a:solidFill>
                  <a:schemeClr val="bg2"/>
                </a:solidFill>
              </a:rPr>
              <a:t> a </a:t>
            </a:r>
            <a:r>
              <a:rPr lang="de-CH" dirty="0" err="1">
                <a:solidFill>
                  <a:schemeClr val="bg2"/>
                </a:solidFill>
              </a:rPr>
              <a:t>parametric</a:t>
            </a:r>
            <a:r>
              <a:rPr lang="de-CH" dirty="0">
                <a:solidFill>
                  <a:schemeClr val="bg2"/>
                </a:solidFill>
              </a:rPr>
              <a:t> </a:t>
            </a:r>
            <a:r>
              <a:rPr lang="de-CH" dirty="0" err="1">
                <a:solidFill>
                  <a:schemeClr val="bg2"/>
                </a:solidFill>
              </a:rPr>
              <a:t>approach</a:t>
            </a:r>
            <a:r>
              <a:rPr lang="de-CH" dirty="0">
                <a:solidFill>
                  <a:schemeClr val="bg2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10100" y="4855053"/>
                <a:ext cx="4343400" cy="2024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/>
                        </a:rPr>
                        <m:t>𝑆</m:t>
                      </m:r>
                      <m:r>
                        <a:rPr lang="de-CH" b="0" i="1" smtClean="0">
                          <a:latin typeface="Cambria Math"/>
                        </a:rPr>
                        <m:t>.</m:t>
                      </m:r>
                      <m:r>
                        <a:rPr lang="de-CH" b="0" i="1" smtClean="0">
                          <a:latin typeface="Cambria Math"/>
                        </a:rPr>
                        <m:t>𝑃𝑎𝑟</m:t>
                      </m:r>
                      <m:d>
                        <m:dPr>
                          <m:ctrlPr>
                            <a:rPr lang="de-CH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CH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CH" b="0" i="1" smtClean="0">
                          <a:latin typeface="Cambria Math"/>
                          <a:ea typeface="Cambria Math"/>
                        </a:rPr>
                        <m:t>≈</m:t>
                      </m:r>
                      <m:sSub>
                        <m:sSubPr>
                          <m:ctrlPr>
                            <a:rPr lang="de-CH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CH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de-CH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CH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CH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CH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CH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CH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CH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de-CH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CH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CH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CH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de-CH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b>
                          <m:r>
                            <a:rPr lang="de-CH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de-CH" b="0" i="1" smtClean="0">
                          <a:latin typeface="Cambria Math"/>
                          <a:ea typeface="Cambria Math"/>
                        </a:rPr>
                        <m:t>+</m:t>
                      </m:r>
                    </m:oMath>
                  </m:oMathPara>
                </a14:m>
                <a:endParaRPr lang="de-CH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CH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de-CH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func>
                      <m:funcPr>
                        <m:ctrlPr>
                          <a:rPr lang="de-CH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CH" b="0" i="0" smtClean="0"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e-CH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CH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de-CH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de-CH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de-CH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de-CH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CH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de-CH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sub>
                    </m:sSub>
                    <m:r>
                      <a:rPr lang="de-CH" b="0" i="1" smtClean="0">
                        <a:latin typeface="Cambria Math"/>
                        <a:ea typeface="Cambria Math"/>
                      </a:rPr>
                      <m:t>𝑐𝑜𝑠</m:t>
                    </m:r>
                    <m:d>
                      <m:dPr>
                        <m:ctrlPr>
                          <a:rPr lang="de-CH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CH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de-CH" i="1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de-CH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de-CH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de-CH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CH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de-CH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sub>
                    </m:sSub>
                    <m:func>
                      <m:funcPr>
                        <m:ctrlPr>
                          <a:rPr lang="de-CH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CH"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e-CH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CH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  <m:r>
                              <a:rPr lang="de-CH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de-CH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de-CH" b="0" i="1" smtClean="0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de-CH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CH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de-CH" b="0" i="1" smtClean="0">
                            <a:latin typeface="Cambria Math"/>
                            <a:ea typeface="Cambria Math"/>
                          </a:rPr>
                          <m:t>7</m:t>
                        </m:r>
                      </m:sub>
                    </m:sSub>
                    <m:func>
                      <m:funcPr>
                        <m:ctrlPr>
                          <a:rPr lang="de-CH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CH" b="0" i="0" smtClean="0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de-CH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CH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  <m:r>
                              <a:rPr lang="de-CH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de-CH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de-CH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de-CH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CH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de-CH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sub>
                    </m:sSub>
                    <m:func>
                      <m:funcPr>
                        <m:ctrlPr>
                          <a:rPr lang="de-CH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CH"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e-CH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CH" b="0" i="1" smtClean="0">
                                <a:latin typeface="Cambria Math"/>
                                <a:ea typeface="Cambria Math"/>
                              </a:rPr>
                              <m:t>6</m:t>
                            </m:r>
                            <m:r>
                              <a:rPr lang="de-CH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de-CH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de-CH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de-CH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CH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de-CH" b="0" i="1" smtClean="0">
                            <a:latin typeface="Cambria Math"/>
                            <a:ea typeface="Cambria Math"/>
                          </a:rPr>
                          <m:t>9</m:t>
                        </m:r>
                      </m:sub>
                    </m:sSub>
                    <m:func>
                      <m:funcPr>
                        <m:ctrlPr>
                          <a:rPr lang="de-CH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CH" b="0" i="0" smtClean="0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de-CH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CH" b="0" i="1" smtClean="0">
                                <a:latin typeface="Cambria Math"/>
                                <a:ea typeface="Cambria Math"/>
                              </a:rPr>
                              <m:t>6</m:t>
                            </m:r>
                            <m:r>
                              <a:rPr lang="de-CH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de-CH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de-CH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de-CH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CH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de-CH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sub>
                    </m:sSub>
                    <m:func>
                      <m:funcPr>
                        <m:ctrlPr>
                          <a:rPr lang="de-CH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CH">
                            <a:latin typeface="Cambria Math"/>
                            <a:ea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e-CH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CH" b="0" i="1" smtClean="0">
                                <a:latin typeface="Cambria Math"/>
                                <a:ea typeface="Cambria Math"/>
                              </a:rPr>
                              <m:t>8</m:t>
                            </m:r>
                            <m:r>
                              <a:rPr lang="de-CH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de-CH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de-CH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de-CH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CH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de-CH" b="0" i="1" smtClean="0">
                            <a:latin typeface="Cambria Math"/>
                            <a:ea typeface="Cambria Math"/>
                          </a:rPr>
                          <m:t>11</m:t>
                        </m:r>
                      </m:sub>
                    </m:sSub>
                    <m:r>
                      <a:rPr lang="de-CH" b="0" i="1" smtClean="0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de-CH" i="1">
                        <a:latin typeface="Cambria Math"/>
                        <a:ea typeface="Cambria Math"/>
                      </a:rPr>
                      <m:t>(</m:t>
                    </m:r>
                    <m:r>
                      <a:rPr lang="de-CH" b="0" i="1" smtClean="0">
                        <a:latin typeface="Cambria Math"/>
                        <a:ea typeface="Cambria Math"/>
                      </a:rPr>
                      <m:t>8</m:t>
                    </m:r>
                    <m:r>
                      <a:rPr lang="de-CH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de-CH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de-CH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de-CH" b="0" dirty="0" smtClean="0">
                  <a:ea typeface="Cambria Math"/>
                </a:endParaRPr>
              </a:p>
              <a:p>
                <a:endParaRPr lang="de-CH" dirty="0">
                  <a:ea typeface="Cambria Math"/>
                </a:endParaRPr>
              </a:p>
              <a:p>
                <a:r>
                  <a:rPr lang="de-CH" dirty="0" smtClean="0">
                    <a:ea typeface="Cambria Math"/>
                  </a:rPr>
                  <a:t>(Thoning,1989</a:t>
                </a:r>
                <a:r>
                  <a:rPr lang="de-CH" dirty="0">
                    <a:ea typeface="Cambria Math"/>
                  </a:rPr>
                  <a:t>; </a:t>
                </a:r>
                <a:r>
                  <a:rPr lang="de-CH" dirty="0" smtClean="0">
                    <a:ea typeface="Cambria Math"/>
                  </a:rPr>
                  <a:t>Novelli,1998)</a:t>
                </a:r>
                <a:endParaRPr lang="de-CH" b="0" dirty="0" smtClean="0">
                  <a:ea typeface="Cambria Math"/>
                </a:endParaRPr>
              </a:p>
              <a:p>
                <a:endParaRPr lang="de-CH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00" y="4855053"/>
                <a:ext cx="4343400" cy="2024978"/>
              </a:xfrm>
              <a:prstGeom prst="rect">
                <a:avLst/>
              </a:prstGeom>
              <a:blipFill rotWithShape="1">
                <a:blip r:embed="rId8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610100" y="4876800"/>
            <a:ext cx="42291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801063"/>
              </p:ext>
            </p:extLst>
          </p:nvPr>
        </p:nvGraphicFramePr>
        <p:xfrm>
          <a:off x="152400" y="1600200"/>
          <a:ext cx="4343400" cy="3035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5" name="Acrobat Document" r:id="rId9" imgW="5314815" imgH="3781335" progId="AcroExch.Document.7">
                  <p:embed/>
                </p:oleObj>
              </mc:Choice>
              <mc:Fallback>
                <p:oleObj name="Acrobat Document" r:id="rId9" imgW="5314815" imgH="378133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2400" y="1600200"/>
                        <a:ext cx="4343400" cy="3035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897189"/>
              </p:ext>
            </p:extLst>
          </p:nvPr>
        </p:nvGraphicFramePr>
        <p:xfrm>
          <a:off x="4495800" y="1600200"/>
          <a:ext cx="4464626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6" name="Acrobat Document" r:id="rId11" imgW="5314815" imgH="3781335" progId="AcroExch.Document.7">
                  <p:embed/>
                </p:oleObj>
              </mc:Choice>
              <mc:Fallback>
                <p:oleObj name="Acrobat Document" r:id="rId11" imgW="5314815" imgH="378133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95800" y="1600200"/>
                        <a:ext cx="4464626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4876800" y="4191000"/>
            <a:ext cx="609600" cy="66405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15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934200" y="1676400"/>
            <a:ext cx="2057400" cy="46482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 smtClean="0"/>
              <a:t>Compare</a:t>
            </a:r>
            <a:r>
              <a:rPr lang="de-CH" dirty="0" smtClean="0"/>
              <a:t> EEMD </a:t>
            </a:r>
            <a:r>
              <a:rPr lang="de-CH" dirty="0"/>
              <a:t>&amp; </a:t>
            </a:r>
            <a:r>
              <a:rPr lang="de-CH" dirty="0" err="1"/>
              <a:t>Parametric</a:t>
            </a:r>
            <a:r>
              <a:rPr lang="de-CH" dirty="0"/>
              <a:t/>
            </a:r>
            <a:br>
              <a:rPr lang="de-CH" dirty="0"/>
            </a:br>
            <a:r>
              <a:rPr lang="de-CH" dirty="0" err="1" smtClean="0"/>
              <a:t>approach</a:t>
            </a:r>
            <a:r>
              <a:rPr lang="de-CH" dirty="0" smtClean="0"/>
              <a:t> </a:t>
            </a:r>
          </a:p>
          <a:p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EEMD-</a:t>
            </a:r>
            <a:r>
              <a:rPr lang="de-CH" dirty="0" err="1" smtClean="0"/>
              <a:t>Deseas</a:t>
            </a:r>
            <a:r>
              <a:rPr lang="de-CH" dirty="0" smtClean="0"/>
              <a:t> </a:t>
            </a:r>
            <a:r>
              <a:rPr lang="de-CH" dirty="0" err="1" smtClean="0"/>
              <a:t>reduces</a:t>
            </a:r>
            <a:r>
              <a:rPr lang="de-CH" dirty="0" smtClean="0"/>
              <a:t> </a:t>
            </a:r>
            <a:r>
              <a:rPr lang="de-CH" dirty="0" err="1" smtClean="0"/>
              <a:t>spread</a:t>
            </a:r>
            <a:r>
              <a:rPr lang="de-CH" dirty="0" smtClean="0"/>
              <a:t> </a:t>
            </a:r>
            <a:r>
              <a:rPr lang="de-CH" dirty="0" err="1" smtClean="0"/>
              <a:t>significantly</a:t>
            </a:r>
            <a:endParaRPr lang="de-CH" dirty="0" smtClean="0"/>
          </a:p>
          <a:p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EEMD-</a:t>
            </a:r>
            <a:r>
              <a:rPr lang="de-CH" dirty="0" err="1" smtClean="0"/>
              <a:t>MetAdj</a:t>
            </a:r>
            <a:r>
              <a:rPr lang="de-CH" dirty="0" smtClean="0"/>
              <a:t> </a:t>
            </a:r>
            <a:r>
              <a:rPr lang="de-CH" dirty="0" err="1" smtClean="0"/>
              <a:t>small</a:t>
            </a:r>
            <a:r>
              <a:rPr lang="de-CH" dirty="0" smtClean="0"/>
              <a:t> </a:t>
            </a:r>
            <a:r>
              <a:rPr lang="de-CH" dirty="0" err="1" smtClean="0"/>
              <a:t>reduction</a:t>
            </a:r>
            <a:r>
              <a:rPr lang="de-CH" dirty="0" smtClean="0"/>
              <a:t> in </a:t>
            </a:r>
            <a:r>
              <a:rPr lang="de-CH" dirty="0" err="1" smtClean="0"/>
              <a:t>spread</a:t>
            </a:r>
            <a:endParaRPr lang="de-CH" dirty="0" smtClean="0"/>
          </a:p>
          <a:p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 smtClean="0"/>
              <a:t>Parametric</a:t>
            </a:r>
            <a:r>
              <a:rPr lang="de-CH" dirty="0" smtClean="0"/>
              <a:t> </a:t>
            </a:r>
            <a:r>
              <a:rPr lang="de-CH" dirty="0" err="1" smtClean="0"/>
              <a:t>Deseas</a:t>
            </a:r>
            <a:r>
              <a:rPr lang="de-CH" dirty="0" smtClean="0"/>
              <a:t> </a:t>
            </a:r>
            <a:r>
              <a:rPr lang="de-CH" dirty="0" err="1" smtClean="0"/>
              <a:t>has</a:t>
            </a:r>
            <a:r>
              <a:rPr lang="de-CH" dirty="0" smtClean="0"/>
              <a:t> high </a:t>
            </a:r>
            <a:r>
              <a:rPr lang="de-CH" dirty="0" err="1" smtClean="0"/>
              <a:t>uncertainty</a:t>
            </a:r>
            <a:endParaRPr lang="de-CH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86600" y="304800"/>
            <a:ext cx="1752600" cy="1143000"/>
          </a:xfrm>
        </p:spPr>
        <p:txBody>
          <a:bodyPr/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err="1" smtClean="0"/>
              <a:t>Results</a:t>
            </a:r>
            <a:r>
              <a:rPr lang="de-CH" dirty="0" smtClean="0"/>
              <a:t>-CH</a:t>
            </a:r>
            <a:r>
              <a:rPr lang="de-CH" dirty="0"/>
              <a:t/>
            </a:r>
            <a:br>
              <a:rPr lang="de-CH" dirty="0"/>
            </a:br>
            <a:r>
              <a:rPr lang="de-CH" sz="1600" dirty="0" err="1"/>
              <a:t>Theil</a:t>
            </a:r>
            <a:r>
              <a:rPr lang="de-CH" sz="1600" dirty="0"/>
              <a:t> Sen </a:t>
            </a:r>
            <a:r>
              <a:rPr lang="de-CH" sz="1600" dirty="0" err="1" smtClean="0"/>
              <a:t>trends</a:t>
            </a: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025471"/>
              </p:ext>
            </p:extLst>
          </p:nvPr>
        </p:nvGraphicFramePr>
        <p:xfrm>
          <a:off x="152400" y="152400"/>
          <a:ext cx="6400800" cy="6618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Acrobat Document" r:id="rId4" imgW="6791257" imgH="7372350" progId="AcroExch.Document.7">
                  <p:embed/>
                </p:oleObj>
              </mc:Choice>
              <mc:Fallback>
                <p:oleObj name="Acrobat Document" r:id="rId4" imgW="6791257" imgH="737235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52400"/>
                        <a:ext cx="6400800" cy="6618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0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3400" y="838200"/>
            <a:ext cx="8001000" cy="533400"/>
          </a:xfrm>
        </p:spPr>
        <p:txBody>
          <a:bodyPr>
            <a:normAutofit/>
          </a:bodyPr>
          <a:lstStyle/>
          <a:p>
            <a:r>
              <a:rPr lang="de-CH" dirty="0" smtClean="0">
                <a:solidFill>
                  <a:schemeClr val="bg1"/>
                </a:solidFill>
              </a:rPr>
              <a:t>EEMD-</a:t>
            </a:r>
            <a:r>
              <a:rPr lang="de-CH" dirty="0" err="1" smtClean="0">
                <a:solidFill>
                  <a:schemeClr val="bg1"/>
                </a:solidFill>
              </a:rPr>
              <a:t>DeSeas</a:t>
            </a:r>
            <a:r>
              <a:rPr lang="de-CH" dirty="0" smtClean="0">
                <a:solidFill>
                  <a:schemeClr val="bg1"/>
                </a:solidFill>
              </a:rPr>
              <a:t> &amp; </a:t>
            </a:r>
            <a:r>
              <a:rPr lang="de-CH" dirty="0" err="1" smtClean="0">
                <a:solidFill>
                  <a:schemeClr val="bg1"/>
                </a:solidFill>
              </a:rPr>
              <a:t>MetAdj</a:t>
            </a:r>
            <a:r>
              <a:rPr lang="de-CH" dirty="0" smtClean="0">
                <a:solidFill>
                  <a:schemeClr val="bg1"/>
                </a:solidFill>
              </a:rPr>
              <a:t> Trends 1st </a:t>
            </a:r>
            <a:r>
              <a:rPr lang="de-CH" dirty="0" err="1" smtClean="0">
                <a:solidFill>
                  <a:schemeClr val="bg1"/>
                </a:solidFill>
              </a:rPr>
              <a:t>and</a:t>
            </a:r>
            <a:r>
              <a:rPr lang="de-CH" dirty="0" smtClean="0">
                <a:solidFill>
                  <a:schemeClr val="bg1"/>
                </a:solidFill>
              </a:rPr>
              <a:t> 2nd </a:t>
            </a:r>
            <a:r>
              <a:rPr lang="de-CH" dirty="0" err="1" smtClean="0">
                <a:solidFill>
                  <a:schemeClr val="bg1"/>
                </a:solidFill>
              </a:rPr>
              <a:t>Period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1260" cy="685800"/>
          </a:xfrm>
        </p:spPr>
        <p:txBody>
          <a:bodyPr/>
          <a:lstStyle/>
          <a:p>
            <a:r>
              <a:rPr lang="de-CH" dirty="0" err="1" smtClean="0"/>
              <a:t>Results</a:t>
            </a:r>
            <a:r>
              <a:rPr lang="de-CH" dirty="0" smtClean="0"/>
              <a:t>-CH</a:t>
            </a:r>
            <a:endParaRPr lang="de-CH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778028"/>
              </p:ext>
            </p:extLst>
          </p:nvPr>
        </p:nvGraphicFramePr>
        <p:xfrm>
          <a:off x="152400" y="1600201"/>
          <a:ext cx="4495799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2" name="Acrobat Document" r:id="rId4" imgW="5343457" imgH="4943475" progId="AcroExch.Document.7">
                  <p:embed/>
                </p:oleObj>
              </mc:Choice>
              <mc:Fallback>
                <p:oleObj name="Acrobat Document" r:id="rId4" imgW="5343457" imgH="494347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1600201"/>
                        <a:ext cx="4495799" cy="518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365794"/>
              </p:ext>
            </p:extLst>
          </p:nvPr>
        </p:nvGraphicFramePr>
        <p:xfrm>
          <a:off x="4648200" y="1524000"/>
          <a:ext cx="4352925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3" name="Acrobat Document" r:id="rId6" imgW="5343457" imgH="4943475" progId="AcroExch.Document.7">
                  <p:embed/>
                </p:oleObj>
              </mc:Choice>
              <mc:Fallback>
                <p:oleObj name="Acrobat Document" r:id="rId6" imgW="5343457" imgH="494347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48200" y="1524000"/>
                        <a:ext cx="4352925" cy="524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4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>
          <a:xfrm>
            <a:off x="152400" y="762000"/>
            <a:ext cx="6705600" cy="5562600"/>
          </a:xfrm>
        </p:spPr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7004154" y="2286000"/>
            <a:ext cx="2133600" cy="2971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Year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change</a:t>
            </a:r>
            <a:r>
              <a:rPr lang="de-CH" dirty="0" smtClean="0"/>
              <a:t> </a:t>
            </a:r>
            <a:r>
              <a:rPr lang="de-CH" dirty="0" err="1" smtClean="0"/>
              <a:t>depends</a:t>
            </a:r>
            <a:r>
              <a:rPr lang="de-CH" dirty="0" smtClean="0"/>
              <a:t> on </a:t>
            </a:r>
            <a:r>
              <a:rPr lang="de-CH" dirty="0" err="1" smtClean="0"/>
              <a:t>station</a:t>
            </a:r>
            <a:r>
              <a:rPr lang="de-CH" dirty="0" smtClean="0"/>
              <a:t> type</a:t>
            </a:r>
          </a:p>
          <a:p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High rural </a:t>
            </a:r>
            <a:r>
              <a:rPr lang="de-CH" dirty="0" err="1" smtClean="0"/>
              <a:t>stations</a:t>
            </a:r>
            <a:r>
              <a:rPr lang="de-CH" dirty="0" smtClean="0"/>
              <a:t> </a:t>
            </a:r>
            <a:r>
              <a:rPr lang="de-CH" dirty="0" err="1" smtClean="0"/>
              <a:t>much</a:t>
            </a:r>
            <a:r>
              <a:rPr lang="de-CH" dirty="0" smtClean="0"/>
              <a:t> </a:t>
            </a:r>
            <a:r>
              <a:rPr lang="de-CH" dirty="0" err="1" smtClean="0"/>
              <a:t>earlier</a:t>
            </a:r>
            <a:endParaRPr lang="de-CH" dirty="0" smtClean="0"/>
          </a:p>
          <a:p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Traffic </a:t>
            </a:r>
            <a:r>
              <a:rPr lang="de-CH" dirty="0" err="1" smtClean="0"/>
              <a:t>stations</a:t>
            </a:r>
            <a:r>
              <a:rPr lang="de-CH" dirty="0" smtClean="0"/>
              <a:t> </a:t>
            </a:r>
            <a:r>
              <a:rPr lang="de-CH" dirty="0" err="1" smtClean="0"/>
              <a:t>very</a:t>
            </a:r>
            <a:r>
              <a:rPr lang="de-CH" dirty="0" smtClean="0"/>
              <a:t> </a:t>
            </a:r>
            <a:r>
              <a:rPr lang="de-CH" dirty="0" err="1" smtClean="0"/>
              <a:t>late</a:t>
            </a:r>
            <a:endParaRPr lang="de-CH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90413" y="228600"/>
            <a:ext cx="2133600" cy="838200"/>
          </a:xfrm>
        </p:spPr>
        <p:txBody>
          <a:bodyPr/>
          <a:lstStyle/>
          <a:p>
            <a:r>
              <a:rPr lang="de-CH" dirty="0" err="1" smtClean="0"/>
              <a:t>Results</a:t>
            </a:r>
            <a:r>
              <a:rPr lang="de-CH" dirty="0" smtClean="0"/>
              <a:t>-CH</a:t>
            </a:r>
            <a:br>
              <a:rPr lang="de-CH" dirty="0" smtClean="0"/>
            </a:br>
            <a:r>
              <a:rPr lang="de-CH" sz="1600" dirty="0" smtClean="0"/>
              <a:t>Change in Trend</a:t>
            </a:r>
            <a:endParaRPr lang="de-CH" sz="16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676045"/>
              </p:ext>
            </p:extLst>
          </p:nvPr>
        </p:nvGraphicFramePr>
        <p:xfrm>
          <a:off x="76200" y="762000"/>
          <a:ext cx="6903417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Acrobat Document" r:id="rId4" imgW="6515100" imgH="4314825" progId="AcroExch.Document.7">
                  <p:embed/>
                </p:oleObj>
              </mc:Choice>
              <mc:Fallback>
                <p:oleObj name="Acrobat Document" r:id="rId4" imgW="6515100" imgH="431482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762000"/>
                        <a:ext cx="6903417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77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Conclusions</a:t>
            </a:r>
            <a:endParaRPr lang="de-CH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De-</a:t>
            </a:r>
            <a:r>
              <a:rPr lang="de-CH" dirty="0" err="1" smtClean="0"/>
              <a:t>Seasonalization</a:t>
            </a:r>
            <a:r>
              <a:rPr lang="de-CH" dirty="0" smtClean="0"/>
              <a:t> </a:t>
            </a:r>
            <a:r>
              <a:rPr lang="de-CH" dirty="0" err="1" smtClean="0"/>
              <a:t>reduces</a:t>
            </a:r>
            <a:r>
              <a:rPr lang="de-CH" dirty="0" smtClean="0"/>
              <a:t> </a:t>
            </a:r>
            <a:r>
              <a:rPr lang="de-CH" dirty="0" err="1" smtClean="0"/>
              <a:t>uncertainty</a:t>
            </a:r>
            <a:r>
              <a:rPr lang="de-CH" dirty="0" smtClean="0"/>
              <a:t> </a:t>
            </a:r>
            <a:r>
              <a:rPr lang="de-CH" dirty="0" smtClean="0"/>
              <a:t>in </a:t>
            </a:r>
            <a:r>
              <a:rPr lang="de-CH" dirty="0" err="1" smtClean="0"/>
              <a:t>trends</a:t>
            </a:r>
            <a:r>
              <a:rPr lang="de-CH" dirty="0" smtClean="0"/>
              <a:t> </a:t>
            </a:r>
            <a:r>
              <a:rPr lang="de-CH" dirty="0" err="1" smtClean="0"/>
              <a:t>calculation</a:t>
            </a:r>
            <a:endParaRPr lang="de-CH" dirty="0" smtClean="0"/>
          </a:p>
          <a:p>
            <a:r>
              <a:rPr lang="de-CH" u="sng" dirty="0" smtClean="0"/>
              <a:t>EEMD</a:t>
            </a:r>
            <a:r>
              <a:rPr lang="de-CH" dirty="0" smtClean="0"/>
              <a:t> </a:t>
            </a:r>
            <a:r>
              <a:rPr lang="de-CH" dirty="0" err="1" smtClean="0"/>
              <a:t>performs</a:t>
            </a:r>
            <a:r>
              <a:rPr lang="de-CH" dirty="0" smtClean="0"/>
              <a:t> </a:t>
            </a:r>
            <a:r>
              <a:rPr lang="de-CH" dirty="0" err="1" smtClean="0"/>
              <a:t>well</a:t>
            </a:r>
            <a:r>
              <a:rPr lang="de-CH" dirty="0" smtClean="0"/>
              <a:t> in </a:t>
            </a:r>
            <a:r>
              <a:rPr lang="de-CH" dirty="0" err="1" smtClean="0"/>
              <a:t>decomposition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underlying</a:t>
            </a:r>
            <a:r>
              <a:rPr lang="de-CH" dirty="0" smtClean="0"/>
              <a:t> </a:t>
            </a:r>
            <a:r>
              <a:rPr lang="de-CH" dirty="0" err="1" smtClean="0"/>
              <a:t>frequencies</a:t>
            </a:r>
            <a:r>
              <a:rPr lang="de-CH" dirty="0" smtClean="0"/>
              <a:t> </a:t>
            </a:r>
            <a:r>
              <a:rPr lang="de-CH" dirty="0" smtClean="0"/>
              <a:t>in O</a:t>
            </a:r>
            <a:r>
              <a:rPr lang="de-CH" baseline="-25000" dirty="0" smtClean="0"/>
              <a:t>3</a:t>
            </a:r>
            <a:r>
              <a:rPr lang="de-CH" dirty="0" smtClean="0"/>
              <a:t> </a:t>
            </a:r>
            <a:r>
              <a:rPr lang="de-CH" dirty="0" smtClean="0"/>
              <a:t>time </a:t>
            </a:r>
            <a:r>
              <a:rPr lang="de-CH" dirty="0" err="1" smtClean="0"/>
              <a:t>series</a:t>
            </a:r>
            <a:endParaRPr lang="de-CH" dirty="0" smtClean="0"/>
          </a:p>
          <a:p>
            <a:r>
              <a:rPr lang="de-CH" u="sng" dirty="0" smtClean="0"/>
              <a:t>De-</a:t>
            </a:r>
            <a:r>
              <a:rPr lang="de-CH" u="sng" dirty="0" err="1" smtClean="0"/>
              <a:t>Seasonalization</a:t>
            </a:r>
            <a:r>
              <a:rPr lang="de-CH" dirty="0" smtClean="0"/>
              <a:t> </a:t>
            </a:r>
            <a:r>
              <a:rPr lang="de-CH" dirty="0" err="1" smtClean="0"/>
              <a:t>based</a:t>
            </a:r>
            <a:r>
              <a:rPr lang="de-CH" dirty="0" smtClean="0"/>
              <a:t> on EEMD </a:t>
            </a:r>
            <a:r>
              <a:rPr lang="de-CH" dirty="0" err="1"/>
              <a:t>removes</a:t>
            </a:r>
            <a:r>
              <a:rPr lang="de-CH" dirty="0"/>
              <a:t> </a:t>
            </a:r>
            <a:r>
              <a:rPr lang="de-CH" dirty="0" err="1"/>
              <a:t>good</a:t>
            </a:r>
            <a:r>
              <a:rPr lang="de-CH" dirty="0"/>
              <a:t> </a:t>
            </a:r>
            <a:r>
              <a:rPr lang="de-CH" dirty="0" err="1"/>
              <a:t>part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meteorology</a:t>
            </a:r>
            <a:r>
              <a:rPr lang="de-CH" dirty="0"/>
              <a:t> </a:t>
            </a:r>
            <a:r>
              <a:rPr lang="de-CH" dirty="0" err="1"/>
              <a:t>driven</a:t>
            </a:r>
            <a:r>
              <a:rPr lang="de-CH" dirty="0"/>
              <a:t> </a:t>
            </a:r>
            <a:r>
              <a:rPr lang="de-CH" dirty="0" err="1"/>
              <a:t>year-to-year</a:t>
            </a:r>
            <a:r>
              <a:rPr lang="de-CH" dirty="0"/>
              <a:t> </a:t>
            </a:r>
            <a:r>
              <a:rPr lang="de-CH" dirty="0" err="1"/>
              <a:t>variability</a:t>
            </a:r>
            <a:r>
              <a:rPr lang="de-CH" dirty="0"/>
              <a:t> (favorable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quantification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long</a:t>
            </a:r>
            <a:r>
              <a:rPr lang="de-CH" dirty="0"/>
              <a:t>-term </a:t>
            </a:r>
            <a:r>
              <a:rPr lang="de-CH" dirty="0" err="1"/>
              <a:t>trends</a:t>
            </a:r>
            <a:r>
              <a:rPr lang="de-CH" dirty="0"/>
              <a:t>)</a:t>
            </a:r>
            <a:endParaRPr lang="de-CH" dirty="0"/>
          </a:p>
          <a:p>
            <a:r>
              <a:rPr lang="de-CH" dirty="0" err="1" smtClean="0"/>
              <a:t>Seasonal</a:t>
            </a:r>
            <a:r>
              <a:rPr lang="de-CH" dirty="0" smtClean="0"/>
              <a:t> </a:t>
            </a:r>
            <a:r>
              <a:rPr lang="de-CH" dirty="0" err="1" smtClean="0"/>
              <a:t>signal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EEMD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analysed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changes</a:t>
            </a:r>
            <a:r>
              <a:rPr lang="de-CH" dirty="0"/>
              <a:t> in </a:t>
            </a:r>
            <a:r>
              <a:rPr lang="de-CH" dirty="0" err="1"/>
              <a:t>seasonal</a:t>
            </a:r>
            <a:r>
              <a:rPr lang="de-CH" dirty="0"/>
              <a:t> </a:t>
            </a:r>
            <a:r>
              <a:rPr lang="de-CH" dirty="0" err="1"/>
              <a:t>patterns</a:t>
            </a:r>
            <a:endParaRPr lang="de-CH" dirty="0"/>
          </a:p>
          <a:p>
            <a:r>
              <a:rPr lang="de-CH" dirty="0" err="1"/>
              <a:t>Mean</a:t>
            </a:r>
            <a:r>
              <a:rPr lang="de-CH" dirty="0"/>
              <a:t> </a:t>
            </a:r>
            <a:r>
              <a:rPr lang="de-CH" dirty="0"/>
              <a:t>O</a:t>
            </a:r>
            <a:r>
              <a:rPr lang="de-CH" baseline="-25000" dirty="0"/>
              <a:t>3</a:t>
            </a:r>
            <a:r>
              <a:rPr lang="de-CH" dirty="0" smtClean="0"/>
              <a:t> </a:t>
            </a:r>
            <a:r>
              <a:rPr lang="de-CH" dirty="0" err="1"/>
              <a:t>increased</a:t>
            </a:r>
            <a:r>
              <a:rPr lang="de-CH" dirty="0"/>
              <a:t> </a:t>
            </a:r>
            <a:r>
              <a:rPr lang="de-CH" dirty="0" err="1"/>
              <a:t>during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1990s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trend</a:t>
            </a:r>
            <a:r>
              <a:rPr lang="de-CH" dirty="0"/>
              <a:t> </a:t>
            </a:r>
            <a:r>
              <a:rPr lang="de-CH" dirty="0" err="1"/>
              <a:t>changed</a:t>
            </a:r>
            <a:r>
              <a:rPr lang="de-CH" dirty="0"/>
              <a:t> in </a:t>
            </a:r>
            <a:r>
              <a:rPr lang="de-CH" dirty="0" err="1"/>
              <a:t>the</a:t>
            </a:r>
            <a:r>
              <a:rPr lang="de-CH" dirty="0"/>
              <a:t> 2000s (</a:t>
            </a:r>
            <a:r>
              <a:rPr lang="de-CH" dirty="0" err="1"/>
              <a:t>see</a:t>
            </a:r>
            <a:r>
              <a:rPr lang="de-CH" dirty="0"/>
              <a:t> TFMM </a:t>
            </a:r>
            <a:r>
              <a:rPr lang="de-CH" dirty="0" err="1"/>
              <a:t>trend</a:t>
            </a:r>
            <a:r>
              <a:rPr lang="de-CH" dirty="0"/>
              <a:t> </a:t>
            </a:r>
            <a:r>
              <a:rPr lang="de-CH" dirty="0" err="1"/>
              <a:t>report</a:t>
            </a:r>
            <a:r>
              <a:rPr lang="de-CH" dirty="0"/>
              <a:t>). Year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change</a:t>
            </a:r>
            <a:r>
              <a:rPr lang="de-CH" dirty="0"/>
              <a:t> </a:t>
            </a:r>
            <a:r>
              <a:rPr lang="de-CH" dirty="0" err="1"/>
              <a:t>depends</a:t>
            </a:r>
            <a:r>
              <a:rPr lang="de-CH" dirty="0"/>
              <a:t> on type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station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002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de-CH" dirty="0" smtClean="0"/>
              <a:t>	Swiss </a:t>
            </a:r>
            <a:r>
              <a:rPr lang="de-CH" dirty="0" err="1" smtClean="0"/>
              <a:t>Ministry</a:t>
            </a:r>
            <a:r>
              <a:rPr lang="de-CH" dirty="0" smtClean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smtClean="0"/>
              <a:t>Environment (BAFU)</a:t>
            </a:r>
            <a:endParaRPr lang="de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acknowledgements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56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76400"/>
                <a:ext cx="8407893" cy="719329"/>
              </a:xfrm>
            </p:spPr>
            <p:txBody>
              <a:bodyPr>
                <a:normAutofit/>
              </a:bodyPr>
              <a:lstStyle/>
              <a:p>
                <a:r>
                  <a:rPr lang="de-CH" sz="2000" dirty="0" smtClean="0">
                    <a:solidFill>
                      <a:schemeClr val="tx1"/>
                    </a:solidFill>
                  </a:rPr>
                  <a:t>Generalized</a:t>
                </a:r>
                <a:r>
                  <a:rPr lang="de-CH" sz="2000" dirty="0">
                    <a:solidFill>
                      <a:schemeClr val="tx1"/>
                    </a:solidFill>
                  </a:rPr>
                  <a:t> Additive Model (GAM) </a:t>
                </a:r>
                <a:r>
                  <a:rPr lang="de-CH" sz="2000" dirty="0" smtClean="0">
                    <a:solidFill>
                      <a:schemeClr val="tx1"/>
                    </a:solidFill>
                  </a:rPr>
                  <a:t>on Short-term </a:t>
                </a:r>
                <a:r>
                  <a:rPr lang="de-CH" sz="2000" dirty="0" err="1" smtClean="0">
                    <a:solidFill>
                      <a:schemeClr val="tx1"/>
                    </a:solidFill>
                  </a:rPr>
                  <a:t>variabilities</a:t>
                </a:r>
                <a:r>
                  <a:rPr lang="de-CH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CH" sz="2000" dirty="0" err="1" smtClean="0">
                    <a:solidFill>
                      <a:schemeClr val="tx1"/>
                    </a:solidFill>
                  </a:rPr>
                  <a:t>of</a:t>
                </a:r>
                <a:r>
                  <a:rPr lang="de-CH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CH" sz="2000" dirty="0" err="1" smtClean="0">
                    <a:solidFill>
                      <a:schemeClr val="tx1"/>
                    </a:solidFill>
                  </a:rPr>
                  <a:t>both</a:t>
                </a:r>
                <a:r>
                  <a:rPr lang="de-CH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CH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de-CH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CH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CH" sz="2000" dirty="0" err="1" smtClean="0">
                    <a:solidFill>
                      <a:schemeClr val="tx1"/>
                    </a:solidFill>
                  </a:rPr>
                  <a:t>and</a:t>
                </a:r>
                <a:r>
                  <a:rPr lang="de-CH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CH" sz="2000" dirty="0" err="1" smtClean="0">
                    <a:solidFill>
                      <a:schemeClr val="tx1"/>
                    </a:solidFill>
                  </a:rPr>
                  <a:t>meteorological</a:t>
                </a:r>
                <a:r>
                  <a:rPr lang="de-CH" sz="2000" dirty="0" smtClean="0">
                    <a:solidFill>
                      <a:schemeClr val="tx1"/>
                    </a:solidFill>
                  </a:rPr>
                  <a:t> variables: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CH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de-CH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de-CH" sz="2000" i="1" dirty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CH" sz="2000" dirty="0" smtClean="0">
                    <a:solidFill>
                      <a:schemeClr val="tx1"/>
                    </a:solidFill>
                  </a:rPr>
                  <a:t>~</a:t>
                </a:r>
                <a:r>
                  <a:rPr lang="de-CH" sz="2000" dirty="0" err="1" smtClean="0">
                    <a:solidFill>
                      <a:schemeClr val="tx1"/>
                    </a:solidFill>
                  </a:rPr>
                  <a:t>MeteoParam</a:t>
                </a:r>
                <a:endParaRPr lang="de-CH" sz="2000" dirty="0">
                  <a:solidFill>
                    <a:schemeClr val="tx1"/>
                  </a:solidFill>
                </a:endParaRPr>
              </a:p>
              <a:p>
                <a:endParaRPr lang="de-CH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76400"/>
                <a:ext cx="8407893" cy="719329"/>
              </a:xfrm>
              <a:blipFill rotWithShape="1">
                <a:blip r:embed="rId3"/>
                <a:stretch>
                  <a:fillRect t="-4237" b="-1271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Meteorological</a:t>
            </a:r>
            <a:r>
              <a:rPr lang="de-CH" dirty="0"/>
              <a:t> </a:t>
            </a:r>
            <a:r>
              <a:rPr lang="de-CH" dirty="0" err="1"/>
              <a:t>Adjustment</a:t>
            </a:r>
            <a:endParaRPr lang="de-CH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390186"/>
              </p:ext>
            </p:extLst>
          </p:nvPr>
        </p:nvGraphicFramePr>
        <p:xfrm>
          <a:off x="1447800" y="2362200"/>
          <a:ext cx="6000750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Acrobat Document" r:id="rId4" imgW="6000615" imgH="4305120" progId="AcroExch.Document.7">
                  <p:embed/>
                </p:oleObj>
              </mc:Choice>
              <mc:Fallback>
                <p:oleObj name="Acrobat Document" r:id="rId4" imgW="6000615" imgH="430512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2362200"/>
                        <a:ext cx="6000750" cy="430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78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19071"/>
            <a:ext cx="7722092" cy="4407408"/>
          </a:xfrm>
        </p:spPr>
        <p:txBody>
          <a:bodyPr/>
          <a:lstStyle/>
          <a:p>
            <a:r>
              <a:rPr lang="de-CH" dirty="0" err="1" smtClean="0"/>
              <a:t>Introduction</a:t>
            </a:r>
            <a:endParaRPr lang="de-CH" dirty="0" smtClean="0"/>
          </a:p>
          <a:p>
            <a:pPr marL="45720" indent="0">
              <a:buNone/>
            </a:pPr>
            <a:endParaRPr lang="de-CH" dirty="0" smtClean="0"/>
          </a:p>
          <a:p>
            <a:r>
              <a:rPr lang="de-CH" dirty="0"/>
              <a:t>Time </a:t>
            </a:r>
            <a:r>
              <a:rPr lang="de-CH" dirty="0" err="1"/>
              <a:t>Scale</a:t>
            </a:r>
            <a:r>
              <a:rPr lang="de-CH" dirty="0"/>
              <a:t> </a:t>
            </a:r>
            <a:r>
              <a:rPr lang="de-CH" dirty="0" err="1" smtClean="0"/>
              <a:t>Decomposition</a:t>
            </a:r>
            <a:r>
              <a:rPr lang="de-CH" dirty="0" smtClean="0"/>
              <a:t> </a:t>
            </a:r>
            <a:r>
              <a:rPr lang="de-CH" dirty="0" err="1" smtClean="0"/>
              <a:t>Method</a:t>
            </a:r>
            <a:endParaRPr lang="de-CH" dirty="0" smtClean="0"/>
          </a:p>
          <a:p>
            <a:pPr marL="45720" indent="0">
              <a:buNone/>
            </a:pPr>
            <a:endParaRPr lang="de-CH" dirty="0" smtClean="0"/>
          </a:p>
          <a:p>
            <a:r>
              <a:rPr lang="de-CH" dirty="0" smtClean="0"/>
              <a:t>Trend </a:t>
            </a:r>
            <a:r>
              <a:rPr lang="de-CH" dirty="0" err="1" smtClean="0"/>
              <a:t>Estimation</a:t>
            </a:r>
            <a:r>
              <a:rPr lang="de-CH" dirty="0" smtClean="0"/>
              <a:t> </a:t>
            </a:r>
            <a:r>
              <a:rPr lang="de-CH" dirty="0" err="1" smtClean="0"/>
              <a:t>Methodology</a:t>
            </a:r>
            <a:endParaRPr lang="de-CH" dirty="0" smtClean="0"/>
          </a:p>
          <a:p>
            <a:pPr marL="45720" indent="0">
              <a:buNone/>
            </a:pPr>
            <a:endParaRPr lang="de-CH" dirty="0" smtClean="0"/>
          </a:p>
          <a:p>
            <a:r>
              <a:rPr lang="de-CH" dirty="0" err="1" smtClean="0"/>
              <a:t>Results</a:t>
            </a:r>
            <a:endParaRPr lang="de-CH" dirty="0" smtClean="0"/>
          </a:p>
          <a:p>
            <a:pPr marL="45720" indent="0">
              <a:buNone/>
            </a:pPr>
            <a:endParaRPr lang="de-CH" dirty="0" smtClean="0"/>
          </a:p>
          <a:p>
            <a:r>
              <a:rPr lang="de-CH" dirty="0" err="1"/>
              <a:t>Conclusions</a:t>
            </a:r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Outline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50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Seasonal</a:t>
            </a:r>
            <a:r>
              <a:rPr lang="de-CH" dirty="0" smtClean="0"/>
              <a:t> Cycle-Trends</a:t>
            </a:r>
            <a:endParaRPr lang="de-CH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175097"/>
              </p:ext>
            </p:extLst>
          </p:nvPr>
        </p:nvGraphicFramePr>
        <p:xfrm>
          <a:off x="152400" y="1600200"/>
          <a:ext cx="4267200" cy="2926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Acrobat Document" r:id="rId3" imgW="6762615" imgH="4638585" progId="AcroExch.Document.7">
                  <p:embed/>
                </p:oleObj>
              </mc:Choice>
              <mc:Fallback>
                <p:oleObj name="Acrobat Document" r:id="rId3" imgW="6762615" imgH="463858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600200"/>
                        <a:ext cx="4267200" cy="2926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522524"/>
              </p:ext>
            </p:extLst>
          </p:nvPr>
        </p:nvGraphicFramePr>
        <p:xfrm>
          <a:off x="4724400" y="1600200"/>
          <a:ext cx="4191000" cy="2874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Acrobat Document" r:id="rId5" imgW="6762615" imgH="4638585" progId="AcroExch.Document.7">
                  <p:embed/>
                </p:oleObj>
              </mc:Choice>
              <mc:Fallback>
                <p:oleObj name="Acrobat Document" r:id="rId5" imgW="6762615" imgH="463858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4400" y="1600200"/>
                        <a:ext cx="4191000" cy="2874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202317"/>
              </p:ext>
            </p:extLst>
          </p:nvPr>
        </p:nvGraphicFramePr>
        <p:xfrm>
          <a:off x="2209800" y="3962400"/>
          <a:ext cx="4524375" cy="2722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Acrobat Document" r:id="rId7" imgW="6762615" imgH="4638585" progId="AcroExch.Document.7">
                  <p:embed/>
                </p:oleObj>
              </mc:Choice>
              <mc:Fallback>
                <p:oleObj name="Acrobat Document" r:id="rId7" imgW="6762615" imgH="463858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09800" y="3962400"/>
                        <a:ext cx="4524375" cy="2722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531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1" y="1719071"/>
                <a:ext cx="8763000" cy="475792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CH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CH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de-CH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de-CH" i="1" dirty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precursors strongly declined </a:t>
                </a:r>
                <a:r>
                  <a:rPr lang="en-US" dirty="0"/>
                  <a:t>in Europe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CH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de-CH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shows only small changes</a:t>
                </a:r>
              </a:p>
              <a:p>
                <a:r>
                  <a:rPr lang="en-US" dirty="0" smtClean="0"/>
                  <a:t>Determine these changes for available data from European measurement stations representing different site types</a:t>
                </a:r>
              </a:p>
              <a:p>
                <a:r>
                  <a:rPr lang="en-US" dirty="0" smtClean="0"/>
                  <a:t>Part </a:t>
                </a:r>
                <a:r>
                  <a:rPr lang="en-US" dirty="0"/>
                  <a:t>of year-to-year variability might </a:t>
                </a:r>
                <a:r>
                  <a:rPr lang="en-US" dirty="0" smtClean="0"/>
                  <a:t>mask long-term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CH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de-CH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trends</a:t>
                </a:r>
              </a:p>
              <a:p>
                <a:r>
                  <a:rPr lang="en-US" dirty="0"/>
                  <a:t>Meteorology driven variability is hidden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CH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de-CH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de-CH" i="1" dirty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data</a:t>
                </a:r>
              </a:p>
              <a:p>
                <a:endParaRPr lang="en-US" dirty="0"/>
              </a:p>
              <a:p>
                <a:pPr marL="45720" indent="0">
                  <a:buNone/>
                </a:pPr>
                <a:r>
                  <a:rPr lang="en-US" dirty="0" smtClean="0"/>
                  <a:t>     How can long-term trend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CH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de-CH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de-CH" i="1" dirty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CH" dirty="0" err="1" smtClean="0"/>
                  <a:t>reliably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be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estimated</a:t>
                </a:r>
                <a:r>
                  <a:rPr lang="de-CH" dirty="0" smtClean="0"/>
                  <a:t>?</a:t>
                </a:r>
                <a:endParaRPr lang="de-CH" dirty="0"/>
              </a:p>
              <a:p>
                <a:pPr marL="45720" indent="0">
                  <a:buNone/>
                </a:pPr>
                <a:endParaRPr lang="de-CH" dirty="0" smtClean="0"/>
              </a:p>
              <a:p>
                <a:pPr marL="45720" indent="0">
                  <a:buNone/>
                </a:pPr>
                <a:endParaRPr lang="de-CH" dirty="0"/>
              </a:p>
              <a:p>
                <a:pPr marL="45720" indent="0">
                  <a:buNone/>
                </a:pPr>
                <a:r>
                  <a:rPr lang="de-CH" dirty="0" smtClean="0"/>
                  <a:t>      </a:t>
                </a:r>
                <a:r>
                  <a:rPr lang="de-CH" dirty="0" err="1" smtClean="0"/>
                  <a:t>What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about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changes</a:t>
                </a:r>
                <a:r>
                  <a:rPr lang="de-CH" dirty="0" smtClean="0"/>
                  <a:t> in </a:t>
                </a:r>
                <a:r>
                  <a:rPr lang="de-CH" dirty="0" err="1" smtClean="0"/>
                  <a:t>the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seasonal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signal</a:t>
                </a:r>
                <a:r>
                  <a:rPr lang="de-CH" dirty="0" smtClean="0"/>
                  <a:t> </a:t>
                </a:r>
                <a:r>
                  <a:rPr lang="de-CH" dirty="0" err="1" smtClean="0"/>
                  <a:t>of</a:t>
                </a:r>
                <a:r>
                  <a:rPr lang="de-CH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CH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de-CH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de-CH" i="1" dirty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CH" dirty="0" smtClean="0"/>
                  <a:t>?</a:t>
                </a:r>
              </a:p>
              <a:p>
                <a:pPr marL="45720" indent="0">
                  <a:buNone/>
                </a:pPr>
                <a:endParaRPr lang="de-CH" dirty="0"/>
              </a:p>
              <a:p>
                <a:pPr marL="45720" indent="0">
                  <a:buNone/>
                </a:pPr>
                <a:r>
                  <a:rPr lang="de-CH" dirty="0" smtClean="0">
                    <a:sym typeface="Wingdings" panose="05000000000000000000" pitchFamily="2" charset="2"/>
                  </a:rPr>
                  <a:t> </a:t>
                </a:r>
                <a:r>
                  <a:rPr lang="de-CH" dirty="0" err="1" smtClean="0">
                    <a:sym typeface="Wingdings" panose="05000000000000000000" pitchFamily="2" charset="2"/>
                  </a:rPr>
                  <a:t>Our</a:t>
                </a:r>
                <a:r>
                  <a:rPr lang="de-CH" dirty="0" smtClean="0">
                    <a:sym typeface="Wingdings" panose="05000000000000000000" pitchFamily="2" charset="2"/>
                  </a:rPr>
                  <a:t> </a:t>
                </a:r>
                <a:r>
                  <a:rPr lang="de-CH" dirty="0" err="1" smtClean="0">
                    <a:sym typeface="Wingdings" panose="05000000000000000000" pitchFamily="2" charset="2"/>
                  </a:rPr>
                  <a:t>approach</a:t>
                </a:r>
                <a:r>
                  <a:rPr lang="de-CH" dirty="0" smtClean="0">
                    <a:sym typeface="Wingdings" panose="05000000000000000000" pitchFamily="2" charset="2"/>
                  </a:rPr>
                  <a:t>: Ensemble </a:t>
                </a:r>
                <a:r>
                  <a:rPr lang="de-CH" dirty="0" err="1" smtClean="0">
                    <a:sym typeface="Wingdings" panose="05000000000000000000" pitchFamily="2" charset="2"/>
                  </a:rPr>
                  <a:t>Empirical</a:t>
                </a:r>
                <a:r>
                  <a:rPr lang="de-CH" dirty="0" smtClean="0">
                    <a:sym typeface="Wingdings" panose="05000000000000000000" pitchFamily="2" charset="2"/>
                  </a:rPr>
                  <a:t> Mode </a:t>
                </a:r>
                <a:r>
                  <a:rPr lang="de-CH" dirty="0" err="1" smtClean="0">
                    <a:sym typeface="Wingdings" panose="05000000000000000000" pitchFamily="2" charset="2"/>
                  </a:rPr>
                  <a:t>Decomposition</a:t>
                </a:r>
                <a:r>
                  <a:rPr lang="de-CH" dirty="0">
                    <a:sym typeface="Wingdings" panose="05000000000000000000" pitchFamily="2" charset="2"/>
                  </a:rPr>
                  <a:t> </a:t>
                </a:r>
                <a:r>
                  <a:rPr lang="de-CH" dirty="0" smtClean="0">
                    <a:sym typeface="Wingdings" panose="05000000000000000000" pitchFamily="2" charset="2"/>
                  </a:rPr>
                  <a:t>(EEMD)</a:t>
                </a:r>
                <a:endParaRPr lang="de-CH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1" y="1719071"/>
                <a:ext cx="8763000" cy="4757929"/>
              </a:xfrm>
              <a:blipFill rotWithShape="1">
                <a:blip r:embed="rId2"/>
                <a:stretch>
                  <a:fillRect l="-139" t="-640" b="-25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Introduction</a:t>
            </a:r>
            <a:endParaRPr lang="de-CH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4114800"/>
            <a:ext cx="7194115" cy="533400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8515" y="5257800"/>
            <a:ext cx="7162800" cy="457200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58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Huang </a:t>
            </a:r>
            <a:r>
              <a:rPr lang="en-US" dirty="0"/>
              <a:t>1998, </a:t>
            </a:r>
            <a:r>
              <a:rPr lang="en-US" dirty="0" smtClean="0"/>
              <a:t>2008; Wu &amp; Huang,2009</a:t>
            </a:r>
            <a:endParaRPr lang="en-US" dirty="0"/>
          </a:p>
          <a:p>
            <a:pPr marL="45720" indent="0">
              <a:buNone/>
            </a:pPr>
            <a:endParaRPr lang="de-CH" dirty="0" smtClean="0"/>
          </a:p>
          <a:p>
            <a:r>
              <a:rPr lang="de-CH" dirty="0" smtClean="0"/>
              <a:t>Data </a:t>
            </a:r>
            <a:r>
              <a:rPr lang="de-CH" dirty="0" err="1" smtClean="0"/>
              <a:t>contain</a:t>
            </a:r>
            <a:r>
              <a:rPr lang="de-CH" dirty="0" smtClean="0"/>
              <a:t> </a:t>
            </a:r>
            <a:r>
              <a:rPr lang="de-CH" dirty="0" err="1" smtClean="0"/>
              <a:t>many</a:t>
            </a:r>
            <a:r>
              <a:rPr lang="de-CH" dirty="0" smtClean="0"/>
              <a:t> </a:t>
            </a:r>
            <a:r>
              <a:rPr lang="de-CH" b="1" u="sng" dirty="0" err="1" smtClean="0"/>
              <a:t>overlapping</a:t>
            </a:r>
            <a:r>
              <a:rPr lang="de-CH" b="1" u="sng" dirty="0" smtClean="0"/>
              <a:t> </a:t>
            </a:r>
            <a:r>
              <a:rPr lang="de-CH" b="1" u="sng" dirty="0" err="1" smtClean="0"/>
              <a:t>frequencies</a:t>
            </a:r>
            <a:r>
              <a:rPr lang="de-CH" b="1" dirty="0" smtClean="0"/>
              <a:t> </a:t>
            </a:r>
            <a:r>
              <a:rPr lang="de-CH" dirty="0" smtClean="0"/>
              <a:t>at </a:t>
            </a:r>
            <a:r>
              <a:rPr lang="de-CH" dirty="0" err="1" smtClean="0"/>
              <a:t>the</a:t>
            </a:r>
            <a:r>
              <a:rPr lang="de-CH" dirty="0" smtClean="0"/>
              <a:t> same time</a:t>
            </a:r>
          </a:p>
          <a:p>
            <a:r>
              <a:rPr lang="de-CH" dirty="0" smtClean="0"/>
              <a:t>EEMD </a:t>
            </a:r>
            <a:r>
              <a:rPr lang="de-CH" dirty="0" err="1" smtClean="0"/>
              <a:t>is</a:t>
            </a:r>
            <a:r>
              <a:rPr lang="de-CH" dirty="0" smtClean="0"/>
              <a:t> a </a:t>
            </a:r>
            <a:r>
              <a:rPr lang="de-CH" dirty="0" err="1" smtClean="0"/>
              <a:t>method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decomposing</a:t>
            </a:r>
            <a:r>
              <a:rPr lang="de-CH" dirty="0" smtClean="0"/>
              <a:t> </a:t>
            </a:r>
            <a:r>
              <a:rPr lang="de-CH" b="1" u="sng" dirty="0" smtClean="0"/>
              <a:t>non-linear &amp; non-</a:t>
            </a:r>
            <a:r>
              <a:rPr lang="de-CH" b="1" u="sng" dirty="0" err="1" smtClean="0"/>
              <a:t>stationary</a:t>
            </a:r>
            <a:r>
              <a:rPr lang="de-CH" b="1" u="sng" dirty="0" smtClean="0"/>
              <a:t> time </a:t>
            </a:r>
            <a:r>
              <a:rPr lang="de-CH" b="1" u="sng" dirty="0" err="1" smtClean="0"/>
              <a:t>series</a:t>
            </a:r>
            <a:r>
              <a:rPr lang="de-CH" dirty="0" smtClean="0"/>
              <a:t> </a:t>
            </a:r>
            <a:r>
              <a:rPr lang="de-CH" dirty="0" err="1" smtClean="0"/>
              <a:t>into</a:t>
            </a:r>
            <a:r>
              <a:rPr lang="de-CH" dirty="0" smtClean="0"/>
              <a:t> </a:t>
            </a:r>
            <a:r>
              <a:rPr lang="de-CH" dirty="0" err="1" smtClean="0"/>
              <a:t>its</a:t>
            </a:r>
            <a:r>
              <a:rPr lang="de-CH" dirty="0" smtClean="0"/>
              <a:t> different </a:t>
            </a:r>
            <a:r>
              <a:rPr lang="de-CH" dirty="0" err="1" smtClean="0"/>
              <a:t>frequencies</a:t>
            </a:r>
            <a:endParaRPr lang="de-CH" dirty="0" smtClean="0"/>
          </a:p>
          <a:p>
            <a:r>
              <a:rPr lang="de-CH" dirty="0" smtClean="0"/>
              <a:t>EEMD </a:t>
            </a:r>
            <a:r>
              <a:rPr lang="de-CH" dirty="0" err="1" smtClean="0"/>
              <a:t>detects</a:t>
            </a:r>
            <a:r>
              <a:rPr lang="de-CH" dirty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different non-</a:t>
            </a:r>
            <a:r>
              <a:rPr lang="de-CH" dirty="0" err="1" smtClean="0"/>
              <a:t>overlapping</a:t>
            </a:r>
            <a:r>
              <a:rPr lang="de-CH" dirty="0" smtClean="0"/>
              <a:t> </a:t>
            </a:r>
            <a:r>
              <a:rPr lang="de-CH" dirty="0" err="1" smtClean="0"/>
              <a:t>frequencies</a:t>
            </a:r>
            <a:r>
              <a:rPr lang="de-CH" dirty="0" smtClean="0"/>
              <a:t> in </a:t>
            </a:r>
            <a:r>
              <a:rPr lang="de-CH" dirty="0" err="1" smtClean="0"/>
              <a:t>signal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yields</a:t>
            </a:r>
            <a:r>
              <a:rPr lang="de-CH" dirty="0" smtClean="0"/>
              <a:t> a </a:t>
            </a:r>
            <a:r>
              <a:rPr lang="de-CH" dirty="0" err="1" smtClean="0"/>
              <a:t>number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b="1" u="sng" dirty="0" err="1" smtClean="0"/>
              <a:t>components</a:t>
            </a:r>
            <a:r>
              <a:rPr lang="de-CH" b="1" u="sng" dirty="0" smtClean="0"/>
              <a:t>, </a:t>
            </a:r>
            <a:r>
              <a:rPr lang="de-CH" b="1" u="sng" dirty="0" err="1" smtClean="0"/>
              <a:t>one</a:t>
            </a:r>
            <a:r>
              <a:rPr lang="de-CH" b="1" u="sng" dirty="0" smtClean="0"/>
              <a:t> </a:t>
            </a:r>
            <a:r>
              <a:rPr lang="de-CH" b="1" u="sng" dirty="0" err="1" smtClean="0"/>
              <a:t>for</a:t>
            </a:r>
            <a:r>
              <a:rPr lang="de-CH" b="1" u="sng" dirty="0" smtClean="0"/>
              <a:t> </a:t>
            </a:r>
            <a:r>
              <a:rPr lang="de-CH" b="1" u="sng" dirty="0" err="1" smtClean="0"/>
              <a:t>each</a:t>
            </a:r>
            <a:r>
              <a:rPr lang="de-CH" b="1" u="sng" dirty="0" smtClean="0"/>
              <a:t> </a:t>
            </a:r>
            <a:r>
              <a:rPr lang="de-CH" b="1" u="sng" dirty="0" err="1" smtClean="0"/>
              <a:t>frequency</a:t>
            </a:r>
            <a:r>
              <a:rPr lang="de-CH" dirty="0" smtClean="0"/>
              <a:t>.</a:t>
            </a:r>
          </a:p>
          <a:p>
            <a:pPr marL="45720" indent="0">
              <a:buNone/>
            </a:pPr>
            <a:r>
              <a:rPr lang="de-CH" dirty="0" smtClean="0"/>
              <a:t>        </a:t>
            </a:r>
          </a:p>
          <a:p>
            <a:pPr marL="45720" indent="0">
              <a:buNone/>
            </a:pPr>
            <a:r>
              <a:rPr lang="de-CH" dirty="0"/>
              <a:t>	</a:t>
            </a:r>
            <a:r>
              <a:rPr lang="de-CH" dirty="0" smtClean="0"/>
              <a:t>Data </a:t>
            </a:r>
            <a:r>
              <a:rPr lang="de-CH" dirty="0" err="1" smtClean="0"/>
              <a:t>driven</a:t>
            </a:r>
            <a:r>
              <a:rPr lang="de-CH" dirty="0" smtClean="0"/>
              <a:t>, </a:t>
            </a:r>
            <a:r>
              <a:rPr lang="de-CH" dirty="0" err="1" smtClean="0"/>
              <a:t>no</a:t>
            </a:r>
            <a:r>
              <a:rPr lang="de-CH" dirty="0" smtClean="0"/>
              <a:t> a-priori </a:t>
            </a:r>
            <a:r>
              <a:rPr lang="de-CH" dirty="0" err="1" smtClean="0"/>
              <a:t>assumptions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nature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data</a:t>
            </a:r>
            <a:endParaRPr lang="de-CH" dirty="0" smtClean="0"/>
          </a:p>
          <a:p>
            <a:pPr marL="45720" indent="0">
              <a:buNone/>
            </a:pPr>
            <a:endParaRPr lang="de-CH" dirty="0" smtClean="0"/>
          </a:p>
          <a:p>
            <a:pPr marL="45720" indent="0">
              <a:buNone/>
            </a:pPr>
            <a:r>
              <a:rPr lang="de-CH" dirty="0" smtClean="0"/>
              <a:t>          </a:t>
            </a:r>
            <a:r>
              <a:rPr lang="de-CH" dirty="0" err="1" smtClean="0"/>
              <a:t>Computationally</a:t>
            </a:r>
            <a:r>
              <a:rPr lang="de-CH" dirty="0" smtClean="0"/>
              <a:t> </a:t>
            </a:r>
            <a:r>
              <a:rPr lang="de-CH" dirty="0" err="1" smtClean="0"/>
              <a:t>costly</a:t>
            </a:r>
            <a:endParaRPr lang="de-CH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Time </a:t>
            </a:r>
            <a:r>
              <a:rPr lang="de-CH" dirty="0" err="1"/>
              <a:t>Scale</a:t>
            </a:r>
            <a:r>
              <a:rPr lang="de-CH" dirty="0"/>
              <a:t> </a:t>
            </a:r>
            <a:r>
              <a:rPr lang="de-CH" dirty="0" err="1"/>
              <a:t>decomposition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EEMD</a:t>
            </a:r>
          </a:p>
        </p:txBody>
      </p:sp>
      <p:sp>
        <p:nvSpPr>
          <p:cNvPr id="5" name="Plus 4"/>
          <p:cNvSpPr/>
          <p:nvPr/>
        </p:nvSpPr>
        <p:spPr>
          <a:xfrm>
            <a:off x="704850" y="4876800"/>
            <a:ext cx="342900" cy="304800"/>
          </a:xfrm>
          <a:prstGeom prst="mathPlu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Minus 5"/>
          <p:cNvSpPr/>
          <p:nvPr/>
        </p:nvSpPr>
        <p:spPr>
          <a:xfrm>
            <a:off x="704850" y="5638800"/>
            <a:ext cx="381000" cy="304800"/>
          </a:xfrm>
          <a:prstGeom prst="mathMin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79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400800" y="1719072"/>
            <a:ext cx="2514600" cy="4834128"/>
          </a:xfrm>
        </p:spPr>
        <p:txBody>
          <a:bodyPr/>
          <a:lstStyle/>
          <a:p>
            <a:pPr marL="45720" indent="0">
              <a:buNone/>
            </a:pPr>
            <a:endParaRPr lang="de-CH" dirty="0" smtClean="0"/>
          </a:p>
          <a:p>
            <a:pPr marL="45720" indent="0">
              <a:buNone/>
            </a:pPr>
            <a:r>
              <a:rPr lang="de-CH" dirty="0" smtClean="0"/>
              <a:t>   </a:t>
            </a:r>
            <a:r>
              <a:rPr lang="de-CH" sz="2000" dirty="0" err="1" smtClean="0"/>
              <a:t>Measurements</a:t>
            </a:r>
            <a:endParaRPr lang="de-CH" sz="2000" dirty="0" smtClean="0"/>
          </a:p>
          <a:p>
            <a:pPr marL="45720" indent="0">
              <a:buNone/>
            </a:pPr>
            <a:endParaRPr lang="de-CH" sz="2000" dirty="0"/>
          </a:p>
          <a:p>
            <a:pPr marL="45720" indent="0">
              <a:buNone/>
            </a:pPr>
            <a:endParaRPr lang="de-CH" sz="2000" dirty="0" smtClean="0"/>
          </a:p>
          <a:p>
            <a:pPr marL="45720" indent="0">
              <a:buNone/>
            </a:pPr>
            <a:endParaRPr lang="de-CH" sz="2000" dirty="0"/>
          </a:p>
          <a:p>
            <a:pPr marL="45720" indent="0">
              <a:buNone/>
            </a:pPr>
            <a:r>
              <a:rPr lang="de-CH" sz="2000" dirty="0" smtClean="0"/>
              <a:t>    </a:t>
            </a:r>
            <a:r>
              <a:rPr lang="de-CH" sz="2000" dirty="0" err="1" smtClean="0"/>
              <a:t>Local</a:t>
            </a:r>
            <a:r>
              <a:rPr lang="de-CH" sz="2000" dirty="0" smtClean="0"/>
              <a:t> Extrema</a:t>
            </a:r>
          </a:p>
          <a:p>
            <a:pPr marL="45720" indent="0">
              <a:buNone/>
            </a:pPr>
            <a:endParaRPr lang="de-CH" sz="2000" dirty="0"/>
          </a:p>
          <a:p>
            <a:pPr marL="45720" indent="0">
              <a:buNone/>
            </a:pPr>
            <a:endParaRPr lang="de-CH" sz="2000" dirty="0" smtClean="0"/>
          </a:p>
          <a:p>
            <a:pPr marL="45720" indent="0">
              <a:buNone/>
            </a:pPr>
            <a:endParaRPr lang="de-CH" sz="2000" dirty="0"/>
          </a:p>
          <a:p>
            <a:pPr marL="45720" indent="0">
              <a:buNone/>
            </a:pPr>
            <a:r>
              <a:rPr lang="de-CH" sz="2000" dirty="0"/>
              <a:t> </a:t>
            </a:r>
            <a:r>
              <a:rPr lang="de-CH" sz="2000" dirty="0" smtClean="0"/>
              <a:t>   Fit </a:t>
            </a:r>
            <a:r>
              <a:rPr lang="de-CH" sz="2000" dirty="0" err="1" smtClean="0"/>
              <a:t>envelopes</a:t>
            </a:r>
            <a:r>
              <a:rPr lang="de-CH" sz="2000" dirty="0"/>
              <a:t> </a:t>
            </a:r>
            <a:r>
              <a:rPr lang="de-CH" sz="2000" dirty="0" smtClean="0"/>
              <a:t>&amp; find </a:t>
            </a:r>
            <a:r>
              <a:rPr lang="de-CH" sz="2000" dirty="0" err="1" smtClean="0"/>
              <a:t>their</a:t>
            </a:r>
            <a:r>
              <a:rPr lang="de-CH" sz="2000" dirty="0" smtClean="0"/>
              <a:t> </a:t>
            </a:r>
            <a:r>
              <a:rPr lang="de-CH" sz="2000" dirty="0" err="1" smtClean="0"/>
              <a:t>mean</a:t>
            </a:r>
            <a:endParaRPr lang="de-CH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Time </a:t>
            </a:r>
            <a:r>
              <a:rPr lang="de-CH" dirty="0" err="1"/>
              <a:t>Scale</a:t>
            </a:r>
            <a:r>
              <a:rPr lang="de-CH" dirty="0"/>
              <a:t> </a:t>
            </a:r>
            <a:r>
              <a:rPr lang="de-CH" dirty="0" err="1" smtClean="0"/>
              <a:t>decomposition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EEMD-</a:t>
            </a:r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does</a:t>
            </a:r>
            <a:r>
              <a:rPr lang="de-CH" dirty="0" smtClean="0"/>
              <a:t> </a:t>
            </a:r>
            <a:r>
              <a:rPr lang="de-CH" dirty="0" err="1" smtClean="0"/>
              <a:t>it</a:t>
            </a:r>
            <a:r>
              <a:rPr lang="de-CH" dirty="0" smtClean="0"/>
              <a:t> </a:t>
            </a:r>
            <a:r>
              <a:rPr lang="de-CH" dirty="0" err="1" smtClean="0"/>
              <a:t>work</a:t>
            </a:r>
            <a:r>
              <a:rPr lang="de-CH" dirty="0" smtClean="0"/>
              <a:t>?</a:t>
            </a:r>
            <a:endParaRPr lang="de-CH" dirty="0"/>
          </a:p>
        </p:txBody>
      </p:sp>
      <p:sp>
        <p:nvSpPr>
          <p:cNvPr id="2" name="Right Arrow 1"/>
          <p:cNvSpPr/>
          <p:nvPr/>
        </p:nvSpPr>
        <p:spPr>
          <a:xfrm>
            <a:off x="6477000" y="25146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ight Arrow 9"/>
          <p:cNvSpPr/>
          <p:nvPr/>
        </p:nvSpPr>
        <p:spPr>
          <a:xfrm>
            <a:off x="6477000" y="39624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ight Arrow 10"/>
          <p:cNvSpPr/>
          <p:nvPr/>
        </p:nvSpPr>
        <p:spPr>
          <a:xfrm>
            <a:off x="6477000" y="54864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424977"/>
              </p:ext>
            </p:extLst>
          </p:nvPr>
        </p:nvGraphicFramePr>
        <p:xfrm>
          <a:off x="307975" y="1828800"/>
          <a:ext cx="5864225" cy="454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Dokument" r:id="rId4" imgW="5863632" imgH="4547906" progId="Word.Document.12">
                  <p:embed/>
                </p:oleObj>
              </mc:Choice>
              <mc:Fallback>
                <p:oleObj name="Dokument" r:id="rId4" imgW="5863632" imgH="45479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7975" y="1828800"/>
                        <a:ext cx="5864225" cy="454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90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81729"/>
          </a:xfrm>
        </p:spPr>
        <p:txBody>
          <a:bodyPr/>
          <a:lstStyle/>
          <a:p>
            <a:r>
              <a:rPr lang="de-CH" dirty="0" err="1" smtClean="0"/>
              <a:t>Mean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Envelopes</a:t>
            </a:r>
            <a:r>
              <a:rPr lang="de-CH" dirty="0" smtClean="0"/>
              <a:t> </a:t>
            </a:r>
            <a:r>
              <a:rPr lang="de-CH" dirty="0" err="1" smtClean="0"/>
              <a:t>subtracted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signal</a:t>
            </a:r>
            <a:r>
              <a:rPr lang="de-CH" dirty="0" err="1" smtClean="0">
                <a:sym typeface="Wingdings" panose="05000000000000000000" pitchFamily="2" charset="2"/>
              </a:rPr>
              <a:t>Protomode</a:t>
            </a:r>
            <a:endParaRPr lang="de-CH" dirty="0" smtClean="0">
              <a:sym typeface="Wingdings" panose="05000000000000000000" pitchFamily="2" charset="2"/>
            </a:endParaRPr>
          </a:p>
          <a:p>
            <a:r>
              <a:rPr lang="de-CH" dirty="0" smtClean="0">
                <a:sym typeface="Wingdings" panose="05000000000000000000" pitchFamily="2" charset="2"/>
              </a:rPr>
              <a:t>Protomode </a:t>
            </a:r>
            <a:r>
              <a:rPr lang="de-CH" dirty="0" err="1" smtClean="0">
                <a:sym typeface="Wingdings" panose="05000000000000000000" pitchFamily="2" charset="2"/>
              </a:rPr>
              <a:t>subtracted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from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input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data</a:t>
            </a:r>
            <a:r>
              <a:rPr lang="de-CH" dirty="0" smtClean="0">
                <a:sym typeface="Wingdings" panose="05000000000000000000" pitchFamily="2" charset="2"/>
              </a:rPr>
              <a:t> &amp; </a:t>
            </a:r>
            <a:r>
              <a:rPr lang="de-CH" dirty="0" err="1" smtClean="0">
                <a:sym typeface="Wingdings" panose="05000000000000000000" pitchFamily="2" charset="2"/>
              </a:rPr>
              <a:t>iteration</a:t>
            </a:r>
            <a:r>
              <a:rPr lang="de-CH" dirty="0" smtClean="0">
                <a:sym typeface="Wingdings" panose="05000000000000000000" pitchFamily="2" charset="2"/>
              </a:rPr>
              <a:t>…</a:t>
            </a:r>
            <a:endParaRPr lang="de-CH" dirty="0" smtClean="0"/>
          </a:p>
          <a:p>
            <a:pPr marL="45720" indent="0">
              <a:buNone/>
            </a:pPr>
            <a:endParaRPr lang="de-CH" dirty="0" smtClean="0"/>
          </a:p>
          <a:p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yield</a:t>
            </a:r>
            <a:r>
              <a:rPr lang="de-CH" dirty="0"/>
              <a:t> 1st </a:t>
            </a:r>
            <a:r>
              <a:rPr lang="de-CH" dirty="0" err="1" smtClean="0"/>
              <a:t>Intrinsic</a:t>
            </a:r>
            <a:r>
              <a:rPr lang="de-CH" dirty="0" smtClean="0"/>
              <a:t> Mode </a:t>
            </a:r>
            <a:r>
              <a:rPr lang="de-CH" dirty="0" err="1" smtClean="0"/>
              <a:t>Function</a:t>
            </a:r>
            <a:r>
              <a:rPr lang="de-CH" dirty="0" smtClean="0"/>
              <a:t> (IMF):</a:t>
            </a:r>
          </a:p>
          <a:p>
            <a:pPr marL="502920" indent="-457200">
              <a:buAutoNum type="arabicPeriod"/>
            </a:pPr>
            <a:r>
              <a:rPr lang="de-CH" dirty="0" err="1" smtClean="0"/>
              <a:t>Number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extrema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zero</a:t>
            </a:r>
            <a:r>
              <a:rPr lang="de-CH" dirty="0" smtClean="0"/>
              <a:t> </a:t>
            </a:r>
            <a:r>
              <a:rPr lang="de-CH" dirty="0" err="1" smtClean="0"/>
              <a:t>crossings</a:t>
            </a:r>
            <a:r>
              <a:rPr lang="de-CH" dirty="0" smtClean="0"/>
              <a:t> </a:t>
            </a:r>
            <a:r>
              <a:rPr lang="de-CH" dirty="0" err="1" smtClean="0"/>
              <a:t>equal</a:t>
            </a:r>
            <a:endParaRPr lang="de-CH" dirty="0" smtClean="0"/>
          </a:p>
          <a:p>
            <a:pPr marL="502920" indent="-457200">
              <a:buAutoNum type="arabicPeriod"/>
            </a:pPr>
            <a:r>
              <a:rPr lang="de-CH" dirty="0" err="1" smtClean="0"/>
              <a:t>Sum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envelopes</a:t>
            </a:r>
            <a:r>
              <a:rPr lang="de-CH" dirty="0" smtClean="0"/>
              <a:t> </a:t>
            </a:r>
            <a:r>
              <a:rPr lang="de-CH" dirty="0" err="1" smtClean="0"/>
              <a:t>zero</a:t>
            </a:r>
            <a:endParaRPr lang="de-CH" dirty="0" smtClean="0"/>
          </a:p>
          <a:p>
            <a:pPr marL="45720" indent="0">
              <a:buNone/>
            </a:pPr>
            <a:endParaRPr lang="de-CH" dirty="0" smtClean="0"/>
          </a:p>
          <a:p>
            <a:r>
              <a:rPr lang="de-CH" dirty="0" err="1" smtClean="0"/>
              <a:t>Subtract</a:t>
            </a:r>
            <a:r>
              <a:rPr lang="de-CH" dirty="0" smtClean="0"/>
              <a:t> 1st IMF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signal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start</a:t>
            </a:r>
            <a:r>
              <a:rPr lang="de-CH" dirty="0" smtClean="0"/>
              <a:t> </a:t>
            </a:r>
            <a:r>
              <a:rPr lang="de-CH" dirty="0" err="1" smtClean="0"/>
              <a:t>again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2nd IMF</a:t>
            </a:r>
          </a:p>
          <a:p>
            <a:pPr marL="45720" indent="0">
              <a:buNone/>
            </a:pPr>
            <a:r>
              <a:rPr lang="de-CH" dirty="0" err="1" smtClean="0"/>
              <a:t>and</a:t>
            </a:r>
            <a:r>
              <a:rPr lang="de-CH" dirty="0" smtClean="0"/>
              <a:t> so on..</a:t>
            </a:r>
            <a:r>
              <a:rPr lang="de-CH" dirty="0" err="1" smtClean="0"/>
              <a:t>until</a:t>
            </a:r>
            <a:r>
              <a:rPr lang="de-CH" dirty="0" smtClean="0"/>
              <a:t>: </a:t>
            </a:r>
            <a:r>
              <a:rPr lang="de-CH" dirty="0" err="1" smtClean="0"/>
              <a:t>residue</a:t>
            </a:r>
            <a:r>
              <a:rPr lang="de-CH" dirty="0" smtClean="0"/>
              <a:t> </a:t>
            </a:r>
            <a:r>
              <a:rPr lang="de-CH" dirty="0" err="1" smtClean="0"/>
              <a:t>becomes</a:t>
            </a:r>
            <a:r>
              <a:rPr lang="de-CH" dirty="0" smtClean="0"/>
              <a:t> a </a:t>
            </a:r>
            <a:r>
              <a:rPr lang="de-CH" dirty="0" err="1" smtClean="0"/>
              <a:t>monotonic</a:t>
            </a:r>
            <a:r>
              <a:rPr lang="de-CH" dirty="0" smtClean="0"/>
              <a:t> </a:t>
            </a:r>
            <a:r>
              <a:rPr lang="de-CH" dirty="0" err="1" smtClean="0"/>
              <a:t>function</a:t>
            </a:r>
            <a:endParaRPr lang="de-CH" dirty="0" smtClean="0"/>
          </a:p>
          <a:p>
            <a:pPr marL="45720" indent="0">
              <a:buNone/>
            </a:pPr>
            <a:endParaRPr lang="de-CH" dirty="0"/>
          </a:p>
          <a:p>
            <a:pPr marL="45720" indent="0">
              <a:buNone/>
            </a:pPr>
            <a:endParaRPr lang="de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Time </a:t>
            </a:r>
            <a:r>
              <a:rPr lang="de-CH" dirty="0" err="1"/>
              <a:t>Scale</a:t>
            </a:r>
            <a:r>
              <a:rPr lang="de-CH" dirty="0"/>
              <a:t> </a:t>
            </a:r>
            <a:r>
              <a:rPr lang="de-CH" dirty="0" err="1" smtClean="0"/>
              <a:t>decomposition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/>
              <a:t>EEMD-</a:t>
            </a:r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 err="1"/>
              <a:t>does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work</a:t>
            </a:r>
            <a:r>
              <a:rPr lang="de-CH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917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Time </a:t>
            </a:r>
            <a:r>
              <a:rPr lang="de-CH" dirty="0" err="1"/>
              <a:t>Scale</a:t>
            </a:r>
            <a:r>
              <a:rPr lang="de-CH" dirty="0"/>
              <a:t> </a:t>
            </a:r>
            <a:r>
              <a:rPr lang="de-CH" dirty="0" err="1"/>
              <a:t>decomposition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EEMD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515434"/>
              </p:ext>
            </p:extLst>
          </p:nvPr>
        </p:nvGraphicFramePr>
        <p:xfrm>
          <a:off x="152400" y="1600200"/>
          <a:ext cx="6172200" cy="5181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Acrobat Document" r:id="rId3" imgW="6715057" imgH="7372350" progId="AcroExch.Document.7">
                  <p:embed/>
                </p:oleObj>
              </mc:Choice>
              <mc:Fallback>
                <p:oleObj name="Acrobat Document" r:id="rId3" imgW="6715057" imgH="737235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600200"/>
                        <a:ext cx="6172200" cy="5181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7"/>
          <p:cNvSpPr>
            <a:spLocks noGrp="1"/>
          </p:cNvSpPr>
          <p:nvPr>
            <p:ph sz="half" idx="4294967295"/>
          </p:nvPr>
        </p:nvSpPr>
        <p:spPr>
          <a:xfrm>
            <a:off x="6324600" y="1447800"/>
            <a:ext cx="3352800" cy="5410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de-CH" sz="2000" dirty="0" smtClean="0"/>
          </a:p>
          <a:p>
            <a:pPr marL="45720" indent="0">
              <a:buNone/>
            </a:pPr>
            <a:endParaRPr lang="de-CH" dirty="0"/>
          </a:p>
          <a:p>
            <a:pPr marL="45720" indent="0">
              <a:buNone/>
            </a:pPr>
            <a:r>
              <a:rPr lang="de-CH" sz="1800" dirty="0"/>
              <a:t> </a:t>
            </a:r>
            <a:r>
              <a:rPr lang="de-CH" sz="1800" dirty="0" smtClean="0"/>
              <a:t>   </a:t>
            </a:r>
            <a:r>
              <a:rPr lang="de-CH" sz="1800" dirty="0"/>
              <a:t>Signal</a:t>
            </a:r>
          </a:p>
          <a:p>
            <a:pPr marL="45720" indent="0">
              <a:buNone/>
            </a:pPr>
            <a:r>
              <a:rPr lang="de-CH" sz="1800" dirty="0" smtClean="0"/>
              <a:t> </a:t>
            </a:r>
          </a:p>
          <a:p>
            <a:pPr marL="45720" indent="0">
              <a:buNone/>
            </a:pPr>
            <a:r>
              <a:rPr lang="de-CH" sz="1800" dirty="0" smtClean="0"/>
              <a:t>      </a:t>
            </a:r>
            <a:endParaRPr lang="de-CH" sz="2000" dirty="0"/>
          </a:p>
          <a:p>
            <a:pPr marL="45720" indent="0">
              <a:buNone/>
            </a:pPr>
            <a:r>
              <a:rPr lang="de-CH" sz="2000" dirty="0" smtClean="0"/>
              <a:t>     </a:t>
            </a:r>
            <a:r>
              <a:rPr lang="de-CH" sz="1800" dirty="0"/>
              <a:t>IMFs 1-6: </a:t>
            </a:r>
          </a:p>
          <a:p>
            <a:pPr marL="45720" indent="0">
              <a:buNone/>
            </a:pPr>
            <a:r>
              <a:rPr lang="de-CH" sz="1800" dirty="0"/>
              <a:t>        T=[1-40] </a:t>
            </a:r>
            <a:r>
              <a:rPr lang="de-CH" sz="1800" dirty="0" err="1"/>
              <a:t>days</a:t>
            </a:r>
            <a:endParaRPr lang="de-CH" sz="1800" dirty="0"/>
          </a:p>
          <a:p>
            <a:pPr marL="45720" indent="0">
              <a:buNone/>
            </a:pPr>
            <a:endParaRPr lang="de-CH" sz="2000" dirty="0" smtClean="0"/>
          </a:p>
          <a:p>
            <a:pPr marL="45720" indent="0">
              <a:buNone/>
            </a:pPr>
            <a:endParaRPr lang="de-CH" dirty="0"/>
          </a:p>
          <a:p>
            <a:pPr marL="45720" indent="0">
              <a:buNone/>
            </a:pPr>
            <a:endParaRPr lang="de-CH" sz="1800" dirty="0"/>
          </a:p>
          <a:p>
            <a:pPr marL="45720" indent="0">
              <a:buNone/>
            </a:pPr>
            <a:r>
              <a:rPr lang="de-CH" sz="1800" dirty="0"/>
              <a:t>            </a:t>
            </a:r>
          </a:p>
          <a:p>
            <a:pPr marL="45720" indent="0">
              <a:buNone/>
            </a:pPr>
            <a:r>
              <a:rPr lang="de-CH" sz="1800" dirty="0"/>
              <a:t>      IMFs 7-11: </a:t>
            </a:r>
          </a:p>
          <a:p>
            <a:pPr marL="45720" indent="0">
              <a:buNone/>
            </a:pPr>
            <a:r>
              <a:rPr lang="de-CH" sz="1800" dirty="0"/>
              <a:t>           T&gt;40 </a:t>
            </a:r>
            <a:r>
              <a:rPr lang="de-CH" sz="1800" dirty="0" err="1"/>
              <a:t>days</a:t>
            </a:r>
            <a:endParaRPr lang="de-CH" sz="1800" dirty="0" smtClean="0"/>
          </a:p>
          <a:p>
            <a:pPr marL="45720" indent="0">
              <a:buNone/>
            </a:pPr>
            <a:endParaRPr lang="de-CH" sz="1800" dirty="0"/>
          </a:p>
          <a:p>
            <a:pPr marL="45720" indent="0">
              <a:buNone/>
            </a:pPr>
            <a:endParaRPr lang="de-CH" sz="1800" dirty="0" smtClean="0"/>
          </a:p>
          <a:p>
            <a:pPr marL="45720" indent="0">
              <a:buNone/>
            </a:pPr>
            <a:r>
              <a:rPr lang="de-CH" sz="1800" dirty="0"/>
              <a:t> </a:t>
            </a:r>
            <a:r>
              <a:rPr lang="de-CH" sz="1800" dirty="0" smtClean="0"/>
              <a:t>    </a:t>
            </a:r>
            <a:r>
              <a:rPr lang="de-CH" sz="1800" dirty="0" err="1"/>
              <a:t>Residue</a:t>
            </a:r>
            <a:r>
              <a:rPr lang="de-CH" sz="1800" dirty="0"/>
              <a:t>:</a:t>
            </a:r>
          </a:p>
          <a:p>
            <a:pPr marL="45720" indent="0">
              <a:buNone/>
            </a:pPr>
            <a:r>
              <a:rPr lang="de-CH" sz="1800" dirty="0"/>
              <a:t>        T~17 </a:t>
            </a:r>
            <a:r>
              <a:rPr lang="de-CH" sz="1800" dirty="0" err="1"/>
              <a:t>years</a:t>
            </a:r>
            <a:endParaRPr lang="de-CH" sz="1800" dirty="0"/>
          </a:p>
          <a:p>
            <a:pPr marL="45720" indent="0">
              <a:buNone/>
            </a:pPr>
            <a:r>
              <a:rPr lang="de-CH" sz="2000" dirty="0" smtClean="0"/>
              <a:t> </a:t>
            </a:r>
            <a:endParaRPr lang="de-CH" sz="2000" dirty="0"/>
          </a:p>
        </p:txBody>
      </p:sp>
      <p:sp>
        <p:nvSpPr>
          <p:cNvPr id="6" name="Right Arrow 5"/>
          <p:cNvSpPr/>
          <p:nvPr/>
        </p:nvSpPr>
        <p:spPr>
          <a:xfrm>
            <a:off x="6324600" y="22860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ight Arrow 6"/>
          <p:cNvSpPr/>
          <p:nvPr/>
        </p:nvSpPr>
        <p:spPr>
          <a:xfrm>
            <a:off x="6324600" y="33528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ight Arrow 7"/>
          <p:cNvSpPr/>
          <p:nvPr/>
        </p:nvSpPr>
        <p:spPr>
          <a:xfrm>
            <a:off x="6324600" y="50292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ight Arrow 8"/>
          <p:cNvSpPr/>
          <p:nvPr/>
        </p:nvSpPr>
        <p:spPr>
          <a:xfrm>
            <a:off x="6324600" y="60198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ight Brace 9"/>
          <p:cNvSpPr/>
          <p:nvPr/>
        </p:nvSpPr>
        <p:spPr>
          <a:xfrm>
            <a:off x="5867400" y="2514600"/>
            <a:ext cx="152400" cy="167640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 sz="2000" dirty="0"/>
          </a:p>
        </p:txBody>
      </p:sp>
      <p:sp>
        <p:nvSpPr>
          <p:cNvPr id="11" name="Right Brace 10"/>
          <p:cNvSpPr/>
          <p:nvPr/>
        </p:nvSpPr>
        <p:spPr>
          <a:xfrm>
            <a:off x="5867400" y="4267200"/>
            <a:ext cx="152400" cy="1600200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20090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60672" cy="914400"/>
          </a:xfrm>
        </p:spPr>
        <p:txBody>
          <a:bodyPr/>
          <a:lstStyle/>
          <a:p>
            <a:r>
              <a:rPr lang="de-CH" dirty="0" smtClean="0"/>
              <a:t>Time </a:t>
            </a:r>
            <a:r>
              <a:rPr lang="de-CH" dirty="0" err="1" smtClean="0"/>
              <a:t>Scale</a:t>
            </a:r>
            <a:r>
              <a:rPr lang="de-CH" dirty="0" smtClean="0"/>
              <a:t> </a:t>
            </a:r>
            <a:r>
              <a:rPr lang="de-CH" dirty="0" err="1" smtClean="0"/>
              <a:t>decomposition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EEMD</a:t>
            </a:r>
            <a:endParaRPr lang="de-CH" dirty="0"/>
          </a:p>
        </p:txBody>
      </p:sp>
      <p:cxnSp>
        <p:nvCxnSpPr>
          <p:cNvPr id="20" name="Curved Connector 19"/>
          <p:cNvCxnSpPr/>
          <p:nvPr/>
        </p:nvCxnSpPr>
        <p:spPr>
          <a:xfrm>
            <a:off x="3505200" y="3429000"/>
            <a:ext cx="457200" cy="1524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118785"/>
              </p:ext>
            </p:extLst>
          </p:nvPr>
        </p:nvGraphicFramePr>
        <p:xfrm>
          <a:off x="6096000" y="1752600"/>
          <a:ext cx="2852738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0" name="Acrobat Document" r:id="rId4" imgW="5705272" imgH="4038510" progId="AcroExch.Document.7">
                  <p:embed/>
                </p:oleObj>
              </mc:Choice>
              <mc:Fallback>
                <p:oleObj name="Acrobat Document" r:id="rId4" imgW="5705272" imgH="403851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1752600"/>
                        <a:ext cx="2852738" cy="201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493385"/>
              </p:ext>
            </p:extLst>
          </p:nvPr>
        </p:nvGraphicFramePr>
        <p:xfrm>
          <a:off x="3992562" y="2667000"/>
          <a:ext cx="2973060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1" name="Acrobat Document" r:id="rId6" imgW="5705272" imgH="4038510" progId="AcroExch.Document.7">
                  <p:embed/>
                </p:oleObj>
              </mc:Choice>
              <mc:Fallback>
                <p:oleObj name="Acrobat Document" r:id="rId6" imgW="5705272" imgH="403851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562" y="2667000"/>
                        <a:ext cx="2973060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119417"/>
              </p:ext>
            </p:extLst>
          </p:nvPr>
        </p:nvGraphicFramePr>
        <p:xfrm>
          <a:off x="5257800" y="4495800"/>
          <a:ext cx="3202298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2" name="Acrobat Document" r:id="rId8" imgW="5705272" imgH="4038510" progId="AcroExch.Document.7">
                  <p:embed/>
                </p:oleObj>
              </mc:Choice>
              <mc:Fallback>
                <p:oleObj name="Acrobat Document" r:id="rId8" imgW="5705272" imgH="403851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495800"/>
                        <a:ext cx="3202298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293228"/>
              </p:ext>
            </p:extLst>
          </p:nvPr>
        </p:nvGraphicFramePr>
        <p:xfrm>
          <a:off x="42864" y="2918887"/>
          <a:ext cx="3462336" cy="2450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3" name="Acrobat Document" r:id="rId10" imgW="5705272" imgH="4038510" progId="AcroExch.Document.7">
                  <p:embed/>
                </p:oleObj>
              </mc:Choice>
              <mc:Fallback>
                <p:oleObj name="Acrobat Document" r:id="rId10" imgW="5705272" imgH="403851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864" y="2918887"/>
                        <a:ext cx="3462336" cy="2450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urved Connector 18"/>
          <p:cNvCxnSpPr/>
          <p:nvPr/>
        </p:nvCxnSpPr>
        <p:spPr>
          <a:xfrm rot="16200000" flipH="1">
            <a:off x="3390900" y="3543301"/>
            <a:ext cx="1905000" cy="16764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3505200" y="2438400"/>
            <a:ext cx="2438400" cy="9906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30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1"/>
            <a:ext cx="8407893" cy="1523999"/>
          </a:xfrm>
        </p:spPr>
        <p:txBody>
          <a:bodyPr>
            <a:normAutofit fontScale="92500" lnSpcReduction="20000"/>
          </a:bodyPr>
          <a:lstStyle/>
          <a:p>
            <a:r>
              <a:rPr lang="de-CH" dirty="0" smtClean="0"/>
              <a:t>Ensemble EMD, EEMD</a:t>
            </a:r>
          </a:p>
          <a:p>
            <a:pPr marL="502920" indent="-457200">
              <a:buAutoNum type="arabicPeriod"/>
            </a:pPr>
            <a:r>
              <a:rPr lang="de-CH" dirty="0" smtClean="0"/>
              <a:t>White </a:t>
            </a:r>
            <a:r>
              <a:rPr lang="de-CH" dirty="0" err="1" smtClean="0"/>
              <a:t>noise</a:t>
            </a:r>
            <a:r>
              <a:rPr lang="de-CH" dirty="0" smtClean="0"/>
              <a:t> </a:t>
            </a:r>
            <a:r>
              <a:rPr lang="de-CH" dirty="0" err="1" smtClean="0"/>
              <a:t>added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data</a:t>
            </a:r>
            <a:endParaRPr lang="de-CH" dirty="0" smtClean="0"/>
          </a:p>
          <a:p>
            <a:pPr marL="502920" indent="-457200">
              <a:buAutoNum type="arabicPeriod"/>
            </a:pPr>
            <a:r>
              <a:rPr lang="de-CH" dirty="0" err="1" smtClean="0"/>
              <a:t>Decomposition</a:t>
            </a:r>
            <a:r>
              <a:rPr lang="de-CH" dirty="0" smtClean="0"/>
              <a:t> </a:t>
            </a:r>
            <a:r>
              <a:rPr lang="de-CH" dirty="0" err="1" smtClean="0"/>
              <a:t>into</a:t>
            </a:r>
            <a:r>
              <a:rPr lang="de-CH" dirty="0" smtClean="0"/>
              <a:t> IMFs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before</a:t>
            </a:r>
            <a:endParaRPr lang="de-CH" dirty="0" smtClean="0"/>
          </a:p>
          <a:p>
            <a:pPr marL="502920" indent="-457200">
              <a:buAutoNum type="arabicPeriod"/>
            </a:pPr>
            <a:r>
              <a:rPr lang="de-CH" dirty="0" smtClean="0"/>
              <a:t>Repeat </a:t>
            </a:r>
            <a:r>
              <a:rPr lang="de-CH" dirty="0" smtClean="0">
                <a:solidFill>
                  <a:srgbClr val="C00000"/>
                </a:solidFill>
              </a:rPr>
              <a:t>1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smtClean="0">
                <a:solidFill>
                  <a:srgbClr val="C00000"/>
                </a:solidFill>
              </a:rPr>
              <a:t>2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different </a:t>
            </a:r>
            <a:r>
              <a:rPr lang="de-CH" dirty="0" err="1" smtClean="0"/>
              <a:t>white</a:t>
            </a:r>
            <a:r>
              <a:rPr lang="de-CH" dirty="0" smtClean="0"/>
              <a:t> </a:t>
            </a:r>
            <a:r>
              <a:rPr lang="de-CH" dirty="0" err="1" smtClean="0"/>
              <a:t>noise</a:t>
            </a:r>
            <a:r>
              <a:rPr lang="de-CH" dirty="0" smtClean="0"/>
              <a:t> </a:t>
            </a:r>
            <a:r>
              <a:rPr lang="de-CH" dirty="0" err="1" smtClean="0"/>
              <a:t>each</a:t>
            </a:r>
            <a:r>
              <a:rPr lang="de-CH" dirty="0" smtClean="0"/>
              <a:t> time</a:t>
            </a:r>
          </a:p>
          <a:p>
            <a:pPr marL="502920" indent="-457200">
              <a:buAutoNum type="arabicPeriod"/>
            </a:pPr>
            <a:r>
              <a:rPr lang="de-CH" dirty="0" err="1" smtClean="0"/>
              <a:t>Calculate</a:t>
            </a:r>
            <a:r>
              <a:rPr lang="de-CH" dirty="0" smtClean="0"/>
              <a:t> </a:t>
            </a:r>
            <a:r>
              <a:rPr lang="de-CH" dirty="0" err="1" smtClean="0"/>
              <a:t>ensemble</a:t>
            </a:r>
            <a:r>
              <a:rPr lang="de-CH" dirty="0" smtClean="0"/>
              <a:t> </a:t>
            </a:r>
            <a:r>
              <a:rPr lang="de-CH" dirty="0" err="1" smtClean="0"/>
              <a:t>means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smtClean="0"/>
              <a:t> IMFs</a:t>
            </a:r>
            <a:endParaRPr lang="de-CH" dirty="0" smtClean="0"/>
          </a:p>
          <a:p>
            <a:pPr marL="502920" indent="-457200">
              <a:buAutoNum type="arabicPeriod"/>
            </a:pPr>
            <a:endParaRPr lang="de-CH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Time </a:t>
            </a:r>
            <a:r>
              <a:rPr lang="de-CH" dirty="0" err="1"/>
              <a:t>Scale</a:t>
            </a:r>
            <a:r>
              <a:rPr lang="de-CH" dirty="0"/>
              <a:t> </a:t>
            </a:r>
            <a:r>
              <a:rPr lang="de-CH" dirty="0" err="1" smtClean="0"/>
              <a:t>decomposition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EEMD-</a:t>
            </a:r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/>
              <a:t>does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 </a:t>
            </a:r>
            <a:r>
              <a:rPr lang="de-CH" dirty="0" err="1"/>
              <a:t>work</a:t>
            </a:r>
            <a:r>
              <a:rPr lang="de-CH" dirty="0"/>
              <a:t>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972156"/>
              </p:ext>
            </p:extLst>
          </p:nvPr>
        </p:nvGraphicFramePr>
        <p:xfrm>
          <a:off x="152400" y="3136055"/>
          <a:ext cx="5133975" cy="3569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Acrobat Document" r:id="rId4" imgW="6657772" imgH="4629150" progId="AcroExch.Document.7">
                  <p:embed/>
                </p:oleObj>
              </mc:Choice>
              <mc:Fallback>
                <p:oleObj name="Acrobat Document" r:id="rId4" imgW="6657772" imgH="462915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3136055"/>
                        <a:ext cx="5133975" cy="3569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7"/>
          <p:cNvSpPr txBox="1">
            <a:spLocks/>
          </p:cNvSpPr>
          <p:nvPr/>
        </p:nvSpPr>
        <p:spPr>
          <a:xfrm>
            <a:off x="5410200" y="3276600"/>
            <a:ext cx="3048000" cy="3124200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 2" pitchFamily="18" charset="2"/>
              <a:buNone/>
            </a:pPr>
            <a:endParaRPr lang="de-CH" dirty="0" smtClean="0"/>
          </a:p>
          <a:p>
            <a:pPr marL="45720" indent="0">
              <a:buFont typeface="Wingdings 2" pitchFamily="18" charset="2"/>
              <a:buNone/>
            </a:pPr>
            <a:r>
              <a:rPr lang="de-CH" dirty="0" smtClean="0"/>
              <a:t> Noise </a:t>
            </a:r>
            <a:r>
              <a:rPr lang="de-CH" dirty="0" err="1" smtClean="0"/>
              <a:t>assisted</a:t>
            </a:r>
            <a:r>
              <a:rPr lang="de-CH" dirty="0" smtClean="0">
                <a:sym typeface="Wingdings" panose="05000000000000000000" pitchFamily="2" charset="2"/>
              </a:rPr>
              <a:t></a:t>
            </a:r>
          </a:p>
          <a:p>
            <a:pPr marL="45720" indent="0">
              <a:buFont typeface="Wingdings 2" pitchFamily="18" charset="2"/>
              <a:buNone/>
            </a:pPr>
            <a:r>
              <a:rPr lang="de-CH" dirty="0" err="1" smtClean="0">
                <a:sym typeface="Wingdings" panose="05000000000000000000" pitchFamily="2" charset="2"/>
              </a:rPr>
              <a:t>How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many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iterations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sufficient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to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obtain</a:t>
            </a:r>
            <a:r>
              <a:rPr lang="de-CH" dirty="0" smtClean="0">
                <a:sym typeface="Wingdings" panose="05000000000000000000" pitchFamily="2" charset="2"/>
              </a:rPr>
              <a:t> robust </a:t>
            </a:r>
            <a:r>
              <a:rPr lang="de-CH" dirty="0" err="1" smtClean="0">
                <a:sym typeface="Wingdings" panose="05000000000000000000" pitchFamily="2" charset="2"/>
              </a:rPr>
              <a:t>results</a:t>
            </a:r>
            <a:r>
              <a:rPr lang="de-CH" dirty="0" smtClean="0">
                <a:sym typeface="Wingdings" panose="05000000000000000000" pitchFamily="2" charset="2"/>
              </a:rPr>
              <a:t>?</a:t>
            </a:r>
            <a:r>
              <a:rPr lang="de-CH" dirty="0" smtClean="0"/>
              <a:t> </a:t>
            </a:r>
          </a:p>
          <a:p>
            <a:pPr marL="45720" indent="0">
              <a:buFont typeface="Wingdings 2" pitchFamily="18" charset="2"/>
              <a:buNone/>
            </a:pPr>
            <a:endParaRPr lang="de-CH" dirty="0" smtClean="0"/>
          </a:p>
          <a:p>
            <a:pPr marL="45720" indent="0">
              <a:buFont typeface="Wingdings 2" pitchFamily="18" charset="2"/>
              <a:buNone/>
            </a:pPr>
            <a:endParaRPr lang="de-CH" dirty="0" smtClean="0"/>
          </a:p>
          <a:p>
            <a:pPr marL="45720" indent="0">
              <a:buFont typeface="Wingdings 2" pitchFamily="18" charset="2"/>
              <a:buNone/>
            </a:pPr>
            <a:endParaRPr lang="de-CH" dirty="0" smtClean="0"/>
          </a:p>
          <a:p>
            <a:pPr marL="45720" indent="0">
              <a:buFont typeface="Wingdings 2" pitchFamily="18" charset="2"/>
              <a:buNone/>
            </a:pPr>
            <a:r>
              <a:rPr lang="de-CH" dirty="0" smtClean="0"/>
              <a:t>    </a:t>
            </a:r>
          </a:p>
          <a:p>
            <a:pPr marL="45720" indent="0">
              <a:buFont typeface="Wingdings 2" pitchFamily="18" charset="2"/>
              <a:buNone/>
            </a:pPr>
            <a:endParaRPr lang="de-CH" dirty="0" smtClean="0"/>
          </a:p>
          <a:p>
            <a:pPr marL="45720" indent="0">
              <a:buFont typeface="Wingdings 2" pitchFamily="18" charset="2"/>
              <a:buNone/>
            </a:pPr>
            <a:endParaRPr lang="de-CH" dirty="0" smtClean="0"/>
          </a:p>
          <a:p>
            <a:pPr marL="45720" indent="0">
              <a:buFont typeface="Wingdings 2" pitchFamily="18" charset="2"/>
              <a:buNone/>
            </a:pPr>
            <a:endParaRPr lang="de-CH" dirty="0" smtClean="0"/>
          </a:p>
          <a:p>
            <a:pPr marL="45720" indent="0">
              <a:buFont typeface="Wingdings 2" pitchFamily="18" charset="2"/>
              <a:buNone/>
            </a:pPr>
            <a:endParaRPr lang="de-CH" dirty="0"/>
          </a:p>
        </p:txBody>
      </p:sp>
      <p:sp>
        <p:nvSpPr>
          <p:cNvPr id="6" name="Rounded Rectangle 5"/>
          <p:cNvSpPr/>
          <p:nvPr/>
        </p:nvSpPr>
        <p:spPr>
          <a:xfrm>
            <a:off x="5410200" y="3581400"/>
            <a:ext cx="3048000" cy="1676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61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0</TotalTime>
  <Words>1164</Words>
  <Application>Microsoft Office PowerPoint</Application>
  <PresentationFormat>On-screen Show (4:3)</PresentationFormat>
  <Paragraphs>179</Paragraphs>
  <Slides>20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Grid</vt:lpstr>
      <vt:lpstr>Dokument</vt:lpstr>
      <vt:lpstr>Acrobat Document</vt:lpstr>
      <vt:lpstr>Ozone trends in Europe during the last 25 years based on time scale decomposition</vt:lpstr>
      <vt:lpstr>Outline</vt:lpstr>
      <vt:lpstr>Introduction</vt:lpstr>
      <vt:lpstr>Time Scale decomposition EEMD</vt:lpstr>
      <vt:lpstr>Time Scale decomposition EEMD-How does it work?</vt:lpstr>
      <vt:lpstr>Time Scale decomposition EEMD-How does it work?</vt:lpstr>
      <vt:lpstr>Time Scale decomposition EEMD</vt:lpstr>
      <vt:lpstr>Time Scale decomposition EEMD</vt:lpstr>
      <vt:lpstr>Time Scale decomposition EEMD-How does it work?</vt:lpstr>
      <vt:lpstr>Data Used for Trend Analysis</vt:lpstr>
      <vt:lpstr>De-seasonalized Trends</vt:lpstr>
      <vt:lpstr>Meteo-Adjusted Trends</vt:lpstr>
      <vt:lpstr>Seasonal signal</vt:lpstr>
      <vt:lpstr>   Results-CH Theil Sen trends </vt:lpstr>
      <vt:lpstr>Results-CH</vt:lpstr>
      <vt:lpstr>Results-CH Change in Trend</vt:lpstr>
      <vt:lpstr>Conclusions</vt:lpstr>
      <vt:lpstr>acknowledgements</vt:lpstr>
      <vt:lpstr>Meteorological Adjustment</vt:lpstr>
      <vt:lpstr>Seasonal Cycle-Trends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Ozone trends in Europe during the last 25 years based on time scale decomposition</dc:title>
  <dc:creator>Boleti, Eirini</dc:creator>
  <cp:lastModifiedBy>Boleti, Eirini</cp:lastModifiedBy>
  <cp:revision>106</cp:revision>
  <dcterms:created xsi:type="dcterms:W3CDTF">2006-08-16T00:00:00Z</dcterms:created>
  <dcterms:modified xsi:type="dcterms:W3CDTF">2016-05-20T08:33:59Z</dcterms:modified>
</cp:coreProperties>
</file>