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36" r:id="rId2"/>
    <p:sldId id="319" r:id="rId3"/>
    <p:sldId id="330" r:id="rId4"/>
    <p:sldId id="322" r:id="rId5"/>
    <p:sldId id="331" r:id="rId6"/>
    <p:sldId id="325" r:id="rId7"/>
    <p:sldId id="324" r:id="rId8"/>
    <p:sldId id="333" r:id="rId9"/>
    <p:sldId id="334" r:id="rId10"/>
    <p:sldId id="335" r:id="rId11"/>
    <p:sldId id="329" r:id="rId12"/>
    <p:sldId id="320" r:id="rId13"/>
    <p:sldId id="328" r:id="rId14"/>
    <p:sldId id="332" r:id="rId15"/>
    <p:sldId id="323" r:id="rId16"/>
    <p:sldId id="326" r:id="rId17"/>
    <p:sldId id="321"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ysel Beer Martin" initials="GM55" lastIdx="3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CCCCFF"/>
    <a:srgbClr val="800000"/>
    <a:srgbClr val="993300"/>
    <a:srgbClr val="2B8944"/>
    <a:srgbClr val="215968"/>
    <a:srgbClr val="339966"/>
    <a:srgbClr val="339933"/>
    <a:srgbClr val="33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908" autoAdjust="0"/>
    <p:restoredTop sz="88988" autoAdjust="0"/>
  </p:normalViewPr>
  <p:slideViewPr>
    <p:cSldViewPr>
      <p:cViewPr varScale="1">
        <p:scale>
          <a:sx n="61" d="100"/>
          <a:sy n="61" d="100"/>
        </p:scale>
        <p:origin x="-1308" y="-9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85" d="100"/>
          <a:sy n="85" d="100"/>
        </p:scale>
        <p:origin x="-382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FAAD8-FADB-4D7B-98FB-CCDFB8FB94A2}" type="datetimeFigureOut">
              <a:rPr lang="en-GB" smtClean="0"/>
              <a:pPr/>
              <a:t>19/05/2016</a:t>
            </a:fld>
            <a:endParaRPr lang="en-GB"/>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97A891-7FC4-46CD-A149-7ACE4BB77479}" type="slidenum">
              <a:rPr lang="en-GB" smtClean="0"/>
              <a:pPr/>
              <a:t>‹#›</a:t>
            </a:fld>
            <a:endParaRPr lang="en-GB"/>
          </a:p>
        </p:txBody>
      </p:sp>
    </p:spTree>
    <p:extLst>
      <p:ext uri="{BB962C8B-B14F-4D97-AF65-F5344CB8AC3E}">
        <p14:creationId xmlns:p14="http://schemas.microsoft.com/office/powerpoint/2010/main" val="4992831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9058B-9A96-4F07-BAC5-7B54E6A488EF}" type="datetimeFigureOut">
              <a:rPr lang="fr-FR" smtClean="0"/>
              <a:pPr/>
              <a:t>19/05/2016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A272EC-FFF8-4FA7-84A3-99789BE51C09}" type="slidenum">
              <a:rPr lang="fr-FR" smtClean="0"/>
              <a:pPr/>
              <a:t>‹#›</a:t>
            </a:fld>
            <a:endParaRPr lang="fr-FR"/>
          </a:p>
        </p:txBody>
      </p:sp>
    </p:spTree>
    <p:extLst>
      <p:ext uri="{BB962C8B-B14F-4D97-AF65-F5344CB8AC3E}">
        <p14:creationId xmlns:p14="http://schemas.microsoft.com/office/powerpoint/2010/main" val="29804064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err="1" smtClean="0"/>
              <a:t>anni</a:t>
            </a:r>
            <a:endParaRPr lang="en-US" dirty="0"/>
          </a:p>
        </p:txBody>
      </p:sp>
      <p:sp>
        <p:nvSpPr>
          <p:cNvPr id="4" name="Espace réservé du numéro de diapositive 3"/>
          <p:cNvSpPr>
            <a:spLocks noGrp="1"/>
          </p:cNvSpPr>
          <p:nvPr>
            <p:ph type="sldNum" sz="quarter" idx="10"/>
          </p:nvPr>
        </p:nvSpPr>
        <p:spPr/>
        <p:txBody>
          <a:bodyPr/>
          <a:lstStyle/>
          <a:p>
            <a:fld id="{6B618245-21AF-4AFB-902E-84D601F916BE}" type="slidenum">
              <a:rPr lang="en-US" smtClean="0"/>
              <a:t>8</a:t>
            </a:fld>
            <a:endParaRPr lang="en-US"/>
          </a:p>
        </p:txBody>
      </p:sp>
    </p:spTree>
    <p:extLst>
      <p:ext uri="{BB962C8B-B14F-4D97-AF65-F5344CB8AC3E}">
        <p14:creationId xmlns:p14="http://schemas.microsoft.com/office/powerpoint/2010/main" val="299535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Due </a:t>
            </a:r>
            <a:r>
              <a:rPr lang="en-US" dirty="0" err="1" smtClean="0"/>
              <a:t>strumenti</a:t>
            </a:r>
            <a:endParaRPr lang="en-US" dirty="0"/>
          </a:p>
        </p:txBody>
      </p:sp>
      <p:sp>
        <p:nvSpPr>
          <p:cNvPr id="4" name="Espace réservé du numéro de diapositive 3"/>
          <p:cNvSpPr>
            <a:spLocks noGrp="1"/>
          </p:cNvSpPr>
          <p:nvPr>
            <p:ph type="sldNum" sz="quarter" idx="10"/>
          </p:nvPr>
        </p:nvSpPr>
        <p:spPr/>
        <p:txBody>
          <a:bodyPr/>
          <a:lstStyle/>
          <a:p>
            <a:fld id="{6B618245-21AF-4AFB-902E-84D601F916BE}" type="slidenum">
              <a:rPr lang="en-US" smtClean="0"/>
              <a:t>9</a:t>
            </a:fld>
            <a:endParaRPr lang="en-US"/>
          </a:p>
        </p:txBody>
      </p:sp>
    </p:spTree>
    <p:extLst>
      <p:ext uri="{BB962C8B-B14F-4D97-AF65-F5344CB8AC3E}">
        <p14:creationId xmlns:p14="http://schemas.microsoft.com/office/powerpoint/2010/main" val="3238656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pdf</a:t>
            </a:r>
            <a:endParaRPr lang="en-US" dirty="0"/>
          </a:p>
        </p:txBody>
      </p:sp>
      <p:sp>
        <p:nvSpPr>
          <p:cNvPr id="4" name="Espace réservé du numéro de diapositive 3"/>
          <p:cNvSpPr>
            <a:spLocks noGrp="1"/>
          </p:cNvSpPr>
          <p:nvPr>
            <p:ph type="sldNum" sz="quarter" idx="10"/>
          </p:nvPr>
        </p:nvSpPr>
        <p:spPr/>
        <p:txBody>
          <a:bodyPr/>
          <a:lstStyle/>
          <a:p>
            <a:fld id="{6B618245-21AF-4AFB-902E-84D601F916BE}" type="slidenum">
              <a:rPr lang="en-US" smtClean="0"/>
              <a:t>10</a:t>
            </a:fld>
            <a:endParaRPr lang="en-US"/>
          </a:p>
        </p:txBody>
      </p:sp>
    </p:spTree>
    <p:extLst>
      <p:ext uri="{BB962C8B-B14F-4D97-AF65-F5344CB8AC3E}">
        <p14:creationId xmlns:p14="http://schemas.microsoft.com/office/powerpoint/2010/main" val="6614518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0" y="2708920"/>
            <a:ext cx="9144000" cy="1470025"/>
          </a:xfrm>
        </p:spPr>
        <p:txBody>
          <a:bodyPr>
            <a:normAutofit/>
          </a:bodyPr>
          <a:lstStyle>
            <a:lvl1pPr algn="ctr">
              <a:defRPr sz="3600" b="1">
                <a:solidFill>
                  <a:srgbClr val="2B8944"/>
                </a:solidFill>
              </a:defRPr>
            </a:lvl1pPr>
          </a:lstStyle>
          <a:p>
            <a:r>
              <a:rPr lang="fr-FR" dirty="0" smtClean="0"/>
              <a:t>Cliquez pour modifier le style du titre</a:t>
            </a:r>
            <a:endParaRPr lang="fr-FR" dirty="0"/>
          </a:p>
        </p:txBody>
      </p:sp>
      <p:sp>
        <p:nvSpPr>
          <p:cNvPr id="3" name="Sous-titre 2"/>
          <p:cNvSpPr>
            <a:spLocks noGrp="1"/>
          </p:cNvSpPr>
          <p:nvPr>
            <p:ph type="subTitle" idx="1" hasCustomPrompt="1"/>
          </p:nvPr>
        </p:nvSpPr>
        <p:spPr>
          <a:xfrm>
            <a:off x="0" y="4149080"/>
            <a:ext cx="9144000" cy="792088"/>
          </a:xfrm>
        </p:spPr>
        <p:txBody>
          <a:bodyPr>
            <a:normAutofit/>
          </a:bodyPr>
          <a:lstStyle>
            <a:lvl1pPr marL="0" indent="0" algn="ctr">
              <a:buNone/>
              <a:defRPr sz="2400" b="1">
                <a:solidFill>
                  <a:srgbClr val="40404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du texte</a:t>
            </a:r>
          </a:p>
          <a:p>
            <a:endParaRPr lang="fr-FR" dirty="0"/>
          </a:p>
        </p:txBody>
      </p:sp>
      <p:pic>
        <p:nvPicPr>
          <p:cNvPr id="7" name="Image 3" descr="logo-actris.gif"/>
          <p:cNvPicPr>
            <a:picLocks noChangeAspect="1"/>
          </p:cNvPicPr>
          <p:nvPr userDrawn="1"/>
        </p:nvPicPr>
        <p:blipFill>
          <a:blip r:embed="rId2" cstate="print"/>
          <a:srcRect/>
          <a:stretch>
            <a:fillRect/>
          </a:stretch>
        </p:blipFill>
        <p:spPr bwMode="auto">
          <a:xfrm>
            <a:off x="3059832" y="404664"/>
            <a:ext cx="3030537" cy="1571625"/>
          </a:xfrm>
          <a:prstGeom prst="rect">
            <a:avLst/>
          </a:prstGeom>
          <a:noFill/>
          <a:ln w="9525">
            <a:noFill/>
            <a:miter lim="800000"/>
            <a:headEnd/>
            <a:tailEnd/>
          </a:ln>
        </p:spPr>
      </p:pic>
      <p:sp>
        <p:nvSpPr>
          <p:cNvPr id="11" name="Text Box 3"/>
          <p:cNvSpPr txBox="1">
            <a:spLocks noChangeArrowheads="1"/>
          </p:cNvSpPr>
          <p:nvPr userDrawn="1"/>
        </p:nvSpPr>
        <p:spPr bwMode="auto">
          <a:xfrm>
            <a:off x="755576" y="5509681"/>
            <a:ext cx="5564214" cy="1015663"/>
          </a:xfrm>
          <a:prstGeom prst="rect">
            <a:avLst/>
          </a:prstGeom>
          <a:noFill/>
          <a:ln w="9525">
            <a:noFill/>
            <a:miter lim="800000"/>
            <a:headEnd/>
            <a:tailEnd/>
          </a:ln>
          <a:effectLst/>
        </p:spPr>
        <p:txBody>
          <a:bodyPr wrap="square">
            <a:spAutoFit/>
          </a:bodyPr>
          <a:lstStyle/>
          <a:p>
            <a:pPr eaLnBrk="0" hangingPunct="0">
              <a:lnSpc>
                <a:spcPct val="125000"/>
              </a:lnSpc>
              <a:defRPr/>
            </a:pPr>
            <a:r>
              <a:rPr lang="en-GB" sz="1600" b="1" i="1" dirty="0" smtClean="0">
                <a:solidFill>
                  <a:schemeClr val="accent5">
                    <a:lumMod val="50000"/>
                  </a:schemeClr>
                </a:solidFill>
              </a:rPr>
              <a:t>2</a:t>
            </a:r>
            <a:r>
              <a:rPr lang="en-GB" sz="1600" b="1" i="1" baseline="30000" dirty="0" smtClean="0">
                <a:solidFill>
                  <a:schemeClr val="accent5">
                    <a:lumMod val="50000"/>
                  </a:schemeClr>
                </a:solidFill>
              </a:rPr>
              <a:t>nd</a:t>
            </a:r>
            <a:r>
              <a:rPr lang="en-GB" sz="1600" b="1" i="1" dirty="0" smtClean="0">
                <a:solidFill>
                  <a:schemeClr val="accent5">
                    <a:lumMod val="50000"/>
                  </a:schemeClr>
                </a:solidFill>
              </a:rPr>
              <a:t> ACTRIS-2 General Assembly Meeting</a:t>
            </a:r>
          </a:p>
          <a:p>
            <a:pPr eaLnBrk="0" hangingPunct="0">
              <a:lnSpc>
                <a:spcPct val="125000"/>
              </a:lnSpc>
              <a:defRPr/>
            </a:pPr>
            <a:r>
              <a:rPr lang="en-GB" sz="1600" b="1" i="1" dirty="0" smtClean="0">
                <a:solidFill>
                  <a:schemeClr val="accent5">
                    <a:lumMod val="50000"/>
                  </a:schemeClr>
                </a:solidFill>
              </a:rPr>
              <a:t>ESA/ESFRIN</a:t>
            </a:r>
            <a:r>
              <a:rPr lang="en-GB" sz="1600" b="1" i="1" baseline="0" dirty="0" smtClean="0">
                <a:solidFill>
                  <a:schemeClr val="accent5">
                    <a:lumMod val="50000"/>
                  </a:schemeClr>
                </a:solidFill>
              </a:rPr>
              <a:t> </a:t>
            </a:r>
            <a:r>
              <a:rPr lang="en-GB" sz="1600" b="1" i="1" baseline="0" dirty="0" err="1" smtClean="0">
                <a:solidFill>
                  <a:schemeClr val="accent5">
                    <a:lumMod val="50000"/>
                  </a:schemeClr>
                </a:solidFill>
              </a:rPr>
              <a:t>Frascati</a:t>
            </a:r>
            <a:r>
              <a:rPr lang="en-GB" sz="1600" b="1" i="1" dirty="0" smtClean="0">
                <a:solidFill>
                  <a:schemeClr val="accent5">
                    <a:lumMod val="50000"/>
                  </a:schemeClr>
                </a:solidFill>
              </a:rPr>
              <a:t>, Italy</a:t>
            </a:r>
          </a:p>
          <a:p>
            <a:pPr eaLnBrk="0" hangingPunct="0">
              <a:lnSpc>
                <a:spcPct val="125000"/>
              </a:lnSpc>
              <a:defRPr/>
            </a:pPr>
            <a:r>
              <a:rPr lang="en-GB" sz="1600" b="1" i="1" dirty="0" smtClean="0">
                <a:solidFill>
                  <a:schemeClr val="accent5">
                    <a:lumMod val="50000"/>
                  </a:schemeClr>
                </a:solidFill>
              </a:rPr>
              <a:t>March</a:t>
            </a:r>
            <a:r>
              <a:rPr lang="en-GB" sz="1600" b="1" i="1" baseline="0" dirty="0" smtClean="0">
                <a:solidFill>
                  <a:schemeClr val="accent5">
                    <a:lumMod val="50000"/>
                  </a:schemeClr>
                </a:solidFill>
              </a:rPr>
              <a:t> 3</a:t>
            </a:r>
            <a:r>
              <a:rPr lang="en-GB" sz="1600" b="1" i="1" dirty="0" smtClean="0">
                <a:solidFill>
                  <a:schemeClr val="accent5">
                    <a:lumMod val="50000"/>
                  </a:schemeClr>
                </a:solidFill>
              </a:rPr>
              <a:t>, 2016</a:t>
            </a:r>
            <a:endParaRPr lang="en-GB" sz="1600" b="1" i="1" dirty="0">
              <a:solidFill>
                <a:schemeClr val="accent5">
                  <a:lumMod val="50000"/>
                </a:schemeClr>
              </a:solidFill>
            </a:endParaRPr>
          </a:p>
        </p:txBody>
      </p:sp>
      <p:pic>
        <p:nvPicPr>
          <p:cNvPr id="13" name="Image 12" descr="flag_yellow_high.jpg"/>
          <p:cNvPicPr/>
          <p:nvPr userDrawn="1"/>
        </p:nvPicPr>
        <p:blipFill>
          <a:blip r:embed="rId3" cstate="print"/>
          <a:stretch>
            <a:fillRect/>
          </a:stretch>
        </p:blipFill>
        <p:spPr>
          <a:xfrm>
            <a:off x="7596336" y="5661248"/>
            <a:ext cx="1085850" cy="723900"/>
          </a:xfrm>
          <a:prstGeom prst="rect">
            <a:avLst/>
          </a:prstGeom>
        </p:spPr>
      </p:pic>
      <p:pic>
        <p:nvPicPr>
          <p:cNvPr id="9" name="Image 8" descr="bar.jpg"/>
          <p:cNvPicPr>
            <a:picLocks/>
          </p:cNvPicPr>
          <p:nvPr userDrawn="1"/>
        </p:nvPicPr>
        <p:blipFill>
          <a:blip r:embed="rId4" cstate="print"/>
          <a:stretch>
            <a:fillRect/>
          </a:stretch>
        </p:blipFill>
        <p:spPr>
          <a:xfrm>
            <a:off x="0" y="2226482"/>
            <a:ext cx="9144000" cy="612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Image 14" descr="bar.jpg"/>
          <p:cNvPicPr>
            <a:picLocks/>
          </p:cNvPicPr>
          <p:nvPr userDrawn="1"/>
        </p:nvPicPr>
        <p:blipFill>
          <a:blip r:embed="rId2" cstate="print"/>
          <a:stretch>
            <a:fillRect/>
          </a:stretch>
        </p:blipFill>
        <p:spPr>
          <a:xfrm>
            <a:off x="0" y="548680"/>
            <a:ext cx="9144000" cy="288000"/>
          </a:xfrm>
          <a:prstGeom prst="rect">
            <a:avLst/>
          </a:prstGeom>
        </p:spPr>
      </p:pic>
      <p:sp>
        <p:nvSpPr>
          <p:cNvPr id="2" name="Titre 1"/>
          <p:cNvSpPr>
            <a:spLocks noGrp="1"/>
          </p:cNvSpPr>
          <p:nvPr>
            <p:ph type="title"/>
          </p:nvPr>
        </p:nvSpPr>
        <p:spPr>
          <a:xfrm>
            <a:off x="0" y="0"/>
            <a:ext cx="9144000" cy="620688"/>
          </a:xfrm>
        </p:spPr>
        <p:txBody>
          <a:bodyPr>
            <a:normAutofit/>
          </a:bodyPr>
          <a:lstStyle>
            <a:lvl1pPr algn="ctr">
              <a:defRPr sz="2600" b="1">
                <a:solidFill>
                  <a:srgbClr val="2B8944"/>
                </a:solidFill>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467544" y="980728"/>
            <a:ext cx="8229600" cy="4525963"/>
          </a:xfrm>
        </p:spPr>
        <p:txBody>
          <a:bodyPr/>
          <a:lstStyle>
            <a:lvl1pPr marL="177800" indent="-177800">
              <a:spcBef>
                <a:spcPts val="600"/>
              </a:spcBef>
              <a:defRPr sz="2000">
                <a:solidFill>
                  <a:schemeClr val="accent1">
                    <a:lumMod val="50000"/>
                  </a:schemeClr>
                </a:solidFill>
              </a:defRPr>
            </a:lvl1pPr>
            <a:lvl2pPr marL="627063" indent="-169863">
              <a:spcBef>
                <a:spcPts val="600"/>
              </a:spcBef>
              <a:buClr>
                <a:schemeClr val="accent1">
                  <a:lumMod val="50000"/>
                </a:schemeClr>
              </a:buClr>
              <a:buFont typeface="Arial" pitchFamily="34" charset="0"/>
              <a:buChar char="-"/>
              <a:defRPr sz="2000">
                <a:solidFill>
                  <a:schemeClr val="accent1">
                    <a:lumMod val="50000"/>
                  </a:schemeClr>
                </a:solidFill>
              </a:defRPr>
            </a:lvl2pPr>
            <a:lvl3pPr>
              <a:spcBef>
                <a:spcPts val="600"/>
              </a:spcBef>
              <a:buClr>
                <a:schemeClr val="tx2">
                  <a:lumMod val="50000"/>
                </a:schemeClr>
              </a:buClr>
              <a:buSzPct val="80000"/>
              <a:buFont typeface="Wingdings" pitchFamily="2" charset="2"/>
              <a:buChar char="§"/>
              <a:defRPr sz="1800">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pic>
        <p:nvPicPr>
          <p:cNvPr id="7" name="Image 6" descr="logo-actris.gif"/>
          <p:cNvPicPr>
            <a:picLocks noChangeAspect="1"/>
          </p:cNvPicPr>
          <p:nvPr userDrawn="1"/>
        </p:nvPicPr>
        <p:blipFill>
          <a:blip r:embed="rId3" cstate="print"/>
          <a:srcRect/>
          <a:stretch>
            <a:fillRect/>
          </a:stretch>
        </p:blipFill>
        <p:spPr bwMode="auto">
          <a:xfrm>
            <a:off x="142844" y="6072206"/>
            <a:ext cx="1285854" cy="666839"/>
          </a:xfrm>
          <a:prstGeom prst="rect">
            <a:avLst/>
          </a:prstGeom>
          <a:noFill/>
          <a:ln w="9525">
            <a:noFill/>
            <a:miter lim="800000"/>
            <a:headEnd/>
            <a:tailEnd/>
          </a:ln>
        </p:spPr>
      </p:pic>
      <p:pic>
        <p:nvPicPr>
          <p:cNvPr id="13" name="Image 12" descr="flag_yellow_high.jpg"/>
          <p:cNvPicPr>
            <a:picLocks noChangeAspect="1"/>
          </p:cNvPicPr>
          <p:nvPr userDrawn="1"/>
        </p:nvPicPr>
        <p:blipFill>
          <a:blip r:embed="rId4" cstate="print"/>
          <a:stretch>
            <a:fillRect/>
          </a:stretch>
        </p:blipFill>
        <p:spPr>
          <a:xfrm>
            <a:off x="8023648" y="6093296"/>
            <a:ext cx="868832" cy="575158"/>
          </a:xfrm>
          <a:prstGeom prst="rect">
            <a:avLst/>
          </a:prstGeom>
        </p:spPr>
      </p:pic>
      <p:pic>
        <p:nvPicPr>
          <p:cNvPr id="14" name="Image 13" descr="bar.jpg"/>
          <p:cNvPicPr>
            <a:picLocks noChangeAspect="1"/>
          </p:cNvPicPr>
          <p:nvPr userDrawn="1"/>
        </p:nvPicPr>
        <p:blipFill>
          <a:blip r:embed="rId2" cstate="print"/>
          <a:stretch>
            <a:fillRect/>
          </a:stretch>
        </p:blipFill>
        <p:spPr>
          <a:xfrm>
            <a:off x="1403648" y="6309336"/>
            <a:ext cx="6447535" cy="144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6876256" y="116632"/>
            <a:ext cx="2133600" cy="365125"/>
          </a:xfrm>
        </p:spPr>
        <p:txBody>
          <a:bodyPr/>
          <a:lstStyle/>
          <a:p>
            <a:fld id="{40DB0AC3-D4E5-493E-B5EE-32F23BA366E0}"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DB0AC3-D4E5-493E-B5EE-32F23BA366E0}"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B0AC3-D4E5-493E-B5EE-32F23BA366E0}"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image" Target="../media/image25.png"/><Relationship Id="rId3" Type="http://schemas.openxmlformats.org/officeDocument/2006/relationships/image" Target="../media/image16.png"/><Relationship Id="rId7" Type="http://schemas.openxmlformats.org/officeDocument/2006/relationships/image" Target="../media/image20.png"/><Relationship Id="rId12" Type="http://schemas.microsoft.com/office/2007/relationships/hdphoto" Target="../media/hdphoto1.wdp"/><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wmf"/><Relationship Id="rId11" Type="http://schemas.openxmlformats.org/officeDocument/2006/relationships/image" Target="../media/image24.png"/><Relationship Id="rId5" Type="http://schemas.openxmlformats.org/officeDocument/2006/relationships/image" Target="../media/image18.jpeg"/><Relationship Id="rId10" Type="http://schemas.openxmlformats.org/officeDocument/2006/relationships/image" Target="../media/image23.jpeg"/><Relationship Id="rId4" Type="http://schemas.openxmlformats.org/officeDocument/2006/relationships/image" Target="../media/image17.jpeg"/><Relationship Id="rId9" Type="http://schemas.openxmlformats.org/officeDocument/2006/relationships/image" Target="../media/image22.jpeg"/><Relationship Id="rId14" Type="http://schemas.openxmlformats.org/officeDocument/2006/relationships/image" Target="../media/image26.png"/></Relationships>
</file>

<file path=ppt/slides/_rels/slide13.xml.rels><?xml version="1.0" encoding="UTF-8" standalone="yes"?>
<Relationships xmlns="http://schemas.openxmlformats.org/package/2006/relationships"><Relationship Id="rId2" Type="http://schemas.openxmlformats.org/officeDocument/2006/relationships/hyperlink" Target="http://www.actris-ecac.e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Good</a:t>
            </a:r>
            <a:r>
              <a:rPr lang="de-CH" dirty="0" smtClean="0"/>
              <a:t> </a:t>
            </a:r>
            <a:r>
              <a:rPr lang="de-CH" dirty="0" err="1" smtClean="0"/>
              <a:t>Afternoon</a:t>
            </a:r>
            <a:r>
              <a:rPr lang="de-CH" dirty="0" smtClean="0"/>
              <a:t>!</a:t>
            </a:r>
            <a:endParaRPr lang="de-CH" dirty="0"/>
          </a:p>
        </p:txBody>
      </p:sp>
      <p:sp>
        <p:nvSpPr>
          <p:cNvPr id="3" name="Content Placeholder 2"/>
          <p:cNvSpPr>
            <a:spLocks noGrp="1"/>
          </p:cNvSpPr>
          <p:nvPr>
            <p:ph idx="1"/>
          </p:nvPr>
        </p:nvSpPr>
        <p:spPr/>
        <p:txBody>
          <a:bodyPr/>
          <a:lstStyle/>
          <a:p>
            <a:pPr marL="0" indent="0" algn="ctr">
              <a:buNone/>
            </a:pPr>
            <a:r>
              <a:rPr lang="de-CH" sz="3600" dirty="0" err="1" smtClean="0"/>
              <a:t>Suggestions</a:t>
            </a:r>
            <a:r>
              <a:rPr lang="de-CH" sz="3600" dirty="0" smtClean="0"/>
              <a:t> </a:t>
            </a:r>
            <a:r>
              <a:rPr lang="de-CH" sz="3600" dirty="0" err="1" smtClean="0"/>
              <a:t>for</a:t>
            </a:r>
            <a:r>
              <a:rPr lang="de-CH" sz="3600" dirty="0" smtClean="0"/>
              <a:t> an ACTRIS-EMEP </a:t>
            </a:r>
            <a:br>
              <a:rPr lang="de-CH" sz="3600" dirty="0" smtClean="0"/>
            </a:br>
            <a:r>
              <a:rPr lang="de-CH" sz="3600" dirty="0" smtClean="0"/>
              <a:t>IMP 2016-2017 «MAC-</a:t>
            </a:r>
            <a:r>
              <a:rPr lang="de-CH" sz="3600" dirty="0" err="1" smtClean="0"/>
              <a:t>Campaign</a:t>
            </a:r>
            <a:r>
              <a:rPr lang="de-CH" sz="3600" dirty="0" smtClean="0"/>
              <a:t>»</a:t>
            </a:r>
          </a:p>
          <a:p>
            <a:pPr marL="0" indent="0">
              <a:buNone/>
            </a:pPr>
            <a:endParaRPr lang="de-CH" dirty="0" smtClean="0"/>
          </a:p>
          <a:p>
            <a:pPr marL="0" indent="0">
              <a:buNone/>
            </a:pPr>
            <a:endParaRPr lang="de-CH" dirty="0"/>
          </a:p>
          <a:p>
            <a:pPr marL="0" indent="0">
              <a:buNone/>
            </a:pPr>
            <a:r>
              <a:rPr lang="de-CH" dirty="0" smtClean="0"/>
              <a:t>Nicolas Bukowiecki</a:t>
            </a:r>
            <a:br>
              <a:rPr lang="de-CH" dirty="0" smtClean="0"/>
            </a:br>
            <a:r>
              <a:rPr lang="de-CH" dirty="0" smtClean="0"/>
              <a:t>Laboratory </a:t>
            </a:r>
            <a:r>
              <a:rPr lang="de-CH" dirty="0" err="1" smtClean="0"/>
              <a:t>of</a:t>
            </a:r>
            <a:r>
              <a:rPr lang="de-CH" dirty="0" smtClean="0"/>
              <a:t> </a:t>
            </a:r>
            <a:r>
              <a:rPr lang="de-CH" dirty="0" err="1" smtClean="0"/>
              <a:t>Atmospheric</a:t>
            </a:r>
            <a:r>
              <a:rPr lang="de-CH" dirty="0" smtClean="0"/>
              <a:t> Chemistry</a:t>
            </a:r>
            <a:r>
              <a:rPr lang="de-CH" dirty="0"/>
              <a:t/>
            </a:r>
            <a:br>
              <a:rPr lang="de-CH" dirty="0"/>
            </a:br>
            <a:r>
              <a:rPr lang="de-CH" dirty="0" smtClean="0"/>
              <a:t>Paul Scherrer Institute, </a:t>
            </a:r>
            <a:r>
              <a:rPr lang="de-CH" dirty="0" err="1" smtClean="0"/>
              <a:t>Switzerland</a:t>
            </a:r>
            <a:endParaRPr lang="de-CH" dirty="0" smtClean="0"/>
          </a:p>
          <a:p>
            <a:pPr marL="0" indent="0">
              <a:buNone/>
            </a:pPr>
            <a:endParaRPr lang="de-CH" dirty="0"/>
          </a:p>
          <a:p>
            <a:pPr marL="0" indent="0">
              <a:buNone/>
            </a:pPr>
            <a:endParaRPr lang="de-CH" dirty="0" smtClean="0"/>
          </a:p>
          <a:p>
            <a:pPr marL="0" indent="0">
              <a:buNone/>
            </a:pPr>
            <a:r>
              <a:rPr lang="de-CH" sz="1600" b="1" dirty="0" err="1" smtClean="0"/>
              <a:t>Coordinator</a:t>
            </a:r>
            <a:r>
              <a:rPr lang="de-CH" sz="1600" b="1" dirty="0"/>
              <a:t> </a:t>
            </a:r>
            <a:r>
              <a:rPr lang="de-CH" sz="1600" b="1" dirty="0" err="1" smtClean="0"/>
              <a:t>of</a:t>
            </a:r>
            <a:r>
              <a:rPr lang="de-CH" sz="1600" b="1" dirty="0" smtClean="0"/>
              <a:t> </a:t>
            </a:r>
            <a:r>
              <a:rPr lang="de-CH" sz="1600" b="1" dirty="0" err="1" smtClean="0"/>
              <a:t>the</a:t>
            </a:r>
            <a:r>
              <a:rPr lang="de-CH" sz="1600" b="1" dirty="0" smtClean="0"/>
              <a:t> ACTRIS2 Joint Research </a:t>
            </a:r>
            <a:r>
              <a:rPr lang="de-CH" sz="1600" b="1" dirty="0" err="1" smtClean="0"/>
              <a:t>Activity</a:t>
            </a:r>
            <a:r>
              <a:rPr lang="de-CH" sz="1600" b="1" dirty="0" smtClean="0"/>
              <a:t> 1: </a:t>
            </a:r>
            <a:br>
              <a:rPr lang="de-CH" sz="1600" b="1" dirty="0" smtClean="0"/>
            </a:br>
            <a:r>
              <a:rPr lang="en-US" sz="1600" b="1" dirty="0" smtClean="0"/>
              <a:t>Improving </a:t>
            </a:r>
            <a:r>
              <a:rPr lang="en-US" sz="1600" b="1" dirty="0"/>
              <a:t>the accuracy of aerosol light absorption determinations </a:t>
            </a:r>
            <a:endParaRPr lang="de-CH" sz="16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2492896"/>
            <a:ext cx="2088232" cy="27904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0425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6553200" y="6356350"/>
            <a:ext cx="2133600" cy="365125"/>
          </a:xfrm>
          <a:prstGeom prst="rect">
            <a:avLst/>
          </a:prstGeom>
        </p:spPr>
        <p:txBody>
          <a:bodyPr/>
          <a:lstStyle/>
          <a:p>
            <a:fld id="{70AE8307-E953-4511-B4DB-DBB3FF49D21B}" type="slidenum">
              <a:rPr lang="en-US" smtClean="0"/>
              <a:t>10</a:t>
            </a:fld>
            <a:endParaRPr lang="en-US"/>
          </a:p>
        </p:txBody>
      </p:sp>
      <p:sp>
        <p:nvSpPr>
          <p:cNvPr id="27" name="Titre 1"/>
          <p:cNvSpPr txBox="1">
            <a:spLocks/>
          </p:cNvSpPr>
          <p:nvPr/>
        </p:nvSpPr>
        <p:spPr>
          <a:xfrm>
            <a:off x="329730" y="585533"/>
            <a:ext cx="8229600" cy="61293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small" dirty="0" smtClean="0"/>
              <a:t>MAC and mixing degree</a:t>
            </a:r>
            <a:endParaRPr lang="en-US" sz="3200" b="1" cap="small" dirty="0"/>
          </a:p>
        </p:txBody>
      </p:sp>
      <p:sp>
        <p:nvSpPr>
          <p:cNvPr id="2" name="ZoneTexte 1"/>
          <p:cNvSpPr txBox="1"/>
          <p:nvPr/>
        </p:nvSpPr>
        <p:spPr>
          <a:xfrm>
            <a:off x="329730" y="5733255"/>
            <a:ext cx="6978574" cy="307777"/>
          </a:xfrm>
          <a:prstGeom prst="rect">
            <a:avLst/>
          </a:prstGeom>
          <a:noFill/>
        </p:spPr>
        <p:txBody>
          <a:bodyPr wrap="square" rtlCol="0">
            <a:spAutoFit/>
          </a:bodyPr>
          <a:lstStyle/>
          <a:p>
            <a:r>
              <a:rPr lang="en-US" sz="1400" dirty="0" smtClean="0"/>
              <a:t>Non absorbing matter (NAM) = sum of non-sea salt sulfate, nitrate and organic matter</a:t>
            </a:r>
            <a:endParaRPr lang="en-US" sz="1400" dirty="0"/>
          </a:p>
        </p:txBody>
      </p:sp>
      <p:sp>
        <p:nvSpPr>
          <p:cNvPr id="3" name="ZoneTexte 2"/>
          <p:cNvSpPr txBox="1"/>
          <p:nvPr/>
        </p:nvSpPr>
        <p:spPr>
          <a:xfrm>
            <a:off x="323528" y="5923851"/>
            <a:ext cx="7920880" cy="338554"/>
          </a:xfrm>
          <a:prstGeom prst="rect">
            <a:avLst/>
          </a:prstGeom>
          <a:noFill/>
        </p:spPr>
        <p:txBody>
          <a:bodyPr wrap="square" rtlCol="0">
            <a:spAutoFit/>
          </a:bodyPr>
          <a:lstStyle/>
          <a:p>
            <a:r>
              <a:rPr lang="en-US" sz="1600" dirty="0" smtClean="0"/>
              <a:t>Evidence that presence of </a:t>
            </a:r>
            <a:r>
              <a:rPr lang="en-US" sz="1600" b="1" dirty="0" smtClean="0">
                <a:solidFill>
                  <a:srgbClr val="0070C0"/>
                </a:solidFill>
              </a:rPr>
              <a:t>non-absorbing material might enhance the BC absorption</a:t>
            </a:r>
          </a:p>
        </p:txBody>
      </p:sp>
      <p:pic>
        <p:nvPicPr>
          <p:cNvPr id="7" name="Image 6"/>
          <p:cNvPicPr/>
          <p:nvPr/>
        </p:nvPicPr>
        <p:blipFill>
          <a:blip r:embed="rId3">
            <a:extLst>
              <a:ext uri="{28A0092B-C50C-407E-A947-70E740481C1C}">
                <a14:useLocalDpi xmlns:a14="http://schemas.microsoft.com/office/drawing/2010/main" val="0"/>
              </a:ext>
            </a:extLst>
          </a:blip>
          <a:srcRect/>
          <a:stretch>
            <a:fillRect/>
          </a:stretch>
        </p:blipFill>
        <p:spPr bwMode="auto">
          <a:xfrm>
            <a:off x="137840" y="1367750"/>
            <a:ext cx="9006160" cy="4365505"/>
          </a:xfrm>
          <a:prstGeom prst="rect">
            <a:avLst/>
          </a:prstGeom>
          <a:noFill/>
        </p:spPr>
      </p:pic>
      <p:sp>
        <p:nvSpPr>
          <p:cNvPr id="5" name="ZoneTexte 4"/>
          <p:cNvSpPr txBox="1"/>
          <p:nvPr/>
        </p:nvSpPr>
        <p:spPr>
          <a:xfrm>
            <a:off x="137840" y="1029196"/>
            <a:ext cx="8511155" cy="338554"/>
          </a:xfrm>
          <a:prstGeom prst="rect">
            <a:avLst/>
          </a:prstGeom>
          <a:noFill/>
        </p:spPr>
        <p:txBody>
          <a:bodyPr wrap="square" rtlCol="0">
            <a:spAutoFit/>
          </a:bodyPr>
          <a:lstStyle/>
          <a:p>
            <a:r>
              <a:rPr lang="en-US" sz="1600" dirty="0" smtClean="0"/>
              <a:t>Question: </a:t>
            </a:r>
            <a:r>
              <a:rPr lang="en-US" sz="1600" b="1" dirty="0" smtClean="0">
                <a:solidFill>
                  <a:srgbClr val="0066FF"/>
                </a:solidFill>
              </a:rPr>
              <a:t>what  is the reason for variability ?</a:t>
            </a:r>
            <a:endParaRPr lang="en-US" sz="1600" b="1" dirty="0">
              <a:solidFill>
                <a:srgbClr val="0066FF"/>
              </a:solidFill>
            </a:endParaRPr>
          </a:p>
        </p:txBody>
      </p:sp>
      <p:sp>
        <p:nvSpPr>
          <p:cNvPr id="6" name="ZoneTexte 5"/>
          <p:cNvSpPr txBox="1"/>
          <p:nvPr/>
        </p:nvSpPr>
        <p:spPr>
          <a:xfrm>
            <a:off x="7092280" y="2399982"/>
            <a:ext cx="1723857" cy="246221"/>
          </a:xfrm>
          <a:prstGeom prst="rect">
            <a:avLst/>
          </a:prstGeom>
          <a:noFill/>
        </p:spPr>
        <p:txBody>
          <a:bodyPr wrap="square" rtlCol="0">
            <a:spAutoFit/>
          </a:bodyPr>
          <a:lstStyle/>
          <a:p>
            <a:r>
              <a:rPr lang="en-US" sz="1000" dirty="0" smtClean="0"/>
              <a:t>Physically unreasonable MAC</a:t>
            </a:r>
            <a:endParaRPr lang="en-US" sz="1000" dirty="0"/>
          </a:p>
        </p:txBody>
      </p:sp>
      <p:graphicFrame>
        <p:nvGraphicFramePr>
          <p:cNvPr id="11" name="Tableau 10"/>
          <p:cNvGraphicFramePr>
            <a:graphicFrameLocks noGrp="1"/>
          </p:cNvGraphicFramePr>
          <p:nvPr>
            <p:extLst>
              <p:ext uri="{D42A27DB-BD31-4B8C-83A1-F6EECF244321}">
                <p14:modId xmlns:p14="http://schemas.microsoft.com/office/powerpoint/2010/main" val="3598348927"/>
              </p:ext>
            </p:extLst>
          </p:nvPr>
        </p:nvGraphicFramePr>
        <p:xfrm>
          <a:off x="6170" y="0"/>
          <a:ext cx="9137832" cy="370840"/>
        </p:xfrm>
        <a:graphic>
          <a:graphicData uri="http://schemas.openxmlformats.org/drawingml/2006/table">
            <a:tbl>
              <a:tblPr firstRow="1" bandRow="1">
                <a:tableStyleId>{5C22544A-7EE6-4342-B048-85BDC9FD1C3A}</a:tableStyleId>
              </a:tblPr>
              <a:tblGrid>
                <a:gridCol w="1522972"/>
                <a:gridCol w="1522972"/>
                <a:gridCol w="1522972"/>
                <a:gridCol w="1522972"/>
                <a:gridCol w="1522972"/>
                <a:gridCol w="1522972"/>
              </a:tblGrid>
              <a:tr h="370840">
                <a:tc>
                  <a:txBody>
                    <a:bodyPr/>
                    <a:lstStyle/>
                    <a:p>
                      <a:pPr algn="ctr"/>
                      <a:r>
                        <a:rPr lang="en-US" sz="1200" b="1" kern="1200" dirty="0" smtClean="0">
                          <a:solidFill>
                            <a:schemeClr val="bg1">
                              <a:lumMod val="50000"/>
                            </a:schemeClr>
                          </a:solidFill>
                          <a:latin typeface="+mn-lt"/>
                          <a:ea typeface="+mn-ea"/>
                          <a:cs typeface="+mn-cs"/>
                        </a:rPr>
                        <a:t>Introduction</a:t>
                      </a:r>
                      <a:endParaRPr lang="en-US" sz="1200" b="1" kern="1200" dirty="0">
                        <a:solidFill>
                          <a:schemeClr val="bg1">
                            <a:lumMod val="50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rgbClr val="808080"/>
                          </a:solidFill>
                        </a:rPr>
                        <a:t>Method</a:t>
                      </a:r>
                      <a:endParaRPr lang="en-US" sz="1200" dirty="0">
                        <a:solidFill>
                          <a:srgbClr val="80808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rgbClr val="0070C0"/>
                          </a:solidFill>
                        </a:rPr>
                        <a:t>BC in Europe</a:t>
                      </a:r>
                      <a:endParaRPr lang="en-US" sz="1200"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Aged BC in the arctic</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BC as ice nucleus</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Conclusions</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ZoneTexte 11"/>
          <p:cNvSpPr txBox="1"/>
          <p:nvPr/>
        </p:nvSpPr>
        <p:spPr>
          <a:xfrm>
            <a:off x="7049334" y="4941168"/>
            <a:ext cx="1723857" cy="246221"/>
          </a:xfrm>
          <a:prstGeom prst="rect">
            <a:avLst/>
          </a:prstGeom>
          <a:noFill/>
        </p:spPr>
        <p:txBody>
          <a:bodyPr wrap="square" rtlCol="0">
            <a:spAutoFit/>
          </a:bodyPr>
          <a:lstStyle/>
          <a:p>
            <a:r>
              <a:rPr lang="en-US" sz="1000" dirty="0" smtClean="0"/>
              <a:t>Physically unreasonable MAC</a:t>
            </a:r>
            <a:endParaRPr lang="en-US" sz="1000" dirty="0"/>
          </a:p>
        </p:txBody>
      </p:sp>
    </p:spTree>
    <p:extLst>
      <p:ext uri="{BB962C8B-B14F-4D97-AF65-F5344CB8AC3E}">
        <p14:creationId xmlns:p14="http://schemas.microsoft.com/office/powerpoint/2010/main" val="1842924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Summarized</a:t>
            </a:r>
            <a:r>
              <a:rPr lang="de-CH" dirty="0" smtClean="0"/>
              <a:t>: Minimal </a:t>
            </a:r>
            <a:r>
              <a:rPr lang="de-CH" dirty="0" err="1" smtClean="0"/>
              <a:t>Campaign</a:t>
            </a:r>
            <a:r>
              <a:rPr lang="de-CH" dirty="0" smtClean="0"/>
              <a:t> </a:t>
            </a:r>
            <a:r>
              <a:rPr lang="de-CH" dirty="0" err="1" smtClean="0"/>
              <a:t>Requirements</a:t>
            </a:r>
            <a:endParaRPr lang="de-CH" dirty="0"/>
          </a:p>
        </p:txBody>
      </p:sp>
      <p:sp>
        <p:nvSpPr>
          <p:cNvPr id="3" name="Content Placeholder 2"/>
          <p:cNvSpPr>
            <a:spLocks noGrp="1"/>
          </p:cNvSpPr>
          <p:nvPr>
            <p:ph idx="1"/>
          </p:nvPr>
        </p:nvSpPr>
        <p:spPr/>
        <p:txBody>
          <a:bodyPr>
            <a:normAutofit fontScale="92500"/>
          </a:bodyPr>
          <a:lstStyle/>
          <a:p>
            <a:r>
              <a:rPr lang="de-CH" dirty="0" smtClean="0"/>
              <a:t>Absorption </a:t>
            </a:r>
            <a:r>
              <a:rPr lang="de-CH" dirty="0" err="1" smtClean="0"/>
              <a:t>measurements</a:t>
            </a:r>
            <a:r>
              <a:rPr lang="de-CH" dirty="0" smtClean="0"/>
              <a:t>: MAAP + </a:t>
            </a:r>
            <a:r>
              <a:rPr lang="de-CH" dirty="0" err="1" smtClean="0"/>
              <a:t>Aethalometers</a:t>
            </a:r>
            <a:r>
              <a:rPr lang="de-CH" dirty="0" smtClean="0"/>
              <a:t> (AE31, but </a:t>
            </a:r>
            <a:r>
              <a:rPr lang="de-CH" dirty="0" err="1" smtClean="0"/>
              <a:t>better</a:t>
            </a:r>
            <a:r>
              <a:rPr lang="de-CH" dirty="0" smtClean="0"/>
              <a:t> AE33), </a:t>
            </a:r>
            <a:r>
              <a:rPr lang="de-CH" dirty="0" err="1" smtClean="0"/>
              <a:t>instruments</a:t>
            </a:r>
            <a:r>
              <a:rPr lang="de-CH" dirty="0" smtClean="0"/>
              <a:t> </a:t>
            </a:r>
            <a:r>
              <a:rPr lang="de-CH" dirty="0" err="1" smtClean="0"/>
              <a:t>have</a:t>
            </a:r>
            <a:r>
              <a:rPr lang="de-CH" dirty="0" smtClean="0"/>
              <a:t> </a:t>
            </a:r>
            <a:r>
              <a:rPr lang="de-CH" dirty="0" err="1" smtClean="0"/>
              <a:t>participated</a:t>
            </a:r>
            <a:r>
              <a:rPr lang="de-CH" dirty="0" smtClean="0"/>
              <a:t> in ACTRIS ECAC </a:t>
            </a:r>
            <a:r>
              <a:rPr lang="de-CH" dirty="0" err="1" smtClean="0"/>
              <a:t>intercomparison</a:t>
            </a:r>
            <a:r>
              <a:rPr lang="de-CH" dirty="0" smtClean="0"/>
              <a:t> </a:t>
            </a:r>
            <a:r>
              <a:rPr lang="de-CH" sz="1400" dirty="0" smtClean="0">
                <a:solidFill>
                  <a:schemeClr val="tx1"/>
                </a:solidFill>
              </a:rPr>
              <a:t>(</a:t>
            </a:r>
            <a:r>
              <a:rPr lang="en-GB" sz="1400" dirty="0">
                <a:solidFill>
                  <a:schemeClr val="tx1"/>
                </a:solidFill>
              </a:rPr>
              <a:t>Every site would need a MAAP, as </a:t>
            </a:r>
            <a:r>
              <a:rPr lang="en-GB" sz="1400" dirty="0" err="1">
                <a:solidFill>
                  <a:schemeClr val="tx1"/>
                </a:solidFill>
              </a:rPr>
              <a:t>aethalometer</a:t>
            </a:r>
            <a:r>
              <a:rPr lang="en-GB" sz="1400" dirty="0">
                <a:solidFill>
                  <a:schemeClr val="tx1"/>
                </a:solidFill>
              </a:rPr>
              <a:t> alone provides absorption with much higher uncertainty. </a:t>
            </a:r>
            <a:r>
              <a:rPr lang="en-GB" sz="1400" dirty="0">
                <a:solidFill>
                  <a:schemeClr val="tx1"/>
                </a:solidFill>
                <a:sym typeface="Wingdings"/>
              </a:rPr>
              <a:t></a:t>
            </a:r>
            <a:r>
              <a:rPr lang="en-GB" sz="1400" dirty="0">
                <a:solidFill>
                  <a:schemeClr val="tx1"/>
                </a:solidFill>
              </a:rPr>
              <a:t> Only sites with MAAP (anchor point for absolute values) + </a:t>
            </a:r>
            <a:r>
              <a:rPr lang="en-GB" sz="1400" dirty="0" err="1">
                <a:solidFill>
                  <a:schemeClr val="tx1"/>
                </a:solidFill>
              </a:rPr>
              <a:t>Aethalometer</a:t>
            </a:r>
            <a:r>
              <a:rPr lang="en-GB" sz="1400" dirty="0">
                <a:solidFill>
                  <a:schemeClr val="tx1"/>
                </a:solidFill>
              </a:rPr>
              <a:t> (wavelength dependence) would provide most useful absorption data. MAAP alone is “OK”, </a:t>
            </a:r>
            <a:r>
              <a:rPr lang="en-GB" sz="1400" dirty="0" err="1">
                <a:solidFill>
                  <a:schemeClr val="tx1"/>
                </a:solidFill>
              </a:rPr>
              <a:t>aethalometer</a:t>
            </a:r>
            <a:r>
              <a:rPr lang="en-GB" sz="1400" dirty="0">
                <a:solidFill>
                  <a:schemeClr val="tx1"/>
                </a:solidFill>
              </a:rPr>
              <a:t> alone is not </a:t>
            </a:r>
            <a:r>
              <a:rPr lang="en-GB" sz="1400" dirty="0" smtClean="0">
                <a:solidFill>
                  <a:schemeClr val="tx1"/>
                </a:solidFill>
              </a:rPr>
              <a:t>suitable</a:t>
            </a:r>
            <a:r>
              <a:rPr lang="en-GB" sz="1400" dirty="0">
                <a:solidFill>
                  <a:schemeClr val="tx1"/>
                </a:solidFill>
              </a:rPr>
              <a:t>)</a:t>
            </a:r>
            <a:endParaRPr lang="de-CH" sz="1400" dirty="0" smtClean="0">
              <a:solidFill>
                <a:schemeClr val="tx1"/>
              </a:solidFill>
            </a:endParaRPr>
          </a:p>
          <a:p>
            <a:r>
              <a:rPr lang="de-CH" dirty="0" smtClean="0"/>
              <a:t>EC/OC: Instruments </a:t>
            </a:r>
            <a:r>
              <a:rPr lang="de-CH" dirty="0" err="1" smtClean="0"/>
              <a:t>for</a:t>
            </a:r>
            <a:r>
              <a:rPr lang="de-CH" dirty="0" smtClean="0"/>
              <a:t> </a:t>
            </a:r>
            <a:r>
              <a:rPr lang="de-CH" dirty="0" err="1" smtClean="0"/>
              <a:t>which</a:t>
            </a:r>
            <a:r>
              <a:rPr lang="de-CH" dirty="0" smtClean="0"/>
              <a:t> </a:t>
            </a:r>
            <a:r>
              <a:rPr lang="de-CH" dirty="0" err="1" smtClean="0"/>
              <a:t>the</a:t>
            </a:r>
            <a:r>
              <a:rPr lang="de-CH" dirty="0" smtClean="0"/>
              <a:t> </a:t>
            </a:r>
            <a:r>
              <a:rPr lang="de-CH" dirty="0" err="1" smtClean="0"/>
              <a:t>harmonization</a:t>
            </a:r>
            <a:r>
              <a:rPr lang="de-CH" dirty="0" smtClean="0"/>
              <a:t> </a:t>
            </a:r>
            <a:r>
              <a:rPr lang="de-CH" dirty="0" err="1" smtClean="0"/>
              <a:t>factor</a:t>
            </a:r>
            <a:r>
              <a:rPr lang="de-CH" dirty="0" smtClean="0"/>
              <a:t> </a:t>
            </a:r>
            <a:r>
              <a:rPr lang="de-CH" dirty="0" err="1" smtClean="0"/>
              <a:t>is</a:t>
            </a:r>
            <a:r>
              <a:rPr lang="de-CH" dirty="0" smtClean="0"/>
              <a:t> </a:t>
            </a:r>
            <a:r>
              <a:rPr lang="de-CH" dirty="0" err="1" smtClean="0"/>
              <a:t>known</a:t>
            </a:r>
            <a:r>
              <a:rPr lang="de-CH" dirty="0" smtClean="0"/>
              <a:t>, </a:t>
            </a:r>
            <a:r>
              <a:rPr lang="de-CH" dirty="0" err="1"/>
              <a:t>instruments</a:t>
            </a:r>
            <a:r>
              <a:rPr lang="de-CH" dirty="0"/>
              <a:t> </a:t>
            </a:r>
            <a:r>
              <a:rPr lang="de-CH" dirty="0" err="1"/>
              <a:t>have</a:t>
            </a:r>
            <a:r>
              <a:rPr lang="de-CH" dirty="0"/>
              <a:t> </a:t>
            </a:r>
            <a:r>
              <a:rPr lang="de-CH" dirty="0" err="1"/>
              <a:t>participated</a:t>
            </a:r>
            <a:r>
              <a:rPr lang="de-CH" dirty="0"/>
              <a:t> in ACTRIS ECAC </a:t>
            </a:r>
            <a:r>
              <a:rPr lang="de-CH" dirty="0" err="1"/>
              <a:t>intercomparison</a:t>
            </a:r>
            <a:endParaRPr lang="de-CH" dirty="0"/>
          </a:p>
          <a:p>
            <a:r>
              <a:rPr lang="de-CH" dirty="0" smtClean="0"/>
              <a:t>Duration: 2 </a:t>
            </a:r>
            <a:r>
              <a:rPr lang="de-CH" dirty="0" err="1" smtClean="0"/>
              <a:t>months</a:t>
            </a:r>
            <a:r>
              <a:rPr lang="de-CH" dirty="0" smtClean="0"/>
              <a:t> </a:t>
            </a:r>
            <a:r>
              <a:rPr lang="de-CH" dirty="0" err="1" smtClean="0"/>
              <a:t>minimum</a:t>
            </a:r>
            <a:r>
              <a:rPr lang="de-CH" dirty="0" smtClean="0"/>
              <a:t> (</a:t>
            </a:r>
            <a:r>
              <a:rPr lang="de-CH" dirty="0" err="1" smtClean="0"/>
              <a:t>season</a:t>
            </a:r>
            <a:r>
              <a:rPr lang="de-CH" dirty="0" smtClean="0"/>
              <a:t> not </a:t>
            </a:r>
            <a:r>
              <a:rPr lang="de-CH" dirty="0" err="1" smtClean="0"/>
              <a:t>that</a:t>
            </a:r>
            <a:r>
              <a:rPr lang="de-CH" dirty="0" smtClean="0"/>
              <a:t> </a:t>
            </a:r>
            <a:r>
              <a:rPr lang="de-CH" dirty="0" err="1" smtClean="0"/>
              <a:t>critical</a:t>
            </a:r>
            <a:r>
              <a:rPr lang="de-CH" dirty="0" smtClean="0"/>
              <a:t> due </a:t>
            </a:r>
            <a:r>
              <a:rPr lang="de-CH" dirty="0" err="1" smtClean="0"/>
              <a:t>to</a:t>
            </a:r>
            <a:r>
              <a:rPr lang="de-CH" dirty="0" smtClean="0"/>
              <a:t> </a:t>
            </a:r>
            <a:r>
              <a:rPr lang="de-CH" dirty="0" err="1" smtClean="0"/>
              <a:t>comparably</a:t>
            </a:r>
            <a:r>
              <a:rPr lang="de-CH" dirty="0" smtClean="0"/>
              <a:t> </a:t>
            </a:r>
            <a:r>
              <a:rPr lang="de-CH" dirty="0" err="1" smtClean="0"/>
              <a:t>low</a:t>
            </a:r>
            <a:r>
              <a:rPr lang="de-CH" dirty="0" smtClean="0"/>
              <a:t> MAC </a:t>
            </a:r>
            <a:r>
              <a:rPr lang="de-CH" dirty="0" err="1" smtClean="0"/>
              <a:t>seasonality</a:t>
            </a:r>
            <a:r>
              <a:rPr lang="de-CH" dirty="0" smtClean="0"/>
              <a:t>), </a:t>
            </a:r>
            <a:r>
              <a:rPr lang="de-CH" dirty="0" err="1" smtClean="0"/>
              <a:t>focus</a:t>
            </a:r>
            <a:r>
              <a:rPr lang="de-CH" dirty="0" smtClean="0"/>
              <a:t> </a:t>
            </a:r>
            <a:r>
              <a:rPr lang="de-CH" dirty="0" err="1" smtClean="0"/>
              <a:t>should</a:t>
            </a:r>
            <a:r>
              <a:rPr lang="de-CH" dirty="0" smtClean="0"/>
              <a:t> </a:t>
            </a:r>
            <a:r>
              <a:rPr lang="de-CH" dirty="0" err="1" smtClean="0"/>
              <a:t>be</a:t>
            </a:r>
            <a:r>
              <a:rPr lang="de-CH" dirty="0" smtClean="0"/>
              <a:t> on </a:t>
            </a:r>
            <a:r>
              <a:rPr lang="de-CH" dirty="0" err="1" smtClean="0"/>
              <a:t>instrument</a:t>
            </a:r>
            <a:r>
              <a:rPr lang="de-CH" dirty="0" smtClean="0"/>
              <a:t> </a:t>
            </a:r>
            <a:r>
              <a:rPr lang="de-CH" dirty="0" err="1" smtClean="0"/>
              <a:t>completeness</a:t>
            </a:r>
            <a:endParaRPr lang="de-CH" dirty="0" smtClean="0"/>
          </a:p>
          <a:p>
            <a:r>
              <a:rPr lang="de-CH" dirty="0" smtClean="0"/>
              <a:t>Time </a:t>
            </a:r>
            <a:r>
              <a:rPr lang="de-CH" dirty="0" err="1" smtClean="0"/>
              <a:t>resolution</a:t>
            </a:r>
            <a:r>
              <a:rPr lang="de-CH" dirty="0" smtClean="0"/>
              <a:t>: </a:t>
            </a:r>
            <a:r>
              <a:rPr lang="en-GB" dirty="0"/>
              <a:t>Higher time resolution than just daily filters would likely be desirable when it comes to answering questions concerning variability of MAC with air mass type. It would also increase the statistical significance (as long as the lower filter loadings do not affect the precision of the EC measurements</a:t>
            </a:r>
            <a:r>
              <a:rPr lang="en-GB" dirty="0" smtClean="0"/>
              <a:t>.</a:t>
            </a:r>
            <a:endParaRPr lang="de-CH" dirty="0" smtClean="0"/>
          </a:p>
          <a:p>
            <a:r>
              <a:rPr lang="de-CH" dirty="0" smtClean="0"/>
              <a:t>Minimal </a:t>
            </a:r>
            <a:r>
              <a:rPr lang="de-CH" dirty="0" err="1" smtClean="0"/>
              <a:t>number</a:t>
            </a:r>
            <a:r>
              <a:rPr lang="de-CH" dirty="0" smtClean="0"/>
              <a:t> </a:t>
            </a:r>
            <a:r>
              <a:rPr lang="de-CH" dirty="0" err="1" smtClean="0"/>
              <a:t>of</a:t>
            </a:r>
            <a:r>
              <a:rPr lang="de-CH" dirty="0" smtClean="0"/>
              <a:t> </a:t>
            </a:r>
            <a:r>
              <a:rPr lang="de-CH" dirty="0" err="1" smtClean="0"/>
              <a:t>sites</a:t>
            </a:r>
            <a:r>
              <a:rPr lang="de-CH" dirty="0" smtClean="0"/>
              <a:t>: </a:t>
            </a:r>
            <a:r>
              <a:rPr lang="de-CH" dirty="0" err="1" smtClean="0"/>
              <a:t>Approx</a:t>
            </a:r>
            <a:r>
              <a:rPr lang="de-CH" dirty="0" smtClean="0"/>
              <a:t>. 5, </a:t>
            </a:r>
            <a:r>
              <a:rPr lang="de-CH" dirty="0" err="1" smtClean="0"/>
              <a:t>from</a:t>
            </a:r>
            <a:r>
              <a:rPr lang="de-CH" dirty="0" smtClean="0"/>
              <a:t> </a:t>
            </a:r>
            <a:r>
              <a:rPr lang="de-CH" dirty="0" err="1" smtClean="0"/>
              <a:t>which</a:t>
            </a:r>
            <a:r>
              <a:rPr lang="de-CH" dirty="0" smtClean="0"/>
              <a:t> 3 </a:t>
            </a:r>
            <a:r>
              <a:rPr lang="de-CH" dirty="0" err="1" smtClean="0"/>
              <a:t>are</a:t>
            </a:r>
            <a:r>
              <a:rPr lang="de-CH" dirty="0" smtClean="0"/>
              <a:t> </a:t>
            </a:r>
            <a:r>
              <a:rPr lang="de-CH" dirty="0" err="1" smtClean="0"/>
              <a:t>stations</a:t>
            </a:r>
            <a:r>
              <a:rPr lang="de-CH" dirty="0" smtClean="0"/>
              <a:t> not </a:t>
            </a:r>
            <a:r>
              <a:rPr lang="de-CH" dirty="0" err="1" smtClean="0"/>
              <a:t>yet</a:t>
            </a:r>
            <a:r>
              <a:rPr lang="de-CH" dirty="0" smtClean="0"/>
              <a:t> </a:t>
            </a:r>
            <a:r>
              <a:rPr lang="de-CH" dirty="0" err="1" smtClean="0"/>
              <a:t>the</a:t>
            </a:r>
            <a:r>
              <a:rPr lang="de-CH" dirty="0" smtClean="0"/>
              <a:t> </a:t>
            </a:r>
            <a:r>
              <a:rPr lang="de-CH" dirty="0" err="1" smtClean="0"/>
              <a:t>ones</a:t>
            </a:r>
            <a:r>
              <a:rPr lang="de-CH" dirty="0" smtClean="0"/>
              <a:t> </a:t>
            </a:r>
            <a:r>
              <a:rPr lang="de-CH" dirty="0" err="1" smtClean="0"/>
              <a:t>from</a:t>
            </a:r>
            <a:r>
              <a:rPr lang="de-CH" dirty="0" smtClean="0"/>
              <a:t> </a:t>
            </a:r>
            <a:r>
              <a:rPr lang="de-CH" dirty="0" err="1" smtClean="0"/>
              <a:t>the</a:t>
            </a:r>
            <a:r>
              <a:rPr lang="de-CH" dirty="0" smtClean="0"/>
              <a:t> </a:t>
            </a:r>
            <a:r>
              <a:rPr lang="de-CH" dirty="0" smtClean="0">
                <a:solidFill>
                  <a:schemeClr val="tx2"/>
                </a:solidFill>
              </a:rPr>
              <a:t>Zanatta </a:t>
            </a:r>
            <a:r>
              <a:rPr lang="de-CH" dirty="0" err="1" smtClean="0">
                <a:solidFill>
                  <a:schemeClr val="tx2"/>
                </a:solidFill>
              </a:rPr>
              <a:t>paper</a:t>
            </a:r>
            <a:endParaRPr lang="de-CH" dirty="0" smtClean="0">
              <a:solidFill>
                <a:schemeClr val="tx2"/>
              </a:solidFill>
            </a:endParaRPr>
          </a:p>
          <a:p>
            <a:endParaRPr lang="de-CH" dirty="0" smtClean="0"/>
          </a:p>
          <a:p>
            <a:endParaRPr lang="de-CH" dirty="0"/>
          </a:p>
        </p:txBody>
      </p:sp>
    </p:spTree>
    <p:extLst>
      <p:ext uri="{BB962C8B-B14F-4D97-AF65-F5344CB8AC3E}">
        <p14:creationId xmlns:p14="http://schemas.microsoft.com/office/powerpoint/2010/main" val="69509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WP11: Improving the accuracy of aerosol light absorption determinations (JRA1)</a:t>
            </a:r>
            <a:endParaRPr lang="de-CH" sz="2000" dirty="0"/>
          </a:p>
        </p:txBody>
      </p:sp>
      <p:grpSp>
        <p:nvGrpSpPr>
          <p:cNvPr id="18" name="Group 17"/>
          <p:cNvGrpSpPr/>
          <p:nvPr/>
        </p:nvGrpSpPr>
        <p:grpSpPr>
          <a:xfrm>
            <a:off x="4067944" y="3068960"/>
            <a:ext cx="3024336" cy="3146866"/>
            <a:chOff x="4067944" y="3068960"/>
            <a:chExt cx="3024336" cy="3146866"/>
          </a:xfrm>
        </p:grpSpPr>
        <p:sp>
          <p:nvSpPr>
            <p:cNvPr id="565" name="Right Arrow 564"/>
            <p:cNvSpPr/>
            <p:nvPr/>
          </p:nvSpPr>
          <p:spPr>
            <a:xfrm>
              <a:off x="4067944" y="4446194"/>
              <a:ext cx="504056" cy="115952"/>
            </a:xfrm>
            <a:prstGeom prst="rightArrow">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66" name="Right Arrow 565"/>
            <p:cNvSpPr/>
            <p:nvPr/>
          </p:nvSpPr>
          <p:spPr>
            <a:xfrm rot="10800000">
              <a:off x="6588224" y="4465175"/>
              <a:ext cx="504056" cy="115952"/>
            </a:xfrm>
            <a:prstGeom prst="rightArrow">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nvGrpSpPr>
            <p:cNvPr id="17" name="Group 16"/>
            <p:cNvGrpSpPr/>
            <p:nvPr/>
          </p:nvGrpSpPr>
          <p:grpSpPr>
            <a:xfrm>
              <a:off x="4403870" y="3068960"/>
              <a:ext cx="2385446" cy="3146866"/>
              <a:chOff x="4403870" y="3068960"/>
              <a:chExt cx="2385446" cy="3146866"/>
            </a:xfrm>
          </p:grpSpPr>
          <p:sp>
            <p:nvSpPr>
              <p:cNvPr id="448" name="Rectangle 447"/>
              <p:cNvSpPr/>
              <p:nvPr/>
            </p:nvSpPr>
            <p:spPr>
              <a:xfrm>
                <a:off x="5292080" y="5467620"/>
                <a:ext cx="516353" cy="337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dirty="0" err="1"/>
                  <a:t>l</a:t>
                </a:r>
                <a:r>
                  <a:rPr lang="de-CH" sz="1000" dirty="0" err="1" smtClean="0"/>
                  <a:t>idar</a:t>
                </a:r>
                <a:endParaRPr lang="de-CH" sz="1000" dirty="0"/>
              </a:p>
            </p:txBody>
          </p:sp>
          <p:sp>
            <p:nvSpPr>
              <p:cNvPr id="449" name="Isosceles Triangle 448"/>
              <p:cNvSpPr/>
              <p:nvPr/>
            </p:nvSpPr>
            <p:spPr>
              <a:xfrm rot="10800000">
                <a:off x="5439714" y="3639462"/>
                <a:ext cx="260335" cy="176281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39" name="TextBox 538"/>
              <p:cNvSpPr txBox="1"/>
              <p:nvPr/>
            </p:nvSpPr>
            <p:spPr>
              <a:xfrm>
                <a:off x="5076056" y="5877272"/>
                <a:ext cx="964238" cy="338554"/>
              </a:xfrm>
              <a:prstGeom prst="rect">
                <a:avLst/>
              </a:prstGeom>
              <a:noFill/>
            </p:spPr>
            <p:txBody>
              <a:bodyPr wrap="none" rtlCol="0">
                <a:spAutoFit/>
              </a:bodyPr>
              <a:lstStyle/>
              <a:p>
                <a:r>
                  <a:rPr lang="de-CH" sz="1600" b="1" dirty="0" smtClean="0">
                    <a:solidFill>
                      <a:schemeClr val="tx2"/>
                    </a:solidFill>
                  </a:rPr>
                  <a:t>Task 11.3</a:t>
                </a:r>
                <a:endParaRPr lang="de-CH" sz="1600" b="1" dirty="0">
                  <a:solidFill>
                    <a:schemeClr val="tx2"/>
                  </a:solidFill>
                </a:endParaRPr>
              </a:p>
            </p:txBody>
          </p:sp>
          <p:pic>
            <p:nvPicPr>
              <p:cNvPr id="2052" name="Picture 4" descr="http://www.polyvore.com/cgi/img-thing?.out=jpg&amp;size=l&amp;tid=6924836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18968" y="3855016"/>
                <a:ext cx="545120" cy="54512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808112" y="4808587"/>
                <a:ext cx="592983" cy="369332"/>
              </a:xfrm>
              <a:prstGeom prst="rect">
                <a:avLst/>
              </a:prstGeom>
              <a:noFill/>
            </p:spPr>
            <p:txBody>
              <a:bodyPr wrap="none" rtlCol="0">
                <a:spAutoFit/>
              </a:bodyPr>
              <a:lstStyle/>
              <a:p>
                <a:r>
                  <a:rPr lang="de-CH" b="1" dirty="0" smtClean="0"/>
                  <a:t>UAV</a:t>
                </a:r>
                <a:endParaRPr lang="de-CH" b="1" dirty="0"/>
              </a:p>
            </p:txBody>
          </p:sp>
          <p:sp>
            <p:nvSpPr>
              <p:cNvPr id="6" name="TextBox 5"/>
              <p:cNvSpPr txBox="1"/>
              <p:nvPr/>
            </p:nvSpPr>
            <p:spPr>
              <a:xfrm>
                <a:off x="4788024" y="4489375"/>
                <a:ext cx="698461" cy="307777"/>
              </a:xfrm>
              <a:prstGeom prst="rect">
                <a:avLst/>
              </a:prstGeom>
              <a:noFill/>
            </p:spPr>
            <p:txBody>
              <a:bodyPr wrap="none" rtlCol="0">
                <a:spAutoFit/>
              </a:bodyPr>
              <a:lstStyle/>
              <a:p>
                <a:r>
                  <a:rPr lang="de-CH" sz="1400" b="1" dirty="0" err="1"/>
                  <a:t>a</a:t>
                </a:r>
                <a:r>
                  <a:rPr lang="de-CH" sz="1400" b="1" dirty="0" err="1" smtClean="0"/>
                  <a:t>nd</a:t>
                </a:r>
                <a:r>
                  <a:rPr lang="de-CH" sz="1400" b="1" dirty="0" smtClean="0"/>
                  <a:t>/</a:t>
                </a:r>
                <a:r>
                  <a:rPr lang="de-CH" sz="1400" b="1" dirty="0" err="1" smtClean="0"/>
                  <a:t>or</a:t>
                </a:r>
                <a:endParaRPr lang="de-CH" sz="1400" b="1" dirty="0"/>
              </a:p>
            </p:txBody>
          </p:sp>
          <p:sp>
            <p:nvSpPr>
              <p:cNvPr id="549" name="Rectangle 548"/>
              <p:cNvSpPr/>
              <p:nvPr/>
            </p:nvSpPr>
            <p:spPr>
              <a:xfrm>
                <a:off x="4808112" y="3169805"/>
                <a:ext cx="1708104" cy="390186"/>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err="1"/>
                  <a:t>b</a:t>
                </a:r>
                <a:r>
                  <a:rPr lang="en-US" sz="1000" b="1" baseline="-25000" dirty="0" err="1"/>
                  <a:t>abs</a:t>
                </a:r>
                <a:r>
                  <a:rPr lang="en-US" sz="1000" b="1" dirty="0"/>
                  <a:t> </a:t>
                </a:r>
                <a:r>
                  <a:rPr lang="en-US" sz="1000" b="1" dirty="0" smtClean="0"/>
                  <a:t>and SSA profiling vs </a:t>
                </a:r>
                <a:r>
                  <a:rPr lang="en-US" sz="1000" b="1" dirty="0"/>
                  <a:t>vertically resolved in-situ</a:t>
                </a:r>
              </a:p>
            </p:txBody>
          </p:sp>
          <p:sp>
            <p:nvSpPr>
              <p:cNvPr id="554" name="Rectangle 553"/>
              <p:cNvSpPr/>
              <p:nvPr/>
            </p:nvSpPr>
            <p:spPr>
              <a:xfrm>
                <a:off x="5886196" y="5467620"/>
                <a:ext cx="846044" cy="33764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dirty="0" err="1" smtClean="0"/>
                  <a:t>sun</a:t>
                </a:r>
                <a:r>
                  <a:rPr lang="de-CH" sz="1000" dirty="0" smtClean="0"/>
                  <a:t>/lunar</a:t>
                </a:r>
                <a:br>
                  <a:rPr lang="de-CH" sz="1000" dirty="0" smtClean="0"/>
                </a:br>
                <a:r>
                  <a:rPr lang="de-CH" sz="1000" dirty="0" err="1" smtClean="0"/>
                  <a:t>photometer</a:t>
                </a:r>
                <a:endParaRPr lang="de-CH" sz="1000" dirty="0"/>
              </a:p>
            </p:txBody>
          </p:sp>
          <p:sp>
            <p:nvSpPr>
              <p:cNvPr id="556" name="Rectangle 555"/>
              <p:cNvSpPr/>
              <p:nvPr/>
            </p:nvSpPr>
            <p:spPr>
              <a:xfrm>
                <a:off x="4673863" y="5467620"/>
                <a:ext cx="516353" cy="33764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dirty="0" smtClean="0"/>
                  <a:t>In-situ</a:t>
                </a:r>
                <a:endParaRPr lang="de-CH" sz="1000" dirty="0"/>
              </a:p>
            </p:txBody>
          </p:sp>
          <p:pic>
            <p:nvPicPr>
              <p:cNvPr id="55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70548" y="4221684"/>
                <a:ext cx="553580" cy="287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Up-Down Arrow 6"/>
              <p:cNvSpPr/>
              <p:nvPr/>
            </p:nvSpPr>
            <p:spPr>
              <a:xfrm>
                <a:off x="4645542" y="3783982"/>
                <a:ext cx="162570" cy="1517226"/>
              </a:xfrm>
              <a:prstGeom prst="up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ectangle 78"/>
              <p:cNvSpPr/>
              <p:nvPr/>
            </p:nvSpPr>
            <p:spPr>
              <a:xfrm>
                <a:off x="4403870" y="3068960"/>
                <a:ext cx="2385446" cy="313932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4" name="Group 13"/>
          <p:cNvGrpSpPr/>
          <p:nvPr/>
        </p:nvGrpSpPr>
        <p:grpSpPr>
          <a:xfrm>
            <a:off x="6892802" y="3068959"/>
            <a:ext cx="1927670" cy="3146867"/>
            <a:chOff x="6892802" y="3068959"/>
            <a:chExt cx="1927670" cy="3146867"/>
          </a:xfrm>
        </p:grpSpPr>
        <p:sp>
          <p:nvSpPr>
            <p:cNvPr id="348" name="Isosceles Triangle 347"/>
            <p:cNvSpPr/>
            <p:nvPr/>
          </p:nvSpPr>
          <p:spPr>
            <a:xfrm rot="10800000">
              <a:off x="7308304" y="4221088"/>
              <a:ext cx="305050" cy="12587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355" name="Picture 23" descr="http://nierocks.areavoices.com/files/2011/06/sun03.jpg"/>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086" b="1"/>
            <a:stretch/>
          </p:blipFill>
          <p:spPr bwMode="auto">
            <a:xfrm>
              <a:off x="7797846" y="3806212"/>
              <a:ext cx="321615" cy="342868"/>
            </a:xfrm>
            <a:prstGeom prst="rect">
              <a:avLst/>
            </a:prstGeom>
            <a:noFill/>
            <a:extLst>
              <a:ext uri="{909E8E84-426E-40DD-AFC4-6F175D3DCCD1}">
                <a14:hiddenFill xmlns:a14="http://schemas.microsoft.com/office/drawing/2010/main">
                  <a:solidFill>
                    <a:srgbClr val="FFFFFF"/>
                  </a:solidFill>
                </a14:hiddenFill>
              </a:ext>
            </a:extLst>
          </p:spPr>
        </p:pic>
        <p:sp>
          <p:nvSpPr>
            <p:cNvPr id="349" name="Moon 348"/>
            <p:cNvSpPr/>
            <p:nvPr/>
          </p:nvSpPr>
          <p:spPr>
            <a:xfrm>
              <a:off x="8274962" y="3820601"/>
              <a:ext cx="193869" cy="314090"/>
            </a:xfrm>
            <a:prstGeom prst="mo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446" name="TextBox 445"/>
            <p:cNvSpPr txBox="1"/>
            <p:nvPr/>
          </p:nvSpPr>
          <p:spPr>
            <a:xfrm>
              <a:off x="7092280" y="5877272"/>
              <a:ext cx="964238" cy="338554"/>
            </a:xfrm>
            <a:prstGeom prst="rect">
              <a:avLst/>
            </a:prstGeom>
            <a:noFill/>
          </p:spPr>
          <p:txBody>
            <a:bodyPr wrap="none" rtlCol="0">
              <a:spAutoFit/>
            </a:bodyPr>
            <a:lstStyle/>
            <a:p>
              <a:r>
                <a:rPr lang="de-CH" sz="1600" b="1" dirty="0" smtClean="0">
                  <a:solidFill>
                    <a:schemeClr val="tx2"/>
                  </a:solidFill>
                </a:rPr>
                <a:t>Task 11.2</a:t>
              </a:r>
              <a:endParaRPr lang="de-CH" sz="1600" b="1" dirty="0">
                <a:solidFill>
                  <a:schemeClr val="tx2"/>
                </a:solidFill>
              </a:endParaRPr>
            </a:p>
          </p:txBody>
        </p:sp>
        <p:sp>
          <p:nvSpPr>
            <p:cNvPr id="447" name="Rectangle 446"/>
            <p:cNvSpPr/>
            <p:nvPr/>
          </p:nvSpPr>
          <p:spPr>
            <a:xfrm>
              <a:off x="6948264" y="3068960"/>
              <a:ext cx="1811979" cy="596443"/>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b="1" dirty="0" smtClean="0"/>
                <a:t>24h </a:t>
              </a:r>
              <a:r>
                <a:rPr lang="de-CH" sz="1000" b="1" dirty="0" err="1" smtClean="0"/>
                <a:t>absorption</a:t>
              </a:r>
              <a:r>
                <a:rPr lang="de-CH" sz="1000" b="1" dirty="0" smtClean="0"/>
                <a:t> </a:t>
              </a:r>
              <a:r>
                <a:rPr lang="de-CH" sz="1000" b="1" dirty="0" err="1" smtClean="0"/>
                <a:t>profiling</a:t>
              </a:r>
              <a:r>
                <a:rPr lang="de-CH" sz="1000" b="1" dirty="0" smtClean="0"/>
                <a:t>:</a:t>
              </a:r>
            </a:p>
            <a:p>
              <a:pPr algn="ctr"/>
              <a:r>
                <a:rPr lang="de-CH" sz="1000" b="1" dirty="0" err="1" smtClean="0"/>
                <a:t>Improvement</a:t>
              </a:r>
              <a:r>
                <a:rPr lang="de-CH" sz="1000" b="1" dirty="0" smtClean="0"/>
                <a:t> </a:t>
              </a:r>
              <a:r>
                <a:rPr lang="de-CH" sz="1000" b="1" dirty="0" err="1" smtClean="0"/>
                <a:t>of</a:t>
              </a:r>
              <a:r>
                <a:rPr lang="de-CH" sz="1000" b="1" dirty="0" smtClean="0"/>
                <a:t> </a:t>
              </a:r>
              <a:r>
                <a:rPr lang="en-US" sz="1000" b="1" dirty="0" err="1"/>
                <a:t>b</a:t>
              </a:r>
              <a:r>
                <a:rPr lang="en-US" sz="1000" b="1" baseline="-25000" dirty="0" err="1"/>
                <a:t>abs</a:t>
              </a:r>
              <a:r>
                <a:rPr lang="en-US" sz="1000" b="1" dirty="0"/>
                <a:t> </a:t>
              </a:r>
              <a:r>
                <a:rPr lang="en-US" sz="1000" b="1" dirty="0" smtClean="0"/>
                <a:t>and SSA retrievals </a:t>
              </a:r>
              <a:endParaRPr lang="de-CH" sz="1000" b="1" dirty="0"/>
            </a:p>
          </p:txBody>
        </p:sp>
        <p:sp>
          <p:nvSpPr>
            <p:cNvPr id="551" name="Rectangle 550"/>
            <p:cNvSpPr/>
            <p:nvPr/>
          </p:nvSpPr>
          <p:spPr>
            <a:xfrm>
              <a:off x="7169196" y="5467620"/>
              <a:ext cx="516353" cy="337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dirty="0" err="1"/>
                <a:t>l</a:t>
              </a:r>
              <a:r>
                <a:rPr lang="de-CH" sz="1000" dirty="0" err="1" smtClean="0"/>
                <a:t>idar</a:t>
              </a:r>
              <a:endParaRPr lang="de-CH" sz="1000" dirty="0"/>
            </a:p>
          </p:txBody>
        </p:sp>
        <p:cxnSp>
          <p:nvCxnSpPr>
            <p:cNvPr id="9" name="Straight Arrow Connector 8"/>
            <p:cNvCxnSpPr/>
            <p:nvPr/>
          </p:nvCxnSpPr>
          <p:spPr>
            <a:xfrm flipH="1">
              <a:off x="7971480" y="4277465"/>
              <a:ext cx="98369" cy="1094777"/>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8165418" y="4277465"/>
              <a:ext cx="253355" cy="1094777"/>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555" name="Rectangle 554"/>
            <p:cNvSpPr/>
            <p:nvPr/>
          </p:nvSpPr>
          <p:spPr>
            <a:xfrm>
              <a:off x="7758404" y="5467620"/>
              <a:ext cx="846044" cy="33764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dirty="0" err="1" smtClean="0"/>
                <a:t>sun</a:t>
              </a:r>
              <a:r>
                <a:rPr lang="de-CH" sz="1000" dirty="0" smtClean="0"/>
                <a:t>/lunar</a:t>
              </a:r>
              <a:br>
                <a:rPr lang="de-CH" sz="1000" dirty="0" smtClean="0"/>
              </a:br>
              <a:r>
                <a:rPr lang="de-CH" sz="1000" dirty="0" err="1" smtClean="0"/>
                <a:t>photometer</a:t>
              </a:r>
              <a:endParaRPr lang="de-CH" sz="1000" dirty="0"/>
            </a:p>
          </p:txBody>
        </p:sp>
        <p:pic>
          <p:nvPicPr>
            <p:cNvPr id="56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4653732"/>
              <a:ext cx="553580" cy="287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6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4653732"/>
              <a:ext cx="553580" cy="287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0" name="Rectangle 79"/>
            <p:cNvSpPr/>
            <p:nvPr/>
          </p:nvSpPr>
          <p:spPr>
            <a:xfrm>
              <a:off x="6892802" y="3068959"/>
              <a:ext cx="1927670" cy="3138513"/>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 name="Group 12"/>
          <p:cNvGrpSpPr/>
          <p:nvPr/>
        </p:nvGrpSpPr>
        <p:grpSpPr>
          <a:xfrm>
            <a:off x="83302" y="732886"/>
            <a:ext cx="2128113" cy="5144395"/>
            <a:chOff x="83302" y="732886"/>
            <a:chExt cx="2128113" cy="5144395"/>
          </a:xfrm>
        </p:grpSpPr>
        <p:pic>
          <p:nvPicPr>
            <p:cNvPr id="4" name="Picture 23" descr="http://nierocks.areavoices.com/files/2011/06/sun03.jpg"/>
            <p:cNvPicPr>
              <a:picLocks noChangeAspect="1" noChangeArrowheads="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t="-5086" b="1"/>
            <a:stretch/>
          </p:blipFill>
          <p:spPr bwMode="auto">
            <a:xfrm>
              <a:off x="537417" y="732886"/>
              <a:ext cx="1010247" cy="1077007"/>
            </a:xfrm>
            <a:prstGeom prst="rect">
              <a:avLst/>
            </a:prstGeom>
            <a:noFill/>
            <a:extLst>
              <a:ext uri="{909E8E84-426E-40DD-AFC4-6F175D3DCCD1}">
                <a14:hiddenFill xmlns:a14="http://schemas.microsoft.com/office/drawing/2010/main">
                  <a:solidFill>
                    <a:srgbClr val="FFFFFF"/>
                  </a:solidFill>
                </a14:hiddenFill>
              </a:ext>
            </a:extLst>
          </p:spPr>
        </p:pic>
        <p:grpSp>
          <p:nvGrpSpPr>
            <p:cNvPr id="114" name="Group 113"/>
            <p:cNvGrpSpPr/>
            <p:nvPr/>
          </p:nvGrpSpPr>
          <p:grpSpPr>
            <a:xfrm>
              <a:off x="1440404" y="5234688"/>
              <a:ext cx="272719" cy="642584"/>
              <a:chOff x="4730750" y="4407517"/>
              <a:chExt cx="973697" cy="2131575"/>
            </a:xfrm>
          </p:grpSpPr>
          <p:pic>
            <p:nvPicPr>
              <p:cNvPr id="205" name="Picture 13" descr="C:\Users\gysel\AppData\Local\Microsoft\Windows\Temporary Internet Files\Content.IE5\ZCRXDC7I\MC900151139[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46156" y="5247959"/>
                <a:ext cx="958291" cy="1291133"/>
              </a:xfrm>
              <a:prstGeom prst="rect">
                <a:avLst/>
              </a:prstGeom>
              <a:noFill/>
              <a:extLst>
                <a:ext uri="{909E8E84-426E-40DD-AFC4-6F175D3DCCD1}">
                  <a14:hiddenFill xmlns:a14="http://schemas.microsoft.com/office/drawing/2010/main">
                    <a:solidFill>
                      <a:srgbClr val="FFFFFF"/>
                    </a:solidFill>
                  </a14:hiddenFill>
                </a:ext>
              </a:extLst>
            </p:spPr>
          </p:pic>
          <p:sp>
            <p:nvSpPr>
              <p:cNvPr id="206" name="Freeform 205"/>
              <p:cNvSpPr/>
              <p:nvPr/>
            </p:nvSpPr>
            <p:spPr bwMode="auto">
              <a:xfrm>
                <a:off x="4730750" y="4407517"/>
                <a:ext cx="589474" cy="1013404"/>
              </a:xfrm>
              <a:custGeom>
                <a:avLst/>
                <a:gdLst>
                  <a:gd name="connsiteX0" fmla="*/ 142253 w 486457"/>
                  <a:gd name="connsiteY0" fmla="*/ 454981 h 454999"/>
                  <a:gd name="connsiteX1" fmla="*/ 135109 w 486457"/>
                  <a:gd name="connsiteY1" fmla="*/ 443075 h 454999"/>
                  <a:gd name="connsiteX2" fmla="*/ 135109 w 486457"/>
                  <a:gd name="connsiteY2" fmla="*/ 400213 h 454999"/>
                  <a:gd name="connsiteX3" fmla="*/ 127965 w 486457"/>
                  <a:gd name="connsiteY3" fmla="*/ 393069 h 454999"/>
                  <a:gd name="connsiteX4" fmla="*/ 123203 w 486457"/>
                  <a:gd name="connsiteY4" fmla="*/ 350206 h 454999"/>
                  <a:gd name="connsiteX5" fmla="*/ 116059 w 486457"/>
                  <a:gd name="connsiteY5" fmla="*/ 345444 h 454999"/>
                  <a:gd name="connsiteX6" fmla="*/ 104153 w 486457"/>
                  <a:gd name="connsiteY6" fmla="*/ 333538 h 454999"/>
                  <a:gd name="connsiteX7" fmla="*/ 99390 w 486457"/>
                  <a:gd name="connsiteY7" fmla="*/ 326394 h 454999"/>
                  <a:gd name="connsiteX8" fmla="*/ 92247 w 486457"/>
                  <a:gd name="connsiteY8" fmla="*/ 324013 h 454999"/>
                  <a:gd name="connsiteX9" fmla="*/ 80340 w 486457"/>
                  <a:gd name="connsiteY9" fmla="*/ 271625 h 454999"/>
                  <a:gd name="connsiteX10" fmla="*/ 68434 w 486457"/>
                  <a:gd name="connsiteY10" fmla="*/ 266863 h 454999"/>
                  <a:gd name="connsiteX11" fmla="*/ 51765 w 486457"/>
                  <a:gd name="connsiteY11" fmla="*/ 264481 h 454999"/>
                  <a:gd name="connsiteX12" fmla="*/ 32715 w 486457"/>
                  <a:gd name="connsiteY12" fmla="*/ 254956 h 454999"/>
                  <a:gd name="connsiteX13" fmla="*/ 20809 w 486457"/>
                  <a:gd name="connsiteY13" fmla="*/ 247813 h 454999"/>
                  <a:gd name="connsiteX14" fmla="*/ 13665 w 486457"/>
                  <a:gd name="connsiteY14" fmla="*/ 235906 h 454999"/>
                  <a:gd name="connsiteX15" fmla="*/ 6522 w 486457"/>
                  <a:gd name="connsiteY15" fmla="*/ 228763 h 454999"/>
                  <a:gd name="connsiteX16" fmla="*/ 1759 w 486457"/>
                  <a:gd name="connsiteY16" fmla="*/ 193044 h 454999"/>
                  <a:gd name="connsiteX17" fmla="*/ 4140 w 486457"/>
                  <a:gd name="connsiteY17" fmla="*/ 138275 h 454999"/>
                  <a:gd name="connsiteX18" fmla="*/ 23190 w 486457"/>
                  <a:gd name="connsiteY18" fmla="*/ 126369 h 454999"/>
                  <a:gd name="connsiteX19" fmla="*/ 11284 w 486457"/>
                  <a:gd name="connsiteY19" fmla="*/ 76363 h 454999"/>
                  <a:gd name="connsiteX20" fmla="*/ 13665 w 486457"/>
                  <a:gd name="connsiteY20" fmla="*/ 35881 h 454999"/>
                  <a:gd name="connsiteX21" fmla="*/ 20809 w 486457"/>
                  <a:gd name="connsiteY21" fmla="*/ 28738 h 454999"/>
                  <a:gd name="connsiteX22" fmla="*/ 32715 w 486457"/>
                  <a:gd name="connsiteY22" fmla="*/ 16831 h 454999"/>
                  <a:gd name="connsiteX23" fmla="*/ 108915 w 486457"/>
                  <a:gd name="connsiteY23" fmla="*/ 19213 h 454999"/>
                  <a:gd name="connsiteX24" fmla="*/ 123203 w 486457"/>
                  <a:gd name="connsiteY24" fmla="*/ 14450 h 454999"/>
                  <a:gd name="connsiteX25" fmla="*/ 242265 w 486457"/>
                  <a:gd name="connsiteY25" fmla="*/ 19213 h 454999"/>
                  <a:gd name="connsiteX26" fmla="*/ 249409 w 486457"/>
                  <a:gd name="connsiteY26" fmla="*/ 21594 h 454999"/>
                  <a:gd name="connsiteX27" fmla="*/ 244647 w 486457"/>
                  <a:gd name="connsiteY27" fmla="*/ 31119 h 454999"/>
                  <a:gd name="connsiteX28" fmla="*/ 239884 w 486457"/>
                  <a:gd name="connsiteY28" fmla="*/ 43025 h 454999"/>
                  <a:gd name="connsiteX29" fmla="*/ 227978 w 486457"/>
                  <a:gd name="connsiteY29" fmla="*/ 38263 h 454999"/>
                  <a:gd name="connsiteX30" fmla="*/ 237503 w 486457"/>
                  <a:gd name="connsiteY30" fmla="*/ 19213 h 454999"/>
                  <a:gd name="connsiteX31" fmla="*/ 242265 w 486457"/>
                  <a:gd name="connsiteY31" fmla="*/ 9688 h 454999"/>
                  <a:gd name="connsiteX32" fmla="*/ 292272 w 486457"/>
                  <a:gd name="connsiteY32" fmla="*/ 4925 h 454999"/>
                  <a:gd name="connsiteX33" fmla="*/ 299415 w 486457"/>
                  <a:gd name="connsiteY33" fmla="*/ 7306 h 454999"/>
                  <a:gd name="connsiteX34" fmla="*/ 335134 w 486457"/>
                  <a:gd name="connsiteY34" fmla="*/ 12069 h 454999"/>
                  <a:gd name="connsiteX35" fmla="*/ 363709 w 486457"/>
                  <a:gd name="connsiteY35" fmla="*/ 33500 h 454999"/>
                  <a:gd name="connsiteX36" fmla="*/ 368472 w 486457"/>
                  <a:gd name="connsiteY36" fmla="*/ 40644 h 454999"/>
                  <a:gd name="connsiteX37" fmla="*/ 382759 w 486457"/>
                  <a:gd name="connsiteY37" fmla="*/ 59694 h 454999"/>
                  <a:gd name="connsiteX38" fmla="*/ 380378 w 486457"/>
                  <a:gd name="connsiteY38" fmla="*/ 71600 h 454999"/>
                  <a:gd name="connsiteX39" fmla="*/ 380378 w 486457"/>
                  <a:gd name="connsiteY39" fmla="*/ 85888 h 454999"/>
                  <a:gd name="connsiteX40" fmla="*/ 428003 w 486457"/>
                  <a:gd name="connsiteY40" fmla="*/ 90650 h 454999"/>
                  <a:gd name="connsiteX41" fmla="*/ 432765 w 486457"/>
                  <a:gd name="connsiteY41" fmla="*/ 97794 h 454999"/>
                  <a:gd name="connsiteX42" fmla="*/ 447053 w 486457"/>
                  <a:gd name="connsiteY42" fmla="*/ 100175 h 454999"/>
                  <a:gd name="connsiteX43" fmla="*/ 449434 w 486457"/>
                  <a:gd name="connsiteY43" fmla="*/ 116844 h 454999"/>
                  <a:gd name="connsiteX44" fmla="*/ 461340 w 486457"/>
                  <a:gd name="connsiteY44" fmla="*/ 123988 h 454999"/>
                  <a:gd name="connsiteX45" fmla="*/ 463722 w 486457"/>
                  <a:gd name="connsiteY45" fmla="*/ 131131 h 454999"/>
                  <a:gd name="connsiteX46" fmla="*/ 473247 w 486457"/>
                  <a:gd name="connsiteY46" fmla="*/ 135894 h 454999"/>
                  <a:gd name="connsiteX47" fmla="*/ 480390 w 486457"/>
                  <a:gd name="connsiteY47" fmla="*/ 140656 h 454999"/>
                  <a:gd name="connsiteX48" fmla="*/ 480390 w 486457"/>
                  <a:gd name="connsiteY48" fmla="*/ 173994 h 454999"/>
                  <a:gd name="connsiteX49" fmla="*/ 473247 w 486457"/>
                  <a:gd name="connsiteY49" fmla="*/ 193044 h 454999"/>
                  <a:gd name="connsiteX50" fmla="*/ 449434 w 486457"/>
                  <a:gd name="connsiteY50" fmla="*/ 200188 h 454999"/>
                  <a:gd name="connsiteX51" fmla="*/ 399428 w 486457"/>
                  <a:gd name="connsiteY51" fmla="*/ 200188 h 454999"/>
                  <a:gd name="connsiteX52" fmla="*/ 368472 w 486457"/>
                  <a:gd name="connsiteY52" fmla="*/ 212094 h 454999"/>
                  <a:gd name="connsiteX53" fmla="*/ 306559 w 486457"/>
                  <a:gd name="connsiteY53" fmla="*/ 216856 h 454999"/>
                  <a:gd name="connsiteX54" fmla="*/ 297034 w 486457"/>
                  <a:gd name="connsiteY54" fmla="*/ 219238 h 454999"/>
                  <a:gd name="connsiteX55" fmla="*/ 299415 w 486457"/>
                  <a:gd name="connsiteY55" fmla="*/ 238288 h 454999"/>
                  <a:gd name="connsiteX56" fmla="*/ 306559 w 486457"/>
                  <a:gd name="connsiteY56" fmla="*/ 281150 h 454999"/>
                  <a:gd name="connsiteX57" fmla="*/ 299415 w 486457"/>
                  <a:gd name="connsiteY57" fmla="*/ 283531 h 454999"/>
                  <a:gd name="connsiteX58" fmla="*/ 297034 w 486457"/>
                  <a:gd name="connsiteY58" fmla="*/ 276388 h 454999"/>
                  <a:gd name="connsiteX59" fmla="*/ 273222 w 486457"/>
                  <a:gd name="connsiteY59" fmla="*/ 281150 h 454999"/>
                  <a:gd name="connsiteX60" fmla="*/ 251790 w 486457"/>
                  <a:gd name="connsiteY60" fmla="*/ 295438 h 454999"/>
                  <a:gd name="connsiteX61" fmla="*/ 247028 w 486457"/>
                  <a:gd name="connsiteY61" fmla="*/ 302581 h 454999"/>
                  <a:gd name="connsiteX62" fmla="*/ 239884 w 486457"/>
                  <a:gd name="connsiteY62" fmla="*/ 307344 h 454999"/>
                  <a:gd name="connsiteX63" fmla="*/ 227978 w 486457"/>
                  <a:gd name="connsiteY63" fmla="*/ 319250 h 454999"/>
                  <a:gd name="connsiteX64" fmla="*/ 223215 w 486457"/>
                  <a:gd name="connsiteY64" fmla="*/ 338300 h 454999"/>
                  <a:gd name="connsiteX65" fmla="*/ 218453 w 486457"/>
                  <a:gd name="connsiteY65" fmla="*/ 350206 h 454999"/>
                  <a:gd name="connsiteX66" fmla="*/ 192259 w 486457"/>
                  <a:gd name="connsiteY66" fmla="*/ 357350 h 454999"/>
                  <a:gd name="connsiteX67" fmla="*/ 180353 w 486457"/>
                  <a:gd name="connsiteY67" fmla="*/ 364494 h 454999"/>
                  <a:gd name="connsiteX68" fmla="*/ 173209 w 486457"/>
                  <a:gd name="connsiteY68" fmla="*/ 369256 h 454999"/>
                  <a:gd name="connsiteX69" fmla="*/ 168447 w 486457"/>
                  <a:gd name="connsiteY69" fmla="*/ 376400 h 454999"/>
                  <a:gd name="connsiteX70" fmla="*/ 170828 w 486457"/>
                  <a:gd name="connsiteY70" fmla="*/ 407356 h 454999"/>
                  <a:gd name="connsiteX71" fmla="*/ 177972 w 486457"/>
                  <a:gd name="connsiteY71" fmla="*/ 438313 h 454999"/>
                  <a:gd name="connsiteX72" fmla="*/ 173209 w 486457"/>
                  <a:gd name="connsiteY72" fmla="*/ 445456 h 454999"/>
                  <a:gd name="connsiteX73" fmla="*/ 142253 w 486457"/>
                  <a:gd name="connsiteY73" fmla="*/ 454981 h 45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6457" h="454999">
                    <a:moveTo>
                      <a:pt x="142253" y="454981"/>
                    </a:moveTo>
                    <a:cubicBezTo>
                      <a:pt x="135903" y="454584"/>
                      <a:pt x="135398" y="447694"/>
                      <a:pt x="135109" y="443075"/>
                    </a:cubicBezTo>
                    <a:cubicBezTo>
                      <a:pt x="133189" y="412349"/>
                      <a:pt x="147335" y="424663"/>
                      <a:pt x="135109" y="400213"/>
                    </a:cubicBezTo>
                    <a:cubicBezTo>
                      <a:pt x="133603" y="397201"/>
                      <a:pt x="130346" y="395450"/>
                      <a:pt x="127965" y="393069"/>
                    </a:cubicBezTo>
                    <a:cubicBezTo>
                      <a:pt x="126378" y="378781"/>
                      <a:pt x="126690" y="364152"/>
                      <a:pt x="123203" y="350206"/>
                    </a:cubicBezTo>
                    <a:cubicBezTo>
                      <a:pt x="122509" y="347430"/>
                      <a:pt x="118083" y="347468"/>
                      <a:pt x="116059" y="345444"/>
                    </a:cubicBezTo>
                    <a:cubicBezTo>
                      <a:pt x="100184" y="329569"/>
                      <a:pt x="123204" y="346237"/>
                      <a:pt x="104153" y="333538"/>
                    </a:cubicBezTo>
                    <a:cubicBezTo>
                      <a:pt x="102565" y="331157"/>
                      <a:pt x="101625" y="328182"/>
                      <a:pt x="99390" y="326394"/>
                    </a:cubicBezTo>
                    <a:cubicBezTo>
                      <a:pt x="97430" y="324826"/>
                      <a:pt x="92803" y="326460"/>
                      <a:pt x="92247" y="324013"/>
                    </a:cubicBezTo>
                    <a:cubicBezTo>
                      <a:pt x="78078" y="261667"/>
                      <a:pt x="104744" y="280775"/>
                      <a:pt x="80340" y="271625"/>
                    </a:cubicBezTo>
                    <a:cubicBezTo>
                      <a:pt x="76338" y="270124"/>
                      <a:pt x="72581" y="267900"/>
                      <a:pt x="68434" y="266863"/>
                    </a:cubicBezTo>
                    <a:cubicBezTo>
                      <a:pt x="62989" y="265502"/>
                      <a:pt x="57321" y="265275"/>
                      <a:pt x="51765" y="264481"/>
                    </a:cubicBezTo>
                    <a:cubicBezTo>
                      <a:pt x="35219" y="253450"/>
                      <a:pt x="56013" y="266604"/>
                      <a:pt x="32715" y="254956"/>
                    </a:cubicBezTo>
                    <a:cubicBezTo>
                      <a:pt x="28575" y="252886"/>
                      <a:pt x="24778" y="250194"/>
                      <a:pt x="20809" y="247813"/>
                    </a:cubicBezTo>
                    <a:cubicBezTo>
                      <a:pt x="18428" y="243844"/>
                      <a:pt x="16442" y="239609"/>
                      <a:pt x="13665" y="235906"/>
                    </a:cubicBezTo>
                    <a:cubicBezTo>
                      <a:pt x="11645" y="233212"/>
                      <a:pt x="7423" y="232007"/>
                      <a:pt x="6522" y="228763"/>
                    </a:cubicBezTo>
                    <a:cubicBezTo>
                      <a:pt x="3307" y="217189"/>
                      <a:pt x="3347" y="204950"/>
                      <a:pt x="1759" y="193044"/>
                    </a:cubicBezTo>
                    <a:cubicBezTo>
                      <a:pt x="2553" y="174788"/>
                      <a:pt x="-4032" y="154619"/>
                      <a:pt x="4140" y="138275"/>
                    </a:cubicBezTo>
                    <a:cubicBezTo>
                      <a:pt x="17020" y="112514"/>
                      <a:pt x="43411" y="153329"/>
                      <a:pt x="23190" y="126369"/>
                    </a:cubicBezTo>
                    <a:cubicBezTo>
                      <a:pt x="20810" y="117641"/>
                      <a:pt x="11657" y="86443"/>
                      <a:pt x="11284" y="76363"/>
                    </a:cubicBezTo>
                    <a:cubicBezTo>
                      <a:pt x="10784" y="62855"/>
                      <a:pt x="11014" y="49136"/>
                      <a:pt x="13665" y="35881"/>
                    </a:cubicBezTo>
                    <a:cubicBezTo>
                      <a:pt x="14325" y="32579"/>
                      <a:pt x="18653" y="31325"/>
                      <a:pt x="20809" y="28738"/>
                    </a:cubicBezTo>
                    <a:cubicBezTo>
                      <a:pt x="30734" y="16830"/>
                      <a:pt x="19617" y="25565"/>
                      <a:pt x="32715" y="16831"/>
                    </a:cubicBezTo>
                    <a:cubicBezTo>
                      <a:pt x="58115" y="17625"/>
                      <a:pt x="83511" y="19881"/>
                      <a:pt x="108915" y="19213"/>
                    </a:cubicBezTo>
                    <a:cubicBezTo>
                      <a:pt x="113934" y="19081"/>
                      <a:pt x="118183" y="14450"/>
                      <a:pt x="123203" y="14450"/>
                    </a:cubicBezTo>
                    <a:cubicBezTo>
                      <a:pt x="162922" y="14450"/>
                      <a:pt x="202578" y="17625"/>
                      <a:pt x="242265" y="19213"/>
                    </a:cubicBezTo>
                    <a:cubicBezTo>
                      <a:pt x="244646" y="20007"/>
                      <a:pt x="248917" y="19133"/>
                      <a:pt x="249409" y="21594"/>
                    </a:cubicBezTo>
                    <a:cubicBezTo>
                      <a:pt x="250105" y="25075"/>
                      <a:pt x="246089" y="27875"/>
                      <a:pt x="244647" y="31119"/>
                    </a:cubicBezTo>
                    <a:cubicBezTo>
                      <a:pt x="242911" y="35025"/>
                      <a:pt x="241472" y="39056"/>
                      <a:pt x="239884" y="43025"/>
                    </a:cubicBezTo>
                    <a:cubicBezTo>
                      <a:pt x="235915" y="41438"/>
                      <a:pt x="229890" y="42086"/>
                      <a:pt x="227978" y="38263"/>
                    </a:cubicBezTo>
                    <a:cubicBezTo>
                      <a:pt x="222274" y="26855"/>
                      <a:pt x="231412" y="23273"/>
                      <a:pt x="237503" y="19213"/>
                    </a:cubicBezTo>
                    <a:cubicBezTo>
                      <a:pt x="239090" y="16038"/>
                      <a:pt x="240202" y="12577"/>
                      <a:pt x="242265" y="9688"/>
                    </a:cubicBezTo>
                    <a:cubicBezTo>
                      <a:pt x="254783" y="-7838"/>
                      <a:pt x="266206" y="3477"/>
                      <a:pt x="292272" y="4925"/>
                    </a:cubicBezTo>
                    <a:cubicBezTo>
                      <a:pt x="294653" y="5719"/>
                      <a:pt x="296939" y="6893"/>
                      <a:pt x="299415" y="7306"/>
                    </a:cubicBezTo>
                    <a:cubicBezTo>
                      <a:pt x="311263" y="9281"/>
                      <a:pt x="323449" y="9287"/>
                      <a:pt x="335134" y="12069"/>
                    </a:cubicBezTo>
                    <a:cubicBezTo>
                      <a:pt x="345576" y="14555"/>
                      <a:pt x="358141" y="25149"/>
                      <a:pt x="363709" y="33500"/>
                    </a:cubicBezTo>
                    <a:cubicBezTo>
                      <a:pt x="365297" y="35881"/>
                      <a:pt x="366640" y="38445"/>
                      <a:pt x="368472" y="40644"/>
                    </a:cubicBezTo>
                    <a:cubicBezTo>
                      <a:pt x="383351" y="58500"/>
                      <a:pt x="367747" y="34676"/>
                      <a:pt x="382759" y="59694"/>
                    </a:cubicBezTo>
                    <a:cubicBezTo>
                      <a:pt x="381965" y="63663"/>
                      <a:pt x="381568" y="67732"/>
                      <a:pt x="380378" y="71600"/>
                    </a:cubicBezTo>
                    <a:cubicBezTo>
                      <a:pt x="374069" y="92103"/>
                      <a:pt x="366814" y="94929"/>
                      <a:pt x="380378" y="85888"/>
                    </a:cubicBezTo>
                    <a:cubicBezTo>
                      <a:pt x="396253" y="87475"/>
                      <a:pt x="412446" y="87114"/>
                      <a:pt x="428003" y="90650"/>
                    </a:cubicBezTo>
                    <a:cubicBezTo>
                      <a:pt x="430794" y="91284"/>
                      <a:pt x="430205" y="96514"/>
                      <a:pt x="432765" y="97794"/>
                    </a:cubicBezTo>
                    <a:cubicBezTo>
                      <a:pt x="437084" y="99953"/>
                      <a:pt x="442290" y="99381"/>
                      <a:pt x="447053" y="100175"/>
                    </a:cubicBezTo>
                    <a:cubicBezTo>
                      <a:pt x="447847" y="105731"/>
                      <a:pt x="446546" y="112031"/>
                      <a:pt x="449434" y="116844"/>
                    </a:cubicBezTo>
                    <a:cubicBezTo>
                      <a:pt x="451815" y="120813"/>
                      <a:pt x="458067" y="120715"/>
                      <a:pt x="461340" y="123988"/>
                    </a:cubicBezTo>
                    <a:cubicBezTo>
                      <a:pt x="463115" y="125763"/>
                      <a:pt x="461947" y="129356"/>
                      <a:pt x="463722" y="131131"/>
                    </a:cubicBezTo>
                    <a:cubicBezTo>
                      <a:pt x="466232" y="133641"/>
                      <a:pt x="470165" y="134133"/>
                      <a:pt x="473247" y="135894"/>
                    </a:cubicBezTo>
                    <a:cubicBezTo>
                      <a:pt x="475732" y="137314"/>
                      <a:pt x="478009" y="139069"/>
                      <a:pt x="480390" y="140656"/>
                    </a:cubicBezTo>
                    <a:cubicBezTo>
                      <a:pt x="489530" y="154366"/>
                      <a:pt x="487356" y="147521"/>
                      <a:pt x="480390" y="173994"/>
                    </a:cubicBezTo>
                    <a:cubicBezTo>
                      <a:pt x="478664" y="180552"/>
                      <a:pt x="478424" y="188663"/>
                      <a:pt x="473247" y="193044"/>
                    </a:cubicBezTo>
                    <a:cubicBezTo>
                      <a:pt x="466921" y="198397"/>
                      <a:pt x="457372" y="197807"/>
                      <a:pt x="449434" y="200188"/>
                    </a:cubicBezTo>
                    <a:cubicBezTo>
                      <a:pt x="433105" y="199167"/>
                      <a:pt x="415602" y="194796"/>
                      <a:pt x="399428" y="200188"/>
                    </a:cubicBezTo>
                    <a:cubicBezTo>
                      <a:pt x="388940" y="203684"/>
                      <a:pt x="379495" y="211246"/>
                      <a:pt x="368472" y="212094"/>
                    </a:cubicBezTo>
                    <a:lnTo>
                      <a:pt x="306559" y="216856"/>
                    </a:lnTo>
                    <a:cubicBezTo>
                      <a:pt x="303384" y="217650"/>
                      <a:pt x="298069" y="216133"/>
                      <a:pt x="297034" y="219238"/>
                    </a:cubicBezTo>
                    <a:cubicBezTo>
                      <a:pt x="295010" y="225309"/>
                      <a:pt x="298442" y="231963"/>
                      <a:pt x="299415" y="238288"/>
                    </a:cubicBezTo>
                    <a:cubicBezTo>
                      <a:pt x="301617" y="252604"/>
                      <a:pt x="304178" y="266863"/>
                      <a:pt x="306559" y="281150"/>
                    </a:cubicBezTo>
                    <a:cubicBezTo>
                      <a:pt x="304178" y="281944"/>
                      <a:pt x="301660" y="284653"/>
                      <a:pt x="299415" y="283531"/>
                    </a:cubicBezTo>
                    <a:cubicBezTo>
                      <a:pt x="297170" y="282409"/>
                      <a:pt x="299533" y="276615"/>
                      <a:pt x="297034" y="276388"/>
                    </a:cubicBezTo>
                    <a:cubicBezTo>
                      <a:pt x="288973" y="275655"/>
                      <a:pt x="281159" y="279563"/>
                      <a:pt x="273222" y="281150"/>
                    </a:cubicBezTo>
                    <a:cubicBezTo>
                      <a:pt x="251373" y="302999"/>
                      <a:pt x="286387" y="269491"/>
                      <a:pt x="251790" y="295438"/>
                    </a:cubicBezTo>
                    <a:cubicBezTo>
                      <a:pt x="249501" y="297155"/>
                      <a:pt x="249051" y="300558"/>
                      <a:pt x="247028" y="302581"/>
                    </a:cubicBezTo>
                    <a:cubicBezTo>
                      <a:pt x="245004" y="304605"/>
                      <a:pt x="242038" y="305459"/>
                      <a:pt x="239884" y="307344"/>
                    </a:cubicBezTo>
                    <a:cubicBezTo>
                      <a:pt x="235660" y="311040"/>
                      <a:pt x="231947" y="315281"/>
                      <a:pt x="227978" y="319250"/>
                    </a:cubicBezTo>
                    <a:cubicBezTo>
                      <a:pt x="226390" y="325600"/>
                      <a:pt x="225140" y="332044"/>
                      <a:pt x="223215" y="338300"/>
                    </a:cubicBezTo>
                    <a:cubicBezTo>
                      <a:pt x="221958" y="342385"/>
                      <a:pt x="222093" y="347966"/>
                      <a:pt x="218453" y="350206"/>
                    </a:cubicBezTo>
                    <a:cubicBezTo>
                      <a:pt x="210745" y="354949"/>
                      <a:pt x="200990" y="354969"/>
                      <a:pt x="192259" y="357350"/>
                    </a:cubicBezTo>
                    <a:cubicBezTo>
                      <a:pt x="188290" y="359731"/>
                      <a:pt x="184278" y="362041"/>
                      <a:pt x="180353" y="364494"/>
                    </a:cubicBezTo>
                    <a:cubicBezTo>
                      <a:pt x="177926" y="366011"/>
                      <a:pt x="175233" y="367232"/>
                      <a:pt x="173209" y="369256"/>
                    </a:cubicBezTo>
                    <a:cubicBezTo>
                      <a:pt x="171185" y="371280"/>
                      <a:pt x="170034" y="374019"/>
                      <a:pt x="168447" y="376400"/>
                    </a:cubicBezTo>
                    <a:cubicBezTo>
                      <a:pt x="169241" y="386719"/>
                      <a:pt x="169254" y="397127"/>
                      <a:pt x="170828" y="407356"/>
                    </a:cubicBezTo>
                    <a:cubicBezTo>
                      <a:pt x="172438" y="417823"/>
                      <a:pt x="177311" y="427743"/>
                      <a:pt x="177972" y="438313"/>
                    </a:cubicBezTo>
                    <a:cubicBezTo>
                      <a:pt x="178150" y="441169"/>
                      <a:pt x="174726" y="443029"/>
                      <a:pt x="173209" y="445456"/>
                    </a:cubicBezTo>
                    <a:cubicBezTo>
                      <a:pt x="170756" y="449381"/>
                      <a:pt x="148603" y="455378"/>
                      <a:pt x="142253" y="454981"/>
                    </a:cubicBezTo>
                    <a:close/>
                  </a:path>
                </a:pathLst>
              </a:cu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3000" b="0" i="0" u="none" strike="noStrike" cap="none" normalizeH="0" baseline="0" smtClean="0">
                  <a:ln>
                    <a:noFill/>
                  </a:ln>
                  <a:solidFill>
                    <a:schemeClr val="tx1"/>
                  </a:solidFill>
                  <a:effectLst/>
                  <a:latin typeface="Arial" charset="0"/>
                </a:endParaRPr>
              </a:p>
            </p:txBody>
          </p:sp>
        </p:grpSp>
        <p:pic>
          <p:nvPicPr>
            <p:cNvPr id="115" name="Picture 21" descr="J:\Figures Pictures\Aerosol sources\Industrie\Factory Sketch.pn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3953"/>
            <a:stretch/>
          </p:blipFill>
          <p:spPr bwMode="auto">
            <a:xfrm>
              <a:off x="467544" y="5288241"/>
              <a:ext cx="474294" cy="589040"/>
            </a:xfrm>
            <a:prstGeom prst="rect">
              <a:avLst/>
            </a:prstGeom>
            <a:noFill/>
            <a:extLst>
              <a:ext uri="{909E8E84-426E-40DD-AFC4-6F175D3DCCD1}">
                <a14:hiddenFill xmlns:a14="http://schemas.microsoft.com/office/drawing/2010/main">
                  <a:solidFill>
                    <a:srgbClr val="FFFFFF"/>
                  </a:solidFill>
                </a14:hiddenFill>
              </a:ext>
            </a:extLst>
          </p:spPr>
        </p:pic>
        <p:grpSp>
          <p:nvGrpSpPr>
            <p:cNvPr id="116" name="Group 115"/>
            <p:cNvGrpSpPr/>
            <p:nvPr/>
          </p:nvGrpSpPr>
          <p:grpSpPr>
            <a:xfrm>
              <a:off x="878259" y="5221394"/>
              <a:ext cx="509590" cy="655887"/>
              <a:chOff x="759279" y="2363552"/>
              <a:chExt cx="1148960" cy="1368694"/>
            </a:xfrm>
          </p:grpSpPr>
          <p:pic>
            <p:nvPicPr>
              <p:cNvPr id="203" name="Picture 2" descr="C:\Users\gysel\AppData\Local\Microsoft\Windows\Temporary Internet Files\Content.IE5\JAVVPMCX\MC900059714[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9279" y="2885575"/>
                <a:ext cx="870177" cy="846671"/>
              </a:xfrm>
              <a:prstGeom prst="rect">
                <a:avLst/>
              </a:prstGeom>
              <a:noFill/>
              <a:extLst>
                <a:ext uri="{909E8E84-426E-40DD-AFC4-6F175D3DCCD1}">
                  <a14:hiddenFill xmlns:a14="http://schemas.microsoft.com/office/drawing/2010/main">
                    <a:solidFill>
                      <a:srgbClr val="FFFFFF"/>
                    </a:solidFill>
                  </a14:hiddenFill>
                </a:ext>
              </a:extLst>
            </p:spPr>
          </p:pic>
          <p:sp>
            <p:nvSpPr>
              <p:cNvPr id="204" name="Freeform 203"/>
              <p:cNvSpPr/>
              <p:nvPr/>
            </p:nvSpPr>
            <p:spPr bwMode="auto">
              <a:xfrm>
                <a:off x="1571843" y="2363552"/>
                <a:ext cx="336396" cy="637513"/>
              </a:xfrm>
              <a:custGeom>
                <a:avLst/>
                <a:gdLst>
                  <a:gd name="connsiteX0" fmla="*/ 32845 w 289675"/>
                  <a:gd name="connsiteY0" fmla="*/ 471123 h 471123"/>
                  <a:gd name="connsiteX1" fmla="*/ 32845 w 289675"/>
                  <a:gd name="connsiteY1" fmla="*/ 471123 h 471123"/>
                  <a:gd name="connsiteX2" fmla="*/ 106323 w 289675"/>
                  <a:gd name="connsiteY2" fmla="*/ 454794 h 471123"/>
                  <a:gd name="connsiteX3" fmla="*/ 98159 w 289675"/>
                  <a:gd name="connsiteY3" fmla="*/ 413973 h 471123"/>
                  <a:gd name="connsiteX4" fmla="*/ 196130 w 289675"/>
                  <a:gd name="connsiteY4" fmla="*/ 397644 h 471123"/>
                  <a:gd name="connsiteX5" fmla="*/ 179802 w 289675"/>
                  <a:gd name="connsiteY5" fmla="*/ 307837 h 471123"/>
                  <a:gd name="connsiteX6" fmla="*/ 155309 w 289675"/>
                  <a:gd name="connsiteY6" fmla="*/ 291508 h 471123"/>
                  <a:gd name="connsiteX7" fmla="*/ 138980 w 289675"/>
                  <a:gd name="connsiteY7" fmla="*/ 267015 h 471123"/>
                  <a:gd name="connsiteX8" fmla="*/ 261445 w 289675"/>
                  <a:gd name="connsiteY8" fmla="*/ 242523 h 471123"/>
                  <a:gd name="connsiteX9" fmla="*/ 147145 w 289675"/>
                  <a:gd name="connsiteY9" fmla="*/ 120058 h 471123"/>
                  <a:gd name="connsiteX10" fmla="*/ 187966 w 289675"/>
                  <a:gd name="connsiteY10" fmla="*/ 54744 h 471123"/>
                  <a:gd name="connsiteX11" fmla="*/ 163473 w 289675"/>
                  <a:gd name="connsiteY11" fmla="*/ 38415 h 471123"/>
                  <a:gd name="connsiteX12" fmla="*/ 81830 w 289675"/>
                  <a:gd name="connsiteY12" fmla="*/ 30251 h 471123"/>
                  <a:gd name="connsiteX13" fmla="*/ 114487 w 289675"/>
                  <a:gd name="connsiteY13" fmla="*/ 54744 h 471123"/>
                  <a:gd name="connsiteX14" fmla="*/ 114487 w 289675"/>
                  <a:gd name="connsiteY14" fmla="*/ 136387 h 471123"/>
                  <a:gd name="connsiteX15" fmla="*/ 138980 w 289675"/>
                  <a:gd name="connsiteY15" fmla="*/ 152715 h 471123"/>
                  <a:gd name="connsiteX16" fmla="*/ 155309 w 289675"/>
                  <a:gd name="connsiteY16" fmla="*/ 177208 h 471123"/>
                  <a:gd name="connsiteX17" fmla="*/ 179802 w 289675"/>
                  <a:gd name="connsiteY17" fmla="*/ 185373 h 471123"/>
                  <a:gd name="connsiteX18" fmla="*/ 147145 w 289675"/>
                  <a:gd name="connsiteY18" fmla="*/ 193537 h 471123"/>
                  <a:gd name="connsiteX19" fmla="*/ 24680 w 289675"/>
                  <a:gd name="connsiteY19" fmla="*/ 218030 h 471123"/>
                  <a:gd name="connsiteX20" fmla="*/ 187 w 289675"/>
                  <a:gd name="connsiteY20" fmla="*/ 258851 h 471123"/>
                  <a:gd name="connsiteX21" fmla="*/ 32845 w 289675"/>
                  <a:gd name="connsiteY21" fmla="*/ 316001 h 471123"/>
                  <a:gd name="connsiteX22" fmla="*/ 32845 w 289675"/>
                  <a:gd name="connsiteY22" fmla="*/ 381315 h 471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675" h="471123">
                    <a:moveTo>
                      <a:pt x="32845" y="471123"/>
                    </a:moveTo>
                    <a:lnTo>
                      <a:pt x="32845" y="471123"/>
                    </a:lnTo>
                    <a:cubicBezTo>
                      <a:pt x="57338" y="465680"/>
                      <a:pt x="87441" y="471316"/>
                      <a:pt x="106323" y="454794"/>
                    </a:cubicBezTo>
                    <a:cubicBezTo>
                      <a:pt x="116766" y="445656"/>
                      <a:pt x="86452" y="421423"/>
                      <a:pt x="98159" y="413973"/>
                    </a:cubicBezTo>
                    <a:cubicBezTo>
                      <a:pt x="126091" y="396198"/>
                      <a:pt x="163473" y="403087"/>
                      <a:pt x="196130" y="397644"/>
                    </a:cubicBezTo>
                    <a:cubicBezTo>
                      <a:pt x="190687" y="367708"/>
                      <a:pt x="190724" y="336235"/>
                      <a:pt x="179802" y="307837"/>
                    </a:cubicBezTo>
                    <a:cubicBezTo>
                      <a:pt x="176280" y="298679"/>
                      <a:pt x="162247" y="298446"/>
                      <a:pt x="155309" y="291508"/>
                    </a:cubicBezTo>
                    <a:cubicBezTo>
                      <a:pt x="148371" y="284570"/>
                      <a:pt x="144423" y="275179"/>
                      <a:pt x="138980" y="267015"/>
                    </a:cubicBezTo>
                    <a:cubicBezTo>
                      <a:pt x="179802" y="258851"/>
                      <a:pt x="233040" y="272957"/>
                      <a:pt x="261445" y="242523"/>
                    </a:cubicBezTo>
                    <a:cubicBezTo>
                      <a:pt x="362485" y="134266"/>
                      <a:pt x="160876" y="123227"/>
                      <a:pt x="147145" y="120058"/>
                    </a:cubicBezTo>
                    <a:cubicBezTo>
                      <a:pt x="169658" y="103173"/>
                      <a:pt x="198799" y="92659"/>
                      <a:pt x="187966" y="54744"/>
                    </a:cubicBezTo>
                    <a:cubicBezTo>
                      <a:pt x="185270" y="45309"/>
                      <a:pt x="171637" y="43858"/>
                      <a:pt x="163473" y="38415"/>
                    </a:cubicBezTo>
                    <a:cubicBezTo>
                      <a:pt x="146594" y="13097"/>
                      <a:pt x="129452" y="-29274"/>
                      <a:pt x="81830" y="30251"/>
                    </a:cubicBezTo>
                    <a:cubicBezTo>
                      <a:pt x="73330" y="40876"/>
                      <a:pt x="103601" y="46580"/>
                      <a:pt x="114487" y="54744"/>
                    </a:cubicBezTo>
                    <a:cubicBezTo>
                      <a:pt x="108843" y="82966"/>
                      <a:pt x="98360" y="108165"/>
                      <a:pt x="114487" y="136387"/>
                    </a:cubicBezTo>
                    <a:cubicBezTo>
                      <a:pt x="119355" y="144906"/>
                      <a:pt x="130816" y="147272"/>
                      <a:pt x="138980" y="152715"/>
                    </a:cubicBezTo>
                    <a:cubicBezTo>
                      <a:pt x="144423" y="160879"/>
                      <a:pt x="147647" y="171078"/>
                      <a:pt x="155309" y="177208"/>
                    </a:cubicBezTo>
                    <a:cubicBezTo>
                      <a:pt x="162029" y="182584"/>
                      <a:pt x="183651" y="177675"/>
                      <a:pt x="179802" y="185373"/>
                    </a:cubicBezTo>
                    <a:cubicBezTo>
                      <a:pt x="174784" y="195409"/>
                      <a:pt x="158125" y="191225"/>
                      <a:pt x="147145" y="193537"/>
                    </a:cubicBezTo>
                    <a:cubicBezTo>
                      <a:pt x="106408" y="202113"/>
                      <a:pt x="65502" y="209866"/>
                      <a:pt x="24680" y="218030"/>
                    </a:cubicBezTo>
                    <a:cubicBezTo>
                      <a:pt x="16516" y="231637"/>
                      <a:pt x="1939" y="243080"/>
                      <a:pt x="187" y="258851"/>
                    </a:cubicBezTo>
                    <a:cubicBezTo>
                      <a:pt x="-2709" y="284918"/>
                      <a:pt x="28803" y="293770"/>
                      <a:pt x="32845" y="316001"/>
                    </a:cubicBezTo>
                    <a:cubicBezTo>
                      <a:pt x="36740" y="337421"/>
                      <a:pt x="32845" y="359544"/>
                      <a:pt x="32845" y="381315"/>
                    </a:cubicBezTo>
                  </a:path>
                </a:pathLst>
              </a:cu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3000" b="0" i="0" u="none" strike="noStrike" cap="none" normalizeH="0" baseline="0" smtClean="0">
                  <a:ln>
                    <a:noFill/>
                  </a:ln>
                  <a:solidFill>
                    <a:schemeClr val="tx1"/>
                  </a:solidFill>
                  <a:effectLst/>
                  <a:latin typeface="Arial" charset="0"/>
                </a:endParaRPr>
              </a:p>
            </p:txBody>
          </p:sp>
        </p:grpSp>
        <p:pic>
          <p:nvPicPr>
            <p:cNvPr id="117" name="Picture 21" descr="J:\Figures Pictures\Aerosol sources\Industrie\Factory Sketch.pn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3953" b="69045"/>
            <a:stretch/>
          </p:blipFill>
          <p:spPr bwMode="auto">
            <a:xfrm flipH="1">
              <a:off x="1681780" y="5201036"/>
              <a:ext cx="521865" cy="200623"/>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4" descr="http://t3.gstatic.com/images?q=tbn:ANd9GcRH5iCIpJ7FaC6l2C0ryJa_uHIeH5H0NQjjHf6mqbjuxH9_Hwv-qw"/>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552" y="5580861"/>
              <a:ext cx="288778" cy="288778"/>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10" descr="Plane Silhouette Stock Photo - 6250638"/>
            <p:cNvPicPr>
              <a:picLocks noChangeAspect="1" noChangeArrowheads="1"/>
            </p:cNvPicPr>
            <p:nvPr/>
          </p:nvPicPr>
          <p:blipFill rotWithShape="1">
            <a:blip r:embed="rId10" cstate="print">
              <a:clrChange>
                <a:clrFrom>
                  <a:srgbClr val="FEFEFE"/>
                </a:clrFrom>
                <a:clrTo>
                  <a:srgbClr val="FEFEFE">
                    <a:alpha val="0"/>
                  </a:srgbClr>
                </a:clrTo>
              </a:clrChange>
              <a:extLst>
                <a:ext uri="{28A0092B-C50C-407E-A947-70E740481C1C}">
                  <a14:useLocalDpi xmlns:a14="http://schemas.microsoft.com/office/drawing/2010/main" val="0"/>
                </a:ext>
              </a:extLst>
            </a:blip>
            <a:srcRect t="17948" r="4119" b="18301"/>
            <a:stretch/>
          </p:blipFill>
          <p:spPr bwMode="auto">
            <a:xfrm>
              <a:off x="83302" y="5401659"/>
              <a:ext cx="391401" cy="145736"/>
            </a:xfrm>
            <a:prstGeom prst="rect">
              <a:avLst/>
            </a:prstGeom>
            <a:noFill/>
            <a:extLst>
              <a:ext uri="{909E8E84-426E-40DD-AFC4-6F175D3DCCD1}">
                <a14:hiddenFill xmlns:a14="http://schemas.microsoft.com/office/drawing/2010/main">
                  <a:solidFill>
                    <a:srgbClr val="FFFFFF"/>
                  </a:solidFill>
                </a14:hiddenFill>
              </a:ext>
            </a:extLst>
          </p:spPr>
        </p:pic>
        <p:grpSp>
          <p:nvGrpSpPr>
            <p:cNvPr id="126" name="Group 125"/>
            <p:cNvGrpSpPr/>
            <p:nvPr/>
          </p:nvGrpSpPr>
          <p:grpSpPr>
            <a:xfrm>
              <a:off x="1893121" y="5304417"/>
              <a:ext cx="318294" cy="552887"/>
              <a:chOff x="416560" y="1361439"/>
              <a:chExt cx="2743200" cy="4765040"/>
            </a:xfrm>
          </p:grpSpPr>
          <p:pic>
            <p:nvPicPr>
              <p:cNvPr id="127" name="Picture 16" descr="http://www.psdgraphics.com/file/flame-symbol.jpg"/>
              <p:cNvPicPr>
                <a:picLocks noChangeAspect="1" noChangeArrowheads="1"/>
              </p:cNvPicPr>
              <p:nvPr/>
            </p:nvPicPr>
            <p:blipFill rotWithShape="1">
              <a:blip r:embed="rId11" cstate="print">
                <a:clrChange>
                  <a:clrFrom>
                    <a:srgbClr val="FFFFFF"/>
                  </a:clrFrom>
                  <a:clrTo>
                    <a:srgbClr val="FFFFFF">
                      <a:alpha val="0"/>
                    </a:srgbClr>
                  </a:clrTo>
                </a:clrChange>
                <a:extLst>
                  <a:ext uri="{BEBA8EAE-BF5A-486C-A8C5-ECC9F3942E4B}">
                    <a14:imgProps xmlns:a14="http://schemas.microsoft.com/office/drawing/2010/main">
                      <a14:imgLayer r:embed="rId12">
                        <a14:imgEffect>
                          <a14:saturation sat="0"/>
                        </a14:imgEffect>
                      </a14:imgLayer>
                    </a14:imgProps>
                  </a:ext>
                  <a:ext uri="{28A0092B-C50C-407E-A947-70E740481C1C}">
                    <a14:useLocalDpi xmlns:a14="http://schemas.microsoft.com/office/drawing/2010/main" val="0"/>
                  </a:ext>
                </a:extLst>
              </a:blip>
              <a:srcRect l="30227" t="1435" r="28666" b="9311"/>
              <a:stretch/>
            </p:blipFill>
            <p:spPr bwMode="auto">
              <a:xfrm>
                <a:off x="416560" y="1361439"/>
                <a:ext cx="2743200" cy="4765039"/>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14" descr="http://www.clker.com/cliparts/f/8/3/a/11970892041055869899Chrisdesign_Tree_silhouettes_3.svg.hi.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07415" y="3278504"/>
                <a:ext cx="1657350" cy="2847975"/>
              </a:xfrm>
              <a:prstGeom prst="rect">
                <a:avLst/>
              </a:prstGeom>
              <a:noFill/>
              <a:extLst>
                <a:ext uri="{909E8E84-426E-40DD-AFC4-6F175D3DCCD1}">
                  <a14:hiddenFill xmlns:a14="http://schemas.microsoft.com/office/drawing/2010/main">
                    <a:solidFill>
                      <a:srgbClr val="FFFFFF"/>
                    </a:solidFill>
                  </a14:hiddenFill>
                </a:ext>
              </a:extLst>
            </p:spPr>
          </p:pic>
        </p:grpSp>
        <p:sp>
          <p:nvSpPr>
            <p:cNvPr id="345" name="Right Arrow 344"/>
            <p:cNvSpPr/>
            <p:nvPr/>
          </p:nvSpPr>
          <p:spPr>
            <a:xfrm rot="5400000">
              <a:off x="600421" y="2300679"/>
              <a:ext cx="904716" cy="221883"/>
            </a:xfrm>
            <a:prstGeom prst="rightArrow">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2050"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11292" y="2933880"/>
              <a:ext cx="1079352" cy="560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5" name="Rectangle 84"/>
            <p:cNvSpPr/>
            <p:nvPr/>
          </p:nvSpPr>
          <p:spPr>
            <a:xfrm>
              <a:off x="107504" y="3494314"/>
              <a:ext cx="2054843" cy="1617474"/>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indent="-87313">
                <a:spcBef>
                  <a:spcPts val="600"/>
                </a:spcBef>
              </a:pPr>
              <a:r>
                <a:rPr lang="en-US" sz="1000" b="1" dirty="0" smtClean="0"/>
                <a:t>light absorption by black carbon:</a:t>
              </a:r>
            </a:p>
            <a:p>
              <a:pPr marL="87313" indent="-87313">
                <a:spcBef>
                  <a:spcPts val="600"/>
                </a:spcBef>
                <a:buFont typeface="Arial" panose="020B0604020202020204" pitchFamily="34" charset="0"/>
                <a:buChar char="•"/>
              </a:pPr>
              <a:r>
                <a:rPr lang="en-US" sz="1000" b="1" dirty="0" smtClean="0"/>
                <a:t>causes positive radiative forcing</a:t>
              </a:r>
            </a:p>
            <a:p>
              <a:pPr marL="87313" indent="-87313">
                <a:spcBef>
                  <a:spcPts val="600"/>
                </a:spcBef>
                <a:buFont typeface="Arial" panose="020B0604020202020204" pitchFamily="34" charset="0"/>
                <a:buChar char="•"/>
              </a:pPr>
              <a:r>
                <a:rPr lang="en-US" sz="1000" b="1" dirty="0" smtClean="0"/>
                <a:t>has mainly anthropogenic sources</a:t>
              </a:r>
            </a:p>
            <a:p>
              <a:pPr marL="87313" indent="-87313">
                <a:spcBef>
                  <a:spcPts val="600"/>
                </a:spcBef>
                <a:buFont typeface="Arial" panose="020B0604020202020204" pitchFamily="34" charset="0"/>
                <a:buChar char="•"/>
              </a:pPr>
              <a:r>
                <a:rPr lang="en-US" sz="1000" b="1" dirty="0" smtClean="0"/>
                <a:t>absorption coefficient </a:t>
              </a:r>
              <a:r>
                <a:rPr lang="en-US" sz="1000" b="1" dirty="0"/>
                <a:t>(</a:t>
              </a:r>
              <a:r>
                <a:rPr lang="en-US" sz="1000" b="1" dirty="0" err="1"/>
                <a:t>b</a:t>
              </a:r>
              <a:r>
                <a:rPr lang="en-US" sz="1000" b="1" baseline="-25000" dirty="0" err="1"/>
                <a:t>abs</a:t>
              </a:r>
              <a:r>
                <a:rPr lang="en-US" sz="1000" b="1" dirty="0"/>
                <a:t> </a:t>
              </a:r>
              <a:r>
                <a:rPr lang="en-US" sz="1000" b="1" dirty="0" smtClean="0"/>
                <a:t>) and mass absorption cross section (MAC) are major sources of uncertainty</a:t>
              </a:r>
              <a:endParaRPr lang="en-US" sz="1000" b="1" dirty="0"/>
            </a:p>
          </p:txBody>
        </p:sp>
      </p:grpSp>
      <p:grpSp>
        <p:nvGrpSpPr>
          <p:cNvPr id="16" name="Group 15"/>
          <p:cNvGrpSpPr/>
          <p:nvPr/>
        </p:nvGrpSpPr>
        <p:grpSpPr>
          <a:xfrm>
            <a:off x="2339752" y="3068960"/>
            <a:ext cx="1985806" cy="3146866"/>
            <a:chOff x="2339752" y="3068960"/>
            <a:chExt cx="1985806" cy="3146866"/>
          </a:xfrm>
        </p:grpSpPr>
        <p:sp>
          <p:nvSpPr>
            <p:cNvPr id="347" name="TextBox 346"/>
            <p:cNvSpPr txBox="1"/>
            <p:nvPr/>
          </p:nvSpPr>
          <p:spPr>
            <a:xfrm>
              <a:off x="2699792" y="5877272"/>
              <a:ext cx="964238" cy="338554"/>
            </a:xfrm>
            <a:prstGeom prst="rect">
              <a:avLst/>
            </a:prstGeom>
            <a:noFill/>
          </p:spPr>
          <p:txBody>
            <a:bodyPr wrap="none" rtlCol="0">
              <a:spAutoFit/>
            </a:bodyPr>
            <a:lstStyle/>
            <a:p>
              <a:r>
                <a:rPr lang="de-CH" sz="1600" b="1" dirty="0" smtClean="0">
                  <a:solidFill>
                    <a:schemeClr val="tx2"/>
                  </a:solidFill>
                </a:rPr>
                <a:t>Task 11.1</a:t>
              </a:r>
              <a:endParaRPr lang="de-CH" sz="1600" b="1" dirty="0">
                <a:solidFill>
                  <a:schemeClr val="tx2"/>
                </a:solidFill>
              </a:endParaRPr>
            </a:p>
          </p:txBody>
        </p:sp>
        <p:sp>
          <p:nvSpPr>
            <p:cNvPr id="553" name="Rectangle 552"/>
            <p:cNvSpPr/>
            <p:nvPr/>
          </p:nvSpPr>
          <p:spPr>
            <a:xfrm>
              <a:off x="2555776" y="3169805"/>
              <a:ext cx="1584176" cy="1051283"/>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err="1" smtClean="0"/>
                <a:t>b</a:t>
              </a:r>
              <a:r>
                <a:rPr lang="en-US" sz="1000" b="1" baseline="-25000" dirty="0" err="1" smtClean="0"/>
                <a:t>abs</a:t>
              </a:r>
              <a:r>
                <a:rPr lang="en-US" sz="1000" b="1" dirty="0" smtClean="0"/>
                <a:t> = MAC </a:t>
              </a:r>
              <a:r>
                <a:rPr lang="en-US" sz="1000" b="1" baseline="30000" dirty="0" smtClean="0"/>
                <a:t>.</a:t>
              </a:r>
              <a:r>
                <a:rPr lang="en-US" sz="1000" b="1" dirty="0"/>
                <a:t> </a:t>
              </a:r>
              <a:r>
                <a:rPr lang="en-US" sz="1000" b="1" dirty="0" err="1"/>
                <a:t>m</a:t>
              </a:r>
              <a:r>
                <a:rPr lang="en-US" sz="1000" b="1" baseline="-25000" dirty="0" err="1"/>
                <a:t>BC</a:t>
              </a:r>
              <a:r>
                <a:rPr lang="en-US" sz="1000" b="1" dirty="0"/>
                <a:t> </a:t>
              </a:r>
              <a:r>
                <a:rPr lang="en-US" sz="1000" b="1" dirty="0" smtClean="0"/>
                <a:t> </a:t>
              </a:r>
            </a:p>
            <a:p>
              <a:pPr algn="ctr"/>
              <a:r>
                <a:rPr lang="en-US" sz="1000" b="1" dirty="0"/>
                <a:t>Improvement of </a:t>
              </a:r>
              <a:r>
                <a:rPr lang="en-US" sz="1000" b="1" dirty="0" smtClean="0"/>
                <a:t>near-surface (ground-based </a:t>
              </a:r>
              <a:r>
                <a:rPr lang="en-US" sz="1000" b="1" dirty="0"/>
                <a:t>and </a:t>
              </a:r>
              <a:r>
                <a:rPr lang="en-US" sz="1000" b="1" dirty="0" smtClean="0"/>
                <a:t>airborne)</a:t>
              </a:r>
              <a:endParaRPr lang="en-US" sz="1000" b="1" dirty="0"/>
            </a:p>
            <a:p>
              <a:pPr algn="ctr"/>
              <a:r>
                <a:rPr lang="en-US" sz="1000" b="1" dirty="0" err="1"/>
                <a:t>b</a:t>
              </a:r>
              <a:r>
                <a:rPr lang="en-US" sz="1000" b="1" baseline="-25000" dirty="0" err="1"/>
                <a:t>abs</a:t>
              </a:r>
              <a:r>
                <a:rPr lang="en-US" sz="1000" b="1" baseline="-25000" dirty="0"/>
                <a:t> </a:t>
              </a:r>
              <a:r>
                <a:rPr lang="en-US" sz="1000" b="1" baseline="-25000" dirty="0" smtClean="0"/>
                <a:t> </a:t>
              </a:r>
              <a:r>
                <a:rPr lang="en-US" sz="1000" b="1" dirty="0" smtClean="0"/>
                <a:t>and </a:t>
              </a:r>
              <a:r>
                <a:rPr lang="en-US" sz="1000" b="1" dirty="0"/>
                <a:t>MAC measurement methods</a:t>
              </a:r>
            </a:p>
          </p:txBody>
        </p:sp>
        <p:sp>
          <p:nvSpPr>
            <p:cNvPr id="557" name="Rectangle 556"/>
            <p:cNvSpPr/>
            <p:nvPr/>
          </p:nvSpPr>
          <p:spPr>
            <a:xfrm>
              <a:off x="2974081" y="5467620"/>
              <a:ext cx="516353" cy="337644"/>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dirty="0" smtClean="0"/>
                <a:t>In-situ</a:t>
              </a:r>
              <a:endParaRPr lang="de-CH" sz="1000" dirty="0"/>
            </a:p>
          </p:txBody>
        </p:sp>
        <p:sp>
          <p:nvSpPr>
            <p:cNvPr id="12" name="TextBox 11"/>
            <p:cNvSpPr txBox="1"/>
            <p:nvPr/>
          </p:nvSpPr>
          <p:spPr>
            <a:xfrm>
              <a:off x="3455530" y="5446385"/>
              <a:ext cx="468398" cy="430887"/>
            </a:xfrm>
            <a:prstGeom prst="rect">
              <a:avLst/>
            </a:prstGeom>
            <a:noFill/>
          </p:spPr>
          <p:txBody>
            <a:bodyPr wrap="none" rtlCol="0">
              <a:spAutoFit/>
            </a:bodyPr>
            <a:lstStyle/>
            <a:p>
              <a:r>
                <a:rPr lang="de-CH" sz="1100" b="1" dirty="0" smtClean="0">
                  <a:solidFill>
                    <a:srgbClr val="800000"/>
                  </a:solidFill>
                </a:rPr>
                <a:t>MAC</a:t>
              </a:r>
            </a:p>
            <a:p>
              <a:r>
                <a:rPr lang="de-CH" sz="1100" b="1" dirty="0" smtClean="0">
                  <a:solidFill>
                    <a:srgbClr val="800000"/>
                  </a:solidFill>
                </a:rPr>
                <a:t>b</a:t>
              </a:r>
              <a:r>
                <a:rPr lang="de-CH" sz="1100" b="1" baseline="-25000" dirty="0" smtClean="0">
                  <a:solidFill>
                    <a:srgbClr val="800000"/>
                  </a:solidFill>
                </a:rPr>
                <a:t>abs </a:t>
              </a:r>
              <a:endParaRPr lang="de-CH" sz="1100" b="1" baseline="-25000" dirty="0">
                <a:solidFill>
                  <a:srgbClr val="800000"/>
                </a:solidFill>
              </a:endParaRPr>
            </a:p>
          </p:txBody>
        </p:sp>
        <p:pic>
          <p:nvPicPr>
            <p:cNvPr id="56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300" y="4941168"/>
              <a:ext cx="553580" cy="287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339752" y="3068960"/>
              <a:ext cx="1985806" cy="314686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TextBox 77"/>
            <p:cNvSpPr txBox="1"/>
            <p:nvPr/>
          </p:nvSpPr>
          <p:spPr>
            <a:xfrm>
              <a:off x="2915816" y="4499828"/>
              <a:ext cx="592983" cy="369332"/>
            </a:xfrm>
            <a:prstGeom prst="rect">
              <a:avLst/>
            </a:prstGeom>
            <a:noFill/>
          </p:spPr>
          <p:txBody>
            <a:bodyPr wrap="none" rtlCol="0">
              <a:spAutoFit/>
            </a:bodyPr>
            <a:lstStyle/>
            <a:p>
              <a:r>
                <a:rPr lang="de-CH" b="1" dirty="0" smtClean="0"/>
                <a:t>UAV</a:t>
              </a:r>
              <a:endParaRPr lang="de-CH" b="1" dirty="0"/>
            </a:p>
          </p:txBody>
        </p:sp>
      </p:grpSp>
      <p:grpSp>
        <p:nvGrpSpPr>
          <p:cNvPr id="21" name="Group 20"/>
          <p:cNvGrpSpPr/>
          <p:nvPr/>
        </p:nvGrpSpPr>
        <p:grpSpPr>
          <a:xfrm>
            <a:off x="1980260" y="989664"/>
            <a:ext cx="6912219" cy="2095167"/>
            <a:chOff x="1980260" y="989664"/>
            <a:chExt cx="6912219" cy="2095167"/>
          </a:xfrm>
        </p:grpSpPr>
        <p:grpSp>
          <p:nvGrpSpPr>
            <p:cNvPr id="19" name="Group 18"/>
            <p:cNvGrpSpPr/>
            <p:nvPr/>
          </p:nvGrpSpPr>
          <p:grpSpPr>
            <a:xfrm>
              <a:off x="2253228" y="989664"/>
              <a:ext cx="6639251" cy="2095167"/>
              <a:chOff x="2253228" y="989664"/>
              <a:chExt cx="6639251" cy="2095167"/>
            </a:xfrm>
          </p:grpSpPr>
          <p:sp>
            <p:nvSpPr>
              <p:cNvPr id="299" name="Rectangle 298"/>
              <p:cNvSpPr/>
              <p:nvPr/>
            </p:nvSpPr>
            <p:spPr>
              <a:xfrm>
                <a:off x="4963019" y="1092861"/>
                <a:ext cx="1228154" cy="323109"/>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b="1" dirty="0" smtClean="0"/>
                  <a:t>MAC,</a:t>
                </a:r>
                <a:r>
                  <a:rPr lang="en-US" sz="1000" b="1" dirty="0"/>
                  <a:t> </a:t>
                </a:r>
                <a:r>
                  <a:rPr lang="en-US" sz="1000" b="1" dirty="0" err="1"/>
                  <a:t>b</a:t>
                </a:r>
                <a:r>
                  <a:rPr lang="en-US" sz="1000" b="1" baseline="-25000" dirty="0" err="1"/>
                  <a:t>abs</a:t>
                </a:r>
                <a:r>
                  <a:rPr lang="en-US" sz="1000" b="1" dirty="0"/>
                  <a:t> </a:t>
                </a:r>
                <a:r>
                  <a:rPr lang="en-US" sz="1000" b="1" dirty="0" smtClean="0"/>
                  <a:t>, SSA</a:t>
                </a:r>
                <a:r>
                  <a:rPr lang="de-CH" sz="1000" b="1" dirty="0" smtClean="0"/>
                  <a:t> </a:t>
                </a:r>
                <a:endParaRPr lang="de-CH" sz="1000" b="1" baseline="-25000" dirty="0"/>
              </a:p>
            </p:txBody>
          </p:sp>
          <p:grpSp>
            <p:nvGrpSpPr>
              <p:cNvPr id="3" name="Group 2"/>
              <p:cNvGrpSpPr/>
              <p:nvPr/>
            </p:nvGrpSpPr>
            <p:grpSpPr>
              <a:xfrm>
                <a:off x="5177798" y="1487978"/>
                <a:ext cx="794867" cy="932910"/>
                <a:chOff x="4138707" y="1587426"/>
                <a:chExt cx="794867" cy="932910"/>
              </a:xfrm>
            </p:grpSpPr>
            <p:sp>
              <p:nvSpPr>
                <p:cNvPr id="300" name="Rectangle 299"/>
                <p:cNvSpPr/>
                <p:nvPr/>
              </p:nvSpPr>
              <p:spPr>
                <a:xfrm>
                  <a:off x="4138707" y="1871345"/>
                  <a:ext cx="146795"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cxnSp>
              <p:nvCxnSpPr>
                <p:cNvPr id="302" name="Straight Connector 301"/>
                <p:cNvCxnSpPr/>
                <p:nvPr/>
              </p:nvCxnSpPr>
              <p:spPr>
                <a:xfrm>
                  <a:off x="4212104" y="1587426"/>
                  <a:ext cx="0" cy="93291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5" name="Straight Connector 304"/>
                <p:cNvCxnSpPr/>
                <p:nvPr/>
              </p:nvCxnSpPr>
              <p:spPr>
                <a:xfrm>
                  <a:off x="4138707" y="1598169"/>
                  <a:ext cx="1467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6" name="Straight Connector 305"/>
                <p:cNvCxnSpPr/>
                <p:nvPr/>
              </p:nvCxnSpPr>
              <p:spPr>
                <a:xfrm>
                  <a:off x="4141486" y="2519417"/>
                  <a:ext cx="146795" cy="0"/>
                </a:xfrm>
                <a:prstGeom prst="line">
                  <a:avLst/>
                </a:prstGeom>
              </p:spPr>
              <p:style>
                <a:lnRef idx="1">
                  <a:schemeClr val="accent1"/>
                </a:lnRef>
                <a:fillRef idx="0">
                  <a:schemeClr val="accent1"/>
                </a:fillRef>
                <a:effectRef idx="0">
                  <a:schemeClr val="accent1"/>
                </a:effectRef>
                <a:fontRef idx="minor">
                  <a:schemeClr val="tx1"/>
                </a:fontRef>
              </p:style>
            </p:cxnSp>
            <p:sp>
              <p:nvSpPr>
                <p:cNvPr id="307" name="Rectangle 306"/>
                <p:cNvSpPr/>
                <p:nvPr/>
              </p:nvSpPr>
              <p:spPr>
                <a:xfrm>
                  <a:off x="4784000" y="1943353"/>
                  <a:ext cx="146795" cy="180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cxnSp>
              <p:nvCxnSpPr>
                <p:cNvPr id="308" name="Straight Connector 307"/>
                <p:cNvCxnSpPr/>
                <p:nvPr/>
              </p:nvCxnSpPr>
              <p:spPr>
                <a:xfrm>
                  <a:off x="4857397" y="1799337"/>
                  <a:ext cx="6971"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9" name="Straight Connector 308"/>
                <p:cNvCxnSpPr/>
                <p:nvPr/>
              </p:nvCxnSpPr>
              <p:spPr>
                <a:xfrm>
                  <a:off x="4784000" y="1799337"/>
                  <a:ext cx="1467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0" name="Straight Connector 309"/>
                <p:cNvCxnSpPr/>
                <p:nvPr/>
              </p:nvCxnSpPr>
              <p:spPr>
                <a:xfrm>
                  <a:off x="4786779" y="2231385"/>
                  <a:ext cx="146795" cy="0"/>
                </a:xfrm>
                <a:prstGeom prst="line">
                  <a:avLst/>
                </a:prstGeom>
              </p:spPr>
              <p:style>
                <a:lnRef idx="1">
                  <a:schemeClr val="accent1"/>
                </a:lnRef>
                <a:fillRef idx="0">
                  <a:schemeClr val="accent1"/>
                </a:fillRef>
                <a:effectRef idx="0">
                  <a:schemeClr val="accent1"/>
                </a:effectRef>
                <a:fontRef idx="minor">
                  <a:schemeClr val="tx1"/>
                </a:fontRef>
              </p:style>
            </p:cxnSp>
            <p:sp>
              <p:nvSpPr>
                <p:cNvPr id="315" name="Right Arrow 314"/>
                <p:cNvSpPr/>
                <p:nvPr/>
              </p:nvSpPr>
              <p:spPr>
                <a:xfrm>
                  <a:off x="4429518" y="2015361"/>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nvGrpSpPr>
              <p:cNvPr id="1036" name="Group 1035"/>
              <p:cNvGrpSpPr/>
              <p:nvPr/>
            </p:nvGrpSpPr>
            <p:grpSpPr>
              <a:xfrm rot="874288">
                <a:off x="7477012" y="989664"/>
                <a:ext cx="1254061" cy="298577"/>
                <a:chOff x="6861798" y="854161"/>
                <a:chExt cx="1814658" cy="432048"/>
              </a:xfrm>
            </p:grpSpPr>
            <p:sp>
              <p:nvSpPr>
                <p:cNvPr id="1024" name="Rectangle 1023"/>
                <p:cNvSpPr/>
                <p:nvPr/>
              </p:nvSpPr>
              <p:spPr>
                <a:xfrm>
                  <a:off x="6861798" y="943398"/>
                  <a:ext cx="523552" cy="2533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25" name="Flowchart: Magnetic Disk 1024"/>
                <p:cNvSpPr/>
                <p:nvPr/>
              </p:nvSpPr>
              <p:spPr>
                <a:xfrm>
                  <a:off x="7582493" y="854161"/>
                  <a:ext cx="370056" cy="4320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52" name="Rectangle 551"/>
                <p:cNvSpPr/>
                <p:nvPr/>
              </p:nvSpPr>
              <p:spPr>
                <a:xfrm>
                  <a:off x="8152904" y="943398"/>
                  <a:ext cx="523552" cy="2533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cxnSp>
              <p:nvCxnSpPr>
                <p:cNvPr id="1031" name="Straight Connector 1030"/>
                <p:cNvCxnSpPr>
                  <a:stCxn id="1024" idx="3"/>
                  <a:endCxn id="1025" idx="2"/>
                </p:cNvCxnSpPr>
                <p:nvPr/>
              </p:nvCxnSpPr>
              <p:spPr>
                <a:xfrm>
                  <a:off x="7385350" y="1070075"/>
                  <a:ext cx="197143" cy="1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4" name="Straight Connector 1033"/>
                <p:cNvCxnSpPr>
                  <a:stCxn id="552" idx="1"/>
                  <a:endCxn id="1025" idx="4"/>
                </p:cNvCxnSpPr>
                <p:nvPr/>
              </p:nvCxnSpPr>
              <p:spPr>
                <a:xfrm flipH="1">
                  <a:off x="7952549" y="1070075"/>
                  <a:ext cx="200355" cy="11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60" name="Rectangle 559"/>
              <p:cNvSpPr/>
              <p:nvPr/>
            </p:nvSpPr>
            <p:spPr>
              <a:xfrm>
                <a:off x="7613355" y="2403349"/>
                <a:ext cx="1228154" cy="323109"/>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b="1" dirty="0" err="1" smtClean="0"/>
                  <a:t>Modelling</a:t>
                </a:r>
                <a:r>
                  <a:rPr lang="de-CH" sz="1000" b="1" dirty="0" smtClean="0"/>
                  <a:t> (JRA3)</a:t>
                </a:r>
                <a:endParaRPr lang="de-CH" sz="1000" b="1" baseline="-25000" dirty="0"/>
              </a:p>
            </p:txBody>
          </p:sp>
          <p:sp>
            <p:nvSpPr>
              <p:cNvPr id="562" name="Right Arrow 561"/>
              <p:cNvSpPr/>
              <p:nvPr/>
            </p:nvSpPr>
            <p:spPr>
              <a:xfrm rot="16200000">
                <a:off x="5377385" y="2488657"/>
                <a:ext cx="380082" cy="248001"/>
              </a:xfrm>
              <a:prstGeom prst="rightArrow">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71" name="Rectangle 570"/>
              <p:cNvSpPr/>
              <p:nvPr/>
            </p:nvSpPr>
            <p:spPr>
              <a:xfrm>
                <a:off x="7596336" y="1556792"/>
                <a:ext cx="1228154" cy="359121"/>
              </a:xfrm>
              <a:prstGeom prst="rect">
                <a:avLst/>
              </a:prstGeom>
              <a:solidFill>
                <a:schemeClr val="tx2"/>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000" b="1" dirty="0" err="1" smtClean="0"/>
                  <a:t>Satellite</a:t>
                </a:r>
                <a:r>
                  <a:rPr lang="de-CH" sz="1000" b="1" dirty="0" smtClean="0"/>
                  <a:t> </a:t>
                </a:r>
                <a:r>
                  <a:rPr lang="de-CH" sz="1000" b="1" dirty="0" err="1" smtClean="0"/>
                  <a:t>retrievals</a:t>
                </a:r>
                <a:endParaRPr lang="de-CH" sz="1000" b="1" baseline="-25000" dirty="0"/>
              </a:p>
            </p:txBody>
          </p:sp>
          <p:sp>
            <p:nvSpPr>
              <p:cNvPr id="15" name="Left Brace 14"/>
              <p:cNvSpPr/>
              <p:nvPr/>
            </p:nvSpPr>
            <p:spPr>
              <a:xfrm rot="5400000">
                <a:off x="5462427" y="-345221"/>
                <a:ext cx="220853" cy="6639251"/>
              </a:xfrm>
              <a:prstGeom prst="leftBrace">
                <a:avLst>
                  <a:gd name="adj1" fmla="val 4179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Left-Right Arrow 9"/>
              <p:cNvSpPr/>
              <p:nvPr/>
            </p:nvSpPr>
            <p:spPr>
              <a:xfrm>
                <a:off x="6420495" y="1661434"/>
                <a:ext cx="944612" cy="18339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6" name="Left-Right Arrow 75"/>
              <p:cNvSpPr/>
              <p:nvPr/>
            </p:nvSpPr>
            <p:spPr>
              <a:xfrm rot="975455">
                <a:off x="6450993" y="2324963"/>
                <a:ext cx="944612" cy="18339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
          <p:nvSpPr>
            <p:cNvPr id="20" name="TextBox 19"/>
            <p:cNvSpPr txBox="1"/>
            <p:nvPr/>
          </p:nvSpPr>
          <p:spPr>
            <a:xfrm>
              <a:off x="1980260" y="1466781"/>
              <a:ext cx="2735756" cy="954107"/>
            </a:xfrm>
            <a:prstGeom prst="rect">
              <a:avLst/>
            </a:prstGeom>
            <a:noFill/>
          </p:spPr>
          <p:txBody>
            <a:bodyPr wrap="square" rtlCol="0">
              <a:spAutoFit/>
            </a:bodyPr>
            <a:lstStyle/>
            <a:p>
              <a:r>
                <a:rPr lang="en-US" sz="1400" dirty="0" smtClean="0"/>
                <a:t>«JRAs will contribute to quantitative and qualitative improvements of the services provided by the infrastructures»</a:t>
              </a:r>
              <a:endParaRPr lang="en-US" sz="1400" dirty="0"/>
            </a:p>
          </p:txBody>
        </p:sp>
      </p:grpSp>
    </p:spTree>
    <p:extLst>
      <p:ext uri="{BB962C8B-B14F-4D97-AF65-F5344CB8AC3E}">
        <p14:creationId xmlns:p14="http://schemas.microsoft.com/office/powerpoint/2010/main" val="390523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Link </a:t>
            </a:r>
            <a:r>
              <a:rPr lang="de-CH" dirty="0" err="1" smtClean="0"/>
              <a:t>to</a:t>
            </a:r>
            <a:r>
              <a:rPr lang="de-CH" dirty="0" smtClean="0"/>
              <a:t> ACTRIS2</a:t>
            </a:r>
            <a:endParaRPr lang="de-CH" dirty="0"/>
          </a:p>
        </p:txBody>
      </p:sp>
      <p:sp>
        <p:nvSpPr>
          <p:cNvPr id="3" name="Content Placeholder 2"/>
          <p:cNvSpPr>
            <a:spLocks noGrp="1"/>
          </p:cNvSpPr>
          <p:nvPr>
            <p:ph idx="1"/>
          </p:nvPr>
        </p:nvSpPr>
        <p:spPr/>
        <p:txBody>
          <a:bodyPr/>
          <a:lstStyle/>
          <a:p>
            <a:r>
              <a:rPr lang="de-CH" dirty="0" smtClean="0"/>
              <a:t>Joint Research </a:t>
            </a:r>
            <a:r>
              <a:rPr lang="de-CH" dirty="0" err="1" smtClean="0"/>
              <a:t>Activity</a:t>
            </a:r>
            <a:r>
              <a:rPr lang="de-CH" dirty="0" smtClean="0"/>
              <a:t> 1 (JRA1): </a:t>
            </a:r>
            <a:r>
              <a:rPr lang="en-US" dirty="0"/>
              <a:t>Improving the accuracy of aerosol light absorption </a:t>
            </a:r>
            <a:r>
              <a:rPr lang="en-US" dirty="0" smtClean="0"/>
              <a:t>determinations, see separate slide</a:t>
            </a:r>
          </a:p>
          <a:p>
            <a:r>
              <a:rPr lang="en-US" dirty="0" smtClean="0"/>
              <a:t>Benefits for EMEP: Quality check of EMEP instruments by participation at ECAC </a:t>
            </a:r>
            <a:r>
              <a:rPr lang="en-US" dirty="0" err="1" smtClean="0"/>
              <a:t>intercomparisons</a:t>
            </a:r>
            <a:r>
              <a:rPr lang="en-US" dirty="0"/>
              <a:t> (</a:t>
            </a:r>
            <a:r>
              <a:rPr lang="en-US" dirty="0">
                <a:hlinkClick r:id="rId2"/>
              </a:rPr>
              <a:t>http://</a:t>
            </a:r>
            <a:r>
              <a:rPr lang="en-US" dirty="0" smtClean="0">
                <a:hlinkClick r:id="rId2"/>
              </a:rPr>
              <a:t>www.actris-ecac.eu</a:t>
            </a:r>
            <a:r>
              <a:rPr lang="en-US" dirty="0" smtClean="0"/>
              <a:t>)</a:t>
            </a:r>
          </a:p>
          <a:p>
            <a:r>
              <a:rPr lang="en-US" dirty="0" smtClean="0"/>
              <a:t>Benefit for ACTRIS2 JRA1</a:t>
            </a:r>
            <a:r>
              <a:rPr lang="en-US" dirty="0"/>
              <a:t>: </a:t>
            </a:r>
            <a:r>
              <a:rPr lang="en-US" dirty="0" smtClean="0"/>
              <a:t>Valuable input for JRA Goal 1.1: “Improvement </a:t>
            </a:r>
            <a:r>
              <a:rPr lang="en-US" dirty="0"/>
              <a:t>of near-surface (ground-based and </a:t>
            </a:r>
            <a:r>
              <a:rPr lang="en-US" dirty="0" smtClean="0"/>
              <a:t>airborne) b(abs)  </a:t>
            </a:r>
            <a:r>
              <a:rPr lang="en-US" dirty="0"/>
              <a:t>and MAC measurement </a:t>
            </a:r>
            <a:r>
              <a:rPr lang="en-US" dirty="0" smtClean="0"/>
              <a:t>methods”. Also, if MAAP + AE33 are applied, this will help towards a better C-value determination for the AE33.</a:t>
            </a:r>
          </a:p>
          <a:p>
            <a:endParaRPr lang="de-CH" dirty="0"/>
          </a:p>
        </p:txBody>
      </p:sp>
    </p:spTree>
    <p:extLst>
      <p:ext uri="{BB962C8B-B14F-4D97-AF65-F5344CB8AC3E}">
        <p14:creationId xmlns:p14="http://schemas.microsoft.com/office/powerpoint/2010/main" val="1377448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Backup </a:t>
            </a:r>
            <a:r>
              <a:rPr lang="de-CH" dirty="0" err="1" smtClean="0"/>
              <a:t>slides</a:t>
            </a:r>
            <a:endParaRPr lang="de-CH" dirty="0"/>
          </a:p>
        </p:txBody>
      </p:sp>
      <p:sp>
        <p:nvSpPr>
          <p:cNvPr id="3" name="Content Placeholder 2"/>
          <p:cNvSpPr>
            <a:spLocks noGrp="1"/>
          </p:cNvSpPr>
          <p:nvPr>
            <p:ph idx="1"/>
          </p:nvPr>
        </p:nvSpPr>
        <p:spPr/>
        <p:txBody>
          <a:bodyPr/>
          <a:lstStyle/>
          <a:p>
            <a:endParaRPr lang="de-CH"/>
          </a:p>
        </p:txBody>
      </p:sp>
    </p:spTree>
    <p:extLst>
      <p:ext uri="{BB962C8B-B14F-4D97-AF65-F5344CB8AC3E}">
        <p14:creationId xmlns:p14="http://schemas.microsoft.com/office/powerpoint/2010/main" val="454073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Lensing</a:t>
            </a:r>
            <a:r>
              <a:rPr lang="de-CH" dirty="0" smtClean="0"/>
              <a:t> </a:t>
            </a:r>
            <a:r>
              <a:rPr lang="de-CH" dirty="0" err="1" smtClean="0"/>
              <a:t>effect</a:t>
            </a:r>
            <a:endParaRPr lang="de-CH" dirty="0"/>
          </a:p>
        </p:txBody>
      </p:sp>
      <p:sp>
        <p:nvSpPr>
          <p:cNvPr id="3" name="Content Placeholder 2"/>
          <p:cNvSpPr>
            <a:spLocks noGrp="1"/>
          </p:cNvSpPr>
          <p:nvPr>
            <p:ph idx="1"/>
          </p:nvPr>
        </p:nvSpPr>
        <p:spPr/>
        <p:txBody>
          <a:bodyPr/>
          <a:lstStyle/>
          <a:p>
            <a:r>
              <a:rPr lang="en-GB" dirty="0"/>
              <a:t>Figure from </a:t>
            </a:r>
            <a:r>
              <a:rPr lang="en-GB" dirty="0" err="1"/>
              <a:t>Zanatta’s</a:t>
            </a:r>
            <a:r>
              <a:rPr lang="en-GB" dirty="0"/>
              <a:t> paper that provides evidence that the lensing effect does occur, i.e. that internal mixing of BC increases its mass absorption cross section and that the variability of the degree of internal mixing drives the variability of the MAC at least to some extent. However, corroborating this result with a more comprehensive data set would be great! The different behaviour of the Scandinavian site is an open question.</a:t>
            </a:r>
            <a:endParaRPr lang="de-CH" dirty="0"/>
          </a:p>
          <a:p>
            <a:endParaRPr lang="de-CH" dirty="0"/>
          </a:p>
        </p:txBody>
      </p:sp>
      <p:pic>
        <p:nvPicPr>
          <p:cNvPr id="4" name="Image 27"/>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996952"/>
            <a:ext cx="5328592" cy="3096344"/>
          </a:xfrm>
          <a:prstGeom prst="rect">
            <a:avLst/>
          </a:prstGeom>
          <a:noFill/>
        </p:spPr>
      </p:pic>
    </p:spTree>
    <p:extLst>
      <p:ext uri="{BB962C8B-B14F-4D97-AF65-F5344CB8AC3E}">
        <p14:creationId xmlns:p14="http://schemas.microsoft.com/office/powerpoint/2010/main" val="561660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a:t>Issues</a:t>
            </a:r>
            <a:r>
              <a:rPr lang="de-CH" dirty="0"/>
              <a:t> </a:t>
            </a:r>
            <a:r>
              <a:rPr lang="de-CH" dirty="0" err="1"/>
              <a:t>for</a:t>
            </a:r>
            <a:r>
              <a:rPr lang="de-CH" dirty="0"/>
              <a:t> </a:t>
            </a:r>
            <a:r>
              <a:rPr lang="de-CH" dirty="0" err="1"/>
              <a:t>further</a:t>
            </a:r>
            <a:r>
              <a:rPr lang="de-CH" dirty="0"/>
              <a:t> </a:t>
            </a:r>
            <a:r>
              <a:rPr lang="de-CH" dirty="0" err="1"/>
              <a:t>studies</a:t>
            </a:r>
            <a:endParaRPr lang="de-CH" dirty="0"/>
          </a:p>
        </p:txBody>
      </p:sp>
      <p:sp>
        <p:nvSpPr>
          <p:cNvPr id="3" name="Content Placeholder 2"/>
          <p:cNvSpPr>
            <a:spLocks noGrp="1"/>
          </p:cNvSpPr>
          <p:nvPr>
            <p:ph idx="1"/>
          </p:nvPr>
        </p:nvSpPr>
        <p:spPr/>
        <p:txBody>
          <a:bodyPr>
            <a:normAutofit fontScale="92500" lnSpcReduction="10000"/>
          </a:bodyPr>
          <a:lstStyle/>
          <a:p>
            <a:pPr lvl="0"/>
            <a:r>
              <a:rPr lang="en-GB" dirty="0"/>
              <a:t> Size fractions: would it be of interest to quantify the respective fractions of total absorption that are caused by the sub- and </a:t>
            </a:r>
            <a:r>
              <a:rPr lang="en-GB" dirty="0" err="1"/>
              <a:t>supermicron</a:t>
            </a:r>
            <a:r>
              <a:rPr lang="en-GB" dirty="0"/>
              <a:t> aerosol, respectively.?</a:t>
            </a:r>
            <a:endParaRPr lang="de-CH" dirty="0"/>
          </a:p>
          <a:p>
            <a:pPr lvl="0"/>
            <a:r>
              <a:rPr lang="en-GB" dirty="0" smtClean="0"/>
              <a:t>Any </a:t>
            </a:r>
            <a:r>
              <a:rPr lang="en-GB" dirty="0"/>
              <a:t>“MAC” campaign should definitely also address the EC mass side, i.e. how does EC mass compare between different methods (different thermal-optical protocols, if this is not answered to sufficient </a:t>
            </a:r>
            <a:r>
              <a:rPr lang="en-GB" dirty="0" smtClean="0"/>
              <a:t>extent; </a:t>
            </a:r>
            <a:r>
              <a:rPr lang="en-GB" dirty="0"/>
              <a:t>thermal optical EC vs </a:t>
            </a:r>
            <a:r>
              <a:rPr lang="en-GB" dirty="0" err="1"/>
              <a:t>rBC</a:t>
            </a:r>
            <a:r>
              <a:rPr lang="en-GB" dirty="0"/>
              <a:t> from laser-induced incandescence, …) </a:t>
            </a:r>
            <a:r>
              <a:rPr lang="en-GB" dirty="0">
                <a:sym typeface="Wingdings"/>
              </a:rPr>
              <a:t></a:t>
            </a:r>
            <a:r>
              <a:rPr lang="en-GB" dirty="0"/>
              <a:t> getting filters samples for to run different thermal-optical protocols would likely be possible. Getting many </a:t>
            </a:r>
            <a:r>
              <a:rPr lang="en-GB" dirty="0" err="1"/>
              <a:t>rBC</a:t>
            </a:r>
            <a:r>
              <a:rPr lang="en-GB" dirty="0"/>
              <a:t> measurements by means of LII (SP2, pulsed-LII) would likely be difficult.</a:t>
            </a:r>
            <a:endParaRPr lang="de-CH" dirty="0"/>
          </a:p>
          <a:p>
            <a:pPr lvl="0"/>
            <a:r>
              <a:rPr lang="en-GB" dirty="0"/>
              <a:t> BC mixing state: the “lensing effect” might potentially have the largest influence on the variability of the MAC value. If possible one should try to acquire a data set that allows to determine the mixing state of BC and magnitude of the lensing effect at least in a qualitative manner (SP2, SP-AMS, single particle mass spectrometers, working with </a:t>
            </a:r>
            <a:r>
              <a:rPr lang="en-GB" dirty="0" err="1"/>
              <a:t>thermodenuders</a:t>
            </a:r>
            <a:r>
              <a:rPr lang="en-GB" dirty="0"/>
              <a:t>, ...)? In the best case it might be possible to get "complete sets of EC, </a:t>
            </a:r>
            <a:r>
              <a:rPr lang="en-GB" dirty="0" err="1"/>
              <a:t>rBC</a:t>
            </a:r>
            <a:r>
              <a:rPr lang="en-GB" dirty="0"/>
              <a:t> + mixing state" instrumentation at to or three </a:t>
            </a:r>
            <a:r>
              <a:rPr lang="en-GB" dirty="0" smtClean="0"/>
              <a:t>sites.</a:t>
            </a:r>
            <a:endParaRPr lang="de-CH" dirty="0"/>
          </a:p>
          <a:p>
            <a:endParaRPr lang="de-CH" dirty="0"/>
          </a:p>
        </p:txBody>
      </p:sp>
    </p:spTree>
    <p:extLst>
      <p:ext uri="{BB962C8B-B14F-4D97-AF65-F5344CB8AC3E}">
        <p14:creationId xmlns:p14="http://schemas.microsoft.com/office/powerpoint/2010/main" val="213441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Issues</a:t>
            </a:r>
            <a:r>
              <a:rPr lang="de-CH" dirty="0" smtClean="0"/>
              <a:t> </a:t>
            </a:r>
            <a:r>
              <a:rPr lang="de-CH" dirty="0" err="1" smtClean="0"/>
              <a:t>for</a:t>
            </a:r>
            <a:r>
              <a:rPr lang="de-CH" dirty="0" smtClean="0"/>
              <a:t> </a:t>
            </a:r>
            <a:r>
              <a:rPr lang="de-CH" dirty="0" err="1" smtClean="0"/>
              <a:t>further</a:t>
            </a:r>
            <a:r>
              <a:rPr lang="de-CH" dirty="0" smtClean="0"/>
              <a:t> </a:t>
            </a:r>
            <a:r>
              <a:rPr lang="de-CH" dirty="0" err="1" smtClean="0"/>
              <a:t>studies</a:t>
            </a:r>
            <a:endParaRPr lang="de-CH" dirty="0"/>
          </a:p>
        </p:txBody>
      </p:sp>
      <p:sp>
        <p:nvSpPr>
          <p:cNvPr id="3" name="Content Placeholder 2"/>
          <p:cNvSpPr>
            <a:spLocks noGrp="1"/>
          </p:cNvSpPr>
          <p:nvPr>
            <p:ph idx="1"/>
          </p:nvPr>
        </p:nvSpPr>
        <p:spPr/>
        <p:txBody>
          <a:bodyPr>
            <a:normAutofit fontScale="92500" lnSpcReduction="20000"/>
          </a:bodyPr>
          <a:lstStyle/>
          <a:p>
            <a:r>
              <a:rPr lang="en-GB" dirty="0" smtClean="0"/>
              <a:t>Absorption </a:t>
            </a:r>
            <a:r>
              <a:rPr lang="en-GB" dirty="0"/>
              <a:t>coefficient measurement: some instruments (e.g. MAAP) are quite accurate, while measurements from others are tainted with considerable uncertainty due to e.g. multi-scattering </a:t>
            </a:r>
            <a:r>
              <a:rPr lang="en-GB" dirty="0" smtClean="0"/>
              <a:t>correction</a:t>
            </a:r>
          </a:p>
          <a:p>
            <a:r>
              <a:rPr lang="en-GB" dirty="0" smtClean="0"/>
              <a:t> </a:t>
            </a:r>
            <a:r>
              <a:rPr lang="en-GB" dirty="0"/>
              <a:t>=&gt; there is room for improvement to infer ambient MAC from absorption measurements done with the best methods available (or improving the treatment of data from less accurate methods according to state-of-the-art correction </a:t>
            </a:r>
            <a:r>
              <a:rPr lang="en-GB" dirty="0" smtClean="0"/>
              <a:t>schemes).</a:t>
            </a:r>
            <a:endParaRPr lang="de-CH" dirty="0"/>
          </a:p>
          <a:p>
            <a:pPr lvl="0"/>
            <a:r>
              <a:rPr lang="en-GB" dirty="0"/>
              <a:t>Inferring BC mass concentration from measured absorption coefficient: most commercial instruments do it with a </a:t>
            </a:r>
            <a:r>
              <a:rPr lang="en-GB" dirty="0" err="1"/>
              <a:t>MAC_abs</a:t>
            </a:r>
            <a:r>
              <a:rPr lang="en-GB" dirty="0"/>
              <a:t> value of 6.6 m2/g at 637 nm (MAAP) or with </a:t>
            </a:r>
            <a:r>
              <a:rPr lang="en-GB" dirty="0" err="1"/>
              <a:t>MAC_atn</a:t>
            </a:r>
            <a:r>
              <a:rPr lang="en-GB" dirty="0"/>
              <a:t> that provide similar numbers. However, 6.6 m2/g at 637 nm is at the bottom end of the range for possible true </a:t>
            </a:r>
            <a:r>
              <a:rPr lang="en-GB" dirty="0" err="1"/>
              <a:t>MAC_abs</a:t>
            </a:r>
            <a:r>
              <a:rPr lang="en-GB" dirty="0"/>
              <a:t> values of atmospheric aerosols (can be up to a factor of 2-3 higher). </a:t>
            </a:r>
            <a:endParaRPr lang="en-GB" dirty="0" smtClean="0"/>
          </a:p>
          <a:p>
            <a:pPr lvl="0"/>
            <a:r>
              <a:rPr lang="en-GB" dirty="0" smtClean="0"/>
              <a:t>Accordingly</a:t>
            </a:r>
            <a:r>
              <a:rPr lang="en-GB" dirty="0"/>
              <a:t>, </a:t>
            </a:r>
            <a:r>
              <a:rPr lang="en-GB" dirty="0" err="1"/>
              <a:t>eBC</a:t>
            </a:r>
            <a:r>
              <a:rPr lang="en-GB" dirty="0"/>
              <a:t> mass concentrations obtained from commercial instruments are potentially biased low. </a:t>
            </a:r>
            <a:endParaRPr lang="en-GB" dirty="0" smtClean="0"/>
          </a:p>
          <a:p>
            <a:pPr lvl="0"/>
            <a:r>
              <a:rPr lang="en-GB" dirty="0" smtClean="0"/>
              <a:t>Therefore </a:t>
            </a:r>
            <a:r>
              <a:rPr lang="en-GB" dirty="0"/>
              <a:t>we are interested in determining atmospherically relevant </a:t>
            </a:r>
            <a:r>
              <a:rPr lang="en-GB" dirty="0" err="1"/>
              <a:t>MAC_abs</a:t>
            </a:r>
            <a:r>
              <a:rPr lang="en-GB" dirty="0"/>
              <a:t> values and in quantifying its variability.</a:t>
            </a:r>
            <a:endParaRPr lang="de-CH" dirty="0"/>
          </a:p>
          <a:p>
            <a:endParaRPr lang="de-CH" dirty="0"/>
          </a:p>
        </p:txBody>
      </p:sp>
    </p:spTree>
    <p:extLst>
      <p:ext uri="{BB962C8B-B14F-4D97-AF65-F5344CB8AC3E}">
        <p14:creationId xmlns:p14="http://schemas.microsoft.com/office/powerpoint/2010/main" val="361133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BC </a:t>
            </a:r>
            <a:r>
              <a:rPr lang="de-CH" dirty="0" err="1" smtClean="0"/>
              <a:t>and</a:t>
            </a:r>
            <a:r>
              <a:rPr lang="de-CH" dirty="0" smtClean="0"/>
              <a:t> </a:t>
            </a:r>
            <a:r>
              <a:rPr lang="de-CH" dirty="0" err="1" smtClean="0"/>
              <a:t>the</a:t>
            </a:r>
            <a:r>
              <a:rPr lang="de-CH" dirty="0" smtClean="0"/>
              <a:t> </a:t>
            </a:r>
            <a:r>
              <a:rPr lang="de-CH" dirty="0" err="1" smtClean="0"/>
              <a:t>importance</a:t>
            </a:r>
            <a:r>
              <a:rPr lang="de-CH" dirty="0" smtClean="0"/>
              <a:t> </a:t>
            </a:r>
            <a:r>
              <a:rPr lang="de-CH" dirty="0" err="1" smtClean="0"/>
              <a:t>of</a:t>
            </a:r>
            <a:r>
              <a:rPr lang="de-CH" dirty="0" smtClean="0"/>
              <a:t> </a:t>
            </a:r>
            <a:r>
              <a:rPr lang="de-CH" dirty="0" err="1" smtClean="0"/>
              <a:t>the</a:t>
            </a:r>
            <a:r>
              <a:rPr lang="de-CH" dirty="0" smtClean="0"/>
              <a:t> MAC </a:t>
            </a:r>
            <a:r>
              <a:rPr lang="de-CH" dirty="0" err="1" smtClean="0"/>
              <a:t>value</a:t>
            </a:r>
            <a:endParaRPr lang="de-CH" dirty="0"/>
          </a:p>
        </p:txBody>
      </p:sp>
      <p:sp>
        <p:nvSpPr>
          <p:cNvPr id="3" name="Content Placeholder 2"/>
          <p:cNvSpPr>
            <a:spLocks noGrp="1"/>
          </p:cNvSpPr>
          <p:nvPr>
            <p:ph idx="1"/>
          </p:nvPr>
        </p:nvSpPr>
        <p:spPr/>
        <p:txBody>
          <a:bodyPr>
            <a:normAutofit/>
          </a:bodyPr>
          <a:lstStyle/>
          <a:p>
            <a:r>
              <a:rPr lang="en-GB" dirty="0"/>
              <a:t>Black carbon (BC) particulate is emitted by incomplete combustion of fossil fuels and biomass, and represents a small fraction of the European aerosol, ranging between 5-10% of PM 2.5 (</a:t>
            </a:r>
            <a:r>
              <a:rPr lang="en-GB" dirty="0" err="1"/>
              <a:t>Putaud</a:t>
            </a:r>
            <a:r>
              <a:rPr lang="en-GB" dirty="0"/>
              <a:t> et al., 2004). </a:t>
            </a:r>
            <a:endParaRPr lang="en-GB" dirty="0" smtClean="0"/>
          </a:p>
          <a:p>
            <a:r>
              <a:rPr lang="en-GB" dirty="0" smtClean="0"/>
              <a:t>BC </a:t>
            </a:r>
            <a:r>
              <a:rPr lang="en-GB" dirty="0"/>
              <a:t>radiative forcing (RF</a:t>
            </a:r>
            <a:r>
              <a:rPr lang="en-GB" baseline="-25000" dirty="0"/>
              <a:t>BC</a:t>
            </a:r>
            <a:r>
              <a:rPr lang="en-GB" dirty="0"/>
              <a:t>) was estimated to be around +1.1 W m</a:t>
            </a:r>
            <a:r>
              <a:rPr lang="en-GB" baseline="30000" dirty="0"/>
              <a:t>-1</a:t>
            </a:r>
            <a:r>
              <a:rPr lang="en-GB" dirty="0"/>
              <a:t>(Bond et al., 2013). This value is, however,  affected by a 90% uncertainty, making the RF ranging between 0.08-1.27 W m</a:t>
            </a:r>
            <a:r>
              <a:rPr lang="en-GB" baseline="30000" dirty="0"/>
              <a:t>-1</a:t>
            </a:r>
            <a:r>
              <a:rPr lang="en-GB" dirty="0"/>
              <a:t> (Myhre et al, 2013). </a:t>
            </a:r>
            <a:endParaRPr lang="en-GB" dirty="0" smtClean="0"/>
          </a:p>
          <a:p>
            <a:r>
              <a:rPr lang="en-GB" dirty="0" smtClean="0">
                <a:solidFill>
                  <a:srgbClr val="FF0000"/>
                </a:solidFill>
              </a:rPr>
              <a:t>The </a:t>
            </a:r>
            <a:r>
              <a:rPr lang="en-GB" dirty="0">
                <a:solidFill>
                  <a:srgbClr val="FF0000"/>
                </a:solidFill>
              </a:rPr>
              <a:t>RF</a:t>
            </a:r>
            <a:r>
              <a:rPr lang="en-GB" baseline="-25000" dirty="0">
                <a:solidFill>
                  <a:srgbClr val="FF0000"/>
                </a:solidFill>
              </a:rPr>
              <a:t>BC</a:t>
            </a:r>
            <a:r>
              <a:rPr lang="en-GB" dirty="0">
                <a:solidFill>
                  <a:srgbClr val="FF0000"/>
                </a:solidFill>
              </a:rPr>
              <a:t> calculation is based on the estimated black carbon absorption, which is converted from the BC atmospheric burden. </a:t>
            </a:r>
            <a:endParaRPr lang="en-GB" dirty="0" smtClean="0">
              <a:solidFill>
                <a:srgbClr val="FF0000"/>
              </a:solidFill>
            </a:endParaRPr>
          </a:p>
          <a:p>
            <a:r>
              <a:rPr lang="en-GB" dirty="0" smtClean="0">
                <a:solidFill>
                  <a:srgbClr val="FF0000"/>
                </a:solidFill>
              </a:rPr>
              <a:t>Thus</a:t>
            </a:r>
            <a:r>
              <a:rPr lang="en-GB" dirty="0">
                <a:solidFill>
                  <a:srgbClr val="FF0000"/>
                </a:solidFill>
              </a:rPr>
              <a:t>, the absorption is not only sensitive to the BC concentration but also to the conversion factor, which is called mass absorption cross-section (MAC</a:t>
            </a:r>
            <a:r>
              <a:rPr lang="en-GB" dirty="0" smtClean="0">
                <a:solidFill>
                  <a:srgbClr val="FF0000"/>
                </a:solidFill>
              </a:rPr>
              <a:t>).</a:t>
            </a:r>
          </a:p>
          <a:p>
            <a:endParaRPr lang="en-GB" dirty="0" smtClean="0"/>
          </a:p>
          <a:p>
            <a:endParaRPr lang="de-CH" dirty="0"/>
          </a:p>
        </p:txBody>
      </p:sp>
    </p:spTree>
    <p:extLst>
      <p:ext uri="{BB962C8B-B14F-4D97-AF65-F5344CB8AC3E}">
        <p14:creationId xmlns:p14="http://schemas.microsoft.com/office/powerpoint/2010/main" val="2702059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a:t>How</a:t>
            </a:r>
            <a:r>
              <a:rPr lang="de-CH" dirty="0"/>
              <a:t> MAC </a:t>
            </a:r>
            <a:r>
              <a:rPr lang="de-CH" dirty="0" err="1"/>
              <a:t>values</a:t>
            </a:r>
            <a:r>
              <a:rPr lang="de-CH" dirty="0"/>
              <a:t> </a:t>
            </a:r>
            <a:r>
              <a:rPr lang="de-CH" dirty="0" err="1"/>
              <a:t>can</a:t>
            </a:r>
            <a:r>
              <a:rPr lang="de-CH" dirty="0"/>
              <a:t> </a:t>
            </a:r>
            <a:r>
              <a:rPr lang="de-CH" dirty="0" err="1"/>
              <a:t>be</a:t>
            </a:r>
            <a:r>
              <a:rPr lang="de-CH" dirty="0"/>
              <a:t> </a:t>
            </a:r>
            <a:r>
              <a:rPr lang="de-CH" dirty="0" err="1"/>
              <a:t>determined</a:t>
            </a:r>
            <a:endParaRPr lang="de-CH"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484784"/>
            <a:ext cx="8039100"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700881"/>
            <a:ext cx="2232248" cy="130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355976" y="3331549"/>
            <a:ext cx="2968826" cy="369332"/>
          </a:xfrm>
          <a:prstGeom prst="rect">
            <a:avLst/>
          </a:prstGeom>
          <a:noFill/>
        </p:spPr>
        <p:txBody>
          <a:bodyPr wrap="none" rtlCol="0">
            <a:spAutoFit/>
          </a:bodyPr>
          <a:lstStyle/>
          <a:p>
            <a:r>
              <a:rPr lang="de-CH" dirty="0" smtClean="0"/>
              <a:t>MAAP, </a:t>
            </a:r>
            <a:r>
              <a:rPr lang="de-CH" dirty="0" err="1" smtClean="0"/>
              <a:t>Aethalometer</a:t>
            </a:r>
            <a:r>
              <a:rPr lang="de-CH" dirty="0" smtClean="0"/>
              <a:t>, PSAP, …</a:t>
            </a:r>
            <a:endParaRPr lang="de-CH" dirty="0"/>
          </a:p>
        </p:txBody>
      </p:sp>
      <p:cxnSp>
        <p:nvCxnSpPr>
          <p:cNvPr id="6" name="Straight Arrow Connector 5"/>
          <p:cNvCxnSpPr/>
          <p:nvPr/>
        </p:nvCxnSpPr>
        <p:spPr>
          <a:xfrm flipH="1">
            <a:off x="3923928" y="3700881"/>
            <a:ext cx="21602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462766" y="5219908"/>
            <a:ext cx="1919564" cy="369332"/>
          </a:xfrm>
          <a:prstGeom prst="rect">
            <a:avLst/>
          </a:prstGeom>
          <a:noFill/>
        </p:spPr>
        <p:txBody>
          <a:bodyPr wrap="none" rtlCol="0">
            <a:spAutoFit/>
          </a:bodyPr>
          <a:lstStyle/>
          <a:p>
            <a:r>
              <a:rPr lang="de-CH" dirty="0" smtClean="0"/>
              <a:t>EC/OC (EUSAAR-2)</a:t>
            </a:r>
            <a:endParaRPr lang="de-CH" dirty="0"/>
          </a:p>
        </p:txBody>
      </p:sp>
      <p:cxnSp>
        <p:nvCxnSpPr>
          <p:cNvPr id="9" name="Straight Arrow Connector 8"/>
          <p:cNvCxnSpPr/>
          <p:nvPr/>
        </p:nvCxnSpPr>
        <p:spPr>
          <a:xfrm flipH="1" flipV="1">
            <a:off x="4031940" y="4853009"/>
            <a:ext cx="39604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2913" t="20990" r="19480" b="16302"/>
          <a:stretch/>
        </p:blipFill>
        <p:spPr bwMode="auto">
          <a:xfrm>
            <a:off x="3487800" y="4005064"/>
            <a:ext cx="544140"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913" t="20990" r="19480" b="16302"/>
          <a:stretch/>
        </p:blipFill>
        <p:spPr bwMode="auto">
          <a:xfrm>
            <a:off x="5666124" y="2076088"/>
            <a:ext cx="331325" cy="26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2067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Conversion</a:t>
            </a:r>
            <a:r>
              <a:rPr lang="de-CH" dirty="0" smtClean="0"/>
              <a:t> </a:t>
            </a:r>
            <a:r>
              <a:rPr lang="de-CH" dirty="0" err="1" smtClean="0"/>
              <a:t>of</a:t>
            </a:r>
            <a:r>
              <a:rPr lang="de-CH" dirty="0" smtClean="0"/>
              <a:t> Absorption </a:t>
            </a:r>
            <a:r>
              <a:rPr lang="de-CH" dirty="0" err="1" smtClean="0"/>
              <a:t>to</a:t>
            </a:r>
            <a:r>
              <a:rPr lang="de-CH" dirty="0" smtClean="0"/>
              <a:t> </a:t>
            </a:r>
            <a:r>
              <a:rPr lang="de-CH" dirty="0" err="1" smtClean="0"/>
              <a:t>eBC</a:t>
            </a:r>
            <a:r>
              <a:rPr lang="de-CH" dirty="0" smtClean="0"/>
              <a:t> </a:t>
            </a:r>
            <a:r>
              <a:rPr lang="de-CH" dirty="0" err="1" smtClean="0"/>
              <a:t>and</a:t>
            </a:r>
            <a:r>
              <a:rPr lang="de-CH" dirty="0" smtClean="0"/>
              <a:t> vice </a:t>
            </a:r>
            <a:r>
              <a:rPr lang="de-CH" dirty="0" err="1" smtClean="0"/>
              <a:t>versa</a:t>
            </a:r>
            <a:endParaRPr lang="de-CH" dirty="0"/>
          </a:p>
        </p:txBody>
      </p:sp>
      <p:pic>
        <p:nvPicPr>
          <p:cNvPr id="4" name="Content Placeholder 3"/>
          <p:cNvPicPr>
            <a:picLocks noGrp="1"/>
          </p:cNvPicPr>
          <p:nvPr>
            <p:ph idx="1"/>
          </p:nvPr>
        </p:nvPicPr>
        <p:blipFill>
          <a:blip r:embed="rId2"/>
          <a:stretch>
            <a:fillRect/>
          </a:stretch>
        </p:blipFill>
        <p:spPr>
          <a:xfrm>
            <a:off x="467544" y="2780928"/>
            <a:ext cx="8229600" cy="1847306"/>
          </a:xfrm>
          <a:prstGeom prst="rect">
            <a:avLst/>
          </a:prstGeom>
        </p:spPr>
      </p:pic>
      <p:sp>
        <p:nvSpPr>
          <p:cNvPr id="6" name="TextBox 5"/>
          <p:cNvSpPr txBox="1"/>
          <p:nvPr/>
        </p:nvSpPr>
        <p:spPr>
          <a:xfrm>
            <a:off x="971600" y="1556792"/>
            <a:ext cx="1484574" cy="369332"/>
          </a:xfrm>
          <a:prstGeom prst="rect">
            <a:avLst/>
          </a:prstGeom>
          <a:noFill/>
        </p:spPr>
        <p:txBody>
          <a:bodyPr wrap="none" rtlCol="0">
            <a:spAutoFit/>
          </a:bodyPr>
          <a:lstStyle/>
          <a:p>
            <a:r>
              <a:rPr lang="de-CH" dirty="0" err="1" smtClean="0"/>
              <a:t>Aethalometer</a:t>
            </a:r>
            <a:endParaRPr lang="de-CH" dirty="0"/>
          </a:p>
        </p:txBody>
      </p:sp>
      <p:sp>
        <p:nvSpPr>
          <p:cNvPr id="7" name="TextBox 6"/>
          <p:cNvSpPr txBox="1"/>
          <p:nvPr/>
        </p:nvSpPr>
        <p:spPr>
          <a:xfrm>
            <a:off x="4355976" y="1628800"/>
            <a:ext cx="4154471" cy="369332"/>
          </a:xfrm>
          <a:prstGeom prst="rect">
            <a:avLst/>
          </a:prstGeom>
          <a:noFill/>
        </p:spPr>
        <p:txBody>
          <a:bodyPr wrap="none" rtlCol="0">
            <a:spAutoFit/>
          </a:bodyPr>
          <a:lstStyle/>
          <a:p>
            <a:r>
              <a:rPr lang="de-CH" dirty="0" smtClean="0"/>
              <a:t>MAAP, CAPS-PM</a:t>
            </a:r>
            <a:r>
              <a:rPr lang="de-CH" baseline="-25000" dirty="0" smtClean="0"/>
              <a:t>SSA</a:t>
            </a:r>
            <a:r>
              <a:rPr lang="de-CH" dirty="0" smtClean="0"/>
              <a:t>, </a:t>
            </a:r>
            <a:r>
              <a:rPr lang="de-CH" dirty="0" err="1" smtClean="0"/>
              <a:t>Photoacoustic</a:t>
            </a:r>
            <a:r>
              <a:rPr lang="de-CH" dirty="0" smtClean="0"/>
              <a:t> Sensors</a:t>
            </a:r>
            <a:endParaRPr lang="de-CH" dirty="0"/>
          </a:p>
        </p:txBody>
      </p:sp>
      <p:cxnSp>
        <p:nvCxnSpPr>
          <p:cNvPr id="9" name="Straight Arrow Connector 8"/>
          <p:cNvCxnSpPr/>
          <p:nvPr/>
        </p:nvCxnSpPr>
        <p:spPr>
          <a:xfrm flipH="1">
            <a:off x="1115616" y="1944539"/>
            <a:ext cx="432048" cy="10524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08104" y="1944539"/>
            <a:ext cx="262501" cy="11244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8" name="Content Placeholder 3"/>
          <p:cNvPicPr>
            <a:picLocks/>
          </p:cNvPicPr>
          <p:nvPr/>
        </p:nvPicPr>
        <p:blipFill rotWithShape="1">
          <a:blip r:embed="rId2"/>
          <a:srcRect l="60374" t="16913" r="29859" b="50000"/>
          <a:stretch/>
        </p:blipFill>
        <p:spPr>
          <a:xfrm>
            <a:off x="5508104" y="5181600"/>
            <a:ext cx="803796" cy="611213"/>
          </a:xfrm>
          <a:prstGeom prst="rect">
            <a:avLst/>
          </a:prstGeom>
        </p:spPr>
      </p:pic>
    </p:spTree>
    <p:extLst>
      <p:ext uri="{BB962C8B-B14F-4D97-AF65-F5344CB8AC3E}">
        <p14:creationId xmlns:p14="http://schemas.microsoft.com/office/powerpoint/2010/main" val="1445376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MAC </a:t>
            </a:r>
            <a:r>
              <a:rPr lang="de-CH" dirty="0" err="1" smtClean="0"/>
              <a:t>variability</a:t>
            </a:r>
            <a:endParaRPr lang="de-CH" dirty="0"/>
          </a:p>
        </p:txBody>
      </p:sp>
      <p:sp>
        <p:nvSpPr>
          <p:cNvPr id="3" name="Content Placeholder 2"/>
          <p:cNvSpPr>
            <a:spLocks noGrp="1"/>
          </p:cNvSpPr>
          <p:nvPr>
            <p:ph idx="1"/>
          </p:nvPr>
        </p:nvSpPr>
        <p:spPr/>
        <p:txBody>
          <a:bodyPr/>
          <a:lstStyle/>
          <a:p>
            <a:r>
              <a:rPr lang="en-GB" dirty="0" smtClean="0">
                <a:solidFill>
                  <a:srgbClr val="FF0000"/>
                </a:solidFill>
              </a:rPr>
              <a:t>Quite </a:t>
            </a:r>
            <a:r>
              <a:rPr lang="en-GB" dirty="0">
                <a:solidFill>
                  <a:srgbClr val="FF0000"/>
                </a:solidFill>
              </a:rPr>
              <a:t>some spread of the MAC values found in the literature is caused by inconsistency of methods</a:t>
            </a:r>
            <a:r>
              <a:rPr lang="en-GB" dirty="0"/>
              <a:t> (that were to some extent known but not properly discussed). </a:t>
            </a:r>
            <a:endParaRPr lang="en-GB" dirty="0" smtClean="0"/>
          </a:p>
          <a:p>
            <a:r>
              <a:rPr lang="en-GB" dirty="0" smtClean="0">
                <a:solidFill>
                  <a:srgbClr val="FF0000"/>
                </a:solidFill>
              </a:rPr>
              <a:t>The past and current ACTRIS </a:t>
            </a:r>
            <a:r>
              <a:rPr lang="en-GB" dirty="0">
                <a:solidFill>
                  <a:srgbClr val="FF0000"/>
                </a:solidFill>
              </a:rPr>
              <a:t>instrument </a:t>
            </a:r>
            <a:r>
              <a:rPr lang="en-GB" dirty="0" err="1">
                <a:solidFill>
                  <a:srgbClr val="FF0000"/>
                </a:solidFill>
              </a:rPr>
              <a:t>intercomparison</a:t>
            </a:r>
            <a:r>
              <a:rPr lang="en-GB" dirty="0">
                <a:solidFill>
                  <a:srgbClr val="FF0000"/>
                </a:solidFill>
              </a:rPr>
              <a:t> and harmonization efforts solved some of these issues </a:t>
            </a:r>
            <a:r>
              <a:rPr lang="en-GB" dirty="0"/>
              <a:t>and made results much more consistent and physically reasonable, as shown in Zanatta et al. (submitted</a:t>
            </a:r>
            <a:r>
              <a:rPr lang="en-GB" dirty="0" smtClean="0"/>
              <a:t>).</a:t>
            </a:r>
          </a:p>
          <a:p>
            <a:r>
              <a:rPr lang="en-GB" dirty="0" smtClean="0"/>
              <a:t>More </a:t>
            </a:r>
            <a:r>
              <a:rPr lang="en-GB" dirty="0"/>
              <a:t>on MAC </a:t>
            </a:r>
            <a:r>
              <a:rPr lang="en-GB" dirty="0" smtClean="0"/>
              <a:t>variability see following slides….</a:t>
            </a:r>
            <a:endParaRPr lang="de-CH" dirty="0"/>
          </a:p>
          <a:p>
            <a:endParaRPr lang="de-CH" b="1" dirty="0"/>
          </a:p>
        </p:txBody>
      </p:sp>
    </p:spTree>
    <p:extLst>
      <p:ext uri="{BB962C8B-B14F-4D97-AF65-F5344CB8AC3E}">
        <p14:creationId xmlns:p14="http://schemas.microsoft.com/office/powerpoint/2010/main" val="363504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err="1" smtClean="0"/>
              <a:t>Recent</a:t>
            </a:r>
            <a:r>
              <a:rPr lang="de-CH" dirty="0" smtClean="0"/>
              <a:t> </a:t>
            </a:r>
            <a:r>
              <a:rPr lang="de-CH" dirty="0" err="1" smtClean="0"/>
              <a:t>study</a:t>
            </a:r>
            <a:r>
              <a:rPr lang="de-CH" dirty="0" smtClean="0"/>
              <a:t> </a:t>
            </a:r>
            <a:r>
              <a:rPr lang="de-CH" dirty="0" err="1" smtClean="0"/>
              <a:t>by</a:t>
            </a:r>
            <a:r>
              <a:rPr lang="de-CH" dirty="0" smtClean="0"/>
              <a:t> Zanatta et al. </a:t>
            </a:r>
            <a:endParaRPr lang="de-CH"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9144"/>
          <a:stretch/>
        </p:blipFill>
        <p:spPr bwMode="auto">
          <a:xfrm>
            <a:off x="683568" y="764704"/>
            <a:ext cx="7981950" cy="5400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4860032" y="908720"/>
            <a:ext cx="1728192" cy="4968552"/>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128724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Zanatta et al.</a:t>
            </a:r>
            <a:endParaRPr lang="de-CH" dirty="0"/>
          </a:p>
        </p:txBody>
      </p:sp>
      <p:sp>
        <p:nvSpPr>
          <p:cNvPr id="3" name="Content Placeholder 2"/>
          <p:cNvSpPr>
            <a:spLocks noGrp="1"/>
          </p:cNvSpPr>
          <p:nvPr>
            <p:ph idx="1"/>
          </p:nvPr>
        </p:nvSpPr>
        <p:spPr/>
        <p:txBody>
          <a:bodyPr/>
          <a:lstStyle/>
          <a:p>
            <a:pPr marL="0" indent="0">
              <a:buNone/>
            </a:pPr>
            <a:r>
              <a:rPr lang="en-GB" dirty="0">
                <a:solidFill>
                  <a:schemeClr val="tx1"/>
                </a:solidFill>
              </a:rPr>
              <a:t>Conclusions according to the final draft of the paper:</a:t>
            </a:r>
            <a:endParaRPr lang="de-CH" dirty="0">
              <a:solidFill>
                <a:schemeClr val="tx1"/>
              </a:solidFill>
            </a:endParaRPr>
          </a:p>
          <a:p>
            <a:pPr lvl="0"/>
            <a:r>
              <a:rPr lang="en-GB" dirty="0"/>
              <a:t>Grand average MAC = 10.0 m2/g</a:t>
            </a:r>
            <a:endParaRPr lang="de-CH" dirty="0"/>
          </a:p>
          <a:p>
            <a:pPr lvl="0"/>
            <a:r>
              <a:rPr lang="en-GB" dirty="0"/>
              <a:t> Spatial variability: as small as 7.5 to 13.3 m2/g (geom. SD of annual values from all sites</a:t>
            </a:r>
            <a:endParaRPr lang="de-CH" dirty="0"/>
          </a:p>
          <a:p>
            <a:pPr lvl="0"/>
            <a:r>
              <a:rPr lang="en-GB" dirty="0"/>
              <a:t> Seasonality: small; most seasonal patterns are hardly significant. (2 month campaign would anyway not address this.)</a:t>
            </a:r>
            <a:endParaRPr lang="de-CH" dirty="0"/>
          </a:p>
          <a:p>
            <a:pPr lvl="0"/>
            <a:r>
              <a:rPr lang="en-GB" dirty="0"/>
              <a:t> Temporal variability: there is some (geom. SD of 24h data typically &lt; 1.5 including instrument noise at most) which seems to be related, at least to some extent, to the degree of internal </a:t>
            </a:r>
            <a:r>
              <a:rPr lang="en-GB" dirty="0" smtClean="0"/>
              <a:t>mixing. </a:t>
            </a:r>
            <a:endParaRPr lang="de-CH" dirty="0"/>
          </a:p>
        </p:txBody>
      </p:sp>
    </p:spTree>
    <p:extLst>
      <p:ext uri="{BB962C8B-B14F-4D97-AF65-F5344CB8AC3E}">
        <p14:creationId xmlns:p14="http://schemas.microsoft.com/office/powerpoint/2010/main" val="2384506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5182" y="422394"/>
            <a:ext cx="8229600" cy="630342"/>
          </a:xfrm>
        </p:spPr>
        <p:txBody>
          <a:bodyPr>
            <a:noAutofit/>
          </a:bodyPr>
          <a:lstStyle/>
          <a:p>
            <a:r>
              <a:rPr lang="en-US" sz="3200" b="1" cap="small" dirty="0" smtClean="0"/>
              <a:t>The </a:t>
            </a:r>
            <a:r>
              <a:rPr lang="en-US" sz="3200" b="1" cap="small" dirty="0" err="1" smtClean="0"/>
              <a:t>ACTRIS</a:t>
            </a:r>
            <a:r>
              <a:rPr lang="en-US" sz="3200" b="1" cap="small" dirty="0" smtClean="0"/>
              <a:t> and </a:t>
            </a:r>
            <a:r>
              <a:rPr lang="en-US" sz="3200" b="1" cap="small" dirty="0" err="1" smtClean="0"/>
              <a:t>EBAS</a:t>
            </a:r>
            <a:r>
              <a:rPr lang="en-US" sz="3200" b="1" cap="small" dirty="0" smtClean="0"/>
              <a:t> database</a:t>
            </a:r>
            <a:endParaRPr lang="en-US" sz="3200" b="1" cap="small" dirty="0"/>
          </a:p>
        </p:txBody>
      </p:sp>
      <p:sp>
        <p:nvSpPr>
          <p:cNvPr id="3" name="ZoneTexte 2"/>
          <p:cNvSpPr txBox="1"/>
          <p:nvPr/>
        </p:nvSpPr>
        <p:spPr>
          <a:xfrm>
            <a:off x="326550" y="980728"/>
            <a:ext cx="8352928" cy="400110"/>
          </a:xfrm>
          <a:prstGeom prst="rect">
            <a:avLst/>
          </a:prstGeom>
          <a:noFill/>
        </p:spPr>
        <p:txBody>
          <a:bodyPr wrap="square" rtlCol="0">
            <a:spAutoFit/>
          </a:bodyPr>
          <a:lstStyle/>
          <a:p>
            <a:r>
              <a:rPr lang="en-US" sz="2000" b="1" dirty="0" smtClean="0">
                <a:solidFill>
                  <a:srgbClr val="0070C0"/>
                </a:solidFill>
              </a:rPr>
              <a:t>9 </a:t>
            </a:r>
            <a:r>
              <a:rPr lang="en-US" sz="2000" b="1" dirty="0" err="1" smtClean="0">
                <a:solidFill>
                  <a:srgbClr val="0070C0"/>
                </a:solidFill>
              </a:rPr>
              <a:t>ACTRIS</a:t>
            </a:r>
            <a:r>
              <a:rPr lang="en-US" sz="2000" b="1" dirty="0" smtClean="0">
                <a:solidFill>
                  <a:srgbClr val="0070C0"/>
                </a:solidFill>
              </a:rPr>
              <a:t> sites</a:t>
            </a:r>
            <a:r>
              <a:rPr lang="en-US" sz="2000" dirty="0" smtClean="0"/>
              <a:t>, representative of </a:t>
            </a:r>
            <a:r>
              <a:rPr lang="en-US" sz="2000" b="1" dirty="0" smtClean="0">
                <a:solidFill>
                  <a:srgbClr val="0070C0"/>
                </a:solidFill>
              </a:rPr>
              <a:t>back ground </a:t>
            </a:r>
            <a:r>
              <a:rPr lang="en-US" sz="2000" dirty="0" smtClean="0"/>
              <a:t>air masses, data span </a:t>
            </a:r>
            <a:r>
              <a:rPr lang="en-US" sz="2000" b="1" dirty="0" smtClean="0">
                <a:solidFill>
                  <a:srgbClr val="0070C0"/>
                </a:solidFill>
              </a:rPr>
              <a:t>2008-2011</a:t>
            </a:r>
            <a:endParaRPr lang="en-US" sz="2000" b="1" dirty="0">
              <a:solidFill>
                <a:srgbClr val="0070C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50" y="1380838"/>
            <a:ext cx="8526873" cy="4712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Tableau 8"/>
          <p:cNvGraphicFramePr>
            <a:graphicFrameLocks noGrp="1"/>
          </p:cNvGraphicFramePr>
          <p:nvPr>
            <p:extLst>
              <p:ext uri="{D42A27DB-BD31-4B8C-83A1-F6EECF244321}">
                <p14:modId xmlns:p14="http://schemas.microsoft.com/office/powerpoint/2010/main" val="390878030"/>
              </p:ext>
            </p:extLst>
          </p:nvPr>
        </p:nvGraphicFramePr>
        <p:xfrm>
          <a:off x="6170" y="0"/>
          <a:ext cx="9137832" cy="370840"/>
        </p:xfrm>
        <a:graphic>
          <a:graphicData uri="http://schemas.openxmlformats.org/drawingml/2006/table">
            <a:tbl>
              <a:tblPr firstRow="1" bandRow="1">
                <a:tableStyleId>{5C22544A-7EE6-4342-B048-85BDC9FD1C3A}</a:tableStyleId>
              </a:tblPr>
              <a:tblGrid>
                <a:gridCol w="1522972"/>
                <a:gridCol w="1522972"/>
                <a:gridCol w="1522972"/>
                <a:gridCol w="1522972"/>
                <a:gridCol w="1522972"/>
                <a:gridCol w="1522972"/>
              </a:tblGrid>
              <a:tr h="370840">
                <a:tc>
                  <a:txBody>
                    <a:bodyPr/>
                    <a:lstStyle/>
                    <a:p>
                      <a:pPr algn="ctr"/>
                      <a:r>
                        <a:rPr lang="en-US" sz="1200" b="1" kern="1200" dirty="0" smtClean="0">
                          <a:solidFill>
                            <a:schemeClr val="bg1">
                              <a:lumMod val="50000"/>
                            </a:schemeClr>
                          </a:solidFill>
                          <a:latin typeface="+mn-lt"/>
                          <a:ea typeface="+mn-ea"/>
                          <a:cs typeface="+mn-cs"/>
                        </a:rPr>
                        <a:t>Introduction</a:t>
                      </a:r>
                      <a:endParaRPr lang="en-US" sz="1200" b="1" kern="1200" dirty="0">
                        <a:solidFill>
                          <a:schemeClr val="bg1">
                            <a:lumMod val="50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rgbClr val="808080"/>
                          </a:solidFill>
                        </a:rPr>
                        <a:t>Method</a:t>
                      </a:r>
                      <a:endParaRPr lang="en-US" sz="1200" dirty="0">
                        <a:solidFill>
                          <a:srgbClr val="80808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rgbClr val="0070C0"/>
                          </a:solidFill>
                        </a:rPr>
                        <a:t>BC in Europe</a:t>
                      </a:r>
                      <a:endParaRPr lang="en-US" sz="1200"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Aged BC in the arctic</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BC as ice nucleus</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Conclusions</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911446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752" y="1220593"/>
            <a:ext cx="6358687" cy="4128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a:xfrm>
            <a:off x="329730" y="260648"/>
            <a:ext cx="8229600" cy="854804"/>
          </a:xfrm>
        </p:spPr>
        <p:txBody>
          <a:bodyPr>
            <a:noAutofit/>
          </a:bodyPr>
          <a:lstStyle/>
          <a:p>
            <a:r>
              <a:rPr lang="en-US" sz="3200" b="1" cap="small" dirty="0" smtClean="0"/>
              <a:t>MAC spatial variability</a:t>
            </a:r>
            <a:endParaRPr lang="en-US" sz="3200" b="1" cap="small" dirty="0"/>
          </a:p>
        </p:txBody>
      </p:sp>
      <p:sp>
        <p:nvSpPr>
          <p:cNvPr id="4" name="Espace réservé du numéro de diapositive 3"/>
          <p:cNvSpPr>
            <a:spLocks noGrp="1"/>
          </p:cNvSpPr>
          <p:nvPr>
            <p:ph type="sldNum" sz="quarter" idx="4294967295"/>
          </p:nvPr>
        </p:nvSpPr>
        <p:spPr>
          <a:xfrm>
            <a:off x="6553200" y="6356350"/>
            <a:ext cx="2133600" cy="365125"/>
          </a:xfrm>
          <a:prstGeom prst="rect">
            <a:avLst/>
          </a:prstGeom>
        </p:spPr>
        <p:txBody>
          <a:bodyPr/>
          <a:lstStyle/>
          <a:p>
            <a:fld id="{70AE8307-E953-4511-B4DB-DBB3FF49D21B}" type="slidenum">
              <a:rPr lang="en-US" smtClean="0"/>
              <a:t>9</a:t>
            </a:fld>
            <a:endParaRPr lang="en-US"/>
          </a:p>
        </p:txBody>
      </p:sp>
      <p:sp>
        <p:nvSpPr>
          <p:cNvPr id="6" name="ZoneTexte 5"/>
          <p:cNvSpPr txBox="1"/>
          <p:nvPr/>
        </p:nvSpPr>
        <p:spPr>
          <a:xfrm>
            <a:off x="539552" y="5301064"/>
            <a:ext cx="7416824" cy="646331"/>
          </a:xfrm>
          <a:prstGeom prst="rect">
            <a:avLst/>
          </a:prstGeom>
          <a:noFill/>
        </p:spPr>
        <p:txBody>
          <a:bodyPr wrap="square" rtlCol="0">
            <a:spAutoFit/>
          </a:bodyPr>
          <a:lstStyle/>
          <a:p>
            <a:r>
              <a:rPr lang="en-US" b="1" dirty="0" smtClean="0">
                <a:solidFill>
                  <a:srgbClr val="0070C0"/>
                </a:solidFill>
              </a:rPr>
              <a:t>Homogeneously distributed</a:t>
            </a:r>
            <a:endParaRPr lang="en-US" dirty="0" smtClean="0"/>
          </a:p>
          <a:p>
            <a:r>
              <a:rPr lang="en-US" dirty="0" smtClean="0"/>
              <a:t>Grand average MAC values (geometric mean) : </a:t>
            </a:r>
            <a:r>
              <a:rPr lang="en-US" b="1" dirty="0" smtClean="0">
                <a:solidFill>
                  <a:srgbClr val="0070C0"/>
                </a:solidFill>
              </a:rPr>
              <a:t>10 </a:t>
            </a:r>
            <a:r>
              <a:rPr lang="en-US" b="1" dirty="0">
                <a:solidFill>
                  <a:srgbClr val="0070C0"/>
                </a:solidFill>
                <a:sym typeface="Wingdings" pitchFamily="2" charset="2"/>
              </a:rPr>
              <a:t>m</a:t>
            </a:r>
            <a:r>
              <a:rPr lang="en-US" b="1" baseline="30000" dirty="0">
                <a:solidFill>
                  <a:srgbClr val="0070C0"/>
                </a:solidFill>
                <a:sym typeface="Wingdings" pitchFamily="2" charset="2"/>
              </a:rPr>
              <a:t>2</a:t>
            </a:r>
            <a:r>
              <a:rPr lang="en-US" b="1" dirty="0">
                <a:solidFill>
                  <a:srgbClr val="0070C0"/>
                </a:solidFill>
                <a:sym typeface="Wingdings" pitchFamily="2" charset="2"/>
              </a:rPr>
              <a:t> g</a:t>
            </a:r>
            <a:r>
              <a:rPr lang="en-US" b="1" baseline="30000" dirty="0">
                <a:solidFill>
                  <a:srgbClr val="0070C0"/>
                </a:solidFill>
                <a:sym typeface="Wingdings" pitchFamily="2" charset="2"/>
              </a:rPr>
              <a:t>-1</a:t>
            </a:r>
            <a:r>
              <a:rPr lang="en-US" b="1" dirty="0" smtClean="0">
                <a:solidFill>
                  <a:srgbClr val="0070C0"/>
                </a:solidFill>
              </a:rPr>
              <a:t> ± 2.5 </a:t>
            </a:r>
            <a:r>
              <a:rPr lang="en-US" b="1" dirty="0">
                <a:solidFill>
                  <a:srgbClr val="0070C0"/>
                </a:solidFill>
                <a:sym typeface="Wingdings" pitchFamily="2" charset="2"/>
              </a:rPr>
              <a:t>m</a:t>
            </a:r>
            <a:r>
              <a:rPr lang="en-US" b="1" baseline="30000" dirty="0">
                <a:solidFill>
                  <a:srgbClr val="0070C0"/>
                </a:solidFill>
                <a:sym typeface="Wingdings" pitchFamily="2" charset="2"/>
              </a:rPr>
              <a:t>2</a:t>
            </a:r>
            <a:r>
              <a:rPr lang="en-US" b="1" dirty="0">
                <a:solidFill>
                  <a:srgbClr val="0070C0"/>
                </a:solidFill>
                <a:sym typeface="Wingdings" pitchFamily="2" charset="2"/>
              </a:rPr>
              <a:t> g</a:t>
            </a:r>
            <a:r>
              <a:rPr lang="en-US" b="1" baseline="30000" dirty="0">
                <a:solidFill>
                  <a:srgbClr val="0070C0"/>
                </a:solidFill>
                <a:sym typeface="Wingdings" pitchFamily="2" charset="2"/>
              </a:rPr>
              <a:t>-1</a:t>
            </a:r>
            <a:r>
              <a:rPr lang="en-US" b="1" dirty="0">
                <a:solidFill>
                  <a:srgbClr val="0070C0"/>
                </a:solidFill>
              </a:rPr>
              <a:t> </a:t>
            </a:r>
            <a:endParaRPr lang="en-US" b="1" dirty="0" smtClean="0">
              <a:solidFill>
                <a:srgbClr val="0070C0"/>
              </a:solidFill>
            </a:endParaRPr>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1024979"/>
            <a:ext cx="4750485" cy="675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39552" y="5947395"/>
            <a:ext cx="7704856" cy="369332"/>
          </a:xfrm>
          <a:prstGeom prst="rect">
            <a:avLst/>
          </a:prstGeom>
        </p:spPr>
        <p:txBody>
          <a:bodyPr wrap="square">
            <a:spAutoFit/>
          </a:bodyPr>
          <a:lstStyle/>
          <a:p>
            <a:r>
              <a:rPr lang="en-US" b="1" dirty="0" smtClean="0">
                <a:solidFill>
                  <a:srgbClr val="0066FF"/>
                </a:solidFill>
              </a:rPr>
              <a:t>Seasonal </a:t>
            </a:r>
            <a:r>
              <a:rPr lang="en-US" b="1" dirty="0">
                <a:solidFill>
                  <a:srgbClr val="0066FF"/>
                </a:solidFill>
              </a:rPr>
              <a:t>pattern</a:t>
            </a:r>
            <a:r>
              <a:rPr lang="en-US" dirty="0"/>
              <a:t>: no statistically significant or common to all stations</a:t>
            </a:r>
            <a:endParaRPr lang="en-US" b="1" dirty="0">
              <a:solidFill>
                <a:srgbClr val="0070C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3611327488"/>
              </p:ext>
            </p:extLst>
          </p:nvPr>
        </p:nvGraphicFramePr>
        <p:xfrm>
          <a:off x="6170" y="0"/>
          <a:ext cx="9137832" cy="370840"/>
        </p:xfrm>
        <a:graphic>
          <a:graphicData uri="http://schemas.openxmlformats.org/drawingml/2006/table">
            <a:tbl>
              <a:tblPr firstRow="1" bandRow="1">
                <a:tableStyleId>{5C22544A-7EE6-4342-B048-85BDC9FD1C3A}</a:tableStyleId>
              </a:tblPr>
              <a:tblGrid>
                <a:gridCol w="1522972"/>
                <a:gridCol w="1522972"/>
                <a:gridCol w="1522972"/>
                <a:gridCol w="1522972"/>
                <a:gridCol w="1522972"/>
                <a:gridCol w="1522972"/>
              </a:tblGrid>
              <a:tr h="370840">
                <a:tc>
                  <a:txBody>
                    <a:bodyPr/>
                    <a:lstStyle/>
                    <a:p>
                      <a:pPr algn="ctr"/>
                      <a:r>
                        <a:rPr lang="en-US" sz="1200" b="1" kern="1200" dirty="0" smtClean="0">
                          <a:solidFill>
                            <a:schemeClr val="bg1">
                              <a:lumMod val="50000"/>
                            </a:schemeClr>
                          </a:solidFill>
                          <a:latin typeface="+mn-lt"/>
                          <a:ea typeface="+mn-ea"/>
                          <a:cs typeface="+mn-cs"/>
                        </a:rPr>
                        <a:t>Introduction</a:t>
                      </a:r>
                      <a:endParaRPr lang="en-US" sz="1200" b="1" kern="1200" dirty="0">
                        <a:solidFill>
                          <a:schemeClr val="bg1">
                            <a:lumMod val="50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rgbClr val="808080"/>
                          </a:solidFill>
                        </a:rPr>
                        <a:t>Method</a:t>
                      </a:r>
                      <a:endParaRPr lang="en-US" sz="1200" dirty="0">
                        <a:solidFill>
                          <a:srgbClr val="80808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rgbClr val="0070C0"/>
                          </a:solidFill>
                        </a:rPr>
                        <a:t>BC in Europe</a:t>
                      </a:r>
                      <a:endParaRPr lang="en-US" sz="1200"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Aged BC in the arctic</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BC as ice nucleus</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bg1">
                              <a:lumMod val="50000"/>
                            </a:schemeClr>
                          </a:solidFill>
                        </a:rPr>
                        <a:t>Conclusions</a:t>
                      </a:r>
                      <a:endParaRPr lang="en-US" sz="1200" dirty="0">
                        <a:solidFill>
                          <a:schemeClr val="bg1">
                            <a:lumMod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Accolade fermante 10"/>
          <p:cNvSpPr/>
          <p:nvPr/>
        </p:nvSpPr>
        <p:spPr>
          <a:xfrm>
            <a:off x="6869360" y="2132856"/>
            <a:ext cx="288032" cy="208823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ectangle 11"/>
          <p:cNvSpPr/>
          <p:nvPr/>
        </p:nvSpPr>
        <p:spPr>
          <a:xfrm>
            <a:off x="7380312" y="2787083"/>
            <a:ext cx="1407866" cy="923330"/>
          </a:xfrm>
          <a:prstGeom prst="rect">
            <a:avLst/>
          </a:prstGeom>
        </p:spPr>
        <p:txBody>
          <a:bodyPr wrap="square">
            <a:spAutoFit/>
          </a:bodyPr>
          <a:lstStyle/>
          <a:p>
            <a:pPr algn="ctr"/>
            <a:r>
              <a:rPr lang="en-US" b="1" dirty="0" smtClean="0"/>
              <a:t>Range of previous observations</a:t>
            </a:r>
            <a:endParaRPr lang="en-US" sz="1200" dirty="0"/>
          </a:p>
        </p:txBody>
      </p:sp>
    </p:spTree>
    <p:extLst>
      <p:ext uri="{BB962C8B-B14F-4D97-AF65-F5344CB8AC3E}">
        <p14:creationId xmlns:p14="http://schemas.microsoft.com/office/powerpoint/2010/main" val="20563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1331</Words>
  <Application>Microsoft Office PowerPoint</Application>
  <PresentationFormat>On-screen Show (4:3)</PresentationFormat>
  <Paragraphs>121</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Thème Office</vt:lpstr>
      <vt:lpstr>Good Afternoon!</vt:lpstr>
      <vt:lpstr>BC and the importance of the MAC value</vt:lpstr>
      <vt:lpstr>How MAC values can be determined</vt:lpstr>
      <vt:lpstr>Conversion of Absorption to eBC and vice versa</vt:lpstr>
      <vt:lpstr>MAC variability</vt:lpstr>
      <vt:lpstr>Recent study by Zanatta et al. </vt:lpstr>
      <vt:lpstr>Zanatta et al.</vt:lpstr>
      <vt:lpstr>The ACTRIS and EBAS database</vt:lpstr>
      <vt:lpstr>MAC spatial variability</vt:lpstr>
      <vt:lpstr>PowerPoint Presentation</vt:lpstr>
      <vt:lpstr>Summarized: Minimal Campaign Requirements</vt:lpstr>
      <vt:lpstr>WP11: Improving the accuracy of aerosol light absorption determinations (JRA1)</vt:lpstr>
      <vt:lpstr>Link to ACTRIS2</vt:lpstr>
      <vt:lpstr>Backup slides</vt:lpstr>
      <vt:lpstr>Lensing effect</vt:lpstr>
      <vt:lpstr>Issues for further studies</vt:lpstr>
      <vt:lpstr>Issues for further studies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philippin</dc:creator>
  <cp:lastModifiedBy>Bukowiecki Nicolas</cp:lastModifiedBy>
  <cp:revision>361</cp:revision>
  <dcterms:created xsi:type="dcterms:W3CDTF">2013-07-11T13:48:32Z</dcterms:created>
  <dcterms:modified xsi:type="dcterms:W3CDTF">2016-05-19T15:03:31Z</dcterms:modified>
</cp:coreProperties>
</file>