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3" r:id="rId3"/>
    <p:sldId id="283" r:id="rId4"/>
    <p:sldId id="284" r:id="rId5"/>
    <p:sldId id="285" r:id="rId6"/>
    <p:sldId id="286" r:id="rId7"/>
    <p:sldId id="287"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197" autoAdjust="0"/>
  </p:normalViewPr>
  <p:slideViewPr>
    <p:cSldViewPr>
      <p:cViewPr varScale="1">
        <p:scale>
          <a:sx n="66" d="100"/>
          <a:sy n="66" d="100"/>
        </p:scale>
        <p:origin x="150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994329-62A7-4235-9727-7157CF17155E}" type="datetimeFigureOut">
              <a:rPr lang="fr-FR" smtClean="0"/>
              <a:pPr/>
              <a:t>17/05/2016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1E3F94-C4BE-4B9F-A603-CCA11F918383}"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err="1"/>
              <a:t>Introducing</a:t>
            </a:r>
            <a:r>
              <a:rPr lang="fr-FR" dirty="0"/>
              <a:t> </a:t>
            </a:r>
            <a:r>
              <a:rPr lang="fr-FR" dirty="0" err="1"/>
              <a:t>myself</a:t>
            </a:r>
            <a:endParaRPr lang="fr-FR" dirty="0"/>
          </a:p>
        </p:txBody>
      </p:sp>
      <p:sp>
        <p:nvSpPr>
          <p:cNvPr id="4" name="Espace réservé du numéro de diapositive 3"/>
          <p:cNvSpPr>
            <a:spLocks noGrp="1"/>
          </p:cNvSpPr>
          <p:nvPr>
            <p:ph type="sldNum" sz="quarter" idx="10"/>
          </p:nvPr>
        </p:nvSpPr>
        <p:spPr/>
        <p:txBody>
          <a:bodyPr/>
          <a:lstStyle/>
          <a:p>
            <a:fld id="{1D1E3F94-C4BE-4B9F-A603-CCA11F918383}"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a:t>Cliquez pour modifier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557534B9-23B9-411F-B898-65C1141CD91D}" type="datetimeFigureOut">
              <a:rPr lang="fr-FR" smtClean="0"/>
              <a:pPr/>
              <a:t>17/05/2016</a:t>
            </a:fld>
            <a:endParaRPr lang="fr-FR"/>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FR"/>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F02663AE-F2C4-4383-856E-7CEE638B9DEC}" type="slidenum">
              <a:rPr lang="fr-FR" smtClean="0"/>
              <a:pPr/>
              <a:t>‹#›</a:t>
            </a:fld>
            <a:endParaRPr lang="fr-FR"/>
          </a:p>
        </p:txBody>
      </p:sp>
      <p:sp>
        <p:nvSpPr>
          <p:cNvPr id="21" name="Rectangle 20"/>
          <p:cNvSpPr/>
          <p:nvPr/>
        </p:nvSpPr>
        <p:spPr>
          <a:xfrm>
            <a:off x="904875" y="2924944"/>
            <a:ext cx="7315200" cy="2003291"/>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4" y="2924944"/>
            <a:ext cx="282749" cy="2003291"/>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57534B9-23B9-411F-B898-65C1141CD91D}" type="datetimeFigureOut">
              <a:rPr lang="fr-FR" smtClean="0"/>
              <a:pPr/>
              <a:t>17/05/2016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2663AE-F2C4-4383-856E-7CEE638B9DEC}"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57534B9-23B9-411F-B898-65C1141CD91D}" type="datetimeFigureOut">
              <a:rPr lang="fr-FR" smtClean="0"/>
              <a:pPr/>
              <a:t>17/05/2016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2663AE-F2C4-4383-856E-7CEE638B9DEC}" type="slidenum">
              <a:rPr lang="fr-FR" smtClean="0"/>
              <a:pPr/>
              <a:t>‹#›</a:t>
            </a:fld>
            <a:endParaRPr lang="fr-FR"/>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557534B9-23B9-411F-B898-65C1141CD91D}" type="datetimeFigureOut">
              <a:rPr lang="fr-FR" smtClean="0"/>
              <a:pPr/>
              <a:t>17/05/2016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2663AE-F2C4-4383-856E-7CEE638B9DEC}" type="slidenum">
              <a:rPr lang="fr-FR" smtClean="0"/>
              <a:pPr/>
              <a:t>‹#›</a:t>
            </a:fld>
            <a:endParaRPr lang="fr-FR"/>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557534B9-23B9-411F-B898-65C1141CD91D}" type="datetimeFigureOut">
              <a:rPr lang="fr-FR" smtClean="0"/>
              <a:pPr/>
              <a:t>17/05/2016</a:t>
            </a:fld>
            <a:endParaRPr lang="fr-FR"/>
          </a:p>
        </p:txBody>
      </p:sp>
      <p:sp>
        <p:nvSpPr>
          <p:cNvPr id="5" name="Espace réservé du pied de page 4"/>
          <p:cNvSpPr>
            <a:spLocks noGrp="1"/>
          </p:cNvSpPr>
          <p:nvPr>
            <p:ph type="ftr" sz="quarter" idx="11"/>
          </p:nvPr>
        </p:nvSpPr>
        <p:spPr>
          <a:xfrm>
            <a:off x="2898648" y="6355080"/>
            <a:ext cx="3474720" cy="365760"/>
          </a:xfrm>
        </p:spPr>
        <p:txBody>
          <a:bodyPr/>
          <a:lstStyle/>
          <a:p>
            <a:endParaRPr lang="fr-FR"/>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F02663AE-F2C4-4383-856E-7CEE638B9DEC}" type="slidenum">
              <a:rPr lang="fr-FR" smtClean="0"/>
              <a:pPr/>
              <a:t>‹#›</a:t>
            </a:fld>
            <a:endParaRPr lang="fr-F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557534B9-23B9-411F-B898-65C1141CD91D}" type="datetimeFigureOut">
              <a:rPr lang="fr-FR" smtClean="0"/>
              <a:pPr/>
              <a:t>17/05/2016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02663AE-F2C4-4383-856E-7CEE638B9DEC}" type="slidenum">
              <a:rPr lang="fr-FR" smtClean="0"/>
              <a:pPr/>
              <a:t>‹#›</a:t>
            </a:fld>
            <a:endParaRPr lang="fr-FR"/>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557534B9-23B9-411F-B898-65C1141CD91D}" type="datetimeFigureOut">
              <a:rPr lang="fr-FR" smtClean="0"/>
              <a:pPr/>
              <a:t>17/05/2016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02663AE-F2C4-4383-856E-7CEE638B9DEC}" type="slidenum">
              <a:rPr lang="fr-FR" smtClean="0"/>
              <a:pPr/>
              <a:t>‹#›</a:t>
            </a:fld>
            <a:endParaRPr lang="fr-FR"/>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557534B9-23B9-411F-B898-65C1141CD91D}" type="datetimeFigureOut">
              <a:rPr lang="fr-FR" smtClean="0"/>
              <a:pPr/>
              <a:t>17/05/2016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02663AE-F2C4-4383-856E-7CEE638B9DEC}" type="slidenum">
              <a:rPr lang="fr-FR" smtClean="0"/>
              <a:pPr/>
              <a:t>‹#›</a:t>
            </a:fld>
            <a:endParaRPr lang="fr-FR"/>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57534B9-23B9-411F-B898-65C1141CD91D}" type="datetimeFigureOut">
              <a:rPr lang="fr-FR" smtClean="0"/>
              <a:pPr/>
              <a:t>17/05/2016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02663AE-F2C4-4383-856E-7CEE638B9DEC}" type="slidenum">
              <a:rPr lang="fr-FR" smtClean="0"/>
              <a:pPr/>
              <a:t>‹#›</a:t>
            </a:fld>
            <a:endParaRPr lang="fr-FR"/>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557534B9-23B9-411F-B898-65C1141CD91D}" type="datetimeFigureOut">
              <a:rPr lang="fr-FR" smtClean="0"/>
              <a:pPr/>
              <a:t>17/05/2016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02663AE-F2C4-4383-856E-7CEE638B9DEC}" type="slidenum">
              <a:rPr lang="fr-FR" smtClean="0"/>
              <a:pPr/>
              <a:t>‹#›</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557534B9-23B9-411F-B898-65C1141CD91D}" type="datetimeFigureOut">
              <a:rPr lang="fr-FR" smtClean="0"/>
              <a:pPr/>
              <a:t>17/05/2016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02663AE-F2C4-4383-856E-7CEE638B9DEC}" type="slidenum">
              <a:rPr lang="fr-FR" smtClean="0"/>
              <a:pPr/>
              <a:t>‹#›</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557534B9-23B9-411F-B898-65C1141CD91D}" type="datetimeFigureOut">
              <a:rPr lang="fr-FR" smtClean="0"/>
              <a:pPr/>
              <a:t>17/05/2016</a:t>
            </a:fld>
            <a:endParaRPr lang="fr-FR"/>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F02663AE-F2C4-4383-856E-7CEE638B9DEC}" type="slidenum">
              <a:rPr lang="fr-FR" smtClean="0"/>
              <a:pPr/>
              <a:t>‹#›</a:t>
            </a:fld>
            <a:endParaRPr lang="fr-FR"/>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19200" y="3068960"/>
            <a:ext cx="6858000" cy="1512168"/>
          </a:xfrm>
        </p:spPr>
        <p:txBody>
          <a:bodyPr>
            <a:normAutofit fontScale="90000"/>
          </a:bodyPr>
          <a:lstStyle/>
          <a:p>
            <a:r>
              <a:rPr lang="en-GB" dirty="0"/>
              <a:t>TFMM </a:t>
            </a:r>
            <a:r>
              <a:rPr lang="en-GB" dirty="0" err="1"/>
              <a:t>Workplan</a:t>
            </a:r>
            <a:r>
              <a:rPr lang="en-GB" dirty="0"/>
              <a:t> &amp; Mandate</a:t>
            </a:r>
            <a:br>
              <a:rPr lang="en-GB" dirty="0"/>
            </a:br>
            <a:br>
              <a:rPr lang="en-GB" dirty="0"/>
            </a:br>
            <a:r>
              <a:rPr lang="en-GB" sz="3100" dirty="0"/>
              <a:t>Augustin Colette &amp; Oksana </a:t>
            </a:r>
            <a:r>
              <a:rPr lang="en-GB" sz="3100" dirty="0" err="1"/>
              <a:t>Tarasova</a:t>
            </a:r>
            <a:endParaRPr lang="en-GB" sz="3100" dirty="0"/>
          </a:p>
        </p:txBody>
      </p:sp>
      <p:sp>
        <p:nvSpPr>
          <p:cNvPr id="3" name="Sous-titre 2"/>
          <p:cNvSpPr>
            <a:spLocks noGrp="1"/>
          </p:cNvSpPr>
          <p:nvPr>
            <p:ph type="subTitle" idx="1"/>
          </p:nvPr>
        </p:nvSpPr>
        <p:spPr/>
        <p:txBody>
          <a:bodyPr>
            <a:normAutofit fontScale="92500"/>
          </a:bodyPr>
          <a:lstStyle/>
          <a:p>
            <a:r>
              <a:rPr lang="en-GB" dirty="0"/>
              <a:t>17</a:t>
            </a:r>
            <a:r>
              <a:rPr lang="en-GB" baseline="30000" dirty="0"/>
              <a:t>th</a:t>
            </a:r>
            <a:r>
              <a:rPr lang="en-GB" dirty="0"/>
              <a:t>  TFMM annual meeting – Utrecht (The Netherlands)</a:t>
            </a:r>
          </a:p>
        </p:txBody>
      </p:sp>
      <p:pic>
        <p:nvPicPr>
          <p:cNvPr id="4" name="Picture 8" descr="lrtap_25th_cmyk_logo-web2"/>
          <p:cNvPicPr>
            <a:picLocks noChangeAspect="1" noChangeArrowheads="1"/>
          </p:cNvPicPr>
          <p:nvPr/>
        </p:nvPicPr>
        <p:blipFill>
          <a:blip r:embed="rId2" cstate="print">
            <a:extLst>
              <a:ext uri="{28A0092B-C50C-407E-A947-70E740481C1C}">
                <a14:useLocalDpi xmlns:a14="http://schemas.microsoft.com/office/drawing/2010/main" val="0"/>
              </a:ext>
            </a:extLst>
          </a:blip>
          <a:srcRect r="15816"/>
          <a:stretch>
            <a:fillRect/>
          </a:stretch>
        </p:blipFill>
        <p:spPr bwMode="auto">
          <a:xfrm>
            <a:off x="6834188" y="5999163"/>
            <a:ext cx="1941512"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7338" y="6068829"/>
            <a:ext cx="3295650"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Way</a:t>
            </a:r>
            <a:r>
              <a:rPr lang="fr-FR" dirty="0"/>
              <a:t> </a:t>
            </a:r>
            <a:r>
              <a:rPr lang="fr-FR" dirty="0" err="1"/>
              <a:t>Forward</a:t>
            </a:r>
            <a:r>
              <a:rPr lang="fr-FR" dirty="0"/>
              <a:t>:</a:t>
            </a:r>
          </a:p>
        </p:txBody>
      </p:sp>
      <p:sp>
        <p:nvSpPr>
          <p:cNvPr id="3" name="Espace réservé du contenu 2"/>
          <p:cNvSpPr>
            <a:spLocks noGrp="1"/>
          </p:cNvSpPr>
          <p:nvPr>
            <p:ph sz="quarter" idx="1"/>
          </p:nvPr>
        </p:nvSpPr>
        <p:spPr/>
        <p:txBody>
          <a:bodyPr/>
          <a:lstStyle/>
          <a:p>
            <a:r>
              <a:rPr lang="fr-FR" dirty="0"/>
              <a:t>2016-2017 </a:t>
            </a:r>
            <a:r>
              <a:rPr lang="fr-FR" dirty="0" err="1"/>
              <a:t>Workplan</a:t>
            </a:r>
            <a:endParaRPr lang="fr-FR" dirty="0"/>
          </a:p>
          <a:p>
            <a:r>
              <a:rPr lang="fr-FR" dirty="0" err="1"/>
              <a:t>Revised</a:t>
            </a:r>
            <a:r>
              <a:rPr lang="fr-FR" dirty="0"/>
              <a:t> Mandate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435280" cy="990600"/>
          </a:xfrm>
        </p:spPr>
        <p:txBody>
          <a:bodyPr>
            <a:normAutofit fontScale="90000"/>
          </a:bodyPr>
          <a:lstStyle/>
          <a:p>
            <a:r>
              <a:rPr lang="fr-FR" dirty="0" err="1"/>
              <a:t>Workplan</a:t>
            </a:r>
            <a:r>
              <a:rPr lang="fr-FR" dirty="0"/>
              <a:t> 2016-2017: </a:t>
            </a:r>
            <a:br>
              <a:rPr lang="fr-FR" dirty="0"/>
            </a:br>
            <a:r>
              <a:rPr lang="fr-FR" dirty="0"/>
              <a:t>1.1 « </a:t>
            </a:r>
            <a:r>
              <a:rPr lang="fr-FR" dirty="0" err="1"/>
              <a:t>Improving</a:t>
            </a:r>
            <a:r>
              <a:rPr lang="fr-FR" dirty="0"/>
              <a:t> </a:t>
            </a:r>
            <a:r>
              <a:rPr lang="fr-FR" dirty="0" err="1"/>
              <a:t>tools</a:t>
            </a:r>
            <a:r>
              <a:rPr lang="fr-FR" dirty="0"/>
              <a:t> »</a:t>
            </a:r>
          </a:p>
        </p:txBody>
      </p:sp>
      <p:graphicFrame>
        <p:nvGraphicFramePr>
          <p:cNvPr id="4" name="Tableau 3"/>
          <p:cNvGraphicFramePr>
            <a:graphicFrameLocks noGrp="1"/>
          </p:cNvGraphicFramePr>
          <p:nvPr>
            <p:extLst/>
          </p:nvPr>
        </p:nvGraphicFramePr>
        <p:xfrm>
          <a:off x="205680" y="1628800"/>
          <a:ext cx="8686800" cy="4028440"/>
        </p:xfrm>
        <a:graphic>
          <a:graphicData uri="http://schemas.openxmlformats.org/drawingml/2006/table">
            <a:tbl>
              <a:tblPr firstRow="1" bandRow="1">
                <a:tableStyleId>{21E4AEA4-8DFA-4A89-87EB-49C32662AFE0}</a:tableStyleId>
              </a:tblPr>
              <a:tblGrid>
                <a:gridCol w="899592">
                  <a:extLst>
                    <a:ext uri="{9D8B030D-6E8A-4147-A177-3AD203B41FA5}">
                      <a16:colId xmlns:a16="http://schemas.microsoft.com/office/drawing/2014/main" val="2663812670"/>
                    </a:ext>
                  </a:extLst>
                </a:gridCol>
                <a:gridCol w="1522512">
                  <a:extLst>
                    <a:ext uri="{9D8B030D-6E8A-4147-A177-3AD203B41FA5}">
                      <a16:colId xmlns:a16="http://schemas.microsoft.com/office/drawing/2014/main" val="4032463402"/>
                    </a:ext>
                  </a:extLst>
                </a:gridCol>
                <a:gridCol w="1573832">
                  <a:extLst>
                    <a:ext uri="{9D8B030D-6E8A-4147-A177-3AD203B41FA5}">
                      <a16:colId xmlns:a16="http://schemas.microsoft.com/office/drawing/2014/main" val="720424080"/>
                    </a:ext>
                  </a:extLst>
                </a:gridCol>
                <a:gridCol w="4690864">
                  <a:extLst>
                    <a:ext uri="{9D8B030D-6E8A-4147-A177-3AD203B41FA5}">
                      <a16:colId xmlns:a16="http://schemas.microsoft.com/office/drawing/2014/main" val="3705462737"/>
                    </a:ext>
                  </a:extLst>
                </a:gridCol>
              </a:tblGrid>
              <a:tr h="370840">
                <a:tc>
                  <a:txBody>
                    <a:bodyPr/>
                    <a:lstStyle/>
                    <a:p>
                      <a:r>
                        <a:rPr lang="fr-FR" sz="1400" dirty="0">
                          <a:solidFill>
                            <a:sysClr val="windowText" lastClr="000000"/>
                          </a:solidFill>
                        </a:rPr>
                        <a:t>#</a:t>
                      </a:r>
                    </a:p>
                  </a:txBody>
                  <a:tcPr/>
                </a:tc>
                <a:tc>
                  <a:txBody>
                    <a:bodyPr/>
                    <a:lstStyle/>
                    <a:p>
                      <a:r>
                        <a:rPr lang="fr-FR" sz="1400" dirty="0">
                          <a:solidFill>
                            <a:sysClr val="windowText" lastClr="000000"/>
                          </a:solidFill>
                        </a:rPr>
                        <a:t>Topic</a:t>
                      </a:r>
                    </a:p>
                  </a:txBody>
                  <a:tcPr/>
                </a:tc>
                <a:tc>
                  <a:txBody>
                    <a:bodyPr/>
                    <a:lstStyle/>
                    <a:p>
                      <a:r>
                        <a:rPr lang="fr-FR" sz="1400" dirty="0" err="1">
                          <a:solidFill>
                            <a:sysClr val="windowText" lastClr="000000"/>
                          </a:solidFill>
                        </a:rPr>
                        <a:t>Deliverable</a:t>
                      </a:r>
                      <a:endParaRPr lang="fr-FR" sz="1400" dirty="0">
                        <a:solidFill>
                          <a:sysClr val="windowText" lastClr="000000"/>
                        </a:solidFill>
                      </a:endParaRPr>
                    </a:p>
                  </a:txBody>
                  <a:tcPr/>
                </a:tc>
                <a:tc>
                  <a:txBody>
                    <a:bodyPr/>
                    <a:lstStyle/>
                    <a:p>
                      <a:r>
                        <a:rPr lang="fr-FR" sz="1400" dirty="0" err="1">
                          <a:solidFill>
                            <a:sysClr val="windowText" lastClr="000000"/>
                          </a:solidFill>
                        </a:rPr>
                        <a:t>Status</a:t>
                      </a:r>
                      <a:endParaRPr lang="fr-FR" sz="1400" dirty="0">
                        <a:solidFill>
                          <a:sysClr val="windowText" lastClr="000000"/>
                        </a:solidFill>
                      </a:endParaRPr>
                    </a:p>
                  </a:txBody>
                  <a:tcPr/>
                </a:tc>
                <a:extLst>
                  <a:ext uri="{0D108BD9-81ED-4DB2-BD59-A6C34878D82A}">
                    <a16:rowId xmlns:a16="http://schemas.microsoft.com/office/drawing/2014/main" val="78699389"/>
                  </a:ext>
                </a:extLst>
              </a:tr>
              <a:tr h="370840">
                <a:tc>
                  <a:txBody>
                    <a:bodyPr/>
                    <a:lstStyle/>
                    <a:p>
                      <a:r>
                        <a:rPr lang="fr-FR" sz="1400" dirty="0">
                          <a:solidFill>
                            <a:sysClr val="windowText" lastClr="000000"/>
                          </a:solidFill>
                        </a:rPr>
                        <a:t>1.1.1.2</a:t>
                      </a:r>
                    </a:p>
                  </a:txBody>
                  <a:tcPr/>
                </a:tc>
                <a:tc>
                  <a:txBody>
                    <a:bodyPr/>
                    <a:lstStyle/>
                    <a:p>
                      <a:r>
                        <a:rPr lang="fr-FR" sz="1400" dirty="0">
                          <a:solidFill>
                            <a:sysClr val="windowText" lastClr="000000"/>
                          </a:solidFill>
                        </a:rPr>
                        <a:t>Trends</a:t>
                      </a:r>
                    </a:p>
                  </a:txBody>
                  <a:tcPr/>
                </a:tc>
                <a:tc>
                  <a:txBody>
                    <a:bodyPr/>
                    <a:lstStyle/>
                    <a:p>
                      <a:r>
                        <a:rPr lang="fr-FR" sz="1400" dirty="0">
                          <a:solidFill>
                            <a:sysClr val="windowText" lastClr="000000"/>
                          </a:solidFill>
                        </a:rPr>
                        <a:t>Report</a:t>
                      </a:r>
                    </a:p>
                  </a:txBody>
                  <a:tcPr/>
                </a:tc>
                <a:tc>
                  <a:txBody>
                    <a:bodyPr/>
                    <a:lstStyle/>
                    <a:p>
                      <a:pPr marL="285750" indent="-285750">
                        <a:buFont typeface="Arial" panose="020B0604020202020204" pitchFamily="34" charset="0"/>
                        <a:buChar char="•"/>
                      </a:pPr>
                      <a:r>
                        <a:rPr lang="fr-FR" sz="1400" baseline="0" dirty="0">
                          <a:solidFill>
                            <a:sysClr val="windowText" lastClr="000000"/>
                          </a:solidFill>
                        </a:rPr>
                        <a:t>Publication </a:t>
                      </a:r>
                      <a:r>
                        <a:rPr lang="fr-FR" sz="1400" baseline="0" dirty="0" err="1">
                          <a:solidFill>
                            <a:sysClr val="windowText" lastClr="000000"/>
                          </a:solidFill>
                        </a:rPr>
                        <a:t>planned</a:t>
                      </a:r>
                      <a:r>
                        <a:rPr lang="fr-FR" sz="1400" baseline="0" dirty="0">
                          <a:solidFill>
                            <a:sysClr val="windowText" lastClr="000000"/>
                          </a:solidFill>
                        </a:rPr>
                        <a:t> 2016/05</a:t>
                      </a:r>
                    </a:p>
                    <a:p>
                      <a:pPr marL="285750" indent="-285750">
                        <a:buFont typeface="Arial" panose="020B0604020202020204" pitchFamily="34" charset="0"/>
                        <a:buChar char="•"/>
                      </a:pPr>
                      <a:r>
                        <a:rPr lang="fr-FR" sz="1400" baseline="0" dirty="0" err="1">
                          <a:solidFill>
                            <a:sysClr val="windowText" lastClr="000000"/>
                          </a:solidFill>
                        </a:rPr>
                        <a:t>Ongoing</a:t>
                      </a:r>
                      <a:r>
                        <a:rPr lang="fr-FR" sz="1400" baseline="0" dirty="0">
                          <a:solidFill>
                            <a:sysClr val="windowText" lastClr="000000"/>
                          </a:solidFill>
                        </a:rPr>
                        <a:t> </a:t>
                      </a:r>
                      <a:r>
                        <a:rPr lang="fr-FR" sz="1400" baseline="0" dirty="0" err="1">
                          <a:solidFill>
                            <a:sysClr val="windowText" lastClr="000000"/>
                          </a:solidFill>
                        </a:rPr>
                        <a:t>analysis</a:t>
                      </a:r>
                      <a:r>
                        <a:rPr lang="fr-FR" sz="1400" baseline="0" dirty="0">
                          <a:solidFill>
                            <a:sysClr val="windowText" lastClr="000000"/>
                          </a:solidFill>
                        </a:rPr>
                        <a:t> of Eurodelta-Trends (</a:t>
                      </a:r>
                      <a:r>
                        <a:rPr lang="fr-FR" sz="1400" baseline="0" dirty="0" err="1">
                          <a:solidFill>
                            <a:sysClr val="windowText" lastClr="000000"/>
                          </a:solidFill>
                        </a:rPr>
                        <a:t>inc.</a:t>
                      </a:r>
                      <a:r>
                        <a:rPr lang="fr-FR" sz="1400" baseline="0" dirty="0">
                          <a:solidFill>
                            <a:sysClr val="windowText" lastClr="000000"/>
                          </a:solidFill>
                        </a:rPr>
                        <a:t> </a:t>
                      </a:r>
                      <a:r>
                        <a:rPr lang="fr-FR" sz="1400" baseline="0" dirty="0" err="1">
                          <a:solidFill>
                            <a:sysClr val="windowText" lastClr="000000"/>
                          </a:solidFill>
                        </a:rPr>
                        <a:t>Coll</a:t>
                      </a:r>
                      <a:r>
                        <a:rPr lang="fr-FR" sz="1400" baseline="0" dirty="0">
                          <a:solidFill>
                            <a:sysClr val="windowText" lastClr="000000"/>
                          </a:solidFill>
                        </a:rPr>
                        <a:t> HTAP)</a:t>
                      </a:r>
                    </a:p>
                  </a:txBody>
                  <a:tcPr/>
                </a:tc>
                <a:extLst>
                  <a:ext uri="{0D108BD9-81ED-4DB2-BD59-A6C34878D82A}">
                    <a16:rowId xmlns:a16="http://schemas.microsoft.com/office/drawing/2014/main" val="2870556360"/>
                  </a:ext>
                </a:extLst>
              </a:tr>
              <a:tr h="370840">
                <a:tc>
                  <a:txBody>
                    <a:bodyPr/>
                    <a:lstStyle/>
                    <a:p>
                      <a:r>
                        <a:rPr lang="fr-FR" sz="1400" dirty="0">
                          <a:solidFill>
                            <a:sysClr val="windowText" lastClr="000000"/>
                          </a:solidFill>
                        </a:rPr>
                        <a:t>1.1.1.3</a:t>
                      </a:r>
                    </a:p>
                  </a:txBody>
                  <a:tcPr/>
                </a:tc>
                <a:tc>
                  <a:txBody>
                    <a:bodyPr/>
                    <a:lstStyle/>
                    <a:p>
                      <a:r>
                        <a:rPr lang="fr-FR" sz="1400" dirty="0">
                          <a:solidFill>
                            <a:sysClr val="windowText" lastClr="000000"/>
                          </a:solidFill>
                        </a:rPr>
                        <a:t>Eurodelta3 </a:t>
                      </a:r>
                      <a:r>
                        <a:rPr lang="fr-FR" sz="1400" dirty="0" err="1">
                          <a:solidFill>
                            <a:sysClr val="windowText" lastClr="000000"/>
                          </a:solidFill>
                        </a:rPr>
                        <a:t>intercomparison</a:t>
                      </a:r>
                      <a:endParaRPr lang="fr-FR" sz="1400" dirty="0">
                        <a:solidFill>
                          <a:sysClr val="windowText" lastClr="000000"/>
                        </a:solidFill>
                      </a:endParaRPr>
                    </a:p>
                  </a:txBody>
                  <a:tcPr/>
                </a:tc>
                <a:tc>
                  <a:txBody>
                    <a:bodyPr/>
                    <a:lstStyle/>
                    <a:p>
                      <a:r>
                        <a:rPr lang="fr-FR" sz="1400" dirty="0">
                          <a:solidFill>
                            <a:sysClr val="windowText" lastClr="000000"/>
                          </a:solidFill>
                        </a:rPr>
                        <a:t>Report</a:t>
                      </a:r>
                    </a:p>
                    <a:p>
                      <a:r>
                        <a:rPr lang="fr-FR" sz="1400" dirty="0">
                          <a:solidFill>
                            <a:sysClr val="windowText" lastClr="000000"/>
                          </a:solidFill>
                        </a:rPr>
                        <a:t>Peer</a:t>
                      </a:r>
                      <a:r>
                        <a:rPr lang="fr-FR" sz="1400" baseline="0" dirty="0">
                          <a:solidFill>
                            <a:sysClr val="windowText" lastClr="000000"/>
                          </a:solidFill>
                        </a:rPr>
                        <a:t> </a:t>
                      </a:r>
                      <a:r>
                        <a:rPr lang="fr-FR" sz="1400" baseline="0" dirty="0" err="1">
                          <a:solidFill>
                            <a:sysClr val="windowText" lastClr="000000"/>
                          </a:solidFill>
                        </a:rPr>
                        <a:t>review</a:t>
                      </a:r>
                      <a:r>
                        <a:rPr lang="fr-FR" sz="1400" baseline="0" dirty="0">
                          <a:solidFill>
                            <a:sysClr val="windowText" lastClr="000000"/>
                          </a:solidFill>
                        </a:rPr>
                        <a:t> articles</a:t>
                      </a:r>
                      <a:endParaRPr lang="fr-FR" sz="1400" dirty="0">
                        <a:solidFill>
                          <a:sysClr val="windowText" lastClr="000000"/>
                        </a:solidFill>
                      </a:endParaRPr>
                    </a:p>
                  </a:txBody>
                  <a:tcPr/>
                </a:tc>
                <a:tc>
                  <a:txBody>
                    <a:bodyPr/>
                    <a:lstStyle/>
                    <a:p>
                      <a:pPr marL="285750" indent="-285750">
                        <a:buFont typeface="Arial" panose="020B0604020202020204" pitchFamily="34" charset="0"/>
                        <a:buChar char="•"/>
                      </a:pPr>
                      <a:r>
                        <a:rPr lang="fr-FR" sz="1400" dirty="0">
                          <a:solidFill>
                            <a:sysClr val="windowText" lastClr="000000"/>
                          </a:solidFill>
                        </a:rPr>
                        <a:t>Report </a:t>
                      </a:r>
                      <a:r>
                        <a:rPr lang="fr-FR" sz="1400" dirty="0" err="1">
                          <a:solidFill>
                            <a:sysClr val="windowText" lastClr="000000"/>
                          </a:solidFill>
                        </a:rPr>
                        <a:t>published</a:t>
                      </a:r>
                      <a:r>
                        <a:rPr lang="fr-FR" sz="1400" dirty="0">
                          <a:solidFill>
                            <a:sysClr val="windowText" lastClr="000000"/>
                          </a:solidFill>
                        </a:rPr>
                        <a:t> </a:t>
                      </a:r>
                    </a:p>
                    <a:p>
                      <a:pPr marL="285750" indent="-285750">
                        <a:buFont typeface="Arial" panose="020B0604020202020204" pitchFamily="34" charset="0"/>
                        <a:buChar char="•"/>
                      </a:pPr>
                      <a:r>
                        <a:rPr lang="fr-FR" sz="1400" dirty="0">
                          <a:solidFill>
                            <a:sysClr val="windowText" lastClr="000000"/>
                          </a:solidFill>
                        </a:rPr>
                        <a:t>2 </a:t>
                      </a:r>
                      <a:r>
                        <a:rPr lang="fr-FR" sz="1400" dirty="0" err="1">
                          <a:solidFill>
                            <a:sysClr val="windowText" lastClr="000000"/>
                          </a:solidFill>
                        </a:rPr>
                        <a:t>papers</a:t>
                      </a:r>
                      <a:r>
                        <a:rPr lang="fr-FR" sz="1400" baseline="0" dirty="0">
                          <a:solidFill>
                            <a:sysClr val="windowText" lastClr="000000"/>
                          </a:solidFill>
                        </a:rPr>
                        <a:t> </a:t>
                      </a:r>
                      <a:r>
                        <a:rPr lang="fr-FR" sz="1400" baseline="0" dirty="0" err="1">
                          <a:solidFill>
                            <a:sysClr val="windowText" lastClr="000000"/>
                          </a:solidFill>
                        </a:rPr>
                        <a:t>submitted</a:t>
                      </a:r>
                      <a:r>
                        <a:rPr lang="fr-FR" sz="1400" baseline="0" dirty="0">
                          <a:solidFill>
                            <a:sysClr val="windowText" lastClr="000000"/>
                          </a:solidFill>
                        </a:rPr>
                        <a:t> </a:t>
                      </a:r>
                      <a:endParaRPr lang="fr-FR" sz="1400" dirty="0">
                        <a:solidFill>
                          <a:sysClr val="windowText" lastClr="000000"/>
                        </a:solidFill>
                      </a:endParaRPr>
                    </a:p>
                  </a:txBody>
                  <a:tcPr/>
                </a:tc>
                <a:extLst>
                  <a:ext uri="{0D108BD9-81ED-4DB2-BD59-A6C34878D82A}">
                    <a16:rowId xmlns:a16="http://schemas.microsoft.com/office/drawing/2014/main" val="3330870236"/>
                  </a:ext>
                </a:extLst>
              </a:tr>
              <a:tr h="370840">
                <a:tc>
                  <a:txBody>
                    <a:bodyPr/>
                    <a:lstStyle/>
                    <a:p>
                      <a:r>
                        <a:rPr lang="fr-FR" sz="1400" dirty="0">
                          <a:solidFill>
                            <a:sysClr val="windowText" lastClr="000000"/>
                          </a:solidFill>
                        </a:rPr>
                        <a:t>1.1.1.4</a:t>
                      </a:r>
                    </a:p>
                  </a:txBody>
                  <a:tcPr/>
                </a:tc>
                <a:tc>
                  <a:txBody>
                    <a:bodyPr/>
                    <a:lstStyle/>
                    <a:p>
                      <a:r>
                        <a:rPr lang="fr-FR" sz="1400" dirty="0" err="1">
                          <a:solidFill>
                            <a:sysClr val="windowText" lastClr="000000"/>
                          </a:solidFill>
                        </a:rPr>
                        <a:t>Twin</a:t>
                      </a:r>
                      <a:r>
                        <a:rPr lang="fr-FR" sz="1400" baseline="0" dirty="0">
                          <a:solidFill>
                            <a:sysClr val="windowText" lastClr="000000"/>
                          </a:solidFill>
                        </a:rPr>
                        <a:t> </a:t>
                      </a:r>
                      <a:r>
                        <a:rPr lang="fr-FR" sz="1400" baseline="0" dirty="0" err="1">
                          <a:solidFill>
                            <a:sysClr val="windowText" lastClr="000000"/>
                          </a:solidFill>
                        </a:rPr>
                        <a:t>urban</a:t>
                      </a:r>
                      <a:r>
                        <a:rPr lang="fr-FR" sz="1400" baseline="0" dirty="0">
                          <a:solidFill>
                            <a:sysClr val="windowText" lastClr="000000"/>
                          </a:solidFill>
                        </a:rPr>
                        <a:t>/</a:t>
                      </a:r>
                    </a:p>
                    <a:p>
                      <a:r>
                        <a:rPr lang="fr-FR" sz="1400" baseline="0" dirty="0">
                          <a:solidFill>
                            <a:sysClr val="windowText" lastClr="000000"/>
                          </a:solidFill>
                        </a:rPr>
                        <a:t>rural sites</a:t>
                      </a:r>
                      <a:endParaRPr lang="fr-FR" sz="1400" dirty="0">
                        <a:solidFill>
                          <a:sysClr val="windowText" lastClr="00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err="1">
                          <a:solidFill>
                            <a:sysClr val="windowText" lastClr="000000"/>
                          </a:solidFill>
                        </a:rPr>
                        <a:t>Scoping</a:t>
                      </a:r>
                      <a:r>
                        <a:rPr lang="fr-FR" sz="1400" dirty="0">
                          <a:solidFill>
                            <a:sysClr val="windowText" lastClr="000000"/>
                          </a:solidFill>
                        </a:rPr>
                        <a:t> document in 2017</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ysClr val="windowText" lastClr="000000"/>
                          </a:solidFill>
                        </a:rPr>
                        <a:t>Case </a:t>
                      </a:r>
                      <a:r>
                        <a:rPr lang="fr-FR" sz="1400" dirty="0" err="1">
                          <a:solidFill>
                            <a:sysClr val="windowText" lastClr="000000"/>
                          </a:solidFill>
                        </a:rPr>
                        <a:t>studies</a:t>
                      </a:r>
                      <a:r>
                        <a:rPr lang="fr-FR" sz="1400" dirty="0">
                          <a:solidFill>
                            <a:sysClr val="windowText" lastClr="000000"/>
                          </a:solidFill>
                        </a:rPr>
                        <a:t> to </a:t>
                      </a:r>
                      <a:r>
                        <a:rPr lang="fr-FR" sz="1400" dirty="0" err="1">
                          <a:solidFill>
                            <a:sysClr val="windowText" lastClr="000000"/>
                          </a:solidFill>
                        </a:rPr>
                        <a:t>be</a:t>
                      </a:r>
                      <a:r>
                        <a:rPr lang="fr-FR" sz="1400" dirty="0">
                          <a:solidFill>
                            <a:sysClr val="windowText" lastClr="000000"/>
                          </a:solidFill>
                        </a:rPr>
                        <a:t> </a:t>
                      </a:r>
                      <a:r>
                        <a:rPr lang="fr-FR" sz="1400" dirty="0" err="1">
                          <a:solidFill>
                            <a:sysClr val="windowText" lastClr="000000"/>
                          </a:solidFill>
                        </a:rPr>
                        <a:t>presented</a:t>
                      </a:r>
                      <a:r>
                        <a:rPr lang="fr-FR" sz="1400" dirty="0">
                          <a:solidFill>
                            <a:sysClr val="windowText" lastClr="000000"/>
                          </a:solidFill>
                        </a:rPr>
                        <a:t> at 2016 TFMM meeting (ES,</a:t>
                      </a:r>
                      <a:r>
                        <a:rPr lang="fr-FR" sz="1400" baseline="0" dirty="0">
                          <a:solidFill>
                            <a:sysClr val="windowText" lastClr="000000"/>
                          </a:solidFill>
                        </a:rPr>
                        <a:t> UK, SE, CH)</a:t>
                      </a:r>
                      <a:endParaRPr lang="fr-FR" sz="1400" dirty="0">
                        <a:solidFill>
                          <a:sysClr val="windowText" lastClr="000000"/>
                        </a:solidFill>
                      </a:endParaRPr>
                    </a:p>
                    <a:p>
                      <a:endParaRPr lang="fr-FR" sz="1400" dirty="0">
                        <a:solidFill>
                          <a:sysClr val="windowText" lastClr="000000"/>
                        </a:solidFill>
                      </a:endParaRPr>
                    </a:p>
                  </a:txBody>
                  <a:tcPr/>
                </a:tc>
                <a:extLst>
                  <a:ext uri="{0D108BD9-81ED-4DB2-BD59-A6C34878D82A}">
                    <a16:rowId xmlns:a16="http://schemas.microsoft.com/office/drawing/2014/main" val="1129900767"/>
                  </a:ext>
                </a:extLst>
              </a:tr>
              <a:tr h="0">
                <a:tc>
                  <a:txBody>
                    <a:bodyPr/>
                    <a:lstStyle/>
                    <a:p>
                      <a:r>
                        <a:rPr lang="fr-FR" sz="1400" dirty="0">
                          <a:solidFill>
                            <a:sysClr val="windowText" lastClr="000000"/>
                          </a:solidFill>
                        </a:rPr>
                        <a:t>1.1.1.7</a:t>
                      </a:r>
                    </a:p>
                  </a:txBody>
                  <a:tcPr/>
                </a:tc>
                <a:tc>
                  <a:txBody>
                    <a:bodyPr/>
                    <a:lstStyle/>
                    <a:p>
                      <a:r>
                        <a:rPr lang="fr-FR" sz="1400" dirty="0" err="1">
                          <a:solidFill>
                            <a:sysClr val="windowText" lastClr="000000"/>
                          </a:solidFill>
                        </a:rPr>
                        <a:t>Exposure</a:t>
                      </a:r>
                      <a:r>
                        <a:rPr lang="fr-FR" sz="1400" dirty="0">
                          <a:solidFill>
                            <a:sysClr val="windowText" lastClr="000000"/>
                          </a:solidFill>
                        </a:rPr>
                        <a:t> (</a:t>
                      </a:r>
                      <a:r>
                        <a:rPr lang="fr-FR" sz="1400" dirty="0" err="1">
                          <a:solidFill>
                            <a:sysClr val="windowText" lastClr="000000"/>
                          </a:solidFill>
                        </a:rPr>
                        <a:t>modelled</a:t>
                      </a:r>
                      <a:r>
                        <a:rPr lang="fr-FR" sz="1400" dirty="0">
                          <a:solidFill>
                            <a:sysClr val="windowText" lastClr="000000"/>
                          </a:solidFill>
                        </a:rPr>
                        <a:t> and </a:t>
                      </a:r>
                      <a:r>
                        <a:rPr lang="fr-FR" sz="1400" dirty="0" err="1">
                          <a:solidFill>
                            <a:sysClr val="windowText" lastClr="000000"/>
                          </a:solidFill>
                        </a:rPr>
                        <a:t>observed</a:t>
                      </a:r>
                      <a:r>
                        <a:rPr lang="fr-FR" sz="1400" baseline="0" dirty="0">
                          <a:solidFill>
                            <a:sysClr val="windowText" lastClr="000000"/>
                          </a:solidFill>
                        </a:rPr>
                        <a:t>)</a:t>
                      </a:r>
                      <a:endParaRPr lang="fr-FR" sz="1400" dirty="0">
                        <a:solidFill>
                          <a:sysClr val="windowText" lastClr="000000"/>
                        </a:solidFill>
                      </a:endParaRPr>
                    </a:p>
                  </a:txBody>
                  <a:tcPr/>
                </a:tc>
                <a:tc>
                  <a:txBody>
                    <a:bodyPr/>
                    <a:lstStyle/>
                    <a:p>
                      <a:r>
                        <a:rPr lang="fr-FR" sz="1400" dirty="0">
                          <a:solidFill>
                            <a:sysClr val="windowText" lastClr="000000"/>
                          </a:solidFill>
                        </a:rPr>
                        <a:t>Joint WGE/TFMM Contact group</a:t>
                      </a:r>
                    </a:p>
                  </a:txBody>
                  <a:tcPr/>
                </a:tc>
                <a:tc>
                  <a:txBody>
                    <a:bodyPr/>
                    <a:lstStyle/>
                    <a:p>
                      <a:pPr marL="285750" indent="-285750">
                        <a:buFont typeface="Arial" panose="020B0604020202020204" pitchFamily="34" charset="0"/>
                        <a:buChar char="•"/>
                      </a:pPr>
                      <a:r>
                        <a:rPr lang="fr-FR" sz="1400" dirty="0">
                          <a:solidFill>
                            <a:sysClr val="windowText" lastClr="000000"/>
                          </a:solidFill>
                        </a:rPr>
                        <a:t>To </a:t>
                      </a:r>
                      <a:r>
                        <a:rPr lang="fr-FR" sz="1400" dirty="0" err="1">
                          <a:solidFill>
                            <a:sysClr val="windowText" lastClr="000000"/>
                          </a:solidFill>
                        </a:rPr>
                        <a:t>start</a:t>
                      </a:r>
                      <a:r>
                        <a:rPr lang="fr-FR" sz="1400" dirty="0">
                          <a:solidFill>
                            <a:sysClr val="windowText" lastClr="000000"/>
                          </a:solidFill>
                        </a:rPr>
                        <a:t> in 2016</a:t>
                      </a:r>
                    </a:p>
                  </a:txBody>
                  <a:tcPr/>
                </a:tc>
                <a:extLst>
                  <a:ext uri="{0D108BD9-81ED-4DB2-BD59-A6C34878D82A}">
                    <a16:rowId xmlns:a16="http://schemas.microsoft.com/office/drawing/2014/main" val="272687351"/>
                  </a:ext>
                </a:extLst>
              </a:tr>
              <a:tr h="0">
                <a:tc>
                  <a:txBody>
                    <a:bodyPr/>
                    <a:lstStyle/>
                    <a:p>
                      <a:r>
                        <a:rPr lang="fr-FR" sz="1400" dirty="0">
                          <a:solidFill>
                            <a:sysClr val="windowText" lastClr="000000"/>
                          </a:solidFill>
                        </a:rPr>
                        <a:t>1.1.1.21</a:t>
                      </a:r>
                    </a:p>
                    <a:p>
                      <a:r>
                        <a:rPr lang="fr-FR" sz="1400" dirty="0">
                          <a:solidFill>
                            <a:sysClr val="windowText" lastClr="000000"/>
                          </a:solidFill>
                        </a:rPr>
                        <a:t>1.1.2.1</a:t>
                      </a:r>
                    </a:p>
                  </a:txBody>
                  <a:tcPr/>
                </a:tc>
                <a:tc>
                  <a:txBody>
                    <a:bodyPr/>
                    <a:lstStyle/>
                    <a:p>
                      <a:r>
                        <a:rPr lang="fr-FR" sz="1400" dirty="0">
                          <a:solidFill>
                            <a:sysClr val="windowText" lastClr="000000"/>
                          </a:solidFill>
                        </a:rPr>
                        <a:t>Condensables </a:t>
                      </a:r>
                    </a:p>
                  </a:txBody>
                  <a:tcPr/>
                </a:tc>
                <a:tc>
                  <a:txBody>
                    <a:bodyPr/>
                    <a:lstStyle/>
                    <a:p>
                      <a:r>
                        <a:rPr lang="fr-FR" sz="1400" dirty="0">
                          <a:solidFill>
                            <a:sysClr val="windowText" lastClr="000000"/>
                          </a:solidFill>
                        </a:rPr>
                        <a:t>Workshop</a:t>
                      </a:r>
                    </a:p>
                    <a:p>
                      <a:r>
                        <a:rPr lang="fr-FR" sz="1400" dirty="0">
                          <a:solidFill>
                            <a:sysClr val="windowText" lastClr="000000"/>
                          </a:solidFill>
                        </a:rPr>
                        <a:t>Report</a:t>
                      </a:r>
                    </a:p>
                    <a:p>
                      <a:r>
                        <a:rPr lang="fr-FR" sz="1400" dirty="0">
                          <a:solidFill>
                            <a:sysClr val="windowText" lastClr="000000"/>
                          </a:solidFill>
                        </a:rPr>
                        <a:t>Emissions GL</a:t>
                      </a:r>
                    </a:p>
                    <a:p>
                      <a:endParaRPr lang="fr-FR" sz="1400" dirty="0">
                        <a:solidFill>
                          <a:sysClr val="windowText" lastClr="000000"/>
                        </a:solidFill>
                      </a:endParaRPr>
                    </a:p>
                  </a:txBody>
                  <a:tcPr/>
                </a:tc>
                <a:tc>
                  <a:txBody>
                    <a:bodyPr/>
                    <a:lstStyle/>
                    <a:p>
                      <a:pPr marL="285750" indent="-285750">
                        <a:buFont typeface="Arial" panose="020B0604020202020204" pitchFamily="34" charset="0"/>
                        <a:buChar char="•"/>
                      </a:pPr>
                      <a:r>
                        <a:rPr lang="fr-FR" sz="1400" dirty="0">
                          <a:solidFill>
                            <a:sysClr val="windowText" lastClr="000000"/>
                          </a:solidFill>
                        </a:rPr>
                        <a:t>A contact group has been setup</a:t>
                      </a:r>
                    </a:p>
                    <a:p>
                      <a:pPr marL="285750" indent="-285750">
                        <a:buFont typeface="Arial" panose="020B0604020202020204" pitchFamily="34" charset="0"/>
                        <a:buChar char="•"/>
                      </a:pPr>
                      <a:r>
                        <a:rPr lang="fr-FR" sz="1400" dirty="0">
                          <a:solidFill>
                            <a:sysClr val="windowText" lastClr="000000"/>
                          </a:solidFill>
                        </a:rPr>
                        <a:t>Workshop</a:t>
                      </a:r>
                      <a:r>
                        <a:rPr lang="fr-FR" sz="1400" baseline="0" dirty="0">
                          <a:solidFill>
                            <a:sysClr val="windowText" lastClr="000000"/>
                          </a:solidFill>
                        </a:rPr>
                        <a:t> TFEIP May 2016</a:t>
                      </a:r>
                      <a:endParaRPr lang="fr-FR" sz="1400" dirty="0">
                        <a:solidFill>
                          <a:sysClr val="windowText" lastClr="000000"/>
                        </a:solidFill>
                      </a:endParaRPr>
                    </a:p>
                  </a:txBody>
                  <a:tcPr/>
                </a:tc>
                <a:extLst>
                  <a:ext uri="{0D108BD9-81ED-4DB2-BD59-A6C34878D82A}">
                    <a16:rowId xmlns:a16="http://schemas.microsoft.com/office/drawing/2014/main" val="2639982478"/>
                  </a:ext>
                </a:extLst>
              </a:tr>
            </a:tbl>
          </a:graphicData>
        </a:graphic>
      </p:graphicFrame>
    </p:spTree>
    <p:extLst>
      <p:ext uri="{BB962C8B-B14F-4D97-AF65-F5344CB8AC3E}">
        <p14:creationId xmlns:p14="http://schemas.microsoft.com/office/powerpoint/2010/main" val="4222865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err="1"/>
              <a:t>Workplan</a:t>
            </a:r>
            <a:r>
              <a:rPr lang="fr-FR" dirty="0"/>
              <a:t> 2016-2017: </a:t>
            </a:r>
            <a:br>
              <a:rPr lang="fr-FR" dirty="0"/>
            </a:br>
            <a:r>
              <a:rPr lang="fr-FR" dirty="0"/>
              <a:t>1.2 « </a:t>
            </a:r>
            <a:r>
              <a:rPr lang="fr-FR" dirty="0" err="1"/>
              <a:t>Cooperation</a:t>
            </a:r>
            <a:r>
              <a:rPr lang="fr-FR" dirty="0"/>
              <a:t> </a:t>
            </a:r>
            <a:r>
              <a:rPr lang="fr-FR" dirty="0" err="1"/>
              <a:t>with</a:t>
            </a:r>
            <a:r>
              <a:rPr lang="fr-FR" dirty="0"/>
              <a:t> parties »</a:t>
            </a:r>
          </a:p>
        </p:txBody>
      </p:sp>
      <p:graphicFrame>
        <p:nvGraphicFramePr>
          <p:cNvPr id="4" name="Tableau 3"/>
          <p:cNvGraphicFramePr>
            <a:graphicFrameLocks noGrp="1"/>
          </p:cNvGraphicFramePr>
          <p:nvPr>
            <p:extLst/>
          </p:nvPr>
        </p:nvGraphicFramePr>
        <p:xfrm>
          <a:off x="143508" y="1700808"/>
          <a:ext cx="8856984" cy="2870200"/>
        </p:xfrm>
        <a:graphic>
          <a:graphicData uri="http://schemas.openxmlformats.org/drawingml/2006/table">
            <a:tbl>
              <a:tblPr firstRow="1" bandRow="1">
                <a:tableStyleId>{21E4AEA4-8DFA-4A89-87EB-49C32662AFE0}</a:tableStyleId>
              </a:tblPr>
              <a:tblGrid>
                <a:gridCol w="841102">
                  <a:extLst>
                    <a:ext uri="{9D8B030D-6E8A-4147-A177-3AD203B41FA5}">
                      <a16:colId xmlns:a16="http://schemas.microsoft.com/office/drawing/2014/main" val="2663812670"/>
                    </a:ext>
                  </a:extLst>
                </a:gridCol>
                <a:gridCol w="1484423">
                  <a:extLst>
                    <a:ext uri="{9D8B030D-6E8A-4147-A177-3AD203B41FA5}">
                      <a16:colId xmlns:a16="http://schemas.microsoft.com/office/drawing/2014/main" val="4032463402"/>
                    </a:ext>
                  </a:extLst>
                </a:gridCol>
                <a:gridCol w="1385461">
                  <a:extLst>
                    <a:ext uri="{9D8B030D-6E8A-4147-A177-3AD203B41FA5}">
                      <a16:colId xmlns:a16="http://schemas.microsoft.com/office/drawing/2014/main" val="720424080"/>
                    </a:ext>
                  </a:extLst>
                </a:gridCol>
                <a:gridCol w="5145998">
                  <a:extLst>
                    <a:ext uri="{9D8B030D-6E8A-4147-A177-3AD203B41FA5}">
                      <a16:colId xmlns:a16="http://schemas.microsoft.com/office/drawing/2014/main" val="3705462737"/>
                    </a:ext>
                  </a:extLst>
                </a:gridCol>
              </a:tblGrid>
              <a:tr h="370840">
                <a:tc>
                  <a:txBody>
                    <a:bodyPr/>
                    <a:lstStyle/>
                    <a:p>
                      <a:r>
                        <a:rPr lang="en-US" sz="1400" noProof="0" dirty="0">
                          <a:solidFill>
                            <a:schemeClr val="tx1"/>
                          </a:solidFill>
                        </a:rPr>
                        <a:t>#</a:t>
                      </a:r>
                    </a:p>
                  </a:txBody>
                  <a:tcPr/>
                </a:tc>
                <a:tc>
                  <a:txBody>
                    <a:bodyPr/>
                    <a:lstStyle/>
                    <a:p>
                      <a:r>
                        <a:rPr lang="en-US" sz="1400" noProof="0" dirty="0">
                          <a:solidFill>
                            <a:schemeClr val="tx1"/>
                          </a:solidFill>
                        </a:rPr>
                        <a:t>Topic</a:t>
                      </a:r>
                    </a:p>
                  </a:txBody>
                  <a:tcPr/>
                </a:tc>
                <a:tc>
                  <a:txBody>
                    <a:bodyPr/>
                    <a:lstStyle/>
                    <a:p>
                      <a:r>
                        <a:rPr lang="en-US" sz="1400" noProof="0" dirty="0">
                          <a:solidFill>
                            <a:schemeClr val="tx1"/>
                          </a:solidFill>
                        </a:rPr>
                        <a:t>Expected</a:t>
                      </a:r>
                    </a:p>
                  </a:txBody>
                  <a:tcPr/>
                </a:tc>
                <a:tc>
                  <a:txBody>
                    <a:bodyPr/>
                    <a:lstStyle/>
                    <a:p>
                      <a:r>
                        <a:rPr lang="en-US" sz="1400" noProof="0" dirty="0">
                          <a:solidFill>
                            <a:schemeClr val="tx1"/>
                          </a:solidFill>
                        </a:rPr>
                        <a:t>Status</a:t>
                      </a:r>
                    </a:p>
                  </a:txBody>
                  <a:tcPr/>
                </a:tc>
                <a:extLst>
                  <a:ext uri="{0D108BD9-81ED-4DB2-BD59-A6C34878D82A}">
                    <a16:rowId xmlns:a16="http://schemas.microsoft.com/office/drawing/2014/main" val="78699389"/>
                  </a:ext>
                </a:extLst>
              </a:tr>
              <a:tr h="0">
                <a:tc>
                  <a:txBody>
                    <a:bodyPr/>
                    <a:lstStyle/>
                    <a:p>
                      <a:r>
                        <a:rPr lang="en-US" sz="1400" noProof="0" dirty="0">
                          <a:solidFill>
                            <a:schemeClr val="tx1"/>
                          </a:solidFill>
                        </a:rPr>
                        <a:t>1.2.1</a:t>
                      </a:r>
                    </a:p>
                  </a:txBody>
                  <a:tcPr/>
                </a:tc>
                <a:tc>
                  <a:txBody>
                    <a:bodyPr/>
                    <a:lstStyle/>
                    <a:p>
                      <a:r>
                        <a:rPr lang="en-US" sz="1400" noProof="0" dirty="0">
                          <a:solidFill>
                            <a:schemeClr val="tx1"/>
                          </a:solidFill>
                        </a:rPr>
                        <a:t>Quality</a:t>
                      </a:r>
                      <a:r>
                        <a:rPr lang="en-US" sz="1400" baseline="0" noProof="0" dirty="0">
                          <a:solidFill>
                            <a:schemeClr val="tx1"/>
                          </a:solidFill>
                        </a:rPr>
                        <a:t> of EMEP observations</a:t>
                      </a:r>
                      <a:endParaRPr lang="en-US" sz="1400" noProof="0" dirty="0">
                        <a:solidFill>
                          <a:schemeClr val="tx1"/>
                        </a:solidFill>
                      </a:endParaRPr>
                    </a:p>
                  </a:txBody>
                  <a:tcPr/>
                </a:tc>
                <a:tc>
                  <a:txBody>
                    <a:bodyPr/>
                    <a:lstStyle/>
                    <a:p>
                      <a:r>
                        <a:rPr lang="en-US" sz="1400" noProof="0" dirty="0">
                          <a:solidFill>
                            <a:schemeClr val="tx1"/>
                          </a:solidFill>
                        </a:rPr>
                        <a:t>Workshop</a:t>
                      </a:r>
                    </a:p>
                  </a:txBody>
                  <a:tcPr/>
                </a:tc>
                <a:tc>
                  <a:txBody>
                    <a:bodyPr/>
                    <a:lstStyle/>
                    <a:p>
                      <a:pPr marL="285750" indent="-285750">
                        <a:buFont typeface="Arial" panose="020B0604020202020204" pitchFamily="34" charset="0"/>
                        <a:buChar char="•"/>
                      </a:pPr>
                      <a:r>
                        <a:rPr lang="en-US" sz="1400" noProof="0" dirty="0">
                          <a:solidFill>
                            <a:schemeClr val="tx1"/>
                          </a:solidFill>
                        </a:rPr>
                        <a:t>Expected fall. 2016 (tbc)</a:t>
                      </a:r>
                    </a:p>
                  </a:txBody>
                  <a:tcPr/>
                </a:tc>
                <a:extLst>
                  <a:ext uri="{0D108BD9-81ED-4DB2-BD59-A6C34878D82A}">
                    <a16:rowId xmlns:a16="http://schemas.microsoft.com/office/drawing/2014/main" val="3128965076"/>
                  </a:ext>
                </a:extLst>
              </a:tr>
              <a:tr h="0">
                <a:tc>
                  <a:txBody>
                    <a:bodyPr/>
                    <a:lstStyle/>
                    <a:p>
                      <a:r>
                        <a:rPr lang="en-US" sz="1400" noProof="0" dirty="0">
                          <a:solidFill>
                            <a:schemeClr val="tx1"/>
                          </a:solidFill>
                        </a:rPr>
                        <a:t>1.2.2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noProof="0" dirty="0">
                          <a:solidFill>
                            <a:schemeClr val="tx1"/>
                          </a:solidFill>
                        </a:rPr>
                        <a:t>POP measurement campaign</a:t>
                      </a:r>
                    </a:p>
                  </a:txBody>
                  <a:tcPr/>
                </a:tc>
                <a:tc>
                  <a:txBody>
                    <a:bodyPr/>
                    <a:lstStyle/>
                    <a:p>
                      <a:r>
                        <a:rPr lang="en-US" sz="1400" noProof="0" dirty="0">
                          <a:solidFill>
                            <a:schemeClr val="tx1"/>
                          </a:solidFill>
                        </a:rPr>
                        <a:t>measurement campaign</a:t>
                      </a:r>
                    </a:p>
                  </a:txBody>
                  <a:tcPr/>
                </a:tc>
                <a:tc>
                  <a:txBody>
                    <a:bodyPr/>
                    <a:lstStyle/>
                    <a:p>
                      <a:pPr marL="285750" indent="-285750">
                        <a:buFont typeface="Arial" panose="020B0604020202020204" pitchFamily="34" charset="0"/>
                        <a:buChar char="•"/>
                      </a:pPr>
                      <a:r>
                        <a:rPr lang="en-US" sz="1400" noProof="0" dirty="0">
                          <a:solidFill>
                            <a:schemeClr val="tx1"/>
                          </a:solidFill>
                        </a:rPr>
                        <a:t>Confirm</a:t>
                      </a:r>
                      <a:r>
                        <a:rPr lang="en-US" sz="1400" baseline="0" noProof="0" dirty="0">
                          <a:solidFill>
                            <a:schemeClr val="tx1"/>
                          </a:solidFill>
                        </a:rPr>
                        <a:t> interest of SPs at 2016 TFMM </a:t>
                      </a:r>
                      <a:endParaRPr lang="en-US" sz="1400" noProof="0" dirty="0">
                        <a:solidFill>
                          <a:schemeClr val="tx1"/>
                        </a:solidFill>
                      </a:endParaRPr>
                    </a:p>
                  </a:txBody>
                  <a:tcPr/>
                </a:tc>
                <a:extLst>
                  <a:ext uri="{0D108BD9-81ED-4DB2-BD59-A6C34878D82A}">
                    <a16:rowId xmlns:a16="http://schemas.microsoft.com/office/drawing/2014/main" val="3600620173"/>
                  </a:ext>
                </a:extLst>
              </a:tr>
              <a:tr h="0">
                <a:tc>
                  <a:txBody>
                    <a:bodyPr/>
                    <a:lstStyle/>
                    <a:p>
                      <a:r>
                        <a:rPr lang="en-US" sz="1400" noProof="0" dirty="0">
                          <a:solidFill>
                            <a:schemeClr val="tx1"/>
                          </a:solidFill>
                        </a:rPr>
                        <a:t>1.2.3</a:t>
                      </a:r>
                    </a:p>
                  </a:txBody>
                  <a:tcPr/>
                </a:tc>
                <a:tc>
                  <a:txBody>
                    <a:bodyPr/>
                    <a:lstStyle/>
                    <a:p>
                      <a:r>
                        <a:rPr lang="en-US" sz="1400" noProof="0" dirty="0">
                          <a:solidFill>
                            <a:schemeClr val="tx1"/>
                          </a:solidFill>
                        </a:rPr>
                        <a:t>Campaign w/ ACTRIS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noProof="0" dirty="0">
                          <a:solidFill>
                            <a:schemeClr val="tx1"/>
                          </a:solidFill>
                        </a:rPr>
                        <a:t>measurement campaign</a:t>
                      </a:r>
                    </a:p>
                  </a:txBody>
                  <a:tcPr/>
                </a:tc>
                <a:tc>
                  <a:txBody>
                    <a:bodyPr/>
                    <a:lstStyle/>
                    <a:p>
                      <a:pPr marL="285750" indent="-285750">
                        <a:buFont typeface="Arial" panose="020B0604020202020204" pitchFamily="34" charset="0"/>
                        <a:buChar char="•"/>
                      </a:pPr>
                      <a:r>
                        <a:rPr lang="en-US" sz="1400" noProof="0" dirty="0">
                          <a:solidFill>
                            <a:schemeClr val="tx1"/>
                          </a:solidFill>
                        </a:rPr>
                        <a:t>To be discussed at 2016 TFMM</a:t>
                      </a:r>
                    </a:p>
                  </a:txBody>
                  <a:tcPr/>
                </a:tc>
                <a:extLst>
                  <a:ext uri="{0D108BD9-81ED-4DB2-BD59-A6C34878D82A}">
                    <a16:rowId xmlns:a16="http://schemas.microsoft.com/office/drawing/2014/main" val="857512318"/>
                  </a:ext>
                </a:extLst>
              </a:tr>
              <a:tr h="0">
                <a:tc>
                  <a:txBody>
                    <a:bodyPr/>
                    <a:lstStyle/>
                    <a:p>
                      <a:r>
                        <a:rPr lang="en-US" sz="1400" noProof="0" dirty="0">
                          <a:solidFill>
                            <a:schemeClr val="tx1"/>
                          </a:solidFill>
                        </a:rPr>
                        <a:t>1.2.4</a:t>
                      </a:r>
                    </a:p>
                  </a:txBody>
                  <a:tcPr/>
                </a:tc>
                <a:tc>
                  <a:txBody>
                    <a:bodyPr/>
                    <a:lstStyle/>
                    <a:p>
                      <a:r>
                        <a:rPr lang="en-US" sz="1400" noProof="0" dirty="0">
                          <a:solidFill>
                            <a:schemeClr val="tx1"/>
                          </a:solidFill>
                        </a:rPr>
                        <a:t>HM&amp;POP</a:t>
                      </a:r>
                      <a:r>
                        <a:rPr lang="en-US" sz="1400" baseline="0" noProof="0" dirty="0">
                          <a:solidFill>
                            <a:schemeClr val="tx1"/>
                          </a:solidFill>
                        </a:rPr>
                        <a:t> national case studies</a:t>
                      </a:r>
                      <a:endParaRPr lang="en-US" sz="1400" noProof="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noProof="0" dirty="0">
                          <a:solidFill>
                            <a:schemeClr val="tx1"/>
                          </a:solidFill>
                        </a:rPr>
                        <a:t>Report</a:t>
                      </a:r>
                    </a:p>
                  </a:txBody>
                  <a:tcPr/>
                </a:tc>
                <a:tc>
                  <a:txBody>
                    <a:bodyPr/>
                    <a:lstStyle/>
                    <a:p>
                      <a:pPr marL="285750" indent="-285750">
                        <a:buFont typeface="Arial" panose="020B0604020202020204" pitchFamily="34" charset="0"/>
                        <a:buChar char="•"/>
                      </a:pPr>
                      <a:r>
                        <a:rPr lang="en-US" sz="1400" noProof="0" dirty="0">
                          <a:solidFill>
                            <a:schemeClr val="tx1"/>
                          </a:solidFill>
                        </a:rPr>
                        <a:t>Belarus</a:t>
                      </a:r>
                      <a:r>
                        <a:rPr lang="en-US" sz="1400" baseline="0" noProof="0" dirty="0">
                          <a:solidFill>
                            <a:schemeClr val="tx1"/>
                          </a:solidFill>
                        </a:rPr>
                        <a:t> and Poland foreseen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noProof="0" dirty="0">
                          <a:solidFill>
                            <a:schemeClr val="tx1"/>
                          </a:solidFill>
                        </a:rPr>
                        <a:t>To be discussed at 2016 TFMM</a:t>
                      </a:r>
                    </a:p>
                  </a:txBody>
                  <a:tcPr/>
                </a:tc>
                <a:extLst>
                  <a:ext uri="{0D108BD9-81ED-4DB2-BD59-A6C34878D82A}">
                    <a16:rowId xmlns:a16="http://schemas.microsoft.com/office/drawing/2014/main" val="2802648436"/>
                  </a:ext>
                </a:extLst>
              </a:tr>
            </a:tbl>
          </a:graphicData>
        </a:graphic>
      </p:graphicFrame>
    </p:spTree>
    <p:extLst>
      <p:ext uri="{BB962C8B-B14F-4D97-AF65-F5344CB8AC3E}">
        <p14:creationId xmlns:p14="http://schemas.microsoft.com/office/powerpoint/2010/main" val="3148882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Revised</a:t>
            </a:r>
            <a:r>
              <a:rPr lang="fr-FR" dirty="0"/>
              <a:t> Mandate</a:t>
            </a:r>
          </a:p>
        </p:txBody>
      </p:sp>
      <p:sp>
        <p:nvSpPr>
          <p:cNvPr id="3" name="Espace réservé du contenu 2"/>
          <p:cNvSpPr>
            <a:spLocks noGrp="1"/>
          </p:cNvSpPr>
          <p:nvPr>
            <p:ph sz="quarter" idx="1"/>
          </p:nvPr>
        </p:nvSpPr>
        <p:spPr/>
        <p:txBody>
          <a:bodyPr>
            <a:normAutofit lnSpcReduction="10000"/>
          </a:bodyPr>
          <a:lstStyle/>
          <a:p>
            <a:r>
              <a:rPr lang="fr-FR" dirty="0" err="1"/>
              <a:t>Exec</a:t>
            </a:r>
            <a:r>
              <a:rPr lang="fr-FR" dirty="0"/>
              <a:t> Body 1999 </a:t>
            </a:r>
            <a:r>
              <a:rPr lang="fr-FR" dirty="0" err="1"/>
              <a:t>Decision</a:t>
            </a:r>
            <a:endParaRPr lang="fr-FR" dirty="0"/>
          </a:p>
          <a:p>
            <a:endParaRPr lang="fr-FR" dirty="0"/>
          </a:p>
          <a:p>
            <a:endParaRPr lang="fr-FR" dirty="0"/>
          </a:p>
          <a:p>
            <a:endParaRPr lang="fr-FR" dirty="0"/>
          </a:p>
          <a:p>
            <a:endParaRPr lang="fr-FR" dirty="0"/>
          </a:p>
          <a:p>
            <a:endParaRPr lang="fr-FR" dirty="0"/>
          </a:p>
          <a:p>
            <a:endParaRPr lang="fr-FR" dirty="0"/>
          </a:p>
          <a:p>
            <a:endParaRPr lang="fr-FR" dirty="0"/>
          </a:p>
          <a:p>
            <a:r>
              <a:rPr lang="fr-FR" dirty="0"/>
              <a:t>Update in 2016 :</a:t>
            </a:r>
          </a:p>
          <a:p>
            <a:pPr lvl="1"/>
            <a:r>
              <a:rPr lang="fr-FR" dirty="0" err="1"/>
              <a:t>Workplan</a:t>
            </a:r>
            <a:r>
              <a:rPr lang="fr-FR" dirty="0"/>
              <a:t> for </a:t>
            </a:r>
            <a:r>
              <a:rPr lang="fr-FR" dirty="0" err="1"/>
              <a:t>specific</a:t>
            </a:r>
            <a:r>
              <a:rPr lang="fr-FR" dirty="0"/>
              <a:t> actions</a:t>
            </a:r>
          </a:p>
          <a:p>
            <a:pPr lvl="1"/>
            <a:r>
              <a:rPr lang="fr-FR" dirty="0"/>
              <a:t>Mandate for </a:t>
            </a:r>
            <a:r>
              <a:rPr lang="fr-FR" dirty="0" err="1"/>
              <a:t>recurring</a:t>
            </a:r>
            <a:r>
              <a:rPr lang="fr-FR" dirty="0"/>
              <a:t> </a:t>
            </a:r>
            <a:r>
              <a:rPr lang="fr-FR" dirty="0" err="1"/>
              <a:t>tasks</a:t>
            </a:r>
            <a:endParaRPr lang="fr-FR" dirty="0"/>
          </a:p>
          <a:p>
            <a:pPr lvl="1"/>
            <a:endParaRPr lang="fr-FR" dirty="0"/>
          </a:p>
          <a:p>
            <a:endParaRPr lang="fr-FR" dirty="0"/>
          </a:p>
          <a:p>
            <a:endParaRPr lang="fr-FR" dirty="0"/>
          </a:p>
        </p:txBody>
      </p:sp>
      <p:pic>
        <p:nvPicPr>
          <p:cNvPr id="4" name="Image 3"/>
          <p:cNvPicPr>
            <a:picLocks noChangeAspect="1"/>
          </p:cNvPicPr>
          <p:nvPr/>
        </p:nvPicPr>
        <p:blipFill>
          <a:blip r:embed="rId2"/>
          <a:stretch>
            <a:fillRect/>
          </a:stretch>
        </p:blipFill>
        <p:spPr>
          <a:xfrm>
            <a:off x="107504" y="2019760"/>
            <a:ext cx="8712968" cy="954655"/>
          </a:xfrm>
          <a:prstGeom prst="rect">
            <a:avLst/>
          </a:prstGeom>
        </p:spPr>
      </p:pic>
      <p:pic>
        <p:nvPicPr>
          <p:cNvPr id="5" name="Picture 4"/>
          <p:cNvPicPr>
            <a:picLocks noChangeAspect="1"/>
          </p:cNvPicPr>
          <p:nvPr/>
        </p:nvPicPr>
        <p:blipFill>
          <a:blip r:embed="rId3"/>
          <a:stretch>
            <a:fillRect/>
          </a:stretch>
        </p:blipFill>
        <p:spPr>
          <a:xfrm>
            <a:off x="107503" y="3237041"/>
            <a:ext cx="9035546" cy="1200071"/>
          </a:xfrm>
          <a:prstGeom prst="rect">
            <a:avLst/>
          </a:prstGeom>
        </p:spPr>
      </p:pic>
    </p:spTree>
    <p:extLst>
      <p:ext uri="{BB962C8B-B14F-4D97-AF65-F5344CB8AC3E}">
        <p14:creationId xmlns:p14="http://schemas.microsoft.com/office/powerpoint/2010/main" val="2883942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The </a:t>
            </a:r>
            <a:r>
              <a:rPr lang="fr-FR" dirty="0" err="1"/>
              <a:t>functions</a:t>
            </a:r>
            <a:r>
              <a:rPr lang="fr-FR" dirty="0"/>
              <a:t> of the TFMM </a:t>
            </a:r>
            <a:r>
              <a:rPr lang="fr-FR" dirty="0" err="1"/>
              <a:t>will</a:t>
            </a:r>
            <a:r>
              <a:rPr lang="fr-FR" dirty="0"/>
              <a:t> </a:t>
            </a:r>
            <a:r>
              <a:rPr lang="fr-FR" dirty="0" err="1"/>
              <a:t>be</a:t>
            </a:r>
            <a:r>
              <a:rPr lang="fr-FR" dirty="0"/>
              <a:t> to:</a:t>
            </a:r>
          </a:p>
        </p:txBody>
      </p:sp>
      <p:sp>
        <p:nvSpPr>
          <p:cNvPr id="3" name="Espace réservé du contenu 2"/>
          <p:cNvSpPr>
            <a:spLocks noGrp="1"/>
          </p:cNvSpPr>
          <p:nvPr>
            <p:ph sz="quarter" idx="1"/>
          </p:nvPr>
        </p:nvSpPr>
        <p:spPr/>
        <p:txBody>
          <a:bodyPr>
            <a:normAutofit fontScale="85000" lnSpcReduction="20000"/>
          </a:bodyPr>
          <a:lstStyle/>
          <a:p>
            <a:pPr marL="514350" lvl="0" indent="-514350">
              <a:buFont typeface="+mj-lt"/>
              <a:buAutoNum type="alphaLcParenR"/>
            </a:pPr>
            <a:r>
              <a:rPr lang="en-GB" dirty="0"/>
              <a:t>Plan and conduct its technical work to assist Parties in implementing the Monitoring Strategy for EMEP (2010–2019) and its review beyond this period taking into considerations best practices available and challenges met at the national level;</a:t>
            </a:r>
            <a:endParaRPr lang="fr-FR" dirty="0"/>
          </a:p>
          <a:p>
            <a:pPr marL="514350" lvl="0" indent="-514350">
              <a:buFont typeface="+mj-lt"/>
              <a:buAutoNum type="alphaLcParenR"/>
            </a:pPr>
            <a:r>
              <a:rPr lang="en-GB" dirty="0"/>
              <a:t>Interpret and assess together with the Parties the observation and modelling data, assess temporal and spatial trends and contribute to the evaluation of the impacts of the implementation of the Convention and its Protocols;</a:t>
            </a:r>
            <a:endParaRPr lang="fr-FR" dirty="0"/>
          </a:p>
          <a:p>
            <a:pPr marL="514350" lvl="0" indent="-514350">
              <a:buFont typeface="+mj-lt"/>
              <a:buAutoNum type="alphaLcParenR"/>
            </a:pPr>
            <a:r>
              <a:rPr lang="en-GB" dirty="0"/>
              <a:t>Provide a forum to the Parties to exchange views, experiences and suggestions on the quality, efficiency and sufficiency of EMEP measurements and data and their quality assurance;</a:t>
            </a:r>
            <a:endParaRPr lang="fr-FR" dirty="0"/>
          </a:p>
          <a:p>
            <a:pPr marL="514350" lvl="0" indent="-514350">
              <a:buFont typeface="+mj-lt"/>
              <a:buAutoNum type="alphaLcParenR"/>
            </a:pPr>
            <a:r>
              <a:rPr lang="en-GB" dirty="0"/>
              <a:t>Provide opportunity to the Parties to discuss performance and the need for improvements in models (EMEP models and those developed by the Parties) and in the scope of their application (such as for national assessments of air quality, assessment of transboundary fluxes and their influence on air quality at national levels, trend analyses, etc.);</a:t>
            </a:r>
            <a:endParaRPr lang="fr-FR" dirty="0"/>
          </a:p>
          <a:p>
            <a:endParaRPr lang="fr-FR" dirty="0"/>
          </a:p>
        </p:txBody>
      </p:sp>
    </p:spTree>
    <p:extLst>
      <p:ext uri="{BB962C8B-B14F-4D97-AF65-F5344CB8AC3E}">
        <p14:creationId xmlns:p14="http://schemas.microsoft.com/office/powerpoint/2010/main" val="4244358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The </a:t>
            </a:r>
            <a:r>
              <a:rPr lang="fr-FR" dirty="0" err="1"/>
              <a:t>functions</a:t>
            </a:r>
            <a:r>
              <a:rPr lang="fr-FR" dirty="0"/>
              <a:t> of the TFMM </a:t>
            </a:r>
            <a:r>
              <a:rPr lang="fr-FR" dirty="0" err="1"/>
              <a:t>will</a:t>
            </a:r>
            <a:r>
              <a:rPr lang="fr-FR" dirty="0"/>
              <a:t> </a:t>
            </a:r>
            <a:r>
              <a:rPr lang="fr-FR" dirty="0" err="1"/>
              <a:t>be</a:t>
            </a:r>
            <a:r>
              <a:rPr lang="fr-FR" dirty="0"/>
              <a:t> to:</a:t>
            </a:r>
          </a:p>
        </p:txBody>
      </p:sp>
      <p:sp>
        <p:nvSpPr>
          <p:cNvPr id="3" name="Espace réservé du contenu 2"/>
          <p:cNvSpPr>
            <a:spLocks noGrp="1"/>
          </p:cNvSpPr>
          <p:nvPr>
            <p:ph sz="quarter" idx="1"/>
          </p:nvPr>
        </p:nvSpPr>
        <p:spPr>
          <a:xfrm>
            <a:off x="457200" y="1219200"/>
            <a:ext cx="8229600" cy="5638800"/>
          </a:xfrm>
        </p:spPr>
        <p:txBody>
          <a:bodyPr>
            <a:normAutofit fontScale="62500" lnSpcReduction="20000"/>
          </a:bodyPr>
          <a:lstStyle/>
          <a:p>
            <a:pPr marL="514350" lvl="0" indent="-514350">
              <a:buFont typeface="+mj-lt"/>
              <a:buAutoNum type="alphaLcParenR" startAt="6"/>
            </a:pPr>
            <a:r>
              <a:rPr lang="en-GB" sz="2900" dirty="0"/>
              <a:t>to ensure the coordinated efforts of Parties in organization and conduction of the intensive measurement periods and focused case studies, following data processing, model interpretation and results dissemination;</a:t>
            </a:r>
            <a:endParaRPr lang="fr-FR" sz="2900" dirty="0"/>
          </a:p>
          <a:p>
            <a:pPr marL="514350" lvl="0" indent="-514350">
              <a:buFont typeface="+mj-lt"/>
              <a:buAutoNum type="alphaLcParenR" startAt="6"/>
            </a:pPr>
            <a:r>
              <a:rPr lang="en-GB" sz="2900" dirty="0"/>
              <a:t>Provide support and facilitate involvement of Parties in Eastern Europe, the Caucasus and Central Asia for example with respect to setting up monitoring stations and national programs, case studies, use of modelling data and promoting the tools developed under EMEP during workshops and other dedicated meetings </a:t>
            </a:r>
            <a:endParaRPr lang="fr-FR" sz="2900" dirty="0"/>
          </a:p>
          <a:p>
            <a:pPr marL="514350" lvl="0" indent="-514350">
              <a:buFont typeface="+mj-lt"/>
              <a:buAutoNum type="alphaLcParenR" startAt="6"/>
            </a:pPr>
            <a:r>
              <a:rPr lang="en-GB" sz="2900" dirty="0"/>
              <a:t>collaborate with CCC, MSC-W, MSC-E, TF-EIP, TF-HTAP, TF-IAM, and Working Group on Effects to evaluate the gaps between emission inventories and observed concentrations, improve emission inventories used for modelling, improve the modelling tools to serve the Parties and to extend the use of TFMM data for effects assessment, ensure the consistency between the regional and hemispheric scale analyses;</a:t>
            </a:r>
            <a:endParaRPr lang="fr-FR" sz="2900" dirty="0"/>
          </a:p>
          <a:p>
            <a:pPr marL="514350" lvl="0" indent="-514350">
              <a:buFont typeface="+mj-lt"/>
              <a:buAutoNum type="alphaLcParenR" startAt="6"/>
            </a:pPr>
            <a:r>
              <a:rPr lang="en-GB" sz="2900" dirty="0"/>
              <a:t>Strengthen linkages with the European Union scientific programmes like Copernicus with a focus on development of common tools and regional assessments; develop joint activities with European (JRC, EEA), regional (Arctic Council) and global partners (WMO) to ensure synergies between regional and global scales, strengthening national activities,  </a:t>
            </a:r>
            <a:endParaRPr lang="fr-FR" sz="2900" dirty="0"/>
          </a:p>
          <a:p>
            <a:pPr marL="514350" lvl="0" indent="-514350">
              <a:buFont typeface="+mj-lt"/>
              <a:buAutoNum type="alphaLcParenR" startAt="6"/>
            </a:pPr>
            <a:r>
              <a:rPr lang="en-GB" sz="2900" dirty="0"/>
              <a:t>Carry out other tasks assign to it by the EMEP Steering Body and the Executive Body.</a:t>
            </a:r>
            <a:endParaRPr lang="fr-FR" sz="2900" dirty="0"/>
          </a:p>
          <a:p>
            <a:pPr marL="514350" indent="-514350">
              <a:buFont typeface="+mj-lt"/>
              <a:buAutoNum type="alphaLcParenR" startAt="6"/>
            </a:pPr>
            <a:endParaRPr lang="fr-FR" dirty="0"/>
          </a:p>
        </p:txBody>
      </p:sp>
    </p:spTree>
    <p:extLst>
      <p:ext uri="{BB962C8B-B14F-4D97-AF65-F5344CB8AC3E}">
        <p14:creationId xmlns:p14="http://schemas.microsoft.com/office/powerpoint/2010/main" val="4810994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600</TotalTime>
  <Words>604</Words>
  <Application>Microsoft Office PowerPoint</Application>
  <PresentationFormat>On-screen Show (4:3)</PresentationFormat>
  <Paragraphs>86</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Bookman Old Style</vt:lpstr>
      <vt:lpstr>Calibri</vt:lpstr>
      <vt:lpstr>Gill Sans MT</vt:lpstr>
      <vt:lpstr>Wingdings</vt:lpstr>
      <vt:lpstr>Wingdings 3</vt:lpstr>
      <vt:lpstr>Origine</vt:lpstr>
      <vt:lpstr>TFMM Workplan &amp; Mandate  Augustin Colette &amp; Oksana Tarasova</vt:lpstr>
      <vt:lpstr>Way Forward:</vt:lpstr>
      <vt:lpstr>Workplan 2016-2017:  1.1 « Improving tools »</vt:lpstr>
      <vt:lpstr>Workplan 2016-2017:  1.2 « Cooperation with parties »</vt:lpstr>
      <vt:lpstr>Revised Mandate</vt:lpstr>
      <vt:lpstr>The functions of the TFMM will be to:</vt:lpstr>
      <vt:lpstr>The functions of the TFMM will be to:</vt:lpstr>
    </vt:vector>
  </TitlesOfParts>
  <Company>INERIS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TFMM priorities within the EMEP workplan (2014-2015)</dc:title>
  <dc:creator>Laurence</dc:creator>
  <cp:lastModifiedBy>Oksana Tarasova</cp:lastModifiedBy>
  <cp:revision>25</cp:revision>
  <dcterms:created xsi:type="dcterms:W3CDTF">2014-04-08T08:22:26Z</dcterms:created>
  <dcterms:modified xsi:type="dcterms:W3CDTF">2016-05-17T14:15:24Z</dcterms:modified>
</cp:coreProperties>
</file>