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  <p:sldMasterId id="2147483921" r:id="rId5"/>
    <p:sldMasterId id="2147483937" r:id="rId6"/>
    <p:sldMasterId id="2147483953" r:id="rId7"/>
  </p:sldMasterIdLst>
  <p:notesMasterIdLst>
    <p:notesMasterId r:id="rId23"/>
  </p:notesMasterIdLst>
  <p:handoutMasterIdLst>
    <p:handoutMasterId r:id="rId24"/>
  </p:handoutMasterIdLst>
  <p:sldIdLst>
    <p:sldId id="2378" r:id="rId8"/>
    <p:sldId id="8248" r:id="rId9"/>
    <p:sldId id="2596" r:id="rId10"/>
    <p:sldId id="8247" r:id="rId11"/>
    <p:sldId id="8246" r:id="rId12"/>
    <p:sldId id="8249" r:id="rId13"/>
    <p:sldId id="8250" r:id="rId14"/>
    <p:sldId id="2683" r:id="rId15"/>
    <p:sldId id="2383" r:id="rId16"/>
    <p:sldId id="2595" r:id="rId17"/>
    <p:sldId id="2610" r:id="rId18"/>
    <p:sldId id="2688" r:id="rId19"/>
    <p:sldId id="8244" r:id="rId20"/>
    <p:sldId id="2380" r:id="rId21"/>
    <p:sldId id="2697" r:id="rId22"/>
  </p:sldIdLst>
  <p:sldSz cx="12192000" cy="6858000"/>
  <p:notesSz cx="7010400" cy="9296400"/>
  <p:custShowLst>
    <p:custShow name="IAEA nexus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8430AF-271F-7CB4-C831-7982576B477B}" name="KLIMONT Zbigniew" initials="KZ" userId="S::klimont@iiasa.ac.at::0aedd8f7-563f-49ff-8fb3-7c36732c4378" providerId="AD"/>
  <p188:author id="{600435D0-E3C4-C5E1-544E-270B05773D3D}" name="SCHUCHT Simone" initials="SS" userId="S::Simone.SCHUCHT@ineris.fr::3e59d19b-f302-44f7-a81f-2f5031665ba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HI Keywan" initials="K" lastIdx="6" clrIdx="0">
    <p:extLst>
      <p:ext uri="{19B8F6BF-5375-455C-9EA6-DF929625EA0E}">
        <p15:presenceInfo xmlns:p15="http://schemas.microsoft.com/office/powerpoint/2012/main" userId="RIAHI Key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D9"/>
    <a:srgbClr val="142E55"/>
    <a:srgbClr val="381749"/>
    <a:srgbClr val="1A0431"/>
    <a:srgbClr val="C679F6"/>
    <a:srgbClr val="73B573"/>
    <a:srgbClr val="7AB97A"/>
    <a:srgbClr val="FF7F00"/>
    <a:srgbClr val="2754A2"/>
    <a:srgbClr val="005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1644" autoAdjust="0"/>
  </p:normalViewPr>
  <p:slideViewPr>
    <p:cSldViewPr snapToGrid="0">
      <p:cViewPr>
        <p:scale>
          <a:sx n="103" d="100"/>
          <a:sy n="103" d="100"/>
        </p:scale>
        <p:origin x="1440" y="456"/>
      </p:cViewPr>
      <p:guideLst>
        <p:guide orient="horz" pos="211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t" anchorCtr="0" compatLnSpc="1">
            <a:prstTxWarp prst="textNoShape">
              <a:avLst/>
            </a:prstTxWarp>
          </a:bodyPr>
          <a:lstStyle>
            <a:lvl1pPr algn="l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40062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t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400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b" anchorCtr="0" compatLnSpc="1">
            <a:prstTxWarp prst="textNoShape">
              <a:avLst/>
            </a:prstTxWarp>
          </a:bodyPr>
          <a:lstStyle>
            <a:lvl1pPr algn="l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40062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C9595410-4235-4A55-8DF2-9A18D24A7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18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t" anchorCtr="0" compatLnSpc="1">
            <a:prstTxWarp prst="textNoShape">
              <a:avLst/>
            </a:prstTxWarp>
          </a:bodyPr>
          <a:lstStyle>
            <a:lvl1pPr algn="l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40062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t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400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b" anchorCtr="0" compatLnSpc="1">
            <a:prstTxWarp prst="textNoShape">
              <a:avLst/>
            </a:prstTxWarp>
          </a:bodyPr>
          <a:lstStyle>
            <a:lvl1pPr algn="l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40062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23AC87D8-7E61-4898-B90C-2F3B2AD0D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85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AC87D8-7E61-4898-B90C-2F3B2AD0D56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8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1A1B5-C468-A05C-1B86-EE31A2589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AE1A8F-D364-74C6-C277-2C223985C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5055EE-82FD-4F6D-9FDC-9E6079625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Further consultations on country emission data and projections ongoing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0DE2E-DA2D-4926-B7BF-1714BFE75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9627B-BBF4-43AD-850E-8A43599835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3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Further consultations on country emission data and projections ongoing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9627B-BBF4-43AD-850E-8A43599835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0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353D-A91F-92B5-FD7A-DA0D35B71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3650A-13D0-CEFE-9B65-8B9A6336D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56EE3B-FEFE-FA2F-95FA-E78EE3EDB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collective risk reduction target of 50% will require overachievement in EU+EFTA, as the 50% target cannot be met in EECCA and WB (even with MTFR) and would require substantial higher expenditures in EECCA and WB as % of GDP.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28851-7342-1AC6-926A-0A8B674CF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9627B-BBF4-43AD-850E-8A43599835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81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DCB5E-CFEF-BAA5-5FC2-560DD262F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DA22DC-60C2-0E9A-CF44-1D00EFFFE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9F700-B1CD-812D-7BFA-DAFD5200C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1C956-9C0C-EBC4-FBC2-7EA2ADB8D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AC87D8-7E61-4898-B90C-2F3B2AD0D56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98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AC87D8-7E61-4898-B90C-2F3B2AD0D5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2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1122363"/>
            <a:ext cx="9659112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4"/>
            <a:ext cx="8196072" cy="154533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432C23-CFC4-DC44-9D7B-0DCBE41B17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0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66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3163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1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_header too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AFC962-CB26-202C-39B3-D2F26F1F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65125"/>
            <a:ext cx="11437257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42766-DB88-CE05-0D24-F842F80C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825625"/>
            <a:ext cx="1143725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86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56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34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919986"/>
            <a:ext cx="9610344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72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70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43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596321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8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53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1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03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18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53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7"/>
            <a:ext cx="109880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59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23777"/>
            <a:ext cx="2628900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177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Questions.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52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02 Apr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7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1"/>
            <a:ext cx="10991088" cy="8372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1" y="1080655"/>
            <a:ext cx="11542962" cy="50323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132686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02 Apr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33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02 Apr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945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02 Apr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741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02 Apr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19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02 Apr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00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02 Apr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78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02 Apr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69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02 Apr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8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02 Apr 2025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E42FE-DE83-0941-9540-20EEB4918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67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02 Apr 2025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3F04A-47D7-6D44-AF92-CB4F029D3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3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001487"/>
            <a:ext cx="5574792" cy="511146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001487"/>
            <a:ext cx="5574792" cy="511146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67AE00-67FF-3C4A-9C34-D662128D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-25887"/>
            <a:ext cx="10515600" cy="10273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6635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02 Apr 2025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20A26F-514F-5A42-ACE3-70A01C872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02 Apr 2025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6BA4D8-F3B1-6640-9CB5-BB9AE0CA8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25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 Apr 2025</a:t>
            </a:r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Kiesewetter: Impacts in GAINS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3"/>
          </p:nvPr>
        </p:nvSpPr>
        <p:spPr>
          <a:xfrm>
            <a:off x="911424" y="1340768"/>
            <a:ext cx="10753527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646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020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2316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424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0598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676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891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04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0"/>
            <a:ext cx="10991088" cy="7450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021007"/>
            <a:ext cx="3675889" cy="509194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021007"/>
            <a:ext cx="3675889" cy="509194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043709"/>
            <a:ext cx="3675889" cy="509194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1676462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022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246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E42FE-DE83-0941-9540-20EEB4918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4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3F04A-47D7-6D44-AF92-CB4F029D3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108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20A26F-514F-5A42-ACE3-70A01C872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63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6BA4D8-F3B1-6640-9CB5-BB9AE0CA8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36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D2A0-2AA7-429C-BD91-2638E4A5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020E8-B132-46C2-9AB5-CCBED4755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F5AA-1F31-45E4-A393-A2C2DC9C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871F-68B1-4BB4-8AF8-AA6DBBD86228}" type="datetimeFigureOut">
              <a:rPr lang="en-AT" smtClean="0"/>
              <a:t>5/6/25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4E283-2E76-4C5C-B268-A874156C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82F45-2695-45BD-9DF3-42258222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2B17-CDAC-4315-8D65-B554952B489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488394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1122363"/>
            <a:ext cx="9659112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4"/>
            <a:ext cx="8196072" cy="154533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432C23-CFC4-DC44-9D7B-0DCBE41B17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9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0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9699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9699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068946"/>
            <a:ext cx="5574792" cy="404401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068946"/>
            <a:ext cx="5574792" cy="404401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0"/>
            <a:ext cx="10991088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567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0"/>
            <a:ext cx="10515600" cy="831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5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5/6/25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4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23257"/>
            <a:ext cx="10655808" cy="5153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2712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FC5C03-3F87-0740-8183-695B10F501A5}" type="datetimeFigureOut">
              <a:rPr lang="en-US" smtClean="0"/>
              <a:pPr/>
              <a:t>5/6/25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6088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0"/>
            <a:ext cx="10658856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4992" y="6356351"/>
            <a:ext cx="5462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827EF0-AFE4-C747-9A5E-7A066B022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77661" b="-5127"/>
          <a:stretch/>
        </p:blipFill>
        <p:spPr>
          <a:xfrm>
            <a:off x="11396400" y="163109"/>
            <a:ext cx="411168" cy="405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EB544-1A36-D141-A1B5-86E1E45B0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77661" b="-5127"/>
          <a:stretch/>
        </p:blipFill>
        <p:spPr>
          <a:xfrm>
            <a:off x="11396400" y="163905"/>
            <a:ext cx="411168" cy="405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74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867" r:id="rId14"/>
    <p:sldLayoutId id="214748393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29416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0DCE6-B4EA-8444-92C3-D609C5C13BC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5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G. Kiesewetter: Impacts in GAINS</a:t>
            </a:r>
            <a:endParaRPr lang="en-GB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02 Apr 2025</a:t>
            </a:r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73F24A-72E1-514B-A669-66B08B94475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7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73F24A-72E1-514B-A669-66B08B94475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8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iasa.ac.at/policy/applications/centre-for-integrated-assessment-modelling-ciam" TargetMode="External"/><Relationship Id="rId2" Type="http://schemas.openxmlformats.org/officeDocument/2006/relationships/hyperlink" Target="https://zenodo.org/records/14748815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gains.iiasa.ac.at/gains/GPV/index.login?logout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.ec.europa.eu/topics/air/clean-air-outlook_en" TargetMode="External"/><Relationship Id="rId2" Type="http://schemas.openxmlformats.org/officeDocument/2006/relationships/hyperlink" Target="https://iiasa.ac.at/sites/default/files/2024-11/TFIAM-CIAM%20Policy%20Brief%20on%20targets%20to%20reduce%20risks%20for%20health%20and%20ecosystems_EN_V4_0.pdf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iasa.ac.at/sites/default/files/2024-11/TFIAM-CIAM%20Policy%20Brief%20on%20targets%20to%20reduce%20risks%20for%20health%20and%20ecosystems_EN_V4_0.pdf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zenodo.org/records/14748815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iiasa.ac.at/policy/applications/centre-for-integrated-assessment-modelling-cia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8B4D-7F4E-4EEF-8FE5-83EC6B366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11" y="1122363"/>
            <a:ext cx="9978717" cy="2387600"/>
          </a:xfrm>
        </p:spPr>
        <p:txBody>
          <a:bodyPr>
            <a:normAutofit/>
          </a:bodyPr>
          <a:lstStyle/>
          <a:p>
            <a:r>
              <a:rPr lang="en-US" sz="4400" dirty="0"/>
              <a:t>Overview of the GAINS emission scenarios for GP revision</a:t>
            </a:r>
            <a:endParaRPr lang="en-AT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EA3A0-BCE9-0CED-4833-BEBA9EE98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1" y="3978876"/>
            <a:ext cx="10881938" cy="224892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dirty="0"/>
              <a:t>Z. Klimont, L. Hoglund, K. </a:t>
            </a:r>
            <a:r>
              <a:rPr lang="en-US" sz="4000" dirty="0" err="1"/>
              <a:t>Kaltenegger</a:t>
            </a:r>
            <a:r>
              <a:rPr lang="en-US" sz="4000" dirty="0"/>
              <a:t>, S. Zhang, G. Kiesewetter, F. Wagner, F. </a:t>
            </a:r>
            <a:r>
              <a:rPr lang="en-US" sz="4000" dirty="0" err="1"/>
              <a:t>Brocza</a:t>
            </a:r>
            <a:r>
              <a:rPr lang="en-US" sz="4000" dirty="0"/>
              <a:t>, Y. Kim, F. Lindl, C. Heyes, P. Purohit, J. Slater, T. Brito, R. Sander, B. Nguyen, M. Posch, W. Schoepp</a:t>
            </a:r>
          </a:p>
          <a:p>
            <a:pPr>
              <a:lnSpc>
                <a:spcPct val="120000"/>
              </a:lnSpc>
            </a:pPr>
            <a:r>
              <a:rPr lang="en-US" sz="4000" i="1" dirty="0"/>
              <a:t>EMEP Centre for Integrated Assessment Modelling (CIAM)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Task Force on HTAP, 7 – 9 May 2025, Potsdam</a:t>
            </a:r>
          </a:p>
        </p:txBody>
      </p:sp>
    </p:spTree>
    <p:extLst>
      <p:ext uri="{BB962C8B-B14F-4D97-AF65-F5344CB8AC3E}">
        <p14:creationId xmlns:p14="http://schemas.microsoft.com/office/powerpoint/2010/main" val="37377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AF8C14-81B7-D7FA-52A3-FA4CBD604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B0777-827F-8D42-90B1-61394C340E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423F211-BBDE-2370-5A46-786AF999FCC2}"/>
              </a:ext>
            </a:extLst>
          </p:cNvPr>
          <p:cNvSpPr txBox="1">
            <a:spLocks/>
          </p:cNvSpPr>
          <p:nvPr/>
        </p:nvSpPr>
        <p:spPr>
          <a:xfrm>
            <a:off x="362712" y="262270"/>
            <a:ext cx="10991088" cy="6584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79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UNECE Methane emissions outlook (million tons)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39562-2CF9-7582-D9F5-C7DB0BD82E94}"/>
              </a:ext>
            </a:extLst>
          </p:cNvPr>
          <p:cNvSpPr txBox="1"/>
          <p:nvPr/>
        </p:nvSpPr>
        <p:spPr>
          <a:xfrm>
            <a:off x="1901427" y="5555158"/>
            <a:ext cx="991640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Definition of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UNECE–MP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Methane pledge UNECE signatories -&gt; 30% reduction of 2020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Baseline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from 2030 onwards; for 2025 10% reduction arbitrarily assumed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UNECE non-signatories remain at Baseline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7E6B0F-1A1B-0F7F-039C-217FCE152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111" y="1124157"/>
            <a:ext cx="8031835" cy="43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0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4C4E-7B29-433C-AFA7-8BAD4A87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34" y="349002"/>
            <a:ext cx="10401355" cy="846390"/>
          </a:xfrm>
        </p:spPr>
        <p:txBody>
          <a:bodyPr>
            <a:noAutofit/>
          </a:bodyPr>
          <a:lstStyle/>
          <a:p>
            <a:r>
              <a:rPr lang="en-GB" sz="2800" b="0" dirty="0"/>
              <a:t>Further scenarios for UNECE region, excluding North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2247-2249-4BF9-A32B-73E9EA458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037" y="1574250"/>
            <a:ext cx="10825925" cy="4782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GB" dirty="0">
                <a:solidFill>
                  <a:srgbClr val="002060"/>
                </a:solidFill>
              </a:rPr>
              <a:t>Reduce risk-based indicator “deaths per 100,000 inhabitants” assuming dynamic population (50% compared to 2015); Focus on anthropogenic (the avoidable) PM</a:t>
            </a:r>
            <a:r>
              <a:rPr lang="en-GB" baseline="-25000" dirty="0">
                <a:solidFill>
                  <a:srgbClr val="002060"/>
                </a:solidFill>
              </a:rPr>
              <a:t>2.5 </a:t>
            </a:r>
          </a:p>
          <a:p>
            <a:pPr marL="34290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GB" dirty="0">
                <a:solidFill>
                  <a:srgbClr val="002060"/>
                </a:solidFill>
              </a:rPr>
              <a:t>Assess least-cost solutions (=optimize) for 2040 relative to 2015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GB" dirty="0">
                <a:solidFill>
                  <a:srgbClr val="002060"/>
                </a:solidFill>
              </a:rPr>
              <a:t>Optimize reaching targets cost-effectively across the UNECE and through equal relative improvement in each country</a:t>
            </a:r>
            <a:endParaRPr lang="en-GB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endParaRPr lang="en-GB" baseline="-25000" dirty="0">
              <a:solidFill>
                <a:srgbClr val="002060"/>
              </a:solidFill>
            </a:endParaRPr>
          </a:p>
          <a:p>
            <a:pPr marL="34290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GB" dirty="0">
                <a:solidFill>
                  <a:srgbClr val="002060"/>
                </a:solidFill>
                <a:cs typeface="Calibri"/>
              </a:rPr>
              <a:t>Extending analysis to include goals to reduce loss of biodiversity (40% compared to 2015)</a:t>
            </a:r>
          </a:p>
          <a:p>
            <a:pPr marL="34290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GB" dirty="0">
                <a:solidFill>
                  <a:srgbClr val="002060"/>
                </a:solidFill>
                <a:cs typeface="Calibri"/>
              </a:rPr>
              <a:t>Only example shown – see extensive presentation material from the TFIAM meeting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343787-B46F-D1AA-E622-8EA902E1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8773-D642-41FB-A793-5BBD1F5D6C7C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75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E10FF-A7BE-F101-93CC-DE681BB8F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EBB7C8-9935-22CC-1C90-B94EAF73D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B0777-827F-8D42-90B1-61394C340E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5075E8-6286-03D7-EF86-95AD5FCDD714}"/>
              </a:ext>
            </a:extLst>
          </p:cNvPr>
          <p:cNvSpPr txBox="1">
            <a:spLocks/>
          </p:cNvSpPr>
          <p:nvPr/>
        </p:nvSpPr>
        <p:spPr>
          <a:xfrm>
            <a:off x="258748" y="290984"/>
            <a:ext cx="10658856" cy="7017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79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Least-cost reduction of PM health impacts (premature mortality)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79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79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UNECE (excl. North America) by 2040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8035A1-5AF7-4451-11D6-5E6A93F0E5F4}"/>
              </a:ext>
            </a:extLst>
          </p:cNvPr>
          <p:cNvSpPr txBox="1"/>
          <p:nvPr/>
        </p:nvSpPr>
        <p:spPr>
          <a:xfrm>
            <a:off x="9707418" y="6587126"/>
            <a:ext cx="2410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GAINS model (CIAM/IIASA)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A3FC78-CF6E-FE71-E674-070186387121}"/>
              </a:ext>
            </a:extLst>
          </p:cNvPr>
          <p:cNvGrpSpPr/>
          <p:nvPr/>
        </p:nvGrpSpPr>
        <p:grpSpPr>
          <a:xfrm>
            <a:off x="1239898" y="1440394"/>
            <a:ext cx="7681680" cy="5094974"/>
            <a:chOff x="498702" y="1788903"/>
            <a:chExt cx="5537482" cy="4154693"/>
          </a:xfrm>
        </p:grpSpPr>
        <p:pic>
          <p:nvPicPr>
            <p:cNvPr id="6" name="Picture 5" descr="A chart with text and numbers&#10;&#10;Description automatically generated with medium confidence">
              <a:extLst>
                <a:ext uri="{FF2B5EF4-FFF2-40B4-BE49-F238E27FC236}">
                  <a16:creationId xmlns:a16="http://schemas.microsoft.com/office/drawing/2014/main" id="{D2047E51-BF76-A4D2-1B12-E556B946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02" y="1788903"/>
              <a:ext cx="5537482" cy="4154693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4076F2D-52D8-09E4-56A7-62AB22185FB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68" y="3875927"/>
              <a:ext cx="3856052" cy="10897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E301DEB-9965-5356-F8C5-3DA8F2C64A11}"/>
                </a:ext>
              </a:extLst>
            </p:cNvPr>
            <p:cNvCxnSpPr>
              <a:cxnSpLocks/>
            </p:cNvCxnSpPr>
            <p:nvPr/>
          </p:nvCxnSpPr>
          <p:spPr>
            <a:xfrm>
              <a:off x="1457662" y="2598420"/>
              <a:ext cx="0" cy="128840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52E9F3-099B-AB1F-E28B-22D115C46337}"/>
                </a:ext>
              </a:extLst>
            </p:cNvPr>
            <p:cNvSpPr txBox="1"/>
            <p:nvPr/>
          </p:nvSpPr>
          <p:spPr>
            <a:xfrm>
              <a:off x="1457662" y="2698745"/>
              <a:ext cx="836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- 50% 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from 2015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AC1841C-FCFC-DE51-00D7-677B0F5FC8AC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68" y="2598420"/>
              <a:ext cx="548972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F11D92B-F41B-A80B-0FC1-8D2D371986F0}"/>
              </a:ext>
            </a:extLst>
          </p:cNvPr>
          <p:cNvSpPr txBox="1"/>
          <p:nvPr/>
        </p:nvSpPr>
        <p:spPr>
          <a:xfrm>
            <a:off x="9471443" y="2433119"/>
            <a:ext cx="2410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Results </a:t>
            </a:r>
            <a:r>
              <a:rPr lang="en-US" sz="1600" dirty="0">
                <a:solidFill>
                  <a:srgbClr val="FF0000"/>
                </a:solidFill>
                <a:effectLst/>
                <a:latin typeface="Arial" panose="020B0604020202020204"/>
                <a:ea typeface="+mn-ea"/>
              </a:rPr>
              <a:t>from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Dec 2024; update considering downscaling in EECCA region will be included for May 2025 WGSR</a:t>
            </a: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26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16581-CC81-C118-88ED-EBA878824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EE065-6BD3-E3F1-3884-6A4B081993CE}"/>
              </a:ext>
            </a:extLst>
          </p:cNvPr>
          <p:cNvSpPr txBox="1"/>
          <p:nvPr/>
        </p:nvSpPr>
        <p:spPr>
          <a:xfrm>
            <a:off x="1412823" y="1241755"/>
            <a:ext cx="225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Sulfur Dioxide (SO</a:t>
            </a:r>
            <a:r>
              <a:rPr lang="en-US" sz="1800" baseline="-25000" dirty="0"/>
              <a:t>2</a:t>
            </a:r>
            <a:r>
              <a:rPr lang="en-US" sz="18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9C3E3F-555B-E1CC-DA3E-4589719A5B85}"/>
              </a:ext>
            </a:extLst>
          </p:cNvPr>
          <p:cNvSpPr txBox="1"/>
          <p:nvPr/>
        </p:nvSpPr>
        <p:spPr>
          <a:xfrm>
            <a:off x="4799994" y="1241755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Nitrogen Oxides (NO</a:t>
            </a:r>
            <a:r>
              <a:rPr lang="en-US" sz="1800" baseline="-25000" dirty="0"/>
              <a:t>x</a:t>
            </a:r>
            <a:r>
              <a:rPr lang="en-US" sz="18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EB6D9-26A0-E55B-0BD2-7F7AE9C51FA7}"/>
              </a:ext>
            </a:extLst>
          </p:cNvPr>
          <p:cNvSpPr txBox="1"/>
          <p:nvPr/>
        </p:nvSpPr>
        <p:spPr>
          <a:xfrm>
            <a:off x="8720061" y="1241755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Ammonia (NH</a:t>
            </a:r>
            <a:r>
              <a:rPr lang="en-US" sz="1800" baseline="-25000" dirty="0"/>
              <a:t>3</a:t>
            </a:r>
            <a:r>
              <a:rPr lang="en-US" sz="18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CF9BD-C006-6F9D-ED83-A48DC27FC6F6}"/>
              </a:ext>
            </a:extLst>
          </p:cNvPr>
          <p:cNvSpPr txBox="1"/>
          <p:nvPr/>
        </p:nvSpPr>
        <p:spPr>
          <a:xfrm>
            <a:off x="188879" y="154604"/>
            <a:ext cx="7545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1"/>
                </a:solidFill>
                <a:effectLst/>
              </a:rPr>
              <a:t>Sulfur and nitrogen emissions in the current scenarios (V5a)</a:t>
            </a:r>
          </a:p>
          <a:p>
            <a:pPr algn="l"/>
            <a:r>
              <a:rPr lang="en-US" sz="1400" i="1" dirty="0" err="1">
                <a:solidFill>
                  <a:schemeClr val="accent1"/>
                </a:solidFill>
                <a:effectLst/>
              </a:rPr>
              <a:t>Opt</a:t>
            </a:r>
            <a:r>
              <a:rPr lang="en-US" sz="1400" i="1" dirty="0">
                <a:solidFill>
                  <a:schemeClr val="accent1"/>
                </a:solidFill>
                <a:effectLst/>
              </a:rPr>
              <a:t>-PM - </a:t>
            </a:r>
            <a:r>
              <a:rPr lang="en-US" sz="1400" dirty="0">
                <a:solidFill>
                  <a:schemeClr val="accent1"/>
                </a:solidFill>
                <a:effectLst/>
              </a:rPr>
              <a:t>50% reduction of premature mortality (PM) for UNECE, dynamic population, </a:t>
            </a:r>
          </a:p>
          <a:p>
            <a:pPr algn="l"/>
            <a:r>
              <a:rPr lang="en-US" sz="1400" i="1" dirty="0" err="1">
                <a:solidFill>
                  <a:schemeClr val="accent1"/>
                </a:solidFill>
                <a:effectLst/>
              </a:rPr>
              <a:t>Opt</a:t>
            </a:r>
            <a:r>
              <a:rPr lang="en-US" sz="1400" i="1" dirty="0">
                <a:solidFill>
                  <a:schemeClr val="accent1"/>
                </a:solidFill>
                <a:effectLst/>
              </a:rPr>
              <a:t>-PM+B </a:t>
            </a:r>
            <a:r>
              <a:rPr lang="en-US" sz="1400" dirty="0">
                <a:solidFill>
                  <a:schemeClr val="accent1"/>
                </a:solidFill>
                <a:effectLst/>
              </a:rPr>
              <a:t>refers to PM and biodiversity (B) targets,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13A62-1493-D1D5-AC24-867255EB78DD}"/>
              </a:ext>
            </a:extLst>
          </p:cNvPr>
          <p:cNvSpPr txBox="1"/>
          <p:nvPr/>
        </p:nvSpPr>
        <p:spPr>
          <a:xfrm>
            <a:off x="9330536" y="6549484"/>
            <a:ext cx="2648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effectLst/>
              </a:rPr>
              <a:t>Source: </a:t>
            </a:r>
            <a:r>
              <a:rPr lang="en-US" sz="1200" dirty="0">
                <a:effectLst/>
              </a:rPr>
              <a:t>CIAM/IIASA - GAINS model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A4549-6681-64ED-EC3B-5CBFFC7A0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10" y="1877852"/>
            <a:ext cx="3699386" cy="4546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312DC-D783-CE34-4A6B-5888F6218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136" y="1877852"/>
            <a:ext cx="3686510" cy="4546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0921E-4F91-37FA-58CB-0A0D58E91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306" y="1877852"/>
            <a:ext cx="3699386" cy="45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B979F-561B-568F-8531-F988EDE30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3C6C56B-A897-FAF2-AF0F-25807BE41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2712" y="266218"/>
            <a:ext cx="10658856" cy="13658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New</a:t>
            </a:r>
            <a:r>
              <a:rPr lang="en-US" altLang="en-US" sz="2800" dirty="0">
                <a:solidFill>
                  <a:srgbClr val="2754A2"/>
                </a:solidFill>
              </a:rPr>
              <a:t> GAINS Explorer </a:t>
            </a:r>
            <a:r>
              <a:rPr lang="en-US" altLang="en-US" sz="2800" b="0" i="1" dirty="0">
                <a:solidFill>
                  <a:srgbClr val="2754A2"/>
                </a:solidFill>
              </a:rPr>
              <a:t>(draft version)</a:t>
            </a:r>
            <a:br>
              <a:rPr lang="en-US" altLang="en-US" sz="2800" dirty="0">
                <a:solidFill>
                  <a:srgbClr val="2754A2"/>
                </a:solidFill>
              </a:rPr>
            </a:br>
            <a:r>
              <a:rPr lang="en-US" altLang="en-US" sz="2000" b="0" dirty="0">
                <a:solidFill>
                  <a:srgbClr val="2754A2"/>
                </a:solidFill>
              </a:rPr>
              <a:t>https://gains.iiasa.ac.at/gains/GPV/index.login</a:t>
            </a:r>
            <a:br>
              <a:rPr lang="en-US" altLang="en-US" sz="2800" dirty="0">
                <a:solidFill>
                  <a:srgbClr val="2754A2"/>
                </a:solidFill>
              </a:rPr>
            </a:br>
            <a:endParaRPr lang="en-GB" altLang="en-US" sz="1800" b="0" i="1" u="sng" dirty="0">
              <a:solidFill>
                <a:srgbClr val="2754A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7D58-AA2C-9808-DDD9-D5C9E94D2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41" y="2051199"/>
            <a:ext cx="3434691" cy="3274563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application to view for discussed policy scenarios: </a:t>
            </a:r>
            <a:b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b="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missions, </a:t>
            </a:r>
          </a:p>
          <a:p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b="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oncentrations, </a:t>
            </a:r>
          </a:p>
          <a:p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Exposure,</a:t>
            </a:r>
            <a:r>
              <a:rPr lang="en-US" sz="1800" b="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b="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Impacts,</a:t>
            </a:r>
          </a:p>
          <a:p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…and more coming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b="0" i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screenshot of a login screen&#10;&#10;AI-generated content may be incorrect.">
            <a:extLst>
              <a:ext uri="{FF2B5EF4-FFF2-40B4-BE49-F238E27FC236}">
                <a16:creationId xmlns:a16="http://schemas.microsoft.com/office/drawing/2014/main" id="{8F03045A-ADBA-D0A3-7F41-C3C83FA7E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99" y="1940923"/>
            <a:ext cx="7772400" cy="3542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49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2582-874E-24D8-26A4-FF62F49B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04800"/>
            <a:ext cx="10991088" cy="560173"/>
          </a:xfrm>
        </p:spPr>
        <p:txBody>
          <a:bodyPr>
            <a:normAutofit/>
          </a:bodyPr>
          <a:lstStyle/>
          <a:p>
            <a:r>
              <a:rPr lang="en-US" sz="3200" b="0" dirty="0"/>
              <a:t>Ongoing and future scenario work </a:t>
            </a:r>
            <a:r>
              <a:rPr lang="en-US" sz="3200" b="0" i="1" dirty="0"/>
              <a:t>(within GP revision)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7A77-D572-D627-81E7-2BD3F501F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099930"/>
            <a:ext cx="11542962" cy="508199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 for the next WGSR (May 2025)</a:t>
            </a:r>
          </a:p>
          <a:p>
            <a:pPr marL="1143000" lvl="1" indent="-457200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Varying ambition level for health goals</a:t>
            </a:r>
          </a:p>
          <a:p>
            <a:pPr marL="1143000" lvl="1" indent="-457200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shall be the target for biodiversity?</a:t>
            </a:r>
          </a:p>
          <a:p>
            <a:pPr marL="1143000" lvl="1" indent="-457200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Inclusion of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NFC</a:t>
            </a:r>
            <a:r>
              <a:rPr lang="en-US" sz="2200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CLs for biodiversity …or at least ex-post analysis for current opt solution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 of ozone in GAINS (joint with MSC-W)</a:t>
            </a:r>
          </a:p>
          <a:p>
            <a:pPr marL="1143000" lvl="1" indent="-457200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define targets for joint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PM+ozone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health impacts?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 new Baseline scenario -&gt; updates before WGE (Sept, 2025)?</a:t>
            </a:r>
          </a:p>
          <a:p>
            <a:pPr marL="1143000" lvl="1" indent="-457200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Capitalizing on the TAIEX meeting (EECCA consultations)</a:t>
            </a:r>
          </a:p>
          <a:p>
            <a:pPr marL="1143000" lvl="1" indent="-457200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work with West Balkan</a:t>
            </a:r>
          </a:p>
          <a:p>
            <a:pPr marL="1143000" lvl="1" indent="-457200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Consultations with UK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on phased approach -&gt; need guidance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Potentially, searching for more equitable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of the LOW and LOW+ (hydrogen economy, alternative fuels,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ammonia,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AC5EE-A861-FC68-467A-C1A80DC3AF15}"/>
              </a:ext>
            </a:extLst>
          </p:cNvPr>
          <p:cNvSpPr txBox="1"/>
          <p:nvPr/>
        </p:nvSpPr>
        <p:spPr>
          <a:xfrm>
            <a:off x="832268" y="6522319"/>
            <a:ext cx="2311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/>
                <a:ea typeface="+mn-ea"/>
              </a:rPr>
              <a:t>National Focal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/>
                <a:ea typeface="+mn-ea"/>
              </a:rPr>
              <a:t>Centres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04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01D271-AE1B-F5B7-085B-95CC3717B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83F65-82B7-5070-894C-AAA82ADD8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255923"/>
            <a:ext cx="11193982" cy="469318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storylines </a:t>
            </a:r>
            <a:r>
              <a:rPr lang="en-US" baseline="30000" dirty="0"/>
              <a:t>a)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Baseline (CLE)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Technical mitigation (MTFR)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Ambitious climate policy, technical mitigation, </a:t>
            </a:r>
            <a:r>
              <a:rPr lang="en-US" sz="1800" dirty="0" err="1"/>
              <a:t>behavioural</a:t>
            </a:r>
            <a:r>
              <a:rPr lang="en-US" sz="1800" dirty="0"/>
              <a:t> changes (LOW)</a:t>
            </a:r>
            <a:endParaRPr lang="en-US" dirty="0"/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Anthropogenic sources of air pollutants (SO</a:t>
            </a:r>
            <a:r>
              <a:rPr lang="en-US" baseline="-25000" dirty="0"/>
              <a:t>2</a:t>
            </a:r>
            <a:r>
              <a:rPr lang="en-US" dirty="0"/>
              <a:t>, NOx, NH</a:t>
            </a:r>
            <a:r>
              <a:rPr lang="en-US" baseline="-25000" dirty="0"/>
              <a:t>3</a:t>
            </a:r>
            <a:r>
              <a:rPr lang="en-US" dirty="0"/>
              <a:t>, NMVOC, PM</a:t>
            </a:r>
            <a:r>
              <a:rPr lang="en-US" baseline="-25000" dirty="0"/>
              <a:t>2.5</a:t>
            </a:r>
            <a:r>
              <a:rPr lang="en-US" dirty="0"/>
              <a:t>, PM</a:t>
            </a:r>
            <a:r>
              <a:rPr lang="en-US" baseline="-25000" dirty="0"/>
              <a:t>10</a:t>
            </a:r>
            <a:r>
              <a:rPr lang="en-US" dirty="0"/>
              <a:t>, BC, OC, OM) and methane </a:t>
            </a:r>
            <a:r>
              <a:rPr lang="en-US" baseline="30000" dirty="0"/>
              <a:t>b)</a:t>
            </a:r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Developed with the GAINS model, global coverage until 2050, five-year intervals, annual and monthly, key IPCC sectors, gridded 0.1º</a:t>
            </a:r>
            <a:r>
              <a:rPr lang="en-US" baseline="30000" dirty="0"/>
              <a:t> </a:t>
            </a:r>
            <a:r>
              <a:rPr lang="en-US" dirty="0"/>
              <a:t>x 0.1º, kg/m</a:t>
            </a:r>
            <a:r>
              <a:rPr lang="en-US" baseline="30000" dirty="0"/>
              <a:t>2</a:t>
            </a:r>
            <a:r>
              <a:rPr lang="en-US" dirty="0"/>
              <a:t>/s, </a:t>
            </a:r>
            <a:r>
              <a:rPr lang="en-US" dirty="0" err="1"/>
              <a:t>NetCDF</a:t>
            </a:r>
            <a:r>
              <a:rPr lang="en-US" dirty="0"/>
              <a:t> format</a:t>
            </a:r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Where can you find them: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Klimont </a:t>
            </a:r>
            <a:r>
              <a:rPr lang="en-US" sz="1800" i="1" dirty="0"/>
              <a:t>et al. </a:t>
            </a:r>
            <a:r>
              <a:rPr lang="en-US" sz="1800" dirty="0"/>
              <a:t>(v2.1) </a:t>
            </a:r>
            <a:r>
              <a:rPr lang="en-US" sz="1800" dirty="0">
                <a:hlinkClick r:id="rId2"/>
              </a:rPr>
              <a:t>https://zenodo.org/records/14748815</a:t>
            </a:r>
            <a:r>
              <a:rPr lang="en-US" sz="1800" dirty="0"/>
              <a:t>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For UNECE-LRTAP region: national and sectoral emissions : CIAM/TFIAM website (</a:t>
            </a:r>
            <a:r>
              <a:rPr lang="en-US" sz="1800" dirty="0">
                <a:hlinkClick r:id="rId3"/>
              </a:rPr>
              <a:t>https://iiasa.ac.at/policy/applications/centre-for-integrated-assessment-modelling-ciam</a:t>
            </a:r>
            <a:r>
              <a:rPr lang="en-US" sz="1800" dirty="0"/>
              <a:t>), </a:t>
            </a:r>
            <a:br>
              <a:rPr lang="en-US" sz="1800" dirty="0"/>
            </a:br>
            <a:r>
              <a:rPr lang="en-US" sz="1800" dirty="0"/>
              <a:t>GAINS-online explorer (</a:t>
            </a:r>
            <a:r>
              <a:rPr lang="en-US" sz="1800" dirty="0">
                <a:hlinkClick r:id="rId4"/>
              </a:rPr>
              <a:t>https://gains.iiasa.ac.at/gains/GPV/index.login?logout=1</a:t>
            </a:r>
            <a:r>
              <a:rPr lang="en-US" sz="1800" dirty="0"/>
              <a:t>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F95C1E-BA66-0E76-89A3-64776902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LRTAP Scenarios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C9567-BC6D-2C74-3C6F-C55E7E2A157C}"/>
              </a:ext>
            </a:extLst>
          </p:cNvPr>
          <p:cNvSpPr txBox="1"/>
          <p:nvPr/>
        </p:nvSpPr>
        <p:spPr>
          <a:xfrm>
            <a:off x="3235829" y="6091196"/>
            <a:ext cx="832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Further scenarios developed to address human health and biodiversity goals -&gt; not global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Mercury (Hg) can be made available too</a:t>
            </a:r>
          </a:p>
        </p:txBody>
      </p:sp>
    </p:spTree>
    <p:extLst>
      <p:ext uri="{BB962C8B-B14F-4D97-AF65-F5344CB8AC3E}">
        <p14:creationId xmlns:p14="http://schemas.microsoft.com/office/powerpoint/2010/main" val="41038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35577-DAF1-11D7-09D6-A93590F19B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B0777-827F-8D42-90B1-61394C340E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19BA1C-BE59-650D-6930-CB9F6709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scenarios for UNECE GP revision </a:t>
            </a:r>
            <a:r>
              <a:rPr lang="en-US" baseline="30000" dirty="0"/>
              <a:t>a)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AC21F7-76D1-F5A9-AC21-50C01166D90D}"/>
              </a:ext>
            </a:extLst>
          </p:cNvPr>
          <p:cNvSpPr txBox="1">
            <a:spLocks/>
          </p:cNvSpPr>
          <p:nvPr/>
        </p:nvSpPr>
        <p:spPr>
          <a:xfrm>
            <a:off x="594107" y="1520328"/>
            <a:ext cx="11597893" cy="4415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Baseline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‘CLE 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current policies</a:t>
            </a:r>
          </a:p>
          <a:p>
            <a:pPr marL="1200150" lvl="1" indent="-4572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and agriculture for the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EU27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Green Deal, including Fit for 55 package,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RePowerEU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initiatives, revision of the IED, results of the MS consultations during fourth Clean Air Outlook</a:t>
            </a:r>
            <a:r>
              <a:rPr lang="en-US" sz="1900" baseline="30000" dirty="0">
                <a:solidFill>
                  <a:srgbClr val="002060"/>
                </a:solidFill>
                <a:effectLst/>
              </a:rPr>
              <a:t> b)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1200150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 Balkan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PRIMES and CAPRI model activity scenarios, results of consultations during EU4Green project</a:t>
            </a:r>
          </a:p>
          <a:p>
            <a:pPr marL="1200150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 of Moldova, Georgia, and Ukraine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PRIMES and CAPRI model activity scenarios, consultations with Moldova</a:t>
            </a:r>
          </a:p>
          <a:p>
            <a:pPr marL="1200150" marR="0" lvl="1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Turkey, remaining EECCA, US, Canada, and rest of the world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activity projections derived from IEA World Energy Outlook (IEA, 2023) and FAO </a:t>
            </a:r>
            <a:r>
              <a:rPr lang="en-US" sz="1900" dirty="0">
                <a:solidFill>
                  <a:srgbClr val="002060"/>
                </a:solidFill>
                <a:effectLst/>
              </a:rPr>
              <a:t>agricultural out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(FAO, 2018)</a:t>
            </a:r>
            <a:endParaRPr kumimoji="0" lang="en-US" sz="2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D38C0-B90E-4EC7-AF13-B2AF2DDF9EBB}"/>
              </a:ext>
            </a:extLst>
          </p:cNvPr>
          <p:cNvSpPr txBox="1"/>
          <p:nvPr/>
        </p:nvSpPr>
        <p:spPr>
          <a:xfrm>
            <a:off x="1787018" y="5936023"/>
            <a:ext cx="5541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Further details available in the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Policy Brief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lang="en-US" sz="1400" dirty="0">
                <a:solidFill>
                  <a:schemeClr val="accent1"/>
                </a:solidFill>
                <a:effectLst/>
                <a:latin typeface="Arial" panose="020B0604020202020204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https://environment.ec.europa.eu/topics/air/clean-air-outlook_en</a:t>
            </a:r>
            <a:r>
              <a:rPr lang="en-US" sz="1400" dirty="0">
                <a:solidFill>
                  <a:schemeClr val="accent1"/>
                </a:solidFill>
                <a:effectLst/>
                <a:latin typeface="Arial" panose="020B0604020202020204"/>
                <a:ea typeface="+mn-ea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536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43900-0201-349F-D8E8-45CBC05C7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B93F8-15CC-E68D-5C35-29EAF780D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B0777-827F-8D42-90B1-61394C340E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90B042-3E62-CECD-BEF1-C4C61314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scenarios for UNECE GP revision </a:t>
            </a:r>
            <a:r>
              <a:rPr lang="en-US" baseline="30000" dirty="0"/>
              <a:t>a)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9C2D00-34F4-CC5E-7CEE-0F3CDCDA0F0E}"/>
              </a:ext>
            </a:extLst>
          </p:cNvPr>
          <p:cNvSpPr txBox="1">
            <a:spLocks/>
          </p:cNvSpPr>
          <p:nvPr/>
        </p:nvSpPr>
        <p:spPr>
          <a:xfrm>
            <a:off x="594107" y="1445205"/>
            <a:ext cx="11597893" cy="4335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Maximum Technically Feasible Reduction ‘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MTFR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’ </a:t>
            </a:r>
          </a:p>
          <a:p>
            <a:pPr marL="457200" lvl="0" indent="-457200" fontAlgn="auto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effectLst/>
              </a:rPr>
              <a:t>Alternative ‘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LOW </a:t>
            </a:r>
            <a:r>
              <a:rPr lang="en-US" sz="2400" dirty="0">
                <a:solidFill>
                  <a:srgbClr val="002060"/>
                </a:solidFill>
                <a:effectLst/>
              </a:rPr>
              <a:t>’ scenario </a:t>
            </a:r>
          </a:p>
          <a:p>
            <a:pPr marL="11430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effectLst/>
              </a:rPr>
              <a:t>Climate policies compatible with Paris goals;</a:t>
            </a:r>
          </a:p>
          <a:p>
            <a:pPr marL="11430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rgbClr val="002060"/>
                </a:solidFill>
                <a:effectLst/>
              </a:rPr>
              <a:t>MTFR</a:t>
            </a:r>
            <a:r>
              <a:rPr lang="en-US" dirty="0">
                <a:solidFill>
                  <a:srgbClr val="002060"/>
                </a:solidFill>
                <a:effectLst/>
              </a:rPr>
              <a:t> for air pollutants and methane, including shipping sources</a:t>
            </a:r>
          </a:p>
          <a:p>
            <a:pPr marL="11430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2060"/>
                </a:solidFill>
                <a:effectLst/>
              </a:rPr>
              <a:t>Behavioural</a:t>
            </a:r>
            <a:r>
              <a:rPr lang="en-US" dirty="0">
                <a:solidFill>
                  <a:srgbClr val="002060"/>
                </a:solidFill>
                <a:effectLst/>
              </a:rPr>
              <a:t> change - dietary changes (lower meat protein consumption)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lvl="0" indent="-342900" fontAlgn="auto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/>
              </a:rPr>
              <a:t>Cost-optimal scenarios (work in progress)</a:t>
            </a:r>
          </a:p>
          <a:p>
            <a:pPr marL="10287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ffectLst/>
              </a:rPr>
              <a:t>achieving -50% targets for mortality with different target setting options</a:t>
            </a:r>
          </a:p>
          <a:p>
            <a:pPr marL="10287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ffectLst/>
              </a:rPr>
              <a:t>Recent work: joint optimization for health and biodiversity risks (</a:t>
            </a:r>
            <a:r>
              <a:rPr lang="en-US" dirty="0" err="1">
                <a:solidFill>
                  <a:srgbClr val="002060"/>
                </a:solidFill>
                <a:effectLst/>
              </a:rPr>
              <a:t>CLempN</a:t>
            </a:r>
            <a:r>
              <a:rPr lang="en-US" dirty="0">
                <a:solidFill>
                  <a:srgbClr val="002060"/>
                </a:solidFill>
                <a:effectLst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9BF63E-095F-B628-9CE8-BC1064F45D96}"/>
              </a:ext>
            </a:extLst>
          </p:cNvPr>
          <p:cNvSpPr txBox="1"/>
          <p:nvPr/>
        </p:nvSpPr>
        <p:spPr>
          <a:xfrm>
            <a:off x="1014865" y="5831019"/>
            <a:ext cx="3924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Further details available in the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Policy Brief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76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25B47-C802-12D0-C25B-41FC9CA791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4C4C5E-75CD-AAD0-35C0-4DDE64DB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from fossil combustion - </a:t>
            </a:r>
            <a:r>
              <a:rPr lang="en-US" i="1" dirty="0"/>
              <a:t>Baseline</a:t>
            </a:r>
          </a:p>
        </p:txBody>
      </p:sp>
      <p:pic>
        <p:nvPicPr>
          <p:cNvPr id="7" name="Picture 6" descr="A graph of gas emissions&#10;&#10;AI-generated content may be incorrect.">
            <a:extLst>
              <a:ext uri="{FF2B5EF4-FFF2-40B4-BE49-F238E27FC236}">
                <a16:creationId xmlns:a16="http://schemas.microsoft.com/office/drawing/2014/main" id="{B912257B-F436-8CCD-4F97-D8D131646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5" r="22561"/>
          <a:stretch/>
        </p:blipFill>
        <p:spPr>
          <a:xfrm>
            <a:off x="109324" y="1520327"/>
            <a:ext cx="3971536" cy="2137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A882F5-2A71-C731-DB3E-E9534615379C}"/>
              </a:ext>
            </a:extLst>
          </p:cNvPr>
          <p:cNvSpPr txBox="1"/>
          <p:nvPr/>
        </p:nvSpPr>
        <p:spPr>
          <a:xfrm>
            <a:off x="494171" y="1361743"/>
            <a:ext cx="92685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Global</a:t>
            </a:r>
          </a:p>
        </p:txBody>
      </p:sp>
      <p:pic>
        <p:nvPicPr>
          <p:cNvPr id="10" name="Picture 9" descr="A graph of gas emissions&#10;&#10;AI-generated content may be incorrect.">
            <a:extLst>
              <a:ext uri="{FF2B5EF4-FFF2-40B4-BE49-F238E27FC236}">
                <a16:creationId xmlns:a16="http://schemas.microsoft.com/office/drawing/2014/main" id="{37124D13-60F2-F749-7503-ED6FE8A7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3" r="22608"/>
          <a:stretch/>
        </p:blipFill>
        <p:spPr>
          <a:xfrm>
            <a:off x="4139606" y="1758442"/>
            <a:ext cx="3971536" cy="18989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62B901-6E50-7269-4EB1-45659D9D1B3C}"/>
              </a:ext>
            </a:extLst>
          </p:cNvPr>
          <p:cNvSpPr txBox="1"/>
          <p:nvPr/>
        </p:nvSpPr>
        <p:spPr>
          <a:xfrm>
            <a:off x="4465707" y="1358332"/>
            <a:ext cx="10855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UNECE</a:t>
            </a:r>
          </a:p>
        </p:txBody>
      </p:sp>
      <p:pic>
        <p:nvPicPr>
          <p:cNvPr id="13" name="Picture 12" descr="A graph of gas emissions&#10;&#10;AI-generated content may be incorrect.">
            <a:extLst>
              <a:ext uri="{FF2B5EF4-FFF2-40B4-BE49-F238E27FC236}">
                <a16:creationId xmlns:a16="http://schemas.microsoft.com/office/drawing/2014/main" id="{B3A00C78-43C3-AFE0-0474-BC0F051A0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3" r="22608"/>
          <a:stretch/>
        </p:blipFill>
        <p:spPr>
          <a:xfrm>
            <a:off x="0" y="4315166"/>
            <a:ext cx="3971536" cy="17965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B58C9F-803B-53CD-C1B7-26239DB26F57}"/>
              </a:ext>
            </a:extLst>
          </p:cNvPr>
          <p:cNvSpPr txBox="1"/>
          <p:nvPr/>
        </p:nvSpPr>
        <p:spPr>
          <a:xfrm>
            <a:off x="545180" y="3812603"/>
            <a:ext cx="8563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China</a:t>
            </a:r>
          </a:p>
        </p:txBody>
      </p:sp>
      <p:pic>
        <p:nvPicPr>
          <p:cNvPr id="16" name="Picture 15" descr="A graph of gas emissions&#10;&#10;AI-generated content may be incorrect.">
            <a:extLst>
              <a:ext uri="{FF2B5EF4-FFF2-40B4-BE49-F238E27FC236}">
                <a16:creationId xmlns:a16="http://schemas.microsoft.com/office/drawing/2014/main" id="{316B8E27-C93B-1CC6-91FA-9BF9F2E84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3" r="21569"/>
          <a:stretch/>
        </p:blipFill>
        <p:spPr>
          <a:xfrm>
            <a:off x="8111140" y="1712445"/>
            <a:ext cx="3971536" cy="19449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43EAE1-165A-F7F6-F86D-AD37755BADB3}"/>
              </a:ext>
            </a:extLst>
          </p:cNvPr>
          <p:cNvSpPr txBox="1"/>
          <p:nvPr/>
        </p:nvSpPr>
        <p:spPr>
          <a:xfrm>
            <a:off x="9109060" y="1365154"/>
            <a:ext cx="8274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EU27</a:t>
            </a:r>
          </a:p>
        </p:txBody>
      </p:sp>
      <p:pic>
        <p:nvPicPr>
          <p:cNvPr id="19" name="Picture 18" descr="A graph of gas emissions&#10;&#10;AI-generated content may be incorrect.">
            <a:extLst>
              <a:ext uri="{FF2B5EF4-FFF2-40B4-BE49-F238E27FC236}">
                <a16:creationId xmlns:a16="http://schemas.microsoft.com/office/drawing/2014/main" id="{6EB63DCB-8E64-34E1-CE76-37D5DECBA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2" r="21569"/>
          <a:stretch/>
        </p:blipFill>
        <p:spPr>
          <a:xfrm>
            <a:off x="4248930" y="3994457"/>
            <a:ext cx="3971536" cy="21172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21D3ED-9F3D-FEF4-241B-F220B54BA132}"/>
              </a:ext>
            </a:extLst>
          </p:cNvPr>
          <p:cNvSpPr txBox="1"/>
          <p:nvPr/>
        </p:nvSpPr>
        <p:spPr>
          <a:xfrm>
            <a:off x="4551460" y="3812603"/>
            <a:ext cx="14112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South Asia</a:t>
            </a:r>
          </a:p>
        </p:txBody>
      </p:sp>
      <p:pic>
        <p:nvPicPr>
          <p:cNvPr id="21" name="Picture 20" descr="A graph of gas emissions&#10;&#10;AI-generated content may be incorrect.">
            <a:extLst>
              <a:ext uri="{FF2B5EF4-FFF2-40B4-BE49-F238E27FC236}">
                <a16:creationId xmlns:a16="http://schemas.microsoft.com/office/drawing/2014/main" id="{BC88232E-1C69-65F6-945F-5D96791AB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3" t="26026" r="-385" b="26791"/>
          <a:stretch/>
        </p:blipFill>
        <p:spPr>
          <a:xfrm>
            <a:off x="8907929" y="3812603"/>
            <a:ext cx="1895558" cy="1944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53A2B0D-E528-5618-4341-0FF5ECF2EB4C}"/>
              </a:ext>
            </a:extLst>
          </p:cNvPr>
          <p:cNvGrpSpPr/>
          <p:nvPr/>
        </p:nvGrpSpPr>
        <p:grpSpPr>
          <a:xfrm>
            <a:off x="1686535" y="1605123"/>
            <a:ext cx="2294370" cy="206979"/>
            <a:chOff x="1686535" y="1605123"/>
            <a:chExt cx="2294370" cy="20697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F76186C-D25B-0C53-B6B6-337464D6A338}"/>
                </a:ext>
              </a:extLst>
            </p:cNvPr>
            <p:cNvSpPr/>
            <p:nvPr/>
          </p:nvSpPr>
          <p:spPr>
            <a:xfrm>
              <a:off x="1686535" y="1704781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F20DF1E-EF79-B4AB-7DA3-B1927C40A74E}"/>
                </a:ext>
              </a:extLst>
            </p:cNvPr>
            <p:cNvSpPr/>
            <p:nvPr/>
          </p:nvSpPr>
          <p:spPr>
            <a:xfrm>
              <a:off x="2050781" y="1677072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33E703-A1C1-D026-FE5E-168CD97BA40F}"/>
                </a:ext>
              </a:extLst>
            </p:cNvPr>
            <p:cNvSpPr/>
            <p:nvPr/>
          </p:nvSpPr>
          <p:spPr>
            <a:xfrm>
              <a:off x="2415027" y="1658784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DAE8E19-8657-0829-A98C-87E369AD8550}"/>
                </a:ext>
              </a:extLst>
            </p:cNvPr>
            <p:cNvSpPr/>
            <p:nvPr/>
          </p:nvSpPr>
          <p:spPr>
            <a:xfrm>
              <a:off x="3148249" y="1607639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5A2BAF-5768-0ADE-DD95-D22304273A02}"/>
                </a:ext>
              </a:extLst>
            </p:cNvPr>
            <p:cNvSpPr/>
            <p:nvPr/>
          </p:nvSpPr>
          <p:spPr>
            <a:xfrm>
              <a:off x="3859720" y="1605123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200163C5-4A76-5F86-52A6-C0E0A8D5B981}"/>
              </a:ext>
            </a:extLst>
          </p:cNvPr>
          <p:cNvSpPr/>
          <p:nvPr/>
        </p:nvSpPr>
        <p:spPr>
          <a:xfrm>
            <a:off x="8814308" y="6028603"/>
            <a:ext cx="121185" cy="1073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87407D-FB92-08BC-67CA-7C21200A9CE6}"/>
              </a:ext>
            </a:extLst>
          </p:cNvPr>
          <p:cNvGrpSpPr/>
          <p:nvPr/>
        </p:nvGrpSpPr>
        <p:grpSpPr>
          <a:xfrm>
            <a:off x="5715991" y="1959069"/>
            <a:ext cx="2294370" cy="353828"/>
            <a:chOff x="1686535" y="1783153"/>
            <a:chExt cx="2294370" cy="353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92C2945-160B-7DAD-FCC5-BDBC0C09E81F}"/>
                </a:ext>
              </a:extLst>
            </p:cNvPr>
            <p:cNvSpPr/>
            <p:nvPr/>
          </p:nvSpPr>
          <p:spPr>
            <a:xfrm>
              <a:off x="1686535" y="1783153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1F1C13C-6F16-EF42-D539-11064EF60189}"/>
                </a:ext>
              </a:extLst>
            </p:cNvPr>
            <p:cNvSpPr/>
            <p:nvPr/>
          </p:nvSpPr>
          <p:spPr>
            <a:xfrm>
              <a:off x="2050781" y="1833817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022C73F-39D9-CAC5-F320-DB5308A2B175}"/>
                </a:ext>
              </a:extLst>
            </p:cNvPr>
            <p:cNvSpPr/>
            <p:nvPr/>
          </p:nvSpPr>
          <p:spPr>
            <a:xfrm>
              <a:off x="2415027" y="1887381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8FAD825-9562-CC51-D729-DB623F0EABD9}"/>
                </a:ext>
              </a:extLst>
            </p:cNvPr>
            <p:cNvSpPr/>
            <p:nvPr/>
          </p:nvSpPr>
          <p:spPr>
            <a:xfrm>
              <a:off x="3148249" y="1973399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2E67157-AB00-69F5-BF75-74DB619D3CC8}"/>
                </a:ext>
              </a:extLst>
            </p:cNvPr>
            <p:cNvSpPr/>
            <p:nvPr/>
          </p:nvSpPr>
          <p:spPr>
            <a:xfrm>
              <a:off x="3859720" y="2029660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2B9B61-A29C-96D8-298F-39702116A6AB}"/>
              </a:ext>
            </a:extLst>
          </p:cNvPr>
          <p:cNvGrpSpPr/>
          <p:nvPr/>
        </p:nvGrpSpPr>
        <p:grpSpPr>
          <a:xfrm>
            <a:off x="9691248" y="2029933"/>
            <a:ext cx="2241954" cy="732397"/>
            <a:chOff x="1686535" y="1701617"/>
            <a:chExt cx="2241954" cy="73239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B5D9F81-ED01-255E-AD33-109FE21BBC37}"/>
                </a:ext>
              </a:extLst>
            </p:cNvPr>
            <p:cNvSpPr/>
            <p:nvPr/>
          </p:nvSpPr>
          <p:spPr>
            <a:xfrm>
              <a:off x="1686535" y="1701617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E6CD689-6395-58FF-EA30-9EE751C89F5E}"/>
                </a:ext>
              </a:extLst>
            </p:cNvPr>
            <p:cNvSpPr/>
            <p:nvPr/>
          </p:nvSpPr>
          <p:spPr>
            <a:xfrm>
              <a:off x="2033309" y="1810521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7B1F3D4-69E9-CCB5-3C60-095C592CEADC}"/>
                </a:ext>
              </a:extLst>
            </p:cNvPr>
            <p:cNvSpPr/>
            <p:nvPr/>
          </p:nvSpPr>
          <p:spPr>
            <a:xfrm>
              <a:off x="2391731" y="1992215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BC45930-4784-6FD2-C0BE-4D0D7D8652E9}"/>
                </a:ext>
              </a:extLst>
            </p:cNvPr>
            <p:cNvSpPr/>
            <p:nvPr/>
          </p:nvSpPr>
          <p:spPr>
            <a:xfrm>
              <a:off x="3078361" y="2206367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13D23FF-7C84-80B6-E369-369654E927B6}"/>
                </a:ext>
              </a:extLst>
            </p:cNvPr>
            <p:cNvSpPr/>
            <p:nvPr/>
          </p:nvSpPr>
          <p:spPr>
            <a:xfrm>
              <a:off x="3807304" y="2326693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62CCEC1-145B-4464-273D-FFD61C737AB1}"/>
              </a:ext>
            </a:extLst>
          </p:cNvPr>
          <p:cNvGrpSpPr/>
          <p:nvPr/>
        </p:nvGrpSpPr>
        <p:grpSpPr>
          <a:xfrm>
            <a:off x="5817351" y="3641604"/>
            <a:ext cx="2253602" cy="1150493"/>
            <a:chOff x="1727303" y="1104246"/>
            <a:chExt cx="2253602" cy="115049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08C681C-5A73-2D4B-9B48-680CF5FA2030}"/>
                </a:ext>
              </a:extLst>
            </p:cNvPr>
            <p:cNvSpPr/>
            <p:nvPr/>
          </p:nvSpPr>
          <p:spPr>
            <a:xfrm>
              <a:off x="1727303" y="2147418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EF17A6-8BD4-81FC-AB34-5B3375CBCC3E}"/>
                </a:ext>
              </a:extLst>
            </p:cNvPr>
            <p:cNvSpPr/>
            <p:nvPr/>
          </p:nvSpPr>
          <p:spPr>
            <a:xfrm>
              <a:off x="2085725" y="1880912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DD01E46-2768-699C-D936-D6C649B07036}"/>
                </a:ext>
              </a:extLst>
            </p:cNvPr>
            <p:cNvSpPr/>
            <p:nvPr/>
          </p:nvSpPr>
          <p:spPr>
            <a:xfrm>
              <a:off x="2444147" y="1577248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4A3A216-967F-E4C1-D44A-D1BCB17D2E4C}"/>
                </a:ext>
              </a:extLst>
            </p:cNvPr>
            <p:cNvSpPr/>
            <p:nvPr/>
          </p:nvSpPr>
          <p:spPr>
            <a:xfrm>
              <a:off x="3148249" y="1147531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A6A1017-0221-A853-EA39-BF1CDBF8C95C}"/>
                </a:ext>
              </a:extLst>
            </p:cNvPr>
            <p:cNvSpPr/>
            <p:nvPr/>
          </p:nvSpPr>
          <p:spPr>
            <a:xfrm>
              <a:off x="3859720" y="1104246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FADE84E-2359-7B88-BC96-C268AADC384C}"/>
              </a:ext>
            </a:extLst>
          </p:cNvPr>
          <p:cNvSpPr txBox="1"/>
          <p:nvPr/>
        </p:nvSpPr>
        <p:spPr>
          <a:xfrm>
            <a:off x="7023813" y="3770315"/>
            <a:ext cx="550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5.8 Gt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517F1E-D472-AB6D-6855-3AA4FEA81844}"/>
              </a:ext>
            </a:extLst>
          </p:cNvPr>
          <p:cNvSpPr txBox="1"/>
          <p:nvPr/>
        </p:nvSpPr>
        <p:spPr>
          <a:xfrm>
            <a:off x="7795878" y="3732719"/>
            <a:ext cx="550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6.5 Gt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D55A9D-E04C-FE5F-3342-B54DE863BE80}"/>
              </a:ext>
            </a:extLst>
          </p:cNvPr>
          <p:cNvGrpSpPr/>
          <p:nvPr/>
        </p:nvGrpSpPr>
        <p:grpSpPr>
          <a:xfrm>
            <a:off x="1571174" y="4519006"/>
            <a:ext cx="2300194" cy="417898"/>
            <a:chOff x="1680711" y="1986993"/>
            <a:chExt cx="2300194" cy="41789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28E98E4-B5D9-5543-7BC3-09E0F0C62315}"/>
                </a:ext>
              </a:extLst>
            </p:cNvPr>
            <p:cNvSpPr/>
            <p:nvPr/>
          </p:nvSpPr>
          <p:spPr>
            <a:xfrm>
              <a:off x="1680711" y="1986993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DF0B621-FE2A-FE17-AD49-E62AD73A8A02}"/>
                </a:ext>
              </a:extLst>
            </p:cNvPr>
            <p:cNvSpPr/>
            <p:nvPr/>
          </p:nvSpPr>
          <p:spPr>
            <a:xfrm>
              <a:off x="2050781" y="2002719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CFE7EF3-FB97-E990-C8B5-4A411248220A}"/>
                </a:ext>
              </a:extLst>
            </p:cNvPr>
            <p:cNvSpPr/>
            <p:nvPr/>
          </p:nvSpPr>
          <p:spPr>
            <a:xfrm>
              <a:off x="2415027" y="2044633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8144EE2-E44B-0624-2C2A-CCFF339A9303}"/>
                </a:ext>
              </a:extLst>
            </p:cNvPr>
            <p:cNvSpPr/>
            <p:nvPr/>
          </p:nvSpPr>
          <p:spPr>
            <a:xfrm>
              <a:off x="3148249" y="2153949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A98DC3A-94D8-F72D-272C-F81D2BFC0E35}"/>
                </a:ext>
              </a:extLst>
            </p:cNvPr>
            <p:cNvSpPr/>
            <p:nvPr/>
          </p:nvSpPr>
          <p:spPr>
            <a:xfrm>
              <a:off x="3859720" y="2297570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96DAF1E-8048-FE46-BBFF-CC3791523629}"/>
              </a:ext>
            </a:extLst>
          </p:cNvPr>
          <p:cNvSpPr txBox="1"/>
          <p:nvPr/>
        </p:nvSpPr>
        <p:spPr>
          <a:xfrm>
            <a:off x="9080792" y="5943763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ECLIPSE V6b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535CF9-39C9-5C66-0968-2EB75BA8EA28}"/>
              </a:ext>
            </a:extLst>
          </p:cNvPr>
          <p:cNvSpPr txBox="1"/>
          <p:nvPr/>
        </p:nvSpPr>
        <p:spPr>
          <a:xfrm>
            <a:off x="10172336" y="6489411"/>
            <a:ext cx="2019664" cy="269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IIASA-GAINS model</a:t>
            </a:r>
            <a:endParaRPr kumimoji="0" lang="en-AT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5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7" grpId="0"/>
      <p:bldP spid="48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2DF62-BCC7-C70F-799E-88EEA876B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graph of emission&#10;&#10;AI-generated content may be incorrect.">
            <a:extLst>
              <a:ext uri="{FF2B5EF4-FFF2-40B4-BE49-F238E27FC236}">
                <a16:creationId xmlns:a16="http://schemas.microsoft.com/office/drawing/2014/main" id="{4E35CE13-F966-6B2D-F1B7-F0AF9020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1" r="27746"/>
          <a:stretch/>
        </p:blipFill>
        <p:spPr>
          <a:xfrm>
            <a:off x="4120097" y="1439966"/>
            <a:ext cx="3962521" cy="2213397"/>
          </a:xfrm>
          <a:prstGeom prst="rect">
            <a:avLst/>
          </a:prstGeom>
        </p:spPr>
      </p:pic>
      <p:pic>
        <p:nvPicPr>
          <p:cNvPr id="57" name="Picture 56" descr="A graph of emission&#10;&#10;AI-generated content may be incorrect.">
            <a:extLst>
              <a:ext uri="{FF2B5EF4-FFF2-40B4-BE49-F238E27FC236}">
                <a16:creationId xmlns:a16="http://schemas.microsoft.com/office/drawing/2014/main" id="{CBF732C1-2EA1-88BD-8617-6125E18EF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6" r="22700"/>
          <a:stretch/>
        </p:blipFill>
        <p:spPr>
          <a:xfrm>
            <a:off x="8208367" y="1608081"/>
            <a:ext cx="3979945" cy="2040149"/>
          </a:xfrm>
          <a:prstGeom prst="rect">
            <a:avLst/>
          </a:prstGeom>
        </p:spPr>
      </p:pic>
      <p:pic>
        <p:nvPicPr>
          <p:cNvPr id="18" name="Picture 17" descr="A graph of blue and grey bars&#10;&#10;AI-generated content may be incorrect.">
            <a:extLst>
              <a:ext uri="{FF2B5EF4-FFF2-40B4-BE49-F238E27FC236}">
                <a16:creationId xmlns:a16="http://schemas.microsoft.com/office/drawing/2014/main" id="{144077E6-ED71-4B11-E83C-00F1E5144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0" r="23284"/>
          <a:stretch/>
        </p:blipFill>
        <p:spPr>
          <a:xfrm>
            <a:off x="4083165" y="4044612"/>
            <a:ext cx="3979945" cy="2160157"/>
          </a:xfrm>
          <a:prstGeom prst="rect">
            <a:avLst/>
          </a:prstGeom>
        </p:spPr>
      </p:pic>
      <p:pic>
        <p:nvPicPr>
          <p:cNvPr id="12" name="Picture 11" descr="A graph of blue and grey bars&#10;&#10;AI-generated content may be incorrect.">
            <a:extLst>
              <a:ext uri="{FF2B5EF4-FFF2-40B4-BE49-F238E27FC236}">
                <a16:creationId xmlns:a16="http://schemas.microsoft.com/office/drawing/2014/main" id="{20A4FC0C-F1C8-7773-EC93-EA6F7974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3" r="22700"/>
          <a:stretch/>
        </p:blipFill>
        <p:spPr>
          <a:xfrm>
            <a:off x="103720" y="4292747"/>
            <a:ext cx="3979945" cy="1905265"/>
          </a:xfrm>
          <a:prstGeom prst="rect">
            <a:avLst/>
          </a:prstGeom>
        </p:spPr>
      </p:pic>
      <p:pic>
        <p:nvPicPr>
          <p:cNvPr id="5" name="Picture 4" descr="A graph of blue and grey bars&#10;&#10;AI-generated content may be incorrect.">
            <a:extLst>
              <a:ext uri="{FF2B5EF4-FFF2-40B4-BE49-F238E27FC236}">
                <a16:creationId xmlns:a16="http://schemas.microsoft.com/office/drawing/2014/main" id="{3D6F0A29-DF3D-A35D-1DB8-98A042B19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8" r="21771"/>
          <a:stretch/>
        </p:blipFill>
        <p:spPr>
          <a:xfrm>
            <a:off x="126709" y="1544315"/>
            <a:ext cx="3979945" cy="21039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5E2DD-48D8-0166-F697-7BA35BE0B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3386AA-D0B3-9366-AEAC-96CFFBDD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Anthropogenic CH</a:t>
            </a:r>
            <a:r>
              <a:rPr lang="en-US" baseline="-25000" dirty="0"/>
              <a:t>4</a:t>
            </a:r>
            <a:r>
              <a:rPr lang="en-US" dirty="0"/>
              <a:t> - </a:t>
            </a:r>
            <a:r>
              <a:rPr lang="en-US" i="1" dirty="0"/>
              <a:t>Baseline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88453-8103-4C64-0EA9-1BCFA567D36C}"/>
              </a:ext>
            </a:extLst>
          </p:cNvPr>
          <p:cNvSpPr txBox="1"/>
          <p:nvPr/>
        </p:nvSpPr>
        <p:spPr>
          <a:xfrm>
            <a:off x="494171" y="1361743"/>
            <a:ext cx="92685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Global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B0D0A-002D-5124-70D3-C041FDE41CE1}"/>
              </a:ext>
            </a:extLst>
          </p:cNvPr>
          <p:cNvSpPr txBox="1"/>
          <p:nvPr/>
        </p:nvSpPr>
        <p:spPr>
          <a:xfrm>
            <a:off x="4465707" y="1358332"/>
            <a:ext cx="10855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UNECE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EBE5A-C1DF-D85A-2501-85990FDE362D}"/>
              </a:ext>
            </a:extLst>
          </p:cNvPr>
          <p:cNvSpPr txBox="1"/>
          <p:nvPr/>
        </p:nvSpPr>
        <p:spPr>
          <a:xfrm>
            <a:off x="545180" y="4092692"/>
            <a:ext cx="8563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China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23A4FD-EF7A-1052-D429-3BFE148C284F}"/>
              </a:ext>
            </a:extLst>
          </p:cNvPr>
          <p:cNvSpPr txBox="1"/>
          <p:nvPr/>
        </p:nvSpPr>
        <p:spPr>
          <a:xfrm>
            <a:off x="9109060" y="1365154"/>
            <a:ext cx="8274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EU27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106FE9-ECEB-5B9C-E67D-46C92E495418}"/>
              </a:ext>
            </a:extLst>
          </p:cNvPr>
          <p:cNvSpPr txBox="1"/>
          <p:nvPr/>
        </p:nvSpPr>
        <p:spPr>
          <a:xfrm>
            <a:off x="4551460" y="4092692"/>
            <a:ext cx="14112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South Asia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21299E-DE65-D7D1-72CE-A5AFB7ACE9E4}"/>
              </a:ext>
            </a:extLst>
          </p:cNvPr>
          <p:cNvGrpSpPr/>
          <p:nvPr/>
        </p:nvGrpSpPr>
        <p:grpSpPr>
          <a:xfrm>
            <a:off x="1707199" y="1667115"/>
            <a:ext cx="2263374" cy="496276"/>
            <a:chOff x="1707199" y="1667115"/>
            <a:chExt cx="2263374" cy="49627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7D1006-3875-8231-AEC7-52E45D2973D5}"/>
                </a:ext>
              </a:extLst>
            </p:cNvPr>
            <p:cNvSpPr/>
            <p:nvPr/>
          </p:nvSpPr>
          <p:spPr>
            <a:xfrm>
              <a:off x="1707199" y="2056070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3CD9883-21A0-FB5C-06D3-13D6DF38C884}"/>
                </a:ext>
              </a:extLst>
            </p:cNvPr>
            <p:cNvSpPr/>
            <p:nvPr/>
          </p:nvSpPr>
          <p:spPr>
            <a:xfrm>
              <a:off x="2061113" y="1976704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B4DA780-5B78-B6CE-7308-929FCAAA6419}"/>
                </a:ext>
              </a:extLst>
            </p:cNvPr>
            <p:cNvSpPr/>
            <p:nvPr/>
          </p:nvSpPr>
          <p:spPr>
            <a:xfrm>
              <a:off x="2420193" y="1922250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7B71017-B923-3CF0-EA4B-E620811C6B4C}"/>
                </a:ext>
              </a:extLst>
            </p:cNvPr>
            <p:cNvSpPr/>
            <p:nvPr/>
          </p:nvSpPr>
          <p:spPr>
            <a:xfrm>
              <a:off x="3132751" y="1809113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9417787-00C7-E5C8-A439-4898E81C86A6}"/>
                </a:ext>
              </a:extLst>
            </p:cNvPr>
            <p:cNvSpPr/>
            <p:nvPr/>
          </p:nvSpPr>
          <p:spPr>
            <a:xfrm>
              <a:off x="3849388" y="1667115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37FC4B14-CA9B-084A-E84F-BAC720339FDB}"/>
              </a:ext>
            </a:extLst>
          </p:cNvPr>
          <p:cNvSpPr/>
          <p:nvPr/>
        </p:nvSpPr>
        <p:spPr>
          <a:xfrm>
            <a:off x="8814308" y="6028603"/>
            <a:ext cx="121185" cy="1073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8C2608-6134-ED05-83DA-0F17FE2AF862}"/>
              </a:ext>
            </a:extLst>
          </p:cNvPr>
          <p:cNvGrpSpPr/>
          <p:nvPr/>
        </p:nvGrpSpPr>
        <p:grpSpPr>
          <a:xfrm>
            <a:off x="5758383" y="1658804"/>
            <a:ext cx="2251978" cy="165356"/>
            <a:chOff x="1728927" y="1482888"/>
            <a:chExt cx="2251978" cy="16535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1CDB17E-7BF3-19F4-A16C-B7A4E4FF0150}"/>
                </a:ext>
              </a:extLst>
            </p:cNvPr>
            <p:cNvSpPr/>
            <p:nvPr/>
          </p:nvSpPr>
          <p:spPr>
            <a:xfrm>
              <a:off x="1728927" y="1540923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68B572-4140-0496-9080-766F30112AEF}"/>
                </a:ext>
              </a:extLst>
            </p:cNvPr>
            <p:cNvSpPr/>
            <p:nvPr/>
          </p:nvSpPr>
          <p:spPr>
            <a:xfrm>
              <a:off x="2081061" y="1531030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84C8E43-23DE-9BDC-162C-12065997768D}"/>
                </a:ext>
              </a:extLst>
            </p:cNvPr>
            <p:cNvSpPr/>
            <p:nvPr/>
          </p:nvSpPr>
          <p:spPr>
            <a:xfrm>
              <a:off x="2439251" y="1530096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3B3028-6BAC-8D72-C479-00989928CEC0}"/>
                </a:ext>
              </a:extLst>
            </p:cNvPr>
            <p:cNvSpPr/>
            <p:nvPr/>
          </p:nvSpPr>
          <p:spPr>
            <a:xfrm>
              <a:off x="3148249" y="1482888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102CC0D-1330-6EDA-CD8B-F886EC71D0E6}"/>
                </a:ext>
              </a:extLst>
            </p:cNvPr>
            <p:cNvSpPr/>
            <p:nvPr/>
          </p:nvSpPr>
          <p:spPr>
            <a:xfrm>
              <a:off x="3859720" y="1484653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F87E63-DF21-7FE1-731B-2CE9D665EA08}"/>
              </a:ext>
            </a:extLst>
          </p:cNvPr>
          <p:cNvGrpSpPr/>
          <p:nvPr/>
        </p:nvGrpSpPr>
        <p:grpSpPr>
          <a:xfrm>
            <a:off x="9818421" y="2144994"/>
            <a:ext cx="2278289" cy="350885"/>
            <a:chOff x="1686535" y="1816678"/>
            <a:chExt cx="2278289" cy="35088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A460260-EBDD-55F5-C6A7-AE8B0C80450D}"/>
                </a:ext>
              </a:extLst>
            </p:cNvPr>
            <p:cNvSpPr/>
            <p:nvPr/>
          </p:nvSpPr>
          <p:spPr>
            <a:xfrm>
              <a:off x="1686535" y="1816678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076FA1A-66E8-F4EB-0526-F972230703B0}"/>
                </a:ext>
              </a:extLst>
            </p:cNvPr>
            <p:cNvSpPr/>
            <p:nvPr/>
          </p:nvSpPr>
          <p:spPr>
            <a:xfrm>
              <a:off x="2051476" y="1925581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77B197-1878-B861-A090-0E53B02B79A0}"/>
                </a:ext>
              </a:extLst>
            </p:cNvPr>
            <p:cNvSpPr/>
            <p:nvPr/>
          </p:nvSpPr>
          <p:spPr>
            <a:xfrm>
              <a:off x="2403843" y="1986159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B9C6899-312E-8C18-F441-DB09EB69F642}"/>
                </a:ext>
              </a:extLst>
            </p:cNvPr>
            <p:cNvSpPr/>
            <p:nvPr/>
          </p:nvSpPr>
          <p:spPr>
            <a:xfrm>
              <a:off x="3126809" y="2048917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FB5593C-C576-5B3C-2389-78F1AA7D6887}"/>
                </a:ext>
              </a:extLst>
            </p:cNvPr>
            <p:cNvSpPr/>
            <p:nvPr/>
          </p:nvSpPr>
          <p:spPr>
            <a:xfrm>
              <a:off x="3843639" y="2060242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7D8A86-1FA8-FE0A-240A-49636439D325}"/>
              </a:ext>
            </a:extLst>
          </p:cNvPr>
          <p:cNvGrpSpPr/>
          <p:nvPr/>
        </p:nvGrpSpPr>
        <p:grpSpPr>
          <a:xfrm>
            <a:off x="5672013" y="4095777"/>
            <a:ext cx="2320212" cy="617598"/>
            <a:chOff x="1727303" y="1558419"/>
            <a:chExt cx="2320212" cy="61759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1289955-C4CF-7273-8074-3D32EA8BD0EF}"/>
                </a:ext>
              </a:extLst>
            </p:cNvPr>
            <p:cNvSpPr/>
            <p:nvPr/>
          </p:nvSpPr>
          <p:spPr>
            <a:xfrm>
              <a:off x="1727303" y="2068696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FE9CF74-6B57-7375-62EF-B00EE9689199}"/>
                </a:ext>
              </a:extLst>
            </p:cNvPr>
            <p:cNvSpPr/>
            <p:nvPr/>
          </p:nvSpPr>
          <p:spPr>
            <a:xfrm>
              <a:off x="2097837" y="1941472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C5E734F-00D4-F491-7C08-56740F957140}"/>
                </a:ext>
              </a:extLst>
            </p:cNvPr>
            <p:cNvSpPr/>
            <p:nvPr/>
          </p:nvSpPr>
          <p:spPr>
            <a:xfrm>
              <a:off x="2468371" y="1873977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269C437-DB4E-EBCB-555D-592811700E51}"/>
                </a:ext>
              </a:extLst>
            </p:cNvPr>
            <p:cNvSpPr/>
            <p:nvPr/>
          </p:nvSpPr>
          <p:spPr>
            <a:xfrm>
              <a:off x="3202752" y="1668326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7C12FEA-509E-71EC-6C80-4E7C84E46CEC}"/>
                </a:ext>
              </a:extLst>
            </p:cNvPr>
            <p:cNvSpPr/>
            <p:nvPr/>
          </p:nvSpPr>
          <p:spPr>
            <a:xfrm>
              <a:off x="3926330" y="1558419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70710A5-AD5C-BE22-C3C0-BBAF7D2B0AED}"/>
              </a:ext>
            </a:extLst>
          </p:cNvPr>
          <p:cNvGrpSpPr/>
          <p:nvPr/>
        </p:nvGrpSpPr>
        <p:grpSpPr>
          <a:xfrm>
            <a:off x="1686234" y="4411740"/>
            <a:ext cx="2312306" cy="347814"/>
            <a:chOff x="1680711" y="1879727"/>
            <a:chExt cx="2312306" cy="34781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8BC9D5B-582A-02E8-1E1F-D5970850683C}"/>
                </a:ext>
              </a:extLst>
            </p:cNvPr>
            <p:cNvSpPr/>
            <p:nvPr/>
          </p:nvSpPr>
          <p:spPr>
            <a:xfrm>
              <a:off x="1680711" y="2120220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D1CB89F-D119-1359-21BA-8C1894FABCEC}"/>
                </a:ext>
              </a:extLst>
            </p:cNvPr>
            <p:cNvSpPr/>
            <p:nvPr/>
          </p:nvSpPr>
          <p:spPr>
            <a:xfrm>
              <a:off x="2032613" y="2057221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5C8523-81E0-F842-FFD3-8591D4180F77}"/>
                </a:ext>
              </a:extLst>
            </p:cNvPr>
            <p:cNvSpPr/>
            <p:nvPr/>
          </p:nvSpPr>
          <p:spPr>
            <a:xfrm>
              <a:off x="2408971" y="2008297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474C119-AB07-B7DF-171A-E1BAC6568C1F}"/>
                </a:ext>
              </a:extLst>
            </p:cNvPr>
            <p:cNvSpPr/>
            <p:nvPr/>
          </p:nvSpPr>
          <p:spPr>
            <a:xfrm>
              <a:off x="3142193" y="1893550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25A3899-64EC-5205-C4C2-795EE76E62F0}"/>
                </a:ext>
              </a:extLst>
            </p:cNvPr>
            <p:cNvSpPr/>
            <p:nvPr/>
          </p:nvSpPr>
          <p:spPr>
            <a:xfrm>
              <a:off x="3871832" y="1879727"/>
              <a:ext cx="121185" cy="10732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3814EC3-DC75-73A9-EDD0-2AEE68A08FCE}"/>
              </a:ext>
            </a:extLst>
          </p:cNvPr>
          <p:cNvSpPr txBox="1"/>
          <p:nvPr/>
        </p:nvSpPr>
        <p:spPr>
          <a:xfrm>
            <a:off x="9080792" y="5943763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ECLIPSE V6b</a:t>
            </a:r>
          </a:p>
        </p:txBody>
      </p:sp>
      <p:pic>
        <p:nvPicPr>
          <p:cNvPr id="6" name="Picture 5" descr="A graph of blue and grey bars&#10;&#10;AI-generated content may be incorrect.">
            <a:extLst>
              <a:ext uri="{FF2B5EF4-FFF2-40B4-BE49-F238E27FC236}">
                <a16:creationId xmlns:a16="http://schemas.microsoft.com/office/drawing/2014/main" id="{288FD02C-8F0C-7A02-36B5-4B83994F5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1" t="27144" r="725" b="28119"/>
          <a:stretch/>
        </p:blipFill>
        <p:spPr>
          <a:xfrm>
            <a:off x="8759770" y="3947656"/>
            <a:ext cx="1775503" cy="180920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A76AAC1-88FB-FBB5-950D-4DD41C8742D4}"/>
              </a:ext>
            </a:extLst>
          </p:cNvPr>
          <p:cNvSpPr txBox="1"/>
          <p:nvPr/>
        </p:nvSpPr>
        <p:spPr>
          <a:xfrm>
            <a:off x="10172336" y="6489411"/>
            <a:ext cx="2019664" cy="269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IIASA-GAINS model</a:t>
            </a:r>
            <a:endParaRPr kumimoji="0" lang="en-AT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0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997A8-EE12-E70A-78CC-C227CB0DD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BF4591-EE59-743E-CDDE-8DEBFE3C2EDD}"/>
              </a:ext>
            </a:extLst>
          </p:cNvPr>
          <p:cNvSpPr/>
          <p:nvPr/>
        </p:nvSpPr>
        <p:spPr>
          <a:xfrm>
            <a:off x="6581737" y="1477544"/>
            <a:ext cx="2918370" cy="35701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F9CC56-00C0-3B13-C193-ECF284FDD393}"/>
              </a:ext>
            </a:extLst>
          </p:cNvPr>
          <p:cNvSpPr/>
          <p:nvPr/>
        </p:nvSpPr>
        <p:spPr>
          <a:xfrm>
            <a:off x="807557" y="1477544"/>
            <a:ext cx="2918370" cy="35701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EA1564-5E6F-7518-2AEB-BEE603B7B4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B0777-827F-8D42-90B1-61394C340E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F098CB-BB2D-B7F2-0B38-2C997622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843926"/>
          </a:xfrm>
        </p:spPr>
        <p:txBody>
          <a:bodyPr>
            <a:normAutofit/>
          </a:bodyPr>
          <a:lstStyle/>
          <a:p>
            <a:r>
              <a:rPr lang="en-US" sz="2800" dirty="0"/>
              <a:t>Key PM precursor emission trends across the UNECE region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3B25E-E632-5811-B08B-96320F89A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64" y="1868101"/>
            <a:ext cx="2597121" cy="3060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6C4D97-9797-AE4E-CAE7-2EACFD5DD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25" y="1868101"/>
            <a:ext cx="2596515" cy="297434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63D850-44A1-BEFC-F0C0-135D5C351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85" y="1868101"/>
            <a:ext cx="2587625" cy="296418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DE49AF-662F-2698-C17B-83D8EC9A8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110" y="5224355"/>
            <a:ext cx="2752725" cy="3619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B70806-E788-B230-4DD2-8BDAA331F194}"/>
              </a:ext>
            </a:extLst>
          </p:cNvPr>
          <p:cNvSpPr txBox="1"/>
          <p:nvPr/>
        </p:nvSpPr>
        <p:spPr>
          <a:xfrm>
            <a:off x="963964" y="148781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</a:t>
            </a:r>
            <a:r>
              <a:rPr kumimoji="0" 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A6EA3-87BE-F468-5EE0-D2570B78C573}"/>
              </a:ext>
            </a:extLst>
          </p:cNvPr>
          <p:cNvSpPr txBox="1"/>
          <p:nvPr/>
        </p:nvSpPr>
        <p:spPr>
          <a:xfrm>
            <a:off x="6768601" y="147754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910BCC-A56A-F403-390A-EF24CA6A019D}"/>
              </a:ext>
            </a:extLst>
          </p:cNvPr>
          <p:cNvSpPr txBox="1"/>
          <p:nvPr/>
        </p:nvSpPr>
        <p:spPr>
          <a:xfrm>
            <a:off x="3928705" y="146230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PM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EF2BA6-04C8-256A-0261-A14FEB59C07D}"/>
              </a:ext>
            </a:extLst>
          </p:cNvPr>
          <p:cNvSpPr txBox="1"/>
          <p:nvPr/>
        </p:nvSpPr>
        <p:spPr>
          <a:xfrm>
            <a:off x="668922" y="5338962"/>
            <a:ext cx="536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 scenario is not entirely consistent for energy sources; work in progress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DA3F77-D74E-CF8B-DFD2-D9DAF71F4FA0}"/>
              </a:ext>
            </a:extLst>
          </p:cNvPr>
          <p:cNvSpPr txBox="1"/>
          <p:nvPr/>
        </p:nvSpPr>
        <p:spPr>
          <a:xfrm>
            <a:off x="1788171" y="1523710"/>
            <a:ext cx="10815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Scenario_v5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B4A437-4647-A693-3E16-FE5E53CD2F4E}"/>
              </a:ext>
            </a:extLst>
          </p:cNvPr>
          <p:cNvSpPr txBox="1"/>
          <p:nvPr/>
        </p:nvSpPr>
        <p:spPr>
          <a:xfrm>
            <a:off x="4771569" y="1523710"/>
            <a:ext cx="10815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Scenario_v5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E2D19D-C13A-75CF-83D3-D254F334D653}"/>
              </a:ext>
            </a:extLst>
          </p:cNvPr>
          <p:cNvSpPr txBox="1"/>
          <p:nvPr/>
        </p:nvSpPr>
        <p:spPr>
          <a:xfrm>
            <a:off x="7704339" y="1523710"/>
            <a:ext cx="10815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Scenario_v5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6EAC12-7B65-89B3-3813-5CCB13F3E9F5}"/>
              </a:ext>
            </a:extLst>
          </p:cNvPr>
          <p:cNvSpPr txBox="1"/>
          <p:nvPr/>
        </p:nvSpPr>
        <p:spPr>
          <a:xfrm>
            <a:off x="668922" y="5769243"/>
            <a:ext cx="7484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Emissions have been made available on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7"/>
              </a:rPr>
              <a:t>CIAM website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gridded sets available from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/>
              </a:rPr>
              <a:t>Zenodo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provided to MSC-W for running the EMEP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DC5433-E69E-CDD5-9D09-5ACD72B66B12}"/>
              </a:ext>
            </a:extLst>
          </p:cNvPr>
          <p:cNvSpPr txBox="1"/>
          <p:nvPr/>
        </p:nvSpPr>
        <p:spPr>
          <a:xfrm>
            <a:off x="10172336" y="6489411"/>
            <a:ext cx="2019664" cy="269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IIASA-GAINS model</a:t>
            </a:r>
            <a:endParaRPr kumimoji="0" lang="en-AT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92747D-0984-07CA-F9AF-9F3D9A034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B0777-827F-8D42-90B1-61394C340E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63516D-0551-0541-FD6E-232760D6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trends across the UNECE region </a:t>
            </a:r>
            <a:br>
              <a:rPr lang="en-US" dirty="0"/>
            </a:br>
            <a:r>
              <a:rPr lang="en-US" sz="2400" i="1" dirty="0"/>
              <a:t>(non-methane ozone precursors)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CA659-84E0-40F3-5929-A18EA1595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4655" y="1843299"/>
            <a:ext cx="3611357" cy="4144833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61D15D-3D70-C54F-2C28-7830BB7B0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655" y="6123414"/>
            <a:ext cx="2752725" cy="3619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F3035E-42F3-4F08-F834-BE7A651ACFE7}"/>
              </a:ext>
            </a:extLst>
          </p:cNvPr>
          <p:cNvSpPr txBox="1"/>
          <p:nvPr/>
        </p:nvSpPr>
        <p:spPr>
          <a:xfrm>
            <a:off x="2324193" y="14628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21382C-8773-A35B-3BC7-E3F4964D8DF5}"/>
              </a:ext>
            </a:extLst>
          </p:cNvPr>
          <p:cNvSpPr txBox="1"/>
          <p:nvPr/>
        </p:nvSpPr>
        <p:spPr>
          <a:xfrm>
            <a:off x="5906681" y="144105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NMVOC</a:t>
            </a: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D6F39B-DFB5-3E91-8FB0-E26420C6A894}"/>
              </a:ext>
            </a:extLst>
          </p:cNvPr>
          <p:cNvSpPr txBox="1"/>
          <p:nvPr/>
        </p:nvSpPr>
        <p:spPr>
          <a:xfrm>
            <a:off x="3317030" y="6550223"/>
            <a:ext cx="622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 scenario is not entirely consistent for energy sources; work in progress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0DD6AC-AE44-F5B7-1688-24614BF4E69E}"/>
              </a:ext>
            </a:extLst>
          </p:cNvPr>
          <p:cNvSpPr txBox="1"/>
          <p:nvPr/>
        </p:nvSpPr>
        <p:spPr>
          <a:xfrm>
            <a:off x="3070766" y="1533386"/>
            <a:ext cx="10815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Scenario_v5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02FF3F2-CF16-8461-192B-9C18721276F2}"/>
              </a:ext>
            </a:extLst>
          </p:cNvPr>
          <p:cNvSpPr txBox="1"/>
          <p:nvPr/>
        </p:nvSpPr>
        <p:spPr>
          <a:xfrm>
            <a:off x="6842419" y="1487219"/>
            <a:ext cx="10815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Scenario_v5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5343926-C1A3-6949-C699-926777A9E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212" y="1856551"/>
            <a:ext cx="3618310" cy="4144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56BA91-E00F-F4A7-ED81-0AE4ED77734A}"/>
              </a:ext>
            </a:extLst>
          </p:cNvPr>
          <p:cNvSpPr txBox="1"/>
          <p:nvPr/>
        </p:nvSpPr>
        <p:spPr>
          <a:xfrm>
            <a:off x="10172336" y="6489411"/>
            <a:ext cx="2019664" cy="269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IIASA-GAINS model</a:t>
            </a:r>
            <a:endParaRPr kumimoji="0" lang="en-AT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6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F1B3-2A00-B900-1DCA-942FC896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5736"/>
            <a:ext cx="10991088" cy="989541"/>
          </a:xfrm>
        </p:spPr>
        <p:txBody>
          <a:bodyPr>
            <a:normAutofit/>
          </a:bodyPr>
          <a:lstStyle/>
          <a:p>
            <a:r>
              <a:rPr lang="en-US" sz="2800" dirty="0"/>
              <a:t>LRTAP methane scenarios and GMP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E1EAC-D12C-8844-6498-7DCED6D70A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B0777-827F-8D42-90B1-61394C340E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DF91F-0A68-4AC2-52D3-9B45E2379E55}"/>
              </a:ext>
            </a:extLst>
          </p:cNvPr>
          <p:cNvSpPr txBox="1"/>
          <p:nvPr/>
        </p:nvSpPr>
        <p:spPr>
          <a:xfrm>
            <a:off x="10172336" y="6489411"/>
            <a:ext cx="2019664" cy="269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IIASA-GAINS model</a:t>
            </a:r>
            <a:endParaRPr kumimoji="0" lang="en-AT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86C59B-1F16-B1DE-6E0A-462809ED8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083" y="3745301"/>
            <a:ext cx="3679111" cy="2726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3CEC5A-247C-54AB-5BFA-62229F682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82" y="981944"/>
            <a:ext cx="3718882" cy="2755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8E61DF-B6A8-C641-1760-C1ED7E640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21" y="3741438"/>
            <a:ext cx="3712786" cy="27556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3DA9ED-1E5B-DF05-6992-2CDDD2CE1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191" y="985807"/>
            <a:ext cx="3712786" cy="2755631"/>
          </a:xfrm>
          <a:prstGeom prst="rect">
            <a:avLst/>
          </a:prstGeom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ED69F88-2EDB-CCB9-FDC6-FCF1C040A3EC}"/>
              </a:ext>
            </a:extLst>
          </p:cNvPr>
          <p:cNvSpPr/>
          <p:nvPr/>
        </p:nvSpPr>
        <p:spPr>
          <a:xfrm>
            <a:off x="6237396" y="4822909"/>
            <a:ext cx="201798" cy="189186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FD3C36BE-2D16-74FC-CF16-E69AC84AD939}"/>
              </a:ext>
            </a:extLst>
          </p:cNvPr>
          <p:cNvSpPr/>
          <p:nvPr/>
        </p:nvSpPr>
        <p:spPr>
          <a:xfrm>
            <a:off x="2556634" y="2160062"/>
            <a:ext cx="201798" cy="189186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C2045812-3650-0A33-7598-F93BAFF85674}"/>
              </a:ext>
            </a:extLst>
          </p:cNvPr>
          <p:cNvSpPr/>
          <p:nvPr/>
        </p:nvSpPr>
        <p:spPr>
          <a:xfrm>
            <a:off x="2525008" y="4755597"/>
            <a:ext cx="201798" cy="189186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3269C6E7-AA4C-CDD9-422B-622EE2DC2E31}"/>
              </a:ext>
            </a:extLst>
          </p:cNvPr>
          <p:cNvSpPr/>
          <p:nvPr/>
        </p:nvSpPr>
        <p:spPr>
          <a:xfrm>
            <a:off x="6271160" y="2151310"/>
            <a:ext cx="201798" cy="189186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3CC76406-88E8-B2D9-5D4D-502C07222E4A}"/>
              </a:ext>
            </a:extLst>
          </p:cNvPr>
          <p:cNvSpPr/>
          <p:nvPr/>
        </p:nvSpPr>
        <p:spPr>
          <a:xfrm>
            <a:off x="8187054" y="1453785"/>
            <a:ext cx="201798" cy="189186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06024-14C8-0425-F62F-B7227D42E2AF}"/>
              </a:ext>
            </a:extLst>
          </p:cNvPr>
          <p:cNvSpPr txBox="1"/>
          <p:nvPr/>
        </p:nvSpPr>
        <p:spPr>
          <a:xfrm>
            <a:off x="8470927" y="1374076"/>
            <a:ext cx="31159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Methane Pledge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illustration only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this is not necessarily the realistic outcome of reduction distribution;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assuming that all signatories reduce 2020 emissions by 30%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near-term mitigation opportunities in fossil fuel and waste sector but for long-term agriculture is key</a:t>
            </a:r>
          </a:p>
        </p:txBody>
      </p:sp>
    </p:spTree>
    <p:extLst>
      <p:ext uri="{BB962C8B-B14F-4D97-AF65-F5344CB8AC3E}">
        <p14:creationId xmlns:p14="http://schemas.microsoft.com/office/powerpoint/2010/main" val="8663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IIAS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FCBB40"/>
      </a:hlink>
      <a:folHlink>
        <a:srgbClr val="BA8A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2BCD4A24-3CF9-AA4E-9FEA-259FD1DA9940}" vid="{A389A1A4-9365-5B45-BF73-70081AA05B8D}"/>
    </a:ext>
  </a:extLst>
</a:theme>
</file>

<file path=ppt/theme/theme2.xml><?xml version="1.0" encoding="utf-8"?>
<a:theme xmlns:a="http://schemas.openxmlformats.org/drawingml/2006/main" name="1_Office Theme">
  <a:themeElements>
    <a:clrScheme name="Custom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F41CB60-87CF-8D48-BA3B-12F69730358A}" vid="{3529B047-C679-7C47-A885-56C46C976CDC}"/>
    </a:ext>
  </a:extLst>
</a:theme>
</file>

<file path=ppt/theme/theme3.xml><?xml version="1.0" encoding="utf-8"?>
<a:theme xmlns:a="http://schemas.openxmlformats.org/drawingml/2006/main" name="1_IIASA alternatives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F41CB60-87CF-8D48-BA3B-12F69730358A}" vid="{277F160F-5B48-354E-BCB5-A75D265C5F4F}"/>
    </a:ext>
  </a:extLst>
</a:theme>
</file>

<file path=ppt/theme/theme4.xml><?xml version="1.0" encoding="utf-8"?>
<a:theme xmlns:a="http://schemas.openxmlformats.org/drawingml/2006/main" name="IIASA alternatives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F41CB60-87CF-8D48-BA3B-12F69730358A}" vid="{277F160F-5B48-354E-BCB5-A75D265C5F4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141701BBDA64EA48BCC1D7E8C3725" ma:contentTypeVersion="6" ma:contentTypeDescription="Create a new document." ma:contentTypeScope="" ma:versionID="592a0f8b5b4f85f6475aabd4c0d5886e">
  <xsd:schema xmlns:xsd="http://www.w3.org/2001/XMLSchema" xmlns:xs="http://www.w3.org/2001/XMLSchema" xmlns:p="http://schemas.microsoft.com/office/2006/metadata/properties" xmlns:ns2="9c70d178-d21c-48a3-aa0e-ddb58e3b7295" xmlns:ns3="35922add-c285-48fc-9477-020deb2509eb" targetNamespace="http://schemas.microsoft.com/office/2006/metadata/properties" ma:root="true" ma:fieldsID="f071e72e86b6089cbffe8ca5b30f188a" ns2:_="" ns3:_="">
    <xsd:import namespace="9c70d178-d21c-48a3-aa0e-ddb58e3b7295"/>
    <xsd:import namespace="35922add-c285-48fc-9477-020deb2509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0d178-d21c-48a3-aa0e-ddb58e3b72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22add-c285-48fc-9477-020deb2509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F21458-0D2E-4C5C-9BE3-A0A13AAFEF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E58992-AA9F-4533-9068-7A55C9515CC8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9c70d178-d21c-48a3-aa0e-ddb58e3b7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5922add-c285-48fc-9477-020deb2509e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46F7BD1-6DDA-4443-AAE4-482FA1B525E3}">
  <ds:schemaRefs>
    <ds:schemaRef ds:uri="35922add-c285-48fc-9477-020deb2509eb"/>
    <ds:schemaRef ds:uri="9c70d178-d21c-48a3-aa0e-ddb58e3b72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13957</TotalTime>
  <Words>1250</Words>
  <Application>Microsoft Macintosh PowerPoint</Application>
  <PresentationFormat>Widescreen</PresentationFormat>
  <Paragraphs>141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7" baseType="lpstr">
      <vt:lpstr>Arial</vt:lpstr>
      <vt:lpstr>Calibri</vt:lpstr>
      <vt:lpstr>Courier New</vt:lpstr>
      <vt:lpstr>Source Sans Pro</vt:lpstr>
      <vt:lpstr>Tahoma</vt:lpstr>
      <vt:lpstr>Times New Roman</vt:lpstr>
      <vt:lpstr>Wingdings</vt:lpstr>
      <vt:lpstr>Office Theme</vt:lpstr>
      <vt:lpstr>1_Office Theme</vt:lpstr>
      <vt:lpstr>1_IIASA alternatives</vt:lpstr>
      <vt:lpstr>IIASA alternatives</vt:lpstr>
      <vt:lpstr>Overview of the GAINS emission scenarios for GP revision</vt:lpstr>
      <vt:lpstr>LRTAP Scenarios</vt:lpstr>
      <vt:lpstr>Key scenarios for UNECE GP revision a)</vt:lpstr>
      <vt:lpstr>Key scenarios for UNECE GP revision a)</vt:lpstr>
      <vt:lpstr>CO2 from fossil combustion - Baseline</vt:lpstr>
      <vt:lpstr>Anthropogenic CH4 - Baseline</vt:lpstr>
      <vt:lpstr>Key PM precursor emission trends across the UNECE region </vt:lpstr>
      <vt:lpstr>Emission trends across the UNECE region  (non-methane ozone precursors)</vt:lpstr>
      <vt:lpstr>LRTAP methane scenarios and GMP objectives</vt:lpstr>
      <vt:lpstr>PowerPoint Presentation</vt:lpstr>
      <vt:lpstr>Further scenarios for UNECE region, excluding North America</vt:lpstr>
      <vt:lpstr>PowerPoint Presentation</vt:lpstr>
      <vt:lpstr>PowerPoint Presentation</vt:lpstr>
      <vt:lpstr>New GAINS Explorer (draft version) https://gains.iiasa.ac.at/gains/GPV/index.login </vt:lpstr>
      <vt:lpstr>Ongoing and future scenario work (within GP revision)</vt:lpstr>
      <vt:lpstr>IAEA nexus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Energy, Climate and Environment Program</dc:title>
  <dc:creator>RIAHI Keywan</dc:creator>
  <cp:lastModifiedBy>KLIMONT Zbigniew</cp:lastModifiedBy>
  <cp:revision>88</cp:revision>
  <dcterms:created xsi:type="dcterms:W3CDTF">2020-10-15T07:39:43Z</dcterms:created>
  <dcterms:modified xsi:type="dcterms:W3CDTF">2025-05-07T00:44:31Z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0x01010018C141701BBDA64EA48BCC1D7E8C3725</vt:lpwstr>
  </property>
</Properties>
</file>