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65" r:id="rId3"/>
    <p:sldId id="299" r:id="rId4"/>
    <p:sldId id="304" r:id="rId5"/>
    <p:sldId id="612" r:id="rId6"/>
    <p:sldId id="256" r:id="rId7"/>
    <p:sldId id="319" r:id="rId8"/>
    <p:sldId id="320" r:id="rId9"/>
    <p:sldId id="610" r:id="rId10"/>
    <p:sldId id="590" r:id="rId11"/>
    <p:sldId id="322" r:id="rId12"/>
    <p:sldId id="603" r:id="rId13"/>
    <p:sldId id="604" r:id="rId14"/>
    <p:sldId id="607" r:id="rId15"/>
    <p:sldId id="609" r:id="rId16"/>
    <p:sldId id="328" r:id="rId17"/>
    <p:sldId id="608" r:id="rId18"/>
    <p:sldId id="595" r:id="rId19"/>
    <p:sldId id="599" r:id="rId20"/>
    <p:sldId id="611" r:id="rId21"/>
    <p:sldId id="3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3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1EFA0-2CEB-2B43-80C2-F776BF00D71D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3CE26-9288-6542-8B89-C4C24161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rifs-potsdam.de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9656-A6C0-5C19-BCA5-F7C4E0225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476F8-57D2-4080-8000-5DC477AC5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9D4B7-A010-B5A4-0107-95FF9D36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3A34-17D6-F294-348B-51A972C2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D3730-0F93-D914-ED0F-FBC72EF3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7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C6D7-7094-9CAC-A98F-29DDE5AB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2D3D3-B820-155B-E0C5-EE4C0AF22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3F70-85D5-9AC2-F06F-B2795DD0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95C33-148F-4D81-90AB-80FB3E7A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B925C-C8BA-923B-9E3A-E8D5114C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DE7D4-563B-FEFA-A7EA-BFBF7EEBA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11DF1-231F-2A3B-A992-495C75EFB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4AB9-5D2C-5DFD-68E0-016DE979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EB62-0B6F-70AC-DC09-DC029784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4860-CF9D-FFB9-9476-F35D91FB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3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61777-66DD-9DA2-6F6E-CF7F1FCD6F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1122362"/>
            <a:ext cx="5760000" cy="2438255"/>
          </a:xfrm>
        </p:spPr>
        <p:txBody>
          <a:bodyPr anchor="b">
            <a:normAutofit/>
          </a:bodyPr>
          <a:lstStyle>
            <a:lvl1pPr algn="l">
              <a:defRPr sz="5200" b="0" i="0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A1B31A-CC78-67AA-2987-06494DCCFE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744000"/>
            <a:ext cx="5760000" cy="1655762"/>
          </a:xfrm>
        </p:spPr>
        <p:txBody>
          <a:bodyPr lIns="0" tIns="0" rIns="0" bIns="0"/>
          <a:lstStyle>
            <a:lvl1pPr marL="0" indent="0" algn="l">
              <a:buNone/>
              <a:defRPr sz="1800" b="1" i="0" baseline="0"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D60F32E7-4A6E-0058-9B9C-4E5912C670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868800" y="1080000"/>
            <a:ext cx="4752000" cy="4752000"/>
          </a:xfrm>
          <a:prstGeom prst="ellipse">
            <a:avLst/>
          </a:prstGeom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727ED04-5BF9-8CC9-E188-EDC789AC3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63" y="6190938"/>
            <a:ext cx="5760000" cy="667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300"/>
              </a:lnSpc>
              <a:buFontTx/>
              <a:buNone/>
              <a:defRPr sz="1000" b="0" i="0"/>
            </a:lvl1pPr>
            <a:lvl2pPr marL="457200" indent="0">
              <a:lnSpc>
                <a:spcPts val="1300"/>
              </a:lnSpc>
              <a:buFontTx/>
              <a:buNone/>
              <a:defRPr sz="1000"/>
            </a:lvl2pPr>
            <a:lvl3pPr marL="914400" indent="0">
              <a:lnSpc>
                <a:spcPts val="1300"/>
              </a:lnSpc>
              <a:buFontTx/>
              <a:buNone/>
              <a:defRPr sz="1000"/>
            </a:lvl3pPr>
            <a:lvl4pPr marL="1371600" indent="0">
              <a:lnSpc>
                <a:spcPts val="1300"/>
              </a:lnSpc>
              <a:buFontTx/>
              <a:buNone/>
              <a:defRPr sz="1000"/>
            </a:lvl4pPr>
            <a:lvl5pPr marL="1828800" indent="0">
              <a:lnSpc>
                <a:spcPts val="1300"/>
              </a:lnSpc>
              <a:buFontTx/>
              <a:buNone/>
              <a:defRPr sz="1000"/>
            </a:lvl5pPr>
          </a:lstStyle>
          <a:p>
            <a:pPr lvl="0"/>
            <a:r>
              <a:rPr lang="de-DE" dirty="0"/>
              <a:t>Position, </a:t>
            </a:r>
            <a:r>
              <a:rPr lang="de-DE" dirty="0" err="1"/>
              <a:t>profession</a:t>
            </a:r>
            <a:r>
              <a:rPr lang="de-DE" dirty="0"/>
              <a:t> </a:t>
            </a:r>
            <a:r>
              <a:rPr lang="de-DE" dirty="0" err="1"/>
              <a:t>etc</a:t>
            </a:r>
            <a:endParaRPr lang="de-DE" dirty="0"/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FA2BEEC0-16A6-CB16-80F5-9091EDAE69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07" y="5886000"/>
            <a:ext cx="5760000" cy="3049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buFontTx/>
              <a:buNone/>
              <a:defRPr sz="1800" b="0" i="0" spc="20" baseline="0">
                <a:solidFill>
                  <a:srgbClr val="1937AE"/>
                </a:solidFill>
                <a:latin typeface="FreightText Pro Book" panose="02000603060000020004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 err="1"/>
              <a:t>Author’s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, last </a:t>
            </a:r>
            <a:r>
              <a:rPr lang="de-DE" dirty="0" err="1"/>
              <a:t>name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CC58A2D-8C13-2F01-2894-044C29433F6D}"/>
              </a:ext>
            </a:extLst>
          </p:cNvPr>
          <p:cNvCxnSpPr/>
          <p:nvPr userDrawn="1"/>
        </p:nvCxnSpPr>
        <p:spPr>
          <a:xfrm>
            <a:off x="538163" y="5832000"/>
            <a:ext cx="5760000" cy="0"/>
          </a:xfrm>
          <a:prstGeom prst="line">
            <a:avLst/>
          </a:prstGeom>
          <a:ln w="25400">
            <a:solidFill>
              <a:srgbClr val="1A36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509BF88-6BA5-17A4-4CB8-5E9D2F2D6659}"/>
              </a:ext>
            </a:extLst>
          </p:cNvPr>
          <p:cNvSpPr txBox="1"/>
          <p:nvPr userDrawn="1"/>
        </p:nvSpPr>
        <p:spPr>
          <a:xfrm>
            <a:off x="540000" y="353700"/>
            <a:ext cx="1111200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b="1" i="0" spc="20" baseline="0" noProof="0" dirty="0">
                <a:solidFill>
                  <a:srgbClr val="1937AE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Research and Dialogue </a:t>
            </a:r>
            <a:br>
              <a:rPr lang="en-GB" b="1" i="0" spc="20" baseline="0" noProof="0" dirty="0">
                <a:solidFill>
                  <a:srgbClr val="1937AE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</a:br>
            <a:r>
              <a:rPr lang="en-GB" b="1" i="0" spc="20" baseline="0" noProof="0" dirty="0">
                <a:solidFill>
                  <a:srgbClr val="1937AE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for Sustainable Societies</a:t>
            </a:r>
            <a:endParaRPr lang="en-GB" b="1" i="0" spc="20" baseline="0" noProof="0" dirty="0">
              <a:solidFill>
                <a:srgbClr val="1937AE"/>
              </a:solidFill>
              <a:latin typeface="Inter 18pt 18pt" panose="02000503000000020004" pitchFamily="2" charset="0"/>
              <a:ea typeface="Inter 18pt 18pt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2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61777-66DD-9DA2-6F6E-CF7F1FCD6F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1122362"/>
            <a:ext cx="5760000" cy="2438255"/>
          </a:xfrm>
        </p:spPr>
        <p:txBody>
          <a:bodyPr anchor="b">
            <a:normAutofit/>
          </a:bodyPr>
          <a:lstStyle>
            <a:lvl1pPr algn="l">
              <a:defRPr sz="5200" b="0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A1B31A-CC78-67AA-2987-06494DCCFE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744000"/>
            <a:ext cx="5760000" cy="1655762"/>
          </a:xfrm>
        </p:spPr>
        <p:txBody>
          <a:bodyPr lIns="0" tIns="0" rIns="0" bIns="0"/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1F0217-0205-F6BB-633F-0AA27DD0943F}"/>
              </a:ext>
            </a:extLst>
          </p:cNvPr>
          <p:cNvSpPr txBox="1"/>
          <p:nvPr userDrawn="1"/>
        </p:nvSpPr>
        <p:spPr>
          <a:xfrm>
            <a:off x="540000" y="353700"/>
            <a:ext cx="1111200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de-DE" b="1" i="0" spc="20" baseline="0" dirty="0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Research and </a:t>
            </a:r>
            <a:r>
              <a:rPr lang="de-DE" b="1" i="0" spc="20" baseline="0" dirty="0" err="1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Dialogue</a:t>
            </a:r>
            <a:r>
              <a:rPr lang="de-DE" b="1" i="0" spc="20" baseline="0" dirty="0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 </a:t>
            </a:r>
            <a:br>
              <a:rPr lang="de-DE" b="1" i="0" spc="20" baseline="0" dirty="0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</a:br>
            <a:r>
              <a:rPr lang="de-DE" b="1" i="0" spc="20" baseline="0" dirty="0" err="1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for</a:t>
            </a:r>
            <a:r>
              <a:rPr lang="de-DE" b="1" i="0" spc="20" baseline="0" dirty="0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 </a:t>
            </a:r>
            <a:r>
              <a:rPr lang="de-DE" b="1" i="0" spc="20" baseline="0" dirty="0" err="1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Sustainable</a:t>
            </a:r>
            <a:r>
              <a:rPr lang="de-DE" b="1" i="0" spc="20" baseline="0" dirty="0">
                <a:solidFill>
                  <a:schemeClr val="bg1"/>
                </a:solidFill>
                <a:effectLst/>
                <a:latin typeface="Inter 18pt 18pt" panose="02000503000000020004" pitchFamily="2" charset="0"/>
                <a:ea typeface="Inter 18pt 18pt" panose="02000503000000020004" pitchFamily="2" charset="0"/>
              </a:rPr>
              <a:t> Societies</a:t>
            </a:r>
            <a:endParaRPr lang="de-DE" b="1" i="0" spc="20" baseline="0" dirty="0">
              <a:solidFill>
                <a:schemeClr val="bg1"/>
              </a:solidFill>
              <a:latin typeface="Inter 18pt 18pt" panose="02000503000000020004" pitchFamily="2" charset="0"/>
              <a:ea typeface="Inter 18pt 18p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D60F32E7-4A6E-0058-9B9C-4E5912C670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868800" y="1080001"/>
            <a:ext cx="4752000" cy="4724610"/>
          </a:xfrm>
          <a:prstGeom prst="ellipse">
            <a:avLst/>
          </a:prstGeom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56048C9-683D-4AD1-1F88-F43ED66AB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07" y="5886000"/>
            <a:ext cx="5760000" cy="3049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buFontTx/>
              <a:buNone/>
              <a:defRPr sz="1800" b="0" i="0" spc="20" baseline="0">
                <a:solidFill>
                  <a:schemeClr val="bg1"/>
                </a:solidFill>
                <a:latin typeface="FreightText Pro Book" panose="02000603060000020004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 err="1"/>
              <a:t>Author’s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, last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727ED04-5BF9-8CC9-E188-EDC789AC3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63" y="6190938"/>
            <a:ext cx="5760000" cy="667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300"/>
              </a:lnSpc>
              <a:buFontTx/>
              <a:buNone/>
              <a:defRPr sz="1000" b="0" i="0">
                <a:solidFill>
                  <a:schemeClr val="bg1"/>
                </a:solidFill>
              </a:defRPr>
            </a:lvl1pPr>
            <a:lvl2pPr marL="457200" indent="0">
              <a:lnSpc>
                <a:spcPts val="1300"/>
              </a:lnSpc>
              <a:buFontTx/>
              <a:buNone/>
              <a:defRPr sz="1000"/>
            </a:lvl2pPr>
            <a:lvl3pPr marL="914400" indent="0">
              <a:lnSpc>
                <a:spcPts val="1300"/>
              </a:lnSpc>
              <a:buFontTx/>
              <a:buNone/>
              <a:defRPr sz="1000"/>
            </a:lvl3pPr>
            <a:lvl4pPr marL="1371600" indent="0">
              <a:lnSpc>
                <a:spcPts val="1300"/>
              </a:lnSpc>
              <a:buFontTx/>
              <a:buNone/>
              <a:defRPr sz="1000"/>
            </a:lvl4pPr>
            <a:lvl5pPr marL="1828800" indent="0">
              <a:lnSpc>
                <a:spcPts val="1300"/>
              </a:lnSpc>
              <a:buFontTx/>
              <a:buNone/>
              <a:defRPr sz="1000"/>
            </a:lvl5pPr>
          </a:lstStyle>
          <a:p>
            <a:pPr lvl="0"/>
            <a:r>
              <a:rPr lang="de-DE" dirty="0"/>
              <a:t>Position, </a:t>
            </a:r>
            <a:r>
              <a:rPr lang="de-DE" dirty="0" err="1"/>
              <a:t>profession</a:t>
            </a:r>
            <a:r>
              <a:rPr lang="de-DE" dirty="0"/>
              <a:t> </a:t>
            </a:r>
            <a:r>
              <a:rPr lang="de-DE" dirty="0" err="1"/>
              <a:t>etc</a:t>
            </a:r>
            <a:endParaRPr lang="de-DE" dirty="0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E8EC3E02-1B12-1ECD-F240-1BDBFAD43DC8}"/>
              </a:ext>
            </a:extLst>
          </p:cNvPr>
          <p:cNvCxnSpPr/>
          <p:nvPr userDrawn="1"/>
        </p:nvCxnSpPr>
        <p:spPr>
          <a:xfrm>
            <a:off x="538163" y="5832000"/>
            <a:ext cx="576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6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/ Zita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68D25-91FF-3E9E-5FDF-D79B3E9FF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008063"/>
            <a:ext cx="11112500" cy="5310187"/>
          </a:xfrm>
        </p:spPr>
        <p:txBody>
          <a:bodyPr>
            <a:normAutofit/>
          </a:bodyPr>
          <a:lstStyle>
            <a:lvl1pPr marL="0" indent="0">
              <a:lnSpc>
                <a:spcPts val="5200"/>
              </a:lnSpc>
              <a:buFontTx/>
              <a:buNone/>
              <a:defRPr sz="5200" b="0" i="0" spc="120" baseline="0">
                <a:solidFill>
                  <a:schemeClr val="bg1"/>
                </a:solidFill>
                <a:latin typeface="FreightText Pro Book" panose="0200060306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Enter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687F70-4AA7-1458-C00C-C867E47C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06" y="3392907"/>
            <a:ext cx="5310187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FA71A-32B5-CE3F-2D2E-51387DC1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D0D6E81-E64C-4AC5-3C30-9378ED27CC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613926C9-D89C-04E3-40F9-040E45E9B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86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FA71A-32B5-CE3F-2D2E-51387DC1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61F2875-3FC3-67CA-A4C4-DB55EF7739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997" y="1143033"/>
            <a:ext cx="3581999" cy="10881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4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01 Filler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4F1D365C-F423-C6DE-227D-D9A019516B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997" y="2493499"/>
            <a:ext cx="3581999" cy="10881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4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02 Filler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2D82B8F5-93BA-A972-91D4-598678DC3A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997" y="3843965"/>
            <a:ext cx="3581999" cy="10881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4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03 Filler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79C1DBB6-6D15-4DE5-749C-96E17AFA82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997" y="5232229"/>
            <a:ext cx="3581999" cy="10881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4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04 Filler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8" name="Textplatzhalter 10">
            <a:extLst>
              <a:ext uri="{FF2B5EF4-FFF2-40B4-BE49-F238E27FC236}">
                <a16:creationId xmlns:a16="http://schemas.microsoft.com/office/drawing/2014/main" id="{542878BD-D8C0-7590-034F-3D155FD0A7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1650" y="1140002"/>
            <a:ext cx="7340046" cy="10881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C93AB1B3-00BC-48B2-90A6-C17610E9EA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1650" y="2491983"/>
            <a:ext cx="7340046" cy="10881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E091C079-E5DA-B82F-B9BA-5E5C980DF6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1650" y="3843965"/>
            <a:ext cx="7340046" cy="10881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68AEA769-792D-93EC-4A3E-37C3F8F806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1650" y="5232228"/>
            <a:ext cx="7340046" cy="10881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0EA629FA-55C3-9F39-E0AA-8B2372EC8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10BF106-C70D-9D38-ABAB-F815C1A0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9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bla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008000"/>
            <a:ext cx="11106000" cy="53100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613926C9-D89C-04E3-40F9-040E45E9B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26A26D9-CC9E-CCB0-5107-C62F4E5A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B965446-EB65-E6AE-E153-FF2E8543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06" y="3392907"/>
            <a:ext cx="5310187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8840B25-56D1-9209-FFA2-33565DF57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68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weiß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008000"/>
            <a:ext cx="11106000" cy="53100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BF786F8-1596-3DC1-8C76-C3E3F077D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rgbClr val="1A36AF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BAB6FCD2-8903-EE96-39CE-C0E410A7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927F497A-9C9F-E082-F390-3740BA6B24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20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BB90CC6-774A-A820-41AF-B8870328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7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Bilder bla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999" y="1008000"/>
            <a:ext cx="7347000" cy="53100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BF786F8-1596-3DC1-8C76-C3E3F077D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7EFF13C1-A9E2-8B0F-5FF0-D5890E3F8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0001" y="1007999"/>
            <a:ext cx="3581999" cy="5309999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60013FD-B64F-E418-D08C-BFAE145D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4C5A40A-31AB-C0B0-5ABB-401F2EDC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06" y="3392907"/>
            <a:ext cx="5310187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30BC37CC-F372-028D-DCA8-B6225D4A53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04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Bilder weiß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999" y="1008000"/>
            <a:ext cx="7347000" cy="53100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937AE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BF786F8-1596-3DC1-8C76-C3E3F077D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rgbClr val="1937AE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7EFF13C1-A9E2-8B0F-5FF0-D5890E3F8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0001" y="1007999"/>
            <a:ext cx="3581999" cy="5309999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937AE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60013FD-B64F-E418-D08C-BFAE145D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D69E1E9-737D-492F-AAA1-E13E569E01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1D85F-5535-7233-D14C-8B9AFD89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F122-95DB-862B-2CA3-554A58B9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F1DD-43C3-B2C6-43FD-E854C4299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CBF62-0C35-7515-1D91-A1E25248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7445-B965-E116-74FE-057F53F6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AEAB-C4A9-1DB6-7559-23FEBAC0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1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ilder bla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999" y="10080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BF786F8-1596-3DC1-8C76-C3E3F077D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874ED3E7-2EA7-2968-8D12-0AAD2F8755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5000" y="10080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7EFF13C1-A9E2-8B0F-5FF0-D5890E3F8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0001" y="10080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E1C12FA-FA90-A8FC-98AF-423A4F1B20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9999" y="37548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53BBD196-7F5B-2D5B-AB0E-A4692B28E1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05000" y="37548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CF9E27EA-4C0B-BE94-DDD7-3A56418F0C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0001" y="37548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60013FD-B64F-E418-D08C-BFAE145D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621199-5171-D226-48CE-9B521F61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06" y="3392907"/>
            <a:ext cx="5310187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628091DF-5E46-F919-F594-809B0F1EFC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50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weiß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999" y="10080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BF786F8-1596-3DC1-8C76-C3E3F077D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rgbClr val="1A36AF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874ED3E7-2EA7-2968-8D12-0AAD2F8755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5000" y="10080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7EFF13C1-A9E2-8B0F-5FF0-D5890E3F8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0001" y="10080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E1C12FA-FA90-A8FC-98AF-423A4F1B20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9999" y="37548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53BBD196-7F5B-2D5B-AB0E-A4692B28E1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05000" y="37548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CF9E27EA-4C0B-BE94-DDD7-3A56418F0C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0001" y="37548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8804231-3367-8C5A-C45D-CC237C51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A0361CC5-0352-62F2-9BFA-50890A4589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D63F55-69BB-6FD0-FFCD-2528B986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96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1 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08000"/>
            <a:ext cx="5556250" cy="53100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9F8B81-806A-1C0A-2D7A-3256B43AD4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5934074"/>
            <a:ext cx="5556250" cy="3852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rgbClr val="1937AE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42ED64E-DC5B-5156-4C33-E098FEBE46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300" y="1008000"/>
            <a:ext cx="5383821" cy="4772972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E3B137D-E9D8-50A2-8500-A581A23B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C67CDFD5-2048-84E8-ADA1-0D7DBE59A7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2BCFF3-FC1A-E33C-86F6-FA978033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9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1 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EC7161A-E1D7-4A99-79FA-BFBDCA88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300" y="1008000"/>
            <a:ext cx="5383821" cy="53100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9F8B81-806A-1C0A-2D7A-3256B43AD4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750" y="5934074"/>
            <a:ext cx="5556250" cy="3852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rgbClr val="1937AE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3ED1C0E-B971-0A85-5220-25C81D9EEDF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1008000"/>
            <a:ext cx="5556000" cy="4772972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B6CF456F-A243-E9E1-200F-759B5838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559F44EE-3A9A-4A50-F491-D87A5D3CD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12C5A3B-9BB0-AE3A-D3FF-8BDEAA4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41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2 Bil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BF786F8-1596-3DC1-8C76-C3E3F077D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395400"/>
            <a:ext cx="5556250" cy="4626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900"/>
              </a:lnSpc>
              <a:buFontTx/>
              <a:buNone/>
              <a:defRPr sz="750" b="0" i="0">
                <a:solidFill>
                  <a:srgbClr val="1A36AF"/>
                </a:solidFill>
              </a:defRPr>
            </a:lvl1pPr>
          </a:lstStyle>
          <a:p>
            <a:pPr lvl="0"/>
            <a:r>
              <a:rPr lang="de-DE" dirty="0"/>
              <a:t>Image </a:t>
            </a:r>
            <a:r>
              <a:rPr lang="de-DE" dirty="0" err="1"/>
              <a:t>credit</a:t>
            </a:r>
            <a:r>
              <a:rPr lang="de-DE" dirty="0"/>
              <a:t> / </a:t>
            </a:r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7EFF13C1-A9E2-8B0F-5FF0-D5890E3F8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0001" y="10080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CF9E27EA-4C0B-BE94-DDD7-3A56418F0C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0001" y="3754800"/>
            <a:ext cx="3581999" cy="2566800"/>
          </a:xfr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rgbClr val="1A36A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5A22B17D-2EDF-CF7B-5982-F936AD1BB5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49" y="1007999"/>
            <a:ext cx="7340047" cy="53100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AC14106-A90E-382B-9018-9EA24060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0FEBD34A-40F3-32A0-57B8-BE1EFF8BA1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F1C22CE-7D11-3072-9000-4C023F80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60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94C57D19-928E-45D7-CB64-0BE19AF7E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007999"/>
            <a:ext cx="5382372" cy="531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0E39A7B-1BE7-5028-CB37-81F290D224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874" y="1007999"/>
            <a:ext cx="5556125" cy="531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B4F9974-A9F2-7040-E522-E6CF88FB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AB8463AD-7F7B-2F4F-01C3-C4B12BDED1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800F35C-2D7A-6EE0-8706-4BEBDDC7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7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Überschrift 2 Aufzählunge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8D15F795-E959-7770-CF48-A7F6B6ACB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40255"/>
            <a:ext cx="5382372" cy="44777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8B5E615-DD29-ADF4-04DC-3E1B4EB8A4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874" y="1840255"/>
            <a:ext cx="5556125" cy="44777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37AD462-8750-231D-49AA-DE22823B58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47" y="1007999"/>
            <a:ext cx="11112251" cy="83225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400" b="0" i="0" baseline="0">
                <a:solidFill>
                  <a:srgbClr val="1937AE"/>
                </a:solidFill>
                <a:latin typeface="FreightText Pro Book" panose="02000603060000020004" pitchFamily="2" charset="0"/>
                <a:ea typeface="Inter 18pt 18pt" panose="02000503000000020004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A429AB2-3F1E-AC61-EA2A-FEDBF09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1EB5CE4-47FB-E6BA-01E7-D89ABB588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8006B0-E065-411C-4FBB-1152FCEB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06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Überschriften 2 Aufzählunge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4315B67-9829-B390-1845-EAFF808C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>
            <a:lvl1pPr>
              <a:defRPr b="1" i="0">
                <a:solidFill>
                  <a:srgbClr val="1A36AF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fld id="{51E5EAA2-6D7D-6E48-B388-EA74F41A8F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8C3FEB3-846A-E770-76BA-36236CBCD5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40255"/>
            <a:ext cx="5382372" cy="44777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4C567E50-D6D2-B7C7-1471-50DA292EE6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874" y="1840255"/>
            <a:ext cx="5556125" cy="44777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44104C6C-DCA3-876C-6A9F-2F1A9645F4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47" y="1007999"/>
            <a:ext cx="5382373" cy="83225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400" b="0" i="0" baseline="0">
                <a:solidFill>
                  <a:srgbClr val="1937AE"/>
                </a:solidFill>
                <a:latin typeface="FreightText Pro Book" panose="02000603060000020004" pitchFamily="2" charset="0"/>
                <a:ea typeface="Inter 18pt 18pt" panose="02000503000000020004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A830D29-4597-CCE7-F873-2763062C21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872" y="1007999"/>
            <a:ext cx="5556125" cy="83225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400" b="0" i="0" baseline="0">
                <a:solidFill>
                  <a:srgbClr val="1937AE"/>
                </a:solidFill>
                <a:latin typeface="FreightText Pro Book" panose="02000603060000020004" pitchFamily="2" charset="0"/>
                <a:ea typeface="Inter 18pt 18pt" panose="02000503000000020004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5A2FB7E4-06CB-482C-97D9-EF773F341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AB1FA2-7EAF-149D-A4F2-5BF10589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66999" y="3393000"/>
            <a:ext cx="5310001" cy="540000"/>
          </a:xfrm>
          <a:prstGeom prst="rect">
            <a:avLst/>
          </a:prstGeom>
        </p:spPr>
        <p:txBody>
          <a:bodyPr/>
          <a:lstStyle>
            <a:lvl1pPr>
              <a:lnSpc>
                <a:spcPts val="1100"/>
              </a:lnSpc>
              <a:defRPr sz="900">
                <a:solidFill>
                  <a:srgbClr val="1937AE"/>
                </a:solidFill>
              </a:defRPr>
            </a:lvl1pPr>
          </a:lstStyle>
          <a:p>
            <a:r>
              <a:rPr lang="de-DE" dirty="0">
                <a:latin typeface="Inter 18pt 18pt" panose="02000503000000020004" pitchFamily="2" charset="0"/>
              </a:rPr>
              <a:t>Research Institute </a:t>
            </a:r>
            <a:r>
              <a:rPr lang="de-DE" dirty="0" err="1">
                <a:latin typeface="Inter 18pt 18pt" panose="02000503000000020004" pitchFamily="2" charset="0"/>
              </a:rPr>
              <a:t>for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Sustainability</a:t>
            </a:r>
            <a:r>
              <a:rPr lang="de-DE" dirty="0">
                <a:latin typeface="Inter 18pt 18pt" panose="02000503000000020004" pitchFamily="2" charset="0"/>
              </a:rPr>
              <a:t> | at GFZ</a:t>
            </a:r>
          </a:p>
          <a:p>
            <a:r>
              <a:rPr lang="de-DE" dirty="0" err="1">
                <a:latin typeface="Inter 18pt 18pt" panose="02000503000000020004" pitchFamily="2" charset="0"/>
              </a:rPr>
              <a:t>Author’s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first</a:t>
            </a:r>
            <a:r>
              <a:rPr lang="de-DE" dirty="0">
                <a:latin typeface="Inter 18pt 18pt" panose="02000503000000020004" pitchFamily="2" charset="0"/>
              </a:rPr>
              <a:t>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r>
              <a:rPr lang="de-DE" dirty="0">
                <a:latin typeface="Inter 18pt 18pt" panose="02000503000000020004" pitchFamily="2" charset="0"/>
              </a:rPr>
              <a:t>, last </a:t>
            </a:r>
            <a:r>
              <a:rPr lang="de-DE" dirty="0" err="1">
                <a:latin typeface="Inter 18pt 18pt" panose="02000503000000020004" pitchFamily="2" charset="0"/>
              </a:rPr>
              <a:t>name</a:t>
            </a:r>
            <a:endParaRPr lang="de-DE" dirty="0">
              <a:latin typeface="Inter 18pt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40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7248602-9FA1-35BB-6A5F-C01ADF30DADD}"/>
              </a:ext>
            </a:extLst>
          </p:cNvPr>
          <p:cNvSpPr txBox="1"/>
          <p:nvPr userDrawn="1"/>
        </p:nvSpPr>
        <p:spPr>
          <a:xfrm>
            <a:off x="539998" y="4933005"/>
            <a:ext cx="488788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0" i="0" u="none" strike="noStrike" dirty="0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Research Institute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for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Sustainability</a:t>
            </a:r>
            <a:r>
              <a:rPr lang="de-DE" b="0" i="0" u="none" strike="noStrike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 | at GFZ</a:t>
            </a:r>
            <a:endParaRPr lang="de-DE" b="0" i="0" u="none" strike="noStrike" dirty="0">
              <a:solidFill>
                <a:schemeClr val="bg1"/>
              </a:solidFill>
              <a:effectLst/>
              <a:latin typeface="Inter 18pt 18pt" panose="02000503000000020004" pitchFamily="2" charset="0"/>
            </a:endParaRPr>
          </a:p>
          <a:p>
            <a:r>
              <a:rPr lang="de-DE" b="0" i="0" u="none" strike="noStrike" dirty="0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Berliner Straße 130</a:t>
            </a:r>
          </a:p>
          <a:p>
            <a:r>
              <a:rPr lang="de-DE" b="0" i="0" u="none" strike="noStrike" dirty="0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D — 14467 Potsdam</a:t>
            </a:r>
          </a:p>
          <a:p>
            <a:r>
              <a:rPr lang="de-DE" b="0" i="0" u="none" strike="noStrike" dirty="0">
                <a:solidFill>
                  <a:schemeClr val="bg1"/>
                </a:solidFill>
                <a:effectLst/>
                <a:latin typeface="Inter 18pt 18pt" panose="02000503000000020004" pitchFamily="2" charset="0"/>
              </a:rPr>
              <a:t>T: +49 (0) 331–28822–407 </a:t>
            </a:r>
            <a:br>
              <a:rPr lang="de-DE" b="0" i="0" dirty="0">
                <a:solidFill>
                  <a:schemeClr val="bg1"/>
                </a:solidFill>
                <a:latin typeface="Inter 18pt 18pt" panose="02000503000000020004" pitchFamily="2" charset="0"/>
              </a:rPr>
            </a:br>
            <a:r>
              <a:rPr lang="de-DE" b="0" i="0" u="none" dirty="0">
                <a:solidFill>
                  <a:schemeClr val="bg1"/>
                </a:solidFill>
                <a:effectLst/>
                <a:latin typeface="Inter 18pt 18pt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www.rifs-potsdam.de</a:t>
            </a:r>
            <a:endParaRPr lang="de-DE" b="0" i="0" u="none" dirty="0">
              <a:solidFill>
                <a:schemeClr val="bg1"/>
              </a:solidFill>
              <a:latin typeface="Inter 18pt 18pt" panose="02000503000000020004" pitchFamily="2" charset="0"/>
            </a:endParaRP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FD79DF84-2CAA-4433-52C4-B7F34E69BB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3540558"/>
            <a:ext cx="10553713" cy="35678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00" b="0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 err="1"/>
              <a:t>Role</a:t>
            </a:r>
            <a:endParaRPr lang="de-DE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FA72488-EC70-4520-F1B2-2424C18E34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47" y="3196584"/>
            <a:ext cx="10553713" cy="35678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90704B47-BE01-678A-339D-F1B64E192E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6" y="3886763"/>
            <a:ext cx="10553713" cy="35678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sz="1800" b="0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Mail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6C984023-8AB9-6273-CBF1-A3A0187E1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287338"/>
            <a:ext cx="10553713" cy="7206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500" b="1" i="0" baseline="0">
                <a:solidFill>
                  <a:schemeClr val="bg1"/>
                </a:solidFill>
                <a:latin typeface="Inter 18pt 18pt" panose="02000503000000020004" pitchFamily="2" charset="0"/>
                <a:ea typeface="Inter 18pt 18pt" panose="02000503000000020004" pitchFamily="2" charset="0"/>
              </a:defRPr>
            </a:lvl1pPr>
          </a:lstStyle>
          <a:p>
            <a:pPr lvl="0"/>
            <a:r>
              <a:rPr lang="de-DE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102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D2C5-CB74-0FE8-65C0-D29CC7D9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92D-C0B7-21DC-A31D-AD9D738C4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50D4-FA5E-26EF-0C7B-198325B3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8D506-DEE2-DC6F-46B9-EBDD5F26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4A04-6AA7-4217-00BD-E6FFB4C3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1343-2304-755A-4F65-B5219FF0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2EE02-20E2-361B-E4F7-F6FE6A98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5F0AF-4CCE-929C-F7F4-D5C76B286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30060-9C43-2F74-E275-D06895F5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A08BB-CE70-46C1-5291-861DD947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05765-ED22-F05A-FB6C-C615E1B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E814-6D24-4336-40D5-C9513541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47D0E-AD60-06FB-FECB-1A04B47CD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537AA-8A03-BD46-7110-F6D7455E9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DDB8C-EBC7-C002-72AF-90459072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5C731-E223-B743-225B-DE840A134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2F823-584E-E644-456D-116AC82F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94C62-A15E-1218-EDE9-0BEB5312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2AAE8-A71C-5BEE-AC0F-DAF7046D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4A58-6439-DAC5-1D67-93645A76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3C113-62CA-D259-F284-E878F720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A890D-7782-D9D6-2527-5878BCDE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FDF7D-AE93-3F11-A233-3268596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82F4C-D3E6-D63F-D562-196AA1CF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83D8D-9C5C-E885-1F5B-11E4FBED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2D0F1-F177-9796-CC82-E8B110A5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C0F-EF00-71BE-CAED-4F322DDF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3C75-4D10-01CB-1A86-B724F6A3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62646-4B7A-A01D-76E2-5F092BC60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03C4E-B745-82AC-F3A2-81F7ECB8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73BA2-EB07-69E9-5735-EFAAF814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11558-5D52-E0EB-837D-C3C806F8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56BC-1BB5-48D1-2EB2-6DA841DB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33E0D-B500-C75D-F2DB-B59A03CCC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EE66A-6633-E96A-BFC8-88178041B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4329C-FBDA-87AB-8BCB-F6581A76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200A2-54C2-590E-BE70-EE553611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D3802-D1D7-B3AD-FCDC-3AC7D8FB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7DCF6-90C0-C15D-8E9F-9DB925BD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F26AD-3039-ADB8-5D51-B59C29B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27BC1-5F7E-4211-C975-F0DB9BB0F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E0848-6110-2549-84E7-5A947F4DAA2F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38D12-6328-C4B1-BB13-82BC59B63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0C662-3AB3-1E43-DA88-B6F61A9A4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D63DC-64AC-3749-BAF6-0588EA96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A2668E-10FF-9833-BE04-1293D369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1324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49E830-551E-31EE-0A1C-B5B741442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64800"/>
            <a:ext cx="10515600" cy="445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0D5ED-B999-D959-904C-8459FDFCA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000" y="6318000"/>
            <a:ext cx="54000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1" i="0">
                <a:solidFill>
                  <a:srgbClr val="1937AE"/>
                </a:solidFill>
                <a:latin typeface="Inter 18pt 18pt" panose="02000503000000020004" pitchFamily="2" charset="0"/>
                <a:ea typeface="Inter 18pt 18pt" panose="02000503000000020004" pitchFamily="2" charset="0"/>
                <a:cs typeface="Arial" panose="020B0604020202020204" pitchFamily="34" charset="0"/>
              </a:defRPr>
            </a:lvl1pPr>
          </a:lstStyle>
          <a:p>
            <a:fld id="{BCD61401-7474-0A42-8696-BC0E9E2E4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8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ts val="5200"/>
        </a:lnSpc>
        <a:spcBef>
          <a:spcPct val="0"/>
        </a:spcBef>
        <a:buNone/>
        <a:defRPr sz="5200" b="0" i="0" kern="1200" spc="120" baseline="0">
          <a:solidFill>
            <a:srgbClr val="1937AE"/>
          </a:solidFill>
          <a:latin typeface="FreightText Pro Book" panose="02000603060000020004" pitchFamily="2" charset="0"/>
          <a:ea typeface="+mj-ea"/>
          <a:cs typeface="Times New Roman" panose="02020603050405020304" pitchFamily="18" charset="0"/>
        </a:defRPr>
      </a:lvl1pPr>
    </p:titleStyle>
    <p:bodyStyle>
      <a:lvl1pPr marL="319088" indent="-319088" algn="l" defTabSz="914400" rtl="0" eaLnBrk="1" latinLnBrk="0" hangingPunct="1">
        <a:lnSpc>
          <a:spcPts val="2700"/>
        </a:lnSpc>
        <a:spcBef>
          <a:spcPts val="1000"/>
        </a:spcBef>
        <a:buClr>
          <a:srgbClr val="1A36AF"/>
        </a:buClr>
        <a:buSzPct val="100000"/>
        <a:buFont typeface="Systemschrift Normal"/>
        <a:buChar char="●"/>
        <a:tabLst/>
        <a:defRPr sz="2400" b="0" i="0" kern="1200" spc="20" baseline="0">
          <a:solidFill>
            <a:srgbClr val="1937AE"/>
          </a:solidFill>
          <a:latin typeface="Inter 18pt 18pt" panose="02000503000000020004" pitchFamily="2" charset="0"/>
          <a:ea typeface="+mn-ea"/>
          <a:cs typeface="Arial" panose="020B0604020202020204" pitchFamily="34" charset="0"/>
        </a:defRPr>
      </a:lvl1pPr>
      <a:lvl2pPr marL="762000" indent="-304800" algn="l" defTabSz="914400" rtl="0" eaLnBrk="1" latinLnBrk="0" hangingPunct="1">
        <a:lnSpc>
          <a:spcPct val="90000"/>
        </a:lnSpc>
        <a:spcBef>
          <a:spcPts val="500"/>
        </a:spcBef>
        <a:buClr>
          <a:srgbClr val="1A36AF"/>
        </a:buClr>
        <a:buSzPct val="100000"/>
        <a:buFont typeface="Systemschrift Normal"/>
        <a:buChar char="●"/>
        <a:tabLst/>
        <a:defRPr sz="2400" b="0" i="0" kern="1200" spc="20" baseline="0">
          <a:solidFill>
            <a:srgbClr val="1937AE"/>
          </a:solidFill>
          <a:latin typeface="Inter 18pt 18pt" panose="02000503000000020004" pitchFamily="2" charset="0"/>
          <a:ea typeface="+mn-ea"/>
          <a:cs typeface="Arial" panose="020B0604020202020204" pitchFamily="34" charset="0"/>
        </a:defRPr>
      </a:lvl2pPr>
      <a:lvl3pPr marL="1203325" indent="-288925" algn="l" defTabSz="914400" rtl="0" eaLnBrk="1" latinLnBrk="0" hangingPunct="1">
        <a:lnSpc>
          <a:spcPts val="2300"/>
        </a:lnSpc>
        <a:spcBef>
          <a:spcPts val="500"/>
        </a:spcBef>
        <a:buClr>
          <a:srgbClr val="1A36AF"/>
        </a:buClr>
        <a:buSzPct val="100000"/>
        <a:buFont typeface="Systemschrift Normal"/>
        <a:buChar char="●"/>
        <a:tabLst/>
        <a:defRPr sz="1800" b="0" i="0" kern="1200" spc="20" baseline="0">
          <a:solidFill>
            <a:srgbClr val="1937AE"/>
          </a:solidFill>
          <a:latin typeface="Inter 18pt 18pt" panose="02000503000000020004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1700"/>
        </a:lnSpc>
        <a:spcBef>
          <a:spcPts val="500"/>
        </a:spcBef>
        <a:buClr>
          <a:srgbClr val="1A36AF"/>
        </a:buClr>
        <a:buSzPct val="100000"/>
        <a:buFont typeface="Systemschrift Normal"/>
        <a:buChar char="●"/>
        <a:defRPr sz="1500" b="0" i="0" kern="1200" spc="20" baseline="0">
          <a:solidFill>
            <a:srgbClr val="1937AE"/>
          </a:solidFill>
          <a:latin typeface="Inter 18pt 18pt" panose="02000503000000020004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1300"/>
        </a:lnSpc>
        <a:spcBef>
          <a:spcPts val="500"/>
        </a:spcBef>
        <a:buClr>
          <a:srgbClr val="1A36AF"/>
        </a:buClr>
        <a:buSzPct val="100000"/>
        <a:buFont typeface="Systemschrift Normal"/>
        <a:buChar char="●"/>
        <a:defRPr sz="1000" b="0" i="0" kern="1200" spc="20" baseline="0">
          <a:solidFill>
            <a:srgbClr val="1937AE"/>
          </a:solidFill>
          <a:latin typeface="Inter 18pt 18pt" panose="02000503000000020004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CYgWl2ZzrQVIbcohU9gcOSMNwCIFBmG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loud.gfz.de/s/anZw7MLYMzpbqy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fs-potsdam.de/en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document/d/1CYgWl2ZzrQVIbcohU9gcOSMNwCIFBmG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9AB6B-593D-46FE-EF3D-84760054C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RIFS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629351-4C60-7347-DDC4-911C4862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744000"/>
            <a:ext cx="6328801" cy="2034000"/>
          </a:xfrm>
        </p:spPr>
        <p:txBody>
          <a:bodyPr>
            <a:normAutofit/>
          </a:bodyPr>
          <a:lstStyle/>
          <a:p>
            <a:r>
              <a:rPr lang="en-GB" dirty="0"/>
              <a:t>The Research Institute for Sustainability at GFZ</a:t>
            </a:r>
          </a:p>
          <a:p>
            <a:endParaRPr lang="en-GB" dirty="0"/>
          </a:p>
          <a:p>
            <a:pPr>
              <a:spcBef>
                <a:spcPts val="0"/>
              </a:spcBef>
            </a:pPr>
            <a:r>
              <a:rPr lang="en-GB" sz="1200" dirty="0"/>
              <a:t>2025 Meeting of the EMEP Task Force on Hemispheric Transport of Air Pollution</a:t>
            </a:r>
          </a:p>
          <a:p>
            <a:pPr>
              <a:spcBef>
                <a:spcPts val="0"/>
              </a:spcBef>
            </a:pPr>
            <a:r>
              <a:rPr lang="en-GB" sz="1200" dirty="0"/>
              <a:t>Potsdam, 7-9 May, 2025					</a:t>
            </a:r>
          </a:p>
          <a:p>
            <a:r>
              <a:rPr lang="en-GB" sz="1200" dirty="0"/>
              <a:t>Joint session with TFMM, May 7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9AF21-740A-3E02-574B-C9C94F5D03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Research group leader – Air Quality Modelling for Policy Advice</a:t>
            </a:r>
          </a:p>
          <a:p>
            <a:pPr>
              <a:spcBef>
                <a:spcPts val="0"/>
              </a:spcBef>
            </a:pPr>
            <a:r>
              <a:rPr lang="en-GB" dirty="0"/>
              <a:t>Co-chair – Task Force on Hemispheric Transport of Air Pollution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3980C7-EAB3-33F5-1665-02DD6FA6E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Tim Butler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FDF0EB-4E81-E0C3-5A82-C6745A8B77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8D2A-DA60-3672-F992-2C1E192B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model experiments in HTAP3-OPNS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5F8D0-91D5-7817-E99A-1F40F8AE9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16"/>
            <a:ext cx="10515600" cy="534768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Simulations using GAINS LRTAP emissions</a:t>
            </a:r>
          </a:p>
          <a:p>
            <a:pPr lvl="2"/>
            <a:r>
              <a:rPr lang="en-US" dirty="0"/>
              <a:t>CCM future transient experiments</a:t>
            </a:r>
          </a:p>
          <a:p>
            <a:pPr lvl="3"/>
            <a:r>
              <a:rPr lang="en-US" dirty="0"/>
              <a:t>To be discussed tomorrow</a:t>
            </a:r>
          </a:p>
          <a:p>
            <a:pPr lvl="2"/>
            <a:r>
              <a:rPr lang="en-US" b="1" dirty="0"/>
              <a:t>CTM experiments (global)</a:t>
            </a:r>
          </a:p>
          <a:p>
            <a:pPr lvl="3"/>
            <a:r>
              <a:rPr lang="en-US" b="1" dirty="0"/>
              <a:t>2015 GAINS emissions for model evaluation </a:t>
            </a:r>
          </a:p>
          <a:p>
            <a:pPr lvl="3"/>
            <a:r>
              <a:rPr lang="en-US" dirty="0"/>
              <a:t>Focus on 2040 emissions with 2015 meteorology</a:t>
            </a:r>
          </a:p>
          <a:p>
            <a:pPr lvl="4"/>
            <a:r>
              <a:rPr lang="en-US" b="1" dirty="0"/>
              <a:t>“Direct” simulation of the three 2040 GAINS scenarios (CLE, MTFR, HILO)</a:t>
            </a:r>
          </a:p>
          <a:p>
            <a:pPr lvl="4"/>
            <a:r>
              <a:rPr lang="en-US" dirty="0"/>
              <a:t>Source-receptor relationships (to be discussed tomorrow)</a:t>
            </a:r>
          </a:p>
          <a:p>
            <a:pPr lvl="2"/>
            <a:r>
              <a:rPr lang="en-US" b="1" dirty="0"/>
              <a:t>Global-regional downscaling</a:t>
            </a:r>
          </a:p>
          <a:p>
            <a:pPr lvl="3"/>
            <a:r>
              <a:rPr lang="en-US" b="1" dirty="0"/>
              <a:t>Boundary conditions from the “direct” CTM experiments</a:t>
            </a:r>
          </a:p>
          <a:p>
            <a:pPr lvl="3"/>
            <a:r>
              <a:rPr lang="en-US" b="1" dirty="0"/>
              <a:t>Main focus on Europe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Simulations using HTAPv3.1 emissions</a:t>
            </a:r>
          </a:p>
          <a:p>
            <a:pPr lvl="2"/>
            <a:r>
              <a:rPr lang="en-US" dirty="0"/>
              <a:t>CTM historical transient experiment 2003-2020</a:t>
            </a:r>
          </a:p>
          <a:p>
            <a:pPr lvl="3"/>
            <a:r>
              <a:rPr lang="en-US" dirty="0"/>
              <a:t>To be discussed tomorrow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7B55-46D3-4295-7924-00761269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HTAP3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69B9-679E-5B5F-DBA6-5896A43F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Model experiments should be accessible as possible</a:t>
            </a:r>
          </a:p>
          <a:p>
            <a:pPr lvl="1"/>
            <a:r>
              <a:rPr lang="en-US" dirty="0" err="1"/>
              <a:t>Maximise</a:t>
            </a:r>
            <a:r>
              <a:rPr lang="en-US" dirty="0"/>
              <a:t> participation, </a:t>
            </a:r>
            <a:r>
              <a:rPr lang="en-US" dirty="0" err="1"/>
              <a:t>minimise</a:t>
            </a:r>
            <a:r>
              <a:rPr lang="en-US" dirty="0"/>
              <a:t> barriers to entry</a:t>
            </a:r>
          </a:p>
          <a:p>
            <a:r>
              <a:rPr lang="en-US" dirty="0"/>
              <a:t>Minimal “must have” aspects of model configuration</a:t>
            </a:r>
          </a:p>
          <a:p>
            <a:pPr lvl="1"/>
            <a:r>
              <a:rPr lang="en-US" dirty="0"/>
              <a:t>Specified emission datasets for anthropogenic activities and biomass burning</a:t>
            </a:r>
          </a:p>
          <a:p>
            <a:pPr lvl="1"/>
            <a:r>
              <a:rPr lang="en-US" dirty="0"/>
              <a:t>Specified years for CTM meteorological forcing</a:t>
            </a:r>
          </a:p>
          <a:p>
            <a:pPr lvl="1"/>
            <a:r>
              <a:rPr lang="en-US" dirty="0"/>
              <a:t>Minimum requirements for output data fields</a:t>
            </a:r>
          </a:p>
          <a:p>
            <a:r>
              <a:rPr lang="en-US" dirty="0"/>
              <a:t>All other aspects of model configuration can be freely chosen, for example:</a:t>
            </a:r>
          </a:p>
          <a:p>
            <a:pPr lvl="1"/>
            <a:r>
              <a:rPr lang="en-US" dirty="0"/>
              <a:t>Resolution</a:t>
            </a:r>
          </a:p>
          <a:p>
            <a:pPr lvl="1"/>
            <a:r>
              <a:rPr lang="en-US" dirty="0"/>
              <a:t>Choice of reanalysis dataset</a:t>
            </a:r>
          </a:p>
          <a:p>
            <a:pPr lvl="1"/>
            <a:r>
              <a:rPr lang="en-US" dirty="0"/>
              <a:t>Natural emissions</a:t>
            </a:r>
          </a:p>
          <a:p>
            <a:pPr lvl="1"/>
            <a:r>
              <a:rPr lang="en-US" dirty="0"/>
              <a:t>All NMVOC speciation</a:t>
            </a:r>
          </a:p>
          <a:p>
            <a:r>
              <a:rPr lang="en-US" dirty="0"/>
              <a:t>White paper: </a:t>
            </a:r>
            <a:r>
              <a:rPr lang="en-US" dirty="0">
                <a:hlinkClick r:id="rId2"/>
              </a:rPr>
              <a:t>https://docs.google.com/document/d/1CYgWl2ZzrQVIbcohU9gcOSMNwCIFBmGT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0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2632-DA26-C39B-3EC1-052478ED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 for CTM experiments (GAINS runs)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68FA-7D76-33DE-82E5-544B4A1F6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Anthropogenic emissions from GAINS (CLE, MTFR, and HILO)</a:t>
            </a:r>
          </a:p>
          <a:p>
            <a:pPr lvl="1"/>
            <a:r>
              <a:rPr lang="en-US" dirty="0"/>
              <a:t>2015 CLE</a:t>
            </a:r>
          </a:p>
          <a:p>
            <a:pPr lvl="1"/>
            <a:r>
              <a:rPr lang="en-US" dirty="0"/>
              <a:t>2040 CLE, MTFR, HILO</a:t>
            </a:r>
          </a:p>
          <a:p>
            <a:r>
              <a:rPr lang="en-US" dirty="0"/>
              <a:t>2015/2040 aviation emissions from “corrected CMIP6”</a:t>
            </a:r>
          </a:p>
          <a:p>
            <a:r>
              <a:rPr lang="en-US" dirty="0"/>
              <a:t>2015 biomass burning emissions from GFAS4HTAP</a:t>
            </a:r>
          </a:p>
          <a:p>
            <a:r>
              <a:rPr lang="en-US" dirty="0"/>
              <a:t>2015/2040 methane concentrations from </a:t>
            </a:r>
            <a:r>
              <a:rPr lang="en-US" dirty="0" err="1"/>
              <a:t>Met.Norway</a:t>
            </a:r>
            <a:r>
              <a:rPr lang="en-US" dirty="0"/>
              <a:t> (based on GAINS emissions)</a:t>
            </a:r>
          </a:p>
          <a:p>
            <a:endParaRPr lang="en-US" dirty="0"/>
          </a:p>
          <a:p>
            <a:r>
              <a:rPr lang="en-US" dirty="0"/>
              <a:t>All other emissions at the discretion of each modelling group (2015 conditions)</a:t>
            </a:r>
          </a:p>
        </p:txBody>
      </p:sp>
    </p:spTree>
    <p:extLst>
      <p:ext uri="{BB962C8B-B14F-4D97-AF65-F5344CB8AC3E}">
        <p14:creationId xmlns:p14="http://schemas.microsoft.com/office/powerpoint/2010/main" val="127451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BFB2-BB0F-DD7C-21FE-FB09D635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model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B1521-77BF-8C3E-C7F4-9F37504F6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One-year simulations with 2015 meteorology (plus </a:t>
            </a:r>
            <a:r>
              <a:rPr lang="en-US" dirty="0" err="1"/>
              <a:t>spinup</a:t>
            </a:r>
            <a:r>
              <a:rPr lang="en-US" dirty="0"/>
              <a:t>)</a:t>
            </a:r>
          </a:p>
          <a:p>
            <a:r>
              <a:rPr lang="en-US" dirty="0"/>
              <a:t>Boundary conditions from a global model “direct” scenario run</a:t>
            </a:r>
          </a:p>
          <a:p>
            <a:pPr lvl="1"/>
            <a:r>
              <a:rPr lang="en-US" dirty="0"/>
              <a:t>2015 CLE</a:t>
            </a:r>
          </a:p>
          <a:p>
            <a:pPr lvl="1"/>
            <a:r>
              <a:rPr lang="en-US" dirty="0"/>
              <a:t>2040 CLE, MTFR, HILO</a:t>
            </a:r>
          </a:p>
          <a:p>
            <a:r>
              <a:rPr lang="en-US" dirty="0"/>
              <a:t>Model domain:</a:t>
            </a:r>
          </a:p>
          <a:p>
            <a:pPr lvl="1"/>
            <a:r>
              <a:rPr lang="en-US" dirty="0"/>
              <a:t>EMEP domain (encouraged)</a:t>
            </a:r>
          </a:p>
          <a:p>
            <a:pPr lvl="1"/>
            <a:r>
              <a:rPr lang="en-US" dirty="0"/>
              <a:t>CAMS domain (acceptable)</a:t>
            </a:r>
          </a:p>
        </p:txBody>
      </p:sp>
    </p:spTree>
    <p:extLst>
      <p:ext uri="{BB962C8B-B14F-4D97-AF65-F5344CB8AC3E}">
        <p14:creationId xmlns:p14="http://schemas.microsoft.com/office/powerpoint/2010/main" val="197166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C433-FD94-C5D0-9DC6-8C0C0739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possible modelling domains:</a:t>
            </a:r>
            <a:br>
              <a:rPr lang="en-US" dirty="0"/>
            </a:br>
            <a:r>
              <a:rPr lang="en-US" dirty="0"/>
              <a:t>EMEP and CAMS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AB928E9-FCCD-ADE5-0E5A-8D48275B89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15F7DF3-91DA-7717-CDC1-E98B7FA67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4CAA1-A9A2-5812-F11A-78DB097D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373"/>
            <a:ext cx="7550150" cy="4496627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06AA36BA-F42A-2E8F-AD4D-63FA7FC8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76" y="2162432"/>
            <a:ext cx="5215124" cy="4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4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C23B-9B9D-A92E-4C78-EE707379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5561"/>
            <a:ext cx="34355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regional model simulations (Europe)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41F00-5DFF-0183-6B0A-B8DB3E807725}"/>
              </a:ext>
            </a:extLst>
          </p:cNvPr>
          <p:cNvSpPr txBox="1"/>
          <p:nvPr/>
        </p:nvSpPr>
        <p:spPr>
          <a:xfrm>
            <a:off x="228600" y="2959768"/>
            <a:ext cx="3523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Five simulations requested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Present day (2015)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2040 CLE and MTFR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Difference between CLE and MTFR in 2040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Contribution of global methane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#4 - #3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Contribution of European emissions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#5 - #2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1FF2F0-A078-2B4E-2E40-D6AA4A705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49988"/>
              </p:ext>
            </p:extLst>
          </p:nvPr>
        </p:nvGraphicFramePr>
        <p:xfrm>
          <a:off x="4018547" y="145414"/>
          <a:ext cx="8021053" cy="6278172"/>
        </p:xfrm>
        <a:graphic>
          <a:graphicData uri="http://schemas.openxmlformats.org/drawingml/2006/table">
            <a:tbl>
              <a:tblPr/>
              <a:tblGrid>
                <a:gridCol w="3881984">
                  <a:extLst>
                    <a:ext uri="{9D8B030D-6E8A-4147-A177-3AD203B41FA5}">
                      <a16:colId xmlns:a16="http://schemas.microsoft.com/office/drawing/2014/main" val="3892259772"/>
                    </a:ext>
                  </a:extLst>
                </a:gridCol>
                <a:gridCol w="976923">
                  <a:extLst>
                    <a:ext uri="{9D8B030D-6E8A-4147-A177-3AD203B41FA5}">
                      <a16:colId xmlns:a16="http://schemas.microsoft.com/office/drawing/2014/main" val="1505701508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3163894367"/>
                    </a:ext>
                  </a:extLst>
                </a:gridCol>
                <a:gridCol w="1092611">
                  <a:extLst>
                    <a:ext uri="{9D8B030D-6E8A-4147-A177-3AD203B41FA5}">
                      <a16:colId xmlns:a16="http://schemas.microsoft.com/office/drawing/2014/main" val="4236261581"/>
                    </a:ext>
                  </a:extLst>
                </a:gridCol>
                <a:gridCol w="1105466">
                  <a:extLst>
                    <a:ext uri="{9D8B030D-6E8A-4147-A177-3AD203B41FA5}">
                      <a16:colId xmlns:a16="http://schemas.microsoft.com/office/drawing/2014/main" val="3979716341"/>
                    </a:ext>
                  </a:extLst>
                </a:gridCol>
              </a:tblGrid>
              <a:tr h="980322">
                <a:tc>
                  <a:txBody>
                    <a:bodyPr/>
                    <a:lstStyle/>
                    <a:p>
                      <a:pPr fontAlgn="t"/>
                      <a:br>
                        <a:rPr lang="en-AU" dirty="0">
                          <a:effectLst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Boundary conditions from global model</a:t>
                      </a:r>
                      <a:endParaRPr lang="en-AU" sz="2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15111"/>
                  </a:ext>
                </a:extLst>
              </a:tr>
              <a:tr h="373456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Emissions in regional domain</a:t>
                      </a:r>
                      <a:endParaRPr lang="en-AU" sz="2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CLE2015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CLE2040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MTFR2040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HILO2040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11577"/>
                  </a:ext>
                </a:extLst>
              </a:tr>
              <a:tr h="980322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#1 CLE2015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440496"/>
                  </a:ext>
                </a:extLst>
              </a:tr>
              <a:tr h="980322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#2 CLE2040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 dirty="0">
                          <a:effectLst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 dirty="0">
                          <a:effectLst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 dirty="0">
                          <a:effectLst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62684"/>
                  </a:ext>
                </a:extLst>
              </a:tr>
              <a:tr h="980322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#3 MTFR2040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224733"/>
                  </a:ext>
                </a:extLst>
              </a:tr>
              <a:tr h="980322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#4 HILO2040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>
                          <a:effectLst/>
                        </a:rPr>
                      </a:b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en-AU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97"/>
                  </a:ext>
                </a:extLst>
              </a:tr>
              <a:tr h="980322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#5 MTFR2040</a:t>
                      </a:r>
                      <a:endParaRPr lang="en-AU" sz="14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 dirty="0">
                          <a:effectLst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 dirty="0">
                          <a:effectLst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AU" dirty="0">
                          <a:effectLst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32056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BCB7B10-B71E-6D85-D104-F368BE0F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58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02FE-2D00-FD88-A1B1-F0F393AA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from global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C4B4-EE22-FB7B-3115-B0BA6EED3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global modelling groups have indicated an interest in providing boundary conditions</a:t>
            </a:r>
          </a:p>
          <a:p>
            <a:pPr lvl="1"/>
            <a:r>
              <a:rPr lang="en-US" dirty="0"/>
              <a:t>MSC-W EMEP model (EMEP domain)</a:t>
            </a:r>
          </a:p>
          <a:p>
            <a:pPr lvl="1"/>
            <a:r>
              <a:rPr lang="en-US" dirty="0"/>
              <a:t>CAMS IFS (CAMS domain)</a:t>
            </a:r>
          </a:p>
          <a:p>
            <a:pPr lvl="1"/>
            <a:r>
              <a:rPr lang="en-US" dirty="0"/>
              <a:t>NCAR CAM-chem (global coverage)</a:t>
            </a:r>
          </a:p>
          <a:p>
            <a:r>
              <a:rPr lang="en-US" dirty="0"/>
              <a:t>Groups with both global and regional modelling capacity are welcome to contribute both global and regional simulations</a:t>
            </a:r>
          </a:p>
          <a:p>
            <a:pPr lvl="1"/>
            <a:r>
              <a:rPr lang="en-US" dirty="0"/>
              <a:t>And to make their global simulations available to other regional </a:t>
            </a:r>
            <a:r>
              <a:rPr lang="en-US" dirty="0" err="1"/>
              <a:t>modellers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0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9334-5A73-AB88-FBFE-5FE1C14F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in HTAP3-OPNS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FEB2-57EF-9FB1-EF69-B7833AC8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Tables for contribution of model runs and participation in the analysis are available here:</a:t>
            </a:r>
          </a:p>
          <a:p>
            <a:pPr lvl="1"/>
            <a:r>
              <a:rPr lang="en-US" dirty="0">
                <a:hlinkClick r:id="rId2"/>
              </a:rPr>
              <a:t>https://nextcloud.gfz.de/s/anZw7MLYMzpbqyW</a:t>
            </a:r>
            <a:r>
              <a:rPr lang="en-US" dirty="0"/>
              <a:t> </a:t>
            </a:r>
          </a:p>
          <a:p>
            <a:r>
              <a:rPr lang="en-US" dirty="0"/>
              <a:t>Please check and update your planned contributions to both the model runs and the analyses</a:t>
            </a:r>
          </a:p>
        </p:txBody>
      </p:sp>
    </p:spTree>
    <p:extLst>
      <p:ext uri="{BB962C8B-B14F-4D97-AF65-F5344CB8AC3E}">
        <p14:creationId xmlns:p14="http://schemas.microsoft.com/office/powerpoint/2010/main" val="299447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FA8D-C783-B5CD-AC2B-5991776C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BB731-F967-248D-E6EF-47FA4FF00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Finalisation</a:t>
            </a:r>
            <a:r>
              <a:rPr lang="en-US" dirty="0"/>
              <a:t> of the white paper and submission as an experiment description paper to GMD</a:t>
            </a:r>
          </a:p>
          <a:p>
            <a:r>
              <a:rPr lang="en-US" dirty="0" err="1"/>
              <a:t>Finalisation</a:t>
            </a:r>
            <a:r>
              <a:rPr lang="en-US" dirty="0"/>
              <a:t> of remaining input datasets</a:t>
            </a:r>
          </a:p>
          <a:p>
            <a:pPr lvl="1"/>
            <a:r>
              <a:rPr lang="en-US" dirty="0"/>
              <a:t>NMVOC speciation for GFAS4HTAP</a:t>
            </a:r>
          </a:p>
          <a:p>
            <a:pPr lvl="1"/>
            <a:r>
              <a:rPr lang="en-US" dirty="0"/>
              <a:t>Future Fires dataset</a:t>
            </a:r>
          </a:p>
          <a:p>
            <a:r>
              <a:rPr lang="en-US" dirty="0"/>
              <a:t>Global model simulations for regional boundary conditions</a:t>
            </a:r>
          </a:p>
          <a:p>
            <a:r>
              <a:rPr lang="en-US" dirty="0"/>
              <a:t>Regional model simulations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6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A791-2149-F967-C5FF-427EC58E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8AC5-9272-C4CD-ACB8-CD5E649E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Boundary conditions from global models available</a:t>
            </a:r>
          </a:p>
          <a:p>
            <a:pPr lvl="1"/>
            <a:r>
              <a:rPr lang="en-US" dirty="0"/>
              <a:t>By end of 2025</a:t>
            </a:r>
          </a:p>
          <a:p>
            <a:r>
              <a:rPr lang="en-US" dirty="0"/>
              <a:t>Regional simulations completed</a:t>
            </a:r>
          </a:p>
          <a:p>
            <a:pPr lvl="1"/>
            <a:r>
              <a:rPr lang="en-US" dirty="0"/>
              <a:t>By Summer 2026</a:t>
            </a:r>
          </a:p>
          <a:p>
            <a:r>
              <a:rPr lang="en-US" dirty="0"/>
              <a:t>Analysis of results in time for the EMEP Steering Body meeting</a:t>
            </a:r>
          </a:p>
          <a:p>
            <a:pPr lvl="1"/>
            <a:r>
              <a:rPr lang="en-US" dirty="0"/>
              <a:t>September 2026</a:t>
            </a:r>
          </a:p>
        </p:txBody>
      </p:sp>
    </p:spTree>
    <p:extLst>
      <p:ext uri="{BB962C8B-B14F-4D97-AF65-F5344CB8AC3E}">
        <p14:creationId xmlns:p14="http://schemas.microsoft.com/office/powerpoint/2010/main" val="220977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006E-67D8-7D8D-81C1-4AE4602D9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5A16179-937B-04E9-637D-0A70044526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430214"/>
            <a:ext cx="11106000" cy="48385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Founded in 2009 as the </a:t>
            </a:r>
            <a:r>
              <a:rPr lang="en-GB" b="1" dirty="0"/>
              <a:t>Institute for Advanced Sustainability Studies (IASS Potsdam)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Transformative, Transdisciplinary, co-creative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2023 joined the Helmholtz Association as part of the GFZ Helmholtz Centre for Geosciences</a:t>
            </a:r>
          </a:p>
          <a:p>
            <a:pPr marL="1104900" lvl="1" indent="-342900">
              <a:buFont typeface="Arial" panose="020B0604020202020204" pitchFamily="34" charset="0"/>
              <a:buChar char="•"/>
            </a:pPr>
            <a:r>
              <a:rPr lang="en-GB" dirty="0"/>
              <a:t>Name change: </a:t>
            </a:r>
            <a:r>
              <a:rPr lang="en-GB" b="1" dirty="0"/>
              <a:t>Research Institute for Sustainability at GFZ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Scientific Directors</a:t>
            </a:r>
          </a:p>
          <a:p>
            <a:pPr marL="1104900" lvl="1" indent="-342900">
              <a:buFont typeface="Arial" panose="020B0604020202020204" pitchFamily="34" charset="0"/>
              <a:buChar char="•"/>
            </a:pPr>
            <a:r>
              <a:rPr lang="en-GB" b="1" dirty="0"/>
              <a:t>Doris Fuchs</a:t>
            </a:r>
            <a:r>
              <a:rPr lang="en-GB" dirty="0"/>
              <a:t>, professor of Sustainable Development, University of Münster</a:t>
            </a:r>
          </a:p>
          <a:p>
            <a:pPr marL="1104900" lvl="1" indent="-342900">
              <a:buFont typeface="Arial" panose="020B0604020202020204" pitchFamily="34" charset="0"/>
              <a:buChar char="•"/>
            </a:pPr>
            <a:r>
              <a:rPr lang="en-GB" b="1" dirty="0"/>
              <a:t>Mark Lawrence</a:t>
            </a:r>
            <a:r>
              <a:rPr lang="en-GB" dirty="0"/>
              <a:t>, professor of Environmental Sciences and Geography, University of Potsdam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https://www.rifs-potsdam.de/en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42E109-95EA-17A0-6CD3-A77DED572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98ABB0-E5A8-976A-DCC9-A3974E49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EAA2-6D7D-6E48-B388-EA74F41A8FC8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A36AF"/>
                </a:solidFill>
                <a:effectLst/>
                <a:uLnTx/>
                <a:uFillTx/>
                <a:latin typeface="Inter 18pt 18pt" panose="02000503000000020004" pitchFamily="2" charset="0"/>
                <a:ea typeface="Inter 18pt 18pt" panose="02000503000000020004" pitchFamily="2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1A36AF"/>
              </a:solidFill>
              <a:effectLst/>
              <a:uLnTx/>
              <a:uFillTx/>
              <a:latin typeface="Inter 18pt 18pt" panose="02000503000000020004" pitchFamily="2" charset="0"/>
              <a:ea typeface="Inter 18pt 18p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AFF464-1D98-11DF-6E50-58D34F58D2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9998" y="287338"/>
            <a:ext cx="10553713" cy="72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Short history</a:t>
            </a:r>
          </a:p>
        </p:txBody>
      </p:sp>
    </p:spTree>
    <p:extLst>
      <p:ext uri="{BB962C8B-B14F-4D97-AF65-F5344CB8AC3E}">
        <p14:creationId xmlns:p14="http://schemas.microsoft.com/office/powerpoint/2010/main" val="1527757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C0FD-DF7D-050B-3919-F666B82D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0423-8BAF-9A90-B798-311F24201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list of interested regional modelling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/>
              <a:t>Design of the exercise?</a:t>
            </a:r>
          </a:p>
          <a:p>
            <a:r>
              <a:rPr lang="en-US" dirty="0"/>
              <a:t>Requirements for regional boundary conditions?</a:t>
            </a:r>
          </a:p>
          <a:p>
            <a:r>
              <a:rPr lang="en-US" dirty="0"/>
              <a:t>Barriers for participation?</a:t>
            </a:r>
          </a:p>
          <a:p>
            <a:r>
              <a:rPr lang="en-US" dirty="0"/>
              <a:t>Letter of support from EMEP?</a:t>
            </a:r>
          </a:p>
        </p:txBody>
      </p:sp>
    </p:spTree>
    <p:extLst>
      <p:ext uri="{BB962C8B-B14F-4D97-AF65-F5344CB8AC3E}">
        <p14:creationId xmlns:p14="http://schemas.microsoft.com/office/powerpoint/2010/main" val="245983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18F25-2661-536D-ADCF-60D1C9966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EFB685-605A-3800-C80D-EB2C2D3FBC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CD5445-E6A1-8E6F-9285-3EDB1B11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EAA2-6D7D-6E48-B388-EA74F41A8FC8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A36AF"/>
                </a:solidFill>
                <a:effectLst/>
                <a:uLnTx/>
                <a:uFillTx/>
                <a:latin typeface="Inter 18pt 18pt" panose="02000503000000020004" pitchFamily="2" charset="0"/>
                <a:ea typeface="Inter 18pt 18pt" panose="02000503000000020004" pitchFamily="2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1A36AF"/>
              </a:solidFill>
              <a:effectLst/>
              <a:uLnTx/>
              <a:uFillTx/>
              <a:latin typeface="Inter 18pt 18pt" panose="02000503000000020004" pitchFamily="2" charset="0"/>
              <a:ea typeface="Inter 18pt 18p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435066-08A7-1F14-2C93-4ED04213F8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9998" y="287338"/>
            <a:ext cx="10553713" cy="72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Meeting space – May 7</a:t>
            </a:r>
          </a:p>
        </p:txBody>
      </p:sp>
      <p:pic>
        <p:nvPicPr>
          <p:cNvPr id="9" name="Picture 8" descr="A blueprint of a house&#10;&#10;AI-generated content may be incorrect.">
            <a:extLst>
              <a:ext uri="{FF2B5EF4-FFF2-40B4-BE49-F238E27FC236}">
                <a16:creationId xmlns:a16="http://schemas.microsoft.com/office/drawing/2014/main" id="{DDA50BDA-E18E-71E0-DB2D-81A63CBD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89" t="14410" r="3740" b="11669"/>
          <a:stretch/>
        </p:blipFill>
        <p:spPr>
          <a:xfrm>
            <a:off x="1096476" y="845361"/>
            <a:ext cx="9440756" cy="57126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416ED7-E913-F558-9659-278BBA0BBB1B}"/>
              </a:ext>
            </a:extLst>
          </p:cNvPr>
          <p:cNvSpPr/>
          <p:nvPr/>
        </p:nvSpPr>
        <p:spPr>
          <a:xfrm>
            <a:off x="4349262" y="3270738"/>
            <a:ext cx="937846" cy="1582616"/>
          </a:xfrm>
          <a:prstGeom prst="rect">
            <a:avLst/>
          </a:prstGeom>
          <a:noFill/>
          <a:ln w="889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DAF46-A3EC-B6CB-B5B2-EBDAD657E03B}"/>
              </a:ext>
            </a:extLst>
          </p:cNvPr>
          <p:cNvCxnSpPr/>
          <p:nvPr/>
        </p:nvCxnSpPr>
        <p:spPr>
          <a:xfrm>
            <a:off x="4677508" y="5462954"/>
            <a:ext cx="515815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4E35B4-A270-ECDA-1AC4-8853A96A6760}"/>
              </a:ext>
            </a:extLst>
          </p:cNvPr>
          <p:cNvSpPr txBox="1"/>
          <p:nvPr/>
        </p:nvSpPr>
        <p:spPr>
          <a:xfrm>
            <a:off x="4560278" y="514051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Screen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3374AA3-56CD-BA8E-9F90-8D31D163AEBC}"/>
              </a:ext>
            </a:extLst>
          </p:cNvPr>
          <p:cNvSpPr/>
          <p:nvPr/>
        </p:nvSpPr>
        <p:spPr>
          <a:xfrm>
            <a:off x="6904894" y="281353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6D702C-CAF5-ED9D-F0D5-1973D27FBEFF}"/>
              </a:ext>
            </a:extLst>
          </p:cNvPr>
          <p:cNvSpPr txBox="1"/>
          <p:nvPr/>
        </p:nvSpPr>
        <p:spPr>
          <a:xfrm>
            <a:off x="7096019" y="64420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Street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8AB34F-63DD-37CB-65EE-618E25A832FA}"/>
              </a:ext>
            </a:extLst>
          </p:cNvPr>
          <p:cNvSpPr txBox="1"/>
          <p:nvPr/>
        </p:nvSpPr>
        <p:spPr>
          <a:xfrm>
            <a:off x="178112" y="2813538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Entrance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05522-B68A-A505-4AB3-8BC5DCEF3923}"/>
              </a:ext>
            </a:extLst>
          </p:cNvPr>
          <p:cNvSpPr txBox="1"/>
          <p:nvPr/>
        </p:nvSpPr>
        <p:spPr>
          <a:xfrm>
            <a:off x="1882867" y="466868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Lunch breaks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E841F-186D-21DA-76D6-DEC6A4A81FDA}"/>
              </a:ext>
            </a:extLst>
          </p:cNvPr>
          <p:cNvSpPr txBox="1"/>
          <p:nvPr/>
        </p:nvSpPr>
        <p:spPr>
          <a:xfrm>
            <a:off x="7142913" y="46686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352FD2-250B-AE47-E4E6-7DFB19663E87}"/>
              </a:ext>
            </a:extLst>
          </p:cNvPr>
          <p:cNvSpPr txBox="1"/>
          <p:nvPr/>
        </p:nvSpPr>
        <p:spPr>
          <a:xfrm>
            <a:off x="2743855" y="2924391"/>
            <a:ext cx="23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Restrooms downstairs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28C55-312D-6094-DFCE-7C9561AD0FAD}"/>
              </a:ext>
            </a:extLst>
          </p:cNvPr>
          <p:cNvSpPr txBox="1"/>
          <p:nvPr/>
        </p:nvSpPr>
        <p:spPr>
          <a:xfrm>
            <a:off x="5958881" y="38168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Garden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561297-8025-C3DB-0E87-6D2096C63536}"/>
              </a:ext>
            </a:extLst>
          </p:cNvPr>
          <p:cNvCxnSpPr>
            <a:cxnSpLocks/>
          </p:cNvCxnSpPr>
          <p:nvPr/>
        </p:nvCxnSpPr>
        <p:spPr>
          <a:xfrm flipH="1">
            <a:off x="2567597" y="3270738"/>
            <a:ext cx="597634" cy="4979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5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7EC31-2F20-1BC5-75DD-1D22641D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8B4DD0-FCFE-7D86-6E84-C92331B114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Scheduling conflict at RIFS Potsdam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May 8-9 we have a new 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Wissenschaftsetage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Bildungsforum</a:t>
            </a:r>
            <a:r>
              <a:rPr lang="en-US" sz="2000" dirty="0"/>
              <a:t> Potsdam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F8971D-2622-8C1B-360A-B14E6082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EAA2-6D7D-6E48-B388-EA74F41A8FC8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A36AF"/>
                </a:solidFill>
                <a:effectLst/>
                <a:uLnTx/>
                <a:uFillTx/>
                <a:latin typeface="Inter 18pt 18pt" panose="02000503000000020004" pitchFamily="2" charset="0"/>
                <a:ea typeface="Inter 18pt 18pt" panose="02000503000000020004" pitchFamily="2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1A36AF"/>
              </a:solidFill>
              <a:effectLst/>
              <a:uLnTx/>
              <a:uFillTx/>
              <a:latin typeface="Inter 18pt 18pt" panose="02000503000000020004" pitchFamily="2" charset="0"/>
              <a:ea typeface="Inter 18pt 18p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01D351-A0A8-DABD-A764-9EB37E7F55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Meeting space – May 8-9</a:t>
            </a:r>
          </a:p>
        </p:txBody>
      </p:sp>
      <p:pic>
        <p:nvPicPr>
          <p:cNvPr id="16" name="Picture 15" descr="A screenshot of a map&#10;&#10;AI-generated content may be incorrect.">
            <a:extLst>
              <a:ext uri="{FF2B5EF4-FFF2-40B4-BE49-F238E27FC236}">
                <a16:creationId xmlns:a16="http://schemas.microsoft.com/office/drawing/2014/main" id="{A9593DD9-BBD4-2778-494A-ADB470A5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92" t="16430"/>
          <a:stretch/>
        </p:blipFill>
        <p:spPr>
          <a:xfrm>
            <a:off x="147144" y="1094269"/>
            <a:ext cx="5759669" cy="5223730"/>
          </a:xfrm>
          <a:prstGeom prst="rect">
            <a:avLst/>
          </a:prstGeom>
        </p:spPr>
      </p:pic>
      <p:pic>
        <p:nvPicPr>
          <p:cNvPr id="24" name="Picture 2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13BED20-5712-7E53-8268-1A11B74C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52" t="26758" r="16529" b="10195"/>
          <a:stretch/>
        </p:blipFill>
        <p:spPr>
          <a:xfrm>
            <a:off x="6978868" y="2301765"/>
            <a:ext cx="3647091" cy="447112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5DCD52-87AB-48A4-256E-CE63EA2C41F4}"/>
              </a:ext>
            </a:extLst>
          </p:cNvPr>
          <p:cNvCxnSpPr>
            <a:cxnSpLocks/>
          </p:cNvCxnSpPr>
          <p:nvPr/>
        </p:nvCxnSpPr>
        <p:spPr>
          <a:xfrm flipH="1">
            <a:off x="9270124" y="4340772"/>
            <a:ext cx="2270235" cy="81980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065D-D695-BC0D-99EA-FFCC52889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HTAP3-OPNS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85021-A5ED-A5D9-F618-4C0B0282F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OPNS: Ozone, Particles, and the Deposition of N and S</a:t>
            </a:r>
          </a:p>
          <a:p>
            <a:endParaRPr lang="en-US" dirty="0"/>
          </a:p>
          <a:p>
            <a:r>
              <a:rPr lang="en-US" sz="3600" b="1" dirty="0"/>
              <a:t>Global to regional downscaling</a:t>
            </a:r>
          </a:p>
          <a:p>
            <a:r>
              <a:rPr lang="en-US" sz="3600" dirty="0"/>
              <a:t>A joint TFMM/TFHTAP session</a:t>
            </a:r>
          </a:p>
          <a:p>
            <a:endParaRPr lang="en-US" dirty="0"/>
          </a:p>
          <a:p>
            <a:r>
              <a:rPr lang="en-US" dirty="0"/>
              <a:t>May 7, 2025, RIFS Potsdam and online</a:t>
            </a:r>
          </a:p>
        </p:txBody>
      </p:sp>
    </p:spTree>
    <p:extLst>
      <p:ext uri="{BB962C8B-B14F-4D97-AF65-F5344CB8AC3E}">
        <p14:creationId xmlns:p14="http://schemas.microsoft.com/office/powerpoint/2010/main" val="7869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AD0D-FC9A-5F5E-7C7F-0ED6D17D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6B1D-E677-202E-BA7A-C4A023123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HTAP3-OPNS</a:t>
            </a:r>
          </a:p>
          <a:p>
            <a:r>
              <a:rPr lang="en-US" dirty="0"/>
              <a:t>Overview of model runs</a:t>
            </a:r>
          </a:p>
          <a:p>
            <a:r>
              <a:rPr lang="en-US" dirty="0"/>
              <a:t>GAINS LRTAP emission scenarios</a:t>
            </a:r>
          </a:p>
          <a:p>
            <a:r>
              <a:rPr lang="en-US" dirty="0"/>
              <a:t>Lessons from regional modelling in HTAP2</a:t>
            </a:r>
          </a:p>
          <a:p>
            <a:r>
              <a:rPr lang="en-AU" dirty="0">
                <a:solidFill>
                  <a:srgbClr val="000000"/>
                </a:solidFill>
                <a:effectLst/>
              </a:rPr>
              <a:t>Initial results from MSC-W using the GAINS emission scenarios</a:t>
            </a:r>
            <a:endParaRPr lang="en-US" dirty="0"/>
          </a:p>
          <a:p>
            <a:r>
              <a:rPr lang="en-US" dirty="0"/>
              <a:t>Discussion of experimental design</a:t>
            </a:r>
          </a:p>
          <a:p>
            <a:r>
              <a:rPr lang="en-US" dirty="0"/>
              <a:t>Discussion of potential future cooperation between TFMM and TFHTAP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1002-7A3B-7E84-087C-DD141B78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HTAP3-OPNS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83A6-A81C-B162-4ADF-7A967CF3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 of the CLRTAP Gothenburg Protocol</a:t>
            </a:r>
          </a:p>
          <a:p>
            <a:r>
              <a:rPr lang="en-US" dirty="0"/>
              <a:t>New GAINS LRTAP future scenarios</a:t>
            </a:r>
          </a:p>
          <a:p>
            <a:r>
              <a:rPr lang="en-US" dirty="0"/>
              <a:t>Assessment of air quality and long-range air pollution transport under the GAINS LRTAP scenarios</a:t>
            </a:r>
          </a:p>
          <a:p>
            <a:r>
              <a:rPr lang="en-US" dirty="0"/>
              <a:t>Special focus on methane as an ozone precursor</a:t>
            </a:r>
          </a:p>
          <a:p>
            <a:endParaRPr lang="en-US" dirty="0"/>
          </a:p>
          <a:p>
            <a:r>
              <a:rPr lang="en-US" dirty="0"/>
              <a:t>For further information, the HTAP3-OPNS white paper:</a:t>
            </a:r>
          </a:p>
          <a:p>
            <a:pPr lvl="1"/>
            <a:r>
              <a:rPr lang="en-US" dirty="0">
                <a:hlinkClick r:id="rId2"/>
              </a:rPr>
              <a:t>https://docs.google.com/document/d/1CYgWl2ZzrQVIbcohU9gcOSMNwCIFBmGT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66859-1A22-38A0-99B5-E80B5BF5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589" y="0"/>
            <a:ext cx="2854411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E703-7DB0-FB94-6C97-B4440166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items from the 2026-27 draft workplan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D2047A-ED1A-BAA8-0CB6-4E48C1A17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547268"/>
              </p:ext>
            </p:extLst>
          </p:nvPr>
        </p:nvGraphicFramePr>
        <p:xfrm>
          <a:off x="578069" y="1690688"/>
          <a:ext cx="11225047" cy="460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9870">
                  <a:extLst>
                    <a:ext uri="{9D8B030D-6E8A-4147-A177-3AD203B41FA5}">
                      <a16:colId xmlns:a16="http://schemas.microsoft.com/office/drawing/2014/main" val="4257713857"/>
                    </a:ext>
                  </a:extLst>
                </a:gridCol>
                <a:gridCol w="3514161">
                  <a:extLst>
                    <a:ext uri="{9D8B030D-6E8A-4147-A177-3AD203B41FA5}">
                      <a16:colId xmlns:a16="http://schemas.microsoft.com/office/drawing/2014/main" val="1984120752"/>
                    </a:ext>
                  </a:extLst>
                </a:gridCol>
                <a:gridCol w="2319091">
                  <a:extLst>
                    <a:ext uri="{9D8B030D-6E8A-4147-A177-3AD203B41FA5}">
                      <a16:colId xmlns:a16="http://schemas.microsoft.com/office/drawing/2014/main" val="2749627543"/>
                    </a:ext>
                  </a:extLst>
                </a:gridCol>
                <a:gridCol w="2536904">
                  <a:extLst>
                    <a:ext uri="{9D8B030D-6E8A-4147-A177-3AD203B41FA5}">
                      <a16:colId xmlns:a16="http://schemas.microsoft.com/office/drawing/2014/main" val="1757748285"/>
                    </a:ext>
                  </a:extLst>
                </a:gridCol>
                <a:gridCol w="1845021">
                  <a:extLst>
                    <a:ext uri="{9D8B030D-6E8A-4147-A177-3AD203B41FA5}">
                      <a16:colId xmlns:a16="http://schemas.microsoft.com/office/drawing/2014/main" val="2678764714"/>
                    </a:ext>
                  </a:extLst>
                </a:gridCol>
              </a:tblGrid>
              <a:tr h="961698"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1.1.1.7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On basis of recent evidence, long-term trends and uncertainty in future projections, provide insight into </a:t>
                      </a:r>
                      <a:r>
                        <a:rPr lang="en-GB" sz="1600" b="1" kern="100" dirty="0">
                          <a:effectLst/>
                        </a:rPr>
                        <a:t>robustness of modelled long-term O</a:t>
                      </a:r>
                      <a:r>
                        <a:rPr lang="en-GB" sz="1600" b="1" kern="100" baseline="-25000" dirty="0">
                          <a:effectLst/>
                        </a:rPr>
                        <a:t>3</a:t>
                      </a:r>
                      <a:r>
                        <a:rPr lang="en-GB" sz="1600" b="1" kern="100" dirty="0">
                          <a:effectLst/>
                        </a:rPr>
                        <a:t> projections </a:t>
                      </a:r>
                      <a:r>
                        <a:rPr lang="en-GB" sz="1600" kern="100" dirty="0">
                          <a:effectLst/>
                        </a:rPr>
                        <a:t>in relation to CH</a:t>
                      </a:r>
                      <a:r>
                        <a:rPr lang="en-GB" sz="1600" kern="100" baseline="-25000" dirty="0">
                          <a:effectLst/>
                        </a:rPr>
                        <a:t>4</a:t>
                      </a:r>
                      <a:r>
                        <a:rPr lang="en-GB" sz="1600" kern="100" dirty="0">
                          <a:effectLst/>
                        </a:rPr>
                        <a:t> mitigation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Synthesis of O</a:t>
                      </a:r>
                      <a:r>
                        <a:rPr lang="en-GB" sz="1600" kern="100" baseline="-25000">
                          <a:effectLst/>
                        </a:rPr>
                        <a:t>3</a:t>
                      </a:r>
                      <a:r>
                        <a:rPr lang="en-GB" sz="1600" kern="100">
                          <a:effectLst/>
                        </a:rPr>
                        <a:t> mitigation options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</a:rPr>
                        <a:t>TFHTAP</a:t>
                      </a:r>
                      <a:r>
                        <a:rPr lang="en-GB" sz="1600" kern="100" dirty="0">
                          <a:effectLst/>
                        </a:rPr>
                        <a:t>, </a:t>
                      </a:r>
                      <a:r>
                        <a:rPr lang="en-GB" sz="1600" b="1" kern="100" dirty="0">
                          <a:effectLst/>
                        </a:rPr>
                        <a:t>TFMM</a:t>
                      </a:r>
                      <a:r>
                        <a:rPr lang="en-GB" sz="1600" kern="100" dirty="0">
                          <a:effectLst/>
                        </a:rPr>
                        <a:t>, MSC-W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EMEP budget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0416312"/>
                  </a:ext>
                </a:extLst>
              </a:tr>
              <a:tr h="728541"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1.1.3.0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Contribute to Gothenburg Protocol revision as mandated by Executive Body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Pending decision by Executive Body in December 2023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TFIAM, CIAM, </a:t>
                      </a:r>
                      <a:r>
                        <a:rPr lang="en-GB" sz="1600" b="1" kern="100" dirty="0">
                          <a:effectLst/>
                        </a:rPr>
                        <a:t>TFMM</a:t>
                      </a:r>
                      <a:r>
                        <a:rPr lang="en-GB" sz="1600" kern="100" dirty="0">
                          <a:effectLst/>
                        </a:rPr>
                        <a:t>, MSC-W, CCC, </a:t>
                      </a:r>
                      <a:r>
                        <a:rPr lang="en-GB" sz="1600" b="1" kern="100" dirty="0">
                          <a:effectLst/>
                        </a:rPr>
                        <a:t>TFHTAP</a:t>
                      </a:r>
                      <a:r>
                        <a:rPr lang="en-GB" sz="1600" kern="100" dirty="0">
                          <a:effectLst/>
                        </a:rPr>
                        <a:t>, CCE, WGE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EMEP budget and  recommended contributions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9613547"/>
                  </a:ext>
                </a:extLst>
              </a:tr>
              <a:tr h="1821351"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1.1.3.2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O3 modelling of future scenarios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Organize new </a:t>
                      </a:r>
                      <a:r>
                        <a:rPr lang="en-GB" sz="1600" b="1" kern="100" dirty="0">
                          <a:effectLst/>
                        </a:rPr>
                        <a:t>global model simulations of future scenarios developed by CIAM</a:t>
                      </a:r>
                      <a:r>
                        <a:rPr lang="en-GB" sz="1600" kern="100" dirty="0">
                          <a:effectLst/>
                        </a:rPr>
                        <a:t>, including examination of role of CH4, source attribution methods, link to regional scale and impacts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</a:rPr>
                        <a:t>TFHTAP</a:t>
                      </a:r>
                      <a:r>
                        <a:rPr lang="en-GB" sz="1600" kern="100" dirty="0">
                          <a:effectLst/>
                        </a:rPr>
                        <a:t>, TFIAM, CIAM, </a:t>
                      </a:r>
                      <a:r>
                        <a:rPr lang="en-GB" sz="1600" b="1" kern="100" dirty="0">
                          <a:effectLst/>
                        </a:rPr>
                        <a:t>TFMM</a:t>
                      </a:r>
                      <a:r>
                        <a:rPr lang="en-GB" sz="1600" kern="100" dirty="0">
                          <a:effectLst/>
                        </a:rPr>
                        <a:t>, MSC-W, ICP Vegetation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EMEP budget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9253331"/>
                  </a:ext>
                </a:extLst>
              </a:tr>
              <a:tr h="1092810"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1.1.4.2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Organize new </a:t>
                      </a:r>
                      <a:r>
                        <a:rPr lang="en-GB" sz="1600" b="1" kern="100" dirty="0">
                          <a:effectLst/>
                        </a:rPr>
                        <a:t>global and regional model simulations </a:t>
                      </a:r>
                      <a:r>
                        <a:rPr lang="en-GB" sz="1600" kern="100" dirty="0">
                          <a:effectLst/>
                        </a:rPr>
                        <a:t>of historical trends and </a:t>
                      </a:r>
                      <a:r>
                        <a:rPr lang="en-GB" sz="1600" b="1" kern="100" dirty="0">
                          <a:effectLst/>
                        </a:rPr>
                        <a:t>future scenarios for Gothenburg Protocol pollutants </a:t>
                      </a:r>
                      <a:r>
                        <a:rPr lang="en-GB" sz="1600" kern="100" dirty="0">
                          <a:effectLst/>
                        </a:rPr>
                        <a:t>with assessment of human health and vegetation impacts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</a:rPr>
                        <a:t>Initial findings assessment (2025)</a:t>
                      </a:r>
                      <a:endParaRPr lang="en-A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</a:rPr>
                        <a:t>TFHTAP</a:t>
                      </a:r>
                      <a:r>
                        <a:rPr lang="en-GB" sz="1600" kern="100" dirty="0">
                          <a:effectLst/>
                        </a:rPr>
                        <a:t>, </a:t>
                      </a:r>
                      <a:r>
                        <a:rPr lang="en-GB" sz="1600" b="1" kern="100" dirty="0">
                          <a:effectLst/>
                        </a:rPr>
                        <a:t>TFMM</a:t>
                      </a:r>
                      <a:r>
                        <a:rPr lang="en-GB" sz="1600" kern="100" dirty="0">
                          <a:effectLst/>
                        </a:rPr>
                        <a:t>, MSC-W, CIAM, ICP Vegetation </a:t>
                      </a:r>
                      <a:endParaRPr lang="en-AU" sz="1600" kern="100" dirty="0">
                        <a:effectLst/>
                      </a:endParaRPr>
                    </a:p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 </a:t>
                      </a:r>
                      <a:endParaRPr lang="en-AU" sz="1600" kern="100" dirty="0">
                        <a:effectLst/>
                      </a:endParaRPr>
                    </a:p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 dirty="0">
                          <a:effectLst/>
                        </a:rPr>
                        <a:t>Parties’ in-kind contributions</a:t>
                      </a:r>
                      <a:endParaRPr lang="en-A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312303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903056E-F570-6785-DD27-1B342D14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5483" y="-71567"/>
            <a:ext cx="22380162" cy="52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BE9B-7665-9E89-9919-75081C06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7" y="18255"/>
            <a:ext cx="11160368" cy="1325563"/>
          </a:xfrm>
        </p:spPr>
        <p:txBody>
          <a:bodyPr/>
          <a:lstStyle/>
          <a:p>
            <a:r>
              <a:rPr lang="de-DE" dirty="0"/>
              <a:t>GAINS LRTAP </a:t>
            </a:r>
            <a:r>
              <a:rPr lang="de-DE" dirty="0" err="1"/>
              <a:t>scenarios</a:t>
            </a:r>
            <a:r>
              <a:rPr lang="de-DE" dirty="0"/>
              <a:t> (1990-2050)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F9369-72AE-2973-E9C0-66E84B94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7" y="1343818"/>
            <a:ext cx="11160369" cy="5257800"/>
          </a:xfrm>
        </p:spPr>
        <p:txBody>
          <a:bodyPr>
            <a:normAutofit/>
          </a:bodyPr>
          <a:lstStyle/>
          <a:p>
            <a:r>
              <a:rPr lang="en-AU" dirty="0"/>
              <a:t>Scenarios developed by IIASA to inform the review of the Gothenburg Protocol</a:t>
            </a:r>
          </a:p>
          <a:p>
            <a:pPr lvl="1"/>
            <a:r>
              <a:rPr lang="en-AU" b="1" dirty="0"/>
              <a:t>CLE (Current Legislation)</a:t>
            </a:r>
          </a:p>
          <a:p>
            <a:pPr lvl="2"/>
            <a:r>
              <a:rPr lang="en-AU" dirty="0"/>
              <a:t>Includes all current air quality policies and implementation plans</a:t>
            </a:r>
          </a:p>
          <a:p>
            <a:pPr lvl="2"/>
            <a:r>
              <a:rPr lang="en-AU" dirty="0"/>
              <a:t>Climate forcing broadly consistent with SSP2-4.5</a:t>
            </a:r>
          </a:p>
          <a:p>
            <a:pPr lvl="1"/>
            <a:r>
              <a:rPr lang="en-AU" b="1" dirty="0"/>
              <a:t>MTFR (Maximum Technical Feasible Reduction)</a:t>
            </a:r>
          </a:p>
          <a:p>
            <a:pPr lvl="2"/>
            <a:r>
              <a:rPr lang="en-AU" dirty="0"/>
              <a:t>Same activity datasets as the CLE scenario</a:t>
            </a:r>
          </a:p>
          <a:p>
            <a:pPr lvl="2"/>
            <a:r>
              <a:rPr lang="en-AU" dirty="0"/>
              <a:t>Full implementation of all proven measures for all pollutants regardless of cost effectiveness </a:t>
            </a:r>
          </a:p>
          <a:p>
            <a:pPr lvl="1"/>
            <a:r>
              <a:rPr lang="en-US" b="1" dirty="0"/>
              <a:t>“HILO” (Hybrid scenario)</a:t>
            </a:r>
          </a:p>
          <a:p>
            <a:pPr lvl="2"/>
            <a:r>
              <a:rPr lang="en-US" dirty="0"/>
              <a:t>Methane from CLE and air pollutants from MTFR</a:t>
            </a:r>
          </a:p>
          <a:p>
            <a:pPr lvl="2"/>
            <a:r>
              <a:rPr lang="en-US" dirty="0"/>
              <a:t>What if we take strong action to reduce traditional air pollutants, but do nothing on methane?</a:t>
            </a:r>
          </a:p>
        </p:txBody>
      </p:sp>
    </p:spTree>
    <p:extLst>
      <p:ext uri="{BB962C8B-B14F-4D97-AF65-F5344CB8AC3E}">
        <p14:creationId xmlns:p14="http://schemas.microsoft.com/office/powerpoint/2010/main" val="367069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RIFS Farbklang">
      <a:dk1>
        <a:srgbClr val="1937AE"/>
      </a:dk1>
      <a:lt1>
        <a:srgbClr val="FFFFFF"/>
      </a:lt1>
      <a:dk2>
        <a:srgbClr val="006883"/>
      </a:dk2>
      <a:lt2>
        <a:srgbClr val="F0EFEA"/>
      </a:lt2>
      <a:accent1>
        <a:srgbClr val="002864"/>
      </a:accent1>
      <a:accent2>
        <a:srgbClr val="14C8FF"/>
      </a:accent2>
      <a:accent3>
        <a:srgbClr val="668A92"/>
      </a:accent3>
      <a:accent4>
        <a:srgbClr val="FFFF66"/>
      </a:accent4>
      <a:accent5>
        <a:srgbClr val="66C9D3"/>
      </a:accent5>
      <a:accent6>
        <a:srgbClr val="99B1B6"/>
      </a:accent6>
      <a:hlink>
        <a:srgbClr val="003D4B"/>
      </a:hlink>
      <a:folHlink>
        <a:srgbClr val="668A9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15024</TotalTime>
  <Words>1201</Words>
  <Application>Microsoft Macintosh PowerPoint</Application>
  <PresentationFormat>Widescreen</PresentationFormat>
  <Paragraphs>213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FreightText Pro Book</vt:lpstr>
      <vt:lpstr>Inter 18pt 18pt</vt:lpstr>
      <vt:lpstr>Systemschrift Normal</vt:lpstr>
      <vt:lpstr>Times New Roman</vt:lpstr>
      <vt:lpstr>Office Theme</vt:lpstr>
      <vt:lpstr>Office</vt:lpstr>
      <vt:lpstr>Welcome to RIFS</vt:lpstr>
      <vt:lpstr>PowerPoint Presentation</vt:lpstr>
      <vt:lpstr>PowerPoint Presentation</vt:lpstr>
      <vt:lpstr>PowerPoint Presentation</vt:lpstr>
      <vt:lpstr>HTAP3-OPNS</vt:lpstr>
      <vt:lpstr>Agenda for this session</vt:lpstr>
      <vt:lpstr>Motivation for HTAP3-OPNS</vt:lpstr>
      <vt:lpstr>Relevant items from the 2026-27 draft workplan</vt:lpstr>
      <vt:lpstr>GAINS LRTAP scenarios (1990-2050)</vt:lpstr>
      <vt:lpstr>Overview of model experiments in HTAP3-OPNS</vt:lpstr>
      <vt:lpstr>HTAP3 philosophy</vt:lpstr>
      <vt:lpstr>Emissions for CTM experiments (GAINS runs)</vt:lpstr>
      <vt:lpstr>Regional model setup</vt:lpstr>
      <vt:lpstr>Two possible modelling domains: EMEP and CAMS</vt:lpstr>
      <vt:lpstr>Overview of regional model simulations (Europe)  </vt:lpstr>
      <vt:lpstr>Boundary conditions from global models</vt:lpstr>
      <vt:lpstr>Participation in HTAP3-OPNS</vt:lpstr>
      <vt:lpstr>Next steps</vt:lpstr>
      <vt:lpstr>Timeline</vt:lpstr>
      <vt:lpstr>Remaining questions and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HTAP3-OPNS discussion</dc:title>
  <dc:subject/>
  <dc:creator>Tim Butler</dc:creator>
  <cp:keywords/>
  <dc:description/>
  <cp:lastModifiedBy>Tim Butler</cp:lastModifiedBy>
  <cp:revision>115</cp:revision>
  <dcterms:created xsi:type="dcterms:W3CDTF">2024-04-10T14:53:28Z</dcterms:created>
  <dcterms:modified xsi:type="dcterms:W3CDTF">2025-05-07T14:18:48Z</dcterms:modified>
  <cp:category/>
</cp:coreProperties>
</file>