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2" r:id="rId2"/>
    <p:sldId id="314" r:id="rId3"/>
    <p:sldId id="327" r:id="rId4"/>
    <p:sldId id="341" r:id="rId5"/>
    <p:sldId id="339" r:id="rId6"/>
    <p:sldId id="340" r:id="rId7"/>
    <p:sldId id="316" r:id="rId8"/>
    <p:sldId id="329" r:id="rId9"/>
    <p:sldId id="331" r:id="rId10"/>
    <p:sldId id="332" r:id="rId11"/>
    <p:sldId id="335" r:id="rId12"/>
    <p:sldId id="334" r:id="rId13"/>
    <p:sldId id="345" r:id="rId14"/>
    <p:sldId id="346" r:id="rId15"/>
    <p:sldId id="324" r:id="rId16"/>
    <p:sldId id="326" r:id="rId17"/>
    <p:sldId id="344" r:id="rId18"/>
    <p:sldId id="311" r:id="rId19"/>
    <p:sldId id="348" r:id="rId20"/>
    <p:sldId id="343" r:id="rId21"/>
    <p:sldId id="330" r:id="rId22"/>
    <p:sldId id="333" r:id="rId23"/>
    <p:sldId id="336" r:id="rId24"/>
    <p:sldId id="34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4E4065-4B16-B3E0-AFF9-5B20B2ACF123}" name="Ulli Dragosits" initials="UD" userId="S::ud@ceh.ac.uk::9094a743-9f9f-41b8-8923-181de5bd1704" providerId="AD"/>
  <p188:author id="{D1966DCC-E8C5-51C4-758B-0C6787F90D0F}" name="Massimo Vieno" initials="MV" userId="S::mvi@ceh.ac.uk::6535b836-75b4-4471-b259-66d71c71ae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C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C4C4BF-CBC8-8EF9-01F6-42C0678E142E}" v="3" dt="2025-05-05T20:44:50.308"/>
    <p1510:client id="{FE55FDBF-6704-432A-A7A6-D50633849554}" v="1027" dt="2025-05-06T07:48:17.3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14919-DE52-4360-B649-4DD9EF2F3740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289AF-B62F-4F36-B280-BE752FB3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727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860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199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578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308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254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291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847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652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313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436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280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950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45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35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606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150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CEIP = Centre on Emission Inventories and Projections</a:t>
            </a:r>
          </a:p>
          <a:p>
            <a:r>
              <a:rPr lang="en-GB"/>
              <a:t>CEDS = Community Estimates Data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755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CEIP = Centre on Emission Inventories and Projections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873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216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106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26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692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36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84079-1A24-DD2E-3753-C2CE1542E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F7D73-41A2-DAE3-3928-A9C7E0115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5FF8B-657B-288F-FE47-D22577F3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D302-E116-4EB5-A500-3FA340EC9D7D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0ECE2-A858-1D7C-5F29-189AB0D2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B7D50-1308-A1D2-B06A-6532AA4C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4B13-2C9F-4341-9E36-54B80F123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74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ABED-9C79-0714-ED93-6C9DAE1BB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485628-F6CF-F522-CFE2-C2784E8C9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D6BA1-FDAC-8ED5-9934-A05A5B3C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D302-E116-4EB5-A500-3FA340EC9D7D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E482D-C0A5-5052-F1B0-0573138BF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5990A-C112-F6D3-6076-2034A0A3A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4B13-2C9F-4341-9E36-54B80F123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1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C6CB0A-DFAE-0DE1-3A28-0692F3703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74889-94A6-A5A9-F6C1-93BBA8A63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91D01-99C9-B447-22FF-F6B18269A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D302-E116-4EB5-A500-3FA340EC9D7D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4551C-5C6F-3929-49F2-13C15C0D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47B2C-4BEC-3BA5-E111-BA5AC3D6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4B13-2C9F-4341-9E36-54B80F123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775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E6DF1-4221-045B-DDFD-A0EAB7657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555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27C05-E3DC-4E41-A62D-F58402920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1" y="1692274"/>
            <a:ext cx="5376862" cy="1342259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523E2-91B6-4A9A-B96E-261DE86F5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3311999"/>
            <a:ext cx="5376862" cy="9219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93A8A7-5CEE-40E0-964B-B7F64F2459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49" y="4417200"/>
            <a:ext cx="5376861" cy="75406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E7C057-38C0-6AAC-2F2D-5C0B239287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9" y="5917624"/>
            <a:ext cx="2865428" cy="688005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628AFB53-8FE5-F68F-7ADF-1C729719078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7465200" y="0"/>
            <a:ext cx="4726800" cy="6858000"/>
          </a:xfrm>
          <a:custGeom>
            <a:avLst/>
            <a:gdLst>
              <a:gd name="T0" fmla="*/ 1001 w 11328"/>
              <a:gd name="T1" fmla="*/ 0 h 16432"/>
              <a:gd name="T2" fmla="*/ 0 w 11328"/>
              <a:gd name="T3" fmla="*/ 5258 h 16432"/>
              <a:gd name="T4" fmla="*/ 5627 w 11328"/>
              <a:gd name="T5" fmla="*/ 16140 h 16432"/>
              <a:gd name="T6" fmla="*/ 6144 w 11328"/>
              <a:gd name="T7" fmla="*/ 16430 h 16432"/>
              <a:gd name="T8" fmla="*/ 6147 w 11328"/>
              <a:gd name="T9" fmla="*/ 16432 h 16432"/>
              <a:gd name="T10" fmla="*/ 11328 w 11328"/>
              <a:gd name="T11" fmla="*/ 16432 h 16432"/>
              <a:gd name="T12" fmla="*/ 11328 w 11328"/>
              <a:gd name="T13" fmla="*/ 0 h 16432"/>
              <a:gd name="T14" fmla="*/ 1001 w 11328"/>
              <a:gd name="T15" fmla="*/ 0 h 16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28" h="16432">
                <a:moveTo>
                  <a:pt x="1001" y="0"/>
                </a:moveTo>
                <a:cubicBezTo>
                  <a:pt x="359" y="1592"/>
                  <a:pt x="0" y="3375"/>
                  <a:pt x="0" y="5258"/>
                </a:cubicBezTo>
                <a:cubicBezTo>
                  <a:pt x="0" y="10011"/>
                  <a:pt x="2289" y="14127"/>
                  <a:pt x="5627" y="16140"/>
                </a:cubicBezTo>
                <a:cubicBezTo>
                  <a:pt x="5797" y="16242"/>
                  <a:pt x="5969" y="16339"/>
                  <a:pt x="6144" y="16430"/>
                </a:cubicBezTo>
                <a:cubicBezTo>
                  <a:pt x="6145" y="16431"/>
                  <a:pt x="6146" y="16431"/>
                  <a:pt x="6147" y="16432"/>
                </a:cubicBezTo>
                <a:cubicBezTo>
                  <a:pt x="11328" y="16432"/>
                  <a:pt x="11328" y="16432"/>
                  <a:pt x="11328" y="16432"/>
                </a:cubicBezTo>
                <a:cubicBezTo>
                  <a:pt x="11328" y="0"/>
                  <a:pt x="11328" y="0"/>
                  <a:pt x="11328" y="0"/>
                </a:cubicBezTo>
                <a:lnTo>
                  <a:pt x="100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540000" tIns="540000" rIns="540000" bIns="54000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DE6753-D732-C260-A1C3-97CFC8C87EEB}"/>
              </a:ext>
            </a:extLst>
          </p:cNvPr>
          <p:cNvCxnSpPr/>
          <p:nvPr userDrawn="1"/>
        </p:nvCxnSpPr>
        <p:spPr>
          <a:xfrm>
            <a:off x="539749" y="3103200"/>
            <a:ext cx="468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71860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FD4B9-FC69-49A8-A7F9-CDB9AF0F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45C3D-650F-4C33-896D-A3B63B63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35293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1481F-A2E3-B314-F2E1-5F4F0688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A520F-6FA8-7545-5389-EDEA96499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6F1A8-502C-E362-425C-E0FDA205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D302-E116-4EB5-A500-3FA340EC9D7D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E5C94-7CA3-FE3E-1D17-7BF6159B6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9EC3E-2937-1232-D285-ECE3FC3C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4B13-2C9F-4341-9E36-54B80F123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53C1-4C2F-3A1D-3DA8-1CDFDE64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0582D-A11C-403B-7A47-569D5656F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60214-727D-0476-B4B5-54D591E4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D302-E116-4EB5-A500-3FA340EC9D7D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C6758-4338-06AA-DC76-F483C948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D667-CE11-0322-6034-74E91224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4B13-2C9F-4341-9E36-54B80F123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13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5D40D-9D4D-5620-ED90-FB20B37F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B643E-3DCD-7C1C-8EFE-F2E7A9B2A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1502C-EDAA-D71A-91B5-05B5AD4D8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3D026-2AD0-DB38-98F6-BAB1945B3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D302-E116-4EB5-A500-3FA340EC9D7D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1A18E-F5F3-59C2-988D-F9D8BA06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9F3AB-F369-E1C9-1737-0E4A1A62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4B13-2C9F-4341-9E36-54B80F123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92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495A-DE1F-D8AE-1E33-AE62D9BC8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ECCE6-8117-FD10-C6EA-D03EEE840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31C12-68B1-FF5D-81FE-A398A5F4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B304B-6D00-FF6A-46A0-D3D67A247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1A8FC1-28B3-76B7-DED9-51D71913C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D1A799-0265-1090-6A76-442AB9042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D302-E116-4EB5-A500-3FA340EC9D7D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C00159-DB69-E2A0-B09D-3D1DDCDD4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780BF4-0710-5A50-747C-73DBC4D6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4B13-2C9F-4341-9E36-54B80F123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30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15D0-3DA7-0D0B-6235-8E07BB39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F8CA71-45BB-02F8-B5E3-AC7F9EEC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D302-E116-4EB5-A500-3FA340EC9D7D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800EA-95D8-8A06-632E-B0F97EF28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EEF21-FE8A-4F1E-2ACC-A146ECFF4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4B13-2C9F-4341-9E36-54B80F123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24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C3C75-1C11-4B65-B761-41A4AD5C1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D302-E116-4EB5-A500-3FA340EC9D7D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B58602-11EB-549B-44E9-7270026E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E4D04-5AC7-5D8F-D271-2FEA38C0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4B13-2C9F-4341-9E36-54B80F123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850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C3508-370C-49FF-D86E-BC453F47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CABC-C37C-5685-5A55-46DB1AE96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353A3-37C4-DE15-F687-3CA861078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340F6-259B-46F1-6757-48857095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D302-E116-4EB5-A500-3FA340EC9D7D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3D7BC4-3A10-8728-069A-71E8272D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0A0B1-4C77-FFF0-A9C2-887A11E10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4B13-2C9F-4341-9E36-54B80F123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75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88FD0-2715-FCB3-75E9-C0534FA04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4A0F6C-282A-46DF-A277-6FF5CC012A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F1164-2981-2813-7B4C-4FF771AD0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5A580-9D9E-E51D-FA06-7CAAE9227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D302-E116-4EB5-A500-3FA340EC9D7D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AB3C0-00CD-AC91-A748-05246D36E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38D64-FBE4-E854-09C1-2816756CD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4B13-2C9F-4341-9E36-54B80F123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36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5A0FA-3315-FBEA-6F45-30028796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A1D10-AC29-1D5D-4BBB-BE1440853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A5669-1E12-26D8-293C-22CB5340D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ED302-E116-4EB5-A500-3FA340EC9D7D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B630-43BC-A1CB-E614-F14FA8A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57A77-C3FF-2698-BFA6-F27727F61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F4B13-2C9F-4341-9E36-54B80F123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39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f-model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60EBF57-89CB-4806-8283-47422FF26A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8023" y="0"/>
            <a:ext cx="4726800" cy="6858000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CBA2DE-63C6-4D7B-25F3-B78B933FD7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284" y="6132864"/>
            <a:ext cx="951943" cy="371536"/>
          </a:xfrm>
          <a:prstGeom prst="rect">
            <a:avLst/>
          </a:prstGeom>
        </p:spPr>
      </p:pic>
      <p:sp>
        <p:nvSpPr>
          <p:cNvPr id="3" name="AutoShape 2" descr="South Asian Nitrogen Hub – Partner site">
            <a:extLst>
              <a:ext uri="{FF2B5EF4-FFF2-40B4-BE49-F238E27FC236}">
                <a16:creationId xmlns:a16="http://schemas.microsoft.com/office/drawing/2014/main" id="{ABA933FC-EEDC-40B9-1BD7-3AB8BD69A0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856-E622-37DE-3F0F-7A2A2AF44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418" y="5698936"/>
            <a:ext cx="805464" cy="805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0144D-D437-3A01-0B76-798B28B8C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7168" y="5913969"/>
            <a:ext cx="977180" cy="5919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16B4E0-17F8-2102-EA15-5B2D3CD8AF25}"/>
              </a:ext>
            </a:extLst>
          </p:cNvPr>
          <p:cNvSpPr txBox="1"/>
          <p:nvPr/>
        </p:nvSpPr>
        <p:spPr>
          <a:xfrm>
            <a:off x="335559" y="3835712"/>
            <a:ext cx="595871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Tomas Liska</a:t>
            </a:r>
            <a:r>
              <a:rPr lang="en-GB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endParaRPr lang="en-GB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Massimo Vieno (Team Lead), Janice Scheffler, Yuanlin Wang, Rachel Beck, Ed Carnell, Sam Tomlinson, Eiko Nemitz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43DC8-B238-0FFD-5C4D-7DCF0CC659A3}"/>
              </a:ext>
            </a:extLst>
          </p:cNvPr>
          <p:cNvSpPr txBox="1"/>
          <p:nvPr/>
        </p:nvSpPr>
        <p:spPr>
          <a:xfrm>
            <a:off x="335559" y="377505"/>
            <a:ext cx="7357145" cy="184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kern="1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EMEP4UK modelled changes in atmospheric composition in the UK from 1960 until present day</a:t>
            </a:r>
            <a:endParaRPr lang="en-GB" sz="3600" kern="1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green and black logo&#10;&#10;AI-generated content may be incorrect.">
            <a:extLst>
              <a:ext uri="{FF2B5EF4-FFF2-40B4-BE49-F238E27FC236}">
                <a16:creationId xmlns:a16="http://schemas.microsoft.com/office/drawing/2014/main" id="{2367A807-43D3-262D-B26A-E83B1EC30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30" y="6132865"/>
            <a:ext cx="2291878" cy="37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3499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0844" y="38467"/>
            <a:ext cx="80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lang="en-GB" sz="3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annual mean difference relative to 1960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73D04-7603-CA04-9FB0-6196D327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2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0844" y="38467"/>
            <a:ext cx="80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SO</a:t>
            </a:r>
            <a:r>
              <a:rPr lang="en-GB" sz="3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annual mean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73D04-7603-CA04-9FB0-6196D327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2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0844" y="38467"/>
            <a:ext cx="80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SO</a:t>
            </a:r>
            <a:r>
              <a:rPr lang="en-GB" sz="3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annual mean difference relative to 1960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73D04-7603-CA04-9FB0-6196D327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2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0844" y="38467"/>
            <a:ext cx="80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PM</a:t>
            </a:r>
            <a:r>
              <a:rPr lang="en-GB" sz="3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2.5</a:t>
            </a:r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annual mean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73D04-7603-CA04-9FB0-6196D327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2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7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0844" y="38467"/>
            <a:ext cx="80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PM</a:t>
            </a:r>
            <a:r>
              <a:rPr lang="en-GB" sz="3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2.5</a:t>
            </a:r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annual mean difference relative to 1960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73D04-7603-CA04-9FB0-6196D327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2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3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1185" y="62995"/>
            <a:ext cx="7878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UK countries, London region and Merseyside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FEDAAB-3D68-44D1-C38C-4DD7FE908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8453" y="623242"/>
            <a:ext cx="5943612" cy="59436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1896A2-8EB4-45F4-DB71-D7A7D8502581}"/>
              </a:ext>
            </a:extLst>
          </p:cNvPr>
          <p:cNvSpPr txBox="1"/>
          <p:nvPr/>
        </p:nvSpPr>
        <p:spPr>
          <a:xfrm>
            <a:off x="8033655" y="6518006"/>
            <a:ext cx="4048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>
                <a:solidFill>
                  <a:srgbClr val="333333"/>
                </a:solidFill>
                <a:effectLst/>
                <a:latin typeface="Source Sans"/>
              </a:rPr>
              <a:t>Contains OS data © Crown copyright and database right 2025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34744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89853" y="38467"/>
            <a:ext cx="6251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EMEP4UK regional annual means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793FF-4DDB-C45D-02CB-FD64744CC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762000"/>
            <a:ext cx="11429998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9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89853" y="38467"/>
            <a:ext cx="6251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EMEP4UK regional annual means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793FF-4DDB-C45D-02CB-FD64744CC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762000"/>
            <a:ext cx="11429998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5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DBC98-0370-008E-8134-5426D007851B}"/>
              </a:ext>
            </a:extLst>
          </p:cNvPr>
          <p:cNvSpPr txBox="1"/>
          <p:nvPr/>
        </p:nvSpPr>
        <p:spPr>
          <a:xfrm>
            <a:off x="787990" y="1067803"/>
            <a:ext cx="98189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We have created datasets of air pollution concentrations in the UK from 1960 to the present.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Over this period: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NO</a:t>
            </a:r>
            <a:r>
              <a:rPr lang="en-GB" baseline="-25000"/>
              <a:t>2</a:t>
            </a:r>
            <a:r>
              <a:rPr lang="en-GB"/>
              <a:t> concentrations peaked in the 1990s but have since fallen to levels below those in 1960</a:t>
            </a:r>
          </a:p>
          <a:p>
            <a:pPr lvl="1"/>
            <a:r>
              <a:rPr lang="en-GB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O</a:t>
            </a:r>
            <a:r>
              <a:rPr lang="en-GB" baseline="-25000"/>
              <a:t>3</a:t>
            </a:r>
            <a:r>
              <a:rPr lang="en-GB"/>
              <a:t> concentrations have shown a steady increase over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SO</a:t>
            </a:r>
            <a:r>
              <a:rPr lang="en-GB" baseline="-25000"/>
              <a:t>2</a:t>
            </a:r>
            <a:r>
              <a:rPr lang="en-GB"/>
              <a:t> levels have substantially declined across the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PM</a:t>
            </a:r>
            <a:r>
              <a:rPr lang="en-GB" baseline="-25000"/>
              <a:t>2.5</a:t>
            </a:r>
            <a:r>
              <a:rPr lang="en-GB"/>
              <a:t> levels have also declined, especially in the most polluted regions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6848B8-B8B6-F699-2300-1DF2B8F2FD9A}"/>
              </a:ext>
            </a:extLst>
          </p:cNvPr>
          <p:cNvSpPr/>
          <p:nvPr/>
        </p:nvSpPr>
        <p:spPr>
          <a:xfrm>
            <a:off x="2789853" y="38467"/>
            <a:ext cx="6251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5775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60EBF57-89CB-4806-8283-47422FF26A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8023" y="0"/>
            <a:ext cx="4726800" cy="6858000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CBA2DE-63C6-4D7B-25F3-B78B933FD7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284" y="6132864"/>
            <a:ext cx="951943" cy="371536"/>
          </a:xfrm>
          <a:prstGeom prst="rect">
            <a:avLst/>
          </a:prstGeom>
        </p:spPr>
      </p:pic>
      <p:sp>
        <p:nvSpPr>
          <p:cNvPr id="3" name="AutoShape 2" descr="South Asian Nitrogen Hub – Partner site">
            <a:extLst>
              <a:ext uri="{FF2B5EF4-FFF2-40B4-BE49-F238E27FC236}">
                <a16:creationId xmlns:a16="http://schemas.microsoft.com/office/drawing/2014/main" id="{ABA933FC-EEDC-40B9-1BD7-3AB8BD69A0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856-E622-37DE-3F0F-7A2A2AF44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418" y="5698936"/>
            <a:ext cx="805464" cy="805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0144D-D437-3A01-0B76-798B28B8C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7168" y="5913969"/>
            <a:ext cx="977180" cy="591917"/>
          </a:xfrm>
          <a:prstGeom prst="rect">
            <a:avLst/>
          </a:prstGeom>
        </p:spPr>
      </p:pic>
      <p:pic>
        <p:nvPicPr>
          <p:cNvPr id="10" name="Picture 9" descr="A green and black logo&#10;&#10;AI-generated content may be incorrect.">
            <a:extLst>
              <a:ext uri="{FF2B5EF4-FFF2-40B4-BE49-F238E27FC236}">
                <a16:creationId xmlns:a16="http://schemas.microsoft.com/office/drawing/2014/main" id="{2367A807-43D3-262D-B26A-E83B1EC30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30" y="6132865"/>
            <a:ext cx="2291878" cy="3715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D766E6-AE26-FDBA-C77D-FA642CD5F030}"/>
              </a:ext>
            </a:extLst>
          </p:cNvPr>
          <p:cNvSpPr/>
          <p:nvPr/>
        </p:nvSpPr>
        <p:spPr>
          <a:xfrm>
            <a:off x="3818427" y="3013501"/>
            <a:ext cx="4555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5CE5C1-0E13-19D7-5B6A-08C0601AC143}"/>
              </a:ext>
            </a:extLst>
          </p:cNvPr>
          <p:cNvSpPr/>
          <p:nvPr/>
        </p:nvSpPr>
        <p:spPr>
          <a:xfrm>
            <a:off x="500743" y="2928257"/>
            <a:ext cx="609600" cy="261257"/>
          </a:xfrm>
          <a:prstGeom prst="rect">
            <a:avLst/>
          </a:prstGeom>
          <a:solidFill>
            <a:srgbClr val="097C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99405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7672" y="956189"/>
            <a:ext cx="4806893" cy="4723794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 anchor="t">
            <a:spAutoFit/>
          </a:bodyPr>
          <a:lstStyle/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EMEP4UK version 5.0 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Meteorology driver is the Weather Research &amp; Forecasting model (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www.wrf-model.org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) – used to downscale ERA5 reanalysis.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European domain at 27 km × 27 km, </a:t>
            </a:r>
            <a:b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UK + ROI domain  3 km × 3 km 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Emissions are derived from EMEP (Europe), NAEI (UK)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Modelled years 1960, 1965, …, 2020, 2021,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GB" baseline="-25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, O</a:t>
            </a:r>
            <a:r>
              <a:rPr lang="en-GB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, SO</a:t>
            </a:r>
            <a:r>
              <a:rPr lang="en-GB" baseline="-25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, PM</a:t>
            </a:r>
            <a:r>
              <a:rPr lang="en-GB" baseline="-25000"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 sz="103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 sz="1032">
              <a:latin typeface="Comic Sans MS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 sz="1032">
              <a:latin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1649" y="38467"/>
            <a:ext cx="4806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EMEP4UK model setup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9996C-86CF-55DE-38CE-BE4AAD19D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7021" y="761994"/>
            <a:ext cx="6400813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4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16018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0844" y="38467"/>
            <a:ext cx="80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NO</a:t>
            </a:r>
            <a:r>
              <a:rPr lang="en-GB" sz="3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annual mean difference relative to 1960 (%)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73D04-7603-CA04-9FB0-6196D327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2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4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0844" y="38467"/>
            <a:ext cx="80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lang="en-GB" sz="3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annual mean difference relative to 1960 (%)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73D04-7603-CA04-9FB0-6196D327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2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2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0844" y="38467"/>
            <a:ext cx="80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SO</a:t>
            </a:r>
            <a:r>
              <a:rPr lang="en-GB" sz="3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annual mean difference relative to 1960 (%)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73D04-7603-CA04-9FB0-6196D327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2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0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85257" y="38467"/>
            <a:ext cx="8467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PM</a:t>
            </a:r>
            <a:r>
              <a:rPr lang="en-GB" sz="3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2.5</a:t>
            </a:r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annual mean difference relative to 1960 (%)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73D04-7603-CA04-9FB0-6196D327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2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0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7674" y="956189"/>
            <a:ext cx="4806892" cy="234897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 anchor="t">
            <a:spAutoFit/>
          </a:bodyPr>
          <a:lstStyle/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EMEP-CEIP annual emission totals used back to 1990 with 2021 gridded estimates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Prior to 1990 historical estimates from the CEDS were used to scale EMEP data back to 1960 (index of 1990 = 1) 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/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 sz="1032">
              <a:latin typeface="Comic Sans MS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 sz="1032">
              <a:latin typeface="Comic Sans M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map&#10;&#10;AI-generated content may be incorrect.">
            <a:extLst>
              <a:ext uri="{FF2B5EF4-FFF2-40B4-BE49-F238E27FC236}">
                <a16:creationId xmlns:a16="http://schemas.microsoft.com/office/drawing/2014/main" id="{5BE6D42E-90FF-F0D5-610C-F032F47C8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15"/>
          <a:stretch/>
        </p:blipFill>
        <p:spPr>
          <a:xfrm>
            <a:off x="5673576" y="713381"/>
            <a:ext cx="6000750" cy="35102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B5178A-6A7E-7D1B-07BF-7F80EEAE659B}"/>
              </a:ext>
            </a:extLst>
          </p:cNvPr>
          <p:cNvSpPr/>
          <p:nvPr/>
        </p:nvSpPr>
        <p:spPr>
          <a:xfrm>
            <a:off x="750990" y="38467"/>
            <a:ext cx="4806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European Emissions</a:t>
            </a:r>
          </a:p>
        </p:txBody>
      </p:sp>
    </p:spTree>
    <p:extLst>
      <p:ext uri="{BB962C8B-B14F-4D97-AF65-F5344CB8AC3E}">
        <p14:creationId xmlns:p14="http://schemas.microsoft.com/office/powerpoint/2010/main" val="23416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7674" y="956189"/>
            <a:ext cx="4806892" cy="234897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 anchor="t">
            <a:spAutoFit/>
          </a:bodyPr>
          <a:lstStyle/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EMEP-CEIP annual emission totals used back to 1990 with 2021 gridded estimates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Prior to 1990 historical estimates from the CEDS were used to scale EMEP data back to 1960 (index of 1990 = 1) 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/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 sz="1032">
              <a:latin typeface="Comic Sans MS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 sz="1032">
              <a:latin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0990" y="38467"/>
            <a:ext cx="4806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European Emissions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4" name="Picture 3" descr="A map of europe with different colored spots&#10;&#10;AI-generated content may be incorrect.">
            <a:extLst>
              <a:ext uri="{FF2B5EF4-FFF2-40B4-BE49-F238E27FC236}">
                <a16:creationId xmlns:a16="http://schemas.microsoft.com/office/drawing/2014/main" id="{3BC1E9C3-44F3-A1D4-A91C-803E7AECE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4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7672" y="956189"/>
            <a:ext cx="5864467" cy="594996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 anchor="t">
            <a:spAutoFit/>
          </a:bodyPr>
          <a:lstStyle/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Annual emission totals available from 1970 (1980 for NH</a:t>
            </a:r>
            <a:r>
              <a:rPr lang="en-GB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Emission maps at 1 km x 1 km resolution in 2021 used to spatially disaggregate the annual emission totals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Point source data available from 2000 (non-energy) and 1990 (energy) – combined with diffused data distributions and re-scaled to match annual sector total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Prior to 2000 – non-energy sector point sources fixed at 2000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Prior to 1990 – energy sector points – ~120 power stations (&gt;85% of generated electricity) spatially allocated, and their emissions estimated from national averages of fuel burnt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Non-energy emissions prior to 1970 (1980 for NH</a:t>
            </a:r>
            <a:r>
              <a:rPr lang="en-GB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) estimated using historical statistics, compendiums and research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 sz="1032">
              <a:latin typeface="Comic Sans MS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 sz="1032">
              <a:latin typeface="Comic Sans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6278A-033D-2F98-AE71-839BE0301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84"/>
          <a:stretch/>
        </p:blipFill>
        <p:spPr>
          <a:xfrm>
            <a:off x="6300108" y="956189"/>
            <a:ext cx="6000749" cy="34164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0B8520-CAF1-9688-545E-D95711CA2C46}"/>
              </a:ext>
            </a:extLst>
          </p:cNvPr>
          <p:cNvSpPr/>
          <p:nvPr/>
        </p:nvSpPr>
        <p:spPr>
          <a:xfrm>
            <a:off x="1046459" y="48151"/>
            <a:ext cx="4806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UK Emissions</a:t>
            </a:r>
          </a:p>
        </p:txBody>
      </p:sp>
    </p:spTree>
    <p:extLst>
      <p:ext uri="{BB962C8B-B14F-4D97-AF65-F5344CB8AC3E}">
        <p14:creationId xmlns:p14="http://schemas.microsoft.com/office/powerpoint/2010/main" val="327246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7672" y="956189"/>
            <a:ext cx="5864467" cy="594996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 anchor="t">
            <a:spAutoFit/>
          </a:bodyPr>
          <a:lstStyle/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Annual emission totals available from 1970 (1980 for NH</a:t>
            </a:r>
            <a:r>
              <a:rPr lang="en-GB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Emission maps at 1 km x 1 km resolution in 2021 used to spatially disaggregate the annual emission totals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Point source data available from 2000 (non-energy) and 1990 (energy) – combined with diffused data distributions and re-scaled to match annual sector total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Prior to 2000 – non-energy sector point sources fixed at 2000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Prior to 1990 – energy sector points – ~120 power stations (&gt;85% of generated electricity) spatially allocated, and their emissions estimated from national averages of fuel burnt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Non-energy emissions prior to 1970 (1980 for NH3) estimated using historical statistics, compendiums and research</a:t>
            </a: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 sz="1032">
              <a:latin typeface="Comic Sans MS"/>
            </a:endParaRPr>
          </a:p>
          <a:p>
            <a:pPr marL="171365" indent="-171365">
              <a:buFont typeface="Arial" panose="020B0604020202020204" pitchFamily="34" charset="0"/>
              <a:buChar char="•"/>
            </a:pPr>
            <a:endParaRPr lang="en-GB" sz="1032">
              <a:latin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6459" y="48151"/>
            <a:ext cx="4806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UK Emissions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2515F-BD7F-B0A1-E9B7-9A5912565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095" y="4815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9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0844" y="38467"/>
            <a:ext cx="80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NO</a:t>
            </a:r>
            <a:r>
              <a:rPr lang="en-GB" sz="3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annual mean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1" name="Picture 10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39E73D04-7603-CA04-9FB0-6196D327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2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4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0844" y="38467"/>
            <a:ext cx="80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NO</a:t>
            </a:r>
            <a:r>
              <a:rPr lang="en-GB" sz="3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annual mean difference relative to 1960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73D04-7603-CA04-9FB0-6196D327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2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6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0844" y="38467"/>
            <a:ext cx="80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lang="en-GB" sz="3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GB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annual mean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10252705" y="4068528"/>
            <a:ext cx="708401" cy="73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53" tIns="46776" rIns="89953" bIns="46776" rtlCol="0" anchor="ctr"/>
          <a:lstStyle/>
          <a:p>
            <a:pPr algn="ctr">
              <a:lnSpc>
                <a:spcPct val="90000"/>
              </a:lnSpc>
            </a:pPr>
            <a:endParaRPr lang="en-GB" sz="1799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73D04-7603-CA04-9FB0-6196D327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2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6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 thruBlk="1"/>
      </p:transition>
    </mc:Choice>
    <mc:Fallback>
      <p:transition>
        <p:cut thruBlk="1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23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Tomas Liska</dc:creator>
  <cp:revision>3</cp:revision>
  <dcterms:created xsi:type="dcterms:W3CDTF">2024-04-19T21:20:47Z</dcterms:created>
  <dcterms:modified xsi:type="dcterms:W3CDTF">2025-05-06T11:17:19Z</dcterms:modified>
</cp:coreProperties>
</file>