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6"/>
  </p:notesMasterIdLst>
  <p:sldIdLst>
    <p:sldId id="574" r:id="rId2"/>
    <p:sldId id="578" r:id="rId3"/>
    <p:sldId id="649" r:id="rId4"/>
    <p:sldId id="581" r:id="rId5"/>
    <p:sldId id="650" r:id="rId6"/>
    <p:sldId id="651" r:id="rId7"/>
    <p:sldId id="652" r:id="rId8"/>
    <p:sldId id="580" r:id="rId9"/>
    <p:sldId id="582" r:id="rId10"/>
    <p:sldId id="628" r:id="rId11"/>
    <p:sldId id="633" r:id="rId12"/>
    <p:sldId id="635" r:id="rId13"/>
    <p:sldId id="636" r:id="rId14"/>
    <p:sldId id="653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925A57-92AA-D68D-FC7F-C51EA7A50E85}" name="GUION Antoine" initials="AG" userId="S::Antoine.GUION@ineris.fr::22ffc5eb-39f1-43d2-a82e-c3df35996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DFE7A-6912-42A2-89BA-17E09C6A3FB1}" v="13" dt="2025-05-06T07:35:24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86" autoAdjust="0"/>
  </p:normalViewPr>
  <p:slideViewPr>
    <p:cSldViewPr snapToGrid="0">
      <p:cViewPr>
        <p:scale>
          <a:sx n="80" d="100"/>
          <a:sy n="80" d="100"/>
        </p:scale>
        <p:origin x="880" y="-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34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91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7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9A767A-332E-43AF-9F3B-A2F5E565C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1200"/>
            <a:ext cx="3221250" cy="29185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EC7B4C-0D93-4490-9248-D84074ADA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9863" y="542591"/>
            <a:ext cx="2442925" cy="12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French National Institute for </a:t>
            </a:r>
            <a:r>
              <a:rPr lang="fr-FR" err="1"/>
              <a:t>Industrial</a:t>
            </a:r>
            <a:r>
              <a:rPr lang="fr-FR"/>
              <a:t> </a:t>
            </a:r>
            <a:r>
              <a:rPr lang="fr-FR" err="1"/>
              <a:t>Environment</a:t>
            </a:r>
            <a:r>
              <a:rPr lang="fr-FR"/>
              <a:t> and Risks (Ineris)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52DF93D-A507-46E1-AB2A-335E96855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51200"/>
            <a:ext cx="1798144" cy="1629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0B7016-7ABA-4F76-8365-F056DA8455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46126" y="359099"/>
            <a:ext cx="2337874" cy="12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French National Institute for </a:t>
            </a:r>
            <a:r>
              <a:rPr lang="fr-FR" err="1"/>
              <a:t>Industrial</a:t>
            </a:r>
            <a:r>
              <a:rPr lang="fr-FR"/>
              <a:t> </a:t>
            </a:r>
            <a:r>
              <a:rPr lang="fr-FR" err="1"/>
              <a:t>Environment</a:t>
            </a:r>
            <a:r>
              <a:rPr lang="fr-FR"/>
              <a:t> and Risks (Ineris)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E7BA0D-730C-47CD-AF4B-BBB9F8267F0F}"/>
              </a:ext>
            </a:extLst>
          </p:cNvPr>
          <p:cNvSpPr/>
          <p:nvPr userDrawn="1"/>
        </p:nvSpPr>
        <p:spPr>
          <a:xfrm>
            <a:off x="-1" y="738000"/>
            <a:ext cx="9144000" cy="4405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French National Institute for </a:t>
            </a:r>
            <a:r>
              <a:rPr lang="fr-FR" err="1"/>
              <a:t>Industrial</a:t>
            </a:r>
            <a:r>
              <a:rPr lang="fr-FR"/>
              <a:t> </a:t>
            </a:r>
            <a:r>
              <a:rPr lang="fr-FR" err="1"/>
              <a:t>Environment</a:t>
            </a:r>
            <a:r>
              <a:rPr lang="fr-FR"/>
              <a:t> and Risks (Ineris)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French National Institute for </a:t>
            </a:r>
            <a:r>
              <a:rPr lang="fr-FR" err="1"/>
              <a:t>Industrial</a:t>
            </a:r>
            <a:r>
              <a:rPr lang="fr-FR"/>
              <a:t> </a:t>
            </a:r>
            <a:r>
              <a:rPr lang="fr-FR" err="1"/>
              <a:t>Environment</a:t>
            </a:r>
            <a:r>
              <a:rPr lang="fr-FR"/>
              <a:t> and Risks (Ineris)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8F117-CBB4-D2BE-95C6-BBAFE4F5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91B88-8A8F-7485-755D-27A9B34B5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5DAEC-8D78-234C-BC03-8169252A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3705-31E7-4047-B5D2-1AB14E73EFB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05C52D-A2A8-7E40-529A-6EE6C6FA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0DB91A-EE85-07BF-6EDA-4DBB530D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4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E328BC2-B6CA-4F7E-B6D7-8FFA4EA74D7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108000"/>
            <a:ext cx="576064" cy="5219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FB48E5-FA05-4458-83BA-298D09F525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4000" y="176399"/>
            <a:ext cx="754617" cy="38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9" Type="http://schemas.openxmlformats.org/officeDocument/2006/relationships/hyperlink" Target="https://openclipart.org/detail/21735/fwd__bubble_hand_drawn-by-rejon-177666" TargetMode="Externa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F47CA9-F3DD-2605-AE87-715069FA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5B18E7-3E7D-7BC9-A3C2-492F9C49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l’environnement industriel et des risques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E3FB18-BDCA-49F1-AE71-4738462D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3651DA-9794-120D-0F7F-FF92BCDEE88D}"/>
              </a:ext>
            </a:extLst>
          </p:cNvPr>
          <p:cNvSpPr txBox="1"/>
          <p:nvPr/>
        </p:nvSpPr>
        <p:spPr>
          <a:xfrm>
            <a:off x="2267744" y="2203272"/>
            <a:ext cx="564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Marianne" panose="02000000000000000000" pitchFamily="50" charset="0"/>
                <a:ea typeface="Aptos" panose="020B0004020202020204" pitchFamily="34" charset="0"/>
                <a:cs typeface="Aptos" panose="020B0004020202020204" pitchFamily="34" charset="0"/>
              </a:rPr>
              <a:t>Retrospective modeling of the impact of climate change on emissions and air quality for the last decades</a:t>
            </a: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606180-6451-8B02-40AE-372E90BCE745}"/>
              </a:ext>
            </a:extLst>
          </p:cNvPr>
          <p:cNvSpPr txBox="1"/>
          <p:nvPr/>
        </p:nvSpPr>
        <p:spPr>
          <a:xfrm>
            <a:off x="2267744" y="3135067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Florian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Couvidat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, A.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Guion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, V.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Lannuque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, P. Messina, E. Real, G. Descombes, A. </a:t>
            </a:r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Simeon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, A. Colette (INERIS)</a:t>
            </a:r>
          </a:p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P. Buysse &amp; Raia-Silvia Massad (INRAE)</a:t>
            </a:r>
            <a:br>
              <a:rPr lang="fr-FR" dirty="0"/>
            </a:br>
            <a:endParaRPr lang="fr-FR" dirty="0"/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26th TFMM, Potsdam, 5-7 May 2025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7" name="Picture 2" descr="Cairn.info">
            <a:extLst>
              <a:ext uri="{FF2B5EF4-FFF2-40B4-BE49-F238E27FC236}">
                <a16:creationId xmlns:a16="http://schemas.microsoft.com/office/drawing/2014/main" id="{D2110AB4-0A4B-CD1D-C3BA-540D1022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46" y="594202"/>
            <a:ext cx="2081212" cy="5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rogramme PRIMEQUAL - Programme de Recherche Interorganisme pour une  MEilleure QUalité de l'Air | Recherche Ademe">
            <a:extLst>
              <a:ext uri="{FF2B5EF4-FFF2-40B4-BE49-F238E27FC236}">
                <a16:creationId xmlns:a16="http://schemas.microsoft.com/office/drawing/2014/main" id="{DB676ACA-6341-8958-F0C5-D1478853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44" y="4251012"/>
            <a:ext cx="2688281" cy="7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8EE4C50-AEAA-3BEE-9D71-FB7F0DC73FE0}"/>
              </a:ext>
            </a:extLst>
          </p:cNvPr>
          <p:cNvSpPr txBox="1"/>
          <p:nvPr/>
        </p:nvSpPr>
        <p:spPr>
          <a:xfrm flipH="1">
            <a:off x="6883276" y="4130600"/>
            <a:ext cx="2685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Funded</a:t>
            </a:r>
            <a:r>
              <a:rPr lang="fr-FR" sz="1200" dirty="0"/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43935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ligne, Tracé, diagramme&#10;&#10;Le contenu généré par l’IA peut être incorrect.">
            <a:extLst>
              <a:ext uri="{FF2B5EF4-FFF2-40B4-BE49-F238E27FC236}">
                <a16:creationId xmlns:a16="http://schemas.microsoft.com/office/drawing/2014/main" id="{EA1A1F01-C65A-324B-0ABC-35DF5E758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500"/>
            <a:ext cx="4444328" cy="2393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541F4F-13F3-9F24-4295-F04D6BA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63" y="900000"/>
            <a:ext cx="8424000" cy="720000"/>
          </a:xfrm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: Evolution of all </a:t>
            </a:r>
            <a:r>
              <a:rPr lang="fr-FR" dirty="0" err="1"/>
              <a:t>emissions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FE4A9C-FA27-7F10-4026-6E5F4B0E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AC5A-1E92-4AFE-BBD0-03E960FB7220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1D713-862C-2A32-C170-F3099CE6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643" y="4783500"/>
            <a:ext cx="590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067406-335F-447F-F16E-F0D7B7E3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661F58A1-F2AF-45E4-A4E6-38DB3585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1709382"/>
            <a:ext cx="4208435" cy="22002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A36BC0A-9C88-2329-2D89-9A052B72115A}"/>
              </a:ext>
            </a:extLst>
          </p:cNvPr>
          <p:cNvSpPr txBox="1"/>
          <p:nvPr/>
        </p:nvSpPr>
        <p:spPr>
          <a:xfrm>
            <a:off x="5582154" y="1295359"/>
            <a:ext cx="271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Fungal</a:t>
            </a:r>
            <a:r>
              <a:rPr lang="fr-FR" dirty="0"/>
              <a:t> spore </a:t>
            </a:r>
            <a:r>
              <a:rPr lang="fr-FR" dirty="0" err="1"/>
              <a:t>emissions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BDDA10-7CB4-6107-2DF7-189C836EA378}"/>
              </a:ext>
            </a:extLst>
          </p:cNvPr>
          <p:cNvSpPr txBox="1"/>
          <p:nvPr/>
        </p:nvSpPr>
        <p:spPr>
          <a:xfrm>
            <a:off x="4961954" y="3837600"/>
            <a:ext cx="3582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+0.51%/y</a:t>
            </a:r>
          </a:p>
          <a:p>
            <a:pPr algn="ctr"/>
            <a:r>
              <a:rPr lang="fr-FR" dirty="0"/>
              <a:t>57% of the </a:t>
            </a:r>
            <a:r>
              <a:rPr lang="fr-FR" dirty="0" err="1"/>
              <a:t>increase</a:t>
            </a:r>
            <a:r>
              <a:rPr lang="fr-FR" dirty="0"/>
              <a:t> due to LAI</a:t>
            </a:r>
          </a:p>
          <a:p>
            <a:pPr algn="ctr"/>
            <a:r>
              <a:rPr lang="fr-FR" dirty="0"/>
              <a:t>43% due to </a:t>
            </a:r>
            <a:r>
              <a:rPr lang="fr-FR" dirty="0" err="1"/>
              <a:t>humidity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F786F5A-1BDE-7AF3-F279-F265D080F895}"/>
              </a:ext>
            </a:extLst>
          </p:cNvPr>
          <p:cNvSpPr txBox="1"/>
          <p:nvPr/>
        </p:nvSpPr>
        <p:spPr>
          <a:xfrm>
            <a:off x="259281" y="3819884"/>
            <a:ext cx="4312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Soil</a:t>
            </a:r>
            <a:r>
              <a:rPr lang="fr-FR" sz="1600" dirty="0"/>
              <a:t> NOx, NH3, BVOC, </a:t>
            </a:r>
            <a:r>
              <a:rPr lang="fr-FR" sz="1600" dirty="0" err="1"/>
              <a:t>fungal</a:t>
            </a:r>
            <a:r>
              <a:rPr lang="fr-FR" sz="1600" dirty="0"/>
              <a:t> spore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increase</a:t>
            </a:r>
            <a:endParaRPr lang="fr-FR" sz="1600" dirty="0"/>
          </a:p>
          <a:p>
            <a:r>
              <a:rPr lang="fr-FR" sz="1600" dirty="0"/>
              <a:t>PM and </a:t>
            </a:r>
            <a:r>
              <a:rPr lang="fr-FR" sz="1600" dirty="0" err="1"/>
              <a:t>other</a:t>
            </a:r>
            <a:r>
              <a:rPr lang="fr-FR" sz="1600" dirty="0"/>
              <a:t> NOx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decrease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6690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733C6-D313-69E2-0BE3-A4F03369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A77F7D-3D1A-711A-2019-A56F4F04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C9A-0D3E-4113-A3EA-20A0EA12A875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FD679-EF34-334B-EF87-E01E92BC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310995-4333-834A-2DE5-06A28E04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11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C158655-5281-A97C-91D1-A09A378E7839}"/>
              </a:ext>
            </a:extLst>
          </p:cNvPr>
          <p:cNvSpPr txBox="1">
            <a:spLocks/>
          </p:cNvSpPr>
          <p:nvPr/>
        </p:nvSpPr>
        <p:spPr bwMode="gray">
          <a:xfrm>
            <a:off x="1895501" y="305951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r-FR" dirty="0" err="1"/>
              <a:t>Results</a:t>
            </a:r>
            <a:r>
              <a:rPr lang="fr-FR" dirty="0"/>
              <a:t>: Ozone concentrations</a:t>
            </a:r>
          </a:p>
        </p:txBody>
      </p:sp>
      <p:pic>
        <p:nvPicPr>
          <p:cNvPr id="13" name="Espace réservé du contenu 12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F317720C-5545-73E5-AC09-91D0BF30C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13" y="872321"/>
            <a:ext cx="4972424" cy="3792179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7C15377-6533-26B2-0C38-2AB87346F51F}"/>
              </a:ext>
            </a:extLst>
          </p:cNvPr>
          <p:cNvSpPr txBox="1"/>
          <p:nvPr/>
        </p:nvSpPr>
        <p:spPr>
          <a:xfrm>
            <a:off x="5459998" y="1084207"/>
            <a:ext cx="36399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Similar</a:t>
            </a:r>
            <a:r>
              <a:rPr lang="fr-FR" sz="1600" dirty="0"/>
              <a:t> pattern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annual</a:t>
            </a:r>
            <a:r>
              <a:rPr lang="fr-FR" sz="1600" dirty="0"/>
              <a:t> ozone, </a:t>
            </a:r>
            <a:r>
              <a:rPr lang="fr-FR" sz="1600" dirty="0" err="1"/>
              <a:t>annual</a:t>
            </a:r>
            <a:r>
              <a:rPr lang="fr-FR" sz="1600" dirty="0"/>
              <a:t> </a:t>
            </a:r>
            <a:r>
              <a:rPr lang="fr-FR" sz="1600" dirty="0" err="1"/>
              <a:t>average</a:t>
            </a:r>
            <a:r>
              <a:rPr lang="fr-FR" sz="1600" dirty="0"/>
              <a:t> of ozone </a:t>
            </a:r>
            <a:r>
              <a:rPr lang="fr-FR" sz="1600" dirty="0" err="1"/>
              <a:t>daily</a:t>
            </a:r>
            <a:r>
              <a:rPr lang="fr-FR" sz="1600" dirty="0"/>
              <a:t> max, SOMO35. </a:t>
            </a:r>
            <a:r>
              <a:rPr lang="fr-FR" sz="1600" dirty="0" err="1"/>
              <a:t>Only</a:t>
            </a:r>
            <a:r>
              <a:rPr lang="fr-FR" sz="1600" dirty="0"/>
              <a:t> 4DMA8 has a </a:t>
            </a:r>
            <a:r>
              <a:rPr lang="fr-FR" sz="1600" dirty="0" err="1"/>
              <a:t>specific</a:t>
            </a:r>
            <a:r>
              <a:rPr lang="fr-FR" sz="1600" dirty="0"/>
              <a:t> pattern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increase</a:t>
            </a:r>
            <a:r>
              <a:rPr lang="fr-FR" sz="1600" dirty="0"/>
              <a:t> over the </a:t>
            </a:r>
            <a:r>
              <a:rPr lang="fr-FR" sz="1600" dirty="0" err="1"/>
              <a:t>whole</a:t>
            </a:r>
            <a:r>
              <a:rPr lang="fr-FR" sz="1600" dirty="0"/>
              <a:t> </a:t>
            </a:r>
            <a:r>
              <a:rPr lang="fr-FR" sz="1600" dirty="0" err="1"/>
              <a:t>domain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Main drivers for ozone are:</a:t>
            </a:r>
          </a:p>
          <a:p>
            <a:pPr marL="285750" indent="-285750">
              <a:buFontTx/>
              <a:buChar char="-"/>
            </a:pPr>
            <a:r>
              <a:rPr lang="fr-FR" sz="1600" dirty="0" err="1"/>
              <a:t>Temperature</a:t>
            </a:r>
            <a:r>
              <a:rPr lang="fr-FR" sz="1600" dirty="0"/>
              <a:t> (R² </a:t>
            </a:r>
            <a:r>
              <a:rPr lang="fr-FR" sz="1600" dirty="0" err="1"/>
              <a:t>between</a:t>
            </a:r>
            <a:r>
              <a:rPr lang="fr-FR" sz="1600" dirty="0"/>
              <a:t> 0.1 and 0.5)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LAI. </a:t>
            </a:r>
            <a:r>
              <a:rPr lang="fr-FR" sz="1600" dirty="0" err="1"/>
              <a:t>Increases</a:t>
            </a:r>
            <a:r>
              <a:rPr lang="fr-FR" sz="1600" dirty="0"/>
              <a:t> of LAI can lead to an </a:t>
            </a:r>
            <a:r>
              <a:rPr lang="fr-FR" sz="1600" dirty="0" err="1"/>
              <a:t>increase</a:t>
            </a:r>
            <a:r>
              <a:rPr lang="fr-FR" sz="1600" dirty="0"/>
              <a:t> of </a:t>
            </a:r>
            <a:r>
              <a:rPr lang="fr-FR" sz="1600" dirty="0" err="1"/>
              <a:t>deposition</a:t>
            </a:r>
            <a:r>
              <a:rPr lang="fr-FR" sz="1600" dirty="0"/>
              <a:t> </a:t>
            </a:r>
            <a:r>
              <a:rPr lang="fr-FR" sz="1600" dirty="0" err="1"/>
              <a:t>velocities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Boundary</a:t>
            </a:r>
            <a:r>
              <a:rPr lang="fr-FR" sz="1600" dirty="0"/>
              <a:t> conditions</a:t>
            </a:r>
          </a:p>
        </p:txBody>
      </p:sp>
      <p:pic>
        <p:nvPicPr>
          <p:cNvPr id="18" name="Image 17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D2DDCC9-55FF-0F97-C452-23C66774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33" y="1344033"/>
            <a:ext cx="2360504" cy="136410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F17A5FB-5826-6152-3443-9C9CAC5B2ABC}"/>
              </a:ext>
            </a:extLst>
          </p:cNvPr>
          <p:cNvSpPr/>
          <p:nvPr/>
        </p:nvSpPr>
        <p:spPr>
          <a:xfrm>
            <a:off x="3741516" y="1012112"/>
            <a:ext cx="839337" cy="3180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CE2B32-11DD-CB85-3BEA-9587EFC7CD30}"/>
              </a:ext>
            </a:extLst>
          </p:cNvPr>
          <p:cNvSpPr txBox="1"/>
          <p:nvPr/>
        </p:nvSpPr>
        <p:spPr>
          <a:xfrm>
            <a:off x="3741516" y="844384"/>
            <a:ext cx="105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4MDA8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0D3FF6FF-C5CE-AB9F-B422-8816157D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039" y="1096167"/>
            <a:ext cx="762884" cy="1980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8A0CA41-4FA4-092B-31FC-A9C350782F48}"/>
              </a:ext>
            </a:extLst>
          </p:cNvPr>
          <p:cNvSpPr/>
          <p:nvPr/>
        </p:nvSpPr>
        <p:spPr>
          <a:xfrm>
            <a:off x="3640874" y="2862238"/>
            <a:ext cx="1047131" cy="327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FED3CC0-DC3F-B11B-3A71-66213785811C}"/>
              </a:ext>
            </a:extLst>
          </p:cNvPr>
          <p:cNvSpPr txBox="1"/>
          <p:nvPr/>
        </p:nvSpPr>
        <p:spPr>
          <a:xfrm>
            <a:off x="3625540" y="2785671"/>
            <a:ext cx="1050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4MDA8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72A4525-37F7-9A9E-4775-E227B4B10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576" y="3022896"/>
            <a:ext cx="582932" cy="178854"/>
          </a:xfrm>
          <a:prstGeom prst="rect">
            <a:avLst/>
          </a:prstGeom>
        </p:spPr>
      </p:pic>
      <p:pic>
        <p:nvPicPr>
          <p:cNvPr id="30" name="Image 29" descr="Une image contenant carte, tex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811A5D9-BF41-353B-4D58-F5B79A33E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354" y="3218974"/>
            <a:ext cx="2437097" cy="14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7C489-7294-9D87-1339-5654C256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501" y="305951"/>
            <a:ext cx="8424000" cy="720000"/>
          </a:xfrm>
        </p:spPr>
        <p:txBody>
          <a:bodyPr/>
          <a:lstStyle/>
          <a:p>
            <a:r>
              <a:rPr lang="fr-FR" dirty="0" err="1"/>
              <a:t>Resuls</a:t>
            </a:r>
            <a:r>
              <a:rPr lang="fr-FR" dirty="0"/>
              <a:t>: NO</a:t>
            </a:r>
            <a:r>
              <a:rPr lang="fr-FR" baseline="-25000" dirty="0"/>
              <a:t>2</a:t>
            </a:r>
            <a:r>
              <a:rPr lang="fr-FR" dirty="0"/>
              <a:t> concentrations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65289F-AAD3-2939-C79E-280295B6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82AA-4BB0-4822-957E-303DBD405BE4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ACE85-2B68-2F73-DE83-89524B3B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CA8F0-A6F4-6EC4-0504-0B44915D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12</a:t>
            </a:fld>
            <a:endParaRPr lang="fr-FR"/>
          </a:p>
        </p:txBody>
      </p:sp>
      <p:pic>
        <p:nvPicPr>
          <p:cNvPr id="10" name="Espace réservé du contenu 9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C9C6C0A4-D40B-9D75-8C90-D523AA01C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0" y="975749"/>
            <a:ext cx="6144686" cy="3356235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0CCF830-0BDF-18F4-17AB-EB6D1EA56231}"/>
              </a:ext>
            </a:extLst>
          </p:cNvPr>
          <p:cNvSpPr txBox="1"/>
          <p:nvPr/>
        </p:nvSpPr>
        <p:spPr>
          <a:xfrm>
            <a:off x="6188746" y="1084206"/>
            <a:ext cx="2562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Annual</a:t>
            </a:r>
            <a:r>
              <a:rPr lang="fr-FR" sz="1600" dirty="0"/>
              <a:t> NO</a:t>
            </a:r>
            <a:r>
              <a:rPr lang="fr-FR" sz="1600" baseline="-25000" dirty="0"/>
              <a:t>2</a:t>
            </a:r>
            <a:r>
              <a:rPr lang="fr-FR" sz="1600" dirty="0"/>
              <a:t> concentrations are  </a:t>
            </a:r>
            <a:r>
              <a:rPr lang="fr-FR" sz="1600" dirty="0" err="1"/>
              <a:t>strongly</a:t>
            </a:r>
            <a:r>
              <a:rPr lang="fr-FR" sz="1600" dirty="0"/>
              <a:t> </a:t>
            </a:r>
            <a:r>
              <a:rPr lang="fr-FR" sz="1600" dirty="0" err="1"/>
              <a:t>driven</a:t>
            </a:r>
            <a:r>
              <a:rPr lang="fr-FR" sz="1600" dirty="0"/>
              <a:t> by </a:t>
            </a:r>
            <a:r>
              <a:rPr lang="fr-FR" sz="1600" dirty="0" err="1"/>
              <a:t>annual</a:t>
            </a:r>
            <a:r>
              <a:rPr lang="fr-FR" sz="1600" dirty="0"/>
              <a:t> </a:t>
            </a:r>
            <a:r>
              <a:rPr lang="fr-FR" sz="1600" dirty="0" err="1"/>
              <a:t>temperature</a:t>
            </a:r>
            <a:r>
              <a:rPr lang="fr-FR" sz="1600" dirty="0"/>
              <a:t> (R² </a:t>
            </a:r>
            <a:r>
              <a:rPr lang="fr-FR" sz="1600" dirty="0" err="1"/>
              <a:t>around</a:t>
            </a:r>
            <a:r>
              <a:rPr lang="fr-FR" sz="1600" dirty="0"/>
              <a:t> 0,5 in central Europe)</a:t>
            </a:r>
          </a:p>
          <a:p>
            <a:endParaRPr lang="fr-FR" sz="1600" dirty="0"/>
          </a:p>
          <a:p>
            <a:r>
              <a:rPr lang="fr-FR" sz="1600" dirty="0" err="1"/>
              <a:t>Almost</a:t>
            </a:r>
            <a:r>
              <a:rPr lang="fr-FR" sz="1600" dirty="0"/>
              <a:t> no </a:t>
            </a:r>
            <a:r>
              <a:rPr lang="fr-FR" sz="1600" dirty="0" err="1"/>
              <a:t>evolution</a:t>
            </a:r>
            <a:r>
              <a:rPr lang="fr-FR" sz="1600" dirty="0"/>
              <a:t> if </a:t>
            </a:r>
            <a:r>
              <a:rPr lang="fr-FR" sz="1600" dirty="0" err="1"/>
              <a:t>emissions</a:t>
            </a:r>
            <a:r>
              <a:rPr lang="fr-FR" sz="1600" dirty="0"/>
              <a:t> are </a:t>
            </a:r>
            <a:r>
              <a:rPr lang="fr-FR" sz="1600" dirty="0" err="1"/>
              <a:t>assumed</a:t>
            </a:r>
            <a:r>
              <a:rPr lang="fr-FR" sz="1600" dirty="0"/>
              <a:t> to </a:t>
            </a:r>
            <a:r>
              <a:rPr lang="fr-FR" sz="1600" dirty="0" err="1"/>
              <a:t>be</a:t>
            </a:r>
            <a:r>
              <a:rPr lang="fr-FR" sz="1600" dirty="0"/>
              <a:t> constant </a:t>
            </a:r>
          </a:p>
        </p:txBody>
      </p:sp>
    </p:spTree>
    <p:extLst>
      <p:ext uri="{BB962C8B-B14F-4D97-AF65-F5344CB8AC3E}">
        <p14:creationId xmlns:p14="http://schemas.microsoft.com/office/powerpoint/2010/main" val="159752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6BC3-5F39-F7F1-DD02-D6827A885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D6A43-0CD1-444C-844F-95ADF591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501" y="305951"/>
            <a:ext cx="8424000" cy="720000"/>
          </a:xfrm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: PM10 concentrations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7BD7C5-A1AC-475A-170A-A2871B64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82AA-4BB0-4822-957E-303DBD405BE4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7F23A0-38FC-7A30-6FB9-E4A53269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95D628-6A1A-DFE1-C68B-CB3A6D46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13</a:t>
            </a:fld>
            <a:endParaRPr lang="fr-FR"/>
          </a:p>
        </p:txBody>
      </p:sp>
      <p:pic>
        <p:nvPicPr>
          <p:cNvPr id="9" name="Espace réservé du contenu 8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3849F1A-0A15-F22A-3F84-80F7A851C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0728"/>
            <a:ext cx="5964072" cy="3116902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D071BD4-F067-A815-4B31-CAF819C003A0}"/>
              </a:ext>
            </a:extLst>
          </p:cNvPr>
          <p:cNvSpPr txBox="1"/>
          <p:nvPr/>
        </p:nvSpPr>
        <p:spPr>
          <a:xfrm>
            <a:off x="5964072" y="786353"/>
            <a:ext cx="2936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Decrease</a:t>
            </a:r>
            <a:r>
              <a:rPr lang="fr-FR" sz="1600" dirty="0"/>
              <a:t> of SIA (</a:t>
            </a:r>
            <a:r>
              <a:rPr lang="fr-FR" sz="1600" dirty="0" err="1"/>
              <a:t>even</a:t>
            </a:r>
            <a:r>
              <a:rPr lang="fr-FR" sz="1600" dirty="0"/>
              <a:t> </a:t>
            </a:r>
            <a:r>
              <a:rPr lang="fr-FR" sz="1600" dirty="0" err="1"/>
              <a:t>though</a:t>
            </a:r>
            <a:r>
              <a:rPr lang="fr-FR" sz="1600" dirty="0"/>
              <a:t> NH</a:t>
            </a:r>
            <a:r>
              <a:rPr lang="fr-FR" sz="1600" baseline="-25000" dirty="0"/>
              <a:t>3</a:t>
            </a:r>
            <a:r>
              <a:rPr lang="fr-FR" sz="1600" dirty="0"/>
              <a:t>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increase</a:t>
            </a:r>
            <a:r>
              <a:rPr lang="fr-FR" sz="1600" dirty="0"/>
              <a:t>) due to </a:t>
            </a:r>
            <a:r>
              <a:rPr lang="fr-FR" sz="1600" dirty="0" err="1"/>
              <a:t>higher</a:t>
            </a:r>
            <a:r>
              <a:rPr lang="fr-FR" sz="1600" dirty="0"/>
              <a:t> </a:t>
            </a:r>
            <a:r>
              <a:rPr lang="fr-FR" sz="1600" dirty="0" err="1"/>
              <a:t>temperature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600" dirty="0" err="1"/>
              <a:t>Decrease</a:t>
            </a:r>
            <a:r>
              <a:rPr lang="fr-FR" sz="1600" dirty="0"/>
              <a:t> of </a:t>
            </a:r>
            <a:r>
              <a:rPr lang="fr-FR" sz="1600" dirty="0" err="1"/>
              <a:t>primary</a:t>
            </a:r>
            <a:r>
              <a:rPr lang="fr-FR" sz="1600" dirty="0"/>
              <a:t> PM (</a:t>
            </a:r>
            <a:r>
              <a:rPr lang="fr-FR" sz="1600" dirty="0" err="1"/>
              <a:t>decrease</a:t>
            </a:r>
            <a:r>
              <a:rPr lang="fr-FR" sz="1600" dirty="0"/>
              <a:t> of </a:t>
            </a:r>
            <a:r>
              <a:rPr lang="fr-FR" sz="1600" dirty="0" err="1"/>
              <a:t>residential</a:t>
            </a:r>
            <a:r>
              <a:rPr lang="fr-FR" sz="1600" dirty="0"/>
              <a:t> </a:t>
            </a:r>
            <a:r>
              <a:rPr lang="fr-FR" sz="1600" dirty="0" err="1"/>
              <a:t>emissions</a:t>
            </a:r>
            <a:r>
              <a:rPr lang="fr-FR" sz="1600" dirty="0"/>
              <a:t>)</a:t>
            </a:r>
          </a:p>
          <a:p>
            <a:endParaRPr lang="fr-FR" sz="1600" dirty="0"/>
          </a:p>
          <a:p>
            <a:r>
              <a:rPr lang="fr-FR" sz="1600" dirty="0" err="1"/>
              <a:t>Slight</a:t>
            </a:r>
            <a:r>
              <a:rPr lang="fr-FR" sz="1600" dirty="0"/>
              <a:t> </a:t>
            </a:r>
            <a:r>
              <a:rPr lang="fr-FR" sz="1600" dirty="0" err="1"/>
              <a:t>increase</a:t>
            </a:r>
            <a:r>
              <a:rPr lang="fr-FR" sz="1600" dirty="0"/>
              <a:t> of SOA, </a:t>
            </a:r>
            <a:r>
              <a:rPr lang="fr-FR" sz="1600" dirty="0" err="1"/>
              <a:t>fungal</a:t>
            </a:r>
            <a:r>
              <a:rPr lang="fr-FR" sz="1600" dirty="0"/>
              <a:t> spore and </a:t>
            </a:r>
            <a:r>
              <a:rPr lang="fr-FR" sz="1600" dirty="0" err="1"/>
              <a:t>dusts</a:t>
            </a:r>
            <a:r>
              <a:rPr lang="fr-FR" sz="1600" dirty="0"/>
              <a:t>. The </a:t>
            </a:r>
            <a:r>
              <a:rPr lang="fr-FR" sz="1600" dirty="0" err="1"/>
              <a:t>increase</a:t>
            </a:r>
            <a:r>
              <a:rPr lang="fr-FR" sz="1600" dirty="0"/>
              <a:t> of </a:t>
            </a:r>
            <a:r>
              <a:rPr lang="fr-FR" sz="1600" dirty="0" err="1"/>
              <a:t>dusts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due to more </a:t>
            </a:r>
            <a:r>
              <a:rPr lang="fr-FR" sz="1600" dirty="0" err="1"/>
              <a:t>frequent</a:t>
            </a:r>
            <a:r>
              <a:rPr lang="fr-FR" sz="1600" dirty="0"/>
              <a:t> </a:t>
            </a:r>
            <a:r>
              <a:rPr lang="fr-FR" sz="1600" dirty="0" err="1"/>
              <a:t>periods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south-north</a:t>
            </a:r>
            <a:r>
              <a:rPr lang="fr-FR" sz="1600" dirty="0"/>
              <a:t> </a:t>
            </a:r>
            <a:r>
              <a:rPr lang="fr-FR" sz="1600" dirty="0" err="1"/>
              <a:t>winds</a:t>
            </a:r>
            <a:r>
              <a:rPr lang="fr-FR" sz="1600" dirty="0"/>
              <a:t>.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8448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B1EF8-B125-ED7B-C2B4-C83E3E4B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21333-24A8-0C31-5A0A-8C1AF01F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501" y="305951"/>
            <a:ext cx="8424000" cy="720000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D3E5C7-1918-D21E-32F5-D9616CC5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82AA-4BB0-4822-957E-303DBD405BE4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572969-F7C7-A972-C5C6-6CD454D0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240B7-CB00-4AC0-625D-85FB1D7C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601874D-13EC-D5DF-34E9-46F22B148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800066"/>
            <a:ext cx="8555400" cy="3543367"/>
          </a:xfrm>
        </p:spPr>
        <p:txBody>
          <a:bodyPr/>
          <a:lstStyle/>
          <a:p>
            <a:r>
              <a:rPr lang="fr-FR" sz="1600" b="1" dirty="0"/>
              <a:t>Strong </a:t>
            </a:r>
            <a:r>
              <a:rPr lang="fr-FR" sz="1600" b="1" dirty="0" err="1"/>
              <a:t>dependence</a:t>
            </a:r>
            <a:r>
              <a:rPr lang="fr-FR" sz="1600" b="1" dirty="0"/>
              <a:t> of </a:t>
            </a:r>
            <a:r>
              <a:rPr lang="fr-FR" sz="1600" b="1" dirty="0" err="1"/>
              <a:t>emissions</a:t>
            </a:r>
            <a:r>
              <a:rPr lang="fr-FR" sz="1600" b="1" dirty="0"/>
              <a:t> on </a:t>
            </a:r>
            <a:r>
              <a:rPr lang="fr-FR" sz="1600" b="1" dirty="0" err="1"/>
              <a:t>climate</a:t>
            </a:r>
            <a:r>
              <a:rPr lang="fr-FR" sz="1600" b="1" dirty="0"/>
              <a:t>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More BVOC, more spores, more NH</a:t>
            </a:r>
            <a:r>
              <a:rPr lang="fr-FR" sz="1400" baseline="-25000" dirty="0"/>
              <a:t>3</a:t>
            </a:r>
            <a:r>
              <a:rPr lang="fr-FR" sz="1400" dirty="0"/>
              <a:t> but </a:t>
            </a:r>
            <a:r>
              <a:rPr lang="fr-FR" sz="1400" dirty="0" err="1"/>
              <a:t>less</a:t>
            </a:r>
            <a:r>
              <a:rPr lang="fr-FR" sz="1400" dirty="0"/>
              <a:t> NOx and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Isoprene</a:t>
            </a:r>
            <a:r>
              <a:rPr lang="fr-FR" sz="1400" dirty="0"/>
              <a:t> </a:t>
            </a:r>
            <a:r>
              <a:rPr lang="fr-FR" sz="1400" dirty="0" err="1"/>
              <a:t>emissions</a:t>
            </a:r>
            <a:r>
              <a:rPr lang="fr-FR" sz="1400" dirty="0"/>
              <a:t> are </a:t>
            </a:r>
            <a:r>
              <a:rPr lang="fr-FR" sz="1400" dirty="0" err="1"/>
              <a:t>strongly</a:t>
            </a:r>
            <a:r>
              <a:rPr lang="fr-FR" sz="1400" dirty="0"/>
              <a:t> </a:t>
            </a:r>
            <a:r>
              <a:rPr lang="fr-FR" sz="1400" dirty="0" err="1"/>
              <a:t>affected</a:t>
            </a:r>
            <a:r>
              <a:rPr lang="fr-FR" sz="1400" dirty="0"/>
              <a:t> by the </a:t>
            </a:r>
            <a:r>
              <a:rPr lang="fr-FR" sz="1400" dirty="0" err="1"/>
              <a:t>decrease</a:t>
            </a:r>
            <a:r>
              <a:rPr lang="fr-FR" sz="1400" dirty="0"/>
              <a:t> in the </a:t>
            </a:r>
            <a:r>
              <a:rPr lang="fr-FR" sz="1400" dirty="0" err="1"/>
              <a:t>soil</a:t>
            </a:r>
            <a:r>
              <a:rPr lang="fr-FR" sz="1400" dirty="0"/>
              <a:t> </a:t>
            </a:r>
            <a:r>
              <a:rPr lang="fr-FR" sz="1400" dirty="0" err="1"/>
              <a:t>humidity</a:t>
            </a:r>
            <a:r>
              <a:rPr lang="fr-FR" sz="1400" dirty="0"/>
              <a:t>. </a:t>
            </a:r>
            <a:r>
              <a:rPr lang="fr-FR" sz="1400" dirty="0" err="1"/>
              <a:t>Other</a:t>
            </a:r>
            <a:r>
              <a:rPr lang="fr-FR" sz="1400" dirty="0"/>
              <a:t> VOC </a:t>
            </a:r>
            <a:r>
              <a:rPr lang="fr-FR" sz="1400" dirty="0" err="1"/>
              <a:t>should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affected</a:t>
            </a:r>
            <a:r>
              <a:rPr lang="fr-FR" sz="1400" dirty="0"/>
              <a:t> </a:t>
            </a:r>
            <a:r>
              <a:rPr lang="fr-FR" sz="1400" dirty="0" err="1"/>
              <a:t>too</a:t>
            </a:r>
            <a:r>
              <a:rPr lang="fr-FR" sz="1400" dirty="0"/>
              <a:t> but not a lot of data. </a:t>
            </a:r>
            <a:r>
              <a:rPr lang="fr-FR" sz="1400" dirty="0" err="1"/>
              <a:t>Studies</a:t>
            </a:r>
            <a:r>
              <a:rPr lang="fr-FR" sz="1400" dirty="0"/>
              <a:t> </a:t>
            </a:r>
            <a:r>
              <a:rPr lang="fr-FR" sz="1400" dirty="0" err="1"/>
              <a:t>indicate</a:t>
            </a:r>
            <a:r>
              <a:rPr lang="fr-FR" sz="1400" dirty="0"/>
              <a:t> an </a:t>
            </a:r>
            <a:r>
              <a:rPr lang="fr-FR" sz="1400" dirty="0" err="1"/>
              <a:t>increase</a:t>
            </a:r>
            <a:r>
              <a:rPr lang="fr-FR" sz="1400" dirty="0"/>
              <a:t> of </a:t>
            </a:r>
            <a:r>
              <a:rPr lang="fr-FR" sz="1400" dirty="0" err="1"/>
              <a:t>some</a:t>
            </a:r>
            <a:r>
              <a:rPr lang="fr-FR" sz="1400" dirty="0"/>
              <a:t> </a:t>
            </a:r>
            <a:r>
              <a:rPr lang="fr-FR" sz="1400" dirty="0" err="1"/>
              <a:t>monoterpenes</a:t>
            </a:r>
            <a:r>
              <a:rPr lang="fr-FR" sz="1400" dirty="0"/>
              <a:t> and a </a:t>
            </a:r>
            <a:r>
              <a:rPr lang="fr-FR" sz="1400" dirty="0" err="1"/>
              <a:t>decrease</a:t>
            </a:r>
            <a:r>
              <a:rPr lang="fr-FR" sz="1400" dirty="0"/>
              <a:t> of </a:t>
            </a:r>
            <a:r>
              <a:rPr lang="fr-FR" sz="1400" dirty="0" err="1"/>
              <a:t>other</a:t>
            </a:r>
            <a:r>
              <a:rPr lang="fr-FR" sz="1400" dirty="0"/>
              <a:t> </a:t>
            </a:r>
            <a:r>
              <a:rPr lang="fr-FR" sz="1400" dirty="0" err="1"/>
              <a:t>monoterpenes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a </a:t>
            </a:r>
            <a:r>
              <a:rPr lang="fr-FR" sz="1400" dirty="0" err="1"/>
              <a:t>decrease</a:t>
            </a:r>
            <a:r>
              <a:rPr lang="fr-FR" sz="1400" dirty="0"/>
              <a:t> in </a:t>
            </a:r>
            <a:r>
              <a:rPr lang="fr-FR" sz="1400" dirty="0" err="1"/>
              <a:t>soil</a:t>
            </a:r>
            <a:r>
              <a:rPr lang="fr-FR" sz="1400" dirty="0"/>
              <a:t> </a:t>
            </a:r>
            <a:r>
              <a:rPr lang="fr-FR" sz="1400" dirty="0" err="1"/>
              <a:t>humidity</a:t>
            </a:r>
            <a:r>
              <a:rPr lang="fr-F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Difficulties</a:t>
            </a:r>
            <a:r>
              <a:rPr lang="fr-FR" sz="1400" dirty="0"/>
              <a:t> to </a:t>
            </a:r>
            <a:r>
              <a:rPr lang="fr-FR" sz="1400" dirty="0" err="1"/>
              <a:t>validate</a:t>
            </a:r>
            <a:r>
              <a:rPr lang="fr-FR" sz="1400" dirty="0"/>
              <a:t> </a:t>
            </a:r>
            <a:r>
              <a:rPr lang="fr-FR" sz="1400" dirty="0" err="1"/>
              <a:t>biogenic</a:t>
            </a:r>
            <a:r>
              <a:rPr lang="fr-FR" sz="1400" dirty="0"/>
              <a:t> </a:t>
            </a:r>
            <a:r>
              <a:rPr lang="fr-FR" sz="1400" dirty="0" err="1"/>
              <a:t>emissions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 err="1"/>
              <a:t>Effect</a:t>
            </a:r>
            <a:r>
              <a:rPr lang="fr-FR" sz="1600" b="1" dirty="0"/>
              <a:t> of </a:t>
            </a:r>
            <a:r>
              <a:rPr lang="fr-FR" sz="1600" b="1" dirty="0" err="1"/>
              <a:t>climate</a:t>
            </a:r>
            <a:r>
              <a:rPr lang="fr-FR" sz="1600" b="1" dirty="0"/>
              <a:t> change on concentrations: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</a:t>
            </a:r>
            <a:r>
              <a:rPr lang="fr-FR" sz="1400" dirty="0" err="1"/>
              <a:t>evolution</a:t>
            </a:r>
            <a:r>
              <a:rPr lang="fr-FR" sz="1400" dirty="0"/>
              <a:t> of LAI due to CO</a:t>
            </a:r>
            <a:r>
              <a:rPr lang="fr-FR" sz="1400" baseline="-25000" dirty="0"/>
              <a:t>2</a:t>
            </a:r>
            <a:r>
              <a:rPr lang="fr-FR" sz="1400" dirty="0"/>
              <a:t> </a:t>
            </a:r>
            <a:r>
              <a:rPr lang="fr-FR" sz="1400" dirty="0" err="1"/>
              <a:t>fertilization</a:t>
            </a:r>
            <a:r>
              <a:rPr lang="fr-FR" sz="1400" dirty="0"/>
              <a:t>, or </a:t>
            </a:r>
            <a:r>
              <a:rPr lang="fr-FR" sz="1400" dirty="0" err="1"/>
              <a:t>increase</a:t>
            </a:r>
            <a:r>
              <a:rPr lang="fr-FR" sz="1400" dirty="0"/>
              <a:t> in dry conditions </a:t>
            </a:r>
            <a:r>
              <a:rPr lang="fr-FR" sz="1400" dirty="0" err="1"/>
              <a:t>plays</a:t>
            </a:r>
            <a:r>
              <a:rPr lang="fr-FR" sz="1400" dirty="0"/>
              <a:t> an important </a:t>
            </a:r>
            <a:r>
              <a:rPr lang="fr-FR" sz="1400" dirty="0" err="1"/>
              <a:t>role</a:t>
            </a:r>
            <a:r>
              <a:rPr lang="fr-FR" sz="1400" dirty="0"/>
              <a:t> in the </a:t>
            </a:r>
            <a:r>
              <a:rPr lang="fr-FR" sz="1400" dirty="0" err="1"/>
              <a:t>evolution</a:t>
            </a:r>
            <a:r>
              <a:rPr lang="fr-FR" sz="1400" dirty="0"/>
              <a:t> of VOC </a:t>
            </a:r>
            <a:r>
              <a:rPr lang="fr-FR" sz="1400" dirty="0" err="1"/>
              <a:t>emissions</a:t>
            </a:r>
            <a:r>
              <a:rPr lang="fr-FR" sz="1400" dirty="0"/>
              <a:t> and ozone concentrations.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Concentrations of </a:t>
            </a:r>
            <a:r>
              <a:rPr lang="fr-FR" sz="1400" dirty="0" err="1"/>
              <a:t>natural</a:t>
            </a:r>
            <a:r>
              <a:rPr lang="fr-FR" sz="1400" dirty="0"/>
              <a:t> and </a:t>
            </a:r>
            <a:r>
              <a:rPr lang="fr-FR" sz="1400" dirty="0" err="1"/>
              <a:t>biogenic</a:t>
            </a:r>
            <a:r>
              <a:rPr lang="fr-FR" sz="1400" dirty="0"/>
              <a:t> PM </a:t>
            </a:r>
            <a:r>
              <a:rPr lang="fr-FR" sz="1400" dirty="0" err="1"/>
              <a:t>increased</a:t>
            </a:r>
            <a:r>
              <a:rPr lang="fr-FR" sz="1400" dirty="0"/>
              <a:t> </a:t>
            </a:r>
            <a:r>
              <a:rPr lang="fr-FR" sz="1400" dirty="0" err="1"/>
              <a:t>while</a:t>
            </a:r>
            <a:r>
              <a:rPr lang="fr-FR" sz="1400" dirty="0"/>
              <a:t> </a:t>
            </a:r>
            <a:r>
              <a:rPr lang="fr-FR" sz="1400" dirty="0" err="1"/>
              <a:t>anthropogenic</a:t>
            </a:r>
            <a:r>
              <a:rPr lang="fr-FR" sz="1400" dirty="0"/>
              <a:t> PM </a:t>
            </a:r>
            <a:r>
              <a:rPr lang="fr-FR" sz="1400" dirty="0" err="1"/>
              <a:t>decreased</a:t>
            </a:r>
            <a:r>
              <a:rPr lang="fr-FR" sz="1400" dirty="0"/>
              <a:t> </a:t>
            </a:r>
          </a:p>
          <a:p>
            <a:endParaRPr lang="fr-FR" sz="1600" dirty="0"/>
          </a:p>
          <a:p>
            <a:r>
              <a:rPr lang="fr-FR" sz="1600" b="1" dirty="0" err="1"/>
              <a:t>Effect</a:t>
            </a:r>
            <a:r>
              <a:rPr lang="fr-FR" sz="1600" b="1" dirty="0"/>
              <a:t> of </a:t>
            </a:r>
            <a:r>
              <a:rPr lang="fr-FR" sz="1600" b="1" dirty="0" err="1"/>
              <a:t>climate</a:t>
            </a:r>
            <a:r>
              <a:rPr lang="fr-FR" sz="1600" b="1" dirty="0"/>
              <a:t> change on </a:t>
            </a:r>
            <a:r>
              <a:rPr lang="fr-FR" sz="1600" b="1" dirty="0" err="1"/>
              <a:t>deposition</a:t>
            </a:r>
            <a:r>
              <a:rPr lang="fr-FR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Deposition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also</a:t>
            </a:r>
            <a:r>
              <a:rPr lang="fr-FR" sz="1400" dirty="0"/>
              <a:t> </a:t>
            </a:r>
            <a:r>
              <a:rPr lang="fr-FR" sz="1400" dirty="0" err="1"/>
              <a:t>affected</a:t>
            </a:r>
            <a:r>
              <a:rPr lang="fr-FR" sz="1400" dirty="0"/>
              <a:t>: </a:t>
            </a:r>
            <a:r>
              <a:rPr lang="fr-FR" sz="1400" dirty="0" err="1"/>
              <a:t>increase</a:t>
            </a:r>
            <a:r>
              <a:rPr lang="fr-FR" sz="1400" dirty="0"/>
              <a:t> in </a:t>
            </a:r>
            <a:r>
              <a:rPr lang="fr-FR" sz="1400" dirty="0" err="1"/>
              <a:t>NHx</a:t>
            </a:r>
            <a:r>
              <a:rPr lang="fr-FR" sz="1400" dirty="0"/>
              <a:t> </a:t>
            </a:r>
            <a:r>
              <a:rPr lang="fr-FR" sz="1400" dirty="0" err="1"/>
              <a:t>deposition</a:t>
            </a:r>
            <a:r>
              <a:rPr lang="fr-FR" sz="1400" dirty="0"/>
              <a:t>, stable NOx </a:t>
            </a:r>
            <a:r>
              <a:rPr lang="fr-FR" sz="1400" dirty="0" err="1"/>
              <a:t>deposition</a:t>
            </a:r>
            <a:r>
              <a:rPr lang="fr-FR" sz="1400" dirty="0"/>
              <a:t> but </a:t>
            </a:r>
            <a:r>
              <a:rPr lang="fr-FR" sz="1400" dirty="0" err="1"/>
              <a:t>lower</a:t>
            </a:r>
            <a:r>
              <a:rPr lang="fr-FR" sz="1400" dirty="0"/>
              <a:t> </a:t>
            </a:r>
            <a:r>
              <a:rPr lang="fr-FR" sz="1400" dirty="0" err="1"/>
              <a:t>SOx</a:t>
            </a:r>
            <a:r>
              <a:rPr lang="fr-FR" sz="1400" dirty="0"/>
              <a:t> </a:t>
            </a:r>
            <a:r>
              <a:rPr lang="fr-FR" sz="1400" dirty="0" err="1"/>
              <a:t>deposition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55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E122A-AA22-BE22-3F99-44750277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Objectives of the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8E818-719B-7E10-58C2-64FB2304C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7614"/>
            <a:ext cx="8424000" cy="3062386"/>
          </a:xfrm>
        </p:spPr>
        <p:txBody>
          <a:bodyPr/>
          <a:lstStyle/>
          <a:p>
            <a:pPr marL="537750" lvl="1" indent="-285750"/>
            <a:r>
              <a:rPr lang="fr-FR" sz="1600" dirty="0" err="1"/>
              <a:t>Isolate</a:t>
            </a:r>
            <a:r>
              <a:rPr lang="fr-FR" sz="1600" dirty="0"/>
              <a:t> the </a:t>
            </a:r>
            <a:r>
              <a:rPr lang="fr-FR" sz="1600" dirty="0" err="1"/>
              <a:t>effect</a:t>
            </a:r>
            <a:r>
              <a:rPr lang="fr-FR" sz="1600" dirty="0"/>
              <a:t> of </a:t>
            </a:r>
            <a:r>
              <a:rPr lang="fr-FR" sz="1600" dirty="0" err="1"/>
              <a:t>climate</a:t>
            </a:r>
            <a:r>
              <a:rPr lang="fr-FR" sz="1600" dirty="0"/>
              <a:t> change on </a:t>
            </a:r>
            <a:r>
              <a:rPr lang="fr-FR" sz="1600" dirty="0" err="1"/>
              <a:t>emissions</a:t>
            </a:r>
            <a:r>
              <a:rPr lang="fr-FR" sz="1600" dirty="0"/>
              <a:t> (</a:t>
            </a:r>
            <a:r>
              <a:rPr lang="fr-FR" sz="1600" dirty="0" err="1"/>
              <a:t>both</a:t>
            </a:r>
            <a:r>
              <a:rPr lang="fr-FR" sz="1600" dirty="0"/>
              <a:t> </a:t>
            </a:r>
            <a:r>
              <a:rPr lang="fr-FR" sz="1600" dirty="0" err="1"/>
              <a:t>natural</a:t>
            </a:r>
            <a:r>
              <a:rPr lang="fr-FR" sz="1600" dirty="0"/>
              <a:t> and </a:t>
            </a:r>
            <a:r>
              <a:rPr lang="fr-FR" sz="1600" dirty="0" err="1"/>
              <a:t>biogenic</a:t>
            </a:r>
            <a:r>
              <a:rPr lang="fr-FR" sz="1600" dirty="0"/>
              <a:t>) and air </a:t>
            </a:r>
            <a:r>
              <a:rPr lang="fr-FR" sz="1600" dirty="0" err="1"/>
              <a:t>quality</a:t>
            </a:r>
            <a:r>
              <a:rPr lang="fr-FR" sz="1600" dirty="0"/>
              <a:t> on the 1990-2022</a:t>
            </a:r>
          </a:p>
          <a:p>
            <a:pPr marL="537750" lvl="1" indent="-285750"/>
            <a:r>
              <a:rPr lang="fr-FR" sz="1600" dirty="0" err="1"/>
              <a:t>Simulate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CHIMERE </a:t>
            </a:r>
            <a:r>
              <a:rPr lang="fr-FR" sz="1600" dirty="0" err="1"/>
              <a:t>atmospheric</a:t>
            </a:r>
            <a:r>
              <a:rPr lang="fr-FR" sz="1600" dirty="0"/>
              <a:t> concentrations at 0.25°resolution  </a:t>
            </a:r>
            <a:r>
              <a:rPr lang="fr-FR" sz="1600" dirty="0" err="1"/>
              <a:t>with</a:t>
            </a:r>
            <a:r>
              <a:rPr lang="fr-FR" sz="1600" dirty="0"/>
              <a:t> constant practices (or </a:t>
            </a:r>
            <a:r>
              <a:rPr lang="fr-FR" sz="1600" dirty="0" err="1"/>
              <a:t>activities</a:t>
            </a:r>
            <a:r>
              <a:rPr lang="fr-FR" sz="1600" dirty="0"/>
              <a:t>) </a:t>
            </a:r>
            <a:r>
              <a:rPr lang="fr-FR" sz="1600" dirty="0" err="1"/>
              <a:t>using</a:t>
            </a:r>
            <a:r>
              <a:rPr lang="fr-FR" sz="1600" dirty="0"/>
              <a:t> ERA5 </a:t>
            </a:r>
            <a:r>
              <a:rPr lang="fr-FR" sz="1600" dirty="0" err="1"/>
              <a:t>meteorology</a:t>
            </a:r>
            <a:r>
              <a:rPr lang="fr-FR" sz="1600" dirty="0"/>
              <a:t> on the </a:t>
            </a:r>
            <a:r>
              <a:rPr lang="fr-FR" sz="1600" dirty="0" err="1"/>
              <a:t>whole</a:t>
            </a:r>
            <a:r>
              <a:rPr lang="fr-FR" sz="1600" dirty="0"/>
              <a:t> </a:t>
            </a:r>
            <a:r>
              <a:rPr lang="fr-FR" sz="1600" dirty="0" err="1"/>
              <a:t>period</a:t>
            </a:r>
            <a:endParaRPr lang="fr-FR" sz="1600" dirty="0"/>
          </a:p>
          <a:p>
            <a:pPr marL="537750" lvl="1" indent="-285750"/>
            <a:r>
              <a:rPr lang="fr-FR" sz="1600" dirty="0" err="1"/>
              <a:t>Several</a:t>
            </a:r>
            <a:r>
              <a:rPr lang="fr-FR" sz="1600" dirty="0"/>
              <a:t> </a:t>
            </a:r>
            <a:r>
              <a:rPr lang="fr-FR" sz="1600" dirty="0" err="1"/>
              <a:t>developments</a:t>
            </a:r>
            <a:r>
              <a:rPr lang="fr-FR" sz="1600" dirty="0"/>
              <a:t> </a:t>
            </a:r>
            <a:r>
              <a:rPr lang="fr-FR" sz="1600" dirty="0" err="1"/>
              <a:t>were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to match the </a:t>
            </a:r>
            <a:r>
              <a:rPr lang="fr-FR" sz="1600" dirty="0" err="1"/>
              <a:t>current</a:t>
            </a:r>
            <a:r>
              <a:rPr lang="fr-FR" sz="1600" dirty="0"/>
              <a:t> state-of-the-art on the </a:t>
            </a:r>
            <a:r>
              <a:rPr lang="fr-FR" sz="1600" dirty="0" err="1"/>
              <a:t>effect</a:t>
            </a:r>
            <a:r>
              <a:rPr lang="fr-FR" sz="1600" dirty="0"/>
              <a:t> of </a:t>
            </a:r>
            <a:r>
              <a:rPr lang="fr-FR" sz="1600" dirty="0" err="1"/>
              <a:t>meteorological</a:t>
            </a:r>
            <a:r>
              <a:rPr lang="fr-FR" sz="1600" dirty="0"/>
              <a:t> variables on </a:t>
            </a:r>
            <a:r>
              <a:rPr lang="fr-FR" sz="1600" dirty="0" err="1"/>
              <a:t>emissions</a:t>
            </a:r>
            <a:r>
              <a:rPr lang="fr-FR" sz="1600" dirty="0"/>
              <a:t> and air </a:t>
            </a:r>
            <a:r>
              <a:rPr lang="fr-FR" sz="1600" dirty="0" err="1"/>
              <a:t>quality</a:t>
            </a:r>
            <a:r>
              <a:rPr lang="fr-FR" sz="1600" dirty="0"/>
              <a:t>:</a:t>
            </a:r>
          </a:p>
          <a:p>
            <a:pPr marL="897750" lvl="3" indent="-285750"/>
            <a:r>
              <a:rPr lang="fr-FR" sz="1400" dirty="0" err="1"/>
              <a:t>Revision</a:t>
            </a:r>
            <a:r>
              <a:rPr lang="fr-FR" sz="1400" dirty="0"/>
              <a:t> of the </a:t>
            </a:r>
            <a:r>
              <a:rPr lang="fr-FR" sz="1400" dirty="0" err="1"/>
              <a:t>biogenic</a:t>
            </a:r>
            <a:r>
              <a:rPr lang="fr-FR" sz="1400" dirty="0"/>
              <a:t> </a:t>
            </a:r>
            <a:r>
              <a:rPr lang="fr-FR" sz="1400" dirty="0" err="1"/>
              <a:t>emissions</a:t>
            </a:r>
            <a:r>
              <a:rPr lang="fr-FR" sz="1400" dirty="0"/>
              <a:t> module</a:t>
            </a:r>
          </a:p>
          <a:p>
            <a:pPr marL="897750" lvl="3" indent="-285750"/>
            <a:r>
              <a:rPr lang="en-US" sz="1400" dirty="0"/>
              <a:t>Harmonization of LAI data and stomatal flux between biogenic emissions and deposition module</a:t>
            </a:r>
            <a:endParaRPr lang="fr-FR" sz="1400" dirty="0"/>
          </a:p>
          <a:p>
            <a:pPr marL="897750" lvl="3" indent="-285750"/>
            <a:r>
              <a:rPr lang="fr-FR" sz="1400" dirty="0"/>
              <a:t>Use of </a:t>
            </a:r>
            <a:r>
              <a:rPr lang="fr-FR" sz="1400" dirty="0" err="1"/>
              <a:t>dynamic</a:t>
            </a:r>
            <a:r>
              <a:rPr lang="fr-FR" sz="1400" dirty="0"/>
              <a:t> </a:t>
            </a:r>
            <a:r>
              <a:rPr lang="fr-FR" sz="1400" dirty="0" err="1"/>
              <a:t>parameterization</a:t>
            </a:r>
            <a:r>
              <a:rPr lang="fr-FR" sz="1400" dirty="0"/>
              <a:t> for </a:t>
            </a:r>
            <a:r>
              <a:rPr lang="fr-FR" sz="1400" dirty="0" err="1"/>
              <a:t>anthropogenic</a:t>
            </a:r>
            <a:r>
              <a:rPr lang="fr-FR" sz="1400" dirty="0"/>
              <a:t> </a:t>
            </a:r>
            <a:r>
              <a:rPr lang="fr-FR" sz="1400" dirty="0" err="1"/>
              <a:t>emissions</a:t>
            </a:r>
            <a:endParaRPr lang="fr-FR" sz="1400" dirty="0"/>
          </a:p>
          <a:p>
            <a:pPr marL="537750" lvl="1" indent="-285750"/>
            <a:endParaRPr lang="fr-FR" sz="1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13D4D-7707-8600-4706-D0F75F43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CBAC-9D9B-4924-B6FB-1D07C0EE5827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17F74-7745-79DA-19BB-27648010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1C355-5041-2497-2E38-78DED3B1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56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6725D-9B9C-7032-F90D-4A064C3C6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8B9EA6-CF08-13C4-CE10-00FEE4F0EEB0}"/>
              </a:ext>
            </a:extLst>
          </p:cNvPr>
          <p:cNvSpPr/>
          <p:nvPr/>
        </p:nvSpPr>
        <p:spPr>
          <a:xfrm>
            <a:off x="5485391" y="3720466"/>
            <a:ext cx="3298608" cy="359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Soil</a:t>
            </a:r>
            <a:r>
              <a:rPr lang="fr-FR" dirty="0"/>
              <a:t> </a:t>
            </a:r>
            <a:r>
              <a:rPr lang="fr-FR" dirty="0" err="1"/>
              <a:t>humidity</a:t>
            </a:r>
            <a:endParaRPr lang="fr-FR" dirty="0"/>
          </a:p>
        </p:txBody>
      </p:sp>
      <p:pic>
        <p:nvPicPr>
          <p:cNvPr id="1026" name="Picture 2" descr="Profile of leaf area density (LAD, m 2 leaf m −3 ground) for Walker... |  Download Scientific Diagram">
            <a:extLst>
              <a:ext uri="{FF2B5EF4-FFF2-40B4-BE49-F238E27FC236}">
                <a16:creationId xmlns:a16="http://schemas.microsoft.com/office/drawing/2014/main" id="{3AB557CD-C029-F60A-0362-15A91AB8C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 bwMode="auto">
          <a:xfrm>
            <a:off x="4398314" y="1513293"/>
            <a:ext cx="1489209" cy="22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9E1145-A57C-C4A8-0CD9-9177C4E9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93" y="266034"/>
            <a:ext cx="7863660" cy="720000"/>
          </a:xfrm>
        </p:spPr>
        <p:txBody>
          <a:bodyPr/>
          <a:lstStyle/>
          <a:p>
            <a:r>
              <a:rPr lang="fr-FR" dirty="0"/>
              <a:t>Method: </a:t>
            </a:r>
            <a:r>
              <a:rPr lang="fr-FR" dirty="0" err="1"/>
              <a:t>Implementation</a:t>
            </a:r>
            <a:r>
              <a:rPr lang="fr-FR" dirty="0"/>
              <a:t> of a </a:t>
            </a:r>
            <a:r>
              <a:rPr lang="fr-FR" dirty="0" err="1"/>
              <a:t>canopy</a:t>
            </a:r>
            <a:r>
              <a:rPr lang="fr-FR" dirty="0"/>
              <a:t> module in CHIMERE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46146-D8CA-3379-E532-FB856345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8830" y="1105255"/>
            <a:ext cx="4471200" cy="3062386"/>
          </a:xfrm>
        </p:spPr>
        <p:txBody>
          <a:bodyPr/>
          <a:lstStyle/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Revision</a:t>
            </a:r>
            <a:r>
              <a:rPr lang="fr-FR" sz="1500" dirty="0"/>
              <a:t> of the </a:t>
            </a:r>
            <a:r>
              <a:rPr lang="fr-FR" sz="1500" b="1" dirty="0" err="1"/>
              <a:t>speciation</a:t>
            </a:r>
            <a:r>
              <a:rPr lang="fr-FR" sz="1500" dirty="0"/>
              <a:t> of </a:t>
            </a:r>
            <a:r>
              <a:rPr lang="fr-FR" sz="1500" dirty="0" err="1"/>
              <a:t>emissions</a:t>
            </a:r>
            <a:r>
              <a:rPr lang="fr-FR" sz="1500" dirty="0"/>
              <a:t> for light VOC (</a:t>
            </a:r>
            <a:r>
              <a:rPr lang="fr-FR" sz="1500" dirty="0" err="1"/>
              <a:t>lighter</a:t>
            </a:r>
            <a:r>
              <a:rPr lang="fr-FR" sz="1500" dirty="0"/>
              <a:t> </a:t>
            </a:r>
            <a:r>
              <a:rPr lang="fr-FR" sz="1500" dirty="0" err="1"/>
              <a:t>than</a:t>
            </a:r>
            <a:r>
              <a:rPr lang="fr-FR" sz="1500" dirty="0"/>
              <a:t> </a:t>
            </a:r>
            <a:r>
              <a:rPr lang="fr-FR" sz="1500" dirty="0" err="1"/>
              <a:t>isoprene</a:t>
            </a:r>
            <a:r>
              <a:rPr lang="fr-FR" sz="1500" dirty="0"/>
              <a:t>) </a:t>
            </a:r>
            <a:r>
              <a:rPr lang="fr-FR" sz="1500" dirty="0" err="1"/>
              <a:t>based</a:t>
            </a:r>
            <a:r>
              <a:rPr lang="fr-FR" sz="1500" dirty="0"/>
              <a:t> on MEGAN data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500" b="1" dirty="0" err="1"/>
              <a:t>effect</a:t>
            </a:r>
            <a:r>
              <a:rPr lang="fr-FR" sz="1500" b="1" dirty="0"/>
              <a:t> of </a:t>
            </a:r>
            <a:r>
              <a:rPr lang="fr-FR" sz="1500" b="1" dirty="0" err="1"/>
              <a:t>soil</a:t>
            </a:r>
            <a:r>
              <a:rPr lang="fr-FR" sz="1500" b="1" dirty="0"/>
              <a:t> </a:t>
            </a:r>
            <a:r>
              <a:rPr lang="fr-FR" sz="1500" b="1" dirty="0" err="1"/>
              <a:t>moisture</a:t>
            </a:r>
            <a:r>
              <a:rPr lang="fr-FR" sz="1500" b="1" dirty="0"/>
              <a:t> on </a:t>
            </a:r>
            <a:r>
              <a:rPr lang="fr-FR" sz="1500" b="1" dirty="0" err="1"/>
              <a:t>isoprene</a:t>
            </a:r>
            <a:r>
              <a:rPr lang="fr-FR" sz="1500" b="1" dirty="0"/>
              <a:t> </a:t>
            </a:r>
            <a:r>
              <a:rPr lang="fr-FR" sz="1500" b="1" dirty="0" err="1"/>
              <a:t>emissions</a:t>
            </a:r>
            <a:r>
              <a:rPr lang="fr-FR" sz="1500" b="1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dirty="0" err="1"/>
              <a:t>soil</a:t>
            </a:r>
            <a:r>
              <a:rPr lang="fr-FR" sz="1500" dirty="0"/>
              <a:t> </a:t>
            </a:r>
            <a:r>
              <a:rPr lang="fr-FR" sz="1500" dirty="0" err="1"/>
              <a:t>moisture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ECMWF and a </a:t>
            </a:r>
            <a:r>
              <a:rPr lang="fr-FR" sz="1500" dirty="0" err="1"/>
              <a:t>Wilting</a:t>
            </a:r>
            <a:r>
              <a:rPr lang="fr-FR" sz="1500" dirty="0"/>
              <a:t> Point </a:t>
            </a:r>
            <a:r>
              <a:rPr lang="fr-FR" sz="1500" dirty="0" err="1"/>
              <a:t>database</a:t>
            </a:r>
            <a:r>
              <a:rPr lang="fr-FR" sz="1500" dirty="0"/>
              <a:t> (IGPB-DIS)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500" b="1" dirty="0"/>
              <a:t>inhibition of </a:t>
            </a:r>
            <a:r>
              <a:rPr lang="fr-FR" sz="1500" b="1" dirty="0" err="1"/>
              <a:t>isoprene</a:t>
            </a:r>
            <a:r>
              <a:rPr lang="fr-FR" sz="1500" b="1" dirty="0"/>
              <a:t> </a:t>
            </a:r>
            <a:r>
              <a:rPr lang="fr-FR" sz="1500" b="1" dirty="0" err="1"/>
              <a:t>emissions</a:t>
            </a:r>
            <a:r>
              <a:rPr lang="fr-FR" sz="1500" b="1" dirty="0"/>
              <a:t> due to CO</a:t>
            </a:r>
            <a:r>
              <a:rPr lang="fr-FR" sz="1500" b="1" baseline="-25000" dirty="0"/>
              <a:t>2</a:t>
            </a:r>
            <a:r>
              <a:rPr lang="fr-FR" sz="1500" b="1" dirty="0"/>
              <a:t> concentrations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500" b="1" dirty="0"/>
              <a:t>Vertical distributions of LAI</a:t>
            </a:r>
            <a:r>
              <a:rPr lang="fr-FR" sz="1500" dirty="0"/>
              <a:t>, </a:t>
            </a:r>
            <a:r>
              <a:rPr lang="fr-FR" sz="1500" dirty="0" err="1"/>
              <a:t>uniform</a:t>
            </a:r>
            <a:r>
              <a:rPr lang="fr-FR" sz="1500" dirty="0"/>
              <a:t> distributions for </a:t>
            </a:r>
            <a:r>
              <a:rPr lang="fr-FR" sz="1500" dirty="0" err="1"/>
              <a:t>grass</a:t>
            </a:r>
            <a:r>
              <a:rPr lang="fr-FR" sz="1500" dirty="0"/>
              <a:t>, </a:t>
            </a:r>
            <a:r>
              <a:rPr lang="fr-FR" sz="1500" dirty="0" err="1"/>
              <a:t>shrubs</a:t>
            </a:r>
            <a:r>
              <a:rPr lang="fr-FR" sz="1500" dirty="0"/>
              <a:t>, </a:t>
            </a:r>
            <a:r>
              <a:rPr lang="fr-FR" sz="1500" dirty="0" err="1"/>
              <a:t>crops</a:t>
            </a:r>
            <a:endParaRPr lang="fr-FR" sz="1500" dirty="0"/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500" b="1" dirty="0"/>
              <a:t>Combinaison of LAI satellite data and LAI </a:t>
            </a:r>
            <a:r>
              <a:rPr lang="fr-FR" sz="1500" b="1" dirty="0" err="1"/>
              <a:t>growth</a:t>
            </a:r>
            <a:r>
              <a:rPr lang="fr-FR" sz="1500" b="1" dirty="0"/>
              <a:t> </a:t>
            </a:r>
            <a:r>
              <a:rPr lang="fr-FR" sz="1500" b="1" dirty="0" err="1"/>
              <a:t>curve</a:t>
            </a:r>
            <a:r>
              <a:rPr lang="fr-FR" sz="1500" b="1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</a:t>
            </a:r>
            <a:r>
              <a:rPr lang="fr-FR" sz="1500" dirty="0" err="1"/>
              <a:t>Emberson</a:t>
            </a:r>
            <a:r>
              <a:rPr lang="fr-FR" sz="1500" dirty="0"/>
              <a:t> et al. (2000) to </a:t>
            </a:r>
            <a:r>
              <a:rPr lang="fr-FR" sz="1500" dirty="0" err="1"/>
              <a:t>redistribute</a:t>
            </a:r>
            <a:r>
              <a:rPr lang="fr-FR" sz="1500" dirty="0"/>
              <a:t> LAI by </a:t>
            </a:r>
            <a:r>
              <a:rPr lang="fr-FR" sz="1500" dirty="0" err="1"/>
              <a:t>vegetation</a:t>
            </a:r>
            <a:r>
              <a:rPr lang="fr-FR" sz="1500" dirty="0"/>
              <a:t> </a:t>
            </a:r>
            <a:r>
              <a:rPr lang="fr-FR" sz="1500" dirty="0" err="1"/>
              <a:t>categories</a:t>
            </a:r>
            <a:endParaRPr lang="fr-FR" sz="15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48FAF-D4CA-3152-4374-292B1116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CBAC-9D9B-4924-B6FB-1D07C0EE5827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6FB7C-C39C-AFC4-D085-8BD1EDC7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0EC9F-A50F-1022-3D87-4D8F8131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F5A1858-8DF4-7A4E-D065-2D3FD76862B4}"/>
                  </a:ext>
                </a:extLst>
              </p:cNvPr>
              <p:cNvSpPr txBox="1"/>
              <p:nvPr/>
            </p:nvSpPr>
            <p:spPr>
              <a:xfrm>
                <a:off x="690472" y="4196320"/>
                <a:ext cx="7763054" cy="5962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𝑣𝑒𝑔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𝐸𝐹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𝑣𝑒𝑔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𝐶𝐸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𝑣𝑒𝑔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𝑎𝑔𝑒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𝑣𝑒𝑔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𝐿𝐴𝐼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𝑣𝑒𝑔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𝑙𝑎𝑦𝑒𝑟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𝑃𝑇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𝑣𝑒𝑔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𝑙𝑒𝑎𝑓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𝑙𝑎𝑦𝑒𝑟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𝑃𝐴𝑅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𝑙𝑎𝑦𝑒𝑟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F5A1858-8DF4-7A4E-D065-2D3FD7686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72" y="4196320"/>
                <a:ext cx="7763054" cy="5962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D3B7BD80-853D-225C-3DF5-F309C0210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637600" y="1511796"/>
            <a:ext cx="2693779" cy="2249305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F514E52-64EA-1566-C656-A06E095C06EF}"/>
              </a:ext>
            </a:extLst>
          </p:cNvPr>
          <p:cNvCxnSpPr>
            <a:cxnSpLocks/>
          </p:cNvCxnSpPr>
          <p:nvPr/>
        </p:nvCxnSpPr>
        <p:spPr>
          <a:xfrm>
            <a:off x="5637600" y="3075600"/>
            <a:ext cx="322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E59C993-EC20-4A9A-5740-4A1BEFD55C1F}"/>
              </a:ext>
            </a:extLst>
          </p:cNvPr>
          <p:cNvCxnSpPr>
            <a:cxnSpLocks/>
          </p:cNvCxnSpPr>
          <p:nvPr/>
        </p:nvCxnSpPr>
        <p:spPr>
          <a:xfrm>
            <a:off x="5637600" y="2708448"/>
            <a:ext cx="329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3B36C3B-0DD0-EFD6-0FD0-975E1E57A8D4}"/>
              </a:ext>
            </a:extLst>
          </p:cNvPr>
          <p:cNvCxnSpPr>
            <a:cxnSpLocks/>
          </p:cNvCxnSpPr>
          <p:nvPr/>
        </p:nvCxnSpPr>
        <p:spPr>
          <a:xfrm>
            <a:off x="5637600" y="2334000"/>
            <a:ext cx="329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9E1B9CB-A6F7-A1B8-DEFD-872B9850B4EA}"/>
              </a:ext>
            </a:extLst>
          </p:cNvPr>
          <p:cNvCxnSpPr>
            <a:cxnSpLocks/>
          </p:cNvCxnSpPr>
          <p:nvPr/>
        </p:nvCxnSpPr>
        <p:spPr>
          <a:xfrm>
            <a:off x="5637600" y="1981200"/>
            <a:ext cx="329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27ADBF2-034E-05C2-F783-FC1C6FCE55DA}"/>
              </a:ext>
            </a:extLst>
          </p:cNvPr>
          <p:cNvCxnSpPr>
            <a:cxnSpLocks/>
          </p:cNvCxnSpPr>
          <p:nvPr/>
        </p:nvCxnSpPr>
        <p:spPr>
          <a:xfrm>
            <a:off x="5637600" y="1511796"/>
            <a:ext cx="3146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D63C3D4-759E-A931-EAD1-C070595A5352}"/>
              </a:ext>
            </a:extLst>
          </p:cNvPr>
          <p:cNvSpPr/>
          <p:nvPr/>
        </p:nvSpPr>
        <p:spPr>
          <a:xfrm>
            <a:off x="5323756" y="3384780"/>
            <a:ext cx="481673" cy="195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8A9138-FFA3-39C0-C517-85F791F0E6C4}"/>
                  </a:ext>
                </a:extLst>
              </p:cNvPr>
              <p:cNvSpPr txBox="1"/>
              <p:nvPr/>
            </p:nvSpPr>
            <p:spPr>
              <a:xfrm>
                <a:off x="7614000" y="1640484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78A9138-FFA3-39C0-C517-85F791F0E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000" y="1640484"/>
                <a:ext cx="466317" cy="265970"/>
              </a:xfrm>
              <a:prstGeom prst="rect">
                <a:avLst/>
              </a:prstGeom>
              <a:blipFill>
                <a:blip r:embed="rId10"/>
                <a:stretch>
                  <a:fillRect l="-14286" r="-23377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FB381-0CE3-F4C4-7B1C-59734C5283F2}"/>
                  </a:ext>
                </a:extLst>
              </p:cNvPr>
              <p:cNvSpPr txBox="1"/>
              <p:nvPr/>
            </p:nvSpPr>
            <p:spPr>
              <a:xfrm>
                <a:off x="7623469" y="1993283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C8FB381-0CE3-F4C4-7B1C-59734C52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69" y="1993283"/>
                <a:ext cx="466317" cy="265970"/>
              </a:xfrm>
              <a:prstGeom prst="rect">
                <a:avLst/>
              </a:prstGeom>
              <a:blipFill>
                <a:blip r:embed="rId11"/>
                <a:stretch>
                  <a:fillRect l="-15789" r="-2500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C0F92CDF-3EDC-55ED-6F32-1768E3674C96}"/>
                  </a:ext>
                </a:extLst>
              </p:cNvPr>
              <p:cNvSpPr txBox="1"/>
              <p:nvPr/>
            </p:nvSpPr>
            <p:spPr>
              <a:xfrm>
                <a:off x="7623469" y="2355648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C0F92CDF-3EDC-55ED-6F32-1768E367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69" y="2355648"/>
                <a:ext cx="466317" cy="265970"/>
              </a:xfrm>
              <a:prstGeom prst="rect">
                <a:avLst/>
              </a:prstGeom>
              <a:blipFill>
                <a:blip r:embed="rId12"/>
                <a:stretch>
                  <a:fillRect l="-15789" r="-2500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A160DF6-12FF-BC25-19B5-6D0271C30C55}"/>
                  </a:ext>
                </a:extLst>
              </p:cNvPr>
              <p:cNvSpPr txBox="1"/>
              <p:nvPr/>
            </p:nvSpPr>
            <p:spPr>
              <a:xfrm>
                <a:off x="7623469" y="2759039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A160DF6-12FF-BC25-19B5-6D0271C3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69" y="2759039"/>
                <a:ext cx="466317" cy="265970"/>
              </a:xfrm>
              <a:prstGeom prst="rect">
                <a:avLst/>
              </a:prstGeom>
              <a:blipFill>
                <a:blip r:embed="rId13"/>
                <a:stretch>
                  <a:fillRect l="-15789" r="-25000" b="-279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BD9CECE-42BA-BC8A-55DE-BBF837B0BBEB}"/>
                  </a:ext>
                </a:extLst>
              </p:cNvPr>
              <p:cNvSpPr txBox="1"/>
              <p:nvPr/>
            </p:nvSpPr>
            <p:spPr>
              <a:xfrm>
                <a:off x="7623468" y="3074292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BD9CECE-42BA-BC8A-55DE-BBF837B0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68" y="3074292"/>
                <a:ext cx="466317" cy="265970"/>
              </a:xfrm>
              <a:prstGeom prst="rect">
                <a:avLst/>
              </a:prstGeom>
              <a:blipFill>
                <a:blip r:embed="rId14"/>
                <a:stretch>
                  <a:fillRect l="-15789" r="-25000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30F8950-DC18-F7AA-21B9-1DE1772A6797}"/>
                  </a:ext>
                </a:extLst>
              </p:cNvPr>
              <p:cNvSpPr txBox="1"/>
              <p:nvPr/>
            </p:nvSpPr>
            <p:spPr>
              <a:xfrm>
                <a:off x="7623468" y="3447390"/>
                <a:ext cx="466317" cy="2659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𝑙𝑒𝑎𝑓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30F8950-DC18-F7AA-21B9-1DE1772A6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468" y="3447390"/>
                <a:ext cx="466317" cy="265970"/>
              </a:xfrm>
              <a:prstGeom prst="rect">
                <a:avLst/>
              </a:prstGeom>
              <a:blipFill>
                <a:blip r:embed="rId15"/>
                <a:stretch>
                  <a:fillRect l="-15789" r="-25000" b="-279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>
            <a:extLst>
              <a:ext uri="{FF2B5EF4-FFF2-40B4-BE49-F238E27FC236}">
                <a16:creationId xmlns:a16="http://schemas.microsoft.com/office/drawing/2014/main" id="{7EADD08F-0BB7-FA2F-87BB-D76802C8C244}"/>
              </a:ext>
            </a:extLst>
          </p:cNvPr>
          <p:cNvSpPr txBox="1"/>
          <p:nvPr/>
        </p:nvSpPr>
        <p:spPr>
          <a:xfrm>
            <a:off x="4760208" y="2900531"/>
            <a:ext cx="132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Leaf</a:t>
            </a:r>
            <a:r>
              <a:rPr lang="fr-FR" sz="1200" dirty="0"/>
              <a:t> area </a:t>
            </a:r>
            <a:r>
              <a:rPr lang="fr-FR" sz="1200" dirty="0" err="1"/>
              <a:t>density</a:t>
            </a:r>
            <a:endParaRPr lang="fr-FR" sz="1200" dirty="0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EAE01562-30BE-B5CF-356C-62EAB4C23E75}"/>
              </a:ext>
            </a:extLst>
          </p:cNvPr>
          <p:cNvSpPr/>
          <p:nvPr/>
        </p:nvSpPr>
        <p:spPr>
          <a:xfrm>
            <a:off x="8118734" y="1190928"/>
            <a:ext cx="957111" cy="4884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PAR</a:t>
            </a: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F0294A6C-416A-FDBF-CB27-5A1EB76002CE}"/>
              </a:ext>
            </a:extLst>
          </p:cNvPr>
          <p:cNvSpPr/>
          <p:nvPr/>
        </p:nvSpPr>
        <p:spPr>
          <a:xfrm>
            <a:off x="8223659" y="1754085"/>
            <a:ext cx="843128" cy="4107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/>
              <a:t>PAR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B890DD25-6121-B4E6-E0E7-1F969835B7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6860" y="2200603"/>
            <a:ext cx="796663" cy="36769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4A20C15-6C5E-2352-FD1C-41C4A32E21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1379" y="2592052"/>
            <a:ext cx="686303" cy="31675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220A7C76-DAE1-6D0A-252B-580D1494B9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6734" y="2939618"/>
            <a:ext cx="604947" cy="27920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B85DBA6-BC3D-3015-AE18-68DBEFC3921E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5564593" y="3384780"/>
            <a:ext cx="3219406" cy="1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6195334E-407E-B74A-BFE2-6E8F3B6611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27216" y="3293732"/>
            <a:ext cx="604947" cy="2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609B2-9D86-9A5C-4B6D-2B2357AB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A22F-3EAF-422B-9438-DDFB0C082ABD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DC3A9-A90B-5F26-0215-4E3A353A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D89139-FF1B-8963-1CB0-28213D0D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4</a:t>
            </a:fld>
            <a:endParaRPr lang="fr-FR"/>
          </a:p>
        </p:txBody>
      </p:sp>
      <p:pic>
        <p:nvPicPr>
          <p:cNvPr id="13" name="Image 12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094CB52E-D5B2-E9ED-5716-F8BE0FBA1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00" y="1196643"/>
            <a:ext cx="4093199" cy="32203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7D1A4C-464D-B034-650E-1BEBB08F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585" y="366521"/>
            <a:ext cx="7502208" cy="720000"/>
          </a:xfrm>
        </p:spPr>
        <p:txBody>
          <a:bodyPr/>
          <a:lstStyle/>
          <a:p>
            <a:r>
              <a:rPr lang="fr-FR" dirty="0"/>
              <a:t>Methods: </a:t>
            </a:r>
            <a:r>
              <a:rPr lang="fr-FR" dirty="0" err="1"/>
              <a:t>Estimated</a:t>
            </a:r>
            <a:r>
              <a:rPr lang="fr-FR" dirty="0"/>
              <a:t>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over Europe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E6F33-382B-3B05-83DF-46AF26A2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125207"/>
            <a:ext cx="4361261" cy="2574000"/>
          </a:xfrm>
        </p:spPr>
        <p:txBody>
          <a:bodyPr/>
          <a:lstStyle/>
          <a:p>
            <a:endParaRPr lang="fr-FR" sz="1400" dirty="0"/>
          </a:p>
          <a:p>
            <a:r>
              <a:rPr lang="fr-FR" sz="1400" dirty="0"/>
              <a:t>Source of LAI data:</a:t>
            </a:r>
          </a:p>
          <a:p>
            <a:r>
              <a:rPr lang="fr-FR" sz="1400" dirty="0"/>
              <a:t>      - Default LAI for 2013 </a:t>
            </a:r>
            <a:r>
              <a:rPr lang="fr-FR" sz="1400" dirty="0" err="1"/>
              <a:t>from</a:t>
            </a:r>
            <a:r>
              <a:rPr lang="fr-FR" sz="1400" dirty="0"/>
              <a:t> MODIS </a:t>
            </a:r>
            <a:r>
              <a:rPr lang="da-DK" sz="1400" dirty="0"/>
              <a:t>(Yuan et al., 2011)</a:t>
            </a:r>
          </a:p>
          <a:p>
            <a:r>
              <a:rPr lang="da-DK" sz="1400" dirty="0"/>
              <a:t>      - Time-varying LAI: HiQLAI (2000-2022) combined to GlobMap (1980-2000) from MODIS</a:t>
            </a:r>
          </a:p>
          <a:p>
            <a:endParaRPr lang="da-DK" sz="1400" dirty="0"/>
          </a:p>
          <a:p>
            <a:r>
              <a:rPr lang="da-DK" sz="1400" dirty="0"/>
              <a:t>Three sources of biogenic emissions factor:</a:t>
            </a:r>
          </a:p>
          <a:p>
            <a:pPr marL="171450" indent="-171450">
              <a:buFontTx/>
              <a:buChar char="-"/>
            </a:pPr>
            <a:r>
              <a:rPr lang="da-DK" sz="1400" dirty="0"/>
              <a:t>MEGAN2.1 emission factors (Guenther et al., 2012)</a:t>
            </a:r>
          </a:p>
          <a:p>
            <a:pPr marL="171450" indent="-171450">
              <a:buFontTx/>
              <a:buChar char="-"/>
            </a:pPr>
            <a:r>
              <a:rPr lang="da-DK" sz="1400" dirty="0"/>
              <a:t>MEGAN3.2 emission factors</a:t>
            </a:r>
          </a:p>
          <a:p>
            <a:pPr marL="171450" indent="-171450">
              <a:buFontTx/>
              <a:buChar char="-"/>
            </a:pPr>
            <a:r>
              <a:rPr lang="da-DK" sz="1400" dirty="0"/>
              <a:t>ORCHIDEE emission factors (Messina et al., 2016)</a:t>
            </a:r>
          </a:p>
          <a:p>
            <a:pPr marL="171450" indent="-171450">
              <a:buFontTx/>
              <a:buChar char="-"/>
            </a:pPr>
            <a:endParaRPr lang="da-DK" sz="1400" dirty="0"/>
          </a:p>
          <a:p>
            <a:r>
              <a:rPr lang="da-DK" sz="1400" dirty="0"/>
              <a:t>MEGAN 3.2 EF seems better based on the literature </a:t>
            </a:r>
          </a:p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99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936F7-A069-0F6B-3980-5EBB5AFC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Methods: </a:t>
            </a:r>
            <a:r>
              <a:rPr lang="fr-FR" dirty="0" err="1"/>
              <a:t>Speciation</a:t>
            </a:r>
            <a:r>
              <a:rPr lang="fr-FR" dirty="0"/>
              <a:t> of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7D2B534-FCC2-61C0-9CD2-5AB4D702E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64" y="1952111"/>
            <a:ext cx="6656335" cy="3142779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F7036-2933-82CB-2641-DA60F810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A40C-AC90-40D4-8312-83200283E046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736E9-7E1F-EF03-EC4E-A31443B8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CBD15-EA68-8DAD-7A05-4E62E188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3439D0-BB9C-8BFF-7675-E7E40C9B650B}"/>
              </a:ext>
            </a:extLst>
          </p:cNvPr>
          <p:cNvSpPr txBox="1"/>
          <p:nvPr/>
        </p:nvSpPr>
        <p:spPr>
          <a:xfrm>
            <a:off x="2040836" y="1250668"/>
            <a:ext cx="416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Comparison</a:t>
            </a:r>
            <a:r>
              <a:rPr lang="fr-FR" dirty="0"/>
              <a:t> to HCHO </a:t>
            </a:r>
            <a:r>
              <a:rPr lang="fr-FR" dirty="0" err="1"/>
              <a:t>sentinel</a:t>
            </a:r>
            <a:r>
              <a:rPr lang="fr-FR" dirty="0"/>
              <a:t> data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A02F37-006B-6ADB-74E4-25F17C492AB2}"/>
              </a:ext>
            </a:extLst>
          </p:cNvPr>
          <p:cNvSpPr txBox="1"/>
          <p:nvPr/>
        </p:nvSpPr>
        <p:spPr>
          <a:xfrm>
            <a:off x="1441954" y="1688268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Old CHIMERE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03F000-E21F-3C5B-F39E-FE3464D5BA8C}"/>
              </a:ext>
            </a:extLst>
          </p:cNvPr>
          <p:cNvSpPr txBox="1"/>
          <p:nvPr/>
        </p:nvSpPr>
        <p:spPr>
          <a:xfrm>
            <a:off x="3499750" y="1576846"/>
            <a:ext cx="176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CHIMERE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revised</a:t>
            </a:r>
            <a:r>
              <a:rPr lang="fr-FR" sz="1200" dirty="0"/>
              <a:t> </a:t>
            </a:r>
            <a:r>
              <a:rPr lang="fr-FR" sz="1200" dirty="0" err="1"/>
              <a:t>speciation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C3EBAE-340E-4459-F107-EE08487DA26E}"/>
              </a:ext>
            </a:extLst>
          </p:cNvPr>
          <p:cNvSpPr txBox="1"/>
          <p:nvPr/>
        </p:nvSpPr>
        <p:spPr>
          <a:xfrm>
            <a:off x="5779469" y="1669178"/>
            <a:ext cx="176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Sentinel data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C7D728-6373-14DF-2647-71924BA119EF}"/>
              </a:ext>
            </a:extLst>
          </p:cNvPr>
          <p:cNvSpPr txBox="1"/>
          <p:nvPr/>
        </p:nvSpPr>
        <p:spPr>
          <a:xfrm>
            <a:off x="13596" y="2202418"/>
            <a:ext cx="95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August</a:t>
            </a:r>
          </a:p>
          <a:p>
            <a:r>
              <a:rPr lang="fr-FR" dirty="0"/>
              <a:t>2023</a:t>
            </a:r>
          </a:p>
        </p:txBody>
      </p:sp>
      <p:pic>
        <p:nvPicPr>
          <p:cNvPr id="15" name="Image 14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2601E86E-8B1D-D89D-7C18-E08B52B2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94" y="3425545"/>
            <a:ext cx="1038370" cy="78115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144F438-FD21-FAA9-364E-FFE6A71E2662}"/>
              </a:ext>
            </a:extLst>
          </p:cNvPr>
          <p:cNvSpPr txBox="1"/>
          <p:nvPr/>
        </p:nvSpPr>
        <p:spPr>
          <a:xfrm>
            <a:off x="6875112" y="3425545"/>
            <a:ext cx="2269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Courtesy</a:t>
            </a:r>
            <a:r>
              <a:rPr lang="fr-FR" dirty="0"/>
              <a:t> of G. Descombes and A. </a:t>
            </a:r>
            <a:r>
              <a:rPr lang="fr-FR" dirty="0" err="1"/>
              <a:t>Simeon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3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ED98D5B-09FC-E91F-3125-9FEB4B482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9" y="1398665"/>
            <a:ext cx="2378004" cy="17576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4E416C-07E7-7E3E-3F21-8C404453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01" y="180000"/>
            <a:ext cx="6928598" cy="720000"/>
          </a:xfrm>
        </p:spPr>
        <p:txBody>
          <a:bodyPr/>
          <a:lstStyle/>
          <a:p>
            <a:r>
              <a:rPr lang="fr-FR" dirty="0"/>
              <a:t>Methods: </a:t>
            </a:r>
            <a:r>
              <a:rPr lang="fr-FR" dirty="0" err="1"/>
              <a:t>Comparison</a:t>
            </a:r>
            <a:r>
              <a:rPr lang="fr-FR" dirty="0"/>
              <a:t> of </a:t>
            </a:r>
            <a:r>
              <a:rPr lang="fr-FR" dirty="0" err="1"/>
              <a:t>biogenic</a:t>
            </a:r>
            <a:r>
              <a:rPr lang="fr-FR" dirty="0"/>
              <a:t> VOC to in-situ </a:t>
            </a:r>
            <a:r>
              <a:rPr lang="fr-FR" dirty="0" err="1"/>
              <a:t>measurements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8CDFB-0947-CECF-26F1-37496B02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0164F66D-A541-D889-6DB7-8DA629B27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279" y="3178350"/>
            <a:ext cx="2415451" cy="1785150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467A469-EDA2-DA19-6C0F-51E7E4E3D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625" y="1419332"/>
            <a:ext cx="2415451" cy="173282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B2397C6A-3066-E5D5-CC9E-222A6B1EE8B4}"/>
              </a:ext>
            </a:extLst>
          </p:cNvPr>
          <p:cNvSpPr txBox="1"/>
          <p:nvPr/>
        </p:nvSpPr>
        <p:spPr>
          <a:xfrm>
            <a:off x="1113923" y="105193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HCHO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FE76074-F607-E592-B3FB-BBD7B79E62C7}"/>
              </a:ext>
            </a:extLst>
          </p:cNvPr>
          <p:cNvSpPr txBox="1"/>
          <p:nvPr/>
        </p:nvSpPr>
        <p:spPr>
          <a:xfrm>
            <a:off x="3659509" y="1104664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Isoprene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A28E28F-26CF-5AAF-DBDF-8270054D82F8}"/>
              </a:ext>
            </a:extLst>
          </p:cNvPr>
          <p:cNvSpPr txBox="1"/>
          <p:nvPr/>
        </p:nvSpPr>
        <p:spPr>
          <a:xfrm>
            <a:off x="5309419" y="1348130"/>
            <a:ext cx="3603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in-situ </a:t>
            </a:r>
            <a:r>
              <a:rPr lang="fr-FR" dirty="0" err="1"/>
              <a:t>measurements</a:t>
            </a:r>
            <a:r>
              <a:rPr lang="fr-FR" dirty="0"/>
              <a:t> do not </a:t>
            </a:r>
            <a:r>
              <a:rPr lang="fr-FR" dirty="0" err="1"/>
              <a:t>indicate</a:t>
            </a:r>
            <a:r>
              <a:rPr lang="fr-FR" dirty="0"/>
              <a:t> a </a:t>
            </a:r>
            <a:r>
              <a:rPr lang="fr-FR" dirty="0" err="1"/>
              <a:t>clear</a:t>
            </a:r>
            <a:r>
              <a:rPr lang="fr-FR" dirty="0"/>
              <a:t> message (</a:t>
            </a:r>
            <a:r>
              <a:rPr lang="fr-FR" dirty="0" err="1"/>
              <a:t>especially</a:t>
            </a:r>
            <a:r>
              <a:rPr lang="fr-FR" dirty="0"/>
              <a:t> for </a:t>
            </a:r>
            <a:r>
              <a:rPr lang="fr-FR" dirty="0" err="1"/>
              <a:t>Isoprene</a:t>
            </a:r>
            <a:r>
              <a:rPr lang="fr-FR" dirty="0"/>
              <a:t>)</a:t>
            </a:r>
          </a:p>
        </p:txBody>
      </p:sp>
      <p:pic>
        <p:nvPicPr>
          <p:cNvPr id="7" name="Image 6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B2C9AB37-EB8C-284B-210F-2798119F8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451" y="3178350"/>
            <a:ext cx="2376482" cy="17851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AAEF3-44A5-909E-E855-6D2837F32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040" y="2649521"/>
            <a:ext cx="3482060" cy="20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46FA-F952-83A6-5181-47B4D96E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47853-EC8C-C4A6-68CA-79CD6BA0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Methods: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emissions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CF467-F9BD-E460-3D77-A72AE3D6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347614"/>
            <a:ext cx="8424000" cy="30623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/>
              <a:t>Implementation</a:t>
            </a:r>
            <a:r>
              <a:rPr lang="fr-FR" sz="1800" dirty="0"/>
              <a:t> of </a:t>
            </a:r>
            <a:r>
              <a:rPr lang="fr-FR" sz="1800" dirty="0" err="1"/>
              <a:t>Yienger</a:t>
            </a:r>
            <a:r>
              <a:rPr lang="fr-FR" sz="1800" dirty="0"/>
              <a:t> and Levi (1990) </a:t>
            </a:r>
            <a:r>
              <a:rPr lang="fr-FR" sz="1800" dirty="0" err="1"/>
              <a:t>parameterization</a:t>
            </a:r>
            <a:r>
              <a:rPr lang="fr-FR" sz="1800" dirty="0"/>
              <a:t> (</a:t>
            </a:r>
            <a:r>
              <a:rPr lang="fr-FR" sz="1800" dirty="0" err="1"/>
              <a:t>include</a:t>
            </a:r>
            <a:r>
              <a:rPr lang="fr-FR" sz="1800" dirty="0"/>
              <a:t> </a:t>
            </a:r>
            <a:r>
              <a:rPr lang="fr-FR" sz="1800" dirty="0" err="1"/>
              <a:t>effects</a:t>
            </a:r>
            <a:r>
              <a:rPr lang="fr-FR" sz="1800" dirty="0"/>
              <a:t> of </a:t>
            </a:r>
            <a:r>
              <a:rPr lang="fr-FR" sz="1800" dirty="0" err="1"/>
              <a:t>soil</a:t>
            </a:r>
            <a:r>
              <a:rPr lang="fr-FR" sz="1800" dirty="0"/>
              <a:t> </a:t>
            </a:r>
            <a:r>
              <a:rPr lang="fr-FR" sz="1800" dirty="0" err="1"/>
              <a:t>temperature</a:t>
            </a:r>
            <a:r>
              <a:rPr lang="fr-FR" sz="1800" dirty="0"/>
              <a:t>, </a:t>
            </a:r>
            <a:r>
              <a:rPr lang="fr-FR" sz="1800" dirty="0" err="1"/>
              <a:t>soil</a:t>
            </a:r>
            <a:r>
              <a:rPr lang="fr-FR" sz="1800" dirty="0"/>
              <a:t> </a:t>
            </a:r>
            <a:r>
              <a:rPr lang="fr-FR" sz="1800" dirty="0" err="1"/>
              <a:t>humidity</a:t>
            </a:r>
            <a:r>
              <a:rPr lang="fr-FR" sz="1800" dirty="0"/>
              <a:t>, </a:t>
            </a:r>
            <a:r>
              <a:rPr lang="fr-FR" sz="1800" dirty="0" err="1"/>
              <a:t>precipitation</a:t>
            </a:r>
            <a:r>
              <a:rPr lang="fr-FR" sz="1800" dirty="0"/>
              <a:t>) for </a:t>
            </a:r>
            <a:r>
              <a:rPr lang="fr-FR" sz="1800" dirty="0" err="1"/>
              <a:t>soil</a:t>
            </a:r>
            <a:r>
              <a:rPr lang="fr-FR" sz="1800" dirty="0"/>
              <a:t> NOx </a:t>
            </a:r>
            <a:r>
              <a:rPr lang="fr-FR" sz="1800" dirty="0" err="1"/>
              <a:t>emissions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Dynamic </a:t>
            </a:r>
            <a:r>
              <a:rPr lang="fr-FR" sz="1800" dirty="0" err="1"/>
              <a:t>parametrisation</a:t>
            </a:r>
            <a:r>
              <a:rPr lang="fr-FR" sz="1800" dirty="0"/>
              <a:t> for </a:t>
            </a:r>
            <a:r>
              <a:rPr lang="fr-FR" sz="1800" dirty="0" err="1"/>
              <a:t>anthropogenic</a:t>
            </a:r>
            <a:r>
              <a:rPr lang="fr-FR" sz="1800" dirty="0"/>
              <a:t> </a:t>
            </a:r>
            <a:r>
              <a:rPr lang="fr-FR" sz="1800" dirty="0" err="1"/>
              <a:t>emissions</a:t>
            </a:r>
            <a:r>
              <a:rPr lang="fr-FR" sz="1800" dirty="0"/>
              <a:t> </a:t>
            </a:r>
            <a:r>
              <a:rPr lang="fr-FR" sz="1800" dirty="0" err="1"/>
              <a:t>calibrated</a:t>
            </a:r>
            <a:r>
              <a:rPr lang="fr-FR" sz="1800" dirty="0"/>
              <a:t> to </a:t>
            </a:r>
            <a:r>
              <a:rPr lang="fr-FR" sz="1800" dirty="0" err="1"/>
              <a:t>reproduce</a:t>
            </a:r>
            <a:r>
              <a:rPr lang="fr-FR" sz="1800" dirty="0"/>
              <a:t> 2018 </a:t>
            </a:r>
            <a:r>
              <a:rPr lang="fr-FR" sz="1800" dirty="0" err="1"/>
              <a:t>emissions</a:t>
            </a:r>
            <a:r>
              <a:rPr lang="fr-FR" sz="1800" dirty="0"/>
              <a:t>: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NH</a:t>
            </a:r>
            <a:r>
              <a:rPr lang="fr-FR" sz="1600" baseline="-25000" dirty="0"/>
              <a:t>3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fertilizers</a:t>
            </a:r>
            <a:r>
              <a:rPr lang="fr-FR" sz="1600" dirty="0"/>
              <a:t> </a:t>
            </a:r>
            <a:r>
              <a:rPr lang="fr-FR" sz="1600" dirty="0" err="1"/>
              <a:t>based</a:t>
            </a:r>
            <a:r>
              <a:rPr lang="fr-FR" sz="1600" dirty="0"/>
              <a:t> on a </a:t>
            </a:r>
            <a:r>
              <a:rPr lang="fr-FR" sz="1600" dirty="0" err="1"/>
              <a:t>resistance</a:t>
            </a:r>
            <a:r>
              <a:rPr lang="fr-FR" sz="1600" dirty="0"/>
              <a:t> </a:t>
            </a:r>
            <a:r>
              <a:rPr lang="fr-FR" sz="1600" dirty="0" err="1"/>
              <a:t>approach</a:t>
            </a:r>
            <a:endParaRPr lang="fr-FR" sz="1600" dirty="0"/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NH</a:t>
            </a:r>
            <a:r>
              <a:rPr lang="fr-FR" sz="1600" baseline="-25000" dirty="0"/>
              <a:t>3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livestock</a:t>
            </a:r>
            <a:r>
              <a:rPr lang="fr-FR" sz="1600" dirty="0"/>
              <a:t> </a:t>
            </a:r>
            <a:r>
              <a:rPr lang="fr-FR" sz="1600" dirty="0" err="1"/>
              <a:t>based</a:t>
            </a:r>
            <a:r>
              <a:rPr lang="fr-FR" sz="1600" dirty="0"/>
              <a:t> on data </a:t>
            </a:r>
            <a:r>
              <a:rPr lang="fr-FR" sz="1600" dirty="0" err="1"/>
              <a:t>reported</a:t>
            </a:r>
            <a:r>
              <a:rPr lang="fr-FR" sz="1600" dirty="0"/>
              <a:t> by countries on CEIP and </a:t>
            </a:r>
            <a:r>
              <a:rPr lang="fr-FR" sz="1600" dirty="0" err="1"/>
              <a:t>parameterizations</a:t>
            </a:r>
            <a:r>
              <a:rPr lang="fr-FR" sz="1600" dirty="0"/>
              <a:t> of </a:t>
            </a:r>
            <a:r>
              <a:rPr lang="fr-FR" sz="1600" dirty="0" err="1"/>
              <a:t>skjoth</a:t>
            </a:r>
            <a:r>
              <a:rPr lang="fr-FR" sz="1600" dirty="0"/>
              <a:t> et al. (2011)</a:t>
            </a:r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Use of </a:t>
            </a:r>
            <a:r>
              <a:rPr lang="fr-FR" sz="1600" dirty="0" err="1"/>
              <a:t>Heating</a:t>
            </a:r>
            <a:r>
              <a:rPr lang="fr-FR" sz="1600" dirty="0"/>
              <a:t> </a:t>
            </a:r>
            <a:r>
              <a:rPr lang="fr-FR" sz="1600" dirty="0" err="1"/>
              <a:t>Degree</a:t>
            </a:r>
            <a:r>
              <a:rPr lang="fr-FR" sz="1600" dirty="0"/>
              <a:t> Days </a:t>
            </a:r>
            <a:r>
              <a:rPr lang="fr-FR" sz="1600" dirty="0" err="1"/>
              <a:t>approach</a:t>
            </a:r>
            <a:r>
              <a:rPr lang="fr-FR" sz="1600" dirty="0"/>
              <a:t> to </a:t>
            </a:r>
            <a:r>
              <a:rPr lang="fr-FR" sz="1600" dirty="0" err="1"/>
              <a:t>project</a:t>
            </a:r>
            <a:r>
              <a:rPr lang="fr-FR" sz="1600" dirty="0"/>
              <a:t> 2018 </a:t>
            </a:r>
            <a:r>
              <a:rPr lang="fr-FR" sz="1600" dirty="0" err="1"/>
              <a:t>residential</a:t>
            </a:r>
            <a:r>
              <a:rPr lang="fr-FR" sz="1600" dirty="0"/>
              <a:t>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using</a:t>
            </a:r>
            <a:r>
              <a:rPr lang="fr-FR" sz="1600" dirty="0"/>
              <a:t> </a:t>
            </a:r>
            <a:r>
              <a:rPr lang="fr-FR" sz="1600" dirty="0" err="1"/>
              <a:t>meteorology</a:t>
            </a:r>
            <a:endParaRPr lang="fr-FR" sz="1600" dirty="0"/>
          </a:p>
          <a:p>
            <a:pPr marL="537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600" dirty="0" err="1"/>
              <a:t>Other</a:t>
            </a:r>
            <a:r>
              <a:rPr lang="fr-FR" sz="1600" dirty="0"/>
              <a:t> </a:t>
            </a:r>
            <a:r>
              <a:rPr lang="fr-FR" sz="1600" dirty="0" err="1"/>
              <a:t>parameterisations</a:t>
            </a:r>
            <a:r>
              <a:rPr lang="fr-FR" sz="1600" dirty="0"/>
              <a:t> for cold start NO</a:t>
            </a:r>
            <a:r>
              <a:rPr lang="fr-FR" sz="1600" baseline="-25000" dirty="0"/>
              <a:t>2</a:t>
            </a:r>
            <a:r>
              <a:rPr lang="fr-FR" sz="1600" dirty="0"/>
              <a:t>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traffic</a:t>
            </a:r>
            <a:r>
              <a:rPr lang="fr-FR" sz="1600" dirty="0"/>
              <a:t>, NMVOC </a:t>
            </a:r>
            <a:r>
              <a:rPr lang="fr-FR" sz="1600" dirty="0" err="1"/>
              <a:t>emissions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solvents</a:t>
            </a:r>
            <a:r>
              <a:rPr lang="fr-FR" sz="1600" dirty="0"/>
              <a:t> and </a:t>
            </a:r>
            <a:r>
              <a:rPr lang="fr-FR" sz="1600" dirty="0" err="1"/>
              <a:t>gasoline</a:t>
            </a:r>
            <a:r>
              <a:rPr lang="fr-FR" sz="1600" dirty="0"/>
              <a:t> </a:t>
            </a:r>
            <a:r>
              <a:rPr lang="fr-FR" sz="1600" dirty="0" err="1"/>
              <a:t>evaporation</a:t>
            </a:r>
            <a:r>
              <a:rPr lang="fr-FR" sz="1600" dirty="0"/>
              <a:t> </a:t>
            </a:r>
          </a:p>
          <a:p>
            <a:pPr marL="537750" lvl="1" indent="-285750"/>
            <a:endParaRPr lang="fr-FR" sz="13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F282F0-7B08-ECCE-5B12-DD85C3B6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CBAC-9D9B-4924-B6FB-1D07C0EE5827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BF872-5BBF-BD0E-F304-1BAE0066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A62636-5566-8FA8-9940-4573695F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BC1AD-B609-F7C0-D91A-112C73F9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04350"/>
            <a:ext cx="8424000" cy="720000"/>
          </a:xfrm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Climate</a:t>
            </a:r>
            <a:r>
              <a:rPr lang="fr-FR" dirty="0"/>
              <a:t> change and LAI </a:t>
            </a:r>
            <a:r>
              <a:rPr lang="fr-FR" dirty="0" err="1"/>
              <a:t>evolution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46A26-4F0C-94FC-C0C6-5B87BAB5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03B8-5560-4286-9DC7-C48F989F3143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2A88B-9688-E388-7B37-7C646B6A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C806E4-3B23-F915-5002-78E66FD3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 descr="Une image contenant texte, lign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78CF5EA1-4BD6-A31F-196F-2F68E4F1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" y="1003273"/>
            <a:ext cx="4548447" cy="2494800"/>
          </a:xfrm>
          <a:prstGeom prst="rect">
            <a:avLst/>
          </a:prstGeom>
        </p:spPr>
      </p:pic>
      <p:pic>
        <p:nvPicPr>
          <p:cNvPr id="10" name="Image 9" descr="Une image contenant texte, carte, atla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E428EEE-1D76-C988-E2E1-81B7032E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906023"/>
            <a:ext cx="4484691" cy="26893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688AB3-BBF9-AEA5-0CF5-96C3862E01EB}"/>
              </a:ext>
            </a:extLst>
          </p:cNvPr>
          <p:cNvSpPr txBox="1"/>
          <p:nvPr/>
        </p:nvSpPr>
        <p:spPr>
          <a:xfrm>
            <a:off x="155122" y="3583171"/>
            <a:ext cx="856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Significant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of LAI in </a:t>
            </a:r>
            <a:r>
              <a:rPr lang="fr-FR" dirty="0" err="1"/>
              <a:t>Northern</a:t>
            </a:r>
            <a:r>
              <a:rPr lang="fr-FR" dirty="0"/>
              <a:t> and </a:t>
            </a:r>
            <a:r>
              <a:rPr lang="fr-FR" dirty="0" err="1"/>
              <a:t>Eastern</a:t>
            </a:r>
            <a:r>
              <a:rPr lang="fr-FR" dirty="0"/>
              <a:t> Europe due to CO2 </a:t>
            </a:r>
            <a:r>
              <a:rPr lang="fr-FR" dirty="0" err="1"/>
              <a:t>fertilization</a:t>
            </a:r>
            <a:r>
              <a:rPr lang="fr-FR" dirty="0"/>
              <a:t> or the </a:t>
            </a:r>
            <a:r>
              <a:rPr lang="fr-FR" dirty="0" err="1"/>
              <a:t>increase</a:t>
            </a:r>
            <a:r>
              <a:rPr lang="fr-FR" dirty="0"/>
              <a:t> of the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season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Local </a:t>
            </a:r>
            <a:r>
              <a:rPr lang="fr-FR" dirty="0" err="1"/>
              <a:t>decrease</a:t>
            </a:r>
            <a:r>
              <a:rPr lang="fr-FR" dirty="0"/>
              <a:t> </a:t>
            </a:r>
            <a:r>
              <a:rPr lang="fr-FR" dirty="0" err="1"/>
              <a:t>especially</a:t>
            </a:r>
            <a:r>
              <a:rPr lang="fr-FR" dirty="0"/>
              <a:t> for </a:t>
            </a:r>
            <a:r>
              <a:rPr lang="fr-FR" dirty="0" err="1"/>
              <a:t>broadloeaf</a:t>
            </a:r>
            <a:r>
              <a:rPr lang="fr-FR" dirty="0"/>
              <a:t> </a:t>
            </a:r>
            <a:r>
              <a:rPr lang="fr-FR" dirty="0" err="1"/>
              <a:t>forests</a:t>
            </a:r>
            <a:r>
              <a:rPr lang="fr-FR" dirty="0"/>
              <a:t> in France due to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drought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61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3B134-BB11-659A-2EC4-8FBFCA4C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900000"/>
            <a:ext cx="8865644" cy="720000"/>
          </a:xfrm>
        </p:spPr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Climate</a:t>
            </a:r>
            <a:r>
              <a:rPr lang="fr-FR" dirty="0"/>
              <a:t> change and </a:t>
            </a:r>
            <a:r>
              <a:rPr lang="fr-FR" dirty="0" err="1"/>
              <a:t>biogenic</a:t>
            </a:r>
            <a:r>
              <a:rPr lang="fr-FR" dirty="0"/>
              <a:t> </a:t>
            </a:r>
            <a:r>
              <a:rPr lang="fr-FR" dirty="0" err="1"/>
              <a:t>emissions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B0189-A74C-976B-6CB5-12F3D93A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AB754-1E69-4302-8B88-EE44B61DDDF5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F80C6A-A741-7712-583D-BD72DD91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2D6BCF-A248-0264-42BD-E4A55D88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A0B7-1716-4AB3-8492-75F3BB3F8B45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ECD365FC-1055-68C0-0AC4-2714FA61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" y="1714821"/>
            <a:ext cx="4460296" cy="2432378"/>
          </a:xfrm>
          <a:prstGeom prst="rect">
            <a:avLst/>
          </a:prstGeom>
        </p:spPr>
      </p:pic>
      <p:pic>
        <p:nvPicPr>
          <p:cNvPr id="3" name="Image 2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63C93F13-F8B5-3917-A397-CEDB20BFF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50" y="1676860"/>
            <a:ext cx="4425730" cy="2508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11B058-893C-CC0C-A66E-1A8C50E491F8}"/>
              </a:ext>
            </a:extLst>
          </p:cNvPr>
          <p:cNvSpPr txBox="1"/>
          <p:nvPr/>
        </p:nvSpPr>
        <p:spPr>
          <a:xfrm>
            <a:off x="1764000" y="1307528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Isoprene</a:t>
            </a:r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DFD46A-85A3-D3A9-9C19-50A0213834A1}"/>
              </a:ext>
            </a:extLst>
          </p:cNvPr>
          <p:cNvSpPr txBox="1"/>
          <p:nvPr/>
        </p:nvSpPr>
        <p:spPr>
          <a:xfrm>
            <a:off x="6264000" y="1307528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VOC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68B3A2-BD29-A7AD-BC94-7041939BE95C}"/>
              </a:ext>
            </a:extLst>
          </p:cNvPr>
          <p:cNvSpPr txBox="1"/>
          <p:nvPr/>
        </p:nvSpPr>
        <p:spPr>
          <a:xfrm>
            <a:off x="1239978" y="4244720"/>
            <a:ext cx="22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+7.9%/°C    0.35%/y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7EA149-BEFC-E7E1-F078-E0BE1A890367}"/>
              </a:ext>
            </a:extLst>
          </p:cNvPr>
          <p:cNvSpPr txBox="1"/>
          <p:nvPr/>
        </p:nvSpPr>
        <p:spPr>
          <a:xfrm>
            <a:off x="5744538" y="4287964"/>
            <a:ext cx="23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+13.5%/°C    0.67%/y</a:t>
            </a:r>
          </a:p>
        </p:txBody>
      </p:sp>
    </p:spTree>
    <p:extLst>
      <p:ext uri="{BB962C8B-B14F-4D97-AF65-F5344CB8AC3E}">
        <p14:creationId xmlns:p14="http://schemas.microsoft.com/office/powerpoint/2010/main" val="157696643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powerpoint Charte Etat - Arial - GB (ID 2723044)" id="{4B56E15D-DE94-4936-8008-8DA9D4F12FA7}" vid="{A2DA11CF-9E60-4A9B-8DA8-AA2F0D9547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powerpoint Charte Etat - Arial - GB (ID 2723044)</Template>
  <TotalTime>4873</TotalTime>
  <Words>952</Words>
  <Application>Microsoft Office PowerPoint</Application>
  <PresentationFormat>Affichage à l'écran (16:9)</PresentationFormat>
  <Paragraphs>138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Marianne</vt:lpstr>
      <vt:lpstr>MINISTÈRIEL</vt:lpstr>
      <vt:lpstr>Présentation PowerPoint</vt:lpstr>
      <vt:lpstr>Objectives of the study</vt:lpstr>
      <vt:lpstr>Method: Implementation of a canopy module in CHIMERE</vt:lpstr>
      <vt:lpstr>Methods: Estimated biogenic emissions over Europe</vt:lpstr>
      <vt:lpstr>Methods: Speciation of biogenic emissions</vt:lpstr>
      <vt:lpstr>Methods: Comparison of biogenic VOC to in-situ measurements</vt:lpstr>
      <vt:lpstr>Methods: Other emissions</vt:lpstr>
      <vt:lpstr>Results: Climate change and LAI evolution</vt:lpstr>
      <vt:lpstr>Results: Climate change and biogenic emissions</vt:lpstr>
      <vt:lpstr>Results: Evolution of all emissions</vt:lpstr>
      <vt:lpstr>Présentation PowerPoint</vt:lpstr>
      <vt:lpstr>Resuls: NO2 concentrations</vt:lpstr>
      <vt:lpstr>Results: PM10 concentrations</vt:lpstr>
      <vt:lpstr>Conclusions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COUVIDAT Florian</dc:creator>
  <cp:lastModifiedBy>COUVIDAT Florian</cp:lastModifiedBy>
  <cp:revision>7</cp:revision>
  <dcterms:created xsi:type="dcterms:W3CDTF">2023-08-30T09:06:35Z</dcterms:created>
  <dcterms:modified xsi:type="dcterms:W3CDTF">2025-05-06T08:51:45Z</dcterms:modified>
</cp:coreProperties>
</file>