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11" r:id="rId1"/>
  </p:sldMasterIdLst>
  <p:notesMasterIdLst>
    <p:notesMasterId r:id="rId16"/>
  </p:notesMasterIdLst>
  <p:sldIdLst>
    <p:sldId id="358" r:id="rId2"/>
    <p:sldId id="391" r:id="rId3"/>
    <p:sldId id="397" r:id="rId4"/>
    <p:sldId id="706" r:id="rId5"/>
    <p:sldId id="392" r:id="rId6"/>
    <p:sldId id="398" r:id="rId7"/>
    <p:sldId id="399" r:id="rId8"/>
    <p:sldId id="400" r:id="rId9"/>
    <p:sldId id="456" r:id="rId10"/>
    <p:sldId id="704" r:id="rId11"/>
    <p:sldId id="705" r:id="rId12"/>
    <p:sldId id="424" r:id="rId13"/>
    <p:sldId id="401" r:id="rId14"/>
    <p:sldId id="373" r:id="rId15"/>
  </p:sldIdLst>
  <p:sldSz cx="12192000" cy="6858000"/>
  <p:notesSz cx="6884988" cy="10018713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3" autoAdjust="0"/>
    <p:restoredTop sz="86328" autoAdjust="0"/>
  </p:normalViewPr>
  <p:slideViewPr>
    <p:cSldViewPr snapToGrid="0">
      <p:cViewPr>
        <p:scale>
          <a:sx n="122" d="100"/>
          <a:sy n="122" d="100"/>
        </p:scale>
        <p:origin x="-144" y="-10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267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267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DF38DD31-0F16-42CB-A6CA-3FAC4415DAD7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08688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499" y="4821506"/>
            <a:ext cx="5507990" cy="3944868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3495" cy="50267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99900" y="9516039"/>
            <a:ext cx="2983495" cy="50267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475631B7-094E-4D9A-BF52-AE00E08E890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82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881">
              <a:defRPr/>
            </a:pPr>
            <a:fld id="{475631B7-094E-4D9A-BF52-AE00E08E890F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65881">
                <a:defRPr/>
              </a:pPr>
              <a:t>2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5971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631B7-094E-4D9A-BF52-AE00E08E890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361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631B7-094E-4D9A-BF52-AE00E08E890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33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7FE7-9D70-DF45-8346-1B6C9E8C0F4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92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631B7-094E-4D9A-BF52-AE00E08E890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974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881">
              <a:defRPr/>
            </a:pPr>
            <a:fld id="{475631B7-094E-4D9A-BF52-AE00E08E890F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65881">
                <a:defRPr/>
              </a:pPr>
              <a:t>5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4820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881">
              <a:defRPr/>
            </a:pPr>
            <a:fld id="{475631B7-094E-4D9A-BF52-AE00E08E890F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65881">
                <a:defRPr/>
              </a:pPr>
              <a:t>6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1242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881">
              <a:defRPr/>
            </a:pPr>
            <a:fld id="{475631B7-094E-4D9A-BF52-AE00E08E890F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65881">
                <a:defRPr/>
              </a:pPr>
              <a:t>7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66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881">
              <a:defRPr/>
            </a:pPr>
            <a:fld id="{475631B7-094E-4D9A-BF52-AE00E08E890F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65881">
                <a:defRPr/>
              </a:pPr>
              <a:t>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0121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09159-B789-4B4F-8502-3C2530A12FDB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3013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90D38-F3AB-4FA3-8001-83029043435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51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6931E21-F0CE-4C4C-9A7E-026DC809F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7" t="21890" r="44119" b="28110"/>
          <a:stretch/>
        </p:blipFill>
        <p:spPr>
          <a:xfrm>
            <a:off x="7727795" y="577159"/>
            <a:ext cx="4494685" cy="6280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BD2D31-E1A1-014D-AA51-E4D75DD6A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4" y="313505"/>
            <a:ext cx="2979777" cy="1144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87293-5856-EB44-9D8D-473CEFA6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00" y="2546029"/>
            <a:ext cx="6648720" cy="498598"/>
          </a:xfr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x-none" sz="3600" dirty="0"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pl-PL"/>
              <a:t>Kliknij, aby edytować styl</a:t>
            </a:r>
            <a:endParaRPr lang="x-none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B138E56-649D-4B4F-A7E0-EB412E270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8800" y="3864353"/>
            <a:ext cx="6648720" cy="332399"/>
          </a:xfrm>
          <a:noFill/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x-none" sz="2400">
                <a:solidFill>
                  <a:schemeClr val="accent1"/>
                </a:solidFill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pl-PL"/>
              <a:t>Kliknij, aby edytować styl wzorca podtytułu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020447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954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9005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417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98E60A-E1CA-1FA4-A6C1-FFF5F3EA3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1200FC-0D51-2F58-17A0-792AA0E78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B2E179-A556-C48E-8494-43F514D6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304C-3745-8F4F-8187-777B6F56E3D0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CD7544-D202-00AD-11BE-42A7F799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0CE160-A40B-5E64-ED75-67403E6F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5FCE-DF18-674F-B1F7-431E964CA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720E6-AC1B-2F45-9660-965A1C25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assy field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ADD4DE7-7110-6544-A8E5-570C72D75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259"/>
          <a:stretch/>
        </p:blipFill>
        <p:spPr>
          <a:xfrm>
            <a:off x="0" y="0"/>
            <a:ext cx="12192000" cy="41656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87293-5856-EB44-9D8D-473CEFA6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00" y="2261549"/>
            <a:ext cx="9000000" cy="498598"/>
          </a:xfr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x-none" sz="3600" dirty="0"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pl-PL"/>
              <a:t>Kliknij, aby edytować styl</a:t>
            </a:r>
            <a:endParaRPr lang="x-none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B138E56-649D-4B4F-A7E0-EB412E270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000" y="1933953"/>
            <a:ext cx="9000000" cy="249299"/>
          </a:xfrm>
          <a:noFill/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x-none" sz="1800">
                <a:solidFill>
                  <a:schemeClr val="accent1"/>
                </a:solidFill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pl-PL"/>
              <a:t>Kliknij, aby edytować styl wzorca podtytułu</a:t>
            </a:r>
            <a:endParaRPr lang="x-non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F8AB32-1C5B-D84E-B9C7-95B4791C39E9}"/>
              </a:ext>
            </a:extLst>
          </p:cNvPr>
          <p:cNvGrpSpPr/>
          <p:nvPr/>
        </p:nvGrpSpPr>
        <p:grpSpPr>
          <a:xfrm rot="5400000">
            <a:off x="5883600" y="-3797784"/>
            <a:ext cx="64800" cy="9360000"/>
            <a:chOff x="1005426" y="1892194"/>
            <a:chExt cx="64800" cy="44700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DBB387-4B38-9846-BF04-75AC389244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accent3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922388-67E4-F042-8018-3E809E5EF4DA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1D7DAC-91A0-9D49-B247-BDE78AC515CC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</p:grp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F532699-B8AB-A24B-AF4F-B517D4C2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681" y="206396"/>
            <a:ext cx="2035227" cy="135681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9FC702-47B9-5447-9FCC-1105131479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0475" y="5293361"/>
            <a:ext cx="7731125" cy="365760"/>
          </a:xfrm>
        </p:spPr>
        <p:txBody>
          <a:bodyPr lIns="0" rIns="0"/>
          <a:lstStyle>
            <a:lvl1pPr>
              <a:defRPr lang="en-GB" sz="1200" kern="1200" dirty="0" smtClean="0">
                <a:solidFill>
                  <a:schemeClr val="bg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  <a:lvl2pPr>
              <a:defRPr lang="en-GB" sz="2400" kern="1200" dirty="0" smtClean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  <a:lvl3pPr>
              <a:defRPr lang="en-GB" sz="2400" kern="1200" dirty="0" smtClean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3pPr>
            <a:lvl4pPr>
              <a:defRPr lang="en-GB" sz="2400" kern="1200" dirty="0" smtClean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4pPr>
            <a:lvl5pPr>
              <a:defRPr lang="pl-PL" sz="2400" kern="1200" dirty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4311849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x-none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9D9602-1175-5E44-9E62-CE4D4C0D1946}"/>
              </a:ext>
            </a:extLst>
          </p:cNvPr>
          <p:cNvGrpSpPr/>
          <p:nvPr/>
        </p:nvGrpSpPr>
        <p:grpSpPr>
          <a:xfrm>
            <a:off x="11273895" y="1892194"/>
            <a:ext cx="64800" cy="4470051"/>
            <a:chOff x="1005426" y="1892194"/>
            <a:chExt cx="64800" cy="44700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CA2FAC-0206-0E42-84B9-2E88B3EAA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accent3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5B0BC2-71B5-E54C-BB28-8623170C9825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1ACC66-2D93-0242-B669-F5E3300144ED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75AE6B-5CD5-A04F-BE3F-5482A1565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681" y="206396"/>
            <a:ext cx="2035227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823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x-none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75AE6B-5CD5-A04F-BE3F-5482A1565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681" y="5377836"/>
            <a:ext cx="2035227" cy="13568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59AEE8-0483-B24D-8C94-3E4FE44D207C}"/>
              </a:ext>
            </a:extLst>
          </p:cNvPr>
          <p:cNvGrpSpPr/>
          <p:nvPr/>
        </p:nvGrpSpPr>
        <p:grpSpPr>
          <a:xfrm rot="5400000">
            <a:off x="5727600" y="1217560"/>
            <a:ext cx="64800" cy="9720000"/>
            <a:chOff x="1005426" y="1892194"/>
            <a:chExt cx="64800" cy="44700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A93C16-4CC3-8343-91CF-E5DD34779C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accent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4A540-FF91-754E-ADF2-A7831693E55C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10EBBC-D009-4F48-ADD1-C4170B3B7F66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27840753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x-none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9D9602-1175-5E44-9E62-CE4D4C0D1946}"/>
              </a:ext>
            </a:extLst>
          </p:cNvPr>
          <p:cNvGrpSpPr/>
          <p:nvPr/>
        </p:nvGrpSpPr>
        <p:grpSpPr>
          <a:xfrm>
            <a:off x="11273895" y="1892194"/>
            <a:ext cx="64800" cy="4470051"/>
            <a:chOff x="1005426" y="1892194"/>
            <a:chExt cx="64800" cy="44700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CA2FAC-0206-0E42-84B9-2E88B3EAA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accent3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5B0BC2-71B5-E54C-BB28-8623170C9825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1ACC66-2D93-0242-B669-F5E3300144ED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75AE6B-5CD5-A04F-BE3F-5482A1565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681" y="196236"/>
            <a:ext cx="2035227" cy="1356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01E5D-40D5-1F42-B32F-82E0CBFA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621509" y="-1373607"/>
            <a:ext cx="10951017" cy="104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42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01E5D-40D5-1F42-B32F-82E0CBFAF6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21509" y="-1373607"/>
            <a:ext cx="10951017" cy="10427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x-none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8E0C92E-86FF-814F-A1D4-D51914675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681" y="5377836"/>
            <a:ext cx="2035227" cy="13568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DD208F-A398-B340-B469-15C61D540FA2}"/>
              </a:ext>
            </a:extLst>
          </p:cNvPr>
          <p:cNvGrpSpPr/>
          <p:nvPr/>
        </p:nvGrpSpPr>
        <p:grpSpPr>
          <a:xfrm rot="5400000">
            <a:off x="5727600" y="1217560"/>
            <a:ext cx="64800" cy="9720000"/>
            <a:chOff x="1005426" y="1892194"/>
            <a:chExt cx="64800" cy="44700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E8863A-E45A-1341-814D-B1B490ABF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accent3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088530-5B9A-0644-B159-347A0DBE58B2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81512C-9DA3-1948-92EB-49EA845ABCFA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745715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FC43EB9-F836-384C-8D62-3DA93FF476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74163" y="0"/>
            <a:ext cx="3017836" cy="6858000"/>
          </a:xfrm>
        </p:spPr>
        <p:txBody>
          <a:bodyPr/>
          <a:lstStyle/>
          <a:p>
            <a:r>
              <a:rPr lang="pl-PL" dirty="0"/>
              <a:t>Kliknij ikonę, aby dodać obraz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79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x-non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DC1E2-F862-6E4C-A8D2-DF096B2931B7}"/>
              </a:ext>
            </a:extLst>
          </p:cNvPr>
          <p:cNvSpPr/>
          <p:nvPr/>
        </p:nvSpPr>
        <p:spPr>
          <a:xfrm>
            <a:off x="9174144" y="1"/>
            <a:ext cx="3017855" cy="3429000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79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 dirty="0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63DE7CAD-55AB-DA45-A355-3664558AE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681" y="196236"/>
            <a:ext cx="2035227" cy="13568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07CC751-2467-C447-921C-B703DA626559}"/>
              </a:ext>
            </a:extLst>
          </p:cNvPr>
          <p:cNvGrpSpPr/>
          <p:nvPr/>
        </p:nvGrpSpPr>
        <p:grpSpPr>
          <a:xfrm rot="5400000">
            <a:off x="4825106" y="2363720"/>
            <a:ext cx="64800" cy="7956000"/>
            <a:chOff x="1005426" y="1892194"/>
            <a:chExt cx="64800" cy="44700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EA8864-7AFD-0846-8A15-15C293A5A8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accent3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0B7165-64C5-2B4E-BB12-5232588E13B4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C18F50-3D54-424A-9A7C-AC82D5D42682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8170297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FC43EB9-F836-384C-8D62-3DA93FF476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74163" y="0"/>
            <a:ext cx="3017836" cy="6858000"/>
          </a:xfrm>
        </p:spPr>
        <p:txBody>
          <a:bodyPr/>
          <a:lstStyle/>
          <a:p>
            <a:r>
              <a:rPr lang="pl-PL" dirty="0"/>
              <a:t>Kliknij ikonę, aby dodać obraz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79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x-non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DC1E2-F862-6E4C-A8D2-DF096B2931B7}"/>
              </a:ext>
            </a:extLst>
          </p:cNvPr>
          <p:cNvSpPr/>
          <p:nvPr/>
        </p:nvSpPr>
        <p:spPr>
          <a:xfrm>
            <a:off x="9174144" y="1"/>
            <a:ext cx="3017855" cy="3429000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79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 dirty="0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63DE7CAD-55AB-DA45-A355-3664558AE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681" y="196236"/>
            <a:ext cx="2035227" cy="13568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07CC751-2467-C447-921C-B703DA626559}"/>
              </a:ext>
            </a:extLst>
          </p:cNvPr>
          <p:cNvGrpSpPr/>
          <p:nvPr/>
        </p:nvGrpSpPr>
        <p:grpSpPr>
          <a:xfrm rot="5400000">
            <a:off x="2127600" y="276040"/>
            <a:ext cx="64800" cy="2520000"/>
            <a:chOff x="1005426" y="1892194"/>
            <a:chExt cx="64800" cy="44700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EA8864-7AFD-0846-8A15-15C293A5A8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accent3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0B7165-64C5-2B4E-BB12-5232588E13B4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C18F50-3D54-424A-9A7C-AC82D5D42682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7964979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6931E21-F0CE-4C4C-9A7E-026DC809F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7" t="21890" r="44119" b="28110"/>
          <a:stretch/>
        </p:blipFill>
        <p:spPr>
          <a:xfrm>
            <a:off x="7727795" y="577159"/>
            <a:ext cx="4494685" cy="6280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BD2D31-E1A1-014D-AA51-E4D75DD6A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4" y="333825"/>
            <a:ext cx="2979777" cy="1144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87293-5856-EB44-9D8D-473CEFA6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00" y="3226749"/>
            <a:ext cx="6648720" cy="498598"/>
          </a:xfr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x-none" sz="3600" dirty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pl-PL"/>
              <a:t>Kliknij, aby edytować styl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6087763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04B5F2-026B-B74E-B49C-0F705915E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pl-PL"/>
              <a:t>Kliknij, aby edytować styl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992C7-E41F-754E-87CC-70F2D0AA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67902"/>
            <a:ext cx="9720000" cy="44326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buClr>
                <a:schemeClr val="bg2"/>
              </a:buClr>
            </a:pPr>
            <a:r>
              <a:rPr lang="pl-PL"/>
              <a:t>Edytuj style wzorca tekstu</a:t>
            </a:r>
          </a:p>
          <a:p>
            <a:pPr lvl="1">
              <a:buClr>
                <a:schemeClr val="bg2"/>
              </a:buClr>
            </a:pPr>
            <a:r>
              <a:rPr lang="pl-PL"/>
              <a:t>Drugi poziom</a:t>
            </a:r>
          </a:p>
          <a:p>
            <a:pPr lvl="2">
              <a:buClr>
                <a:schemeClr val="bg2"/>
              </a:buClr>
            </a:pPr>
            <a:r>
              <a:rPr lang="pl-PL"/>
              <a:t>Trzeci poziom</a:t>
            </a:r>
          </a:p>
          <a:p>
            <a:pPr lvl="3">
              <a:buClr>
                <a:schemeClr val="bg2"/>
              </a:buClr>
            </a:pPr>
            <a:r>
              <a:rPr lang="pl-PL"/>
              <a:t>Czwarty poziom</a:t>
            </a:r>
          </a:p>
          <a:p>
            <a:pPr lvl="4">
              <a:buClr>
                <a:schemeClr val="bg2"/>
              </a:buClr>
            </a:pPr>
            <a:r>
              <a:rPr lang="pl-PL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23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3" r:id="rId11"/>
    <p:sldLayoutId id="2147484124" r:id="rId12"/>
    <p:sldLayoutId id="214748412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awel.durka@ios.edu.p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leksander.norowski@ios.edu.p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87E81-1996-4F1A-9E7F-2B5F5CDE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00" y="1639081"/>
            <a:ext cx="6648720" cy="2991588"/>
          </a:xfrm>
        </p:spPr>
        <p:txBody>
          <a:bodyPr/>
          <a:lstStyle/>
          <a:p>
            <a:r>
              <a:rPr lang="pl-PL" b="1" dirty="0" err="1">
                <a:effectLst/>
                <a:latin typeface="Calibri" panose="020F0502020204030204" pitchFamily="34" charset="0"/>
              </a:rPr>
              <a:t>Annual</a:t>
            </a:r>
            <a:r>
              <a:rPr lang="pl-PL" b="1" dirty="0">
                <a:effectLst/>
                <a:latin typeface="Calibri" panose="020F0502020204030204" pitchFamily="34" charset="0"/>
              </a:rPr>
              <a:t> vs. </a:t>
            </a:r>
            <a:r>
              <a:rPr lang="pl-PL" b="1" dirty="0" err="1">
                <a:effectLst/>
                <a:latin typeface="Calibri" panose="020F0502020204030204" pitchFamily="34" charset="0"/>
              </a:rPr>
              <a:t>short</a:t>
            </a:r>
            <a:r>
              <a:rPr lang="pl-PL" b="1" dirty="0">
                <a:effectLst/>
                <a:latin typeface="Calibri" panose="020F0502020204030204" pitchFamily="34" charset="0"/>
              </a:rPr>
              <a:t>-term transboundary </a:t>
            </a:r>
            <a:r>
              <a:rPr lang="pl-PL" b="1" dirty="0" err="1">
                <a:effectLst/>
                <a:latin typeface="Calibri" panose="020F0502020204030204" pitchFamily="34" charset="0"/>
              </a:rPr>
              <a:t>contributions</a:t>
            </a:r>
            <a:r>
              <a:rPr lang="pl-PL" b="1" dirty="0">
                <a:effectLst/>
                <a:latin typeface="Calibri" panose="020F0502020204030204" pitchFamily="34" charset="0"/>
              </a:rPr>
              <a:t> to </a:t>
            </a:r>
            <a:r>
              <a:rPr lang="pl-PL" b="1" dirty="0" err="1">
                <a:effectLst/>
                <a:latin typeface="Calibri" panose="020F0502020204030204" pitchFamily="34" charset="0"/>
              </a:rPr>
              <a:t>air</a:t>
            </a:r>
            <a:r>
              <a:rPr lang="pl-PL" b="1" dirty="0">
                <a:effectLst/>
                <a:latin typeface="Calibri" panose="020F0502020204030204" pitchFamily="34" charset="0"/>
              </a:rPr>
              <a:t> </a:t>
            </a:r>
            <a:r>
              <a:rPr lang="pl-PL" b="1" dirty="0" err="1">
                <a:effectLst/>
                <a:latin typeface="Calibri" panose="020F0502020204030204" pitchFamily="34" charset="0"/>
              </a:rPr>
              <a:t>pollutant</a:t>
            </a:r>
            <a:r>
              <a:rPr lang="pl-PL" b="1" dirty="0">
                <a:effectLst/>
                <a:latin typeface="Calibri" panose="020F0502020204030204" pitchFamily="34" charset="0"/>
              </a:rPr>
              <a:t> </a:t>
            </a:r>
            <a:r>
              <a:rPr lang="pl-PL" b="1" dirty="0" err="1">
                <a:effectLst/>
                <a:latin typeface="Calibri" panose="020F0502020204030204" pitchFamily="34" charset="0"/>
              </a:rPr>
              <a:t>concentrations</a:t>
            </a:r>
            <a:r>
              <a:rPr lang="pl-PL" b="1" dirty="0">
                <a:effectLst/>
                <a:latin typeface="Calibri" panose="020F0502020204030204" pitchFamily="34" charset="0"/>
              </a:rPr>
              <a:t> in Poland </a:t>
            </a: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endParaRPr lang="en-GB" b="1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DE1FF3-750D-D3F1-8FE5-533EA223A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8800" y="3679001"/>
            <a:ext cx="6648720" cy="332399"/>
          </a:xfrm>
        </p:spPr>
        <p:txBody>
          <a:bodyPr>
            <a:noAutofit/>
          </a:bodyPr>
          <a:lstStyle/>
          <a:p>
            <a:pPr algn="ctr"/>
            <a:endParaRPr lang="en-GB" sz="2000" dirty="0"/>
          </a:p>
          <a:p>
            <a:endParaRPr lang="pl-PL" sz="2000" dirty="0">
              <a:solidFill>
                <a:schemeClr val="tx1"/>
              </a:solidFill>
            </a:endParaRPr>
          </a:p>
          <a:p>
            <a:endParaRPr lang="pl-PL" sz="2000" dirty="0">
              <a:solidFill>
                <a:schemeClr val="tx1"/>
              </a:solidFill>
            </a:endParaRPr>
          </a:p>
          <a:p>
            <a:endParaRPr lang="pl-PL" sz="2000" dirty="0">
              <a:solidFill>
                <a:srgbClr val="92D050"/>
              </a:solidFill>
            </a:endParaRPr>
          </a:p>
          <a:p>
            <a:endParaRPr lang="pl-PL" sz="2000" dirty="0">
              <a:solidFill>
                <a:srgbClr val="92D050"/>
              </a:solidFill>
            </a:endParaRPr>
          </a:p>
          <a:p>
            <a:endParaRPr lang="pl-PL" sz="2000" dirty="0">
              <a:solidFill>
                <a:srgbClr val="92D050"/>
              </a:solidFill>
            </a:endParaRPr>
          </a:p>
          <a:p>
            <a:endParaRPr lang="en-GB" sz="2000" dirty="0">
              <a:solidFill>
                <a:srgbClr val="92D050"/>
              </a:solidFill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18DE1FF3-750D-D3F1-8FE5-533EA223ADF9}"/>
              </a:ext>
            </a:extLst>
          </p:cNvPr>
          <p:cNvSpPr txBox="1">
            <a:spLocks/>
          </p:cNvSpPr>
          <p:nvPr/>
        </p:nvSpPr>
        <p:spPr>
          <a:xfrm>
            <a:off x="1468800" y="3958723"/>
            <a:ext cx="6648720" cy="15170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x-none" sz="2400" kern="120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200" dirty="0">
                <a:solidFill>
                  <a:schemeClr val="tx1"/>
                </a:solidFill>
              </a:rPr>
              <a:t>Aleksander </a:t>
            </a:r>
            <a:r>
              <a:rPr lang="pl-PL" sz="2200" dirty="0" err="1">
                <a:solidFill>
                  <a:schemeClr val="tx1"/>
                </a:solidFill>
              </a:rPr>
              <a:t>Norowski</a:t>
            </a:r>
            <a:r>
              <a:rPr lang="pl-PL" sz="2200" dirty="0">
                <a:solidFill>
                  <a:schemeClr val="tx1"/>
                </a:solidFill>
              </a:rPr>
              <a:t>, Paweł Durka, </a:t>
            </a:r>
          </a:p>
          <a:p>
            <a:r>
              <a:rPr lang="pl-PL" sz="2200" dirty="0">
                <a:solidFill>
                  <a:schemeClr val="tx1"/>
                </a:solidFill>
              </a:rPr>
              <a:t>Grzegorz Jeleniewicz, </a:t>
            </a:r>
            <a:r>
              <a:rPr lang="pl-PL" sz="2000" dirty="0">
                <a:solidFill>
                  <a:schemeClr val="tx1"/>
                </a:solidFill>
              </a:rPr>
              <a:t>Joanna Strużewska, </a:t>
            </a:r>
          </a:p>
          <a:p>
            <a:r>
              <a:rPr lang="en-CA" sz="2000" dirty="0"/>
              <a:t>Department of Atmospheric and Climate Modelling</a:t>
            </a:r>
            <a:endParaRPr lang="pl-PL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69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0BBCC2-ED37-4172-8107-584454827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3626" r="10619" b="9239"/>
          <a:stretch/>
        </p:blipFill>
        <p:spPr>
          <a:xfrm>
            <a:off x="7835332" y="171681"/>
            <a:ext cx="4099596" cy="5975684"/>
          </a:xfrm>
          <a:prstGeom prst="rect">
            <a:avLst/>
          </a:prstGeom>
        </p:spPr>
      </p:pic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5B02DB5A-9E43-4310-9711-58CFB913C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772" y="1435183"/>
            <a:ext cx="5360286" cy="5174163"/>
          </a:xfrm>
        </p:spPr>
        <p:txBody>
          <a:bodyPr>
            <a:normAutofit/>
          </a:bodyPr>
          <a:lstStyle/>
          <a:p>
            <a:pPr lvl="1"/>
            <a:r>
              <a:rPr lang="en-GB" altLang="pl-PL" sz="1600" noProof="0" dirty="0"/>
              <a:t>PT - energy and industry (SNAP 1, 3, 4, 5, 6)</a:t>
            </a:r>
          </a:p>
          <a:p>
            <a:pPr lvl="1"/>
            <a:r>
              <a:rPr lang="en-GB" altLang="pl-PL" sz="1600" noProof="0" dirty="0"/>
              <a:t>AR - municipal and residential sources (SNAP 2 and 9) </a:t>
            </a:r>
          </a:p>
          <a:p>
            <a:pPr lvl="1"/>
            <a:r>
              <a:rPr lang="en-GB" altLang="pl-PL" sz="1600" noProof="0" dirty="0"/>
              <a:t>LI - line sources (SNAP 7 and 8)</a:t>
            </a:r>
          </a:p>
          <a:p>
            <a:pPr lvl="1"/>
            <a:r>
              <a:rPr lang="en-GB" altLang="pl-PL" sz="1600" noProof="0" dirty="0"/>
              <a:t>AG - agriculture (SNAP 10) </a:t>
            </a:r>
          </a:p>
          <a:p>
            <a:pPr lvl="1"/>
            <a:r>
              <a:rPr lang="en-GB" altLang="pl-PL" sz="1600" noProof="0" dirty="0"/>
              <a:t>0PL – transboundary</a:t>
            </a:r>
          </a:p>
          <a:p>
            <a:endParaRPr lang="en-GB" noProof="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7C4B95E-830A-46D9-A2B5-910D7EEBA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280497"/>
            <a:ext cx="7920000" cy="1200329"/>
          </a:xfrm>
        </p:spPr>
        <p:txBody>
          <a:bodyPr/>
          <a:lstStyle/>
          <a:p>
            <a:r>
              <a:rPr lang="en-GB" noProof="0" dirty="0"/>
              <a:t>Source contribution </a:t>
            </a:r>
            <a:br>
              <a:rPr lang="en-GB" noProof="0" dirty="0"/>
            </a:br>
            <a:r>
              <a:rPr lang="en-GB" noProof="0" dirty="0"/>
              <a:t>for the assessment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A271A18-4879-F13B-E79F-59E11721B207}"/>
              </a:ext>
            </a:extLst>
          </p:cNvPr>
          <p:cNvGraphicFramePr>
            <a:graphicFrameLocks noGrp="1"/>
          </p:cNvGraphicFramePr>
          <p:nvPr/>
        </p:nvGraphicFramePr>
        <p:xfrm>
          <a:off x="1062537" y="3046275"/>
          <a:ext cx="5328265" cy="1342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005">
                  <a:extLst>
                    <a:ext uri="{9D8B030D-6E8A-4147-A177-3AD203B41FA5}">
                      <a16:colId xmlns:a16="http://schemas.microsoft.com/office/drawing/2014/main" val="795093986"/>
                    </a:ext>
                  </a:extLst>
                </a:gridCol>
                <a:gridCol w="883844">
                  <a:extLst>
                    <a:ext uri="{9D8B030D-6E8A-4147-A177-3AD203B41FA5}">
                      <a16:colId xmlns:a16="http://schemas.microsoft.com/office/drawing/2014/main" val="269564708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4148861636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val="691953004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val="2220009876"/>
                    </a:ext>
                  </a:extLst>
                </a:gridCol>
                <a:gridCol w="927942">
                  <a:extLst>
                    <a:ext uri="{9D8B030D-6E8A-4147-A177-3AD203B41FA5}">
                      <a16:colId xmlns:a16="http://schemas.microsoft.com/office/drawing/2014/main" val="905724987"/>
                    </a:ext>
                  </a:extLst>
                </a:gridCol>
              </a:tblGrid>
              <a:tr h="3355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PM10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u="none" strike="noStrike" dirty="0">
                          <a:effectLst/>
                        </a:rPr>
                        <a:t>Residential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Transport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u="none" strike="noStrike" dirty="0">
                          <a:effectLst/>
                        </a:rPr>
                        <a:t>0 PL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u="none" strike="noStrike" dirty="0" err="1">
                          <a:effectLst/>
                        </a:rPr>
                        <a:t>Industry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u="none" strike="noStrike" dirty="0" err="1">
                          <a:effectLst/>
                        </a:rPr>
                        <a:t>Agricuture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4583982"/>
                  </a:ext>
                </a:extLst>
              </a:tr>
              <a:tr h="3355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min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27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15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3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9746708"/>
                  </a:ext>
                </a:extLst>
              </a:tr>
              <a:tr h="3355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max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68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16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56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21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32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7931653"/>
                  </a:ext>
                </a:extLst>
              </a:tr>
              <a:tr h="3355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 err="1">
                          <a:effectLst/>
                        </a:rPr>
                        <a:t>average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49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7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29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7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8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23958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DAC25A2C-8B46-D2D4-C972-A2BA865BD4AF}"/>
              </a:ext>
            </a:extLst>
          </p:cNvPr>
          <p:cNvGraphicFramePr>
            <a:graphicFrameLocks noGrp="1"/>
          </p:cNvGraphicFramePr>
          <p:nvPr/>
        </p:nvGraphicFramePr>
        <p:xfrm>
          <a:off x="1062538" y="5054084"/>
          <a:ext cx="5328264" cy="1246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4641">
                  <a:extLst>
                    <a:ext uri="{9D8B030D-6E8A-4147-A177-3AD203B41FA5}">
                      <a16:colId xmlns:a16="http://schemas.microsoft.com/office/drawing/2014/main" val="2426447894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val="528549437"/>
                    </a:ext>
                  </a:extLst>
                </a:gridCol>
                <a:gridCol w="1007010">
                  <a:extLst>
                    <a:ext uri="{9D8B030D-6E8A-4147-A177-3AD203B41FA5}">
                      <a16:colId xmlns:a16="http://schemas.microsoft.com/office/drawing/2014/main" val="1017472208"/>
                    </a:ext>
                  </a:extLst>
                </a:gridCol>
                <a:gridCol w="888044">
                  <a:extLst>
                    <a:ext uri="{9D8B030D-6E8A-4147-A177-3AD203B41FA5}">
                      <a16:colId xmlns:a16="http://schemas.microsoft.com/office/drawing/2014/main" val="3335378858"/>
                    </a:ext>
                  </a:extLst>
                </a:gridCol>
                <a:gridCol w="888044">
                  <a:extLst>
                    <a:ext uri="{9D8B030D-6E8A-4147-A177-3AD203B41FA5}">
                      <a16:colId xmlns:a16="http://schemas.microsoft.com/office/drawing/2014/main" val="2893821003"/>
                    </a:ext>
                  </a:extLst>
                </a:gridCol>
                <a:gridCol w="888044">
                  <a:extLst>
                    <a:ext uri="{9D8B030D-6E8A-4147-A177-3AD203B41FA5}">
                      <a16:colId xmlns:a16="http://schemas.microsoft.com/office/drawing/2014/main" val="2676219862"/>
                    </a:ext>
                  </a:extLst>
                </a:gridCol>
              </a:tblGrid>
              <a:tr h="31160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PM2.5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u="none" strike="noStrike" dirty="0">
                          <a:effectLst/>
                        </a:rPr>
                        <a:t>Residential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Transport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u="none" strike="noStrike" dirty="0">
                          <a:effectLst/>
                        </a:rPr>
                        <a:t>0 PL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u="none" strike="noStrike" dirty="0" err="1">
                          <a:effectLst/>
                        </a:rPr>
                        <a:t>Industry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u="none" strike="noStrike" dirty="0" err="1">
                          <a:effectLst/>
                        </a:rPr>
                        <a:t>Agricuture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9767247"/>
                  </a:ext>
                </a:extLst>
              </a:tr>
              <a:tr h="31160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min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36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13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9422729"/>
                  </a:ext>
                </a:extLst>
              </a:tr>
              <a:tr h="31160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max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75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14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54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19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1866077"/>
                  </a:ext>
                </a:extLst>
              </a:tr>
              <a:tr h="31160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średnia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u="none" strike="noStrike" dirty="0">
                          <a:effectLst/>
                        </a:rPr>
                        <a:t>59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u="none" strike="noStrike" dirty="0">
                          <a:effectLst/>
                        </a:rPr>
                        <a:t>6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u="none" strike="noStrike" dirty="0">
                          <a:effectLst/>
                        </a:rPr>
                        <a:t>27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u="none" strike="noStrike" dirty="0">
                          <a:effectLst/>
                        </a:rPr>
                        <a:t>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u="none" strike="noStrike" dirty="0">
                          <a:effectLst/>
                        </a:rPr>
                        <a:t>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5068704"/>
                  </a:ext>
                </a:extLst>
              </a:tr>
            </a:tbl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55317321-FC75-3E4B-17FF-5639B88FA881}"/>
              </a:ext>
            </a:extLst>
          </p:cNvPr>
          <p:cNvSpPr txBox="1"/>
          <p:nvPr/>
        </p:nvSpPr>
        <p:spPr>
          <a:xfrm>
            <a:off x="9885130" y="5838839"/>
            <a:ext cx="2164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2.5km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CBE emissions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“Brute force”</a:t>
            </a:r>
          </a:p>
        </p:txBody>
      </p:sp>
    </p:spTree>
    <p:extLst>
      <p:ext uri="{BB962C8B-B14F-4D97-AF65-F5344CB8AC3E}">
        <p14:creationId xmlns:p14="http://schemas.microsoft.com/office/powerpoint/2010/main" val="748548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A1FA4E-1124-FC8E-E223-7C2B968A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50" y="1061320"/>
            <a:ext cx="4845050" cy="646331"/>
          </a:xfrm>
        </p:spPr>
        <p:txBody>
          <a:bodyPr>
            <a:normAutofit/>
          </a:bodyPr>
          <a:lstStyle/>
          <a:p>
            <a:r>
              <a:rPr lang="en-GB" noProof="0" dirty="0">
                <a:latin typeface="+mn-lt"/>
              </a:rPr>
              <a:t>NAPCP (update)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ED04AA-1E8D-10BE-9035-0832F09DE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471" y="1778248"/>
            <a:ext cx="2946400" cy="1527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noProof="0" dirty="0">
                <a:latin typeface="+mn-lt"/>
              </a:rPr>
              <a:t>Left panel – PM2.5 annual concentration </a:t>
            </a:r>
          </a:p>
          <a:p>
            <a:pPr marL="0" indent="0">
              <a:buNone/>
            </a:pPr>
            <a:r>
              <a:rPr lang="en-GB" noProof="0" dirty="0"/>
              <a:t>Right panel – contribution of transboundary transport [%]</a:t>
            </a:r>
            <a:endParaRPr lang="en-GB" noProof="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7F2477A-AA0A-1532-52F6-5D1012F03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378" y="126611"/>
            <a:ext cx="4845050" cy="673138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2FAB474-F10F-5164-B267-7B64CA697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71" y="3887580"/>
            <a:ext cx="3580275" cy="2574018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BD939866-888A-A5C9-766F-70BE8AAC28F4}"/>
              </a:ext>
            </a:extLst>
          </p:cNvPr>
          <p:cNvSpPr txBox="1">
            <a:spLocks/>
          </p:cNvSpPr>
          <p:nvPr/>
        </p:nvSpPr>
        <p:spPr>
          <a:xfrm>
            <a:off x="563071" y="2890178"/>
            <a:ext cx="2946400" cy="83049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NO</a:t>
            </a:r>
            <a:r>
              <a:rPr lang="en-GB" baseline="-25000" dirty="0"/>
              <a:t>2</a:t>
            </a:r>
            <a:r>
              <a:rPr lang="en-GB" dirty="0"/>
              <a:t>  annual average – contribution of emissions from Poland [%]</a:t>
            </a:r>
          </a:p>
        </p:txBody>
      </p:sp>
    </p:spTree>
    <p:extLst>
      <p:ext uri="{BB962C8B-B14F-4D97-AF65-F5344CB8AC3E}">
        <p14:creationId xmlns:p14="http://schemas.microsoft.com/office/powerpoint/2010/main" val="2864074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F1DE50-09D1-EB18-92C7-76804720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6971" cy="507711"/>
          </a:xfrm>
        </p:spPr>
        <p:txBody>
          <a:bodyPr/>
          <a:lstStyle/>
          <a:p>
            <a:r>
              <a:rPr lang="en-GB" noProof="0" dirty="0"/>
              <a:t>SPL source contribution (diagnostic phase 2019)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BFA4507-A474-55A0-F2A4-6C3AD9079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27" y="1486273"/>
            <a:ext cx="5894517" cy="38854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06054F5-BA74-65FF-B63C-F4A8FA6B9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86273"/>
            <a:ext cx="5579584" cy="38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2FD4A0-3C14-599D-63D0-7E2448032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Summary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1898EB-E34F-9090-7EC0-935B26A9F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This year Ministry od climate and Environment and Chief Inspectorate of Environmental Protection requested the change:</a:t>
            </a:r>
          </a:p>
          <a:p>
            <a:pPr lvl="1"/>
            <a:r>
              <a:rPr lang="en-GB" noProof="0" dirty="0"/>
              <a:t>Contributions for the assessment are mode detailed (sector breakdown)</a:t>
            </a:r>
          </a:p>
          <a:p>
            <a:pPr lvl="1"/>
            <a:r>
              <a:rPr lang="en-GB" noProof="0" dirty="0"/>
              <a:t>Transboundary contribution will be assessed separately from neighbouring countries </a:t>
            </a:r>
          </a:p>
          <a:p>
            <a:r>
              <a:rPr lang="en-GB" noProof="0" dirty="0"/>
              <a:t>A new protocol will be developed as annual contribution is not sufficient/informative</a:t>
            </a:r>
          </a:p>
          <a:p>
            <a:endParaRPr lang="en-GB" noProof="0" dirty="0"/>
          </a:p>
          <a:p>
            <a:pPr marL="0" indent="0">
              <a:buNone/>
            </a:pPr>
            <a:r>
              <a:rPr lang="en-GB" i="1" noProof="0" dirty="0"/>
              <a:t>Article 21</a:t>
            </a:r>
          </a:p>
          <a:p>
            <a:pPr marL="0" indent="0">
              <a:buNone/>
            </a:pPr>
            <a:r>
              <a:rPr lang="en-GB" i="1" noProof="0" dirty="0"/>
              <a:t>1. Where transboundary transport of air pollution from one or more Member State </a:t>
            </a:r>
            <a:r>
              <a:rPr lang="en-GB" b="1" i="1" noProof="0" dirty="0"/>
              <a:t>contributes significantly to the exceedance of any limit value, ozone target value, average exposure reduction obligation or alert threshold </a:t>
            </a:r>
            <a:r>
              <a:rPr lang="en-GB" i="1" noProof="0" dirty="0"/>
              <a:t>in another Member State, that other Member State shall notify the Member States from which the air pollution originated and the Commission thereof.</a:t>
            </a:r>
          </a:p>
        </p:txBody>
      </p:sp>
    </p:spTree>
    <p:extLst>
      <p:ext uri="{BB962C8B-B14F-4D97-AF65-F5344CB8AC3E}">
        <p14:creationId xmlns:p14="http://schemas.microsoft.com/office/powerpoint/2010/main" val="2843514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87E81-1996-4F1A-9E7F-2B5F5CDE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00" y="2296730"/>
            <a:ext cx="6648720" cy="997196"/>
          </a:xfrm>
        </p:spPr>
        <p:txBody>
          <a:bodyPr/>
          <a:lstStyle/>
          <a:p>
            <a:r>
              <a:rPr lang="en-GB" b="1" noProof="0" dirty="0"/>
              <a:t>Thank You!</a:t>
            </a:r>
            <a:br>
              <a:rPr lang="en-GB" b="1" noProof="0" dirty="0"/>
            </a:br>
            <a:endParaRPr lang="en-GB" b="1" noProof="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DE1FF3-750D-D3F1-8FE5-533EA223A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8800" y="3679001"/>
            <a:ext cx="6648720" cy="332399"/>
          </a:xfrm>
        </p:spPr>
        <p:txBody>
          <a:bodyPr>
            <a:noAutofit/>
          </a:bodyPr>
          <a:lstStyle/>
          <a:p>
            <a:r>
              <a:rPr lang="en-GB" sz="2000" noProof="0" dirty="0">
                <a:solidFill>
                  <a:schemeClr val="tx1"/>
                </a:solidFill>
                <a:hlinkClick r:id="rId3"/>
              </a:rPr>
              <a:t>pawel.durka@ios.edu.pl</a:t>
            </a:r>
            <a:endParaRPr lang="en-GB" sz="2000" noProof="0" dirty="0">
              <a:solidFill>
                <a:schemeClr val="tx1"/>
              </a:solidFill>
            </a:endParaRPr>
          </a:p>
          <a:p>
            <a:r>
              <a:rPr lang="en-GB" sz="2000" noProof="0" dirty="0">
                <a:solidFill>
                  <a:schemeClr val="tx1"/>
                </a:solidFill>
                <a:hlinkClick r:id="rId4"/>
              </a:rPr>
              <a:t>aleksander.norowski@ios.edu.pl</a:t>
            </a:r>
            <a:endParaRPr lang="en-GB" sz="2000" noProof="0" dirty="0">
              <a:solidFill>
                <a:schemeClr val="tx1"/>
              </a:solidFill>
            </a:endParaRPr>
          </a:p>
          <a:p>
            <a:endParaRPr lang="en-GB" sz="2000" noProof="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  <a:p>
            <a:pPr algn="ctr"/>
            <a:endParaRPr lang="en-GB" sz="2000" dirty="0"/>
          </a:p>
          <a:p>
            <a:endParaRPr lang="pl-P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02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1A765E2-0445-7401-502E-D16189C33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/>
          <a:lstStyle/>
          <a:p>
            <a:r>
              <a:rPr lang="en-GB" noProof="0" dirty="0"/>
              <a:t>Motivation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A6996E1-C56B-CDC3-32F2-0EC8B48D5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383578"/>
            <a:ext cx="9720262" cy="4494212"/>
          </a:xfrm>
        </p:spPr>
        <p:txBody>
          <a:bodyPr>
            <a:noAutofit/>
          </a:bodyPr>
          <a:lstStyle/>
          <a:p>
            <a:r>
              <a:rPr lang="en-GB" noProof="0" dirty="0"/>
              <a:t>Current legislative obligations in terms of transboundary transport assessment and annual air quality assessment</a:t>
            </a:r>
          </a:p>
          <a:p>
            <a:r>
              <a:rPr lang="en-GB" noProof="0" dirty="0"/>
              <a:t>New 2024/2881 directive</a:t>
            </a:r>
          </a:p>
          <a:p>
            <a:r>
              <a:rPr lang="en-GB" noProof="0" dirty="0"/>
              <a:t>Requests from Ministry of Climate and Environment</a:t>
            </a:r>
          </a:p>
          <a:p>
            <a:endParaRPr lang="en-GB" noProof="0" dirty="0"/>
          </a:p>
          <a:p>
            <a:r>
              <a:rPr lang="en-GB" noProof="0" dirty="0"/>
              <a:t>Practical question: </a:t>
            </a:r>
          </a:p>
          <a:p>
            <a:pPr lvl="1"/>
            <a:r>
              <a:rPr lang="en-GB" noProof="0" dirty="0"/>
              <a:t>How to assess transboundary contribution </a:t>
            </a:r>
          </a:p>
          <a:p>
            <a:pPr lvl="2"/>
            <a:r>
              <a:rPr lang="en-GB" noProof="0" dirty="0"/>
              <a:t>By region vs. country </a:t>
            </a:r>
          </a:p>
          <a:p>
            <a:pPr lvl="2"/>
            <a:r>
              <a:rPr lang="en-GB" noProof="0" dirty="0"/>
              <a:t>Period vs.  year </a:t>
            </a:r>
          </a:p>
          <a:p>
            <a:pPr lvl="2"/>
            <a:r>
              <a:rPr lang="en-GB" noProof="0" dirty="0"/>
              <a:t>Percent vs. absolute value (in the context of exceedances)</a:t>
            </a:r>
          </a:p>
          <a:p>
            <a:pPr lvl="2"/>
            <a:r>
              <a:rPr lang="en-GB" noProof="0" dirty="0"/>
              <a:t>All together vs. individual neighbouring countries</a:t>
            </a:r>
          </a:p>
          <a:p>
            <a:pPr lvl="2"/>
            <a:r>
              <a:rPr lang="en-GB" noProof="0" dirty="0"/>
              <a:t>Consistent emission inventory (EMEP or CAMS) vs.  detailed national (but higher in the country)</a:t>
            </a:r>
          </a:p>
          <a:p>
            <a:pPr lvl="2"/>
            <a:r>
              <a:rPr lang="en-GB" noProof="0" dirty="0"/>
              <a:t>Using BF – shall we normalize contributions</a:t>
            </a:r>
          </a:p>
          <a:p>
            <a:pPr lvl="2"/>
            <a:r>
              <a:rPr lang="en-GB" dirty="0"/>
              <a:t>How to deal with secondary aerosols</a:t>
            </a:r>
            <a:endParaRPr lang="en-GB" noProof="0" dirty="0"/>
          </a:p>
          <a:p>
            <a:pPr lvl="1"/>
            <a:r>
              <a:rPr lang="en-GB" noProof="0" dirty="0"/>
              <a:t>How to exchange the information with neighbours</a:t>
            </a:r>
          </a:p>
        </p:txBody>
      </p:sp>
    </p:spTree>
    <p:extLst>
      <p:ext uri="{BB962C8B-B14F-4D97-AF65-F5344CB8AC3E}">
        <p14:creationId xmlns:p14="http://schemas.microsoft.com/office/powerpoint/2010/main" val="2714626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280496"/>
            <a:ext cx="9720000" cy="1200329"/>
          </a:xfrm>
        </p:spPr>
        <p:txBody>
          <a:bodyPr/>
          <a:lstStyle/>
          <a:p>
            <a:r>
              <a:rPr lang="en-GB" noProof="0" dirty="0">
                <a:solidFill>
                  <a:srgbClr val="1F1D43"/>
                </a:solidFill>
              </a:rPr>
              <a:t>IEP-NRI is legislated to carry out AQ modelling for policy support </a:t>
            </a:r>
            <a:endParaRPr lang="en-GB" sz="32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66AB-4BB0-564E-8337-1BEEC294A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72" y="1814115"/>
            <a:ext cx="6560247" cy="4494342"/>
          </a:xfrm>
        </p:spPr>
        <p:txBody>
          <a:bodyPr>
            <a:normAutofit fontScale="92500" lnSpcReduction="10000"/>
          </a:bodyPr>
          <a:lstStyle/>
          <a:p>
            <a:pPr marL="12065">
              <a:tabLst>
                <a:tab pos="380365" algn="l"/>
                <a:tab pos="381000" algn="l"/>
              </a:tabLst>
            </a:pPr>
            <a:r>
              <a:rPr lang="en-GB" altLang="pl-PL" sz="2400" spc="5" noProof="0" dirty="0">
                <a:cs typeface="Geomanist"/>
              </a:rPr>
              <a:t>Chief Inspectorate of Environmental Protection: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Daily operational forecast (3 day forecast) 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Annual air quality assessment  (20</a:t>
            </a:r>
            <a:r>
              <a:rPr lang="pl-PL" altLang="pl-PL" sz="2400" spc="5" dirty="0">
                <a:cs typeface="Geomanist"/>
              </a:rPr>
              <a:t>th</a:t>
            </a:r>
            <a:r>
              <a:rPr lang="en-GB" altLang="pl-PL" sz="2400" spc="5" noProof="0" dirty="0">
                <a:cs typeface="Geomanist"/>
              </a:rPr>
              <a:t> of March) + </a:t>
            </a:r>
            <a:r>
              <a:rPr lang="en-GB" altLang="pl-PL" sz="2400" b="1" spc="5" noProof="0" dirty="0">
                <a:cs typeface="Geomanist"/>
              </a:rPr>
              <a:t>source contribution by 15 of April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5-year assessment  (30</a:t>
            </a:r>
            <a:r>
              <a:rPr lang="pl-PL" altLang="pl-PL" sz="2400" spc="5" dirty="0">
                <a:cs typeface="Geomanist"/>
              </a:rPr>
              <a:t>th</a:t>
            </a:r>
            <a:r>
              <a:rPr lang="en-GB" altLang="pl-PL" sz="2400" spc="5" noProof="0" dirty="0">
                <a:cs typeface="Geomanist"/>
              </a:rPr>
              <a:t> of May)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b="1" spc="5" noProof="0" dirty="0">
                <a:cs typeface="Geomanist"/>
              </a:rPr>
              <a:t>Impact of transboundary transport (30</a:t>
            </a:r>
            <a:r>
              <a:rPr lang="pl-PL" altLang="pl-PL" sz="2400" b="1" spc="5" noProof="0" dirty="0">
                <a:cs typeface="Geomanist"/>
              </a:rPr>
              <a:t>th</a:t>
            </a:r>
            <a:r>
              <a:rPr lang="en-GB" altLang="pl-PL" sz="2400" b="1" spc="5" noProof="0" dirty="0">
                <a:cs typeface="Geomanist"/>
              </a:rPr>
              <a:t> of June)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Station representativeness (30</a:t>
            </a:r>
            <a:r>
              <a:rPr lang="pl-PL" altLang="pl-PL" sz="2400" spc="5" noProof="0" dirty="0">
                <a:cs typeface="Geomanist"/>
              </a:rPr>
              <a:t>th</a:t>
            </a:r>
            <a:r>
              <a:rPr lang="en-GB" altLang="pl-PL" sz="2400" spc="5" noProof="0" dirty="0">
                <a:cs typeface="Geomanist"/>
              </a:rPr>
              <a:t> of October)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endParaRPr lang="en-GB" altLang="pl-PL" sz="2400" spc="5" noProof="0" dirty="0">
              <a:cs typeface="Geomanist"/>
            </a:endParaRPr>
          </a:p>
          <a:p>
            <a:pPr marL="12065">
              <a:tabLst>
                <a:tab pos="380365" algn="l"/>
                <a:tab pos="381000" algn="l"/>
              </a:tabLst>
            </a:pPr>
            <a:r>
              <a:rPr lang="en-GB" altLang="pl-PL" sz="2400" spc="5" noProof="0" dirty="0">
                <a:cs typeface="Geomanist"/>
              </a:rPr>
              <a:t>Ministry of Climate and Environment: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National Air Quality Improvement Plan  (30</a:t>
            </a:r>
            <a:r>
              <a:rPr lang="pl-PL" altLang="pl-PL" sz="2400" spc="5" noProof="0" dirty="0">
                <a:cs typeface="Geomanist"/>
              </a:rPr>
              <a:t>th</a:t>
            </a:r>
            <a:r>
              <a:rPr lang="en-GB" altLang="pl-PL" sz="2400" spc="5" noProof="0" dirty="0">
                <a:cs typeface="Geomanist"/>
              </a:rPr>
              <a:t> of September)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B3F2A86-5630-5DD4-36E1-FFB486B7C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90" y="880660"/>
            <a:ext cx="2942771" cy="294277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192B27B-3963-D0F4-3D1F-F66FF55A5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237" y="3642985"/>
            <a:ext cx="2688763" cy="314858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CDE6C25-6FF6-4BFE-E163-08ED71ACE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179" y="3823430"/>
            <a:ext cx="2321698" cy="296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66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1A0681-5C5B-2F8A-B634-22AE9D34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What is provided: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3F58DA-B9C8-778C-0CAE-40B8B572D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Every year:</a:t>
            </a:r>
          </a:p>
          <a:p>
            <a:pPr lvl="1"/>
            <a:r>
              <a:rPr lang="en-GB" noProof="0" dirty="0"/>
              <a:t>Source/sector contributions including transboundary transport for PM!0 and PM2.5 using national emission inventory in 2,5km resolution (a a supplementary information for the annual assessment)</a:t>
            </a:r>
          </a:p>
          <a:p>
            <a:pPr lvl="1"/>
            <a:r>
              <a:rPr lang="en-GB" noProof="0" dirty="0"/>
              <a:t>Transboundary transport assessment calculated on a larger grid with most up-to-date EMEP emission inventory for a set of regulated pollutants: NO2, SO2, O3, PM10, PM2.5, </a:t>
            </a:r>
            <a:r>
              <a:rPr lang="en-GB" noProof="0" dirty="0" err="1"/>
              <a:t>BaP</a:t>
            </a:r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Modelling for NAPCP </a:t>
            </a:r>
          </a:p>
          <a:p>
            <a:r>
              <a:rPr lang="en-GB" noProof="0" dirty="0"/>
              <a:t> Research projects e.g. </a:t>
            </a:r>
            <a:r>
              <a:rPr lang="en-GB" noProof="0" dirty="0" err="1"/>
              <a:t>LifeREMY</a:t>
            </a:r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CAMS based estimates of desert dust and wild fires PM10</a:t>
            </a:r>
          </a:p>
        </p:txBody>
      </p:sp>
    </p:spTree>
    <p:extLst>
      <p:ext uri="{BB962C8B-B14F-4D97-AF65-F5344CB8AC3E}">
        <p14:creationId xmlns:p14="http://schemas.microsoft.com/office/powerpoint/2010/main" val="509282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1A765E2-0445-7401-502E-D16189C33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32" y="-83322"/>
            <a:ext cx="10158820" cy="1089529"/>
          </a:xfrm>
        </p:spPr>
        <p:txBody>
          <a:bodyPr/>
          <a:lstStyle/>
          <a:p>
            <a:r>
              <a:rPr lang="en-GB" sz="3600" b="1" noProof="0" dirty="0"/>
              <a:t>Transboundary contribution in 2023 – PM</a:t>
            </a:r>
            <a:r>
              <a:rPr lang="en-GB" sz="3600" b="1" baseline="-25000" noProof="0" dirty="0"/>
              <a:t>10 , </a:t>
            </a:r>
            <a:r>
              <a:rPr lang="en-GB" sz="3600" b="1" noProof="0" dirty="0"/>
              <a:t>PM</a:t>
            </a:r>
            <a:r>
              <a:rPr lang="en-GB" sz="3600" b="1" baseline="-25000" noProof="0" dirty="0"/>
              <a:t>2.5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57" y="906426"/>
            <a:ext cx="4067578" cy="513935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685516" y="6195278"/>
            <a:ext cx="2862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/>
              <a:t>Annual</a:t>
            </a:r>
            <a:r>
              <a:rPr lang="pl-PL" sz="2400" dirty="0"/>
              <a:t> </a:t>
            </a:r>
            <a:r>
              <a:rPr lang="pl-PL" sz="2400" dirty="0" err="1"/>
              <a:t>average</a:t>
            </a:r>
            <a:r>
              <a:rPr lang="pl-PL" sz="2400" dirty="0"/>
              <a:t> PM</a:t>
            </a:r>
            <a:r>
              <a:rPr lang="pl-PL" sz="2400" baseline="-25000" dirty="0"/>
              <a:t>2.5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251033" y="6195297"/>
            <a:ext cx="2811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/>
              <a:t>Annual</a:t>
            </a:r>
            <a:r>
              <a:rPr lang="pl-PL" sz="2400" dirty="0"/>
              <a:t> </a:t>
            </a:r>
            <a:r>
              <a:rPr lang="pl-PL" sz="2400" dirty="0" err="1"/>
              <a:t>average</a:t>
            </a:r>
            <a:r>
              <a:rPr lang="pl-PL" sz="2400" dirty="0"/>
              <a:t> PM</a:t>
            </a:r>
            <a:r>
              <a:rPr lang="pl-PL" sz="2400" baseline="-25000" dirty="0"/>
              <a:t>10</a:t>
            </a:r>
          </a:p>
        </p:txBody>
      </p:sp>
      <p:pic>
        <p:nvPicPr>
          <p:cNvPr id="10" name="Obraz 9"/>
          <p:cNvPicPr/>
          <p:nvPr/>
        </p:nvPicPr>
        <p:blipFill>
          <a:blip r:embed="rId4"/>
          <a:stretch>
            <a:fillRect/>
          </a:stretch>
        </p:blipFill>
        <p:spPr>
          <a:xfrm>
            <a:off x="6130961" y="906426"/>
            <a:ext cx="4068000" cy="522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6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1A765E2-0445-7401-502E-D16189C33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32" y="165977"/>
            <a:ext cx="9655496" cy="590931"/>
          </a:xfrm>
        </p:spPr>
        <p:txBody>
          <a:bodyPr/>
          <a:lstStyle/>
          <a:p>
            <a:r>
              <a:rPr lang="en-GB" sz="3600" b="1" noProof="0" dirty="0"/>
              <a:t>Transboundary contribution – NO</a:t>
            </a:r>
            <a:r>
              <a:rPr lang="en-GB" sz="3600" b="1" baseline="-25000" noProof="0" dirty="0"/>
              <a:t>2 , </a:t>
            </a:r>
            <a:r>
              <a:rPr lang="en-GB" sz="3600" b="1" noProof="0" dirty="0"/>
              <a:t>SO</a:t>
            </a:r>
            <a:r>
              <a:rPr lang="en-GB" sz="3600" b="1" baseline="-25000" noProof="0" dirty="0"/>
              <a:t>2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685516" y="6195278"/>
            <a:ext cx="2629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/>
              <a:t>Annual</a:t>
            </a:r>
            <a:r>
              <a:rPr lang="pl-PL" sz="2400" dirty="0"/>
              <a:t> </a:t>
            </a:r>
            <a:r>
              <a:rPr lang="pl-PL" sz="2400" dirty="0" err="1"/>
              <a:t>average</a:t>
            </a:r>
            <a:r>
              <a:rPr lang="pl-PL" sz="2400" dirty="0"/>
              <a:t> SO</a:t>
            </a:r>
            <a:r>
              <a:rPr lang="pl-PL" sz="2400" baseline="-25000" dirty="0"/>
              <a:t>2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251033" y="6195297"/>
            <a:ext cx="2687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/>
              <a:t>Annual</a:t>
            </a:r>
            <a:r>
              <a:rPr lang="pl-PL" sz="2400" dirty="0"/>
              <a:t> </a:t>
            </a:r>
            <a:r>
              <a:rPr lang="pl-PL" sz="2400" dirty="0" err="1"/>
              <a:t>average</a:t>
            </a:r>
            <a:r>
              <a:rPr lang="pl-PL" sz="2400" dirty="0"/>
              <a:t> NO</a:t>
            </a:r>
            <a:r>
              <a:rPr lang="pl-PL" sz="2400" baseline="-25000" dirty="0"/>
              <a:t>2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245" y="941294"/>
            <a:ext cx="4074428" cy="5148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60" y="941294"/>
            <a:ext cx="407814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1A765E2-0445-7401-502E-D16189C33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31" y="165977"/>
            <a:ext cx="10535760" cy="590931"/>
          </a:xfrm>
        </p:spPr>
        <p:txBody>
          <a:bodyPr/>
          <a:lstStyle/>
          <a:p>
            <a:r>
              <a:rPr lang="en-GB" sz="3600" b="1" noProof="0" dirty="0"/>
              <a:t>Regional analysis of transboundary transport – PM</a:t>
            </a:r>
            <a:r>
              <a:rPr lang="en-GB" sz="3600" b="1" baseline="-25000" noProof="0" dirty="0"/>
              <a:t>10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3" y="783521"/>
            <a:ext cx="3314028" cy="2736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89" y="758093"/>
            <a:ext cx="3357634" cy="2772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61" y="756908"/>
            <a:ext cx="3357627" cy="2772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2" y="3517956"/>
            <a:ext cx="3303324" cy="2736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64" y="3547688"/>
            <a:ext cx="3303324" cy="2736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88" y="3547688"/>
            <a:ext cx="3303324" cy="2736000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0344378" y="1736022"/>
            <a:ext cx="18476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err="1"/>
              <a:t>Scenario</a:t>
            </a:r>
            <a:r>
              <a:rPr lang="pl-PL" sz="2400" dirty="0"/>
              <a:t> </a:t>
            </a:r>
            <a:r>
              <a:rPr lang="pl-PL" sz="2400" dirty="0" err="1"/>
              <a:t>daily</a:t>
            </a:r>
            <a:r>
              <a:rPr lang="pl-PL" sz="2400" dirty="0"/>
              <a:t> </a:t>
            </a:r>
            <a:r>
              <a:rPr lang="pl-PL" sz="2400" dirty="0" err="1"/>
              <a:t>average</a:t>
            </a:r>
            <a:r>
              <a:rPr lang="pl-PL" sz="2400" dirty="0"/>
              <a:t> </a:t>
            </a:r>
            <a:endParaRPr lang="pl-PL" sz="2400" baseline="-25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10279026" y="4395231"/>
            <a:ext cx="19129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err="1"/>
              <a:t>Percentage</a:t>
            </a:r>
            <a:r>
              <a:rPr lang="pl-PL" sz="2400" dirty="0"/>
              <a:t> of </a:t>
            </a:r>
            <a:r>
              <a:rPr lang="pl-PL" sz="2400" dirty="0" err="1"/>
              <a:t>base</a:t>
            </a:r>
            <a:r>
              <a:rPr lang="pl-PL" sz="2400" dirty="0"/>
              <a:t> </a:t>
            </a:r>
            <a:r>
              <a:rPr lang="pl-PL" sz="2400" dirty="0" err="1"/>
              <a:t>daily</a:t>
            </a:r>
            <a:r>
              <a:rPr lang="pl-PL" sz="2400" dirty="0"/>
              <a:t> </a:t>
            </a:r>
            <a:r>
              <a:rPr lang="pl-PL" sz="2400" dirty="0" err="1"/>
              <a:t>average</a:t>
            </a:r>
            <a:endParaRPr lang="pl-PL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17829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1A765E2-0445-7401-502E-D16189C33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31" y="165977"/>
            <a:ext cx="11560996" cy="590931"/>
          </a:xfrm>
        </p:spPr>
        <p:txBody>
          <a:bodyPr/>
          <a:lstStyle/>
          <a:p>
            <a:r>
              <a:rPr lang="en-GB" sz="3600" b="1" noProof="0" dirty="0"/>
              <a:t>Regional analysis of transboundary transport – PM</a:t>
            </a:r>
            <a:r>
              <a:rPr lang="en-GB" sz="3600" b="1" baseline="-25000" noProof="0" dirty="0"/>
              <a:t>2.5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0279026" y="1843897"/>
            <a:ext cx="18476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err="1"/>
              <a:t>Scenario</a:t>
            </a:r>
            <a:r>
              <a:rPr lang="pl-PL" sz="2400" dirty="0"/>
              <a:t> </a:t>
            </a:r>
            <a:r>
              <a:rPr lang="pl-PL" sz="2400" dirty="0" err="1"/>
              <a:t>daily</a:t>
            </a:r>
            <a:r>
              <a:rPr lang="pl-PL" sz="2400" dirty="0"/>
              <a:t> </a:t>
            </a:r>
            <a:r>
              <a:rPr lang="pl-PL" sz="2400" dirty="0" err="1"/>
              <a:t>average</a:t>
            </a:r>
            <a:r>
              <a:rPr lang="pl-PL" sz="2400" dirty="0"/>
              <a:t> </a:t>
            </a:r>
            <a:endParaRPr lang="pl-PL" sz="2400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8" y="891396"/>
            <a:ext cx="3314027" cy="2736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05" y="891396"/>
            <a:ext cx="3314028" cy="2736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32" y="891396"/>
            <a:ext cx="3314028" cy="2736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" y="3627396"/>
            <a:ext cx="3303324" cy="2736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07" y="3627396"/>
            <a:ext cx="3303324" cy="2736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31" y="3627396"/>
            <a:ext cx="3303324" cy="273600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0279026" y="4395231"/>
            <a:ext cx="19129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err="1"/>
              <a:t>Percentage</a:t>
            </a:r>
            <a:r>
              <a:rPr lang="pl-PL" sz="2400" dirty="0"/>
              <a:t> of </a:t>
            </a:r>
            <a:r>
              <a:rPr lang="pl-PL" sz="2400" dirty="0" err="1"/>
              <a:t>base</a:t>
            </a:r>
            <a:r>
              <a:rPr lang="pl-PL" sz="2400" dirty="0"/>
              <a:t> </a:t>
            </a:r>
            <a:r>
              <a:rPr lang="pl-PL" sz="2400" dirty="0" err="1"/>
              <a:t>daily</a:t>
            </a:r>
            <a:r>
              <a:rPr lang="pl-PL" sz="2400" dirty="0"/>
              <a:t> </a:t>
            </a:r>
            <a:r>
              <a:rPr lang="pl-PL" sz="2400" dirty="0" err="1"/>
              <a:t>average</a:t>
            </a:r>
            <a:endParaRPr lang="pl-PL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402882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/>
          <a:lstStyle/>
          <a:p>
            <a:r>
              <a:rPr lang="en-GB" noProof="0" dirty="0"/>
              <a:t>Contribution depends on the parameter</a:t>
            </a:r>
          </a:p>
        </p:txBody>
      </p:sp>
      <p:pic>
        <p:nvPicPr>
          <p:cNvPr id="4" name="PM10_a_T.jpg">
            <a:extLst>
              <a:ext uri="{FF2B5EF4-FFF2-40B4-BE49-F238E27FC236}">
                <a16:creationId xmlns:a16="http://schemas.microsoft.com/office/drawing/2014/main" id="{0580AFA4-A322-4A47-94B5-55E1C56BA04D}"/>
              </a:ext>
            </a:extLst>
          </p:cNvPr>
          <p:cNvPicPr/>
          <p:nvPr/>
        </p:nvPicPr>
        <p:blipFill rotWithShape="1">
          <a:blip r:embed="rId2"/>
          <a:srcRect r="557"/>
          <a:stretch/>
        </p:blipFill>
        <p:spPr>
          <a:xfrm>
            <a:off x="478877" y="1450659"/>
            <a:ext cx="3402647" cy="4321492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10B5D6A-456D-1445-8B18-371189773839}"/>
              </a:ext>
            </a:extLst>
          </p:cNvPr>
          <p:cNvPicPr/>
          <p:nvPr/>
        </p:nvPicPr>
        <p:blipFill rotWithShape="1">
          <a:blip r:embed="rId3"/>
          <a:srcRect r="600"/>
          <a:stretch/>
        </p:blipFill>
        <p:spPr>
          <a:xfrm>
            <a:off x="4348988" y="1450659"/>
            <a:ext cx="3401152" cy="4321492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6" name="PM10_pd904_T.jpg">
            <a:extLst>
              <a:ext uri="{FF2B5EF4-FFF2-40B4-BE49-F238E27FC236}">
                <a16:creationId xmlns:a16="http://schemas.microsoft.com/office/drawing/2014/main" id="{6EC7A72A-1B70-C642-A7B7-98823D854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605" y="1450659"/>
            <a:ext cx="3494458" cy="432000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3614569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ja_Szablon_EN">
  <a:themeElements>
    <a:clrScheme name="IOS-PIB 1">
      <a:dk1>
        <a:srgbClr val="0D004B"/>
      </a:dk1>
      <a:lt1>
        <a:srgbClr val="FFFFFF"/>
      </a:lt1>
      <a:dk2>
        <a:srgbClr val="50A4D2"/>
      </a:dk2>
      <a:lt2>
        <a:srgbClr val="9BCA44"/>
      </a:lt2>
      <a:accent1>
        <a:srgbClr val="0064AC"/>
      </a:accent1>
      <a:accent2>
        <a:srgbClr val="61BE46"/>
      </a:accent2>
      <a:accent3>
        <a:srgbClr val="C1E8FA"/>
      </a:accent3>
      <a:accent4>
        <a:srgbClr val="AAD79B"/>
      </a:accent4>
      <a:accent5>
        <a:srgbClr val="E1EEFA"/>
      </a:accent5>
      <a:accent6>
        <a:srgbClr val="EEF0A5"/>
      </a:accent6>
      <a:hlink>
        <a:srgbClr val="61BE46"/>
      </a:hlink>
      <a:folHlink>
        <a:srgbClr val="0064AC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_Szablon_EN.pptx" id="{AD6FDE29-C5F8-450B-A8A6-79574A9E0258}" vid="{2381F9A6-D6A3-4170-893D-19CD7F44F2E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Prezentacja_Szablon_EN</Template>
  <TotalTime>5839</TotalTime>
  <Words>665</Words>
  <Application>Microsoft Macintosh PowerPoint</Application>
  <PresentationFormat>Panoramiczny</PresentationFormat>
  <Paragraphs>142</Paragraphs>
  <Slides>14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Prezentacja_Szablon_EN</vt:lpstr>
      <vt:lpstr>Annual vs. short-term transboundary contributions to air pollutant concentrations in Poland    </vt:lpstr>
      <vt:lpstr>Motivation</vt:lpstr>
      <vt:lpstr>IEP-NRI is legislated to carry out AQ modelling for policy support </vt:lpstr>
      <vt:lpstr>What is provided:</vt:lpstr>
      <vt:lpstr>Transboundary contribution in 2023 – PM10 , PM2.5</vt:lpstr>
      <vt:lpstr>Transboundary contribution – NO2 , SO2</vt:lpstr>
      <vt:lpstr>Regional analysis of transboundary transport – PM10</vt:lpstr>
      <vt:lpstr>Regional analysis of transboundary transport – PM2.5</vt:lpstr>
      <vt:lpstr>Contribution depends on the parameter</vt:lpstr>
      <vt:lpstr>Source contribution  for the assessment</vt:lpstr>
      <vt:lpstr>NAPCP (update)</vt:lpstr>
      <vt:lpstr>SPL source contribution (diagnostic phase 2019)</vt:lpstr>
      <vt:lpstr>Summary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in EMEP activities  in 2018-2019 and future work:   Measurements and modelling</dc:title>
  <dc:creator>COLETTE Augustin</dc:creator>
  <cp:lastModifiedBy>Strużewska Joanna</cp:lastModifiedBy>
  <cp:revision>239</cp:revision>
  <cp:lastPrinted>2024-05-14T06:53:00Z</cp:lastPrinted>
  <dcterms:created xsi:type="dcterms:W3CDTF">2019-09-06T13:05:53Z</dcterms:created>
  <dcterms:modified xsi:type="dcterms:W3CDTF">2025-05-06T06:45:14Z</dcterms:modified>
</cp:coreProperties>
</file>