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77" r:id="rId5"/>
    <p:sldId id="405" r:id="rId6"/>
    <p:sldId id="399" r:id="rId7"/>
    <p:sldId id="308" r:id="rId8"/>
    <p:sldId id="402" r:id="rId9"/>
    <p:sldId id="403" r:id="rId10"/>
    <p:sldId id="397" r:id="rId11"/>
    <p:sldId id="408" r:id="rId12"/>
    <p:sldId id="395" r:id="rId13"/>
    <p:sldId id="407" r:id="rId14"/>
    <p:sldId id="406" r:id="rId15"/>
    <p:sldId id="310" r:id="rId16"/>
    <p:sldId id="396" r:id="rId17"/>
    <p:sldId id="393" r:id="rId18"/>
    <p:sldId id="309" r:id="rId19"/>
    <p:sldId id="401" r:id="rId20"/>
    <p:sldId id="400" r:id="rId21"/>
  </p:sldIdLst>
  <p:sldSz cx="243713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75" userDrawn="1">
          <p15:clr>
            <a:srgbClr val="A4A3A4"/>
          </p15:clr>
        </p15:guide>
        <p15:guide id="2" pos="2194" userDrawn="1">
          <p15:clr>
            <a:srgbClr val="A4A3A4"/>
          </p15:clr>
        </p15:guide>
        <p15:guide id="3" orient="horz" pos="19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ice Scheffler" initials="JS" lastIdx="1" clrIdx="0">
    <p:extLst>
      <p:ext uri="{19B8F6BF-5375-455C-9EA6-DF929625EA0E}">
        <p15:presenceInfo xmlns:p15="http://schemas.microsoft.com/office/powerpoint/2012/main" userId="S-1-5-21-1935451948-2134601722-777749989-2663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9191"/>
    <a:srgbClr val="85C7C7"/>
    <a:srgbClr val="20BFCD"/>
    <a:srgbClr val="A1D683"/>
    <a:srgbClr val="148082"/>
    <a:srgbClr val="575756"/>
    <a:srgbClr val="075DA4"/>
    <a:srgbClr val="029DCC"/>
    <a:srgbClr val="2480BF"/>
    <a:srgbClr val="056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B332C8-6804-00D8-7F02-C0A98876022B}" v="240" dt="2025-05-05T20:35:16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5581" autoAdjust="0"/>
  </p:normalViewPr>
  <p:slideViewPr>
    <p:cSldViewPr snapToGrid="0" showGuides="1">
      <p:cViewPr varScale="1">
        <p:scale>
          <a:sx n="30" d="100"/>
          <a:sy n="30" d="100"/>
        </p:scale>
        <p:origin x="912" y="24"/>
      </p:cViewPr>
      <p:guideLst>
        <p:guide orient="horz" pos="975"/>
        <p:guide pos="2194"/>
        <p:guide orient="horz" pos="1916"/>
      </p:guideLst>
    </p:cSldViewPr>
  </p:slideViewPr>
  <p:outlineViewPr>
    <p:cViewPr>
      <p:scale>
        <a:sx n="33" d="100"/>
        <a:sy n="33" d="100"/>
      </p:scale>
      <p:origin x="0" y="-357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22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58B83C-4C0D-4AC4-8E00-0D442EA262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C4540C-47B5-43CF-BA10-A0828F0EDE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3EF29-CEBD-41E0-A0B0-29E3D25B42C1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63DD8-3E60-4A1A-AD99-2ACDF7C2B6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510EC-792A-4E4F-B002-90E1226F51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1CE66-B526-4949-8B36-D6A0EF4E5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286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8D462-9375-4287-BD2D-EB5332881197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979C2-B2D8-4306-B87A-98520805A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95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91408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82816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274224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365632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457040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548448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639856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731264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979C2-B2D8-4306-B87A-98520805AF5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687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70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pic>
        <p:nvPicPr>
          <p:cNvPr id="10" name="Slice 2" descr="A picture containing clock&#10;&#10;Description automatically generated">
            <a:extLst>
              <a:ext uri="{FF2B5EF4-FFF2-40B4-BE49-F238E27FC236}">
                <a16:creationId xmlns:a16="http://schemas.microsoft.com/office/drawing/2014/main" id="{64877743-1356-43F6-842A-781748B85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26440" b="21455"/>
          <a:stretch/>
        </p:blipFill>
        <p:spPr>
          <a:xfrm>
            <a:off x="13055515" y="0"/>
            <a:ext cx="11204992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pic>
        <p:nvPicPr>
          <p:cNvPr id="6" name="Picture 5" descr="A picture containing photo, sitting, dark, food&#10;&#10;Description automatically generated">
            <a:extLst>
              <a:ext uri="{FF2B5EF4-FFF2-40B4-BE49-F238E27FC236}">
                <a16:creationId xmlns:a16="http://schemas.microsoft.com/office/drawing/2014/main" id="{41FCBE1D-B2C2-41AB-843B-C457FC27A6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9560" r="45047" b="23041"/>
          <a:stretch/>
        </p:blipFill>
        <p:spPr>
          <a:xfrm>
            <a:off x="14364731" y="0"/>
            <a:ext cx="10029101" cy="1371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 userDrawn="1"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7930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7FB87C3-CBD0-4191-8B84-1F6A021FB8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85650" y="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0B74F12-0F39-4717-A212-533403A371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685800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EEC8FE5-F62B-4006-BD63-2E8E5D2D08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85650" y="685800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84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9387B-CDF4-477E-B1F7-B90291E4F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793F1-ED80-4A12-8782-C473F6D7E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003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1988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700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51518DC-D99E-4EAE-B140-AA59BD010F54}"/>
              </a:ext>
            </a:extLst>
          </p:cNvPr>
          <p:cNvSpPr>
            <a:spLocks/>
          </p:cNvSpPr>
          <p:nvPr/>
        </p:nvSpPr>
        <p:spPr>
          <a:xfrm>
            <a:off x="0" y="-1"/>
            <a:ext cx="24371300" cy="13789025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 l="-516" r="-5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5307EEF1-CAF6-439C-9514-E3C1617CED7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19918363" cy="137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Main">
            <a:extLst>
              <a:ext uri="{FF2B5EF4-FFF2-40B4-BE49-F238E27FC236}">
                <a16:creationId xmlns:a16="http://schemas.microsoft.com/office/drawing/2014/main" id="{624A0382-0970-450B-B9DE-924DF2507DB8}"/>
              </a:ext>
            </a:extLst>
          </p:cNvPr>
          <p:cNvSpPr>
            <a:spLocks/>
          </p:cNvSpPr>
          <p:nvPr/>
        </p:nvSpPr>
        <p:spPr bwMode="auto">
          <a:xfrm>
            <a:off x="-3175" y="0"/>
            <a:ext cx="19918363" cy="13766800"/>
          </a:xfrm>
          <a:custGeom>
            <a:avLst/>
            <a:gdLst>
              <a:gd name="T0" fmla="*/ 0 w 6258"/>
              <a:gd name="T1" fmla="*/ 2 h 4320"/>
              <a:gd name="T2" fmla="*/ 1 w 6258"/>
              <a:gd name="T3" fmla="*/ 4320 h 4320"/>
              <a:gd name="T4" fmla="*/ 3429 w 6258"/>
              <a:gd name="T5" fmla="*/ 4319 h 4320"/>
              <a:gd name="T6" fmla="*/ 3664 w 6258"/>
              <a:gd name="T7" fmla="*/ 2612 h 4320"/>
              <a:gd name="T8" fmla="*/ 6240 w 6258"/>
              <a:gd name="T9" fmla="*/ 8 h 4320"/>
              <a:gd name="T10" fmla="*/ 6258 w 6258"/>
              <a:gd name="T11" fmla="*/ 0 h 4320"/>
              <a:gd name="T12" fmla="*/ 0 w 6258"/>
              <a:gd name="T13" fmla="*/ 2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58" h="4320">
                <a:moveTo>
                  <a:pt x="0" y="2"/>
                </a:moveTo>
                <a:cubicBezTo>
                  <a:pt x="1" y="4320"/>
                  <a:pt x="1" y="4320"/>
                  <a:pt x="1" y="4320"/>
                </a:cubicBezTo>
                <a:cubicBezTo>
                  <a:pt x="3429" y="4319"/>
                  <a:pt x="3429" y="4319"/>
                  <a:pt x="3429" y="4319"/>
                </a:cubicBezTo>
                <a:cubicBezTo>
                  <a:pt x="3396" y="3777"/>
                  <a:pt x="3470" y="3194"/>
                  <a:pt x="3664" y="2612"/>
                </a:cubicBezTo>
                <a:cubicBezTo>
                  <a:pt x="4132" y="1215"/>
                  <a:pt x="5166" y="225"/>
                  <a:pt x="6240" y="8"/>
                </a:cubicBezTo>
                <a:cubicBezTo>
                  <a:pt x="6246" y="5"/>
                  <a:pt x="6252" y="3"/>
                  <a:pt x="6258" y="0"/>
                </a:cubicBezTo>
                <a:lnTo>
                  <a:pt x="0" y="2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60000"/>
                </a:schemeClr>
              </a:gs>
              <a:gs pos="100000">
                <a:schemeClr val="tx1">
                  <a:lumMod val="50000"/>
                  <a:alpha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16" name="Slice">
            <a:extLst>
              <a:ext uri="{FF2B5EF4-FFF2-40B4-BE49-F238E27FC236}">
                <a16:creationId xmlns:a16="http://schemas.microsoft.com/office/drawing/2014/main" id="{67B32793-0C53-4E45-B249-90D8E1CE515B}"/>
              </a:ext>
            </a:extLst>
          </p:cNvPr>
          <p:cNvSpPr>
            <a:spLocks/>
          </p:cNvSpPr>
          <p:nvPr/>
        </p:nvSpPr>
        <p:spPr bwMode="auto">
          <a:xfrm>
            <a:off x="10806113" y="25400"/>
            <a:ext cx="9051925" cy="13738225"/>
          </a:xfrm>
          <a:custGeom>
            <a:avLst/>
            <a:gdLst>
              <a:gd name="T0" fmla="*/ 268 w 2844"/>
              <a:gd name="T1" fmla="*/ 2604 h 4311"/>
              <a:gd name="T2" fmla="*/ 33 w 2844"/>
              <a:gd name="T3" fmla="*/ 4311 h 4311"/>
              <a:gd name="T4" fmla="*/ 889 w 2844"/>
              <a:gd name="T5" fmla="*/ 4311 h 4311"/>
              <a:gd name="T6" fmla="*/ 836 w 2844"/>
              <a:gd name="T7" fmla="*/ 2389 h 4311"/>
              <a:gd name="T8" fmla="*/ 2702 w 2844"/>
              <a:gd name="T9" fmla="*/ 67 h 4311"/>
              <a:gd name="T10" fmla="*/ 2844 w 2844"/>
              <a:gd name="T11" fmla="*/ 0 h 4311"/>
              <a:gd name="T12" fmla="*/ 268 w 2844"/>
              <a:gd name="T13" fmla="*/ 2604 h 4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4" h="4311">
                <a:moveTo>
                  <a:pt x="268" y="2604"/>
                </a:moveTo>
                <a:cubicBezTo>
                  <a:pt x="74" y="3186"/>
                  <a:pt x="0" y="3769"/>
                  <a:pt x="33" y="4311"/>
                </a:cubicBezTo>
                <a:cubicBezTo>
                  <a:pt x="889" y="4311"/>
                  <a:pt x="889" y="4311"/>
                  <a:pt x="889" y="4311"/>
                </a:cubicBezTo>
                <a:cubicBezTo>
                  <a:pt x="704" y="3737"/>
                  <a:pt x="673" y="3068"/>
                  <a:pt x="836" y="2389"/>
                </a:cubicBezTo>
                <a:cubicBezTo>
                  <a:pt x="1106" y="1261"/>
                  <a:pt x="1842" y="398"/>
                  <a:pt x="2702" y="67"/>
                </a:cubicBezTo>
                <a:cubicBezTo>
                  <a:pt x="2749" y="43"/>
                  <a:pt x="2796" y="21"/>
                  <a:pt x="2844" y="0"/>
                </a:cubicBezTo>
                <a:cubicBezTo>
                  <a:pt x="1770" y="217"/>
                  <a:pt x="736" y="1207"/>
                  <a:pt x="268" y="2604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50000"/>
                </a:schemeClr>
              </a:gs>
              <a:gs pos="100000">
                <a:schemeClr val="tx1">
                  <a:lumMod val="50000"/>
                  <a:alpha val="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17" name="Slice2">
            <a:extLst>
              <a:ext uri="{FF2B5EF4-FFF2-40B4-BE49-F238E27FC236}">
                <a16:creationId xmlns:a16="http://schemas.microsoft.com/office/drawing/2014/main" id="{EF391CDE-A05F-401A-BDDE-CF4C78088D2E}"/>
              </a:ext>
            </a:extLst>
          </p:cNvPr>
          <p:cNvSpPr>
            <a:spLocks/>
          </p:cNvSpPr>
          <p:nvPr/>
        </p:nvSpPr>
        <p:spPr bwMode="auto">
          <a:xfrm>
            <a:off x="12947650" y="239713"/>
            <a:ext cx="6457950" cy="13523913"/>
          </a:xfrm>
          <a:custGeom>
            <a:avLst/>
            <a:gdLst>
              <a:gd name="T0" fmla="*/ 163 w 2029"/>
              <a:gd name="T1" fmla="*/ 2322 h 4244"/>
              <a:gd name="T2" fmla="*/ 216 w 2029"/>
              <a:gd name="T3" fmla="*/ 4244 h 4244"/>
              <a:gd name="T4" fmla="*/ 1068 w 2029"/>
              <a:gd name="T5" fmla="*/ 4243 h 4244"/>
              <a:gd name="T6" fmla="*/ 482 w 2029"/>
              <a:gd name="T7" fmla="*/ 2521 h 4244"/>
              <a:gd name="T8" fmla="*/ 2029 w 2029"/>
              <a:gd name="T9" fmla="*/ 0 h 4244"/>
              <a:gd name="T10" fmla="*/ 163 w 2029"/>
              <a:gd name="T11" fmla="*/ 2322 h 4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29" h="4244">
                <a:moveTo>
                  <a:pt x="163" y="2322"/>
                </a:moveTo>
                <a:cubicBezTo>
                  <a:pt x="0" y="3001"/>
                  <a:pt x="31" y="3670"/>
                  <a:pt x="216" y="4244"/>
                </a:cubicBezTo>
                <a:cubicBezTo>
                  <a:pt x="1068" y="4243"/>
                  <a:pt x="1068" y="4243"/>
                  <a:pt x="1068" y="4243"/>
                </a:cubicBezTo>
                <a:cubicBezTo>
                  <a:pt x="700" y="3767"/>
                  <a:pt x="482" y="3170"/>
                  <a:pt x="482" y="2521"/>
                </a:cubicBezTo>
                <a:cubicBezTo>
                  <a:pt x="481" y="1421"/>
                  <a:pt x="1110" y="467"/>
                  <a:pt x="2029" y="0"/>
                </a:cubicBezTo>
                <a:cubicBezTo>
                  <a:pt x="1169" y="331"/>
                  <a:pt x="433" y="1194"/>
                  <a:pt x="163" y="232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0000"/>
                </a:schemeClr>
              </a:gs>
              <a:gs pos="100000">
                <a:schemeClr val="tx1">
                  <a:lumMod val="50000"/>
                  <a:alpha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58653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1876423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3D62D2-210E-4334-8B4D-9D6B6D9C84AF}"/>
              </a:ext>
            </a:extLst>
          </p:cNvPr>
          <p:cNvCxnSpPr>
            <a:cxnSpLocks/>
          </p:cNvCxnSpPr>
          <p:nvPr/>
        </p:nvCxnSpPr>
        <p:spPr>
          <a:xfrm>
            <a:off x="1002028" y="11801476"/>
            <a:ext cx="2245574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22" name="Picture 2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923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-9.79677E-7 -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1.11111E-6 L 9.37989E-7 1.11111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1.11111E-6 L 9.37989E-7 1.11111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FD4B9-FC69-49A8-A7F9-CDB9AF0F9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45C3D-650F-4C33-896D-A3B63B63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77483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pic>
        <p:nvPicPr>
          <p:cNvPr id="10" name="Slice 2" descr="A picture containing clock&#10;&#10;Description automatically generated">
            <a:extLst>
              <a:ext uri="{FF2B5EF4-FFF2-40B4-BE49-F238E27FC236}">
                <a16:creationId xmlns:a16="http://schemas.microsoft.com/office/drawing/2014/main" id="{64877743-1356-43F6-842A-781748B85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26440" b="21455"/>
          <a:stretch/>
        </p:blipFill>
        <p:spPr>
          <a:xfrm>
            <a:off x="13055515" y="0"/>
            <a:ext cx="11204992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B9932D4-34AA-4003-9973-4B5910A6C177}"/>
              </a:ext>
            </a:extLst>
          </p:cNvPr>
          <p:cNvSpPr>
            <a:spLocks/>
          </p:cNvSpPr>
          <p:nvPr/>
        </p:nvSpPr>
        <p:spPr bwMode="auto">
          <a:xfrm>
            <a:off x="14451012" y="0"/>
            <a:ext cx="9920288" cy="13716000"/>
          </a:xfrm>
          <a:custGeom>
            <a:avLst/>
            <a:gdLst>
              <a:gd name="T0" fmla="*/ 3127 w 3127"/>
              <a:gd name="T1" fmla="*/ 0 h 4320"/>
              <a:gd name="T2" fmla="*/ 1709 w 3127"/>
              <a:gd name="T3" fmla="*/ 0 h 4320"/>
              <a:gd name="T4" fmla="*/ 0 w 3127"/>
              <a:gd name="T5" fmla="*/ 2597 h 4320"/>
              <a:gd name="T6" fmla="*/ 586 w 3127"/>
              <a:gd name="T7" fmla="*/ 4320 h 4320"/>
              <a:gd name="T8" fmla="*/ 3127 w 3127"/>
              <a:gd name="T9" fmla="*/ 4320 h 4320"/>
              <a:gd name="T10" fmla="*/ 3127 w 3127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27" h="4320">
                <a:moveTo>
                  <a:pt x="3127" y="0"/>
                </a:moveTo>
                <a:cubicBezTo>
                  <a:pt x="1709" y="0"/>
                  <a:pt x="1709" y="0"/>
                  <a:pt x="1709" y="0"/>
                </a:cubicBezTo>
                <a:cubicBezTo>
                  <a:pt x="704" y="434"/>
                  <a:pt x="0" y="1433"/>
                  <a:pt x="0" y="2597"/>
                </a:cubicBezTo>
                <a:cubicBezTo>
                  <a:pt x="0" y="3246"/>
                  <a:pt x="218" y="3843"/>
                  <a:pt x="586" y="4320"/>
                </a:cubicBezTo>
                <a:cubicBezTo>
                  <a:pt x="3127" y="4320"/>
                  <a:pt x="3127" y="4320"/>
                  <a:pt x="3127" y="4320"/>
                </a:cubicBezTo>
                <a:lnTo>
                  <a:pt x="31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 userDrawn="1"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7716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88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49" y="2324101"/>
            <a:ext cx="9804401" cy="351076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9" y="6215395"/>
            <a:ext cx="9804401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330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49" y="971550"/>
            <a:ext cx="9804401" cy="253921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9" y="3986545"/>
            <a:ext cx="9804401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73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3638550"/>
            <a:ext cx="9994650" cy="7591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7F7AA1-9319-41DE-9B7D-746A8ECAC6F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455901" y="3638550"/>
            <a:ext cx="9994650" cy="7591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7365CB-F398-40D7-A23A-AECCDA284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71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723900" y="11239500"/>
            <a:ext cx="23279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51657" y="-1"/>
            <a:ext cx="12019643" cy="13716002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50" y="1676400"/>
            <a:ext cx="9456524" cy="410135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6244480"/>
            <a:ext cx="9456524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917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6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723900" y="11239500"/>
            <a:ext cx="23279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85648" y="-1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50" y="1676400"/>
            <a:ext cx="9456524" cy="410135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6244480"/>
            <a:ext cx="9456524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1D504AC-B19F-431F-BDC7-943A6B044C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278474" y="-1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71FE4-2D6C-47B0-90A3-DA401AB938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85648" y="4572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1D27F0F-96B4-46D3-8AC5-994E7828A8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278474" y="4572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5DA84DF-89E4-413A-8F3A-CE3E18AE20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85648" y="9144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8E52865-F297-4216-B967-7DBBB07B58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278473" y="9144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46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71300" cy="1371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88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1249" y="1447200"/>
            <a:ext cx="21069301" cy="15176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1249" y="3638550"/>
            <a:ext cx="21069301" cy="7591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02850" y="12226926"/>
            <a:ext cx="654923" cy="5937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3000" b="1">
                <a:solidFill>
                  <a:schemeClr val="tx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88C94E-92BC-47BD-949D-D6D2396523DD}"/>
              </a:ext>
            </a:extLst>
          </p:cNvPr>
          <p:cNvCxnSpPr>
            <a:cxnSpLocks/>
          </p:cNvCxnSpPr>
          <p:nvPr/>
        </p:nvCxnSpPr>
        <p:spPr>
          <a:xfrm>
            <a:off x="1002028" y="11801476"/>
            <a:ext cx="22455743" cy="0"/>
          </a:xfrm>
          <a:prstGeom prst="line">
            <a:avLst/>
          </a:prstGeom>
          <a:ln w="22225">
            <a:solidFill>
              <a:srgbClr val="CAC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007988-754E-4B51-A63D-FC04432E770B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11959013"/>
            <a:ext cx="3608845" cy="10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6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62" r:id="rId3"/>
    <p:sldLayoutId id="2147483671" r:id="rId4"/>
    <p:sldLayoutId id="2147483672" r:id="rId5"/>
    <p:sldLayoutId id="2147483677" r:id="rId6"/>
    <p:sldLayoutId id="2147483673" r:id="rId7"/>
    <p:sldLayoutId id="2147483674" r:id="rId8"/>
    <p:sldLayoutId id="2147483675" r:id="rId9"/>
    <p:sldLayoutId id="2147483676" r:id="rId10"/>
    <p:sldLayoutId id="2147483666" r:id="rId11"/>
    <p:sldLayoutId id="2147483667" r:id="rId12"/>
    <p:sldLayoutId id="2147483668" r:id="rId13"/>
    <p:sldLayoutId id="2147483678" r:id="rId14"/>
    <p:sldLayoutId id="2147483679" r:id="rId15"/>
  </p:sldLayoutIdLst>
  <p:hf hdr="0" ftr="0" dt="0"/>
  <p:txStyles>
    <p:titleStyle>
      <a:lvl1pPr algn="l" defTabSz="1827886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27886" rtl="0" eaLnBrk="1" latinLnBrk="0" hangingPunct="1">
        <a:lnSpc>
          <a:spcPts val="6000"/>
        </a:lnSpc>
        <a:spcBef>
          <a:spcPts val="1999"/>
        </a:spcBef>
        <a:buFont typeface="Arial" panose="020B0604020202020204" pitchFamily="34" charset="0"/>
        <a:buNone/>
        <a:defRPr sz="5400" kern="1200">
          <a:solidFill>
            <a:srgbClr val="575756"/>
          </a:solidFill>
          <a:latin typeface="+mn-lt"/>
          <a:ea typeface="+mn-ea"/>
          <a:cs typeface="+mn-cs"/>
        </a:defRPr>
      </a:lvl1pPr>
      <a:lvl2pPr marL="533400" indent="-5334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5400" kern="1200">
          <a:solidFill>
            <a:srgbClr val="575756"/>
          </a:solidFill>
          <a:latin typeface="+mn-lt"/>
          <a:ea typeface="+mn-ea"/>
          <a:cs typeface="+mn-cs"/>
        </a:defRPr>
      </a:lvl2pPr>
      <a:lvl3pPr marL="901700" indent="-3683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3pPr>
      <a:lvl4pPr marL="1257300" indent="-3556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4pPr>
      <a:lvl5pPr marL="1612900" indent="-3556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5pPr>
      <a:lvl6pPr marL="5026685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940628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854571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768514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1pPr>
      <a:lvl2pPr marL="913943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2pPr>
      <a:lvl3pPr marL="1827886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3pPr>
      <a:lvl4pPr marL="2741828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3655771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4569714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483657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39760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311542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76">
          <p15:clr>
            <a:srgbClr val="F26B43"/>
          </p15:clr>
        </p15:guide>
        <p15:guide id="3" pos="1500">
          <p15:clr>
            <a:srgbClr val="F26B43"/>
          </p15:clr>
        </p15:guide>
        <p15:guide id="4" pos="570">
          <p15:clr>
            <a:srgbClr val="F26B43"/>
          </p15:clr>
        </p15:guide>
        <p15:guide id="5" pos="14772">
          <p15:clr>
            <a:srgbClr val="F26B43"/>
          </p15:clr>
        </p15:guide>
        <p15:guide id="6" orient="horz" pos="7699">
          <p15:clr>
            <a:srgbClr val="F26B43"/>
          </p15:clr>
        </p15:guide>
        <p15:guide id="7" orient="horz" pos="15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ip.at/webdab-emission-database/emissions-as-used-in-emep-models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naei.beis.gov.uk/data/mapping" TargetMode="Externa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emep4uk.ceh.ac.uk/" TargetMode="External"/><Relationship Id="rId11" Type="http://schemas.openxmlformats.org/officeDocument/2006/relationships/hyperlink" Target="http://www.wrf-model.org/" TargetMode="External"/><Relationship Id="rId5" Type="http://schemas.openxmlformats.org/officeDocument/2006/relationships/hyperlink" Target="https://github.com/metno/emep-ctm" TargetMode="External"/><Relationship Id="rId10" Type="http://schemas.openxmlformats.org/officeDocument/2006/relationships/hyperlink" Target="https://edgar.jrc.ec.europa.eu/dataset_htap_v3" TargetMode="External"/><Relationship Id="rId4" Type="http://schemas.openxmlformats.org/officeDocument/2006/relationships/hyperlink" Target="http://www.emep.int/" TargetMode="External"/><Relationship Id="rId9" Type="http://schemas.openxmlformats.org/officeDocument/2006/relationships/hyperlink" Target="https://edgar.jrc.ec.europa.eu/emissions_data_and_maps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freepik.com/" TargetMode="Externa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7564A2-08A0-4D87-B742-AAD2BEF6E0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802850" y="12226926"/>
            <a:ext cx="654923" cy="593724"/>
          </a:xfrm>
        </p:spPr>
        <p:txBody>
          <a:bodyPr/>
          <a:lstStyle/>
          <a:p>
            <a:fld id="{961FDFF3-09F3-4B48-A0F3-AE2314ADC9EB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19DEEF5-FACA-411C-A65E-5A42051C9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1568" y="6758442"/>
            <a:ext cx="9898062" cy="3540125"/>
          </a:xfrm>
        </p:spPr>
        <p:txBody>
          <a:bodyPr/>
          <a:lstStyle/>
          <a:p>
            <a:r>
              <a:rPr lang="en-GB" dirty="0"/>
              <a:t>Janice Scheffler, M. Vieno, R. Beck, D. Kelley, T. Liska, Y. Wang, S. J. Tomlinson, E. J. Carnell, J. M. Bullock</a:t>
            </a:r>
            <a:r>
              <a:rPr lang="en-GB"/>
              <a:t>, E</a:t>
            </a:r>
            <a:r>
              <a:rPr lang="en-GB" dirty="0"/>
              <a:t>. Nemitz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514CF-5633-4C69-ADD2-E1768639C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1567" y="2744561"/>
            <a:ext cx="10970289" cy="3541713"/>
          </a:xfrm>
        </p:spPr>
        <p:txBody>
          <a:bodyPr/>
          <a:lstStyle/>
          <a:p>
            <a:r>
              <a:rPr lang="en-GB" b="0" dirty="0"/>
              <a:t>Southeast Asia Forest Fires: Their Impact on Malaysia's Air Quality Today and in the Future</a:t>
            </a:r>
            <a:endParaRPr lang="en-GB" dirty="0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33C8266-FF45-67D9-DDCD-BAC320124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87" y="12339642"/>
            <a:ext cx="4084624" cy="9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1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D1B7DB-6058-256D-4C0D-0E6FEE428A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8ECA97-CF4B-7CE5-0652-A5FEA1EAE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607" y="824712"/>
            <a:ext cx="16225727" cy="1918488"/>
          </a:xfrm>
        </p:spPr>
        <p:txBody>
          <a:bodyPr/>
          <a:lstStyle/>
          <a:p>
            <a:r>
              <a:rPr lang="en-GB" dirty="0"/>
              <a:t>Population weighted PM</a:t>
            </a:r>
            <a:r>
              <a:rPr lang="en-GB" baseline="-25000" dirty="0"/>
              <a:t>2.5</a:t>
            </a:r>
            <a:r>
              <a:rPr lang="en-GB" dirty="0"/>
              <a:t> concentration</a:t>
            </a:r>
          </a:p>
        </p:txBody>
      </p:sp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5C496B29-5C49-1253-30F5-C289F17EE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87" y="3035051"/>
            <a:ext cx="12992986" cy="9191875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3F85067-7ECD-F138-218C-3EFFA50D5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-770"/>
          <a:stretch/>
        </p:blipFill>
        <p:spPr>
          <a:xfrm>
            <a:off x="17925336" y="202224"/>
            <a:ext cx="6100252" cy="4710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EAF9BA-07C8-40F6-4376-923845A53FB8}"/>
              </a:ext>
            </a:extLst>
          </p:cNvPr>
          <p:cNvSpPr txBox="1"/>
          <p:nvPr/>
        </p:nvSpPr>
        <p:spPr>
          <a:xfrm>
            <a:off x="15438474" y="5756771"/>
            <a:ext cx="7691837" cy="609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The largest impact on population health are from anthropogenic sources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Domestic anthropogenic sources have a higher impact on the population health than air pollution from long-range transport.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/>
              <a:t>The </a:t>
            </a:r>
            <a:r>
              <a:rPr lang="en-GB" sz="3600" dirty="0"/>
              <a:t>projected increase in forest fires at the end of the 21</a:t>
            </a:r>
            <a:r>
              <a:rPr lang="en-GB" sz="3600" baseline="30000" dirty="0"/>
              <a:t>st</a:t>
            </a:r>
            <a:r>
              <a:rPr lang="en-GB" sz="3600" dirty="0"/>
              <a:t> century will put additional burden on population health.</a:t>
            </a:r>
          </a:p>
        </p:txBody>
      </p:sp>
    </p:spTree>
    <p:extLst>
      <p:ext uri="{BB962C8B-B14F-4D97-AF65-F5344CB8AC3E}">
        <p14:creationId xmlns:p14="http://schemas.microsoft.com/office/powerpoint/2010/main" val="2548395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458D0D-4603-6BD0-1467-A12503BF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22937-0D48-AAA6-D950-6180EC83B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6600" dirty="0"/>
              <a:t>A large proportion of PM</a:t>
            </a:r>
            <a:r>
              <a:rPr lang="en-GB" sz="6600" baseline="-25000" dirty="0"/>
              <a:t>2.5</a:t>
            </a:r>
            <a:r>
              <a:rPr lang="en-GB" sz="6600" dirty="0"/>
              <a:t> pollution in Malaysia is caused by anthropogenic emissions. Long-range transport increases country-wide pollution but domestic sources cause peaks in urban centres.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6600" dirty="0"/>
              <a:t>Forest fire emissions further exacerbate air pollution levels.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6600" dirty="0"/>
              <a:t>An increase in forest fire emissions with a SSP5-8.5 scenario will add 8 more days of </a:t>
            </a:r>
            <a:r>
              <a:rPr lang="en-GB" sz="6600" b="1" dirty="0"/>
              <a:t>country mean </a:t>
            </a:r>
            <a:r>
              <a:rPr lang="en-GB" sz="6600" dirty="0"/>
              <a:t>exceedance of 15 μg m</a:t>
            </a:r>
            <a:r>
              <a:rPr lang="en-GB" sz="6600" baseline="30000" dirty="0"/>
              <a:t>-3</a:t>
            </a:r>
            <a:r>
              <a:rPr lang="en-GB" sz="6600" dirty="0"/>
              <a:t> 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55F5E0-7BB2-0AB2-0487-3276F519A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1185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E7192F0-69E3-D4A6-9D34-D842E4C4A7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96BB3D-AD16-A076-E008-DE12DB887D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4A1CD-1ADF-632A-06CD-A1172AFD5D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0856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6B5D73-D933-9A8F-A881-593F64481F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4" name="Picture 3" descr="A graph with different colored squares&#10;&#10;Description automatically generated">
            <a:extLst>
              <a:ext uri="{FF2B5EF4-FFF2-40B4-BE49-F238E27FC236}">
                <a16:creationId xmlns:a16="http://schemas.microsoft.com/office/drawing/2014/main" id="{3E8CA186-A3C0-B65E-50A8-04B1ACEB8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455" y="2180491"/>
            <a:ext cx="15442254" cy="10924607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3AD4A22-15BF-D4BF-ACEF-2A7527F3A7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-770"/>
          <a:stretch/>
        </p:blipFill>
        <p:spPr>
          <a:xfrm>
            <a:off x="18570980" y="202224"/>
            <a:ext cx="5454608" cy="421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79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683E46-5AD6-AA91-63B3-0513531D7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Atmospheric Modelling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5ED1DB-64A2-E864-4685-E995554CF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648" y="3149487"/>
            <a:ext cx="10958251" cy="7591426"/>
          </a:xfrm>
        </p:spPr>
        <p:txBody>
          <a:bodyPr/>
          <a:lstStyle/>
          <a:p>
            <a:r>
              <a:rPr lang="en-GB" sz="3600" dirty="0"/>
              <a:t>Mathematical model describing atmospheric</a:t>
            </a:r>
          </a:p>
          <a:p>
            <a:pPr marL="1219200" lvl="1" indent="-685800"/>
            <a:r>
              <a:rPr lang="en-GB" sz="3600" dirty="0"/>
              <a:t>Dynamics</a:t>
            </a:r>
          </a:p>
          <a:p>
            <a:pPr marL="1219200" lvl="1" indent="-685800"/>
            <a:r>
              <a:rPr lang="en-GB" sz="3600" dirty="0"/>
              <a:t>Thermodynamics</a:t>
            </a:r>
          </a:p>
          <a:p>
            <a:pPr marL="1219200" lvl="1" indent="-685800"/>
            <a:r>
              <a:rPr lang="en-GB" sz="3600" dirty="0"/>
              <a:t>Chemistry </a:t>
            </a:r>
          </a:p>
          <a:p>
            <a:r>
              <a:rPr lang="en-GB" sz="3600" dirty="0"/>
              <a:t>Partial differential equations being solved on a grid </a:t>
            </a:r>
          </a:p>
          <a:p>
            <a:r>
              <a:rPr lang="en-GB" sz="3600" dirty="0"/>
              <a:t>Types of models:</a:t>
            </a:r>
          </a:p>
          <a:p>
            <a:pPr marL="1219200" lvl="1" indent="-685800"/>
            <a:r>
              <a:rPr lang="en-GB" sz="3600" dirty="0"/>
              <a:t>Numerical weather prediction models</a:t>
            </a:r>
          </a:p>
          <a:p>
            <a:pPr marL="1219200" lvl="1" indent="-685800"/>
            <a:r>
              <a:rPr lang="en-GB" sz="3600" dirty="0"/>
              <a:t>Climate models: General circulation models (GCMs) &amp; Earth system models (ESMs)</a:t>
            </a:r>
          </a:p>
          <a:p>
            <a:pPr marL="1219200" lvl="1" indent="-685800"/>
            <a:r>
              <a:rPr lang="en-GB" sz="3600" dirty="0"/>
              <a:t>With chemistry: Chemistry climate models (CCMs) &amp; Chemistry transport models (CTMs)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46B633-43B0-9AF0-912C-5925D8F4F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14</a:t>
            </a:fld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CBAF26-786A-74AC-6D9F-424D41FF7EF7}"/>
              </a:ext>
            </a:extLst>
          </p:cNvPr>
          <p:cNvGrpSpPr/>
          <p:nvPr/>
        </p:nvGrpSpPr>
        <p:grpSpPr>
          <a:xfrm>
            <a:off x="13062533" y="3943033"/>
            <a:ext cx="10166640" cy="7305708"/>
            <a:chOff x="13036156" y="3782533"/>
            <a:chExt cx="10166640" cy="73057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E12D36-4F09-8E52-B2C5-0192BFFC2220}"/>
                </a:ext>
              </a:extLst>
            </p:cNvPr>
            <p:cNvSpPr txBox="1"/>
            <p:nvPr/>
          </p:nvSpPr>
          <p:spPr>
            <a:xfrm>
              <a:off x="16147984" y="10657354"/>
              <a:ext cx="698232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1400" b="1" dirty="0"/>
                <a:t>From Edwards (2010): </a:t>
              </a:r>
              <a:r>
                <a:rPr lang="en-GB" sz="14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Schematic representation of the Cartesian grid structure used in finite-difference GCMs. Graphic by Courtney Ritz and Trevor Burnham.</a:t>
              </a:r>
              <a:endParaRPr lang="en-GB" sz="1400" b="1" dirty="0"/>
            </a:p>
          </p:txBody>
        </p:sp>
        <p:pic>
          <p:nvPicPr>
            <p:cNvPr id="11" name="Picture 10" descr="A diagram of a geodesic sphere&#10;&#10;Description automatically generated">
              <a:extLst>
                <a:ext uri="{FF2B5EF4-FFF2-40B4-BE49-F238E27FC236}">
                  <a16:creationId xmlns:a16="http://schemas.microsoft.com/office/drawing/2014/main" id="{4471C903-CD33-8B22-21A7-F6572C3C7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6156" y="3782533"/>
              <a:ext cx="10166640" cy="6799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7896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map of the world&#10;&#10;Description automatically generated">
            <a:extLst>
              <a:ext uri="{FF2B5EF4-FFF2-40B4-BE49-F238E27FC236}">
                <a16:creationId xmlns:a16="http://schemas.microsoft.com/office/drawing/2014/main" id="{5E5E6202-4B8A-A900-41F6-3B59BABC36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6" b="15621"/>
          <a:stretch/>
        </p:blipFill>
        <p:spPr>
          <a:xfrm>
            <a:off x="17402115" y="7196294"/>
            <a:ext cx="6659766" cy="401199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968798" y="6588208"/>
            <a:ext cx="769152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GB" sz="2000" dirty="0"/>
              <a:t>EMEP MSC-W model </a:t>
            </a:r>
          </a:p>
          <a:p>
            <a:r>
              <a:rPr lang="en-GB" sz="2000" dirty="0">
                <a:hlinkClick r:id="rId4"/>
              </a:rPr>
              <a:t>www.emep.int</a:t>
            </a:r>
            <a:r>
              <a:rPr lang="en-GB" sz="2000" dirty="0"/>
              <a:t> - </a:t>
            </a:r>
            <a:r>
              <a:rPr lang="en-GB" sz="2000" dirty="0">
                <a:hlinkClick r:id="rId5"/>
              </a:rPr>
              <a:t>https://github.com/metno/emep-ctm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EMEP4UK model</a:t>
            </a:r>
          </a:p>
          <a:p>
            <a:r>
              <a:rPr lang="en-GB" sz="2000" dirty="0">
                <a:hlinkClick r:id="rId6"/>
              </a:rPr>
              <a:t>www.emep4uk.ceh.ac.uk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NAEI emissions:</a:t>
            </a:r>
          </a:p>
          <a:p>
            <a:r>
              <a:rPr lang="en-GB" sz="2000" dirty="0">
                <a:hlinkClick r:id="rId7"/>
              </a:rPr>
              <a:t>https://naei.beis.gov.uk/data/mapping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EMEP emissions:</a:t>
            </a:r>
          </a:p>
          <a:p>
            <a:r>
              <a:rPr lang="en-GB" sz="2000" dirty="0">
                <a:hlinkClick r:id="rId8"/>
              </a:rPr>
              <a:t>https://www.ceip.at/webdab-emission-database/emissions-as-used-in-emep-models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EDGAR emissions:</a:t>
            </a:r>
          </a:p>
          <a:p>
            <a:r>
              <a:rPr lang="en-GB" sz="2000" dirty="0">
                <a:hlinkClick r:id="rId9"/>
              </a:rPr>
              <a:t>https://edgar.jrc.ec.europa.eu/emissions_data_and_maps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HTAP emissions:</a:t>
            </a:r>
          </a:p>
          <a:p>
            <a:r>
              <a:rPr lang="en-GB" sz="2000" dirty="0">
                <a:hlinkClick r:id="rId10"/>
              </a:rPr>
              <a:t>https://edgar.jrc.ec.europa.eu/dataset_htap_v3</a:t>
            </a:r>
            <a:endParaRPr lang="en-GB" sz="2000" dirty="0"/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450000" y="1473327"/>
            <a:ext cx="15741737" cy="5170646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 anchor="t">
            <a:spAutoFit/>
          </a:bodyPr>
          <a:lstStyle/>
          <a:p>
            <a:pPr marL="342729" indent="-342729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000" dirty="0"/>
              <a:t>EMEP4UK-WRF</a:t>
            </a:r>
            <a:r>
              <a:rPr lang="en-GB" sz="3000" dirty="0">
                <a:latin typeface="Comic Sans MS" panose="030F0702030302020204" pitchFamily="66" charset="0"/>
              </a:rPr>
              <a:t> </a:t>
            </a:r>
            <a:r>
              <a:rPr lang="en-GB" sz="3000" u="sng" dirty="0"/>
              <a:t>is based/identical </a:t>
            </a:r>
            <a:r>
              <a:rPr lang="en-GB" sz="3000" dirty="0"/>
              <a:t>to the </a:t>
            </a:r>
            <a:r>
              <a:rPr lang="en-GB" sz="3000" u="sng" dirty="0"/>
              <a:t>EMEP MSC-W model </a:t>
            </a:r>
            <a:br>
              <a:rPr lang="en-GB" sz="3000" u="sng" dirty="0"/>
            </a:br>
            <a:r>
              <a:rPr lang="en-GB" sz="3000" dirty="0"/>
              <a:t>(</a:t>
            </a:r>
            <a:r>
              <a:rPr lang="en-GB" sz="3000" dirty="0">
                <a:hlinkClick r:id="rId4"/>
              </a:rPr>
              <a:t>www.emep.int</a:t>
            </a:r>
            <a:r>
              <a:rPr lang="en-GB" sz="3000" dirty="0"/>
              <a:t> – Norwegian Meteorological office)</a:t>
            </a:r>
          </a:p>
          <a:p>
            <a:pPr marL="342729" indent="-342729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000" dirty="0"/>
              <a:t>Meteorology driver is the Weather Research &amp; Forecasting model (</a:t>
            </a:r>
            <a:r>
              <a:rPr lang="en-GB" sz="3000" dirty="0">
                <a:hlinkClick r:id="rId11"/>
              </a:rPr>
              <a:t>www.wrf-model.org</a:t>
            </a:r>
            <a:r>
              <a:rPr lang="en-GB" sz="3000" dirty="0"/>
              <a:t>)</a:t>
            </a:r>
          </a:p>
          <a:p>
            <a:pPr marL="342729" indent="-342729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000" dirty="0"/>
              <a:t>The typical vertical domain from surface (~45 m) up to 100 </a:t>
            </a:r>
            <a:r>
              <a:rPr lang="en-GB" sz="3000" dirty="0" err="1"/>
              <a:t>hPa</a:t>
            </a:r>
            <a:r>
              <a:rPr lang="en-GB" sz="3000" dirty="0"/>
              <a:t> ( ~16 km)</a:t>
            </a:r>
          </a:p>
          <a:p>
            <a:pPr marL="342729" indent="-342729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000" dirty="0"/>
              <a:t>Our typical Europe and UK application: 27x27 km</a:t>
            </a:r>
            <a:r>
              <a:rPr lang="en-GB" sz="3000" baseline="30000" dirty="0"/>
              <a:t>2</a:t>
            </a:r>
            <a:r>
              <a:rPr lang="en-GB" sz="3000" dirty="0"/>
              <a:t> for EU with the nested UK at 3x3 km</a:t>
            </a:r>
            <a:r>
              <a:rPr lang="en-GB" sz="3000" baseline="30000" dirty="0"/>
              <a:t>2</a:t>
            </a:r>
          </a:p>
          <a:p>
            <a:pPr marL="342729" indent="-342729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000" dirty="0"/>
              <a:t>Globally at 1°×1° degree and with nested domains at 0.11°×0.11° (e.g. South Asia Nitrogen Hub project)</a:t>
            </a:r>
          </a:p>
          <a:p>
            <a:pPr marL="342729" indent="-342729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000" dirty="0"/>
              <a:t>The emissions are derived from NEAI (UK), EMEP (EU), EDGAR (global), and HTAP (global)</a:t>
            </a:r>
          </a:p>
          <a:p>
            <a:pPr marL="342729" indent="-342729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000" dirty="0"/>
              <a:t>Chemical schemes varies in complexity, also including the CRI scheme (Jenkin, M. E., et al. (2019))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19689" y="450992"/>
            <a:ext cx="6043185" cy="64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598" b="1" dirty="0">
                <a:latin typeface="+mj-lt"/>
              </a:rPr>
              <a:t>The EMEP4UK-WRF model</a:t>
            </a:r>
          </a:p>
        </p:txBody>
      </p:sp>
      <p:sp>
        <p:nvSpPr>
          <p:cNvPr id="3" name="Rectangle 2"/>
          <p:cNvSpPr/>
          <p:nvPr/>
        </p:nvSpPr>
        <p:spPr>
          <a:xfrm>
            <a:off x="487308" y="8920761"/>
            <a:ext cx="8418579" cy="2939266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 anchor="t">
            <a:spAutoFit/>
          </a:bodyPr>
          <a:lstStyle/>
          <a:p>
            <a:pPr marL="342729" indent="-342729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tx1"/>
                </a:solidFill>
              </a:rPr>
              <a:t>EMEP4UK specific papers </a:t>
            </a:r>
            <a:br>
              <a:rPr lang="en-GB" sz="3000" dirty="0">
                <a:solidFill>
                  <a:schemeClr val="tx1"/>
                </a:solidFill>
              </a:rPr>
            </a:br>
            <a:r>
              <a:rPr lang="en-GB" sz="3000" dirty="0">
                <a:solidFill>
                  <a:schemeClr val="tx1"/>
                </a:solidFill>
              </a:rPr>
              <a:t>ACP Vieno et. al, 2010, 2014, 2016, ERL Vieno et. al, 2016, GMD Ge et. al, 2021, ACP Ge et. 2022, Science Gu et al. 2021</a:t>
            </a:r>
          </a:p>
          <a:p>
            <a:pPr marL="342729" indent="-342729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tx1"/>
                </a:solidFill>
              </a:rPr>
              <a:t>EMEP MSC-W model (ACP Simpson et al., 2012) and EMEP 2023 report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29CED3-E340-5A57-A390-A87F8BA0F102}"/>
              </a:ext>
            </a:extLst>
          </p:cNvPr>
          <p:cNvGrpSpPr/>
          <p:nvPr/>
        </p:nvGrpSpPr>
        <p:grpSpPr>
          <a:xfrm>
            <a:off x="698479" y="1481372"/>
            <a:ext cx="7528531" cy="7189446"/>
            <a:chOff x="183975" y="794223"/>
            <a:chExt cx="3766227" cy="35965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02" r="49928" b="48938"/>
            <a:stretch/>
          </p:blipFill>
          <p:spPr>
            <a:xfrm>
              <a:off x="183975" y="794223"/>
              <a:ext cx="3766227" cy="3411898"/>
            </a:xfrm>
            <a:prstGeom prst="rect">
              <a:avLst/>
            </a:prstGeom>
            <a:ln w="15875">
              <a:solidFill>
                <a:schemeClr val="accent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70089F-8821-E3E9-8E56-F784E23D50FD}"/>
                </a:ext>
              </a:extLst>
            </p:cNvPr>
            <p:cNvSpPr txBox="1"/>
            <p:nvPr/>
          </p:nvSpPr>
          <p:spPr>
            <a:xfrm>
              <a:off x="1771683" y="4206121"/>
              <a:ext cx="768239" cy="18469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>
                <a:defRPr sz="2399"/>
              </a:lvl1pPr>
            </a:lstStyle>
            <a:p>
              <a:r>
                <a:rPr lang="en-GB" dirty="0"/>
                <a:t>NO</a:t>
              </a:r>
              <a:r>
                <a:rPr lang="en-GB" sz="2000" baseline="-25000" dirty="0"/>
                <a:t>2</a:t>
              </a:r>
              <a:r>
                <a:rPr lang="en-GB" dirty="0"/>
                <a:t> µg m-3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63337" y="1689057"/>
              <a:ext cx="608346" cy="811115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49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79343" y="923137"/>
              <a:ext cx="1468314" cy="18469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2399" dirty="0"/>
                <a:t>EU domain 27x27 km</a:t>
              </a:r>
              <a:r>
                <a:rPr lang="en-GB" sz="2399" baseline="30000" dirty="0"/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1275" y="2527291"/>
              <a:ext cx="774654" cy="18469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2399" dirty="0"/>
                <a:t>UK 3x3 km</a:t>
              </a:r>
              <a:r>
                <a:rPr lang="en-GB" sz="2399" baseline="30000" dirty="0"/>
                <a:t>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5D71EE6-D84B-E3F2-324E-BB520D23B588}"/>
              </a:ext>
            </a:extLst>
          </p:cNvPr>
          <p:cNvSpPr txBox="1"/>
          <p:nvPr/>
        </p:nvSpPr>
        <p:spPr>
          <a:xfrm>
            <a:off x="17976606" y="7391528"/>
            <a:ext cx="2688236" cy="36920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399" dirty="0"/>
              <a:t>Global domain 1°x1°</a:t>
            </a:r>
            <a:endParaRPr lang="en-GB" sz="2399" baseline="30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71419-CE64-327B-7AE4-630B0CD222D3}"/>
              </a:ext>
            </a:extLst>
          </p:cNvPr>
          <p:cNvSpPr/>
          <p:nvPr/>
        </p:nvSpPr>
        <p:spPr>
          <a:xfrm>
            <a:off x="20499060" y="8137056"/>
            <a:ext cx="1416802" cy="14692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06" tIns="93551" rIns="179906" bIns="93551" rtlCol="0" anchor="ctr"/>
          <a:lstStyle/>
          <a:p>
            <a:pPr algn="ctr">
              <a:lnSpc>
                <a:spcPct val="90000"/>
              </a:lnSpc>
            </a:pPr>
            <a:endParaRPr lang="en-GB" sz="3598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289B21-1006-E6EB-7B5A-96D0955D2908}"/>
              </a:ext>
            </a:extLst>
          </p:cNvPr>
          <p:cNvSpPr/>
          <p:nvPr/>
        </p:nvSpPr>
        <p:spPr>
          <a:xfrm>
            <a:off x="21915863" y="7974525"/>
            <a:ext cx="715001" cy="7125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06" tIns="93551" rIns="179906" bIns="93551" rtlCol="0" anchor="ctr"/>
          <a:lstStyle/>
          <a:p>
            <a:pPr algn="ctr">
              <a:lnSpc>
                <a:spcPct val="90000"/>
              </a:lnSpc>
            </a:pPr>
            <a:endParaRPr lang="en-GB" sz="3598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D7D96B-03BE-BD09-7B50-AB6D904B816D}"/>
              </a:ext>
            </a:extLst>
          </p:cNvPr>
          <p:cNvSpPr txBox="1"/>
          <p:nvPr/>
        </p:nvSpPr>
        <p:spPr>
          <a:xfrm>
            <a:off x="20918567" y="8817703"/>
            <a:ext cx="2998128" cy="36920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399"/>
              <a:t>SA domain 0.11°x0.11°</a:t>
            </a:r>
            <a:endParaRPr lang="en-GB" sz="2399" baseline="30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BE0FA8-C807-E597-8EDB-913F6216F348}"/>
              </a:ext>
            </a:extLst>
          </p:cNvPr>
          <p:cNvSpPr txBox="1"/>
          <p:nvPr/>
        </p:nvSpPr>
        <p:spPr>
          <a:xfrm>
            <a:off x="20499060" y="11848018"/>
            <a:ext cx="329367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b="1" dirty="0"/>
              <a:t>Slide adapted from M. Vieno</a:t>
            </a:r>
          </a:p>
        </p:txBody>
      </p:sp>
    </p:spTree>
    <p:extLst>
      <p:ext uri="{BB962C8B-B14F-4D97-AF65-F5344CB8AC3E}">
        <p14:creationId xmlns:p14="http://schemas.microsoft.com/office/powerpoint/2010/main" val="276600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 thruBlk="1"/>
      </p:transition>
    </mc:Choice>
    <mc:Fallback xmlns="">
      <p:transition>
        <p:cut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E8602A-59CF-8254-D4D2-3F8902AF17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E066FD-8D77-DEB8-4889-416E8A5DB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64" y="561698"/>
            <a:ext cx="22360305" cy="2215991"/>
          </a:xfrm>
        </p:spPr>
        <p:txBody>
          <a:bodyPr wrap="square">
            <a:spAutoFit/>
          </a:bodyPr>
          <a:lstStyle/>
          <a:p>
            <a:r>
              <a:rPr lang="en-GB" dirty="0"/>
              <a:t>What if we didn’t have anthropogenic emissions or forest fires?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D7096C-1D39-406E-2A6E-3E224B9B7739}"/>
              </a:ext>
            </a:extLst>
          </p:cNvPr>
          <p:cNvSpPr txBox="1"/>
          <p:nvPr/>
        </p:nvSpPr>
        <p:spPr>
          <a:xfrm>
            <a:off x="19171627" y="2155842"/>
            <a:ext cx="3631223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3600" dirty="0">
                <a:solidFill>
                  <a:schemeClr val="accent5"/>
                </a:solidFill>
                <a:highlight>
                  <a:srgbClr val="85C7C7"/>
                </a:highlight>
              </a:rPr>
              <a:t>NONE:</a:t>
            </a:r>
            <a:br>
              <a:rPr lang="en-GB" sz="3600" dirty="0"/>
            </a:br>
            <a:r>
              <a:rPr lang="en-GB" sz="3600" dirty="0"/>
              <a:t>No anthropogenic emissions or forest fires</a:t>
            </a:r>
          </a:p>
          <a:p>
            <a:pPr algn="l"/>
            <a:r>
              <a:rPr lang="en-GB" sz="3600" dirty="0"/>
              <a:t>ONLY:</a:t>
            </a:r>
            <a:br>
              <a:rPr lang="en-GB" sz="3600" dirty="0"/>
            </a:br>
            <a:r>
              <a:rPr lang="en-GB" sz="3600" dirty="0"/>
              <a:t>biogenic emissions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533FD-8E9B-42A6-0EAC-A26452A17B60}"/>
              </a:ext>
            </a:extLst>
          </p:cNvPr>
          <p:cNvSpPr txBox="1"/>
          <p:nvPr/>
        </p:nvSpPr>
        <p:spPr>
          <a:xfrm>
            <a:off x="2697697" y="3574761"/>
            <a:ext cx="516987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3600" dirty="0">
                <a:solidFill>
                  <a:schemeClr val="bg1"/>
                </a:solidFill>
                <a:highlight>
                  <a:srgbClr val="000000"/>
                </a:highlight>
              </a:rPr>
              <a:t>BASE:</a:t>
            </a:r>
            <a:br>
              <a:rPr lang="en-GB" sz="3600" dirty="0"/>
            </a:br>
            <a:r>
              <a:rPr lang="en-GB" sz="3600" dirty="0"/>
              <a:t>2019 anthropogenic and forest fire emissions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6F1094-4F9D-35AD-DC4D-B06BD62356AC}"/>
              </a:ext>
            </a:extLst>
          </p:cNvPr>
          <p:cNvSpPr txBox="1"/>
          <p:nvPr/>
        </p:nvSpPr>
        <p:spPr>
          <a:xfrm>
            <a:off x="1328450" y="6950221"/>
            <a:ext cx="5644662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3600" dirty="0"/>
              <a:t>Annual mean concentration:</a:t>
            </a:r>
          </a:p>
          <a:p>
            <a:pPr algn="ctr"/>
            <a:r>
              <a:rPr lang="en-GB" sz="3600" b="1" dirty="0"/>
              <a:t>7.5 </a:t>
            </a:r>
            <a:r>
              <a:rPr lang="el-GR" sz="3600" b="1" dirty="0"/>
              <a:t>μ</a:t>
            </a:r>
            <a:r>
              <a:rPr lang="en-GB" sz="3600" b="1" dirty="0"/>
              <a:t>g m</a:t>
            </a:r>
            <a:r>
              <a:rPr lang="en-GB" sz="3600" b="1" baseline="30000" dirty="0"/>
              <a:t>-3</a:t>
            </a:r>
            <a:r>
              <a:rPr lang="en-GB" sz="3600" b="1" dirty="0"/>
              <a:t> </a:t>
            </a:r>
            <a:br>
              <a:rPr lang="en-GB" sz="3600" dirty="0"/>
            </a:br>
            <a:endParaRPr lang="en-GB" sz="3600" dirty="0"/>
          </a:p>
          <a:p>
            <a:pPr algn="ctr"/>
            <a:r>
              <a:rPr lang="en-GB" sz="3600" dirty="0"/>
              <a:t>Country average daily mean exceeded 15 </a:t>
            </a:r>
            <a:r>
              <a:rPr lang="el-GR" sz="3600" dirty="0"/>
              <a:t>μ</a:t>
            </a:r>
            <a:r>
              <a:rPr lang="en-GB" sz="3600" dirty="0"/>
              <a:t>g m</a:t>
            </a:r>
            <a:r>
              <a:rPr lang="en-GB" sz="3600" baseline="30000" dirty="0"/>
              <a:t>-3</a:t>
            </a:r>
            <a:r>
              <a:rPr lang="en-GB" sz="3600" dirty="0"/>
              <a:t> :</a:t>
            </a:r>
          </a:p>
          <a:p>
            <a:pPr algn="ctr"/>
            <a:r>
              <a:rPr lang="en-GB" sz="3600" b="1" dirty="0"/>
              <a:t>20 days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D40FBC-1AE6-2C3C-3CD6-E866D3FA7BCA}"/>
              </a:ext>
            </a:extLst>
          </p:cNvPr>
          <p:cNvSpPr txBox="1"/>
          <p:nvPr/>
        </p:nvSpPr>
        <p:spPr>
          <a:xfrm>
            <a:off x="19360661" y="6654131"/>
            <a:ext cx="4097111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3600" dirty="0"/>
              <a:t>Annual mean concentration:</a:t>
            </a:r>
          </a:p>
          <a:p>
            <a:pPr algn="ctr"/>
            <a:r>
              <a:rPr lang="en-GB" sz="3600" b="1" dirty="0"/>
              <a:t>2.6 </a:t>
            </a:r>
            <a:r>
              <a:rPr lang="el-GR" sz="3600" b="1" dirty="0"/>
              <a:t>μ</a:t>
            </a:r>
            <a:r>
              <a:rPr lang="en-GB" sz="3600" b="1" dirty="0"/>
              <a:t>g m</a:t>
            </a:r>
            <a:r>
              <a:rPr lang="en-GB" sz="3600" b="1" baseline="30000" dirty="0"/>
              <a:t>-3</a:t>
            </a:r>
            <a:r>
              <a:rPr lang="en-GB" sz="3600" b="1" dirty="0"/>
              <a:t> </a:t>
            </a:r>
            <a:br>
              <a:rPr lang="en-GB" sz="3600" dirty="0"/>
            </a:br>
            <a:endParaRPr lang="en-GB" sz="3600" dirty="0"/>
          </a:p>
          <a:p>
            <a:pPr algn="ctr"/>
            <a:r>
              <a:rPr lang="en-GB" sz="3600" dirty="0"/>
              <a:t>Country average daily mean exceeded 15 </a:t>
            </a:r>
            <a:r>
              <a:rPr lang="el-GR" sz="3600" dirty="0"/>
              <a:t>μ</a:t>
            </a:r>
            <a:r>
              <a:rPr lang="en-GB" sz="3600" dirty="0"/>
              <a:t>g m</a:t>
            </a:r>
            <a:r>
              <a:rPr lang="en-GB" sz="3600" baseline="30000" dirty="0"/>
              <a:t>-3</a:t>
            </a:r>
            <a:r>
              <a:rPr lang="en-GB" sz="3600" dirty="0"/>
              <a:t> :</a:t>
            </a:r>
          </a:p>
          <a:p>
            <a:pPr algn="ctr"/>
            <a:r>
              <a:rPr lang="en-GB" sz="3600" b="1" dirty="0"/>
              <a:t>0 days</a:t>
            </a:r>
          </a:p>
        </p:txBody>
      </p:sp>
      <p:pic>
        <p:nvPicPr>
          <p:cNvPr id="13" name="Picture 12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438756E2-7546-4D7A-3AE0-13246F145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9" t="9419" r="124" b="5321"/>
          <a:stretch/>
        </p:blipFill>
        <p:spPr>
          <a:xfrm>
            <a:off x="7515106" y="1683530"/>
            <a:ext cx="11335602" cy="96056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CC26D80-CC4A-918E-AEE8-316B0620EA23}"/>
              </a:ext>
            </a:extLst>
          </p:cNvPr>
          <p:cNvGrpSpPr/>
          <p:nvPr/>
        </p:nvGrpSpPr>
        <p:grpSpPr>
          <a:xfrm>
            <a:off x="7464751" y="1683530"/>
            <a:ext cx="15993021" cy="9965837"/>
            <a:chOff x="7538098" y="1728416"/>
            <a:chExt cx="15827705" cy="10066505"/>
          </a:xfrm>
          <a:solidFill>
            <a:schemeClr val="bg1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0CE413-6A60-C2FB-8435-341A7F4FD594}"/>
                </a:ext>
              </a:extLst>
            </p:cNvPr>
            <p:cNvSpPr/>
            <p:nvPr/>
          </p:nvSpPr>
          <p:spPr>
            <a:xfrm>
              <a:off x="13306187" y="1728416"/>
              <a:ext cx="10059616" cy="10066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F97AC3-00D2-2DF8-4F8F-08566203126E}"/>
                </a:ext>
              </a:extLst>
            </p:cNvPr>
            <p:cNvSpPr/>
            <p:nvPr/>
          </p:nvSpPr>
          <p:spPr>
            <a:xfrm>
              <a:off x="7538098" y="6593747"/>
              <a:ext cx="6622519" cy="52011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0514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4DC47-8D39-485D-4C9F-9D305F3E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Air Quality Guidelines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D8F98-4270-5A1D-A7C5-51F948D9B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5765" y="3367453"/>
            <a:ext cx="13655920" cy="7591426"/>
          </a:xfrm>
        </p:spPr>
        <p:txBody>
          <a:bodyPr/>
          <a:lstStyle/>
          <a:p>
            <a:r>
              <a:rPr lang="en-GB" dirty="0"/>
              <a:t>For PM</a:t>
            </a:r>
            <a:r>
              <a:rPr lang="en-GB" baseline="-25000" dirty="0"/>
              <a:t>2.5</a:t>
            </a:r>
            <a:r>
              <a:rPr lang="en-GB" dirty="0"/>
              <a:t>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Annual mean &lt; 5 μg m</a:t>
            </a:r>
            <a:r>
              <a:rPr lang="en-GB" baseline="30000" dirty="0"/>
              <a:t>-3</a:t>
            </a:r>
            <a:r>
              <a:rPr lang="en-GB" dirty="0"/>
              <a:t>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dirty="0"/>
              <a:t>24-hour mean &lt; 15 μg m</a:t>
            </a:r>
            <a:r>
              <a:rPr lang="en-GB" baseline="30000" dirty="0"/>
              <a:t>-3</a:t>
            </a:r>
          </a:p>
          <a:p>
            <a:r>
              <a:rPr lang="en-GB" dirty="0">
                <a:sym typeface="Wingdings" panose="05000000000000000000" pitchFamily="2" charset="2"/>
              </a:rPr>
              <a:t>      </a:t>
            </a:r>
            <a:r>
              <a:rPr lang="en-GB" dirty="0"/>
              <a:t>not to be exceeded more than </a:t>
            </a:r>
          </a:p>
          <a:p>
            <a:r>
              <a:rPr lang="en-GB" dirty="0"/>
              <a:t>           3-4 times a year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A4B39-E343-9A48-55B2-8B2145304C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93812-D335-B1CA-1064-7AFC3D771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" t="513" r="845"/>
          <a:stretch/>
        </p:blipFill>
        <p:spPr>
          <a:xfrm>
            <a:off x="2277894" y="3367453"/>
            <a:ext cx="4914214" cy="741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2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5E60BF-0BF1-8533-9076-F00816C42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93B7BA-FB30-6370-97C3-00CC4D2C8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50" y="116582"/>
            <a:ext cx="8856083" cy="98353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A77337-6807-6E04-D8EA-40D22CB32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291" y="3286836"/>
            <a:ext cx="7112333" cy="93554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CA19E1-7BE4-E3AD-DEF2-A2273C3B3D4E}"/>
              </a:ext>
            </a:extLst>
          </p:cNvPr>
          <p:cNvGrpSpPr/>
          <p:nvPr/>
        </p:nvGrpSpPr>
        <p:grpSpPr>
          <a:xfrm>
            <a:off x="12464144" y="291535"/>
            <a:ext cx="8773136" cy="6349418"/>
            <a:chOff x="13404182" y="2073481"/>
            <a:chExt cx="8773136" cy="6349418"/>
          </a:xfrm>
        </p:grpSpPr>
        <p:pic>
          <p:nvPicPr>
            <p:cNvPr id="4" name="Picture 3" descr="A map of the ocean&#10;&#10;Description automatically generated">
              <a:extLst>
                <a:ext uri="{FF2B5EF4-FFF2-40B4-BE49-F238E27FC236}">
                  <a16:creationId xmlns:a16="http://schemas.microsoft.com/office/drawing/2014/main" id="{E4C0AE10-18CD-CBE9-0594-0E48D2C95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182" y="2073481"/>
              <a:ext cx="8773136" cy="634941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F93A7D-434C-CA02-6718-B73A83DDD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99950" y="2259053"/>
              <a:ext cx="4878091" cy="109705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FB7C6E-06EA-7C32-38AA-A6EC8A82E645}"/>
                </a:ext>
              </a:extLst>
            </p:cNvPr>
            <p:cNvSpPr txBox="1"/>
            <p:nvPr/>
          </p:nvSpPr>
          <p:spPr>
            <a:xfrm>
              <a:off x="18654049" y="3588716"/>
              <a:ext cx="2041505" cy="4369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3600" dirty="0">
                  <a:solidFill>
                    <a:schemeClr val="bg1"/>
                  </a:solidFill>
                </a:rPr>
                <a:t>22 Sep 2019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70A812A-8251-362E-A552-DFAF7587B5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205" r="17083" b="2575"/>
          <a:stretch/>
        </p:blipFill>
        <p:spPr>
          <a:xfrm>
            <a:off x="17027598" y="4017601"/>
            <a:ext cx="6830227" cy="67472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34D737-C31D-99EA-2217-791C2AF9DC52}"/>
              </a:ext>
            </a:extLst>
          </p:cNvPr>
          <p:cNvSpPr txBox="1"/>
          <p:nvPr/>
        </p:nvSpPr>
        <p:spPr>
          <a:xfrm>
            <a:off x="18598957" y="10836067"/>
            <a:ext cx="437408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400" dirty="0"/>
              <a:t>From: aqicn.org/m</a:t>
            </a:r>
            <a:r>
              <a:rPr lang="en-GB" sz="2400" u="sng" dirty="0"/>
              <a:t>ap</a:t>
            </a:r>
            <a:r>
              <a:rPr lang="en-GB" sz="2400" dirty="0"/>
              <a:t>/malaysia/</a:t>
            </a:r>
            <a:br>
              <a:rPr lang="en-GB" sz="2400" dirty="0"/>
            </a:br>
            <a:r>
              <a:rPr lang="en-GB" sz="2400" dirty="0"/>
              <a:t>Data are unverified and unofficial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6E67E5-5FB8-A8A3-D323-4A1850177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75679" y="11789365"/>
            <a:ext cx="9014212" cy="3651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DCB074-729B-57F7-EFE7-94D01F2F02CC}"/>
              </a:ext>
            </a:extLst>
          </p:cNvPr>
          <p:cNvSpPr txBox="1"/>
          <p:nvPr/>
        </p:nvSpPr>
        <p:spPr>
          <a:xfrm>
            <a:off x="14878228" y="11347618"/>
            <a:ext cx="222618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400" dirty="0"/>
              <a:t>Air Quality Index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BC221E-EE1E-0E8D-152B-F7D709CF1C0D}"/>
              </a:ext>
            </a:extLst>
          </p:cNvPr>
          <p:cNvSpPr txBox="1"/>
          <p:nvPr/>
        </p:nvSpPr>
        <p:spPr>
          <a:xfrm>
            <a:off x="14878228" y="10686303"/>
            <a:ext cx="17464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3600" dirty="0"/>
              <a:t>Near KL</a:t>
            </a:r>
          </a:p>
        </p:txBody>
      </p:sp>
    </p:spTree>
    <p:extLst>
      <p:ext uri="{BB962C8B-B14F-4D97-AF65-F5344CB8AC3E}">
        <p14:creationId xmlns:p14="http://schemas.microsoft.com/office/powerpoint/2010/main" val="369060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3D6504-D37E-4AB0-6236-51784F80E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B04254-F7BA-2803-FB67-23494EC8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999" y="2198851"/>
            <a:ext cx="21069301" cy="7312771"/>
          </a:xfrm>
        </p:spPr>
        <p:txBody>
          <a:bodyPr>
            <a:spAutoFit/>
          </a:bodyPr>
          <a:lstStyle/>
          <a:p>
            <a:pPr algn="ctr"/>
            <a:r>
              <a:rPr lang="en-GB" sz="6600" dirty="0"/>
              <a:t>For current conditions: </a:t>
            </a:r>
            <a:br>
              <a:rPr lang="en-GB" sz="6600" dirty="0"/>
            </a:br>
            <a:r>
              <a:rPr lang="en-GB" sz="6600" dirty="0">
                <a:solidFill>
                  <a:schemeClr val="tx1"/>
                </a:solidFill>
              </a:rPr>
              <a:t>What are the contributions to air pollution </a:t>
            </a:r>
            <a:br>
              <a:rPr lang="en-GB" sz="6600" dirty="0">
                <a:solidFill>
                  <a:schemeClr val="tx1"/>
                </a:solidFill>
              </a:rPr>
            </a:br>
            <a:r>
              <a:rPr lang="en-GB" sz="6600" dirty="0">
                <a:solidFill>
                  <a:schemeClr val="tx1"/>
                </a:solidFill>
              </a:rPr>
              <a:t>of domestic and foreign sources </a:t>
            </a:r>
            <a:br>
              <a:rPr lang="en-GB" sz="6600" dirty="0">
                <a:solidFill>
                  <a:schemeClr val="tx1"/>
                </a:solidFill>
              </a:rPr>
            </a:br>
            <a:r>
              <a:rPr lang="en-GB" sz="6600" dirty="0">
                <a:solidFill>
                  <a:schemeClr val="tx1"/>
                </a:solidFill>
              </a:rPr>
              <a:t>of anthropogenic and forest fire emissions?</a:t>
            </a:r>
            <a:br>
              <a:rPr lang="en-GB" sz="6600" dirty="0">
                <a:solidFill>
                  <a:schemeClr val="tx1"/>
                </a:solidFill>
              </a:rPr>
            </a:br>
            <a:br>
              <a:rPr lang="en-GB" sz="6600" dirty="0">
                <a:solidFill>
                  <a:schemeClr val="tx1"/>
                </a:solidFill>
              </a:rPr>
            </a:br>
            <a:r>
              <a:rPr lang="en-GB" sz="6600" dirty="0"/>
              <a:t>For future conditions: </a:t>
            </a:r>
            <a:br>
              <a:rPr lang="en-GB" sz="6600" dirty="0">
                <a:solidFill>
                  <a:schemeClr val="tx1"/>
                </a:solidFill>
              </a:rPr>
            </a:br>
            <a:r>
              <a:rPr lang="en-GB" sz="6600" dirty="0">
                <a:solidFill>
                  <a:schemeClr val="tx1"/>
                </a:solidFill>
              </a:rPr>
              <a:t>How will the predicted increase in forest fire emissions affect Air Quality in South East Asia?</a:t>
            </a:r>
          </a:p>
        </p:txBody>
      </p:sp>
    </p:spTree>
    <p:extLst>
      <p:ext uri="{BB962C8B-B14F-4D97-AF65-F5344CB8AC3E}">
        <p14:creationId xmlns:p14="http://schemas.microsoft.com/office/powerpoint/2010/main" val="3301182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015" y="892049"/>
            <a:ext cx="21069301" cy="1517649"/>
          </a:xfrm>
        </p:spPr>
        <p:txBody>
          <a:bodyPr/>
          <a:lstStyle/>
          <a:p>
            <a:r>
              <a:rPr lang="en-GB" dirty="0"/>
              <a:t>Atmospheric chemistry transport modelling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7245" y="2804592"/>
            <a:ext cx="21630940" cy="355651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GB" sz="3600" dirty="0"/>
              <a:t>EMEP4UK -  atmospheric chemistry transport model (Simpson et al., 2012; Vieno et al., 2016) </a:t>
            </a:r>
            <a:endParaRPr lang="en-GB" sz="3600" dirty="0">
              <a:ea typeface="Cambria"/>
            </a:endParaRPr>
          </a:p>
          <a:p>
            <a:pPr algn="l">
              <a:lnSpc>
                <a:spcPct val="90000"/>
              </a:lnSpc>
            </a:pPr>
            <a:endParaRPr lang="en-GB" sz="3600" dirty="0">
              <a:ea typeface="Cambria"/>
            </a:endParaRPr>
          </a:p>
          <a:p>
            <a:pPr algn="l">
              <a:lnSpc>
                <a:spcPct val="90000"/>
              </a:lnSpc>
            </a:pPr>
            <a:r>
              <a:rPr lang="en-GB" sz="3600" dirty="0"/>
              <a:t>3D chemistry with &gt; 80 species, e.g.</a:t>
            </a:r>
            <a:endParaRPr lang="en-GB" sz="3600" dirty="0">
              <a:ea typeface="Cambria"/>
            </a:endParaRPr>
          </a:p>
          <a:p>
            <a:pPr marL="570865" indent="-57086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Ozone</a:t>
            </a:r>
            <a:endParaRPr lang="en-GB" sz="3600" dirty="0">
              <a:ea typeface="Cambria"/>
            </a:endParaRPr>
          </a:p>
          <a:p>
            <a:pPr marL="570865" indent="-57086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Particulate matter</a:t>
            </a:r>
            <a:endParaRPr lang="en-GB" sz="3600" dirty="0">
              <a:ea typeface="Cambria"/>
            </a:endParaRPr>
          </a:p>
          <a:p>
            <a:pPr marL="570865" indent="-57086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Nitrogen dioxide</a:t>
            </a:r>
            <a:endParaRPr lang="en-GB" sz="3600" dirty="0">
              <a:ea typeface="Cambria"/>
            </a:endParaRPr>
          </a:p>
          <a:p>
            <a:pPr marL="570865" indent="-57086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3600" dirty="0"/>
              <a:t>Secondary inorganic and organic aerosols</a:t>
            </a:r>
            <a:endParaRPr lang="en-GB" sz="3600" dirty="0">
              <a:ea typeface="Cambria"/>
            </a:endParaRPr>
          </a:p>
          <a:p>
            <a:pPr algn="l">
              <a:lnSpc>
                <a:spcPct val="90000"/>
              </a:lnSpc>
            </a:pPr>
            <a:endParaRPr lang="en-GB" sz="3600" dirty="0">
              <a:ea typeface="Cambria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8CBB88-2BB9-6666-3599-7CACFB119716}"/>
              </a:ext>
            </a:extLst>
          </p:cNvPr>
          <p:cNvGrpSpPr/>
          <p:nvPr/>
        </p:nvGrpSpPr>
        <p:grpSpPr>
          <a:xfrm>
            <a:off x="9002314" y="4366058"/>
            <a:ext cx="15123809" cy="7011844"/>
            <a:chOff x="9002314" y="4366058"/>
            <a:chExt cx="15123809" cy="7011844"/>
          </a:xfrm>
        </p:grpSpPr>
        <p:pic>
          <p:nvPicPr>
            <p:cNvPr id="16" name="Picture 15" descr="A diagram of a plant growth&#10;&#10;Description automatically generated">
              <a:extLst>
                <a:ext uri="{FF2B5EF4-FFF2-40B4-BE49-F238E27FC236}">
                  <a16:creationId xmlns:a16="http://schemas.microsoft.com/office/drawing/2014/main" id="{D3D91F13-7410-1615-6373-A041172B9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2314" y="4658344"/>
              <a:ext cx="15123809" cy="5853968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A57F144-D6CE-F44A-95F7-8F07019FD64D}"/>
                </a:ext>
              </a:extLst>
            </p:cNvPr>
            <p:cNvGrpSpPr/>
            <p:nvPr/>
          </p:nvGrpSpPr>
          <p:grpSpPr>
            <a:xfrm>
              <a:off x="9421146" y="4366058"/>
              <a:ext cx="14704977" cy="7011844"/>
              <a:chOff x="859688" y="6887118"/>
              <a:chExt cx="11627793" cy="4583459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859688" y="6887118"/>
                <a:ext cx="9737267" cy="4583459"/>
                <a:chOff x="307897" y="3839816"/>
                <a:chExt cx="4871171" cy="2292924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307897" y="5908151"/>
                  <a:ext cx="914400" cy="2245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GB" sz="3600" dirty="0"/>
                    <a:t>emissions</a:t>
                  </a: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1825341" y="4179087"/>
                  <a:ext cx="914400" cy="2245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GB" sz="3600" dirty="0"/>
                    <a:t>transport</a:t>
                  </a:r>
                  <a:endParaRPr lang="en-GB" sz="3600" dirty="0">
                    <a:ea typeface="Cambria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1825341" y="5137217"/>
                  <a:ext cx="914400" cy="2245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GB" sz="3600" dirty="0"/>
                    <a:t>chemistry</a:t>
                  </a:r>
                  <a:endParaRPr lang="en-GB" sz="3600" dirty="0">
                    <a:ea typeface="Cambria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875859" y="3839816"/>
                  <a:ext cx="914400" cy="2245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GB" sz="3600" dirty="0"/>
                    <a:t>deposition</a:t>
                  </a:r>
                  <a:endParaRPr lang="en-GB" sz="3600" dirty="0">
                    <a:ea typeface="Cambria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3595227" y="4103375"/>
                  <a:ext cx="388809" cy="2245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GB" sz="3600" dirty="0"/>
                    <a:t>dry</a:t>
                  </a:r>
                  <a:endParaRPr lang="en-GB" sz="3600" dirty="0">
                    <a:ea typeface="Cambria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4790259" y="4103375"/>
                  <a:ext cx="388809" cy="2245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GB" sz="3600" dirty="0"/>
                    <a:t>wet</a:t>
                  </a:r>
                  <a:endParaRPr lang="en-GB" sz="3600" dirty="0">
                    <a:ea typeface="Cambria"/>
                  </a:endParaRP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2AE080-2EEA-E1D1-6160-D062BE64B432}"/>
                  </a:ext>
                </a:extLst>
              </p:cNvPr>
              <p:cNvSpPr txBox="1"/>
              <p:nvPr/>
            </p:nvSpPr>
            <p:spPr>
              <a:xfrm>
                <a:off x="8147022" y="10868946"/>
                <a:ext cx="1827847" cy="448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B" sz="3600" dirty="0"/>
                  <a:t>land cover</a:t>
                </a:r>
                <a:endParaRPr lang="en-US" dirty="0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994A9C-D866-6117-B360-27C5243C9CCB}"/>
                  </a:ext>
                </a:extLst>
              </p:cNvPr>
              <p:cNvSpPr txBox="1"/>
              <p:nvPr/>
            </p:nvSpPr>
            <p:spPr>
              <a:xfrm>
                <a:off x="10659634" y="10886855"/>
                <a:ext cx="1827847" cy="448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/>
                <a:r>
                  <a:rPr lang="en-GB" sz="1400" b="1" dirty="0"/>
                  <a:t>Graphic by J. Scheffler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D18A783-2042-F882-F9D4-1716B0F66D39}"/>
              </a:ext>
            </a:extLst>
          </p:cNvPr>
          <p:cNvSpPr txBox="1"/>
          <p:nvPr/>
        </p:nvSpPr>
        <p:spPr>
          <a:xfrm>
            <a:off x="860370" y="6706183"/>
            <a:ext cx="8815258" cy="42579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3600" dirty="0"/>
              <a:t>Meteorology:</a:t>
            </a:r>
          </a:p>
          <a:p>
            <a:r>
              <a:rPr lang="en-GB" sz="3600" dirty="0"/>
              <a:t>Weather and Research Forecasting model (WRF)(</a:t>
            </a:r>
            <a:r>
              <a:rPr lang="en-GB" sz="3600" dirty="0" err="1"/>
              <a:t>Skamarock</a:t>
            </a:r>
            <a:r>
              <a:rPr lang="en-GB" sz="3600" dirty="0"/>
              <a:t> et al., 2019)</a:t>
            </a:r>
          </a:p>
          <a:p>
            <a:endParaRPr lang="en-GB" sz="3600" dirty="0"/>
          </a:p>
          <a:p>
            <a:r>
              <a:rPr lang="en-GB" sz="3600" dirty="0"/>
              <a:t>Chemistry transport model: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European Monitoring and Evaluation Programme model (EMEP MSC-W) (Simpson et al., 2012)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Application to UK: Vieno et al., 2016 a, b</a:t>
            </a:r>
          </a:p>
          <a:p>
            <a:endParaRPr lang="en-GB" sz="36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3600" dirty="0" err="1"/>
          </a:p>
        </p:txBody>
      </p:sp>
    </p:spTree>
    <p:extLst>
      <p:ext uri="{BB962C8B-B14F-4D97-AF65-F5344CB8AC3E}">
        <p14:creationId xmlns:p14="http://schemas.microsoft.com/office/powerpoint/2010/main" val="3917942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E9CA4163-1C8B-B620-152F-87F608727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r="7305"/>
          <a:stretch/>
        </p:blipFill>
        <p:spPr>
          <a:xfrm>
            <a:off x="12592050" y="664334"/>
            <a:ext cx="10077520" cy="11499783"/>
          </a:xfrm>
          <a:prstGeom prst="rect">
            <a:avLst/>
          </a:prstGeo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8F0D5377-F79C-AC3E-4749-9381A3F60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0" y="1676400"/>
            <a:ext cx="20421600" cy="1664677"/>
          </a:xfrm>
        </p:spPr>
        <p:txBody>
          <a:bodyPr/>
          <a:lstStyle/>
          <a:p>
            <a:r>
              <a:rPr lang="en-US" dirty="0"/>
              <a:t>EMEP setup for Southeast Asia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81D8EB3-7FD5-10DE-FF17-B86B8D99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450" y="4009292"/>
            <a:ext cx="10617200" cy="7183093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EMEP MSC-W rv5.0 </a:t>
            </a:r>
            <a:br>
              <a:rPr lang="en-US" sz="3600" dirty="0"/>
            </a:br>
            <a:r>
              <a:rPr lang="en-US" sz="3600" i="1" dirty="0"/>
              <a:t>(Simpson et al., 2012; Vieno et al., 2016 </a:t>
            </a:r>
            <a:r>
              <a:rPr lang="en-US" sz="3600" i="1" dirty="0" err="1"/>
              <a:t>a,b</a:t>
            </a:r>
            <a:r>
              <a:rPr lang="en-US" sz="3600" i="1" dirty="0"/>
              <a:t>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Global domain (1° x 1°) with nested Southeast Asian domain (0.1° x 0.1° ~= 11 km x 11 km)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Meteorology nudged to ERA5 for 2019 </a:t>
            </a:r>
            <a:br>
              <a:rPr lang="en-US" sz="3600" dirty="0"/>
            </a:br>
            <a:r>
              <a:rPr lang="en-US" sz="3600" i="1" dirty="0"/>
              <a:t>(</a:t>
            </a:r>
            <a:r>
              <a:rPr lang="en-US" sz="3600" i="1" dirty="0" err="1"/>
              <a:t>Skamarock</a:t>
            </a:r>
            <a:r>
              <a:rPr lang="en-US" sz="3600" i="1" dirty="0"/>
              <a:t> et al., 2019)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Anthropogenic emissions: </a:t>
            </a:r>
            <a:br>
              <a:rPr lang="en-US" sz="3600" dirty="0"/>
            </a:br>
            <a:r>
              <a:rPr lang="en-US" sz="3600" dirty="0"/>
              <a:t>HTAP3 valid for 2018 </a:t>
            </a:r>
            <a:r>
              <a:rPr lang="en-US" sz="3600" i="1" dirty="0"/>
              <a:t>(https://edgar.jrc.ec.europa.eu/dataset_htap_v3)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Forest Fire emissions: </a:t>
            </a:r>
            <a:br>
              <a:rPr lang="en-US" sz="3600" dirty="0"/>
            </a:br>
            <a:r>
              <a:rPr lang="en-US" sz="3600" dirty="0"/>
              <a:t>FINN v1.5 for 2019 </a:t>
            </a:r>
            <a:r>
              <a:rPr lang="en-US" sz="3600" i="1" dirty="0"/>
              <a:t>(</a:t>
            </a:r>
            <a:r>
              <a:rPr lang="en-US" sz="3600" i="1" dirty="0" err="1"/>
              <a:t>Hersbach</a:t>
            </a:r>
            <a:r>
              <a:rPr lang="en-US" sz="3600" i="1" dirty="0"/>
              <a:t> et al., 2020)</a:t>
            </a:r>
          </a:p>
          <a:p>
            <a:pPr marL="1219200" lvl="1" indent="-685800"/>
            <a:r>
              <a:rPr lang="en-GB" sz="3600" dirty="0"/>
              <a:t>satellite detection of active fires</a:t>
            </a:r>
          </a:p>
          <a:p>
            <a:pPr marL="1219200" lvl="1" indent="-685800"/>
            <a:r>
              <a:rPr lang="en-GB" sz="3600" dirty="0"/>
              <a:t>land cover type to determine the emission estimates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18537B-0856-2EAB-A0D6-A66DAEF1EC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802850" y="12226926"/>
            <a:ext cx="654923" cy="5937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61FDFF3-09F3-4B48-A0F3-AE2314ADC9EB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324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D50831-B437-BEF6-5212-0FD2E896EE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544452A-B167-6D51-7E69-B49D64B5B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origins of air pollution?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510285-B1FC-5F82-41D1-DFF2F59939AB}"/>
              </a:ext>
            </a:extLst>
          </p:cNvPr>
          <p:cNvGrpSpPr/>
          <p:nvPr/>
        </p:nvGrpSpPr>
        <p:grpSpPr>
          <a:xfrm>
            <a:off x="2381249" y="3308006"/>
            <a:ext cx="13705114" cy="8262725"/>
            <a:chOff x="4757058" y="1743866"/>
            <a:chExt cx="16121741" cy="97196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2D63DC-AAA6-7540-C7EC-6B24612F2391}"/>
                </a:ext>
              </a:extLst>
            </p:cNvPr>
            <p:cNvSpPr txBox="1"/>
            <p:nvPr/>
          </p:nvSpPr>
          <p:spPr>
            <a:xfrm>
              <a:off x="18103275" y="11029104"/>
              <a:ext cx="2775524" cy="434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Designed by </a:t>
              </a:r>
              <a:r>
                <a:rPr lang="en-GB" dirty="0" err="1">
                  <a:hlinkClick r:id="rId2"/>
                </a:rPr>
                <a:t>Freepik</a:t>
              </a:r>
              <a:endParaRPr lang="en-GB" dirty="0"/>
            </a:p>
          </p:txBody>
        </p:sp>
        <p:pic>
          <p:nvPicPr>
            <p:cNvPr id="7" name="Picture 6" descr="A cartoon of a city&#10;&#10;Description automatically generated with medium confidence">
              <a:extLst>
                <a:ext uri="{FF2B5EF4-FFF2-40B4-BE49-F238E27FC236}">
                  <a16:creationId xmlns:a16="http://schemas.microsoft.com/office/drawing/2014/main" id="{0AF8150B-7489-9F0F-2F64-3DD35766E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8" y="1743866"/>
              <a:ext cx="15884616" cy="897297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9055840-4151-9FED-FFB4-CEBEBC153902}"/>
              </a:ext>
            </a:extLst>
          </p:cNvPr>
          <p:cNvSpPr txBox="1"/>
          <p:nvPr/>
        </p:nvSpPr>
        <p:spPr>
          <a:xfrm>
            <a:off x="16199434" y="3206503"/>
            <a:ext cx="7263494" cy="84792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3600" dirty="0"/>
              <a:t>Biogenic: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Volcanoes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BVOCs – from plants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Dust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Lightning NO</a:t>
            </a:r>
            <a:r>
              <a:rPr lang="en-GB" sz="3600" baseline="-25000" dirty="0"/>
              <a:t>X</a:t>
            </a:r>
            <a:endParaRPr lang="en-GB" sz="3600" baseline="-25000" dirty="0">
              <a:ea typeface="Cambri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C00000"/>
                </a:solidFill>
              </a:rPr>
              <a:t>Forest Fires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1100" dirty="0"/>
          </a:p>
          <a:p>
            <a:pPr algn="l"/>
            <a:r>
              <a:rPr lang="en-GB" sz="3600" dirty="0"/>
              <a:t>Anthropogenic: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Waste management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Energy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Ground Transport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International Shipping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Aviation</a:t>
            </a:r>
            <a:endParaRPr lang="en-GB" sz="3600" dirty="0">
              <a:ea typeface="Cambri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Industry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Residential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600" dirty="0"/>
              <a:t>Agriculture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B86FF6-F966-C935-2CA6-31EB41953304}"/>
              </a:ext>
            </a:extLst>
          </p:cNvPr>
          <p:cNvSpPr/>
          <p:nvPr/>
        </p:nvSpPr>
        <p:spPr>
          <a:xfrm>
            <a:off x="15807717" y="3736373"/>
            <a:ext cx="5770116" cy="22118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5D6A7D-E4E3-2266-7C0F-1F376A1FA3BA}"/>
              </a:ext>
            </a:extLst>
          </p:cNvPr>
          <p:cNvSpPr/>
          <p:nvPr/>
        </p:nvSpPr>
        <p:spPr>
          <a:xfrm>
            <a:off x="15799937" y="5952865"/>
            <a:ext cx="5804883" cy="61320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29B482-EF85-45D0-0828-FA2EBE4D9E31}"/>
              </a:ext>
            </a:extLst>
          </p:cNvPr>
          <p:cNvSpPr/>
          <p:nvPr/>
        </p:nvSpPr>
        <p:spPr>
          <a:xfrm>
            <a:off x="15812102" y="6584365"/>
            <a:ext cx="5805044" cy="5114053"/>
          </a:xfrm>
          <a:prstGeom prst="roundRect">
            <a:avLst/>
          </a:prstGeom>
          <a:noFill/>
          <a:ln>
            <a:solidFill>
              <a:schemeClr val="tx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701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55A6E-E1FA-B474-F97B-0F6DE2894E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F88E3F-FF29-2FA3-A75F-631D78A2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simulations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5921EB2-43F9-0245-68E6-8A775D10A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38" y="2631252"/>
            <a:ext cx="15903754" cy="9436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484E5B-D638-F4A2-CF45-71D19A44E3FE}"/>
              </a:ext>
            </a:extLst>
          </p:cNvPr>
          <p:cNvSpPr txBox="1"/>
          <p:nvPr/>
        </p:nvSpPr>
        <p:spPr>
          <a:xfrm>
            <a:off x="19401906" y="5386648"/>
            <a:ext cx="4455622" cy="6670269"/>
          </a:xfrm>
          <a:prstGeom prst="rect">
            <a:avLst/>
          </a:prstGeom>
          <a:noFill/>
          <a:ln w="38100">
            <a:solidFill>
              <a:srgbClr val="C79191"/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en-GB" sz="3600" dirty="0"/>
              <a:t>Land surface model JULES-INFERNO-VN6P3 </a:t>
            </a:r>
            <a:r>
              <a:rPr lang="en-GB" sz="2800" i="1" dirty="0"/>
              <a:t>(</a:t>
            </a:r>
            <a:r>
              <a:rPr lang="en-GB" sz="2800" i="1" dirty="0" err="1"/>
              <a:t>Mangeon</a:t>
            </a:r>
            <a:r>
              <a:rPr lang="en-GB" sz="2800" i="1" dirty="0"/>
              <a:t> et al., 2016; Burton et al., 2019) </a:t>
            </a:r>
            <a:r>
              <a:rPr lang="en-GB" sz="3600" dirty="0"/>
              <a:t>calculated burnt area and C and N demission for the SSP5-RCP8.5 climate change scenario:</a:t>
            </a:r>
            <a:br>
              <a:rPr lang="en-GB" sz="3600" dirty="0"/>
            </a:br>
            <a:r>
              <a:rPr lang="en-GB" sz="3600" dirty="0"/>
              <a:t>in SEASIA increase of average C emission by forest fire by 46 %</a:t>
            </a:r>
          </a:p>
        </p:txBody>
      </p:sp>
    </p:spTree>
    <p:extLst>
      <p:ext uri="{BB962C8B-B14F-4D97-AF65-F5344CB8AC3E}">
        <p14:creationId xmlns:p14="http://schemas.microsoft.com/office/powerpoint/2010/main" val="421534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793DF-C3A2-C933-AC44-CAE81B4C5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745C8E-B163-579F-2F49-D2B453176D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8</a:t>
            </a:fld>
            <a:endParaRPr lang="en-GB"/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2BCFE559-7D60-FDDB-CF48-5B379DFF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95" y="867171"/>
            <a:ext cx="21069301" cy="1517649"/>
          </a:xfrm>
        </p:spPr>
        <p:txBody>
          <a:bodyPr/>
          <a:lstStyle/>
          <a:p>
            <a:r>
              <a:rPr lang="en-GB" dirty="0"/>
              <a:t>Annual mean PM</a:t>
            </a:r>
            <a:r>
              <a:rPr lang="en-GB" baseline="-25000" dirty="0"/>
              <a:t>2.5</a:t>
            </a:r>
            <a:r>
              <a:rPr lang="en-GB" dirty="0"/>
              <a:t> concentration</a:t>
            </a:r>
            <a:br>
              <a:rPr lang="en-GB" dirty="0"/>
            </a:br>
            <a:r>
              <a:rPr lang="en-GB" dirty="0"/>
              <a:t>[</a:t>
            </a:r>
            <a:r>
              <a:rPr lang="en-GB" sz="8000" dirty="0"/>
              <a:t>μg m</a:t>
            </a:r>
            <a:r>
              <a:rPr lang="en-GB" sz="8000" baseline="30000" dirty="0"/>
              <a:t>-3</a:t>
            </a:r>
            <a:r>
              <a:rPr lang="en-GB" dirty="0"/>
              <a:t>]</a:t>
            </a:r>
          </a:p>
        </p:txBody>
      </p:sp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E563489B-CEDB-CF13-CA60-930170EFB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2" b="31731"/>
          <a:stretch/>
        </p:blipFill>
        <p:spPr>
          <a:xfrm>
            <a:off x="0" y="4552828"/>
            <a:ext cx="24330242" cy="7517424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37C5FF0-83CC-A5C0-D5DB-31BCDFD0B0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-770"/>
          <a:stretch/>
        </p:blipFill>
        <p:spPr>
          <a:xfrm>
            <a:off x="18570980" y="202224"/>
            <a:ext cx="5454608" cy="421151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3641F85-5CBF-8ADF-DE3B-4C608835408F}"/>
              </a:ext>
            </a:extLst>
          </p:cNvPr>
          <p:cNvGrpSpPr/>
          <p:nvPr/>
        </p:nvGrpSpPr>
        <p:grpSpPr>
          <a:xfrm>
            <a:off x="12058117" y="2160757"/>
            <a:ext cx="6633830" cy="2157664"/>
            <a:chOff x="10722837" y="621811"/>
            <a:chExt cx="6633830" cy="215766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62365BB-EC69-2C89-C9DC-2F69ED04CBC6}"/>
                </a:ext>
              </a:extLst>
            </p:cNvPr>
            <p:cNvSpPr txBox="1"/>
            <p:nvPr/>
          </p:nvSpPr>
          <p:spPr>
            <a:xfrm>
              <a:off x="10722837" y="621811"/>
              <a:ext cx="66338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200" b="1" dirty="0"/>
                <a:t>WHO Air Quality guidelines 2021</a:t>
              </a:r>
            </a:p>
          </p:txBody>
        </p:sp>
        <p:pic>
          <p:nvPicPr>
            <p:cNvPr id="9" name="Picture 8" descr="A screenshot of a weather forecast&#10;&#10;Description automatically generated">
              <a:extLst>
                <a:ext uri="{FF2B5EF4-FFF2-40B4-BE49-F238E27FC236}">
                  <a16:creationId xmlns:a16="http://schemas.microsoft.com/office/drawing/2014/main" id="{06EB6E3A-BD4D-650F-1B81-26CFA2A1C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" t="45370" r="53499" b="48802"/>
            <a:stretch/>
          </p:blipFill>
          <p:spPr>
            <a:xfrm>
              <a:off x="11638720" y="1317436"/>
              <a:ext cx="4503633" cy="656624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12CAD6B-CEFC-93F8-96B5-26CDF7FA1D94}"/>
                </a:ext>
              </a:extLst>
            </p:cNvPr>
            <p:cNvGrpSpPr/>
            <p:nvPr/>
          </p:nvGrpSpPr>
          <p:grpSpPr>
            <a:xfrm>
              <a:off x="11796486" y="1974058"/>
              <a:ext cx="2101849" cy="333711"/>
              <a:chOff x="11796486" y="1974055"/>
              <a:chExt cx="2094050" cy="31763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7F912C8-11A8-24C1-2506-D8A46159C7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82767" y="1974055"/>
                <a:ext cx="0" cy="31763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87B83E5-6BC0-1DB6-D740-FEE460AF254D}"/>
                  </a:ext>
                </a:extLst>
              </p:cNvPr>
              <p:cNvCxnSpPr/>
              <p:nvPr/>
            </p:nvCxnSpPr>
            <p:spPr>
              <a:xfrm flipH="1">
                <a:off x="11796486" y="2278743"/>
                <a:ext cx="209405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92D3812-789E-AE21-F1C5-877D70E5301A}"/>
                </a:ext>
              </a:extLst>
            </p:cNvPr>
            <p:cNvGrpSpPr/>
            <p:nvPr/>
          </p:nvGrpSpPr>
          <p:grpSpPr>
            <a:xfrm>
              <a:off x="11796484" y="1974058"/>
              <a:ext cx="2612572" cy="805417"/>
              <a:chOff x="11287659" y="1570213"/>
              <a:chExt cx="2602877" cy="721476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09F70A4-DC13-09A0-9D96-03A134622F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882766" y="1570213"/>
                <a:ext cx="7769" cy="72147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98FF15F-2FF6-3C89-E533-E033F83B30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87659" y="2278743"/>
                <a:ext cx="2602877" cy="1294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CAF6DCD-2654-1EB6-BBD9-43558D1C772E}"/>
                </a:ext>
              </a:extLst>
            </p:cNvPr>
            <p:cNvSpPr txBox="1"/>
            <p:nvPr/>
          </p:nvSpPr>
          <p:spPr>
            <a:xfrm>
              <a:off x="12917933" y="1949448"/>
              <a:ext cx="939360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2400" dirty="0"/>
                <a:t>Annual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C154E89-691B-B392-819D-E02E338F04DA}"/>
                </a:ext>
              </a:extLst>
            </p:cNvPr>
            <p:cNvSpPr txBox="1"/>
            <p:nvPr/>
          </p:nvSpPr>
          <p:spPr>
            <a:xfrm>
              <a:off x="13294712" y="2385650"/>
              <a:ext cx="1072409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2400" dirty="0"/>
                <a:t>24-hour</a:t>
              </a:r>
            </a:p>
          </p:txBody>
        </p:sp>
      </p:grpSp>
      <p:sp>
        <p:nvSpPr>
          <p:cNvPr id="4" name="Right Brace 3">
            <a:extLst>
              <a:ext uri="{FF2B5EF4-FFF2-40B4-BE49-F238E27FC236}">
                <a16:creationId xmlns:a16="http://schemas.microsoft.com/office/drawing/2014/main" id="{F1C59066-F300-9450-5F21-F98B0BD8E0C2}"/>
              </a:ext>
            </a:extLst>
          </p:cNvPr>
          <p:cNvSpPr/>
          <p:nvPr/>
        </p:nvSpPr>
        <p:spPr>
          <a:xfrm rot="5400000">
            <a:off x="8842167" y="9562814"/>
            <a:ext cx="707419" cy="57231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42379428-6B03-155B-0EB9-77FB01B36D04}"/>
              </a:ext>
            </a:extLst>
          </p:cNvPr>
          <p:cNvSpPr/>
          <p:nvPr/>
        </p:nvSpPr>
        <p:spPr>
          <a:xfrm rot="5400000">
            <a:off x="15027216" y="9562814"/>
            <a:ext cx="707419" cy="57231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AE17C278-E362-B88A-FE4A-AF5B0E211478}"/>
              </a:ext>
            </a:extLst>
          </p:cNvPr>
          <p:cNvSpPr/>
          <p:nvPr/>
        </p:nvSpPr>
        <p:spPr>
          <a:xfrm rot="5400000">
            <a:off x="19489446" y="11184637"/>
            <a:ext cx="800129" cy="25721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41AB86F2-E9B4-8F71-9146-8E4F71946047}"/>
              </a:ext>
            </a:extLst>
          </p:cNvPr>
          <p:cNvSpPr/>
          <p:nvPr/>
        </p:nvSpPr>
        <p:spPr>
          <a:xfrm rot="5400000">
            <a:off x="22448789" y="11138298"/>
            <a:ext cx="800129" cy="25721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6C4B65-8A63-CC7C-6804-84D47891D992}"/>
              </a:ext>
            </a:extLst>
          </p:cNvPr>
          <p:cNvSpPr txBox="1"/>
          <p:nvPr/>
        </p:nvSpPr>
        <p:spPr>
          <a:xfrm>
            <a:off x="6930801" y="12803310"/>
            <a:ext cx="472870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dirty="0">
                <a:ea typeface="Cambria"/>
              </a:rPr>
              <a:t>Fire only</a:t>
            </a:r>
            <a:endParaRPr lang="en-GB" sz="4000" dirty="0">
              <a:ea typeface="Cambri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FF825-C851-BF4F-4ED0-D70B3BED6037}"/>
              </a:ext>
            </a:extLst>
          </p:cNvPr>
          <p:cNvSpPr txBox="1"/>
          <p:nvPr/>
        </p:nvSpPr>
        <p:spPr>
          <a:xfrm>
            <a:off x="13012270" y="12780141"/>
            <a:ext cx="472870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dirty="0">
                <a:ea typeface="Cambria"/>
              </a:rPr>
              <a:t>Anthropogenic only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FCD8CE-EB34-9D42-9EA4-53D165EE71D6}"/>
              </a:ext>
            </a:extLst>
          </p:cNvPr>
          <p:cNvSpPr txBox="1"/>
          <p:nvPr/>
        </p:nvSpPr>
        <p:spPr>
          <a:xfrm>
            <a:off x="17520271" y="12780141"/>
            <a:ext cx="472870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dirty="0">
                <a:ea typeface="Cambria"/>
              </a:rPr>
              <a:t>No fire</a:t>
            </a:r>
            <a:endParaRPr lang="en-US" dirty="0">
              <a:ea typeface="Cambri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4B968-EFB5-76C9-85ED-B413DAD66BDD}"/>
              </a:ext>
            </a:extLst>
          </p:cNvPr>
          <p:cNvSpPr txBox="1"/>
          <p:nvPr/>
        </p:nvSpPr>
        <p:spPr>
          <a:xfrm>
            <a:off x="20486958" y="12780141"/>
            <a:ext cx="472870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dirty="0">
                <a:ea typeface="Cambria"/>
              </a:rPr>
              <a:t>Projection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5FBA84-E5FB-3EFB-9533-00D58B1D20FC}"/>
              </a:ext>
            </a:extLst>
          </p:cNvPr>
          <p:cNvSpPr txBox="1"/>
          <p:nvPr/>
        </p:nvSpPr>
        <p:spPr>
          <a:xfrm>
            <a:off x="3381799" y="3237734"/>
            <a:ext cx="2712251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dirty="0">
                <a:ea typeface="Cambria"/>
              </a:rPr>
              <a:t>No fire</a:t>
            </a:r>
          </a:p>
          <a:p>
            <a:pPr algn="ctr"/>
            <a:r>
              <a:rPr lang="en-GB" sz="4400" dirty="0">
                <a:ea typeface="Cambria"/>
              </a:rPr>
              <a:t>No </a:t>
            </a:r>
            <a:r>
              <a:rPr lang="en-GB" sz="4400" dirty="0" err="1">
                <a:ea typeface="Cambria"/>
              </a:rPr>
              <a:t>anthr</a:t>
            </a:r>
          </a:p>
        </p:txBody>
      </p:sp>
    </p:spTree>
    <p:extLst>
      <p:ext uri="{BB962C8B-B14F-4D97-AF65-F5344CB8AC3E}">
        <p14:creationId xmlns:p14="http://schemas.microsoft.com/office/powerpoint/2010/main" val="3053085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86C659-6D01-EF12-87AD-F2A8744C86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33D67E4-ABCD-89E9-F725-C3C809C75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13" y="1451859"/>
            <a:ext cx="16070121" cy="11368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CFBD06-3FBD-386A-89E6-0DE17BF2E6D7}"/>
              </a:ext>
            </a:extLst>
          </p:cNvPr>
          <p:cNvSpPr txBox="1"/>
          <p:nvPr/>
        </p:nvSpPr>
        <p:spPr>
          <a:xfrm>
            <a:off x="19703562" y="9249508"/>
            <a:ext cx="1983492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3600" dirty="0"/>
              <a:t>AQG 2021</a:t>
            </a:r>
          </a:p>
          <a:p>
            <a:pPr algn="ctr"/>
            <a:r>
              <a:rPr lang="en-GB" sz="3600" dirty="0"/>
              <a:t>annual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11C74-C2E7-36FA-6AB9-12CAE9719C33}"/>
              </a:ext>
            </a:extLst>
          </p:cNvPr>
          <p:cNvSpPr txBox="1"/>
          <p:nvPr/>
        </p:nvSpPr>
        <p:spPr>
          <a:xfrm>
            <a:off x="19703562" y="5357446"/>
            <a:ext cx="1983492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3600" dirty="0"/>
              <a:t>AQG 2021</a:t>
            </a:r>
          </a:p>
          <a:p>
            <a:pPr algn="ctr"/>
            <a:r>
              <a:rPr lang="en-GB" sz="3600" dirty="0"/>
              <a:t>24-hour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EFE1267-B853-20A9-A18C-E0D10AE21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-770"/>
          <a:stretch/>
        </p:blipFill>
        <p:spPr>
          <a:xfrm>
            <a:off x="18570980" y="202224"/>
            <a:ext cx="5454608" cy="42115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939C8AB-B2C6-E2FA-C0DF-6EF21FC0232C}"/>
              </a:ext>
            </a:extLst>
          </p:cNvPr>
          <p:cNvGrpSpPr/>
          <p:nvPr/>
        </p:nvGrpSpPr>
        <p:grpSpPr>
          <a:xfrm>
            <a:off x="298350" y="6747923"/>
            <a:ext cx="15520229" cy="6802878"/>
            <a:chOff x="298350" y="6747923"/>
            <a:chExt cx="15520229" cy="680287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E90E797-7CAA-2793-E50D-0DB896FB8492}"/>
                </a:ext>
              </a:extLst>
            </p:cNvPr>
            <p:cNvGrpSpPr/>
            <p:nvPr/>
          </p:nvGrpSpPr>
          <p:grpSpPr>
            <a:xfrm>
              <a:off x="298350" y="6747923"/>
              <a:ext cx="7818560" cy="6802878"/>
              <a:chOff x="298350" y="6747923"/>
              <a:chExt cx="7818560" cy="6802878"/>
            </a:xfrm>
          </p:grpSpPr>
          <p:pic>
            <p:nvPicPr>
              <p:cNvPr id="20" name="Picture 19" descr="A map of the world&#10;&#10;Description automatically generated">
                <a:extLst>
                  <a:ext uri="{FF2B5EF4-FFF2-40B4-BE49-F238E27FC236}">
                    <a16:creationId xmlns:a16="http://schemas.microsoft.com/office/drawing/2014/main" id="{203A8954-22B4-64EF-AD70-3770AE4ED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350" y="6747923"/>
                <a:ext cx="7818560" cy="680287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DFD658-0549-C1C9-36C2-7D2E9527138F}"/>
                  </a:ext>
                </a:extLst>
              </p:cNvPr>
              <p:cNvSpPr txBox="1"/>
              <p:nvPr/>
            </p:nvSpPr>
            <p:spPr>
              <a:xfrm>
                <a:off x="5314341" y="6858000"/>
                <a:ext cx="2583457" cy="22159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3600" dirty="0">
                    <a:solidFill>
                      <a:schemeClr val="bg1"/>
                    </a:solidFill>
                  </a:rPr>
                  <a:t>FIRMS by NASA</a:t>
                </a:r>
              </a:p>
              <a:p>
                <a:pPr algn="ctr"/>
                <a:r>
                  <a:rPr lang="en-GB" sz="3600" dirty="0">
                    <a:solidFill>
                      <a:schemeClr val="bg1"/>
                    </a:solidFill>
                  </a:rPr>
                  <a:t>2019-09-22 (7 days)</a:t>
                </a:r>
              </a:p>
            </p:txBody>
          </p:sp>
        </p:grpSp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2B296C0E-317B-5693-A94D-F532391BF18B}"/>
                </a:ext>
              </a:extLst>
            </p:cNvPr>
            <p:cNvSpPr/>
            <p:nvPr/>
          </p:nvSpPr>
          <p:spPr>
            <a:xfrm rot="5400000">
              <a:off x="15582938" y="11511610"/>
              <a:ext cx="194781" cy="276500"/>
            </a:xfrm>
            <a:prstGeom prst="rightBrace">
              <a:avLst>
                <a:gd name="adj1" fmla="val 8333"/>
                <a:gd name="adj2" fmla="val 51475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9D6AF872-5F53-4E0B-4DD9-E3AD9935D88D}"/>
                </a:ext>
              </a:extLst>
            </p:cNvPr>
            <p:cNvSpPr/>
            <p:nvPr/>
          </p:nvSpPr>
          <p:spPr>
            <a:xfrm rot="21302764" flipV="1">
              <a:off x="4293923" y="11730114"/>
              <a:ext cx="11415237" cy="1404458"/>
            </a:xfrm>
            <a:prstGeom prst="arc">
              <a:avLst>
                <a:gd name="adj1" fmla="val 11949745"/>
                <a:gd name="adj2" fmla="val 6918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00844D-9E8C-FEAC-53E0-CC595E74A82C}"/>
              </a:ext>
            </a:extLst>
          </p:cNvPr>
          <p:cNvGrpSpPr/>
          <p:nvPr/>
        </p:nvGrpSpPr>
        <p:grpSpPr>
          <a:xfrm>
            <a:off x="3730342" y="398505"/>
            <a:ext cx="12088237" cy="11094412"/>
            <a:chOff x="3730342" y="398505"/>
            <a:chExt cx="12088237" cy="1109441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F4C3C9E-D250-9762-556A-6501138F1968}"/>
                </a:ext>
              </a:extLst>
            </p:cNvPr>
            <p:cNvGrpSpPr/>
            <p:nvPr/>
          </p:nvGrpSpPr>
          <p:grpSpPr>
            <a:xfrm>
              <a:off x="3730342" y="398505"/>
              <a:ext cx="8773136" cy="6349418"/>
              <a:chOff x="1209798" y="14922652"/>
              <a:chExt cx="11102111" cy="804979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CC1C29B-1668-87E3-7DB5-34F6081775F6}"/>
                  </a:ext>
                </a:extLst>
              </p:cNvPr>
              <p:cNvGrpSpPr/>
              <p:nvPr/>
            </p:nvGrpSpPr>
            <p:grpSpPr>
              <a:xfrm>
                <a:off x="1209798" y="14922652"/>
                <a:ext cx="11102111" cy="8049799"/>
                <a:chOff x="-5727752" y="13610086"/>
                <a:chExt cx="11102111" cy="8049799"/>
              </a:xfrm>
            </p:grpSpPr>
            <p:pic>
              <p:nvPicPr>
                <p:cNvPr id="14" name="Picture 13" descr="A map of the ocean&#10;&#10;Description automatically generated">
                  <a:extLst>
                    <a:ext uri="{FF2B5EF4-FFF2-40B4-BE49-F238E27FC236}">
                      <a16:creationId xmlns:a16="http://schemas.microsoft.com/office/drawing/2014/main" id="{5226D420-802B-710E-2AA6-F4A815D7F6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27752" y="13610086"/>
                  <a:ext cx="11102111" cy="8049799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BDE261F3-037D-637E-AE00-AFED76731C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1050881" y="13845355"/>
                  <a:ext cx="6173061" cy="1390844"/>
                </a:xfrm>
                <a:prstGeom prst="rect">
                  <a:avLst/>
                </a:prstGeom>
              </p:spPr>
            </p:pic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8201C40-D8A6-DF30-C08B-8EC02F8641B3}"/>
                  </a:ext>
                </a:extLst>
              </p:cNvPr>
              <p:cNvSpPr txBox="1"/>
              <p:nvPr/>
            </p:nvSpPr>
            <p:spPr>
              <a:xfrm>
                <a:off x="7853330" y="16843669"/>
                <a:ext cx="258345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3600" dirty="0">
                    <a:solidFill>
                      <a:schemeClr val="bg1"/>
                    </a:solidFill>
                  </a:rPr>
                  <a:t>22 Sep 2019</a:t>
                </a:r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B40935C-7107-F598-FDF5-66F190311D80}"/>
                </a:ext>
              </a:extLst>
            </p:cNvPr>
            <p:cNvCxnSpPr/>
            <p:nvPr/>
          </p:nvCxnSpPr>
          <p:spPr>
            <a:xfrm>
              <a:off x="12503478" y="5150840"/>
              <a:ext cx="3315101" cy="634207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59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H Theme">
  <a:themeElements>
    <a:clrScheme name="CEH">
      <a:dk1>
        <a:srgbClr val="575756"/>
      </a:dk1>
      <a:lt1>
        <a:sysClr val="window" lastClr="FFFFFF"/>
      </a:lt1>
      <a:dk2>
        <a:srgbClr val="0282A4"/>
      </a:dk2>
      <a:lt2>
        <a:srgbClr val="E7E6E6"/>
      </a:lt2>
      <a:accent1>
        <a:srgbClr val="4B94A4"/>
      </a:accent1>
      <a:accent2>
        <a:srgbClr val="A1D683"/>
      </a:accent2>
      <a:accent3>
        <a:srgbClr val="148082"/>
      </a:accent3>
      <a:accent4>
        <a:srgbClr val="73A657"/>
      </a:accent4>
      <a:accent5>
        <a:srgbClr val="333333"/>
      </a:accent5>
      <a:accent6>
        <a:srgbClr val="3C7854"/>
      </a:accent6>
      <a:hlink>
        <a:srgbClr val="4B94A4"/>
      </a:hlink>
      <a:folHlink>
        <a:srgbClr val="A1D683"/>
      </a:folHlink>
    </a:clrScheme>
    <a:fontScheme name="CEH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3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7F9744C-9AF7-4D57-8F75-0EB64E351A93}" vid="{0E8424A2-D6A9-4731-9EA1-BAA39A4B18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F10813BEAB6B48BC41D693D735C5AD" ma:contentTypeVersion="13" ma:contentTypeDescription="Create a new document." ma:contentTypeScope="" ma:versionID="293d7229784b35e5e63e4cb86a30e0a5">
  <xsd:schema xmlns:xsd="http://www.w3.org/2001/XMLSchema" xmlns:xs="http://www.w3.org/2001/XMLSchema" xmlns:p="http://schemas.microsoft.com/office/2006/metadata/properties" xmlns:ns3="63164fed-9114-4450-81e1-89ac36a4f1e6" xmlns:ns4="0371644c-1308-40b6-a936-76f3117a9cfd" targetNamespace="http://schemas.microsoft.com/office/2006/metadata/properties" ma:root="true" ma:fieldsID="5fa34fd9cc1c1fd54a4caf9883286cea" ns3:_="" ns4:_="">
    <xsd:import namespace="63164fed-9114-4450-81e1-89ac36a4f1e6"/>
    <xsd:import namespace="0371644c-1308-40b6-a936-76f3117a9c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64fed-9114-4450-81e1-89ac36a4f1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1644c-1308-40b6-a936-76f3117a9cf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6CAA61-7F96-42A4-8000-3BCE5865DF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3E952B-E46B-4BF6-9A3F-BEF6E4A9363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63164fed-9114-4450-81e1-89ac36a4f1e6"/>
    <ds:schemaRef ds:uri="http://purl.org/dc/elements/1.1/"/>
    <ds:schemaRef ds:uri="http://schemas.microsoft.com/office/2006/metadata/properties"/>
    <ds:schemaRef ds:uri="http://schemas.microsoft.com/office/infopath/2007/PartnerControls"/>
    <ds:schemaRef ds:uri="0371644c-1308-40b6-a936-76f3117a9cf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89240C6-262F-49F8-B2AE-CA50F79E00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164fed-9114-4450-81e1-89ac36a4f1e6"/>
    <ds:schemaRef ds:uri="0371644c-1308-40b6-a936-76f3117a9c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UKCEH Presentation Template_Widescreen-English</Template>
  <TotalTime>2708</TotalTime>
  <Words>1142</Words>
  <Application>Microsoft Office PowerPoint</Application>
  <PresentationFormat>Custom</PresentationFormat>
  <Paragraphs>159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CEH Theme</vt:lpstr>
      <vt:lpstr>Southeast Asia Forest Fires: Their Impact on Malaysia's Air Quality Today and in the Future</vt:lpstr>
      <vt:lpstr>PowerPoint Presentation</vt:lpstr>
      <vt:lpstr>For current conditions:  What are the contributions to air pollution  of domestic and foreign sources  of anthropogenic and forest fire emissions?  For future conditions:  How will the predicted increase in forest fire emissions affect Air Quality in South East Asia?</vt:lpstr>
      <vt:lpstr>Atmospheric chemistry transport modelling</vt:lpstr>
      <vt:lpstr>EMEP setup for Southeast Asia</vt:lpstr>
      <vt:lpstr>What are the origins of air pollution?</vt:lpstr>
      <vt:lpstr>Model simulations</vt:lpstr>
      <vt:lpstr>Annual mean PM2.5 concentration [μg m-3]</vt:lpstr>
      <vt:lpstr>PowerPoint Presentation</vt:lpstr>
      <vt:lpstr>Population weighted PM2.5 concentration</vt:lpstr>
      <vt:lpstr>Conclusions</vt:lpstr>
      <vt:lpstr>PowerPoint Presentation</vt:lpstr>
      <vt:lpstr>PowerPoint Presentation</vt:lpstr>
      <vt:lpstr>Introduction to Atmospheric Modelling</vt:lpstr>
      <vt:lpstr>PowerPoint Presentation</vt:lpstr>
      <vt:lpstr>What if we didn’t have anthropogenic emissions or forest fires?</vt:lpstr>
      <vt:lpstr>WHO Air Quality Guidelines 2021</vt:lpstr>
    </vt:vector>
  </TitlesOfParts>
  <Company>Centre for Ecology and Hydrology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Editable Presentation Title</dc:title>
  <dc:creator>Janice Scheffler</dc:creator>
  <cp:lastModifiedBy>Janice Scheffler</cp:lastModifiedBy>
  <cp:revision>104</cp:revision>
  <dcterms:created xsi:type="dcterms:W3CDTF">2022-08-30T17:10:47Z</dcterms:created>
  <dcterms:modified xsi:type="dcterms:W3CDTF">2025-05-05T21:16:00Z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0x010100DFF10813BEAB6B48BC41D693D735C5AD</vt:lpwstr>
  </property>
</Properties>
</file>