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2" r:id="rId3"/>
    <p:sldMasterId id="2147483689" r:id="rId4"/>
    <p:sldMasterId id="2147483697" r:id="rId5"/>
    <p:sldMasterId id="2147483701" r:id="rId6"/>
    <p:sldMasterId id="2147483712" r:id="rId7"/>
  </p:sldMasterIdLst>
  <p:notesMasterIdLst>
    <p:notesMasterId r:id="rId29"/>
  </p:notesMasterIdLst>
  <p:sldIdLst>
    <p:sldId id="2147376260" r:id="rId8"/>
    <p:sldId id="2147376265" r:id="rId9"/>
    <p:sldId id="2147376256" r:id="rId10"/>
    <p:sldId id="1288" r:id="rId11"/>
    <p:sldId id="754" r:id="rId12"/>
    <p:sldId id="1224" r:id="rId13"/>
    <p:sldId id="1225" r:id="rId14"/>
    <p:sldId id="2147376269" r:id="rId15"/>
    <p:sldId id="2147376255" r:id="rId16"/>
    <p:sldId id="2147376261" r:id="rId17"/>
    <p:sldId id="2147376270" r:id="rId18"/>
    <p:sldId id="2147376267" r:id="rId19"/>
    <p:sldId id="2147376253" r:id="rId20"/>
    <p:sldId id="1237" r:id="rId21"/>
    <p:sldId id="2147376271" r:id="rId22"/>
    <p:sldId id="2147376262" r:id="rId23"/>
    <p:sldId id="2147376263" r:id="rId24"/>
    <p:sldId id="2147376266" r:id="rId25"/>
    <p:sldId id="3002" r:id="rId26"/>
    <p:sldId id="2147376268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4F8766-AF2A-1744-B413-7243CE9BC7FD}" v="20" dt="2025-05-06T07:12:59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5"/>
    <p:restoredTop sz="94651"/>
  </p:normalViewPr>
  <p:slideViewPr>
    <p:cSldViewPr snapToGrid="0">
      <p:cViewPr varScale="1">
        <p:scale>
          <a:sx n="176" d="100"/>
          <a:sy n="176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Parrington" userId="57ef7c6c-6c58-43d2-8e3d-b210a332bd73" providerId="ADAL" clId="{F94F8766-AF2A-1744-B413-7243CE9BC7FD}"/>
    <pc:docChg chg="undo custSel addSld delSld modSld modShowInfo">
      <pc:chgData name="Mark Parrington" userId="57ef7c6c-6c58-43d2-8e3d-b210a332bd73" providerId="ADAL" clId="{F94F8766-AF2A-1744-B413-7243CE9BC7FD}" dt="2025-05-06T07:13:11.015" v="2052" actId="14100"/>
      <pc:docMkLst>
        <pc:docMk/>
      </pc:docMkLst>
      <pc:sldChg chg="mod modShow">
        <pc:chgData name="Mark Parrington" userId="57ef7c6c-6c58-43d2-8e3d-b210a332bd73" providerId="ADAL" clId="{F94F8766-AF2A-1744-B413-7243CE9BC7FD}" dt="2025-05-05T14:29:29.116" v="1" actId="729"/>
        <pc:sldMkLst>
          <pc:docMk/>
          <pc:sldMk cId="3837577233" sldId="1225"/>
        </pc:sldMkLst>
      </pc:sldChg>
      <pc:sldChg chg="add">
        <pc:chgData name="Mark Parrington" userId="57ef7c6c-6c58-43d2-8e3d-b210a332bd73" providerId="ADAL" clId="{F94F8766-AF2A-1744-B413-7243CE9BC7FD}" dt="2025-05-05T14:24:26.022" v="0"/>
        <pc:sldMkLst>
          <pc:docMk/>
          <pc:sldMk cId="2738629180" sldId="1237"/>
        </pc:sldMkLst>
      </pc:sldChg>
      <pc:sldChg chg="modSp add mod">
        <pc:chgData name="Mark Parrington" userId="57ef7c6c-6c58-43d2-8e3d-b210a332bd73" providerId="ADAL" clId="{F94F8766-AF2A-1744-B413-7243CE9BC7FD}" dt="2025-05-06T06:56:24.810" v="1646" actId="207"/>
        <pc:sldMkLst>
          <pc:docMk/>
          <pc:sldMk cId="3387471327" sldId="2147376253"/>
        </pc:sldMkLst>
        <pc:spChg chg="mod">
          <ac:chgData name="Mark Parrington" userId="57ef7c6c-6c58-43d2-8e3d-b210a332bd73" providerId="ADAL" clId="{F94F8766-AF2A-1744-B413-7243CE9BC7FD}" dt="2025-05-06T06:56:24.810" v="1646" actId="207"/>
          <ac:spMkLst>
            <pc:docMk/>
            <pc:sldMk cId="3387471327" sldId="2147376253"/>
            <ac:spMk id="2" creationId="{42F4A378-7302-E589-0B1E-EF542E387948}"/>
          </ac:spMkLst>
        </pc:spChg>
        <pc:spChg chg="mod">
          <ac:chgData name="Mark Parrington" userId="57ef7c6c-6c58-43d2-8e3d-b210a332bd73" providerId="ADAL" clId="{F94F8766-AF2A-1744-B413-7243CE9BC7FD}" dt="2025-05-06T06:56:09.896" v="1644" actId="20577"/>
          <ac:spMkLst>
            <pc:docMk/>
            <pc:sldMk cId="3387471327" sldId="2147376253"/>
            <ac:spMk id="3" creationId="{FBD88439-D592-A98F-BF73-A563332A8A40}"/>
          </ac:spMkLst>
        </pc:spChg>
      </pc:sldChg>
      <pc:sldChg chg="modSp mod">
        <pc:chgData name="Mark Parrington" userId="57ef7c6c-6c58-43d2-8e3d-b210a332bd73" providerId="ADAL" clId="{F94F8766-AF2A-1744-B413-7243CE9BC7FD}" dt="2025-05-06T07:05:26.703" v="2020" actId="20577"/>
        <pc:sldMkLst>
          <pc:docMk/>
          <pc:sldMk cId="1897766076" sldId="2147376260"/>
        </pc:sldMkLst>
        <pc:spChg chg="mod">
          <ac:chgData name="Mark Parrington" userId="57ef7c6c-6c58-43d2-8e3d-b210a332bd73" providerId="ADAL" clId="{F94F8766-AF2A-1744-B413-7243CE9BC7FD}" dt="2025-05-06T07:05:26.703" v="2020" actId="20577"/>
          <ac:spMkLst>
            <pc:docMk/>
            <pc:sldMk cId="1897766076" sldId="2147376260"/>
            <ac:spMk id="2" creationId="{59B3E238-E9D0-C044-AB2A-148A3F268977}"/>
          </ac:spMkLst>
        </pc:spChg>
      </pc:sldChg>
      <pc:sldChg chg="del">
        <pc:chgData name="Mark Parrington" userId="57ef7c6c-6c58-43d2-8e3d-b210a332bd73" providerId="ADAL" clId="{F94F8766-AF2A-1744-B413-7243CE9BC7FD}" dt="2025-05-06T06:54:48.249" v="1640" actId="2696"/>
        <pc:sldMkLst>
          <pc:docMk/>
          <pc:sldMk cId="2518286914" sldId="2147376262"/>
        </pc:sldMkLst>
      </pc:sldChg>
      <pc:sldChg chg="add">
        <pc:chgData name="Mark Parrington" userId="57ef7c6c-6c58-43d2-8e3d-b210a332bd73" providerId="ADAL" clId="{F94F8766-AF2A-1744-B413-7243CE9BC7FD}" dt="2025-05-06T06:54:56.017" v="1641"/>
        <pc:sldMkLst>
          <pc:docMk/>
          <pc:sldMk cId="2752063677" sldId="2147376262"/>
        </pc:sldMkLst>
      </pc:sldChg>
      <pc:sldChg chg="add">
        <pc:chgData name="Mark Parrington" userId="57ef7c6c-6c58-43d2-8e3d-b210a332bd73" providerId="ADAL" clId="{F94F8766-AF2A-1744-B413-7243CE9BC7FD}" dt="2025-05-06T06:54:56.017" v="1641"/>
        <pc:sldMkLst>
          <pc:docMk/>
          <pc:sldMk cId="3312525618" sldId="2147376263"/>
        </pc:sldMkLst>
      </pc:sldChg>
      <pc:sldChg chg="del">
        <pc:chgData name="Mark Parrington" userId="57ef7c6c-6c58-43d2-8e3d-b210a332bd73" providerId="ADAL" clId="{F94F8766-AF2A-1744-B413-7243CE9BC7FD}" dt="2025-05-06T06:54:48.249" v="1640" actId="2696"/>
        <pc:sldMkLst>
          <pc:docMk/>
          <pc:sldMk cId="4245050459" sldId="2147376263"/>
        </pc:sldMkLst>
      </pc:sldChg>
      <pc:sldChg chg="addSp delSp modSp mod">
        <pc:chgData name="Mark Parrington" userId="57ef7c6c-6c58-43d2-8e3d-b210a332bd73" providerId="ADAL" clId="{F94F8766-AF2A-1744-B413-7243CE9BC7FD}" dt="2025-05-06T07:13:11.015" v="2052" actId="14100"/>
        <pc:sldMkLst>
          <pc:docMk/>
          <pc:sldMk cId="651232428" sldId="2147376267"/>
        </pc:sldMkLst>
        <pc:picChg chg="del">
          <ac:chgData name="Mark Parrington" userId="57ef7c6c-6c58-43d2-8e3d-b210a332bd73" providerId="ADAL" clId="{F94F8766-AF2A-1744-B413-7243CE9BC7FD}" dt="2025-05-06T07:11:12.376" v="2039" actId="478"/>
          <ac:picMkLst>
            <pc:docMk/>
            <pc:sldMk cId="651232428" sldId="2147376267"/>
            <ac:picMk id="3" creationId="{BA3EEF1D-995D-D383-7435-8056B0BE29C2}"/>
          </ac:picMkLst>
        </pc:picChg>
        <pc:picChg chg="del">
          <ac:chgData name="Mark Parrington" userId="57ef7c6c-6c58-43d2-8e3d-b210a332bd73" providerId="ADAL" clId="{F94F8766-AF2A-1744-B413-7243CE9BC7FD}" dt="2025-05-06T07:10:59.909" v="2036" actId="478"/>
          <ac:picMkLst>
            <pc:docMk/>
            <pc:sldMk cId="651232428" sldId="2147376267"/>
            <ac:picMk id="5" creationId="{6F931E40-7F92-EDFD-1715-8E564D744258}"/>
          </ac:picMkLst>
        </pc:picChg>
        <pc:picChg chg="del">
          <ac:chgData name="Mark Parrington" userId="57ef7c6c-6c58-43d2-8e3d-b210a332bd73" providerId="ADAL" clId="{F94F8766-AF2A-1744-B413-7243CE9BC7FD}" dt="2025-05-06T07:10:48.192" v="2033" actId="478"/>
          <ac:picMkLst>
            <pc:docMk/>
            <pc:sldMk cId="651232428" sldId="2147376267"/>
            <ac:picMk id="7" creationId="{0998F3D0-CE19-5D4D-77A0-A05299DEDAAB}"/>
          </ac:picMkLst>
        </pc:picChg>
        <pc:picChg chg="add mod">
          <ac:chgData name="Mark Parrington" userId="57ef7c6c-6c58-43d2-8e3d-b210a332bd73" providerId="ADAL" clId="{F94F8766-AF2A-1744-B413-7243CE9BC7FD}" dt="2025-05-06T07:11:06.777" v="2038" actId="167"/>
          <ac:picMkLst>
            <pc:docMk/>
            <pc:sldMk cId="651232428" sldId="2147376267"/>
            <ac:picMk id="8" creationId="{80DD266B-3C41-8103-28E1-325CBF844631}"/>
          </ac:picMkLst>
        </pc:picChg>
        <pc:picChg chg="del">
          <ac:chgData name="Mark Parrington" userId="57ef7c6c-6c58-43d2-8e3d-b210a332bd73" providerId="ADAL" clId="{F94F8766-AF2A-1744-B413-7243CE9BC7FD}" dt="2025-05-06T07:11:14.024" v="2040" actId="478"/>
          <ac:picMkLst>
            <pc:docMk/>
            <pc:sldMk cId="651232428" sldId="2147376267"/>
            <ac:picMk id="9" creationId="{73173047-6217-9174-449F-3D2A189F710A}"/>
          </ac:picMkLst>
        </pc:picChg>
        <pc:picChg chg="add mod">
          <ac:chgData name="Mark Parrington" userId="57ef7c6c-6c58-43d2-8e3d-b210a332bd73" providerId="ADAL" clId="{F94F8766-AF2A-1744-B413-7243CE9BC7FD}" dt="2025-05-06T07:10:55.201" v="2035" actId="167"/>
          <ac:picMkLst>
            <pc:docMk/>
            <pc:sldMk cId="651232428" sldId="2147376267"/>
            <ac:picMk id="13" creationId="{5EAF2250-A5AE-4EF5-25E6-3CB220DE727B}"/>
          </ac:picMkLst>
        </pc:picChg>
        <pc:picChg chg="add mod">
          <ac:chgData name="Mark Parrington" userId="57ef7c6c-6c58-43d2-8e3d-b210a332bd73" providerId="ADAL" clId="{F94F8766-AF2A-1744-B413-7243CE9BC7FD}" dt="2025-05-06T07:11:48.158" v="2046" actId="167"/>
          <ac:picMkLst>
            <pc:docMk/>
            <pc:sldMk cId="651232428" sldId="2147376267"/>
            <ac:picMk id="15" creationId="{8B3C3B51-D951-6D78-7B84-44842A55609E}"/>
          </ac:picMkLst>
        </pc:picChg>
        <pc:picChg chg="add mod">
          <ac:chgData name="Mark Parrington" userId="57ef7c6c-6c58-43d2-8e3d-b210a332bd73" providerId="ADAL" clId="{F94F8766-AF2A-1744-B413-7243CE9BC7FD}" dt="2025-05-06T07:13:11.015" v="2052" actId="14100"/>
          <ac:picMkLst>
            <pc:docMk/>
            <pc:sldMk cId="651232428" sldId="2147376267"/>
            <ac:picMk id="21" creationId="{E3ACD7D3-6FD9-C04C-D360-371D4F0F691B}"/>
          </ac:picMkLst>
        </pc:picChg>
      </pc:sldChg>
      <pc:sldChg chg="addSp delSp modSp mod modClrScheme chgLayout">
        <pc:chgData name="Mark Parrington" userId="57ef7c6c-6c58-43d2-8e3d-b210a332bd73" providerId="ADAL" clId="{F94F8766-AF2A-1744-B413-7243CE9BC7FD}" dt="2025-05-06T06:54:24.687" v="1639" actId="20577"/>
        <pc:sldMkLst>
          <pc:docMk/>
          <pc:sldMk cId="3688324812" sldId="2147376268"/>
        </pc:sldMkLst>
        <pc:spChg chg="mod ord">
          <ac:chgData name="Mark Parrington" userId="57ef7c6c-6c58-43d2-8e3d-b210a332bd73" providerId="ADAL" clId="{F94F8766-AF2A-1744-B413-7243CE9BC7FD}" dt="2025-05-06T06:15:56.121" v="88" actId="700"/>
          <ac:spMkLst>
            <pc:docMk/>
            <pc:sldMk cId="3688324812" sldId="2147376268"/>
            <ac:spMk id="2" creationId="{7F18A0E0-4439-05C7-1184-46B194B9496F}"/>
          </ac:spMkLst>
        </pc:spChg>
        <pc:spChg chg="add del mod ord">
          <ac:chgData name="Mark Parrington" userId="57ef7c6c-6c58-43d2-8e3d-b210a332bd73" providerId="ADAL" clId="{F94F8766-AF2A-1744-B413-7243CE9BC7FD}" dt="2025-05-06T06:15:56.121" v="88" actId="700"/>
          <ac:spMkLst>
            <pc:docMk/>
            <pc:sldMk cId="3688324812" sldId="2147376268"/>
            <ac:spMk id="3" creationId="{43BCC34D-7ACA-72E7-5EAD-60AD70DE9592}"/>
          </ac:spMkLst>
        </pc:spChg>
        <pc:spChg chg="add mod ord">
          <ac:chgData name="Mark Parrington" userId="57ef7c6c-6c58-43d2-8e3d-b210a332bd73" providerId="ADAL" clId="{F94F8766-AF2A-1744-B413-7243CE9BC7FD}" dt="2025-05-06T06:54:24.687" v="1639" actId="20577"/>
          <ac:spMkLst>
            <pc:docMk/>
            <pc:sldMk cId="3688324812" sldId="2147376268"/>
            <ac:spMk id="4" creationId="{43B6D699-9ADA-0C1D-EB86-44215E9B0E42}"/>
          </ac:spMkLst>
        </pc:spChg>
      </pc:sldChg>
      <pc:sldChg chg="addSp delSp modSp new mod">
        <pc:chgData name="Mark Parrington" userId="57ef7c6c-6c58-43d2-8e3d-b210a332bd73" providerId="ADAL" clId="{F94F8766-AF2A-1744-B413-7243CE9BC7FD}" dt="2025-05-06T06:53:46.658" v="1555" actId="20577"/>
        <pc:sldMkLst>
          <pc:docMk/>
          <pc:sldMk cId="931701121" sldId="2147376270"/>
        </pc:sldMkLst>
        <pc:spChg chg="add del mod">
          <ac:chgData name="Mark Parrington" userId="57ef7c6c-6c58-43d2-8e3d-b210a332bd73" providerId="ADAL" clId="{F94F8766-AF2A-1744-B413-7243CE9BC7FD}" dt="2025-05-06T06:45:27.230" v="952" actId="478"/>
          <ac:spMkLst>
            <pc:docMk/>
            <pc:sldMk cId="931701121" sldId="2147376270"/>
            <ac:spMk id="5" creationId="{23482DB0-CF9A-BEE3-BB3E-9AB3A60ED5FD}"/>
          </ac:spMkLst>
        </pc:spChg>
        <pc:spChg chg="add mod">
          <ac:chgData name="Mark Parrington" userId="57ef7c6c-6c58-43d2-8e3d-b210a332bd73" providerId="ADAL" clId="{F94F8766-AF2A-1744-B413-7243CE9BC7FD}" dt="2025-05-06T06:52:34.021" v="1517" actId="207"/>
          <ac:spMkLst>
            <pc:docMk/>
            <pc:sldMk cId="931701121" sldId="2147376270"/>
            <ac:spMk id="7" creationId="{03B7D324-AEB3-EAF5-314C-6E46E27309FA}"/>
          </ac:spMkLst>
        </pc:spChg>
        <pc:spChg chg="add mod">
          <ac:chgData name="Mark Parrington" userId="57ef7c6c-6c58-43d2-8e3d-b210a332bd73" providerId="ADAL" clId="{F94F8766-AF2A-1744-B413-7243CE9BC7FD}" dt="2025-05-06T06:53:46.658" v="1555" actId="20577"/>
          <ac:spMkLst>
            <pc:docMk/>
            <pc:sldMk cId="931701121" sldId="2147376270"/>
            <ac:spMk id="10" creationId="{0D4600B5-1583-D724-BF1E-4119F0282A03}"/>
          </ac:spMkLst>
        </pc:spChg>
        <pc:picChg chg="add mod">
          <ac:chgData name="Mark Parrington" userId="57ef7c6c-6c58-43d2-8e3d-b210a332bd73" providerId="ADAL" clId="{F94F8766-AF2A-1744-B413-7243CE9BC7FD}" dt="2025-05-06T06:47:52.259" v="976" actId="1076"/>
          <ac:picMkLst>
            <pc:docMk/>
            <pc:sldMk cId="931701121" sldId="2147376270"/>
            <ac:picMk id="4" creationId="{440E7526-E114-35F7-3E44-85B2491797B9}"/>
          </ac:picMkLst>
        </pc:picChg>
        <pc:picChg chg="add mod">
          <ac:chgData name="Mark Parrington" userId="57ef7c6c-6c58-43d2-8e3d-b210a332bd73" providerId="ADAL" clId="{F94F8766-AF2A-1744-B413-7243CE9BC7FD}" dt="2025-05-06T06:53:28.239" v="1525" actId="1076"/>
          <ac:picMkLst>
            <pc:docMk/>
            <pc:sldMk cId="931701121" sldId="2147376270"/>
            <ac:picMk id="6" creationId="{128E1FD0-6416-8DCC-A74D-51A5BA57EFF3}"/>
          </ac:picMkLst>
        </pc:picChg>
        <pc:picChg chg="add del mod">
          <ac:chgData name="Mark Parrington" userId="57ef7c6c-6c58-43d2-8e3d-b210a332bd73" providerId="ADAL" clId="{F94F8766-AF2A-1744-B413-7243CE9BC7FD}" dt="2025-05-06T06:53:31.424" v="1526" actId="1076"/>
          <ac:picMkLst>
            <pc:docMk/>
            <pc:sldMk cId="931701121" sldId="2147376270"/>
            <ac:picMk id="9" creationId="{E8CD265B-CA6C-6A04-8F48-58C4D1B75B19}"/>
          </ac:picMkLst>
        </pc:picChg>
      </pc:sldChg>
      <pc:sldChg chg="addSp modSp new mod modClrScheme chgLayout">
        <pc:chgData name="Mark Parrington" userId="57ef7c6c-6c58-43d2-8e3d-b210a332bd73" providerId="ADAL" clId="{F94F8766-AF2A-1744-B413-7243CE9BC7FD}" dt="2025-05-06T07:06:09.229" v="2024" actId="207"/>
        <pc:sldMkLst>
          <pc:docMk/>
          <pc:sldMk cId="1178667586" sldId="2147376271"/>
        </pc:sldMkLst>
        <pc:spChg chg="mod ord">
          <ac:chgData name="Mark Parrington" userId="57ef7c6c-6c58-43d2-8e3d-b210a332bd73" providerId="ADAL" clId="{F94F8766-AF2A-1744-B413-7243CE9BC7FD}" dt="2025-05-06T07:00:16.460" v="1660" actId="700"/>
          <ac:spMkLst>
            <pc:docMk/>
            <pc:sldMk cId="1178667586" sldId="2147376271"/>
            <ac:spMk id="2" creationId="{8885CA5F-7D87-C38E-A55E-9A0A28C1741E}"/>
          </ac:spMkLst>
        </pc:spChg>
        <pc:spChg chg="add mod ord">
          <ac:chgData name="Mark Parrington" userId="57ef7c6c-6c58-43d2-8e3d-b210a332bd73" providerId="ADAL" clId="{F94F8766-AF2A-1744-B413-7243CE9BC7FD}" dt="2025-05-06T07:06:09.229" v="2024" actId="207"/>
          <ac:spMkLst>
            <pc:docMk/>
            <pc:sldMk cId="1178667586" sldId="2147376271"/>
            <ac:spMk id="3" creationId="{EDB11BD0-A27F-1490-AD21-BC5E58530A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467E9-0782-C847-B125-5CD8095CAEB5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41849-859E-7B49-8FEC-A7C448694C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31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1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7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9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95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B4F55-C7FD-E245-A261-B71064D5F79E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32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3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tif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tif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tif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tif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14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0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/>
          <p:nvPr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" name="Google Shape;22;p23" descr="S:\F15015_Copernicus\3_Work\330_Work-in-process\SC4_BackgroundMat\PPT\item Copernicus\Icon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371" y="1988841"/>
            <a:ext cx="2784309" cy="32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3"/>
          <p:cNvSpPr txBox="1"/>
          <p:nvPr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Atmosphere Monitoring</a:t>
            </a:r>
            <a:endParaRPr sz="14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3"/>
          <p:cNvSpPr txBox="1">
            <a:spLocks noGrp="1"/>
          </p:cNvSpPr>
          <p:nvPr>
            <p:ph type="subTitle" idx="1"/>
          </p:nvPr>
        </p:nvSpPr>
        <p:spPr>
          <a:xfrm>
            <a:off x="3407701" y="4197085"/>
            <a:ext cx="6336704" cy="153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2"/>
          </p:nvPr>
        </p:nvSpPr>
        <p:spPr>
          <a:xfrm>
            <a:off x="3407701" y="3236980"/>
            <a:ext cx="6336704" cy="96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ts val="3733"/>
              <a:buNone/>
              <a:defRPr sz="3733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236" y="5980800"/>
            <a:ext cx="4799245" cy="413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90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25"/>
          <p:cNvGrpSpPr/>
          <p:nvPr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43" name="Google Shape;43;p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" name="Google Shape;44;p25"/>
            <p:cNvGrpSpPr/>
            <p:nvPr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45" name="Google Shape;45;p25"/>
              <p:cNvSpPr/>
              <p:nvPr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rgbClr val="949CC7">
                      <a:alpha val="0"/>
                    </a:srgbClr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5"/>
              <p:cNvSpPr/>
              <p:nvPr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lt1">
                  <a:alpha val="4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1" cy="384043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>
            <a:off x="1849397" y="932723"/>
            <a:ext cx="9733004" cy="509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2" name="Google Shape;52;p25"/>
          <p:cNvCxnSpPr/>
          <p:nvPr/>
        </p:nvCxnSpPr>
        <p:spPr>
          <a:xfrm>
            <a:off x="628720" y="1416025"/>
            <a:ext cx="0" cy="5184576"/>
          </a:xfrm>
          <a:prstGeom prst="straightConnector1">
            <a:avLst/>
          </a:prstGeom>
          <a:noFill/>
          <a:ln w="31750" cap="flat" cmpd="sng">
            <a:solidFill>
              <a:srgbClr val="5AC4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25"/>
          <p:cNvSpPr txBox="1"/>
          <p:nvPr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021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934" y="0"/>
            <a:ext cx="3022099" cy="6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1"/>
          <p:cNvSpPr/>
          <p:nvPr/>
        </p:nvSpPr>
        <p:spPr>
          <a:xfrm>
            <a:off x="-34198" y="-1"/>
            <a:ext cx="3022099" cy="6912000"/>
          </a:xfrm>
          <a:prstGeom prst="rect">
            <a:avLst/>
          </a:prstGeom>
          <a:gradFill>
            <a:gsLst>
              <a:gs pos="0">
                <a:srgbClr val="949CC7">
                  <a:alpha val="0"/>
                </a:srgbClr>
              </a:gs>
              <a:gs pos="7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1"/>
          <p:cNvSpPr/>
          <p:nvPr/>
        </p:nvSpPr>
        <p:spPr>
          <a:xfrm>
            <a:off x="1" y="0"/>
            <a:ext cx="3064644" cy="6912000"/>
          </a:xfrm>
          <a:prstGeom prst="rect">
            <a:avLst/>
          </a:prstGeom>
          <a:solidFill>
            <a:schemeClr val="lt1">
              <a:alpha val="4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1"/>
          </p:nvPr>
        </p:nvSpPr>
        <p:spPr>
          <a:xfrm>
            <a:off x="1363893" y="932723"/>
            <a:ext cx="5384800" cy="508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2"/>
          </p:nvPr>
        </p:nvSpPr>
        <p:spPr>
          <a:xfrm>
            <a:off x="6768075" y="932723"/>
            <a:ext cx="5384800" cy="508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1" cy="384043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5" name="Google Shape;65;p31"/>
          <p:cNvCxnSpPr/>
          <p:nvPr/>
        </p:nvCxnSpPr>
        <p:spPr>
          <a:xfrm>
            <a:off x="628720" y="1416025"/>
            <a:ext cx="0" cy="5184576"/>
          </a:xfrm>
          <a:prstGeom prst="straightConnector1">
            <a:avLst/>
          </a:prstGeom>
          <a:noFill/>
          <a:ln w="31750" cap="flat" cmpd="sng">
            <a:solidFill>
              <a:srgbClr val="5AC4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1"/>
          <p:cNvSpPr txBox="1"/>
          <p:nvPr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27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2"/>
          <p:cNvGrpSpPr/>
          <p:nvPr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70" name="Google Shape;70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oogle Shape;71;p32"/>
            <p:cNvGrpSpPr/>
            <p:nvPr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72" name="Google Shape;72;p32"/>
              <p:cNvSpPr/>
              <p:nvPr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rgbClr val="949CC7">
                      <a:alpha val="0"/>
                    </a:srgbClr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lt1">
                  <a:alpha val="4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2"/>
          </p:nvPr>
        </p:nvSpPr>
        <p:spPr>
          <a:xfrm>
            <a:off x="1199456" y="1604797"/>
            <a:ext cx="5386917" cy="452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3"/>
          </p:nvPr>
        </p:nvSpPr>
        <p:spPr>
          <a:xfrm>
            <a:off x="6783974" y="836712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4"/>
          </p:nvPr>
        </p:nvSpPr>
        <p:spPr>
          <a:xfrm>
            <a:off x="6783225" y="1604797"/>
            <a:ext cx="5389033" cy="452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1" cy="384043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" name="Google Shape;82;p32"/>
          <p:cNvCxnSpPr/>
          <p:nvPr/>
        </p:nvCxnSpPr>
        <p:spPr>
          <a:xfrm>
            <a:off x="628720" y="1416025"/>
            <a:ext cx="0" cy="5184576"/>
          </a:xfrm>
          <a:prstGeom prst="straightConnector1">
            <a:avLst/>
          </a:prstGeom>
          <a:noFill/>
          <a:ln w="31750" cap="flat" cmpd="sng">
            <a:solidFill>
              <a:srgbClr val="5AC4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32"/>
          <p:cNvSpPr txBox="1"/>
          <p:nvPr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67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33"/>
          <p:cNvGrpSpPr/>
          <p:nvPr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87" name="Google Shape;87;p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" name="Google Shape;88;p33"/>
            <p:cNvGrpSpPr/>
            <p:nvPr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89" name="Google Shape;89;p33"/>
              <p:cNvSpPr/>
              <p:nvPr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rgbClr val="949CC7">
                      <a:alpha val="0"/>
                    </a:srgbClr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33"/>
              <p:cNvSpPr/>
              <p:nvPr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lt1">
                  <a:alpha val="4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33"/>
          <p:cNvSpPr txBox="1">
            <a:spLocks noGrp="1"/>
          </p:cNvSpPr>
          <p:nvPr>
            <p:ph type="title"/>
          </p:nvPr>
        </p:nvSpPr>
        <p:spPr>
          <a:xfrm>
            <a:off x="1156939" y="328381"/>
            <a:ext cx="10425461" cy="384043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5" name="Google Shape;95;p33"/>
          <p:cNvCxnSpPr/>
          <p:nvPr/>
        </p:nvCxnSpPr>
        <p:spPr>
          <a:xfrm>
            <a:off x="628720" y="1416025"/>
            <a:ext cx="0" cy="5184576"/>
          </a:xfrm>
          <a:prstGeom prst="straightConnector1">
            <a:avLst/>
          </a:prstGeom>
          <a:noFill/>
          <a:ln w="31750" cap="flat" cmpd="sng">
            <a:solidFill>
              <a:srgbClr val="5AC4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33"/>
          <p:cNvSpPr txBox="1"/>
          <p:nvPr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761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34"/>
          <p:cNvGrpSpPr/>
          <p:nvPr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00" name="Google Shape;100;p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" name="Google Shape;101;p34"/>
            <p:cNvGrpSpPr/>
            <p:nvPr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02" name="Google Shape;102;p34"/>
              <p:cNvSpPr/>
              <p:nvPr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rgbClr val="949CC7">
                      <a:alpha val="0"/>
                    </a:srgbClr>
                  </a:gs>
                  <a:gs pos="78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34"/>
              <p:cNvSpPr/>
              <p:nvPr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lt1">
                  <a:alpha val="4784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4" name="Google Shape;104;p34"/>
          <p:cNvSpPr txBox="1"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body" idx="1"/>
          </p:nvPr>
        </p:nvSpPr>
        <p:spPr>
          <a:xfrm>
            <a:off x="5329005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body" idx="2"/>
          </p:nvPr>
        </p:nvSpPr>
        <p:spPr>
          <a:xfrm>
            <a:off x="1342967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4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10" name="Google Shape;110;p34"/>
          <p:cNvCxnSpPr/>
          <p:nvPr/>
        </p:nvCxnSpPr>
        <p:spPr>
          <a:xfrm>
            <a:off x="628720" y="1416025"/>
            <a:ext cx="0" cy="5184576"/>
          </a:xfrm>
          <a:prstGeom prst="straightConnector1">
            <a:avLst/>
          </a:prstGeom>
          <a:noFill/>
          <a:ln w="31750" cap="flat" cmpd="sng">
            <a:solidFill>
              <a:srgbClr val="5AC4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34"/>
          <p:cNvSpPr txBox="1"/>
          <p:nvPr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 b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467" b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63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body" idx="1"/>
          </p:nvPr>
        </p:nvSpPr>
        <p:spPr>
          <a:xfrm>
            <a:off x="219002" y="882193"/>
            <a:ext cx="11732719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582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5"/>
              <a:buChar char="•"/>
              <a:defRPr sz="1795"/>
            </a:lvl1pPr>
            <a:lvl2pPr marL="914400" lvl="1" indent="-342582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5"/>
              <a:buChar char="–"/>
              <a:defRPr sz="1795"/>
            </a:lvl2pPr>
            <a:lvl3pPr marL="1371600" lvl="2" indent="-342582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5"/>
              <a:buChar char="•"/>
              <a:defRPr sz="1795"/>
            </a:lvl3pPr>
            <a:lvl4pPr marL="1828800" lvl="3" indent="-342582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5"/>
              <a:buChar char="–"/>
              <a:defRPr sz="1795"/>
            </a:lvl4pPr>
            <a:lvl5pPr marL="2286000" lvl="4" indent="-342582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5"/>
              <a:buChar char="»"/>
              <a:defRPr sz="1795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6" name="Google Shape;116;p3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" name="Google Shape;117;p3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13595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slide">
  <p:cSld name="Plain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6"/>
          <p:cNvSpPr txBox="1">
            <a:spLocks noGrp="1"/>
          </p:cNvSpPr>
          <p:nvPr>
            <p:ph type="title"/>
          </p:nvPr>
        </p:nvSpPr>
        <p:spPr>
          <a:xfrm>
            <a:off x="1187457" y="267431"/>
            <a:ext cx="10573279" cy="428308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txBody>
          <a:bodyPr spcFirstLastPara="1" wrap="square" lIns="108000" tIns="0" rIns="10800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0" name="Google Shape;120;p36"/>
          <p:cNvCxnSpPr/>
          <p:nvPr/>
        </p:nvCxnSpPr>
        <p:spPr>
          <a:xfrm>
            <a:off x="605995" y="1151468"/>
            <a:ext cx="0" cy="5125765"/>
          </a:xfrm>
          <a:prstGeom prst="straightConnector1">
            <a:avLst/>
          </a:prstGeom>
          <a:noFill/>
          <a:ln w="31750" cap="flat" cmpd="sng">
            <a:solidFill>
              <a:srgbClr val="62C4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" name="Google Shape;121;p36"/>
          <p:cNvSpPr txBox="1"/>
          <p:nvPr/>
        </p:nvSpPr>
        <p:spPr>
          <a:xfrm>
            <a:off x="481318" y="6452070"/>
            <a:ext cx="39398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C4DD"/>
              </a:buClr>
              <a:buSzPts val="1200"/>
              <a:buFont typeface="Calibri"/>
              <a:buNone/>
            </a:pPr>
            <a:r>
              <a:rPr lang="en-GB" sz="1200">
                <a:solidFill>
                  <a:srgbClr val="62C4DD"/>
                </a:solidFill>
                <a:latin typeface="Calibri"/>
                <a:ea typeface="Calibri"/>
                <a:cs typeface="Calibri"/>
                <a:sym typeface="Calibri"/>
              </a:rPr>
              <a:t>CORSO – CO2MVS Research on Supplementary Observations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8335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1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3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4694" y="0"/>
            <a:ext cx="3022099" cy="685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 userDrawn="1"/>
        </p:nvSpPr>
        <p:spPr>
          <a:xfrm>
            <a:off x="-144694" y="-2"/>
            <a:ext cx="3022099" cy="685691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80451" y="-4776"/>
            <a:ext cx="3022099" cy="6866464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4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Atmosphere</a:t>
            </a: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931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5984876"/>
            <a:ext cx="2136147" cy="36512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8638" y="5984876"/>
            <a:ext cx="195357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63" y="1294198"/>
            <a:ext cx="787165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563" y="1980000"/>
            <a:ext cx="7871650" cy="35856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563" y="2700002"/>
            <a:ext cx="787165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563" y="3121225"/>
            <a:ext cx="7871650" cy="23904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563" y="3429000"/>
            <a:ext cx="7871650" cy="21396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606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839DB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chemeClr val="bg1"/>
              </a:buClr>
              <a:defRPr sz="1800"/>
            </a:lvl1pPr>
            <a:lvl2pPr marL="630000" indent="-270000">
              <a:lnSpc>
                <a:spcPts val="2000"/>
              </a:lnSpc>
              <a:spcBef>
                <a:spcPts val="1000"/>
              </a:spcBef>
              <a:defRPr sz="1600"/>
            </a:lvl2pPr>
            <a:lvl3pPr marL="990000" indent="-270000">
              <a:lnSpc>
                <a:spcPts val="1800"/>
              </a:lnSpc>
              <a:spcBef>
                <a:spcPts val="900"/>
              </a:spcBef>
              <a:defRPr sz="1400"/>
            </a:lvl3pPr>
            <a:lvl4pPr marL="1350000" indent="-270000">
              <a:lnSpc>
                <a:spcPts val="1600"/>
              </a:lnSpc>
              <a:spcBef>
                <a:spcPts val="800"/>
              </a:spcBef>
              <a:defRPr sz="1200"/>
            </a:lvl4pPr>
            <a:lvl5pPr marL="1710000" indent="-270000">
              <a:lnSpc>
                <a:spcPts val="1400"/>
              </a:lnSpc>
              <a:spcBef>
                <a:spcPts val="700"/>
              </a:spcBef>
              <a:defRPr sz="1000"/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ECMWF_Master_Logo_WHITE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1" y="6308256"/>
            <a:ext cx="1342722" cy="230657"/>
          </a:xfrm>
          <a:prstGeom prst="rect">
            <a:avLst/>
          </a:prstGeom>
        </p:spPr>
      </p:pic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3285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3608631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844" y="360000"/>
            <a:ext cx="571108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839DB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844" y="936000"/>
            <a:ext cx="5711087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chemeClr val="bg1"/>
              </a:buClr>
              <a:defRPr sz="1800"/>
            </a:lvl1pPr>
            <a:lvl2pPr marL="630000" indent="-270000">
              <a:lnSpc>
                <a:spcPts val="2000"/>
              </a:lnSpc>
              <a:spcBef>
                <a:spcPts val="1000"/>
              </a:spcBef>
              <a:defRPr sz="1600"/>
            </a:lvl2pPr>
            <a:lvl3pPr marL="990000" indent="-270000">
              <a:lnSpc>
                <a:spcPts val="1800"/>
              </a:lnSpc>
              <a:spcBef>
                <a:spcPts val="900"/>
              </a:spcBef>
              <a:defRPr sz="1400"/>
            </a:lvl3pPr>
            <a:lvl4pPr marL="1350000" indent="-270000">
              <a:lnSpc>
                <a:spcPts val="1600"/>
              </a:lnSpc>
              <a:spcBef>
                <a:spcPts val="800"/>
              </a:spcBef>
              <a:defRPr sz="1200"/>
            </a:lvl4pPr>
            <a:lvl5pPr marL="1710000" indent="-270000">
              <a:lnSpc>
                <a:spcPts val="1400"/>
              </a:lnSpc>
              <a:spcBef>
                <a:spcPts val="700"/>
              </a:spcBef>
              <a:defRPr sz="1000"/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ECMWF_Master_Logo_WHITE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844" y="6308256"/>
            <a:ext cx="1342722" cy="230657"/>
          </a:xfrm>
          <a:prstGeom prst="rect">
            <a:avLst/>
          </a:prstGeom>
        </p:spPr>
      </p:pic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3567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1089186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839DB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chemeClr val="bg1"/>
              </a:buClr>
              <a:defRPr sz="1800"/>
            </a:lvl1pPr>
            <a:lvl2pPr marL="630000" indent="-270000">
              <a:lnSpc>
                <a:spcPts val="2000"/>
              </a:lnSpc>
              <a:spcBef>
                <a:spcPts val="1000"/>
              </a:spcBef>
              <a:defRPr sz="1600"/>
            </a:lvl2pPr>
            <a:lvl3pPr marL="990000" indent="-270000">
              <a:lnSpc>
                <a:spcPts val="1800"/>
              </a:lnSpc>
              <a:spcBef>
                <a:spcPts val="900"/>
              </a:spcBef>
              <a:defRPr sz="1400"/>
            </a:lvl3pPr>
            <a:lvl4pPr marL="1350000" indent="-270000">
              <a:lnSpc>
                <a:spcPts val="1600"/>
              </a:lnSpc>
              <a:spcBef>
                <a:spcPts val="800"/>
              </a:spcBef>
              <a:defRPr sz="1200"/>
            </a:lvl4pPr>
            <a:lvl5pPr marL="1710000" indent="-270000">
              <a:lnSpc>
                <a:spcPts val="1400"/>
              </a:lnSpc>
              <a:spcBef>
                <a:spcPts val="700"/>
              </a:spcBef>
              <a:defRPr sz="1000"/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ECMWF_Master_Logo_WHITE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6"/>
            <a:ext cx="1342722" cy="230657"/>
          </a:xfrm>
          <a:prstGeom prst="rect">
            <a:avLst/>
          </a:prstGeom>
        </p:spPr>
      </p:pic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</p:spTree>
    <p:extLst>
      <p:ext uri="{BB962C8B-B14F-4D97-AF65-F5344CB8AC3E}">
        <p14:creationId xmlns:p14="http://schemas.microsoft.com/office/powerpoint/2010/main" val="2602690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6930-4791-60C9-DE13-3F58043B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49E0F-21B2-1E68-B3CB-7DADDE74F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56995-7D65-08D2-63D5-7D45CD1B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9B30-06D1-6543-A275-F1BDA4A18AD2}" type="datetimeFigureOut">
              <a:rPr lang="en-DE" smtClean="0"/>
              <a:t>5/6/25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40926-974A-AC12-7F34-73B20C3D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18675-9656-2214-628F-5E6B70CF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837C-EE48-414B-AB0D-0CBE69D9C52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6644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2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399" b="0" spc="5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79"/>
            <a:ext cx="1267523" cy="543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6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6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6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6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9" y="56317"/>
            <a:ext cx="924154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570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44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976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3407701" y="4197085"/>
            <a:ext cx="6336704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701" y="3236980"/>
            <a:ext cx="6336704" cy="960107"/>
          </a:xfrm>
        </p:spPr>
        <p:txBody>
          <a:bodyPr>
            <a:norm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9E2ABB-3186-AB4D-8D93-E74D726D46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36" y="5980800"/>
            <a:ext cx="4799245" cy="4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bg1"/>
                </a:solidFill>
              </a:rPr>
              <a:t>Atmosphere</a:t>
            </a:r>
            <a:r>
              <a:rPr lang="es-ES" sz="1467" b="0" baseline="0">
                <a:solidFill>
                  <a:schemeClr val="bg1"/>
                </a:solidFill>
              </a:rPr>
              <a:t> </a:t>
            </a:r>
            <a:r>
              <a:rPr lang="es-ES" sz="1467" b="0" err="1">
                <a:solidFill>
                  <a:schemeClr val="bg1"/>
                </a:solidFill>
              </a:rPr>
              <a:t>Monitoring</a:t>
            </a:r>
            <a:endParaRPr lang="en-US" sz="1467" b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3407701" y="4197085"/>
            <a:ext cx="6336704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701" y="3236980"/>
            <a:ext cx="6336704" cy="960107"/>
          </a:xfrm>
        </p:spPr>
        <p:txBody>
          <a:bodyPr>
            <a:norm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9E2ABB-3186-AB4D-8D93-E74D726D46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6" y="5980800"/>
            <a:ext cx="4799245" cy="4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2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6934" y="0"/>
            <a:ext cx="3022099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34198" y="-1"/>
            <a:ext cx="3022099" cy="6912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1" y="0"/>
            <a:ext cx="3064644" cy="6912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158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85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01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377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s-ES" sz="1467" dirty="0">
                <a:solidFill>
                  <a:prstClr val="white"/>
                </a:solidFill>
                <a:latin typeface="Calibri"/>
              </a:rPr>
              <a:t>Atmosphere </a:t>
            </a:r>
            <a:r>
              <a:rPr lang="es-ES" sz="1467" dirty="0" err="1">
                <a:solidFill>
                  <a:prstClr val="white"/>
                </a:solidFill>
                <a:latin typeface="Calibri"/>
              </a:rPr>
              <a:t>Monitoring</a:t>
            </a:r>
            <a:endParaRPr lang="en-US" sz="14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3407701" y="4197085"/>
            <a:ext cx="6336704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701" y="3236980"/>
            <a:ext cx="6336704" cy="960107"/>
          </a:xfrm>
        </p:spPr>
        <p:txBody>
          <a:bodyPr>
            <a:norm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Picture 8" descr="LogoLine_horizon_NEG_EC_Cop_ECMWF.eps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3" t="27011" r="20730" b="29011"/>
          <a:stretch/>
        </p:blipFill>
        <p:spPr>
          <a:xfrm>
            <a:off x="756229" y="5830351"/>
            <a:ext cx="5375988" cy="6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25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67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s-ES" sz="1467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Atmosphere</a:t>
            </a:r>
          </a:p>
          <a:p>
            <a:pPr algn="ctr" defTabSz="1219170"/>
            <a:r>
              <a:rPr lang="es-ES" sz="1467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714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740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467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467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333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467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467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995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4800" y="679277"/>
            <a:ext cx="4224469" cy="49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67" dirty="0">
                <a:solidFill>
                  <a:prstClr val="white"/>
                </a:solidFill>
              </a:rPr>
              <a:t>Atmosphere Monitoring</a:t>
            </a:r>
            <a:endParaRPr lang="en-US" sz="1867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3695733" y="6415779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1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934" y="0"/>
            <a:ext cx="3022099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34198" y="-1"/>
            <a:ext cx="3022099" cy="6912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 userDrawn="1"/>
        </p:nvSpPr>
        <p:spPr>
          <a:xfrm>
            <a:off x="1" y="0"/>
            <a:ext cx="3064644" cy="6912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312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467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467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4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467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467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7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467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467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554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467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467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467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63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1301522"/>
            <a:ext cx="3589867" cy="5319411"/>
          </a:xfrm>
        </p:spPr>
        <p:txBody>
          <a:bodyPr rtlCol="0"/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93B854-9279-4566-A5D6-92151737123C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8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09" y="274639"/>
            <a:ext cx="990289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5146625" y="6564028"/>
            <a:ext cx="1841175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20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B525-BA06-B34D-9503-5EDB5F88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EB339-9589-5A40-867D-862696A565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zh-CN" dirty="0"/>
              <a:t>Session </a:t>
            </a:r>
            <a:r>
              <a:rPr lang="en-US" altLang="zh-CN" dirty="0"/>
              <a:t>X</a:t>
            </a:r>
            <a:r>
              <a:rPr lang="en-GB" altLang="zh-CN" dirty="0"/>
              <a:t>: </a:t>
            </a:r>
            <a:r>
              <a:rPr lang="en-US" altLang="zh-CN" dirty="0"/>
              <a:t>Session Title</a:t>
            </a:r>
            <a:endParaRPr lang="x-none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ED8A5-F5D6-2942-B6C9-2B1594719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5F59E098-8F9F-AE47-9A29-25444A9D369A}" type="slidenum">
              <a:rPr smtClean="0"/>
              <a:pPr/>
              <a:t>‹#›</a:t>
            </a:fld>
            <a:endParaRPr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272CF6-421B-FA40-8301-97403DAB1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988839"/>
            <a:ext cx="11521280" cy="418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90862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71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587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912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3407701" y="4197085"/>
            <a:ext cx="6336704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7701" y="3236980"/>
            <a:ext cx="6336704" cy="960107"/>
          </a:xfrm>
        </p:spPr>
        <p:txBody>
          <a:bodyPr>
            <a:norm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9E2ABB-3186-AB4D-8D93-E74D726D46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6" y="5980800"/>
            <a:ext cx="4799245" cy="4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8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934" y="0"/>
            <a:ext cx="3022099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34198" y="-1"/>
            <a:ext cx="3022099" cy="6912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1" y="0"/>
            <a:ext cx="3064644" cy="6912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609600" y="6501342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0134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310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670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84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8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5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45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9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2" y="882193"/>
            <a:ext cx="1173271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3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F9C8299-557F-4040-B0F3-70C7DBFC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457" y="267431"/>
            <a:ext cx="10573279" cy="428308"/>
          </a:xfrm>
          <a:prstGeom prst="rect">
            <a:avLst/>
          </a:prstGeom>
          <a:solidFill>
            <a:srgbClr val="62C4DD"/>
          </a:solidFill>
        </p:spPr>
        <p:txBody>
          <a:bodyPr vert="horz" lIns="108000" tIns="0" rIns="108000" bIns="0" rtlCol="0" anchor="ctr" anchorCtr="0">
            <a:normAutofit/>
          </a:bodyPr>
          <a:lstStyle>
            <a:lvl1pPr>
              <a:defRPr sz="32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69EEDA-858E-824E-8E61-B1CCE0CBF1E3}"/>
              </a:ext>
            </a:extLst>
          </p:cNvPr>
          <p:cNvCxnSpPr>
            <a:cxnSpLocks/>
          </p:cNvCxnSpPr>
          <p:nvPr userDrawn="1"/>
        </p:nvCxnSpPr>
        <p:spPr>
          <a:xfrm>
            <a:off x="605995" y="1151468"/>
            <a:ext cx="0" cy="5125765"/>
          </a:xfrm>
          <a:prstGeom prst="line">
            <a:avLst/>
          </a:prstGeom>
          <a:ln w="31750"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AAF67D-C4DF-2A44-B90D-81D205B6211D}"/>
              </a:ext>
            </a:extLst>
          </p:cNvPr>
          <p:cNvSpPr txBox="1"/>
          <p:nvPr userDrawn="1"/>
        </p:nvSpPr>
        <p:spPr>
          <a:xfrm>
            <a:off x="481318" y="6452070"/>
            <a:ext cx="393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62C4DD"/>
                </a:solidFill>
              </a:rPr>
              <a:t>CORSO – CO2MVS Research on Supplementary Observations</a:t>
            </a:r>
          </a:p>
        </p:txBody>
      </p:sp>
    </p:spTree>
    <p:extLst>
      <p:ext uri="{BB962C8B-B14F-4D97-AF65-F5344CB8AC3E}">
        <p14:creationId xmlns:p14="http://schemas.microsoft.com/office/powerpoint/2010/main" val="67296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2464B-1EC3-0B4C-97C6-BF8DE3BEB05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6309320"/>
            <a:ext cx="4815152" cy="4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1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68075" y="6309320"/>
            <a:ext cx="4815152" cy="414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872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strip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8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2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2464B-1EC3-0B4C-97C6-BF8DE3BEB0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075" y="5980800"/>
            <a:ext cx="4815152" cy="4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LogoLine_horizon_EC_Cop_ECMWF.eps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20" t="34764" r="21719" b="28624"/>
          <a:stretch/>
        </p:blipFill>
        <p:spPr>
          <a:xfrm>
            <a:off x="6699717" y="6287376"/>
            <a:ext cx="4991993" cy="5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EC Square Sans Pro"/>
          <a:ea typeface="+mn-ea"/>
          <a:cs typeface="EC Square Sans Pro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b="0" i="0" kern="1200">
          <a:solidFill>
            <a:schemeClr val="tx1"/>
          </a:solidFill>
          <a:latin typeface="EC Square Sans Pro"/>
          <a:ea typeface="+mn-ea"/>
          <a:cs typeface="EC Square Sans Pro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EC Square Sans Pro"/>
          <a:ea typeface="+mn-ea"/>
          <a:cs typeface="EC Square Sans Pro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b="0" i="0" kern="1200">
          <a:solidFill>
            <a:schemeClr val="tx1"/>
          </a:solidFill>
          <a:latin typeface="EC Square Sans Pro"/>
          <a:ea typeface="+mn-ea"/>
          <a:cs typeface="EC Square Sans Pro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b="0" i="0" kern="1200">
          <a:solidFill>
            <a:schemeClr val="tx1"/>
          </a:solidFill>
          <a:latin typeface="EC Square Sans Pro"/>
          <a:ea typeface="+mn-ea"/>
          <a:cs typeface="EC Square Sans Pro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0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013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0134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013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2464B-1EC3-0B4C-97C6-BF8DE3BEB0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5980800"/>
            <a:ext cx="4815152" cy="4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5194/acp-19-3515-2019" TargetMode="Externa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hyperlink" Target="https://doi.org/10.5194/acp-19-3515-2019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13" Type="http://schemas.openxmlformats.org/officeDocument/2006/relationships/image" Target="../media/image90.tif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tiff"/><Relationship Id="rId5" Type="http://schemas.openxmlformats.org/officeDocument/2006/relationships/image" Target="../media/image82.png"/><Relationship Id="rId10" Type="http://schemas.openxmlformats.org/officeDocument/2006/relationships/image" Target="../media/image87.tiff"/><Relationship Id="rId4" Type="http://schemas.openxmlformats.org/officeDocument/2006/relationships/image" Target="../media/image81.png"/><Relationship Id="rId9" Type="http://schemas.openxmlformats.org/officeDocument/2006/relationships/image" Target="../media/image8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tiff"/><Relationship Id="rId7" Type="http://schemas.openxmlformats.org/officeDocument/2006/relationships/image" Target="../media/image96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5.tiff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3116-01B0-FEE4-0BDB-EB118996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931" y="1223090"/>
            <a:ext cx="6624736" cy="1891863"/>
          </a:xfrm>
        </p:spPr>
        <p:txBody>
          <a:bodyPr>
            <a:normAutofit/>
          </a:bodyPr>
          <a:lstStyle/>
          <a:p>
            <a:r>
              <a:rPr lang="en-GB" dirty="0"/>
              <a:t>Overview of CAMS global activities – long range transport context</a:t>
            </a:r>
            <a:endParaRPr lang="en-GB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3E238-E9D0-C044-AB2A-148A3F268977}"/>
              </a:ext>
            </a:extLst>
          </p:cNvPr>
          <p:cNvSpPr txBox="1"/>
          <p:nvPr/>
        </p:nvSpPr>
        <p:spPr>
          <a:xfrm>
            <a:off x="3377926" y="4244667"/>
            <a:ext cx="5450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 Parrington (mark.parrington@ecmwf.int), Laurence Rouil, Richard Engelen, Johannes Flemming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432B0-0B40-9A67-B846-F2B4C0E82286}"/>
              </a:ext>
            </a:extLst>
          </p:cNvPr>
          <p:cNvSpPr txBox="1"/>
          <p:nvPr/>
        </p:nvSpPr>
        <p:spPr>
          <a:xfrm>
            <a:off x="3377926" y="3296715"/>
            <a:ext cx="595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EMEP Task Force on Measurements and Modelling Meeting, 5-7 May 2025</a:t>
            </a:r>
          </a:p>
        </p:txBody>
      </p:sp>
    </p:spTree>
    <p:extLst>
      <p:ext uri="{BB962C8B-B14F-4D97-AF65-F5344CB8AC3E}">
        <p14:creationId xmlns:p14="http://schemas.microsoft.com/office/powerpoint/2010/main" val="189776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FF5D-1DA0-E272-EE71-F8B1A13D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-up of a satellite data&#10;&#10;Description automatically generated">
            <a:extLst>
              <a:ext uri="{FF2B5EF4-FFF2-40B4-BE49-F238E27FC236}">
                <a16:creationId xmlns:a16="http://schemas.microsoft.com/office/drawing/2014/main" id="{C35F25C4-8C06-BEE0-8160-A1ADA4DB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2191424" cy="6858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F8DD2-5E89-4540-FD5E-057B400D2326}"/>
              </a:ext>
            </a:extLst>
          </p:cNvPr>
          <p:cNvSpPr txBox="1"/>
          <p:nvPr/>
        </p:nvSpPr>
        <p:spPr>
          <a:xfrm>
            <a:off x="1317295" y="733759"/>
            <a:ext cx="477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c/o Antje Inness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61F2F-C99A-D651-B08F-6132328D36A5}"/>
              </a:ext>
            </a:extLst>
          </p:cNvPr>
          <p:cNvSpPr txBox="1"/>
          <p:nvPr/>
        </p:nvSpPr>
        <p:spPr>
          <a:xfrm>
            <a:off x="6825343" y="1349829"/>
            <a:ext cx="475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on vertical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78062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E8CD265B-CA6C-6A04-8F48-58C4D1B7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328" y="938268"/>
            <a:ext cx="1973426" cy="2076767"/>
          </a:xfrm>
          <a:prstGeom prst="rect">
            <a:avLst/>
          </a:prstGeom>
        </p:spPr>
      </p:pic>
      <p:pic>
        <p:nvPicPr>
          <p:cNvPr id="6" name="Picture 5" descr="A group of colorful graphs&#10;&#10;AI-generated content may be incorrect.">
            <a:extLst>
              <a:ext uri="{FF2B5EF4-FFF2-40B4-BE49-F238E27FC236}">
                <a16:creationId xmlns:a16="http://schemas.microsoft.com/office/drawing/2014/main" id="{128E1FD0-6416-8DCC-A74D-51A5BA57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729" y="2505336"/>
            <a:ext cx="4068624" cy="310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C5323-EA39-EFE4-E431-7EEE9670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E7526-E114-35F7-3E44-85B24917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39" y="872288"/>
            <a:ext cx="6982071" cy="4285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7D324-AEB3-EAF5-314C-6E46E27309FA}"/>
              </a:ext>
            </a:extLst>
          </p:cNvPr>
          <p:cNvSpPr txBox="1"/>
          <p:nvPr/>
        </p:nvSpPr>
        <p:spPr>
          <a:xfrm>
            <a:off x="7974900" y="5753963"/>
            <a:ext cx="537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https://atmosphere.copernicus.eu/quality-assurance</a:t>
            </a:r>
          </a:p>
          <a:p>
            <a:r>
              <a:rPr lang="en-GB" sz="1400" dirty="0">
                <a:solidFill>
                  <a:srgbClr val="C00000"/>
                </a:solidFill>
              </a:rPr>
              <a:t>https://www.iagos.org/products/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600B5-1583-D724-BF1E-4119F0282A03}"/>
              </a:ext>
            </a:extLst>
          </p:cNvPr>
          <p:cNvSpPr txBox="1"/>
          <p:nvPr/>
        </p:nvSpPr>
        <p:spPr>
          <a:xfrm>
            <a:off x="1040423" y="4578710"/>
            <a:ext cx="608843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CAMS products are supported by routine evaluation and quality control against independent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example, long-range transport of tropospheric ozone evaluated against profiles measured over airports (+cruise altitude) around the world by IAGOS.</a:t>
            </a:r>
          </a:p>
        </p:txBody>
      </p:sp>
    </p:spTree>
    <p:extLst>
      <p:ext uri="{BB962C8B-B14F-4D97-AF65-F5344CB8AC3E}">
        <p14:creationId xmlns:p14="http://schemas.microsoft.com/office/powerpoint/2010/main" val="93170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7CA40-54E4-BD45-3065-6939F82B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B3C3B51-D951-6D78-7B84-44842A556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966" y="4144777"/>
            <a:ext cx="3636736" cy="2154923"/>
          </a:xfrm>
          <a:prstGeom prst="rect">
            <a:avLst/>
          </a:prstGeom>
        </p:spPr>
      </p:pic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0DD266B-3C41-8103-28E1-325CBF844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966" y="1737836"/>
            <a:ext cx="3691481" cy="2187362"/>
          </a:xfrm>
          <a:prstGeom prst="rect">
            <a:avLst/>
          </a:prstGeom>
        </p:spPr>
      </p:pic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EAF2250-A5AE-4EF5-25E6-3CB220DE7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744" y="1704484"/>
            <a:ext cx="3691481" cy="2187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8E243-17DD-E48A-CA4A-43FC0102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b="1">
                <a:solidFill>
                  <a:schemeClr val="accent5">
                    <a:lumMod val="49000"/>
                  </a:schemeClr>
                </a:solidFill>
              </a:rPr>
              <a:t>Monitoring transboundary air pollution events</a:t>
            </a:r>
            <a:endParaRPr lang="en-US" b="1">
              <a:solidFill>
                <a:schemeClr val="accent5">
                  <a:lumMod val="49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3DE9F-FBBA-FE9E-B58D-55D103CAF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2" y="1113617"/>
            <a:ext cx="3414103" cy="3022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1814F-BF7C-7B4E-4909-D247CA29C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994" y="905911"/>
            <a:ext cx="2438007" cy="16462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EFC2AB-A66C-8789-C6E3-E224388BB7BB}"/>
              </a:ext>
            </a:extLst>
          </p:cNvPr>
          <p:cNvSpPr txBox="1"/>
          <p:nvPr/>
        </p:nvSpPr>
        <p:spPr>
          <a:xfrm>
            <a:off x="1311449" y="867606"/>
            <a:ext cx="2788515" cy="37965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Wildfires (August 2024)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3415F-5A87-B548-C034-D5830C5CB0C7}"/>
              </a:ext>
            </a:extLst>
          </p:cNvPr>
          <p:cNvSpPr txBox="1"/>
          <p:nvPr/>
        </p:nvSpPr>
        <p:spPr>
          <a:xfrm>
            <a:off x="2902343" y="3211776"/>
            <a:ext cx="6193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 </a:t>
            </a: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map of the world with red and yellow colors&#10;&#10;Description automatically generated">
            <a:extLst>
              <a:ext uri="{FF2B5EF4-FFF2-40B4-BE49-F238E27FC236}">
                <a16:creationId xmlns:a16="http://schemas.microsoft.com/office/drawing/2014/main" id="{54478C25-5078-4D58-5171-7CE02FB21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101" y="4189739"/>
            <a:ext cx="3384643" cy="25329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B35727-B75E-0E3A-352E-DD40F84BD82C}"/>
              </a:ext>
            </a:extLst>
          </p:cNvPr>
          <p:cNvSpPr txBox="1"/>
          <p:nvPr/>
        </p:nvSpPr>
        <p:spPr>
          <a:xfrm>
            <a:off x="7113" y="6373561"/>
            <a:ext cx="1858239" cy="37965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Dust (July 2024)</a:t>
            </a:r>
          </a:p>
        </p:txBody>
      </p:sp>
      <p:pic>
        <p:nvPicPr>
          <p:cNvPr id="20" name="Picture 19" descr="A bright light in the sky&#10;&#10;Description automatically generated">
            <a:extLst>
              <a:ext uri="{FF2B5EF4-FFF2-40B4-BE49-F238E27FC236}">
                <a16:creationId xmlns:a16="http://schemas.microsoft.com/office/drawing/2014/main" id="{4948AA63-5926-5E45-2E95-0832DF862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9539" y="3695744"/>
            <a:ext cx="1504616" cy="2532928"/>
          </a:xfrm>
          <a:prstGeom prst="rect">
            <a:avLst/>
          </a:prstGeom>
        </p:spPr>
      </p:pic>
      <p:pic>
        <p:nvPicPr>
          <p:cNvPr id="21" name="Picture 20" descr="A graph of different types of soil&#10;&#10;AI-generated content may be incorrect.">
            <a:extLst>
              <a:ext uri="{FF2B5EF4-FFF2-40B4-BE49-F238E27FC236}">
                <a16:creationId xmlns:a16="http://schemas.microsoft.com/office/drawing/2014/main" id="{E3ACD7D3-6FD9-C04C-D360-371D4F0F6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8057" y="4117607"/>
            <a:ext cx="3636735" cy="21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A378-7302-E589-0B1E-EF542E38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>
                <a:ea typeface="Calibri"/>
                <a:cs typeface="Calibri"/>
              </a:rPr>
              <a:t>Global </a:t>
            </a:r>
            <a:r>
              <a:rPr lang="en-DE" spc="300">
                <a:ea typeface="Calibri"/>
                <a:cs typeface="Calibri"/>
              </a:rPr>
              <a:t>reanalysis</a:t>
            </a:r>
            <a:r>
              <a:rPr lang="en-GB" spc="300" dirty="0">
                <a:ea typeface="Calibri"/>
                <a:cs typeface="Calibri"/>
              </a:rPr>
              <a:t> of atmospheric composition</a:t>
            </a:r>
            <a:r>
              <a:rPr lang="en-DE" spc="300">
                <a:ea typeface="Calibri"/>
                <a:cs typeface="Calibri"/>
              </a:rPr>
              <a:t> (EAC4)</a:t>
            </a:r>
            <a:endParaRPr lang="en-DE" spc="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88439-D592-A98F-BF73-A563332A8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482" y="841117"/>
            <a:ext cx="6751527" cy="3198889"/>
          </a:xfrm>
        </p:spPr>
        <p:txBody>
          <a:bodyPr vert="horz" lIns="121920" tIns="60960" rIns="121920" bIns="6096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DE" dirty="0">
                <a:ea typeface="Calibri"/>
                <a:cs typeface="Calibri"/>
              </a:rPr>
              <a:t>The atmosphere datastore </a:t>
            </a:r>
            <a:r>
              <a:rPr lang="en-DE">
                <a:ea typeface="Calibri"/>
                <a:cs typeface="Calibri"/>
              </a:rPr>
              <a:t>now </a:t>
            </a:r>
            <a:r>
              <a:rPr lang="en-DE" dirty="0">
                <a:ea typeface="Calibri"/>
                <a:cs typeface="Calibri"/>
              </a:rPr>
              <a:t>contains </a:t>
            </a:r>
            <a:r>
              <a:rPr lang="en-DE">
                <a:ea typeface="Calibri"/>
                <a:cs typeface="Calibri"/>
              </a:rPr>
              <a:t>a</a:t>
            </a:r>
            <a:r>
              <a:rPr lang="en-DE" dirty="0">
                <a:ea typeface="Calibri"/>
                <a:cs typeface="Calibri"/>
              </a:rPr>
              <a:t> </a:t>
            </a:r>
            <a:r>
              <a:rPr lang="en-DE">
                <a:ea typeface="Calibri"/>
                <a:cs typeface="Calibri"/>
              </a:rPr>
              <a:t>full 2</a:t>
            </a:r>
            <a:r>
              <a:rPr lang="en-GB" dirty="0">
                <a:ea typeface="Calibri"/>
                <a:cs typeface="Calibri"/>
              </a:rPr>
              <a:t>2</a:t>
            </a:r>
            <a:r>
              <a:rPr lang="en-DE">
                <a:ea typeface="Calibri"/>
                <a:cs typeface="Calibri"/>
              </a:rPr>
              <a:t>-year </a:t>
            </a:r>
            <a:r>
              <a:rPr lang="en-DE" dirty="0">
                <a:ea typeface="Calibri"/>
                <a:cs typeface="Calibri"/>
              </a:rPr>
              <a:t>global re-analysis </a:t>
            </a:r>
            <a:r>
              <a:rPr lang="en-DE">
                <a:ea typeface="Calibri"/>
                <a:cs typeface="Calibri"/>
              </a:rPr>
              <a:t>dataset </a:t>
            </a:r>
            <a:r>
              <a:rPr lang="en-DE" dirty="0">
                <a:ea typeface="Calibri"/>
                <a:cs typeface="Calibri"/>
              </a:rPr>
              <a:t>for reactive </a:t>
            </a:r>
            <a:r>
              <a:rPr lang="en-DE">
                <a:ea typeface="Calibri"/>
                <a:cs typeface="Calibri"/>
              </a:rPr>
              <a:t>gases and aerosol </a:t>
            </a:r>
            <a:r>
              <a:rPr lang="en-DE" dirty="0">
                <a:ea typeface="Calibri"/>
                <a:cs typeface="Calibri"/>
              </a:rPr>
              <a:t>(EAC4</a:t>
            </a:r>
            <a:r>
              <a:rPr lang="en-DE">
                <a:ea typeface="Calibri"/>
                <a:cs typeface="Calibri"/>
              </a:rPr>
              <a:t>).</a:t>
            </a:r>
            <a:endParaRPr lang="en-GB" dirty="0">
              <a:highlight>
                <a:srgbClr val="FFFF00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DE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DE">
                <a:ea typeface="Calibri"/>
                <a:cs typeface="Calibri"/>
              </a:rPr>
              <a:t>The re-analys</a:t>
            </a:r>
            <a:r>
              <a:rPr lang="en-GB" dirty="0" err="1">
                <a:ea typeface="Calibri"/>
                <a:cs typeface="Calibri"/>
              </a:rPr>
              <a:t>i</a:t>
            </a:r>
            <a:r>
              <a:rPr lang="en-DE">
                <a:ea typeface="Calibri"/>
                <a:cs typeface="Calibri"/>
              </a:rPr>
              <a:t>s takes </a:t>
            </a:r>
            <a:r>
              <a:rPr lang="en-DE" dirty="0">
                <a:ea typeface="Calibri"/>
                <a:cs typeface="Calibri"/>
              </a:rPr>
              <a:t>stock of all available observation datasets </a:t>
            </a:r>
            <a:r>
              <a:rPr lang="en-DE">
                <a:ea typeface="Calibri"/>
                <a:cs typeface="Calibri"/>
              </a:rPr>
              <a:t>using a fixed version of </a:t>
            </a:r>
            <a:r>
              <a:rPr lang="en-DE" dirty="0">
                <a:ea typeface="Calibri"/>
                <a:cs typeface="Calibri"/>
              </a:rPr>
              <a:t>the </a:t>
            </a:r>
            <a:r>
              <a:rPr lang="en-DE">
                <a:ea typeface="Calibri"/>
                <a:cs typeface="Calibri"/>
              </a:rPr>
              <a:t>CAMS forecast model. It is</a:t>
            </a:r>
            <a:r>
              <a:rPr lang="en-DE" dirty="0">
                <a:ea typeface="Calibri"/>
                <a:cs typeface="Calibri"/>
              </a:rPr>
              <a:t> the BEST ESTIMATE of atmospheric composition patterns and evolution</a:t>
            </a:r>
            <a:r>
              <a:rPr lang="en-DE">
                <a:ea typeface="Calibri"/>
                <a:cs typeface="Calibri"/>
              </a:rPr>
              <a:t> over the last two decades.</a:t>
            </a:r>
            <a:endParaRPr lang="en-DE"/>
          </a:p>
          <a:p>
            <a:endParaRPr lang="en-DE" dirty="0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67AFF-09B4-ECCA-3B73-B1275EB4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6837C-EE48-414B-AB0D-0CBE69D9C527}" type="slidenum">
              <a:rPr kumimoji="0" lang="en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28BE8-65D7-8EA2-4316-A3162B781EC1}"/>
              </a:ext>
            </a:extLst>
          </p:cNvPr>
          <p:cNvSpPr txBox="1"/>
          <p:nvPr/>
        </p:nvSpPr>
        <p:spPr>
          <a:xfrm>
            <a:off x="117644" y="605322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01923-5F30-73E8-0676-9746EE91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41" y="3878016"/>
            <a:ext cx="3166003" cy="2262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EFCF9-EE21-C22B-CAAE-78CCF4EE8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003" y="1060812"/>
            <a:ext cx="3395640" cy="2545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1F053-5940-C370-B340-4F83DFB47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922" y="4088653"/>
            <a:ext cx="3204449" cy="2048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B76875-CED6-57B4-7F3C-2EF57D8D25AB}"/>
              </a:ext>
            </a:extLst>
          </p:cNvPr>
          <p:cNvSpPr txBox="1"/>
          <p:nvPr/>
        </p:nvSpPr>
        <p:spPr>
          <a:xfrm>
            <a:off x="8699101" y="4306289"/>
            <a:ext cx="3320979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contributes to the BAMS State of the Climate with detailed information on carbon monoxide, aerosols and fire emissions.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3FA97-29EC-4C39-CA2D-C598A474CB43}"/>
              </a:ext>
            </a:extLst>
          </p:cNvPr>
          <p:cNvSpPr txBox="1"/>
          <p:nvPr/>
        </p:nvSpPr>
        <p:spPr>
          <a:xfrm>
            <a:off x="2057554" y="6199989"/>
            <a:ext cx="2139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emissions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B46C7-B5EE-0F5F-D122-21AAEF24887D}"/>
              </a:ext>
            </a:extLst>
          </p:cNvPr>
          <p:cNvSpPr txBox="1"/>
          <p:nvPr/>
        </p:nvSpPr>
        <p:spPr>
          <a:xfrm>
            <a:off x="5986823" y="3767613"/>
            <a:ext cx="2139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aerosol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B4E73-D68E-067F-BD61-565D24513C67}"/>
              </a:ext>
            </a:extLst>
          </p:cNvPr>
          <p:cNvSpPr txBox="1"/>
          <p:nvPr/>
        </p:nvSpPr>
        <p:spPr>
          <a:xfrm>
            <a:off x="9121088" y="3685118"/>
            <a:ext cx="2139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monoxide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38519-E765-42EB-8793-6038D891C159}"/>
              </a:ext>
            </a:extLst>
          </p:cNvPr>
          <p:cNvSpPr txBox="1"/>
          <p:nvPr/>
        </p:nvSpPr>
        <p:spPr>
          <a:xfrm>
            <a:off x="609110" y="6574079"/>
            <a:ext cx="711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  <a:sym typeface="Arial"/>
              </a:rPr>
              <a:t>Inness et al. 2019,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hlinkClick r:id="rId5"/>
              </a:rPr>
              <a:t>https://doi.org/10.5194/acp-19-3515-2019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B949E-A180-0D29-2C50-65205D7AD23E}"/>
              </a:ext>
            </a:extLst>
          </p:cNvPr>
          <p:cNvSpPr txBox="1"/>
          <p:nvPr/>
        </p:nvSpPr>
        <p:spPr>
          <a:xfrm>
            <a:off x="1267922" y="1824520"/>
            <a:ext cx="6534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ads.atmosphere.copernicus.eu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/datasets/cams-global-reanalysis-eac4?tab=overview</a:t>
            </a:r>
          </a:p>
        </p:txBody>
      </p:sp>
    </p:spTree>
    <p:extLst>
      <p:ext uri="{BB962C8B-B14F-4D97-AF65-F5344CB8AC3E}">
        <p14:creationId xmlns:p14="http://schemas.microsoft.com/office/powerpoint/2010/main" val="3387471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BDF1-626F-58D5-0F6D-4A275BDA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/>
              <a:t>2023 monthly mean AOD anomalies</a:t>
            </a:r>
          </a:p>
        </p:txBody>
      </p:sp>
      <p:pic>
        <p:nvPicPr>
          <p:cNvPr id="4" name="Picture 3" descr="A map of the earth&#10;&#10;Description automatically generated">
            <a:extLst>
              <a:ext uri="{FF2B5EF4-FFF2-40B4-BE49-F238E27FC236}">
                <a16:creationId xmlns:a16="http://schemas.microsoft.com/office/drawing/2014/main" id="{BE81E584-477B-FD9E-ABEA-7515948D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61" y="1462110"/>
            <a:ext cx="1797521" cy="2216524"/>
          </a:xfrm>
          <a:prstGeom prst="rect">
            <a:avLst/>
          </a:prstGeom>
        </p:spPr>
      </p:pic>
      <p:pic>
        <p:nvPicPr>
          <p:cNvPr id="6" name="Picture 5" descr="A map of the earth&#10;&#10;Description automatically generated">
            <a:extLst>
              <a:ext uri="{FF2B5EF4-FFF2-40B4-BE49-F238E27FC236}">
                <a16:creationId xmlns:a16="http://schemas.microsoft.com/office/drawing/2014/main" id="{F1E3652D-0739-531C-75C6-D5946D1B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1" y="3491858"/>
            <a:ext cx="2187194" cy="2216524"/>
          </a:xfrm>
          <a:prstGeom prst="rect">
            <a:avLst/>
          </a:prstGeom>
        </p:spPr>
      </p:pic>
      <p:pic>
        <p:nvPicPr>
          <p:cNvPr id="8" name="Picture 7" descr="A map of the earth&#10;&#10;Description automatically generated">
            <a:extLst>
              <a:ext uri="{FF2B5EF4-FFF2-40B4-BE49-F238E27FC236}">
                <a16:creationId xmlns:a16="http://schemas.microsoft.com/office/drawing/2014/main" id="{76BC9EA9-2290-B235-329D-6FE127775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286" y="1462111"/>
            <a:ext cx="1797521" cy="2216523"/>
          </a:xfrm>
          <a:prstGeom prst="rect">
            <a:avLst/>
          </a:prstGeom>
        </p:spPr>
      </p:pic>
      <p:pic>
        <p:nvPicPr>
          <p:cNvPr id="10" name="Picture 9" descr="A map of the earth&#10;&#10;Description automatically generated">
            <a:extLst>
              <a:ext uri="{FF2B5EF4-FFF2-40B4-BE49-F238E27FC236}">
                <a16:creationId xmlns:a16="http://schemas.microsoft.com/office/drawing/2014/main" id="{EB8FA04E-C4DD-44B3-BAD5-618C33C6B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234" y="3491859"/>
            <a:ext cx="2195573" cy="2216523"/>
          </a:xfrm>
          <a:prstGeom prst="rect">
            <a:avLst/>
          </a:prstGeom>
        </p:spPr>
      </p:pic>
      <p:pic>
        <p:nvPicPr>
          <p:cNvPr id="12" name="Picture 11" descr="A map of the earth&#10;&#10;Description automatically generated">
            <a:extLst>
              <a:ext uri="{FF2B5EF4-FFF2-40B4-BE49-F238E27FC236}">
                <a16:creationId xmlns:a16="http://schemas.microsoft.com/office/drawing/2014/main" id="{9993DEEF-A798-C2CC-1E7F-B313209B8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478" y="1462111"/>
            <a:ext cx="1797521" cy="2216523"/>
          </a:xfrm>
          <a:prstGeom prst="rect">
            <a:avLst/>
          </a:prstGeom>
        </p:spPr>
      </p:pic>
      <p:pic>
        <p:nvPicPr>
          <p:cNvPr id="14" name="Picture 13" descr="A map of the earth&#10;&#10;Description automatically generated">
            <a:extLst>
              <a:ext uri="{FF2B5EF4-FFF2-40B4-BE49-F238E27FC236}">
                <a16:creationId xmlns:a16="http://schemas.microsoft.com/office/drawing/2014/main" id="{E647FC36-B1BA-6D4E-40AE-6E266AF4A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926" y="3491859"/>
            <a:ext cx="2174624" cy="2216524"/>
          </a:xfrm>
          <a:prstGeom prst="rect">
            <a:avLst/>
          </a:prstGeom>
        </p:spPr>
      </p:pic>
      <p:pic>
        <p:nvPicPr>
          <p:cNvPr id="16" name="Picture 15" descr="A map of the earth&#10;&#10;Description automatically generated">
            <a:extLst>
              <a:ext uri="{FF2B5EF4-FFF2-40B4-BE49-F238E27FC236}">
                <a16:creationId xmlns:a16="http://schemas.microsoft.com/office/drawing/2014/main" id="{3534DD98-7E7B-ADCD-63EC-63F8DA0E6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736" y="1462112"/>
            <a:ext cx="1831041" cy="2216523"/>
          </a:xfrm>
          <a:prstGeom prst="rect">
            <a:avLst/>
          </a:prstGeom>
        </p:spPr>
      </p:pic>
      <p:pic>
        <p:nvPicPr>
          <p:cNvPr id="18" name="Picture 17" descr="A map of the earth&#10;&#10;Description automatically generated">
            <a:extLst>
              <a:ext uri="{FF2B5EF4-FFF2-40B4-BE49-F238E27FC236}">
                <a16:creationId xmlns:a16="http://schemas.microsoft.com/office/drawing/2014/main" id="{C86F49DE-176C-79C6-1C77-29C2F6F97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4949" y="3491859"/>
            <a:ext cx="2262614" cy="2216524"/>
          </a:xfrm>
          <a:prstGeom prst="rect">
            <a:avLst/>
          </a:prstGeom>
        </p:spPr>
      </p:pic>
      <p:pic>
        <p:nvPicPr>
          <p:cNvPr id="20" name="Picture 19" descr="A map of the earth&#10;&#10;Description automatically generated">
            <a:extLst>
              <a:ext uri="{FF2B5EF4-FFF2-40B4-BE49-F238E27FC236}">
                <a16:creationId xmlns:a16="http://schemas.microsoft.com/office/drawing/2014/main" id="{6556EE00-511E-6519-B89E-D91A299A3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2448" y="1462112"/>
            <a:ext cx="1914841" cy="2216523"/>
          </a:xfrm>
          <a:prstGeom prst="rect">
            <a:avLst/>
          </a:prstGeom>
        </p:spPr>
      </p:pic>
      <p:pic>
        <p:nvPicPr>
          <p:cNvPr id="22" name="Picture 21" descr="A map of the earth&#10;&#10;Description automatically generated">
            <a:extLst>
              <a:ext uri="{FF2B5EF4-FFF2-40B4-BE49-F238E27FC236}">
                <a16:creationId xmlns:a16="http://schemas.microsoft.com/office/drawing/2014/main" id="{2D15CA75-7290-4264-F897-E7F21BE1CB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9368" y="3491860"/>
            <a:ext cx="2363175" cy="2216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798241-75FA-6584-EF69-8AE65258FE84}"/>
              </a:ext>
            </a:extLst>
          </p:cNvPr>
          <p:cNvSpPr txBox="1"/>
          <p:nvPr/>
        </p:nvSpPr>
        <p:spPr>
          <a:xfrm>
            <a:off x="228421" y="1131211"/>
            <a:ext cx="218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2F885-C7EB-CC89-3E80-63940ED4D698}"/>
              </a:ext>
            </a:extLst>
          </p:cNvPr>
          <p:cNvSpPr txBox="1"/>
          <p:nvPr/>
        </p:nvSpPr>
        <p:spPr>
          <a:xfrm>
            <a:off x="2346768" y="1142772"/>
            <a:ext cx="218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58AEED-A7FC-939B-8C04-20784A578D89}"/>
              </a:ext>
            </a:extLst>
          </p:cNvPr>
          <p:cNvSpPr txBox="1"/>
          <p:nvPr/>
        </p:nvSpPr>
        <p:spPr>
          <a:xfrm>
            <a:off x="4512546" y="1128624"/>
            <a:ext cx="218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25BE77-986D-CD09-DF45-62994354A258}"/>
              </a:ext>
            </a:extLst>
          </p:cNvPr>
          <p:cNvSpPr txBox="1"/>
          <p:nvPr/>
        </p:nvSpPr>
        <p:spPr>
          <a:xfrm>
            <a:off x="6592659" y="1128624"/>
            <a:ext cx="218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87F7F-95C9-CFA6-55C1-D592C17B1D9A}"/>
              </a:ext>
            </a:extLst>
          </p:cNvPr>
          <p:cNvSpPr txBox="1"/>
          <p:nvPr/>
        </p:nvSpPr>
        <p:spPr>
          <a:xfrm>
            <a:off x="8800047" y="1128623"/>
            <a:ext cx="218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September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09AA1C-1EB4-911B-DF2E-1C7B57BCFB56}"/>
              </a:ext>
            </a:extLst>
          </p:cNvPr>
          <p:cNvSpPr txBox="1"/>
          <p:nvPr/>
        </p:nvSpPr>
        <p:spPr>
          <a:xfrm>
            <a:off x="11057622" y="2047152"/>
            <a:ext cx="9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Monthly mean AOD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7FA20-B016-02B6-6882-99E9B08568F4}"/>
              </a:ext>
            </a:extLst>
          </p:cNvPr>
          <p:cNvSpPr txBox="1"/>
          <p:nvPr/>
        </p:nvSpPr>
        <p:spPr>
          <a:xfrm>
            <a:off x="11057621" y="3918297"/>
            <a:ext cx="971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Monthly mean AOD anomaly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50809B-64B6-35EF-99EF-CFA5D53232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5534" b="30681"/>
          <a:stretch/>
        </p:blipFill>
        <p:spPr>
          <a:xfrm>
            <a:off x="0" y="5749198"/>
            <a:ext cx="4251421" cy="9606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8CE444-D99A-3722-1DF6-A334DD92727C}"/>
              </a:ext>
            </a:extLst>
          </p:cNvPr>
          <p:cNvSpPr txBox="1"/>
          <p:nvPr/>
        </p:nvSpPr>
        <p:spPr>
          <a:xfrm>
            <a:off x="4384091" y="6417434"/>
            <a:ext cx="711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  <a:sym typeface="Arial"/>
              </a:rPr>
              <a:t>Inness et al. 2019,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hlinkClick r:id="rId13"/>
              </a:rPr>
              <a:t>https://doi.org/10.5194/acp-19-3515-2019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2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11BD0-A27F-1490-AD21-BC5E58530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new CAMS reanalysis of global atmospheric composition (EAC5) is being prepared to incorporate updated modelling and observations.</a:t>
            </a:r>
          </a:p>
          <a:p>
            <a:r>
              <a:rPr lang="en-GB" dirty="0"/>
              <a:t>Key updates include:</a:t>
            </a:r>
          </a:p>
          <a:p>
            <a:pPr lvl="1"/>
            <a:r>
              <a:rPr lang="en-GB" dirty="0"/>
              <a:t>Increased horizontal and vertical resolution (40 km, 137 levels) </a:t>
            </a:r>
          </a:p>
          <a:p>
            <a:pPr lvl="1"/>
            <a:r>
              <a:rPr lang="en-GB" dirty="0"/>
              <a:t>Stratospheric chemistry of BASCOE CTM ( +60 species)</a:t>
            </a:r>
          </a:p>
          <a:p>
            <a:pPr lvl="1"/>
            <a:r>
              <a:rPr lang="en-GB" dirty="0"/>
              <a:t>Secondary aerosols (Nitrates, Ammonium, SOA)</a:t>
            </a:r>
          </a:p>
          <a:p>
            <a:pPr lvl="1"/>
            <a:r>
              <a:rPr lang="en-GB" dirty="0"/>
              <a:t>Online biogenic VOC emissions scheme </a:t>
            </a:r>
          </a:p>
          <a:p>
            <a:pPr lvl="1"/>
            <a:r>
              <a:rPr lang="en-GB" dirty="0"/>
              <a:t>Improved modelling approach for aerosol and chemistry as of IFS cycle 49r1  (EQSAM4Clim, updates of dry and wet deposition and dust and sea salt fluxes) </a:t>
            </a:r>
          </a:p>
          <a:p>
            <a:pPr lvl="1"/>
            <a:r>
              <a:rPr lang="en-GB" dirty="0"/>
              <a:t>New assimilated retrievals of atmospheric composition: </a:t>
            </a:r>
          </a:p>
          <a:p>
            <a:pPr lvl="2"/>
            <a:r>
              <a:rPr lang="en-GB" dirty="0"/>
              <a:t>Sentinel 5P (Ozone, NO2, SO2, CO)</a:t>
            </a:r>
          </a:p>
          <a:p>
            <a:pPr lvl="2"/>
            <a:r>
              <a:rPr lang="en-GB" dirty="0"/>
              <a:t>AOD from VIIRS and Sentinel 3</a:t>
            </a:r>
          </a:p>
          <a:p>
            <a:pPr lvl="1"/>
            <a:r>
              <a:rPr lang="en-GB" dirty="0"/>
              <a:t>Anthropogenic emissions from the CAMS-GLOB-ANT M1 mosaic</a:t>
            </a:r>
          </a:p>
          <a:p>
            <a:pPr lvl="1"/>
            <a:r>
              <a:rPr lang="en-GB" dirty="0"/>
              <a:t>1 hourly temporal resolution</a:t>
            </a:r>
          </a:p>
          <a:p>
            <a:r>
              <a:rPr lang="en-GB" dirty="0"/>
              <a:t>Start in Q2/Q3 2025 with completion in 2028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5CA5F-7D87-C38E-A55E-9A0A28C1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>
                <a:ea typeface="Calibri"/>
                <a:cs typeface="Calibri"/>
              </a:rPr>
              <a:t>The new global </a:t>
            </a:r>
            <a:r>
              <a:rPr lang="en-DE" spc="300">
                <a:ea typeface="Calibri"/>
                <a:cs typeface="Calibri"/>
              </a:rPr>
              <a:t>reanalysis</a:t>
            </a:r>
            <a:r>
              <a:rPr lang="en-GB" spc="300" dirty="0">
                <a:ea typeface="Calibri"/>
                <a:cs typeface="Calibri"/>
              </a:rPr>
              <a:t> of atmospheric composition</a:t>
            </a:r>
            <a:r>
              <a:rPr lang="en-DE" spc="300">
                <a:ea typeface="Calibri"/>
                <a:cs typeface="Calibri"/>
              </a:rPr>
              <a:t> (EAC</a:t>
            </a:r>
            <a:r>
              <a:rPr lang="en-GB" spc="300" dirty="0">
                <a:ea typeface="Calibri"/>
                <a:cs typeface="Calibri"/>
              </a:rPr>
              <a:t>5</a:t>
            </a:r>
            <a:r>
              <a:rPr lang="en-DE" spc="300">
                <a:ea typeface="Calibri"/>
                <a:cs typeface="Calibri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66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15F8D5-1E7E-2AB3-A647-6D1D4F9F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diagram of a map&#10;&#10;AI-generated content may be incorrect.">
            <a:extLst>
              <a:ext uri="{FF2B5EF4-FFF2-40B4-BE49-F238E27FC236}">
                <a16:creationId xmlns:a16="http://schemas.microsoft.com/office/drawing/2014/main" id="{E90B26A9-60D8-DC75-716E-A5BDC43B3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3719" y="0"/>
            <a:ext cx="12185089" cy="6839744"/>
          </a:xfrm>
        </p:spPr>
      </p:pic>
    </p:spTree>
    <p:extLst>
      <p:ext uri="{BB962C8B-B14F-4D97-AF65-F5344CB8AC3E}">
        <p14:creationId xmlns:p14="http://schemas.microsoft.com/office/powerpoint/2010/main" val="275206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E1F91B-250D-98EC-A34A-366D1D48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B9AE72F-7DBD-9D80-25D9-8ED2BEBB2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1892" y="0"/>
            <a:ext cx="12152377" cy="6837860"/>
          </a:xfrm>
        </p:spPr>
      </p:pic>
    </p:spTree>
    <p:extLst>
      <p:ext uri="{BB962C8B-B14F-4D97-AF65-F5344CB8AC3E}">
        <p14:creationId xmlns:p14="http://schemas.microsoft.com/office/powerpoint/2010/main" val="331252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153F5-30A1-B133-58A7-927D3C08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Maximised use of in-situ observations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857D3-0FC5-EF11-E4EC-9D792533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1345150"/>
            <a:ext cx="5060230" cy="2424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A4A3C-3673-73A6-A9B1-518245A3193E}"/>
              </a:ext>
            </a:extLst>
          </p:cNvPr>
          <p:cNvSpPr txBox="1"/>
          <p:nvPr/>
        </p:nvSpPr>
        <p:spPr>
          <a:xfrm>
            <a:off x="1418167" y="1017439"/>
            <a:ext cx="401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 with the EEA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1DDEA-AC42-149B-380B-FF012082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78" y="927847"/>
            <a:ext cx="4671272" cy="3435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A0905-71BE-8FC6-C6A4-900B3867A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15" y="807936"/>
            <a:ext cx="1467149" cy="1040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B590DC-A96E-2559-2B92-BFA3F107C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801" y="860153"/>
            <a:ext cx="1637179" cy="2596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5E674-837A-8064-8B39-50C573F0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3586" y="4424908"/>
            <a:ext cx="5260637" cy="2315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4B9915-326B-50A1-BCD5-86C2C2DA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30" y="3834360"/>
            <a:ext cx="2421316" cy="895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D3D9E-64F6-7A5B-B159-AB268C9C0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2141" y="3554014"/>
            <a:ext cx="4340922" cy="2315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9613C6-0D80-C449-3537-7DD17FBBF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190" y="3408004"/>
            <a:ext cx="2138317" cy="909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99A4AB-DD0D-1DE1-EE01-1A24589BE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3097" y="4508223"/>
            <a:ext cx="1278903" cy="1621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516ED8-8711-236F-CDC1-5FB92B8879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4245" y="4341214"/>
            <a:ext cx="2544685" cy="2482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F9EB9-F89D-050B-F94D-C48A0D3B8C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6942" y="3495073"/>
            <a:ext cx="2260469" cy="795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2A4D1-39D0-EFFA-20E4-5A2CCA007B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9669" y="5509622"/>
            <a:ext cx="1839222" cy="6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05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D6F9-F418-E54E-A88D-52EDEB0F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CAMS support to international activities</a:t>
            </a:r>
            <a:endParaRPr lang="en-US" b="1">
              <a:ea typeface="Calibri"/>
              <a:cs typeface="Calibri"/>
            </a:endParaRPr>
          </a:p>
        </p:txBody>
      </p:sp>
      <p:pic>
        <p:nvPicPr>
          <p:cNvPr id="4" name="Picture 2" descr="Over 100 countries join methane pledge but China, India, Australia and  Russia stay out">
            <a:extLst>
              <a:ext uri="{FF2B5EF4-FFF2-40B4-BE49-F238E27FC236}">
                <a16:creationId xmlns:a16="http://schemas.microsoft.com/office/drawing/2014/main" id="{99CB4AD4-156C-A620-09E6-8D84CFA4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93" y="1173851"/>
            <a:ext cx="3188935" cy="18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at is the Paris Agreement and Why is it Important? - The Starfish">
            <a:extLst>
              <a:ext uri="{FF2B5EF4-FFF2-40B4-BE49-F238E27FC236}">
                <a16:creationId xmlns:a16="http://schemas.microsoft.com/office/drawing/2014/main" id="{422B9BCA-FB07-BDA5-6D7A-00BF59641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20600" r="6911" b="26200"/>
          <a:stretch/>
        </p:blipFill>
        <p:spPr bwMode="auto">
          <a:xfrm>
            <a:off x="4600205" y="719491"/>
            <a:ext cx="3328372" cy="15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04B18-32F4-CB0E-CE27-E9F8163A4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753" y="5056615"/>
            <a:ext cx="1689364" cy="1484653"/>
          </a:xfrm>
          <a:prstGeom prst="rect">
            <a:avLst/>
          </a:prstGeom>
        </p:spPr>
      </p:pic>
      <p:pic>
        <p:nvPicPr>
          <p:cNvPr id="11" name="Picture 10" descr="A poster of a person with a helmet and a helicopter flying over a eye&#10;&#10;Description automatically generated">
            <a:extLst>
              <a:ext uri="{FF2B5EF4-FFF2-40B4-BE49-F238E27FC236}">
                <a16:creationId xmlns:a16="http://schemas.microsoft.com/office/drawing/2014/main" id="{A82E60F8-6800-F6BB-67D8-D6CE42B8D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62" y="3194223"/>
            <a:ext cx="1505943" cy="2121869"/>
          </a:xfrm>
          <a:prstGeom prst="rect">
            <a:avLst/>
          </a:prstGeom>
        </p:spPr>
      </p:pic>
      <p:pic>
        <p:nvPicPr>
          <p:cNvPr id="13" name="Picture 1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46E88CE1-641D-15F3-6B11-A916E91AE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14" y="3956429"/>
            <a:ext cx="2831637" cy="942720"/>
          </a:xfrm>
          <a:prstGeom prst="rect">
            <a:avLst/>
          </a:prstGeom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48F3D24-E4C9-B116-61A7-27E06A9607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6691"/>
          <a:stretch/>
        </p:blipFill>
        <p:spPr>
          <a:xfrm>
            <a:off x="5853628" y="3434306"/>
            <a:ext cx="1679437" cy="1623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5C60D9-2DD1-E2CC-87CB-502DDBAA84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1" t="16317" r="22021" b="10768"/>
          <a:stretch/>
        </p:blipFill>
        <p:spPr>
          <a:xfrm>
            <a:off x="992153" y="2075191"/>
            <a:ext cx="3056339" cy="11191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92E5646-87A2-CE22-995B-D43CEB621691}"/>
              </a:ext>
            </a:extLst>
          </p:cNvPr>
          <p:cNvGrpSpPr/>
          <p:nvPr/>
        </p:nvGrpSpPr>
        <p:grpSpPr>
          <a:xfrm>
            <a:off x="3765610" y="5214102"/>
            <a:ext cx="2506988" cy="1183737"/>
            <a:chOff x="2824206" y="4147802"/>
            <a:chExt cx="1880241" cy="88780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DCDED-1AED-F415-9318-8DA7BA6F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1324" y="4147802"/>
              <a:ext cx="443123" cy="443123"/>
            </a:xfrm>
            <a:prstGeom prst="rect">
              <a:avLst/>
            </a:prstGeom>
          </p:spPr>
        </p:pic>
        <p:pic>
          <p:nvPicPr>
            <p:cNvPr id="21" name="Picture 20" descr="A green square with white text and a heart and pulse&#10;&#10;Description automatically generated">
              <a:extLst>
                <a:ext uri="{FF2B5EF4-FFF2-40B4-BE49-F238E27FC236}">
                  <a16:creationId xmlns:a16="http://schemas.microsoft.com/office/drawing/2014/main" id="{861A7081-B1B5-E1D1-D2FF-D8E09735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9863" y="4147802"/>
              <a:ext cx="443123" cy="443123"/>
            </a:xfrm>
            <a:prstGeom prst="rect">
              <a:avLst/>
            </a:prstGeom>
          </p:spPr>
        </p:pic>
        <p:pic>
          <p:nvPicPr>
            <p:cNvPr id="22" name="Picture 21" descr="A green and white rectangle with a globe and text&#10;&#10;Description automatically generated">
              <a:extLst>
                <a:ext uri="{FF2B5EF4-FFF2-40B4-BE49-F238E27FC236}">
                  <a16:creationId xmlns:a16="http://schemas.microsoft.com/office/drawing/2014/main" id="{7C2333D7-BCBB-A00B-BB22-BD64E7F7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21907" y="4592482"/>
              <a:ext cx="443123" cy="443123"/>
            </a:xfrm>
            <a:prstGeom prst="rect">
              <a:avLst/>
            </a:prstGeom>
          </p:spPr>
        </p:pic>
        <p:pic>
          <p:nvPicPr>
            <p:cNvPr id="23" name="Picture 22" descr="A green square with white text and a tree and birds&#10;&#10;Description automatically generated">
              <a:extLst>
                <a:ext uri="{FF2B5EF4-FFF2-40B4-BE49-F238E27FC236}">
                  <a16:creationId xmlns:a16="http://schemas.microsoft.com/office/drawing/2014/main" id="{D8D72F83-FEF4-39F2-51BE-1F5CA54C8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61324" y="4592482"/>
              <a:ext cx="443123" cy="443123"/>
            </a:xfrm>
            <a:prstGeom prst="rect">
              <a:avLst/>
            </a:prstGeom>
          </p:spPr>
        </p:pic>
        <p:pic>
          <p:nvPicPr>
            <p:cNvPr id="24" name="Picture 23" descr="A logo with a circle of colorful text&#10;&#10;Description automatically generated">
              <a:extLst>
                <a:ext uri="{FF2B5EF4-FFF2-40B4-BE49-F238E27FC236}">
                  <a16:creationId xmlns:a16="http://schemas.microsoft.com/office/drawing/2014/main" id="{11FA7830-71A6-4276-83FE-076A279CC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24206" y="4194915"/>
              <a:ext cx="929664" cy="802654"/>
            </a:xfrm>
            <a:prstGeom prst="rect">
              <a:avLst/>
            </a:prstGeom>
          </p:spPr>
        </p:pic>
      </p:grpSp>
      <p:sp>
        <p:nvSpPr>
          <p:cNvPr id="26" name="Arrow: Up 25">
            <a:extLst>
              <a:ext uri="{FF2B5EF4-FFF2-40B4-BE49-F238E27FC236}">
                <a16:creationId xmlns:a16="http://schemas.microsoft.com/office/drawing/2014/main" id="{AEA7DB48-98E2-A4A9-5764-2630A3266565}"/>
              </a:ext>
            </a:extLst>
          </p:cNvPr>
          <p:cNvSpPr/>
          <p:nvPr/>
        </p:nvSpPr>
        <p:spPr>
          <a:xfrm rot="-3540000">
            <a:off x="5201680" y="2577689"/>
            <a:ext cx="245389" cy="1097796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8F3D78A6-A227-BEF8-41B9-43EAE57DF026}"/>
              </a:ext>
            </a:extLst>
          </p:cNvPr>
          <p:cNvSpPr/>
          <p:nvPr/>
        </p:nvSpPr>
        <p:spPr>
          <a:xfrm rot="15840000">
            <a:off x="4871002" y="3699122"/>
            <a:ext cx="245389" cy="1097796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2A5E1CA1-4AB8-5C15-8518-4CEC89C54431}"/>
              </a:ext>
            </a:extLst>
          </p:cNvPr>
          <p:cNvSpPr/>
          <p:nvPr/>
        </p:nvSpPr>
        <p:spPr>
          <a:xfrm rot="5880000">
            <a:off x="8235303" y="3655990"/>
            <a:ext cx="245389" cy="1097796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8E22B5A3-16DB-E854-7C0A-AE263EFE063F}"/>
              </a:ext>
            </a:extLst>
          </p:cNvPr>
          <p:cNvSpPr/>
          <p:nvPr/>
        </p:nvSpPr>
        <p:spPr>
          <a:xfrm rot="3180000">
            <a:off x="7760850" y="2491423"/>
            <a:ext cx="245389" cy="1097796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E9A48C8B-0E86-E3B2-12A4-AB56E294BC8A}"/>
              </a:ext>
            </a:extLst>
          </p:cNvPr>
          <p:cNvSpPr/>
          <p:nvPr/>
        </p:nvSpPr>
        <p:spPr>
          <a:xfrm>
            <a:off x="6567528" y="2261386"/>
            <a:ext cx="245389" cy="1097796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A10E2-B16F-5781-165B-94AA5ADC87B1}"/>
              </a:ext>
            </a:extLst>
          </p:cNvPr>
          <p:cNvSpPr txBox="1"/>
          <p:nvPr/>
        </p:nvSpPr>
        <p:spPr>
          <a:xfrm>
            <a:off x="117643" y="60532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>
                <a:ln>
                  <a:noFill/>
                </a:ln>
                <a:solidFill>
                  <a:srgbClr val="416D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5016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spc="267" dirty="0"/>
              <a:t>Copernicus Atmosphere Monitoring Service</a:t>
            </a:r>
          </a:p>
        </p:txBody>
      </p:sp>
      <p:pic>
        <p:nvPicPr>
          <p:cNvPr id="4" name="Picture 2" descr="The six thematic information services provided by the Copernicus Earth Observation Programme">
            <a:extLst>
              <a:ext uri="{FF2B5EF4-FFF2-40B4-BE49-F238E27FC236}">
                <a16:creationId xmlns:a16="http://schemas.microsoft.com/office/drawing/2014/main" id="{EFE294E1-8AA2-D15D-0702-628144CBC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6983" y="1419081"/>
            <a:ext cx="7396215" cy="447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24089-24BB-1D36-3F1B-4298B4C5C22B}"/>
              </a:ext>
            </a:extLst>
          </p:cNvPr>
          <p:cNvSpPr txBox="1"/>
          <p:nvPr/>
        </p:nvSpPr>
        <p:spPr>
          <a:xfrm>
            <a:off x="1169424" y="1043832"/>
            <a:ext cx="3046215" cy="2155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2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C Square Sans Pro"/>
                <a:ea typeface="Calibri"/>
                <a:cs typeface="EC Square Sans Pro"/>
              </a:rPr>
              <a:t>CAMS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C Square Sans Pro"/>
                <a:ea typeface="Calibri"/>
                <a:cs typeface="EC Square Sans Pro"/>
              </a:rPr>
              <a:t>is one of six thematic information services provided by </a:t>
            </a:r>
            <a:b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C Square Sans Pro"/>
                <a:ea typeface="Calibri"/>
                <a:cs typeface="EC Square Sans Pro"/>
              </a:rPr>
            </a:b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C Square Sans Pro"/>
                <a:ea typeface="Calibri"/>
                <a:cs typeface="EC Square Sans Pro"/>
              </a:rPr>
              <a:t>the Copernicus Earth Observation Programme of the European Union.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EC Square Sans Pro"/>
              <a:ea typeface="Calibri"/>
              <a:cs typeface="EC Square Sans Pr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8EBF93-B1D9-DA55-451B-5B97377F2EB6}"/>
              </a:ext>
            </a:extLst>
          </p:cNvPr>
          <p:cNvSpPr/>
          <p:nvPr/>
        </p:nvSpPr>
        <p:spPr>
          <a:xfrm>
            <a:off x="8715375" y="2983296"/>
            <a:ext cx="2723658" cy="56755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1EEAC-060C-8501-09A6-40AF53905D5D}"/>
              </a:ext>
            </a:extLst>
          </p:cNvPr>
          <p:cNvSpPr txBox="1"/>
          <p:nvPr/>
        </p:nvSpPr>
        <p:spPr>
          <a:xfrm>
            <a:off x="1169423" y="3267075"/>
            <a:ext cx="3046215" cy="284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2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C Square Sans Pro"/>
                <a:ea typeface="Calibri"/>
                <a:cs typeface="EC Square Sans Pro"/>
              </a:rPr>
              <a:t>Implemented (and C3S) by ECMWF on behalf of the European Commission</a:t>
            </a:r>
          </a:p>
          <a:p>
            <a:pPr marL="0" marR="0" lvl="0" indent="0" algn="l" defTabSz="304792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EC Square Sans Pro"/>
              <a:ea typeface="Calibri"/>
              <a:cs typeface="EC Square Sans Pro"/>
            </a:endParaRPr>
          </a:p>
          <a:p>
            <a:pPr marL="0" marR="0" lvl="0" indent="0" algn="l" defTabSz="304792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C Square Sans Pro"/>
                <a:ea typeface="Calibri"/>
                <a:cs typeface="EC Square Sans Pro"/>
              </a:rPr>
              <a:t>Fire danger and flood forecasts provided to CEMS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F8819-7D80-AC75-0559-D93E181F579B}"/>
              </a:ext>
            </a:extLst>
          </p:cNvPr>
          <p:cNvSpPr/>
          <p:nvPr/>
        </p:nvSpPr>
        <p:spPr>
          <a:xfrm>
            <a:off x="7974507" y="1709081"/>
            <a:ext cx="2723658" cy="5675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74EE6-AC45-CFA4-277A-12CC0D9B8AEB}"/>
              </a:ext>
            </a:extLst>
          </p:cNvPr>
          <p:cNvSpPr/>
          <p:nvPr/>
        </p:nvSpPr>
        <p:spPr>
          <a:xfrm>
            <a:off x="8079405" y="5115069"/>
            <a:ext cx="2723658" cy="56755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4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6D699-9ADA-0C1D-EB86-44215E9B0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CAMS provides operational forecasts, analyses and reanalysis of 3-D global atmospheric composition based on Earth Observation data.</a:t>
            </a:r>
          </a:p>
          <a:p>
            <a:pPr lvl="1"/>
            <a:r>
              <a:rPr lang="en-GB" dirty="0"/>
              <a:t>Operational regional air quality forecasts for Europe take background atmospheric composition as lateral boundary conditions from the global outputs.</a:t>
            </a:r>
          </a:p>
          <a:p>
            <a:r>
              <a:rPr lang="en-GB" dirty="0"/>
              <a:t>Routine monitoring of the CAMS products is performed to analyse changes in atmospheric composition including wildfire smoke, desert dust, volcanic eruptions and air pollution episodes.</a:t>
            </a:r>
          </a:p>
          <a:p>
            <a:r>
              <a:rPr lang="en-GB" dirty="0"/>
              <a:t>All data are fully open access and supported by routine evaluation and quality control against independent measurements.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8A0E0-4439-05C7-1184-46B194B9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8832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5CA610-5D0E-1B43-8A49-CC1343CAA5F4}"/>
              </a:ext>
            </a:extLst>
          </p:cNvPr>
          <p:cNvSpPr/>
          <p:nvPr/>
        </p:nvSpPr>
        <p:spPr>
          <a:xfrm>
            <a:off x="3091732" y="4361198"/>
            <a:ext cx="6720747" cy="1248139"/>
          </a:xfrm>
          <a:prstGeom prst="rect">
            <a:avLst/>
          </a:prstGeom>
          <a:solidFill>
            <a:srgbClr val="61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 for your attention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DEFE6-95C3-BE45-AB96-53B88BB7BD7B}"/>
              </a:ext>
            </a:extLst>
          </p:cNvPr>
          <p:cNvSpPr txBox="1"/>
          <p:nvPr/>
        </p:nvSpPr>
        <p:spPr>
          <a:xfrm>
            <a:off x="4274303" y="746513"/>
            <a:ext cx="1764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Copernicus EU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C2479-80B8-704E-9FBA-5826C4F46F08}"/>
              </a:ext>
            </a:extLst>
          </p:cNvPr>
          <p:cNvSpPr txBox="1"/>
          <p:nvPr/>
        </p:nvSpPr>
        <p:spPr>
          <a:xfrm>
            <a:off x="4158670" y="2720421"/>
            <a:ext cx="2293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@CopernicusEU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@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CopernicusECMWF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67F9A-EE77-1348-A681-D1992A4FD4ED}"/>
              </a:ext>
            </a:extLst>
          </p:cNvPr>
          <p:cNvSpPr txBox="1"/>
          <p:nvPr/>
        </p:nvSpPr>
        <p:spPr>
          <a:xfrm>
            <a:off x="7419392" y="2615112"/>
            <a:ext cx="331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www.copernicus.eu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atmosphere.copernicus.eu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17FC3-3E68-7A43-8245-B81A780FD7F0}"/>
              </a:ext>
            </a:extLst>
          </p:cNvPr>
          <p:cNvSpPr txBox="1"/>
          <p:nvPr/>
        </p:nvSpPr>
        <p:spPr>
          <a:xfrm>
            <a:off x="7419392" y="1638124"/>
            <a:ext cx="211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Copernicus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Copernicus ECMWF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DFE71-D32B-634C-B4B3-E07A15C249F9}"/>
              </a:ext>
            </a:extLst>
          </p:cNvPr>
          <p:cNvSpPr txBox="1"/>
          <p:nvPr/>
        </p:nvSpPr>
        <p:spPr>
          <a:xfrm>
            <a:off x="7466036" y="686353"/>
            <a:ext cx="2110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@copernicusecmwf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DCFD9-6EC1-6F4B-9C73-A8C8345F6E5A}"/>
              </a:ext>
            </a:extLst>
          </p:cNvPr>
          <p:cNvSpPr txBox="1"/>
          <p:nvPr/>
        </p:nvSpPr>
        <p:spPr>
          <a:xfrm>
            <a:off x="4274302" y="1758537"/>
            <a:ext cx="2110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Copernicus ECMWF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83171A-729B-0145-9FF7-3F13F1320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66" y="1645216"/>
            <a:ext cx="744000" cy="7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822364-B057-104A-AEFA-0468FEDE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291" y="1600247"/>
            <a:ext cx="744000" cy="7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E40D0-289A-3941-A8FE-0F31E5E25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291" y="555075"/>
            <a:ext cx="744000" cy="7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B965DB-0FF0-EB4A-A12A-FE32F8808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365" y="555075"/>
            <a:ext cx="744000" cy="74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99BC67-7030-5C4B-A9C1-E262C3FE8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291" y="2645420"/>
            <a:ext cx="744000" cy="7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D205BF-AA69-2B4F-A0C7-83A015A67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366" y="2645420"/>
            <a:ext cx="744000" cy="744000"/>
          </a:xfrm>
          <a:prstGeom prst="rect">
            <a:avLst/>
          </a:prstGeom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id="{7CF78BEE-3E1A-6588-99AA-E434ECA669A9}"/>
              </a:ext>
            </a:extLst>
          </p:cNvPr>
          <p:cNvSpPr txBox="1">
            <a:spLocks/>
          </p:cNvSpPr>
          <p:nvPr/>
        </p:nvSpPr>
        <p:spPr>
          <a:xfrm>
            <a:off x="4066001" y="3752134"/>
            <a:ext cx="3356748" cy="512057"/>
          </a:xfrm>
          <a:prstGeom prst="rect">
            <a:avLst/>
          </a:prstGeom>
        </p:spPr>
        <p:txBody>
          <a:bodyPr vert="horz" lIns="162560" tIns="81280" rIns="162560" bIns="8128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copernicusecmwf.bsky.social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white butterfly on a blue background&#10;&#10;Description automatically generated">
            <a:extLst>
              <a:ext uri="{FF2B5EF4-FFF2-40B4-BE49-F238E27FC236}">
                <a16:creationId xmlns:a16="http://schemas.microsoft.com/office/drawing/2014/main" id="{44D012E2-CC74-CAB4-D19A-42E2E343D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8078" y="3645624"/>
            <a:ext cx="625699" cy="6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6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92D6-1795-942F-1B03-732C3CB15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84008-9F68-6288-743A-52D43F022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4217C-8776-41AF-A318-E5231B3B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93A44-28DF-61B0-CF20-0D284267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6837C-EE48-414B-AB0D-0CBE69D9C527}" type="slidenum">
              <a: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B3335-28BB-01F5-2A4E-EDCFDF60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1" y="121024"/>
            <a:ext cx="11766945" cy="66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2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28A9-AA34-8744-AF0A-68D5B7DC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Geneva" charset="0"/>
                <a:cs typeface="Arial" panose="020B0604020202020204" pitchFamily="34" charset="0"/>
              </a:rPr>
              <a:t>CAMS PORTFOLIO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EA3B9C92-F72B-784B-A5BC-067593776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233" y="1320579"/>
            <a:ext cx="3536768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CAMS provides open &amp; free information products based on Earth Observations about:</a:t>
            </a:r>
          </a:p>
          <a:p>
            <a:pPr marL="457189" marR="0" lvl="0" indent="-457189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BACC6">
                  <a:lumMod val="60000"/>
                  <a:lumOff val="40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past, current and near-future (forecasts) global and regional atmospheric composition;</a:t>
            </a:r>
          </a:p>
          <a:p>
            <a:pPr marL="457189" marR="0" lvl="0" indent="-457189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BACC6">
                  <a:lumMod val="60000"/>
                  <a:lumOff val="40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air quality;</a:t>
            </a:r>
          </a:p>
          <a:p>
            <a:pPr marL="457189" marR="0" lvl="0" indent="-457189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BACC6">
                  <a:lumMod val="60000"/>
                  <a:lumOff val="40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Ozone layer monitoring;</a:t>
            </a:r>
          </a:p>
          <a:p>
            <a:pPr marL="457189" marR="0" lvl="0" indent="-457189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BACC6">
                  <a:lumMod val="60000"/>
                  <a:lumOff val="40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emissions and surface fluxes of key pollutants and greenhouse gases;</a:t>
            </a:r>
          </a:p>
          <a:p>
            <a:pPr marL="457189" marR="0" lvl="0" indent="-457189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BACC6">
                  <a:lumMod val="60000"/>
                  <a:lumOff val="40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radiation;</a:t>
            </a:r>
          </a:p>
          <a:p>
            <a:pPr marL="457189" marR="0" lvl="0" indent="-457189" algn="l" defTabSz="1625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4BACC6">
                  <a:lumMod val="60000"/>
                  <a:lumOff val="40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radiative forcing.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17BD99F-62EA-9C4E-ADA4-A7ACA02C7AD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8475" r="17660" b="4076"/>
          <a:stretch/>
        </p:blipFill>
        <p:spPr>
          <a:xfrm>
            <a:off x="1370868" y="1010262"/>
            <a:ext cx="2359183" cy="1499803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922BC5-3572-174E-9551-B600BDCF5AD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7393" y="4459116"/>
            <a:ext cx="2359183" cy="1499803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0FB6FF-F58C-F94E-902B-F2C1005E5282}"/>
              </a:ext>
            </a:extLst>
          </p:cNvPr>
          <p:cNvSpPr txBox="1"/>
          <p:nvPr/>
        </p:nvSpPr>
        <p:spPr>
          <a:xfrm>
            <a:off x="802884" y="614687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http://atmosphere.copernicus.eu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http://ads.atmosphere.copernicus.eu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2CB24-571C-EDFA-0A5C-577FEEBCD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685" y="712424"/>
            <a:ext cx="4769914" cy="2453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17C66C-0B79-9040-3F3E-DC8498694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685" y="2848484"/>
            <a:ext cx="4769914" cy="178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3A0A1-466C-BFC0-E09D-6AD1D0790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534" y="4673253"/>
            <a:ext cx="2540876" cy="1358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633A2-11AD-7D12-7882-02C577E03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722" y="4635924"/>
            <a:ext cx="2540877" cy="1358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79408-4A5B-A4BA-15ED-4ED934796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884" y="2813850"/>
            <a:ext cx="2805374" cy="14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6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15" y="998211"/>
            <a:ext cx="1626220" cy="136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37" y="1207400"/>
            <a:ext cx="3290452" cy="191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BE6EDE-9C27-4627-B400-0736D6AF04CB}"/>
              </a:ext>
            </a:extLst>
          </p:cNvPr>
          <p:cNvGrpSpPr/>
          <p:nvPr/>
        </p:nvGrpSpPr>
        <p:grpSpPr>
          <a:xfrm>
            <a:off x="6323113" y="3792260"/>
            <a:ext cx="2880684" cy="2336752"/>
            <a:chOff x="5369776" y="2425072"/>
            <a:chExt cx="2478980" cy="22176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776" y="2425072"/>
              <a:ext cx="1836956" cy="1298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835" y="2713104"/>
              <a:ext cx="1836956" cy="1298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894" y="3001136"/>
              <a:ext cx="1836956" cy="1298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800" y="3343876"/>
              <a:ext cx="1836956" cy="129880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Right Arrow 11"/>
          <p:cNvSpPr/>
          <p:nvPr/>
        </p:nvSpPr>
        <p:spPr bwMode="auto">
          <a:xfrm flipH="1">
            <a:off x="8199971" y="1214039"/>
            <a:ext cx="1958016" cy="120488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>
                <a:ln>
                  <a:noFill/>
                </a:ln>
                <a:solidFill>
                  <a:srgbClr val="00468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assimilation</a:t>
            </a:r>
          </a:p>
        </p:txBody>
      </p:sp>
      <p:sp>
        <p:nvSpPr>
          <p:cNvPr id="13" name="Right Arrow 12"/>
          <p:cNvSpPr/>
          <p:nvPr/>
        </p:nvSpPr>
        <p:spPr bwMode="auto">
          <a:xfrm rot="2926733">
            <a:off x="5500331" y="3397644"/>
            <a:ext cx="737119" cy="303245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>
              <a:ln>
                <a:noFill/>
              </a:ln>
              <a:solidFill>
                <a:srgbClr val="00468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433937" y="303355"/>
            <a:ext cx="3326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6832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CAMS SERVICE CHAIN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76595" y="2241597"/>
            <a:ext cx="24720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Satellite Observations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(AOD, O</a:t>
            </a:r>
            <a:r>
              <a:rPr kumimoji="0" lang="en-GB" sz="1867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3</a:t>
            </a: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, CO, NO</a:t>
            </a:r>
            <a:r>
              <a:rPr kumimoji="0" lang="en-GB" sz="1867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2</a:t>
            </a: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, SO</a:t>
            </a:r>
            <a:r>
              <a:rPr kumimoji="0" lang="en-GB" sz="1867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2</a:t>
            </a:r>
            <a:r>
              <a:rPr kumimoji="0" lang="en-GB" sz="18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99689" y="655278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194" y="37787"/>
            <a:ext cx="10425461" cy="714821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Global and Regional CAMS systems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2585687" y="1066187"/>
            <a:ext cx="6758285" cy="5147123"/>
          </a:xfrm>
          <a:prstGeom prst="snip2DiagRect">
            <a:avLst>
              <a:gd name="adj1" fmla="val 0"/>
              <a:gd name="adj2" fmla="val 50000"/>
            </a:avLst>
          </a:prstGeom>
          <a:noFill/>
          <a:ln w="57150">
            <a:solidFill>
              <a:srgbClr val="5AC4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BDD98A-EC51-7F42-927C-C78A29A75F02}"/>
              </a:ext>
            </a:extLst>
          </p:cNvPr>
          <p:cNvSpPr txBox="1"/>
          <p:nvPr/>
        </p:nvSpPr>
        <p:spPr>
          <a:xfrm>
            <a:off x="2625138" y="1364758"/>
            <a:ext cx="1621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ECMWF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IFS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global,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40x40 km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FA9EBA-B589-4A41-80DD-8B1A5EEBCCF6}"/>
              </a:ext>
            </a:extLst>
          </p:cNvPr>
          <p:cNvSpPr txBox="1"/>
          <p:nvPr/>
        </p:nvSpPr>
        <p:spPr>
          <a:xfrm>
            <a:off x="4919792" y="4749900"/>
            <a:ext cx="1949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11 regional CTMs over Europe,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10x10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88266-0216-460C-9FD6-25E2783AE696}"/>
              </a:ext>
            </a:extLst>
          </p:cNvPr>
          <p:cNvSpPr txBox="1"/>
          <p:nvPr/>
        </p:nvSpPr>
        <p:spPr>
          <a:xfrm>
            <a:off x="6014741" y="3301980"/>
            <a:ext cx="1929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AC5D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Boundary Conditions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DAC7E8-AEB9-42CA-A4FE-CB2416149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94" y="3857712"/>
            <a:ext cx="1674061" cy="9416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545C82-625A-4D5B-805E-3D095500EDC8}"/>
              </a:ext>
            </a:extLst>
          </p:cNvPr>
          <p:cNvSpPr txBox="1"/>
          <p:nvPr/>
        </p:nvSpPr>
        <p:spPr>
          <a:xfrm>
            <a:off x="9936427" y="4788039"/>
            <a:ext cx="231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Surface AQ observations</a:t>
            </a:r>
          </a:p>
        </p:txBody>
      </p:sp>
      <p:sp>
        <p:nvSpPr>
          <p:cNvPr id="31" name="Right Arrow 11">
            <a:extLst>
              <a:ext uri="{FF2B5EF4-FFF2-40B4-BE49-F238E27FC236}">
                <a16:creationId xmlns:a16="http://schemas.microsoft.com/office/drawing/2014/main" id="{3D90CEC8-815B-4B8C-98E0-254FDE7968E7}"/>
              </a:ext>
            </a:extLst>
          </p:cNvPr>
          <p:cNvSpPr/>
          <p:nvPr/>
        </p:nvSpPr>
        <p:spPr bwMode="auto">
          <a:xfrm flipH="1">
            <a:off x="9655468" y="5297029"/>
            <a:ext cx="1958016" cy="941659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>
                <a:ln>
                  <a:noFill/>
                </a:ln>
                <a:solidFill>
                  <a:srgbClr val="00468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assimilation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EEC9D2C-B6A6-484B-8F3C-7B56EF03F9CD}"/>
              </a:ext>
            </a:extLst>
          </p:cNvPr>
          <p:cNvSpPr/>
          <p:nvPr/>
        </p:nvSpPr>
        <p:spPr>
          <a:xfrm>
            <a:off x="545365" y="4964787"/>
            <a:ext cx="1822313" cy="104644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European CAMS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Emissions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44459BF-369B-436B-857D-6FDA5AB489E2}"/>
              </a:ext>
            </a:extLst>
          </p:cNvPr>
          <p:cNvSpPr/>
          <p:nvPr/>
        </p:nvSpPr>
        <p:spPr>
          <a:xfrm>
            <a:off x="530752" y="1539055"/>
            <a:ext cx="1822313" cy="115255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Global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CAMS Emissions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AEB5887-3E6B-4647-8CDB-E1CE483ACA74}"/>
              </a:ext>
            </a:extLst>
          </p:cNvPr>
          <p:cNvSpPr/>
          <p:nvPr/>
        </p:nvSpPr>
        <p:spPr>
          <a:xfrm>
            <a:off x="545364" y="3352833"/>
            <a:ext cx="1822313" cy="1046440"/>
          </a:xfrm>
          <a:prstGeom prst="roundRect">
            <a:avLst/>
          </a:prstGeom>
          <a:solidFill>
            <a:schemeClr val="bg1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GFAS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wildfire emissions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A783F55-9834-4C17-A61A-D7419841CD73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2353065" y="2115331"/>
            <a:ext cx="2180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94D1BC4-5B28-4989-9DB6-E9E4578495C3}"/>
              </a:ext>
            </a:extLst>
          </p:cNvPr>
          <p:cNvCxnSpPr>
            <a:cxnSpLocks/>
          </p:cNvCxnSpPr>
          <p:nvPr/>
        </p:nvCxnSpPr>
        <p:spPr>
          <a:xfrm>
            <a:off x="2367677" y="5488007"/>
            <a:ext cx="1712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830C2E-7769-4FEF-AFF1-1AC6C691FE68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2367676" y="3074939"/>
            <a:ext cx="1068325" cy="801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305FC0E-252D-4CDB-A909-28E4EA8EE5E0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2367677" y="3876054"/>
            <a:ext cx="1255460" cy="612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47F150-C74D-3FA2-8219-62A6CEB351D4}"/>
              </a:ext>
            </a:extLst>
          </p:cNvPr>
          <p:cNvSpPr txBox="1"/>
          <p:nvPr/>
        </p:nvSpPr>
        <p:spPr>
          <a:xfrm>
            <a:off x="117644" y="605322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582B6-D8FF-CEC2-F0B6-3F582F188F05}"/>
              </a:ext>
            </a:extLst>
          </p:cNvPr>
          <p:cNvSpPr txBox="1"/>
          <p:nvPr/>
        </p:nvSpPr>
        <p:spPr>
          <a:xfrm>
            <a:off x="738787" y="6238688"/>
            <a:ext cx="5153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atmosphere.copernicus.eu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5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7F1CA0-A0C0-2FDB-FCB5-FFE1CB5D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2400" b="0" i="0" u="none" strike="noStrike" kern="1200" cap="none" spc="3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Earth Observation in CAMS</a:t>
            </a:r>
            <a:endParaRPr lang="en-GB" spc="300" dirty="0"/>
          </a:p>
        </p:txBody>
      </p:sp>
      <p:pic>
        <p:nvPicPr>
          <p:cNvPr id="6" name="Picture 5" descr="A satellite in space&#10;&#10;Description automatically generated">
            <a:extLst>
              <a:ext uri="{FF2B5EF4-FFF2-40B4-BE49-F238E27FC236}">
                <a16:creationId xmlns:a16="http://schemas.microsoft.com/office/drawing/2014/main" id="{E0DFDC86-D7F8-DBB8-4C87-5EC72CF10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032" y="790281"/>
            <a:ext cx="8703275" cy="318691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C66CD4-7C62-AD94-EEE1-243F2FC3859B}"/>
              </a:ext>
            </a:extLst>
          </p:cNvPr>
          <p:cNvGraphicFramePr>
            <a:graphicFrameLocks noGrp="1"/>
          </p:cNvGraphicFramePr>
          <p:nvPr/>
        </p:nvGraphicFramePr>
        <p:xfrm>
          <a:off x="330146" y="2369836"/>
          <a:ext cx="7281850" cy="4364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r>
                        <a:rPr lang="en-GB" sz="1500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GB" sz="1500" baseline="0" dirty="0"/>
                        <a:t>CAMS NRT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dirty="0"/>
                        <a:t>O</a:t>
                      </a:r>
                      <a:r>
                        <a:rPr lang="en-GB" sz="15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S5P, GOME-2, OMI</a:t>
                      </a:r>
                      <a:r>
                        <a:rPr lang="en-GB" sz="1500" b="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OMPS-NP,</a:t>
                      </a:r>
                      <a:r>
                        <a:rPr lang="en-GB" sz="1500" b="1" baseline="0" dirty="0">
                          <a:solidFill>
                            <a:srgbClr val="C00000"/>
                          </a:solidFill>
                        </a:rPr>
                        <a:t> MLS, </a:t>
                      </a:r>
                      <a:r>
                        <a:rPr lang="en-GB" sz="1500" b="1" baseline="0" dirty="0">
                          <a:solidFill>
                            <a:schemeClr val="tx1"/>
                          </a:solidFill>
                        </a:rPr>
                        <a:t>OMPS-LP, GEMS</a:t>
                      </a:r>
                      <a:endParaRPr lang="en-GB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S5P, IASI, MOPITT</a:t>
                      </a:r>
                      <a:endParaRPr lang="en-GB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dirty="0"/>
                        <a:t>NO</a:t>
                      </a:r>
                      <a:r>
                        <a:rPr lang="en-GB" sz="15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S5P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GOME-2,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GEMS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dirty="0"/>
                        <a:t>Aerosol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MODIS, VIIRS, </a:t>
                      </a:r>
                      <a:r>
                        <a:rPr lang="en-GB" sz="1500" b="1" dirty="0" err="1">
                          <a:solidFill>
                            <a:srgbClr val="C00000"/>
                          </a:solidFill>
                        </a:rPr>
                        <a:t>PMAp</a:t>
                      </a:r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S3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dirty="0"/>
                        <a:t>CO</a:t>
                      </a:r>
                      <a:r>
                        <a:rPr lang="en-GB" sz="15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IASI,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OCO-2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dirty="0"/>
                        <a:t>CH</a:t>
                      </a:r>
                      <a:r>
                        <a:rPr lang="en-GB" sz="15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5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 IASI,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baseline="0" dirty="0"/>
                        <a:t>SO</a:t>
                      </a:r>
                      <a:r>
                        <a:rPr lang="en-GB" sz="1500" baseline="-25000" dirty="0"/>
                        <a:t>2 </a:t>
                      </a:r>
                      <a:r>
                        <a:rPr lang="en-GB" sz="1500" baseline="0" dirty="0"/>
                        <a:t>(volcanic)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S5P, GOME-2,</a:t>
                      </a:r>
                      <a:r>
                        <a:rPr lang="en-GB" sz="15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IASI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9907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baseline="0" dirty="0"/>
                        <a:t>SO2 (anthropogenic)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21584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lvl="1"/>
                      <a:r>
                        <a:rPr lang="en-GB" sz="1500" baseline="0" dirty="0"/>
                        <a:t>HCHO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54443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endParaRPr lang="en-GB" sz="15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259">
                <a:tc>
                  <a:txBody>
                    <a:bodyPr/>
                    <a:lstStyle/>
                    <a:p>
                      <a:r>
                        <a:rPr lang="en-GB" sz="1500" baseline="0" dirty="0"/>
                        <a:t>GFAS fire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C00000"/>
                          </a:solidFill>
                        </a:rPr>
                        <a:t>MODIS,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VIIRS, GOES, </a:t>
                      </a:r>
                      <a:r>
                        <a:rPr lang="en-GB" sz="1500" b="1" dirty="0" err="1">
                          <a:solidFill>
                            <a:schemeClr val="tx1"/>
                          </a:solidFill>
                        </a:rPr>
                        <a:t>Himawari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</a:rPr>
                        <a:t>, S3</a:t>
                      </a:r>
                      <a:endParaRPr lang="en-GB" sz="15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A2FC19-309E-5BCD-962C-F453656B7C58}"/>
              </a:ext>
            </a:extLst>
          </p:cNvPr>
          <p:cNvSpPr txBox="1"/>
          <p:nvPr/>
        </p:nvSpPr>
        <p:spPr>
          <a:xfrm>
            <a:off x="7604037" y="5157193"/>
            <a:ext cx="403244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---- Used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---- Undergoing testing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9E479-4C36-494C-EDE6-D5C9517265B2}"/>
              </a:ext>
            </a:extLst>
          </p:cNvPr>
          <p:cNvSpPr txBox="1"/>
          <p:nvPr/>
        </p:nvSpPr>
        <p:spPr>
          <a:xfrm>
            <a:off x="7631380" y="4055054"/>
            <a:ext cx="4298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uses Earth Observation data from many satellites for atmospheric composition and weather.</a:t>
            </a:r>
          </a:p>
        </p:txBody>
      </p:sp>
    </p:spTree>
    <p:extLst>
      <p:ext uri="{BB962C8B-B14F-4D97-AF65-F5344CB8AC3E}">
        <p14:creationId xmlns:p14="http://schemas.microsoft.com/office/powerpoint/2010/main" val="225147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satellite&#10;&#10;Description automatically generated">
            <a:extLst>
              <a:ext uri="{FF2B5EF4-FFF2-40B4-BE49-F238E27FC236}">
                <a16:creationId xmlns:a16="http://schemas.microsoft.com/office/drawing/2014/main" id="{B13744EA-B1D4-EC5C-C508-4E28FA849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4172" y="-1"/>
            <a:ext cx="12366171" cy="6959101"/>
          </a:xfrm>
        </p:spPr>
      </p:pic>
    </p:spTree>
    <p:extLst>
      <p:ext uri="{BB962C8B-B14F-4D97-AF65-F5344CB8AC3E}">
        <p14:creationId xmlns:p14="http://schemas.microsoft.com/office/powerpoint/2010/main" val="383757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EB9B2-3D49-E5AB-D730-289C509A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Satel</a:t>
            </a:r>
            <a:r>
              <a:rPr lang="en-GB" dirty="0"/>
              <a:t>l</a:t>
            </a:r>
            <a:r>
              <a:rPr lang="en-DE"/>
              <a:t>ite observations : a game changer ? 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5EA5E4-FC27-747A-BFA2-5563EA384110}"/>
              </a:ext>
            </a:extLst>
          </p:cNvPr>
          <p:cNvSpPr txBox="1">
            <a:spLocks/>
          </p:cNvSpPr>
          <p:nvPr/>
        </p:nvSpPr>
        <p:spPr>
          <a:xfrm>
            <a:off x="1206425" y="1090258"/>
            <a:ext cx="5266022" cy="4513159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DE" sz="1600"/>
              <a:t>To monitor areas that are not well covered by in-situ networks </a:t>
            </a:r>
          </a:p>
          <a:p>
            <a:pPr>
              <a:buFont typeface="Wingdings" pitchFamily="2" charset="2"/>
              <a:buChar char="Ø"/>
            </a:pPr>
            <a:r>
              <a:rPr lang="en-DE" sz="1600"/>
              <a:t> To monitor exceptional emission events  and long-range patterns : dust plumes, wildfires, volcanoes eruptions</a:t>
            </a:r>
          </a:p>
          <a:p>
            <a:pPr>
              <a:buFont typeface="Wingdings" pitchFamily="2" charset="2"/>
              <a:buChar char="Ø"/>
            </a:pPr>
            <a:r>
              <a:rPr lang="en-DE" sz="1600"/>
              <a:t>To support emission reporting checking or detection of emissions sources (inverse modelling approaches)</a:t>
            </a:r>
          </a:p>
          <a:p>
            <a:pPr>
              <a:buFont typeface="Wingdings" pitchFamily="2" charset="2"/>
              <a:buChar char="Ø"/>
            </a:pPr>
            <a:r>
              <a:rPr lang="en-DE" sz="1600"/>
              <a:t> BUT : </a:t>
            </a:r>
          </a:p>
          <a:p>
            <a:pPr lvl="1">
              <a:buFont typeface="Wingdings" pitchFamily="2" charset="2"/>
              <a:buChar char="Ø"/>
            </a:pPr>
            <a:r>
              <a:rPr lang="en-DE" sz="1600"/>
              <a:t>Sattelites monitor columns or half-columns, </a:t>
            </a:r>
          </a:p>
          <a:p>
            <a:pPr lvl="1">
              <a:buFont typeface="Wingdings" pitchFamily="2" charset="2"/>
              <a:buChar char="Ø"/>
            </a:pPr>
            <a:r>
              <a:rPr lang="en-DE" sz="1600"/>
              <a:t>Need calibration processes to retrieve data  </a:t>
            </a:r>
          </a:p>
          <a:p>
            <a:pPr lvl="1">
              <a:buFont typeface="Wingdings" pitchFamily="2" charset="2"/>
              <a:buChar char="Ø"/>
            </a:pPr>
            <a:r>
              <a:rPr lang="en-DE" sz="1600"/>
              <a:t>Revisit the same area “only” periodically,</a:t>
            </a:r>
          </a:p>
          <a:p>
            <a:pPr lvl="1">
              <a:buFont typeface="Wingdings" pitchFamily="2" charset="2"/>
              <a:buChar char="Ø"/>
            </a:pPr>
            <a:r>
              <a:rPr lang="en-DE" sz="1600"/>
              <a:t>Do not see anything in cloudly conditions</a:t>
            </a:r>
          </a:p>
          <a:p>
            <a:pPr lvl="1">
              <a:buFont typeface="Wingdings" pitchFamily="2" charset="2"/>
              <a:buChar char="Ø"/>
            </a:pPr>
            <a:endParaRPr lang="en-DE" sz="1600"/>
          </a:p>
          <a:p>
            <a:pPr marL="285750" indent="-285750">
              <a:buFont typeface="Wingdings" pitchFamily="2" charset="2"/>
              <a:buChar char="Ø"/>
            </a:pPr>
            <a:r>
              <a:rPr lang="en-DE" sz="1600"/>
              <a:t>Availability of geostationnary sattelites monitoring atmospheric composition likely to be the most promising development to complement in-situ networks : TEMPO (US), GEMS(Korea), Sentinel 4 (Europe - 2025)</a:t>
            </a:r>
            <a:endParaRPr lang="en-DE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C431-B449-1B9F-AFE9-F31D08094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554" y="774793"/>
            <a:ext cx="2525631" cy="2868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8C951D-F0F6-5B9D-A8B6-B4DFD2F3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84" y="2208809"/>
            <a:ext cx="2352970" cy="2419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E1B65-98F9-1589-69B6-552472F66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876" y="4020541"/>
            <a:ext cx="3467309" cy="19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1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5D88DA-55FB-4C4E-2FEC-AC28AF7ABBBF}"/>
              </a:ext>
            </a:extLst>
          </p:cNvPr>
          <p:cNvSpPr txBox="1"/>
          <p:nvPr/>
        </p:nvSpPr>
        <p:spPr>
          <a:xfrm>
            <a:off x="1242111" y="842566"/>
            <a:ext cx="448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 observations (S-5p, MOPITT &amp; IASI)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5569955-8B86-E397-26ED-C5386E7D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375" y="229097"/>
            <a:ext cx="10425461" cy="384043"/>
          </a:xfrm>
        </p:spPr>
        <p:txBody>
          <a:bodyPr/>
          <a:lstStyle/>
          <a:p>
            <a:r>
              <a:rPr lang="en-US" b="1" spc="267" dirty="0">
                <a:solidFill>
                  <a:srgbClr val="002060"/>
                </a:solidFill>
              </a:rPr>
              <a:t>CAMS Global Forecasts – CO as example</a:t>
            </a:r>
            <a:endParaRPr lang="en-US" b="1" spc="267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4F9EB5-E2FE-05F5-E406-F2A7F3F39DA5}"/>
              </a:ext>
            </a:extLst>
          </p:cNvPr>
          <p:cNvGrpSpPr/>
          <p:nvPr/>
        </p:nvGrpSpPr>
        <p:grpSpPr>
          <a:xfrm>
            <a:off x="2053659" y="4892070"/>
            <a:ext cx="1662063" cy="369332"/>
            <a:chOff x="3071144" y="4892064"/>
            <a:chExt cx="1662063" cy="3693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CC6C77-539A-EB59-246E-711B922213C7}"/>
                </a:ext>
              </a:extLst>
            </p:cNvPr>
            <p:cNvSpPr/>
            <p:nvPr/>
          </p:nvSpPr>
          <p:spPr>
            <a:xfrm>
              <a:off x="3071144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9C37DB-AFD0-53CC-EA69-7BF9111A651E}"/>
                </a:ext>
              </a:extLst>
            </p:cNvPr>
            <p:cNvSpPr txBox="1"/>
            <p:nvPr/>
          </p:nvSpPr>
          <p:spPr>
            <a:xfrm>
              <a:off x="3436460" y="4892064"/>
              <a:ext cx="101675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Analysis </a:t>
              </a:r>
            </a:p>
          </p:txBody>
        </p:sp>
      </p:grpSp>
      <p:sp>
        <p:nvSpPr>
          <p:cNvPr id="20" name="Down Arrow 19">
            <a:extLst>
              <a:ext uri="{FF2B5EF4-FFF2-40B4-BE49-F238E27FC236}">
                <a16:creationId xmlns:a16="http://schemas.microsoft.com/office/drawing/2014/main" id="{2461C428-6292-40F3-FA21-E9311CED423C}"/>
              </a:ext>
            </a:extLst>
          </p:cNvPr>
          <p:cNvSpPr/>
          <p:nvPr/>
        </p:nvSpPr>
        <p:spPr>
          <a:xfrm flipH="1">
            <a:off x="2820198" y="3816228"/>
            <a:ext cx="91381" cy="996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6085F7-82B2-7F8B-CD35-36D76E349368}"/>
              </a:ext>
            </a:extLst>
          </p:cNvPr>
          <p:cNvGrpSpPr/>
          <p:nvPr/>
        </p:nvGrpSpPr>
        <p:grpSpPr>
          <a:xfrm>
            <a:off x="4129102" y="4890519"/>
            <a:ext cx="1662063" cy="369332"/>
            <a:chOff x="3025879" y="4892064"/>
            <a:chExt cx="1662063" cy="3693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D4CBDA-E282-A10C-06FE-E1353F4EB58E}"/>
                </a:ext>
              </a:extLst>
            </p:cNvPr>
            <p:cNvSpPr/>
            <p:nvPr/>
          </p:nvSpPr>
          <p:spPr>
            <a:xfrm>
              <a:off x="3025879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FFFC72-576D-E8AE-C597-11117ACE4299}"/>
                </a:ext>
              </a:extLst>
            </p:cNvPr>
            <p:cNvSpPr txBox="1"/>
            <p:nvPr/>
          </p:nvSpPr>
          <p:spPr>
            <a:xfrm>
              <a:off x="3436460" y="4892064"/>
              <a:ext cx="103618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Forecast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53245B-35A8-8560-4B0D-2F50DA51A0FF}"/>
              </a:ext>
            </a:extLst>
          </p:cNvPr>
          <p:cNvGrpSpPr/>
          <p:nvPr/>
        </p:nvGrpSpPr>
        <p:grpSpPr>
          <a:xfrm>
            <a:off x="6179961" y="4894659"/>
            <a:ext cx="1662063" cy="369332"/>
            <a:chOff x="3071144" y="4892064"/>
            <a:chExt cx="1662063" cy="36933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4A3B12-2F49-B5CD-DA39-A127A5604757}"/>
                </a:ext>
              </a:extLst>
            </p:cNvPr>
            <p:cNvSpPr/>
            <p:nvPr/>
          </p:nvSpPr>
          <p:spPr>
            <a:xfrm>
              <a:off x="3071144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F7F0CD-7D0B-626A-8E06-62EA8D05611F}"/>
                </a:ext>
              </a:extLst>
            </p:cNvPr>
            <p:cNvSpPr txBox="1"/>
            <p:nvPr/>
          </p:nvSpPr>
          <p:spPr>
            <a:xfrm>
              <a:off x="3436460" y="4892064"/>
              <a:ext cx="101675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Analysis </a:t>
              </a:r>
            </a:p>
          </p:txBody>
        </p:sp>
      </p:grpSp>
      <p:sp>
        <p:nvSpPr>
          <p:cNvPr id="27" name="Down Arrow 26">
            <a:extLst>
              <a:ext uri="{FF2B5EF4-FFF2-40B4-BE49-F238E27FC236}">
                <a16:creationId xmlns:a16="http://schemas.microsoft.com/office/drawing/2014/main" id="{A173B41E-D210-DED9-02F4-EFDFE8D17F63}"/>
              </a:ext>
            </a:extLst>
          </p:cNvPr>
          <p:cNvSpPr/>
          <p:nvPr/>
        </p:nvSpPr>
        <p:spPr>
          <a:xfrm rot="16200000">
            <a:off x="3903627" y="4989798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A6C1320-7F5A-DD28-1477-AA8F042CFFD3}"/>
              </a:ext>
            </a:extLst>
          </p:cNvPr>
          <p:cNvSpPr/>
          <p:nvPr/>
        </p:nvSpPr>
        <p:spPr>
          <a:xfrm rot="16200000">
            <a:off x="5948192" y="4988298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E98A55-678F-ACC6-F382-D4E7F4812B9E}"/>
              </a:ext>
            </a:extLst>
          </p:cNvPr>
          <p:cNvSpPr/>
          <p:nvPr/>
        </p:nvSpPr>
        <p:spPr>
          <a:xfrm>
            <a:off x="8316143" y="5064091"/>
            <a:ext cx="72427" cy="76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3C2584-1FD8-2BA3-40DA-3CF22999A152}"/>
              </a:ext>
            </a:extLst>
          </p:cNvPr>
          <p:cNvSpPr/>
          <p:nvPr/>
        </p:nvSpPr>
        <p:spPr>
          <a:xfrm rot="16200000">
            <a:off x="8028060" y="4989395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080BB69-3DBD-2B45-555D-85FE6B1E38B8}"/>
              </a:ext>
            </a:extLst>
          </p:cNvPr>
          <p:cNvSpPr/>
          <p:nvPr/>
        </p:nvSpPr>
        <p:spPr>
          <a:xfrm>
            <a:off x="8527745" y="5065094"/>
            <a:ext cx="72427" cy="76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EE58C3-DCA4-5AD1-7C8F-2063D6CB163A}"/>
              </a:ext>
            </a:extLst>
          </p:cNvPr>
          <p:cNvSpPr/>
          <p:nvPr/>
        </p:nvSpPr>
        <p:spPr>
          <a:xfrm>
            <a:off x="8752509" y="5066198"/>
            <a:ext cx="72427" cy="76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4E4BDD1-A089-B0A3-C69A-B8C2AEEACE63}"/>
              </a:ext>
            </a:extLst>
          </p:cNvPr>
          <p:cNvCxnSpPr>
            <a:cxnSpLocks/>
          </p:cNvCxnSpPr>
          <p:nvPr/>
        </p:nvCxnSpPr>
        <p:spPr>
          <a:xfrm>
            <a:off x="6083911" y="3623133"/>
            <a:ext cx="101147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C75241-D5BB-657D-8C70-586042209424}"/>
              </a:ext>
            </a:extLst>
          </p:cNvPr>
          <p:cNvCxnSpPr>
            <a:cxnSpLocks/>
          </p:cNvCxnSpPr>
          <p:nvPr/>
        </p:nvCxnSpPr>
        <p:spPr>
          <a:xfrm flipV="1">
            <a:off x="3765953" y="3623398"/>
            <a:ext cx="2329528" cy="11857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98FCEE2-D75E-8D3C-6CE7-7691DF1F47B6}"/>
              </a:ext>
            </a:extLst>
          </p:cNvPr>
          <p:cNvSpPr txBox="1"/>
          <p:nvPr/>
        </p:nvSpPr>
        <p:spPr>
          <a:xfrm rot="19977193">
            <a:off x="4055476" y="4043136"/>
            <a:ext cx="247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Medium-range forecast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D745E-38FF-9A44-C53F-A08F184DBA31}"/>
              </a:ext>
            </a:extLst>
          </p:cNvPr>
          <p:cNvSpPr txBox="1"/>
          <p:nvPr/>
        </p:nvSpPr>
        <p:spPr>
          <a:xfrm>
            <a:off x="1203804" y="5552067"/>
            <a:ext cx="954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Yesterday’s forecast is adjusted by today’s observations to produce the outlook for tomorrow. Every day.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C6586A-40E6-84DB-6F39-E42C3537E00C}"/>
              </a:ext>
            </a:extLst>
          </p:cNvPr>
          <p:cNvGrpSpPr/>
          <p:nvPr/>
        </p:nvGrpSpPr>
        <p:grpSpPr>
          <a:xfrm>
            <a:off x="32379" y="4885616"/>
            <a:ext cx="1662063" cy="369332"/>
            <a:chOff x="3025879" y="4892064"/>
            <a:chExt cx="1662063" cy="36933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0237D4-D65F-14D5-7716-CB5438F81934}"/>
                </a:ext>
              </a:extLst>
            </p:cNvPr>
            <p:cNvSpPr/>
            <p:nvPr/>
          </p:nvSpPr>
          <p:spPr>
            <a:xfrm>
              <a:off x="3025879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FD23BC-1DC2-B39A-AD0E-D5B583BA1CC8}"/>
                </a:ext>
              </a:extLst>
            </p:cNvPr>
            <p:cNvSpPr txBox="1"/>
            <p:nvPr/>
          </p:nvSpPr>
          <p:spPr>
            <a:xfrm>
              <a:off x="3436460" y="4892064"/>
              <a:ext cx="103618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Forecast </a:t>
              </a:r>
            </a:p>
          </p:txBody>
        </p:sp>
      </p:grpSp>
      <p:sp>
        <p:nvSpPr>
          <p:cNvPr id="40" name="Down Arrow 39">
            <a:extLst>
              <a:ext uri="{FF2B5EF4-FFF2-40B4-BE49-F238E27FC236}">
                <a16:creationId xmlns:a16="http://schemas.microsoft.com/office/drawing/2014/main" id="{5CC95844-5316-99B5-09A6-6424F7156AF8}"/>
              </a:ext>
            </a:extLst>
          </p:cNvPr>
          <p:cNvSpPr/>
          <p:nvPr/>
        </p:nvSpPr>
        <p:spPr>
          <a:xfrm rot="16200000">
            <a:off x="1859071" y="4991098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EC80E-3174-BF1E-C15A-B1A3C0A1C0BB}"/>
              </a:ext>
            </a:extLst>
          </p:cNvPr>
          <p:cNvSpPr txBox="1"/>
          <p:nvPr/>
        </p:nvSpPr>
        <p:spPr>
          <a:xfrm>
            <a:off x="117644" y="605322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pic>
        <p:nvPicPr>
          <p:cNvPr id="3" name="carbon-monoxide-forecasts_2024-09-16.mp4">
            <a:hlinkClick r:id="" action="ppaction://media"/>
            <a:extLst>
              <a:ext uri="{FF2B5EF4-FFF2-40B4-BE49-F238E27FC236}">
                <a16:creationId xmlns:a16="http://schemas.microsoft.com/office/drawing/2014/main" id="{6ADCD067-51CA-69B9-265E-8DF4FCA54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1314"/>
          <a:stretch/>
        </p:blipFill>
        <p:spPr>
          <a:xfrm>
            <a:off x="7167975" y="1077940"/>
            <a:ext cx="4480191" cy="3172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F67618-6749-48F5-503C-C53F42ED9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20897" r="3357"/>
          <a:stretch/>
        </p:blipFill>
        <p:spPr>
          <a:xfrm>
            <a:off x="1299019" y="1359302"/>
            <a:ext cx="3788720" cy="22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Atmosphere">
  <a:themeElements>
    <a:clrScheme name="Copernicu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CMWF Dark 16:9 colo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dark_colour.potx" id="{2516F54D-C88E-4278-9035-58E05A35E147}" vid="{FD462CF4-FAC2-4707-B196-DC3B93263DED}"/>
    </a:ext>
  </a:extLst>
</a:theme>
</file>

<file path=ppt/theme/theme4.xml><?xml version="1.0" encoding="utf-8"?>
<a:theme xmlns:a="http://schemas.openxmlformats.org/drawingml/2006/main" name="3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1010</Words>
  <Application>Microsoft Macintosh PowerPoint</Application>
  <PresentationFormat>Widescreen</PresentationFormat>
  <Paragraphs>160</Paragraphs>
  <Slides>21</Slides>
  <Notes>6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-webkit-standard</vt:lpstr>
      <vt:lpstr>Aptos</vt:lpstr>
      <vt:lpstr>Arial</vt:lpstr>
      <vt:lpstr>Arial Narrow</vt:lpstr>
      <vt:lpstr>Calibri</vt:lpstr>
      <vt:lpstr>Calibri Light</vt:lpstr>
      <vt:lpstr>EC Square Sans Pro</vt:lpstr>
      <vt:lpstr>Geneva</vt:lpstr>
      <vt:lpstr>Helvetica</vt:lpstr>
      <vt:lpstr>PF Square Sans Pro</vt:lpstr>
      <vt:lpstr>Wingdings</vt:lpstr>
      <vt:lpstr>Atmosphere</vt:lpstr>
      <vt:lpstr>5_Atmosphere</vt:lpstr>
      <vt:lpstr>ECMWF Dark 16:9 colour</vt:lpstr>
      <vt:lpstr>3_Atmosphere</vt:lpstr>
      <vt:lpstr>2_Atmosphere</vt:lpstr>
      <vt:lpstr>1_Atmosphere</vt:lpstr>
      <vt:lpstr>4_Atmosphere</vt:lpstr>
      <vt:lpstr>PowerPoint Presentation</vt:lpstr>
      <vt:lpstr>Copernicus Atmosphere Monitoring Service</vt:lpstr>
      <vt:lpstr>PowerPoint Presentation</vt:lpstr>
      <vt:lpstr>CAMS PORTFOLIO</vt:lpstr>
      <vt:lpstr>Global and Regional CAMS systems</vt:lpstr>
      <vt:lpstr>Earth Observation in CAMS</vt:lpstr>
      <vt:lpstr>PowerPoint Presentation</vt:lpstr>
      <vt:lpstr>Satellite observations : a game changer ? </vt:lpstr>
      <vt:lpstr>CAMS Global Forecasts – CO as example</vt:lpstr>
      <vt:lpstr>PowerPoint Presentation</vt:lpstr>
      <vt:lpstr>PowerPoint Presentation</vt:lpstr>
      <vt:lpstr>Monitoring transboundary air pollution events</vt:lpstr>
      <vt:lpstr>Global reanalysis of atmospheric composition (EAC4)</vt:lpstr>
      <vt:lpstr>2023 monthly mean AOD anomalies</vt:lpstr>
      <vt:lpstr>The new global reanalysis of atmospheric composition (EAC5)</vt:lpstr>
      <vt:lpstr>PowerPoint Presentation</vt:lpstr>
      <vt:lpstr>PowerPoint Presentation</vt:lpstr>
      <vt:lpstr>Maximised use of in-situ observations</vt:lpstr>
      <vt:lpstr>CAMS support to international activities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Parrington</dc:creator>
  <cp:lastModifiedBy>Mark Parrington</cp:lastModifiedBy>
  <cp:revision>2</cp:revision>
  <dcterms:created xsi:type="dcterms:W3CDTF">2025-05-05T11:37:43Z</dcterms:created>
  <dcterms:modified xsi:type="dcterms:W3CDTF">2025-05-06T07:13:23Z</dcterms:modified>
</cp:coreProperties>
</file>