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632" r:id="rId2"/>
    <p:sldId id="659" r:id="rId3"/>
    <p:sldId id="629" r:id="rId4"/>
    <p:sldId id="639" r:id="rId5"/>
    <p:sldId id="640" r:id="rId6"/>
    <p:sldId id="649" r:id="rId7"/>
    <p:sldId id="717" r:id="rId8"/>
    <p:sldId id="647" r:id="rId9"/>
    <p:sldId id="719" r:id="rId10"/>
    <p:sldId id="662" r:id="rId11"/>
    <p:sldId id="675" r:id="rId12"/>
    <p:sldId id="655" r:id="rId13"/>
    <p:sldId id="699" r:id="rId14"/>
    <p:sldId id="693" r:id="rId15"/>
    <p:sldId id="694" r:id="rId16"/>
    <p:sldId id="672" r:id="rId17"/>
    <p:sldId id="700" r:id="rId18"/>
    <p:sldId id="713" r:id="rId19"/>
    <p:sldId id="710" r:id="rId20"/>
    <p:sldId id="712" r:id="rId21"/>
    <p:sldId id="720" r:id="rId22"/>
    <p:sldId id="714" r:id="rId23"/>
    <p:sldId id="716" r:id="rId24"/>
    <p:sldId id="268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23"/>
    <p:restoredTop sz="95707"/>
  </p:normalViewPr>
  <p:slideViewPr>
    <p:cSldViewPr snapToGrid="0" showGuides="1">
      <p:cViewPr>
        <p:scale>
          <a:sx n="139" d="100"/>
          <a:sy n="139" d="100"/>
        </p:scale>
        <p:origin x="-2568" y="-111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EBC53-E75E-824A-94E2-C7239DC28D09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1EFB9-48E4-B349-9E43-1D1E003CF5A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669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bc592a50f4_0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2bc592a50f4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286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1EFB9-48E4-B349-9E43-1D1E003CF5A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820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c592a50f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2bc592a50f4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bc592a50f4_0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9423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bc592a50f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bc592a50f4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2bc592a50f4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079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1EFB9-48E4-B349-9E43-1D1E003CF5A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237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1EFB9-48E4-B349-9E43-1D1E003CF5A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707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c592a50f4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2bc592a50f4_0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2bc592a50f4_0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4A462E-5386-8414-5A12-638990EDD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6AA2AA8-3D12-CBA5-9A84-AE80BA0ED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EE79A28-AA11-9CE0-AA5D-1F716EA6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42A08EE-4B57-D44B-C215-F35E703F8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FAE6C5-1BE3-E031-096A-0DC234B2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645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6755B8-B964-F19B-EF7C-3E91DA6BA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AAFE034-E01A-FA99-930B-2BF2A2AE0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453D8B-B031-8CFF-5139-1BC1A8A0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C719E7E-48DE-A0FC-6E84-770643B41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6FD10B-F93C-0EA5-7505-998CA541F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05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C8F8E05-A021-8832-6D74-39F3E6DD5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7FEE3DA-4F15-80FD-B78E-45C3EB039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3616A3-BDDB-CD2F-BA34-A8F4BD3F5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F1F508-CB2F-E2FA-0110-E6617969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CA7971-D734-753C-C939-AA7DC1D57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2032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White slide">
  <p:cSld name="1_Whit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2834" y="313505"/>
            <a:ext cx="2979777" cy="11445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1468800" y="2546029"/>
            <a:ext cx="664872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subTitle" idx="1"/>
          </p:nvPr>
        </p:nvSpPr>
        <p:spPr>
          <a:xfrm>
            <a:off x="1468800" y="3864353"/>
            <a:ext cx="6648720" cy="332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323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6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3621509" y="-1373607"/>
            <a:ext cx="10951017" cy="1042798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900000" y="1867903"/>
            <a:ext cx="9720000" cy="4494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" name="Google Shape;36;p1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8681" y="5377836"/>
            <a:ext cx="2035227" cy="1356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37;p16"/>
          <p:cNvGrpSpPr/>
          <p:nvPr/>
        </p:nvGrpSpPr>
        <p:grpSpPr>
          <a:xfrm rot="5400000">
            <a:off x="5727600" y="1217560"/>
            <a:ext cx="64800" cy="9720000"/>
            <a:chOff x="1005426" y="1892194"/>
            <a:chExt cx="64800" cy="4470051"/>
          </a:xfrm>
        </p:grpSpPr>
        <p:sp>
          <p:nvSpPr>
            <p:cNvPr id="38" name="Google Shape;38;p16"/>
            <p:cNvSpPr/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6"/>
            <p:cNvSpPr/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6"/>
            <p:cNvSpPr/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68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DA483F-6AC4-7332-3872-F049C4DDA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8A9792-8646-A12B-56D6-2FDBB975B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EC9DAE0-DFD7-3242-644A-81D0BC83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75377E-A7F8-12F2-F764-1908C500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958BD81-7007-E7E9-7E3D-BB40E9B4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402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76DE6F-AA45-BB5A-9BD6-223D21EEB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2EE0B80-309F-F7D2-CBAC-FAEB249BE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1716B9-168E-7309-CFB0-B64F3D238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1D31EB-C537-D336-597F-CE4A4B36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621A4C-63B8-FB64-FF3E-7A5570745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448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037CA4-DC69-C4B2-3908-A9E9F3FF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B25332-1163-D1A8-B7D8-714B97FE0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702DEF7-C2F4-D916-D25C-B15A82874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C0A2E40-B4EE-FCD1-7409-06744FB9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1BA012D-F746-A5CF-C3BF-BEACA05D4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4996DD5-2A0C-46D2-6C99-D930446F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244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13A593-2DA6-5626-660C-07BA2319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76F5D62-783C-2A89-361A-D1EC4836D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98F723E-0FE1-264A-21FF-E3F961428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C05D18E-3766-7E50-EDBB-1795E6311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98FAF6B-3DD5-6A74-605F-80EF9F0A4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0100EDF-B531-8898-797B-9C15233B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7BDB837B-FD65-6681-6203-FD2FF944A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FC0CD98-FE2E-7F72-3758-2073C566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88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40E11D-5B83-8D98-7846-DC7109DED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76D150A-66BE-1151-882D-337736402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2AEB41E-BE60-2412-0026-9BE833F7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38C03C3-6F20-6CC4-8DB1-AB6E22C0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730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72A7053-E579-676A-6F11-5BEDFF34A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41B7C46-4DE4-5ADD-C92E-2093AEE3A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AE8EB6-D578-B724-437B-CACD02193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964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448E74-E575-B61B-7D2B-21EDD618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FEFD50-F9E5-F4C4-90BF-7A9DC45C9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96A5BF7-997B-DF7A-B5B1-45A41A1BC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6B709C-BABD-BE73-28DD-C483D0450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74DAEC-EECE-2B86-CC17-A878FBB9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0858291-4205-A191-C7B4-D2746E3F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53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FC834-41AB-B8BA-75F0-F27B5426D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30999C9-1D7D-120B-0BA7-24DEEBD550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F56B31F-996B-BEC6-D561-FC528F9B2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50E879-C131-765E-6868-F4B4F95BF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79016D-EDF6-5C12-F90A-B9B223224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382CE7A-E9A7-1847-CF71-9A9A68DC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54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633A1EF-E292-710C-EF75-D1C9482E4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9621A0A-F928-B210-D188-1BEF037BF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1D234F-E91F-6C4E-6E14-A4D36CF75C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20849-B6B2-E14A-B137-840BEE2D82A1}" type="datetimeFigureOut">
              <a:rPr lang="pl-PL" smtClean="0"/>
              <a:t>05.05.2025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A0A38A-F51D-7C49-DF65-604F06F37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D9197C-9A70-1BA3-05D2-93A6E6F1F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65333-07E9-BF49-8601-A925118948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74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bc592a50f4_0_155"/>
          <p:cNvSpPr txBox="1">
            <a:spLocks noGrp="1"/>
          </p:cNvSpPr>
          <p:nvPr>
            <p:ph type="title"/>
          </p:nvPr>
        </p:nvSpPr>
        <p:spPr>
          <a:xfrm>
            <a:off x="1603950" y="1850285"/>
            <a:ext cx="8984100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/>
            <a:r>
              <a:rPr lang="pl-PL" dirty="0" err="1"/>
              <a:t>July</a:t>
            </a:r>
            <a:r>
              <a:rPr lang="pl-PL" dirty="0"/>
              <a:t> 2022 </a:t>
            </a:r>
            <a:r>
              <a:rPr lang="pl-PL" dirty="0" err="1"/>
              <a:t>Modelling</a:t>
            </a:r>
            <a:r>
              <a:rPr lang="pl-PL" dirty="0"/>
              <a:t> </a:t>
            </a:r>
            <a:r>
              <a:rPr lang="pl-PL" dirty="0" err="1"/>
              <a:t>Exercise</a:t>
            </a:r>
            <a:r>
              <a:rPr lang="pl-PL" dirty="0"/>
              <a:t> (O</a:t>
            </a:r>
            <a:r>
              <a:rPr lang="pl-PL" baseline="-25000" dirty="0"/>
              <a:t>3</a:t>
            </a:r>
            <a:r>
              <a:rPr lang="pl-PL" dirty="0"/>
              <a:t>/VOC)- </a:t>
            </a:r>
            <a:r>
              <a:rPr lang="pl-PL" dirty="0" err="1"/>
              <a:t>preliminary</a:t>
            </a:r>
            <a:r>
              <a:rPr lang="pl-PL" dirty="0"/>
              <a:t> </a:t>
            </a:r>
            <a:r>
              <a:rPr lang="pl-PL" dirty="0" err="1"/>
              <a:t>results</a:t>
            </a:r>
            <a:r>
              <a:rPr lang="pl-PL" dirty="0"/>
              <a:t> </a:t>
            </a:r>
            <a:br>
              <a:rPr lang="pl-PL" dirty="0"/>
            </a:br>
            <a:endParaRPr lang="en-GB" dirty="0"/>
          </a:p>
        </p:txBody>
      </p:sp>
      <p:pic>
        <p:nvPicPr>
          <p:cNvPr id="113" name="Google Shape;113;g2bc592a50f4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774" y="141075"/>
            <a:ext cx="5609226" cy="15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F2E5E2A0-3CBD-40B4-59D0-0697CA2BA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341" y="4724635"/>
            <a:ext cx="5222792" cy="921278"/>
          </a:xfrm>
        </p:spPr>
        <p:txBody>
          <a:bodyPr/>
          <a:lstStyle/>
          <a:p>
            <a:pPr algn="ctr"/>
            <a:r>
              <a:rPr lang="en-GB" b="1" noProof="0" dirty="0"/>
              <a:t>Contributions from Modelling Teams:</a:t>
            </a:r>
            <a:endParaRPr lang="en-GB" noProof="0" dirty="0"/>
          </a:p>
          <a:p>
            <a:endParaRPr lang="en-GB" noProof="0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D90A709-5210-4C42-CFB7-7A0595320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824215"/>
              </p:ext>
            </p:extLst>
          </p:nvPr>
        </p:nvGraphicFramePr>
        <p:xfrm>
          <a:off x="6240326" y="3060068"/>
          <a:ext cx="3147061" cy="3632965"/>
        </p:xfrm>
        <a:graphic>
          <a:graphicData uri="http://schemas.openxmlformats.org/drawingml/2006/table">
            <a:tbl>
              <a:tblPr/>
              <a:tblGrid>
                <a:gridCol w="1375300">
                  <a:extLst>
                    <a:ext uri="{9D8B030D-6E8A-4147-A177-3AD203B41FA5}">
                      <a16:colId xmlns:a16="http://schemas.microsoft.com/office/drawing/2014/main" val="2245813205"/>
                    </a:ext>
                  </a:extLst>
                </a:gridCol>
                <a:gridCol w="1771761">
                  <a:extLst>
                    <a:ext uri="{9D8B030D-6E8A-4147-A177-3AD203B41FA5}">
                      <a16:colId xmlns:a16="http://schemas.microsoft.com/office/drawing/2014/main" val="4079726185"/>
                    </a:ext>
                  </a:extLst>
                </a:gridCol>
              </a:tblGrid>
              <a:tr h="52218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Institution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57579"/>
                  </a:ext>
                </a:extLst>
              </a:tr>
              <a:tr h="25576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FMI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SILAM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839843"/>
                  </a:ext>
                </a:extLst>
              </a:tr>
              <a:tr h="25576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IOS-PIB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CAMx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307381"/>
                  </a:ext>
                </a:extLst>
              </a:tr>
              <a:tr h="25576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IOS-PIB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GEM-AQ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756902"/>
                  </a:ext>
                </a:extLst>
              </a:tr>
              <a:tr h="25576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METNO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32609"/>
                  </a:ext>
                </a:extLst>
              </a:tr>
              <a:tr h="286695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UKCEH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EMEP4UK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990293"/>
                  </a:ext>
                </a:extLst>
              </a:tr>
              <a:tr h="25576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EMPA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ICON-ART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009374"/>
                  </a:ext>
                </a:extLst>
              </a:tr>
              <a:tr h="25576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BSC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MONARCH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374666"/>
                  </a:ext>
                </a:extLst>
              </a:tr>
              <a:tr h="25576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CIEMAT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CHIMERE_13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151488"/>
                  </a:ext>
                </a:extLst>
              </a:tr>
              <a:tr h="25576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CIEMAT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CHIMERE_23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583838"/>
                  </a:ext>
                </a:extLst>
              </a:tr>
              <a:tr h="25576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INSERIS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CHIMERE_23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035027"/>
                  </a:ext>
                </a:extLst>
              </a:tr>
              <a:tr h="25576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MINNI_M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245010"/>
                  </a:ext>
                </a:extLst>
              </a:tr>
              <a:tr h="266422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ENEA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MINNI_P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392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92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5F19D-B0E4-2C2F-E8CF-12B2C95B8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4F680F-A976-336C-CA23-05E687C0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612916"/>
            <a:ext cx="9720000" cy="535491"/>
          </a:xfrm>
        </p:spPr>
        <p:txBody>
          <a:bodyPr/>
          <a:lstStyle/>
          <a:p>
            <a:r>
              <a:rPr lang="en-GB" sz="3200" noProof="0" dirty="0"/>
              <a:t>TEMP vs O3 concentration increment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09381E-1938-A66E-84F9-77BEB3B1D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F1BEB3A-C89F-96A7-AC40-6A5627594C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63" r="7660"/>
          <a:stretch/>
        </p:blipFill>
        <p:spPr>
          <a:xfrm>
            <a:off x="71021" y="1148407"/>
            <a:ext cx="6099734" cy="46753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5D85789-60F9-2610-7B01-AD5BD3E0C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26" r="7117"/>
          <a:stretch/>
        </p:blipFill>
        <p:spPr>
          <a:xfrm>
            <a:off x="6170755" y="1148407"/>
            <a:ext cx="6000065" cy="467534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2493EDB-D1F5-D51F-0598-38A34599A01E}"/>
              </a:ext>
            </a:extLst>
          </p:cNvPr>
          <p:cNvSpPr txBox="1"/>
          <p:nvPr/>
        </p:nvSpPr>
        <p:spPr>
          <a:xfrm>
            <a:off x="7477463" y="199606"/>
            <a:ext cx="4317140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l-PL" dirty="0" err="1">
                <a:solidFill>
                  <a:schemeClr val="bg1"/>
                </a:solidFill>
              </a:rPr>
              <a:t>Increment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due</a:t>
            </a:r>
            <a:r>
              <a:rPr lang="pl-PL" dirty="0">
                <a:solidFill>
                  <a:schemeClr val="bg1"/>
                </a:solidFill>
              </a:rPr>
              <a:t> to </a:t>
            </a:r>
            <a:r>
              <a:rPr lang="pl-PL" dirty="0" err="1">
                <a:solidFill>
                  <a:schemeClr val="bg1"/>
                </a:solidFill>
              </a:rPr>
              <a:t>biogenic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emission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seem</a:t>
            </a:r>
            <a:r>
              <a:rPr lang="pl-PL" dirty="0">
                <a:solidFill>
                  <a:schemeClr val="bg1"/>
                </a:solidFill>
              </a:rPr>
              <a:t> to be quasi-</a:t>
            </a:r>
            <a:r>
              <a:rPr lang="pl-PL" dirty="0" err="1">
                <a:solidFill>
                  <a:schemeClr val="bg1"/>
                </a:solidFill>
              </a:rPr>
              <a:t>linear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function</a:t>
            </a:r>
            <a:r>
              <a:rPr lang="pl-PL" dirty="0">
                <a:solidFill>
                  <a:schemeClr val="bg1"/>
                </a:solidFill>
              </a:rPr>
              <a:t> of the </a:t>
            </a:r>
            <a:r>
              <a:rPr lang="pl-PL" dirty="0" err="1">
                <a:solidFill>
                  <a:schemeClr val="bg1"/>
                </a:solidFill>
              </a:rPr>
              <a:t>temperature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01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EEBAA-6166-55E1-12C4-B873C12DB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13BAC5-3EA9-D33A-AA85-8BE44DFD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65876"/>
            <a:ext cx="9720000" cy="535491"/>
          </a:xfrm>
        </p:spPr>
        <p:txBody>
          <a:bodyPr/>
          <a:lstStyle/>
          <a:p>
            <a:r>
              <a:rPr lang="pl-PL" sz="3200" dirty="0"/>
              <a:t>Europa - Time </a:t>
            </a:r>
            <a:r>
              <a:rPr lang="pl-PL" sz="3200" dirty="0" err="1"/>
              <a:t>series</a:t>
            </a:r>
            <a:r>
              <a:rPr lang="pl-PL" sz="3200" dirty="0"/>
              <a:t> ad.3 O3_mda8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7771D2A-7821-1C6D-AF08-1E24F249C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ED54D62-8491-FCA4-6C28-D7E29AA087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0000" y="701367"/>
            <a:ext cx="9722822" cy="60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19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30462-8A6B-EE00-CC2C-1FCCA6B4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3F094-1414-7916-BAEC-5667C4F75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6196"/>
            <a:ext cx="9720000" cy="535491"/>
          </a:xfrm>
        </p:spPr>
        <p:txBody>
          <a:bodyPr/>
          <a:lstStyle/>
          <a:p>
            <a:r>
              <a:rPr lang="pl-PL" sz="3200" dirty="0" err="1"/>
              <a:t>Diff</a:t>
            </a:r>
            <a:r>
              <a:rPr lang="pl-PL" sz="3200" dirty="0"/>
              <a:t> [</a:t>
            </a:r>
            <a:r>
              <a:rPr lang="pl-PL" sz="3200" dirty="0" err="1"/>
              <a:t>ug</a:t>
            </a:r>
            <a:r>
              <a:rPr lang="pl-PL" sz="3200" dirty="0"/>
              <a:t>/m3] ANT-BASE, BIO-BASE Europe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1F6B9B9-D73D-A088-BB22-FF6184543D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05374" y="719537"/>
            <a:ext cx="8184617" cy="61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23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56105-894F-1A40-0644-077AD8BA2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6B4600-359F-9623-C128-F17E1F9C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6196"/>
            <a:ext cx="9720000" cy="535491"/>
          </a:xfrm>
        </p:spPr>
        <p:txBody>
          <a:bodyPr/>
          <a:lstStyle/>
          <a:p>
            <a:r>
              <a:rPr lang="pl-PL" sz="3200" dirty="0" err="1"/>
              <a:t>Diff</a:t>
            </a:r>
            <a:r>
              <a:rPr lang="pl-PL" sz="3200" dirty="0"/>
              <a:t> [%] ANT-BASE, BIO-BASE Europe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E0B958E-4FEE-F0A7-4DAA-6F790A99ED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05374" y="719537"/>
            <a:ext cx="8184617" cy="613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05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56DFD-B1EC-6C97-19FF-0D827367B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tekst, Wykres, diagram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D19EAE-CE68-C91D-8AE4-CAC386E73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372" y="3380663"/>
            <a:ext cx="4144991" cy="2302772"/>
          </a:xfrm>
          <a:prstGeom prst="rect">
            <a:avLst/>
          </a:prstGeom>
        </p:spPr>
      </p:pic>
      <p:pic>
        <p:nvPicPr>
          <p:cNvPr id="16" name="Obraz 15" descr="Obraz zawierający tekst, Wykres, diagram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0CCDA1F-3B6C-3603-B680-0A2D34C3E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374" y="898765"/>
            <a:ext cx="4144991" cy="23027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6276329-B17B-40AD-62D6-0979E4D8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65876"/>
            <a:ext cx="9720000" cy="535491"/>
          </a:xfrm>
        </p:spPr>
        <p:txBody>
          <a:bodyPr/>
          <a:lstStyle/>
          <a:p>
            <a:r>
              <a:rPr lang="pl-PL" sz="3200" dirty="0"/>
              <a:t>BIO vs BIO-</a:t>
            </a:r>
            <a:r>
              <a:rPr lang="pl-PL" sz="3200" dirty="0" err="1"/>
              <a:t>Fires</a:t>
            </a:r>
            <a:r>
              <a:rPr lang="pl-PL" sz="3200" dirty="0"/>
              <a:t> (</a:t>
            </a:r>
            <a:r>
              <a:rPr lang="pl-PL" sz="3200" dirty="0" err="1"/>
              <a:t>all</a:t>
            </a:r>
            <a:r>
              <a:rPr lang="pl-PL" sz="3200" dirty="0"/>
              <a:t> regions)</a:t>
            </a:r>
          </a:p>
        </p:txBody>
      </p:sp>
      <p:pic>
        <p:nvPicPr>
          <p:cNvPr id="5" name="Obraz 4" descr="Obraz zawierający tekst, Wykres, linia, diagra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DBB1E51-AA29-3C2B-D4D5-E0CA7816F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686" y="3380663"/>
            <a:ext cx="4144991" cy="2302772"/>
          </a:xfrm>
          <a:prstGeom prst="rect">
            <a:avLst/>
          </a:prstGeom>
        </p:spPr>
      </p:pic>
      <p:pic>
        <p:nvPicPr>
          <p:cNvPr id="7" name="Obraz 6" descr="Obraz zawierający tekst, diagram, Wykres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08846C5-A3C5-B5D6-F86A-B39C538B7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687" y="898765"/>
            <a:ext cx="4144991" cy="2302772"/>
          </a:xfrm>
          <a:prstGeom prst="rect">
            <a:avLst/>
          </a:prstGeom>
        </p:spPr>
      </p:pic>
      <p:pic>
        <p:nvPicPr>
          <p:cNvPr id="10" name="Obraz 9" descr="Obraz zawierający tekst, Wykres, diagram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D4BB992-B997-EC33-5654-D2539B96F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98765"/>
            <a:ext cx="4144991" cy="2302772"/>
          </a:xfrm>
          <a:prstGeom prst="rect">
            <a:avLst/>
          </a:prstGeom>
        </p:spPr>
      </p:pic>
      <p:pic>
        <p:nvPicPr>
          <p:cNvPr id="12" name="Obraz 11" descr="Obraz zawierający tekst, Wykres, linia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09E1FC9-EAF5-91D7-AC62-FE9D7AF3B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80663"/>
            <a:ext cx="4144991" cy="230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0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43E66-A990-3C7C-20DF-4A999F4C1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AB29E0-70E5-9192-69F3-33F0358B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65876"/>
            <a:ext cx="9720000" cy="535491"/>
          </a:xfrm>
        </p:spPr>
        <p:txBody>
          <a:bodyPr/>
          <a:lstStyle/>
          <a:p>
            <a:r>
              <a:rPr lang="pl-PL" sz="3200" dirty="0"/>
              <a:t>BIO vs BIO-</a:t>
            </a:r>
            <a:r>
              <a:rPr lang="pl-PL" sz="3200" dirty="0" err="1"/>
              <a:t>Fires</a:t>
            </a:r>
            <a:r>
              <a:rPr lang="pl-PL" sz="3200" dirty="0"/>
              <a:t> (</a:t>
            </a:r>
            <a:r>
              <a:rPr lang="pl-PL" sz="3200" dirty="0" err="1"/>
              <a:t>all</a:t>
            </a:r>
            <a:r>
              <a:rPr lang="pl-PL" sz="3200" dirty="0"/>
              <a:t> </a:t>
            </a:r>
            <a:r>
              <a:rPr lang="pl-PL" sz="3200" dirty="0" err="1"/>
              <a:t>models</a:t>
            </a:r>
            <a:r>
              <a:rPr lang="pl-PL" sz="3200" dirty="0"/>
              <a:t>)</a:t>
            </a:r>
          </a:p>
        </p:txBody>
      </p:sp>
      <p:pic>
        <p:nvPicPr>
          <p:cNvPr id="8" name="Obraz 7" descr="Obraz zawierający tekst, diagram, Wykres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9F8D0E7-5D8C-9D52-545D-461D88D2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70" y="3649878"/>
            <a:ext cx="5476043" cy="3042246"/>
          </a:xfrm>
          <a:prstGeom prst="rect">
            <a:avLst/>
          </a:prstGeom>
        </p:spPr>
      </p:pic>
      <p:pic>
        <p:nvPicPr>
          <p:cNvPr id="11" name="Obraz 10" descr="Obraz zawierający tekst, diagram, Wykres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AF913B7-FBDA-AF03-1C00-BB7F53851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319" y="3649878"/>
            <a:ext cx="5476043" cy="3042246"/>
          </a:xfrm>
          <a:prstGeom prst="rect">
            <a:avLst/>
          </a:prstGeom>
        </p:spPr>
      </p:pic>
      <p:pic>
        <p:nvPicPr>
          <p:cNvPr id="15" name="Obraz 14" descr="Obraz zawierający tekst, Wykres, diagram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04885EB-C6DF-2B11-2080-4D5923BE4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70" y="701367"/>
            <a:ext cx="5476043" cy="3042246"/>
          </a:xfrm>
          <a:prstGeom prst="rect">
            <a:avLst/>
          </a:prstGeom>
        </p:spPr>
      </p:pic>
      <p:pic>
        <p:nvPicPr>
          <p:cNvPr id="18" name="Obraz 17" descr="Obraz zawierający tekst, diagram, Wykres, li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15FE668-FBB4-470F-CF04-A6A4330DA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013" y="701367"/>
            <a:ext cx="5476043" cy="30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58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1C09A-91F5-411D-E05E-0E7CD9A3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E14894-70B7-C2C4-9733-363ABD72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24" y="179644"/>
            <a:ext cx="10385455" cy="535491"/>
          </a:xfrm>
        </p:spPr>
        <p:txBody>
          <a:bodyPr/>
          <a:lstStyle/>
          <a:p>
            <a:r>
              <a:rPr lang="pl-PL" sz="3200" dirty="0" err="1"/>
              <a:t>Diurnal</a:t>
            </a:r>
            <a:r>
              <a:rPr lang="pl-PL" sz="3200" dirty="0"/>
              <a:t> </a:t>
            </a:r>
            <a:r>
              <a:rPr lang="pl-PL" sz="3200" dirty="0" err="1"/>
              <a:t>cycle</a:t>
            </a:r>
            <a:r>
              <a:rPr lang="pl-PL" sz="3200" dirty="0"/>
              <a:t> - </a:t>
            </a:r>
            <a:r>
              <a:rPr lang="pl-PL" sz="3200" dirty="0" err="1"/>
              <a:t>all</a:t>
            </a:r>
            <a:r>
              <a:rPr lang="pl-PL" sz="3200" dirty="0"/>
              <a:t> </a:t>
            </a:r>
            <a:r>
              <a:rPr lang="pl-PL" sz="3200" dirty="0" err="1"/>
              <a:t>species</a:t>
            </a:r>
            <a:r>
              <a:rPr lang="pl-PL" sz="3200" dirty="0"/>
              <a:t>, BASE, Europe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C8AA0586-8060-D7F0-A731-923C86E704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92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2869C-6C5B-BDC9-81BE-D5869FD4C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A2B8AF-314C-BDE6-25DC-C46D3FD4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45356"/>
            <a:ext cx="9720000" cy="535491"/>
          </a:xfrm>
        </p:spPr>
        <p:txBody>
          <a:bodyPr/>
          <a:lstStyle/>
          <a:p>
            <a:r>
              <a:rPr lang="pl-PL" sz="3200" dirty="0" err="1"/>
              <a:t>Isoprene</a:t>
            </a:r>
            <a:r>
              <a:rPr lang="pl-PL" sz="3200" dirty="0"/>
              <a:t> - </a:t>
            </a:r>
            <a:r>
              <a:rPr lang="pl-PL" sz="3200" dirty="0" err="1"/>
              <a:t>daily</a:t>
            </a:r>
            <a:r>
              <a:rPr lang="pl-PL" sz="3200" dirty="0"/>
              <a:t> </a:t>
            </a:r>
            <a:r>
              <a:rPr lang="pl-PL" sz="3200" dirty="0" err="1"/>
              <a:t>average</a:t>
            </a:r>
            <a:r>
              <a:rPr lang="pl-PL" sz="3200" dirty="0"/>
              <a:t>* (12.07 - 19.07)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D9DB627-DD37-76E1-7D37-3F108C3A2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1555" y="1443293"/>
            <a:ext cx="4119880" cy="449434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" name="Obraz 9" descr="Obraz zawierający tekst, mapa, atlas, diagra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1D8019C-2602-1B5D-7599-91DC8293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595" y="3628136"/>
            <a:ext cx="3056138" cy="3056138"/>
          </a:xfrm>
          <a:prstGeom prst="rect">
            <a:avLst/>
          </a:prstGeom>
        </p:spPr>
      </p:pic>
      <p:pic>
        <p:nvPicPr>
          <p:cNvPr id="12" name="Obraz 11" descr="Obraz zawierający tekst, mapa, atlas, diagra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FE46581-C3A2-03E6-57F0-1CC0877E4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747" y="3628136"/>
            <a:ext cx="3056138" cy="3056138"/>
          </a:xfrm>
          <a:prstGeom prst="rect">
            <a:avLst/>
          </a:prstGeom>
        </p:spPr>
      </p:pic>
      <p:pic>
        <p:nvPicPr>
          <p:cNvPr id="16" name="Obraz 15" descr="Obraz zawierający tekst, mapa, diagram, atlas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B993A6A-D2E0-7C63-DEED-4DD91C60E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85" y="644567"/>
            <a:ext cx="3056138" cy="3056138"/>
          </a:xfrm>
          <a:prstGeom prst="rect">
            <a:avLst/>
          </a:prstGeom>
        </p:spPr>
      </p:pic>
      <p:pic>
        <p:nvPicPr>
          <p:cNvPr id="18" name="Obraz 17" descr="Obraz zawierający tekst, mapa, atlas, diagra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A3A3D7C-F9BC-C424-FA0F-F8C2AC2BD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3439" y="616193"/>
            <a:ext cx="3056138" cy="3056138"/>
          </a:xfrm>
          <a:prstGeom prst="rect">
            <a:avLst/>
          </a:prstGeom>
        </p:spPr>
      </p:pic>
      <p:pic>
        <p:nvPicPr>
          <p:cNvPr id="20" name="Obraz 19" descr="Obraz zawierający tekst, mapa, atlas, diagra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536FB461-2809-1EE6-46D8-0611958AB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8593" y="616193"/>
            <a:ext cx="3056138" cy="3056138"/>
          </a:xfrm>
          <a:prstGeom prst="rect">
            <a:avLst/>
          </a:prstGeom>
        </p:spPr>
      </p:pic>
      <p:pic>
        <p:nvPicPr>
          <p:cNvPr id="22" name="Obraz 21" descr="Obraz zawierający tekst, mapa, atlas, diagra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B848034-A399-166D-2F28-BCBBCAA6C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3747" y="610646"/>
            <a:ext cx="3056138" cy="3056138"/>
          </a:xfrm>
          <a:prstGeom prst="rect">
            <a:avLst/>
          </a:prstGeom>
        </p:spPr>
      </p:pic>
      <p:pic>
        <p:nvPicPr>
          <p:cNvPr id="24" name="Obraz 23" descr="Obraz zawierający tekst, mapa, atlas, diagra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B7B01A42-39D8-A2A9-47C9-0697C1204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283" y="3656506"/>
            <a:ext cx="3056138" cy="3056138"/>
          </a:xfrm>
          <a:prstGeom prst="rect">
            <a:avLst/>
          </a:prstGeom>
        </p:spPr>
      </p:pic>
      <p:pic>
        <p:nvPicPr>
          <p:cNvPr id="26" name="Obraz 25" descr="Obraz zawierający tekst, mapa, atlas, diagram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823C681-C53D-CC64-D522-B0E4A0BE52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3439" y="3628136"/>
            <a:ext cx="3056138" cy="30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16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B4F11-DCFB-A11B-8EE2-92B6AC77D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FBD633-AD86-C983-9EAC-0EFD87240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45356"/>
            <a:ext cx="9720000" cy="535491"/>
          </a:xfrm>
        </p:spPr>
        <p:txBody>
          <a:bodyPr/>
          <a:lstStyle/>
          <a:p>
            <a:r>
              <a:rPr lang="pl-PL" sz="3200" dirty="0" err="1"/>
              <a:t>Isoprene</a:t>
            </a:r>
            <a:r>
              <a:rPr lang="pl-PL" sz="3200" dirty="0"/>
              <a:t> - </a:t>
            </a:r>
            <a:r>
              <a:rPr lang="pl-PL" sz="3200" dirty="0" err="1"/>
              <a:t>diurnal</a:t>
            </a:r>
            <a:r>
              <a:rPr lang="pl-PL" sz="3200" dirty="0"/>
              <a:t> </a:t>
            </a:r>
            <a:r>
              <a:rPr lang="pl-PL" sz="3200" dirty="0" err="1"/>
              <a:t>cycle</a:t>
            </a:r>
            <a:endParaRPr lang="pl-PL" sz="32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5DDCC54-AFCD-A933-AC4A-41C1FD71AC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11351" y="818708"/>
            <a:ext cx="3525417" cy="251815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A3ACA04-E502-E95C-0F14-FCBBD4DE72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92021" y="812050"/>
            <a:ext cx="3525417" cy="251815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E0858B88-D964-EF17-0303-F3E98B2E7C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691" y="818708"/>
            <a:ext cx="3525417" cy="251815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5EBBD6A-E01D-3E35-302B-8BCA765FC7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11351" y="3389934"/>
            <a:ext cx="3525417" cy="2518155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C7A18BB3-256B-BE76-0282-37D908EE8A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92021" y="3383276"/>
            <a:ext cx="3525417" cy="251815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9EBB31E-495A-59AB-0375-AF307FC93A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2690" y="3383275"/>
            <a:ext cx="3525417" cy="251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59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E86D0-D9C5-1F5E-207E-9C522C667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F1B1F0F4-7F85-3642-0F24-6CD1378FCD18}"/>
              </a:ext>
            </a:extLst>
          </p:cNvPr>
          <p:cNvSpPr txBox="1">
            <a:spLocks/>
          </p:cNvSpPr>
          <p:nvPr/>
        </p:nvSpPr>
        <p:spPr>
          <a:xfrm>
            <a:off x="168676" y="183562"/>
            <a:ext cx="1482571" cy="20866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sp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z="2000" dirty="0" err="1">
                <a:latin typeface="+mn-lt"/>
              </a:rPr>
              <a:t>Isoprene</a:t>
            </a:r>
            <a:r>
              <a:rPr lang="pl-PL" sz="2000" dirty="0">
                <a:latin typeface="+mn-lt"/>
              </a:rPr>
              <a:t> </a:t>
            </a:r>
            <a:br>
              <a:rPr lang="pl-PL" sz="2000" dirty="0">
                <a:latin typeface="+mn-lt"/>
              </a:rPr>
            </a:br>
            <a:r>
              <a:rPr lang="pl-PL" sz="2000" dirty="0" err="1">
                <a:latin typeface="+mn-lt"/>
              </a:rPr>
              <a:t>all</a:t>
            </a:r>
            <a:r>
              <a:rPr lang="pl-PL" sz="2000" dirty="0">
                <a:latin typeface="+mn-lt"/>
              </a:rPr>
              <a:t> </a:t>
            </a:r>
            <a:r>
              <a:rPr lang="pl-PL" sz="2000" dirty="0" err="1">
                <a:latin typeface="+mn-lt"/>
              </a:rPr>
              <a:t>models</a:t>
            </a:r>
            <a:r>
              <a:rPr lang="pl-PL" sz="2000" dirty="0">
                <a:latin typeface="+mn-lt"/>
              </a:rPr>
              <a:t>, ES0025U</a:t>
            </a:r>
          </a:p>
          <a:p>
            <a:r>
              <a:rPr lang="es-ES" sz="1100" dirty="0">
                <a:latin typeface="+mn-lt"/>
              </a:rPr>
              <a:t>Bilbao, María Díaz de Haro</a:t>
            </a:r>
            <a:r>
              <a:rPr lang="pl-PL" sz="1100" dirty="0">
                <a:latin typeface="+mn-lt"/>
              </a:rPr>
              <a:t>, </a:t>
            </a:r>
            <a:br>
              <a:rPr lang="pl-PL" sz="1100" dirty="0">
                <a:latin typeface="+mn-lt"/>
              </a:rPr>
            </a:br>
            <a:r>
              <a:rPr lang="pl-PL" sz="1100" b="0" i="0" u="none" strike="noStrike" dirty="0">
                <a:solidFill>
                  <a:schemeClr val="accent5">
                    <a:lumMod val="75000"/>
                  </a:schemeClr>
                </a:solidFill>
                <a:effectLst/>
                <a:latin typeface="Aptos Narrow" panose="020B0004020202020204" pitchFamily="34" charset="0"/>
              </a:rPr>
              <a:t>Urban, residential</a:t>
            </a:r>
            <a:r>
              <a:rPr lang="pl-PL" sz="11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,</a:t>
            </a:r>
          </a:p>
          <a:p>
            <a:r>
              <a:rPr lang="pl-PL" sz="11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911.0 m</a:t>
            </a:r>
            <a:endParaRPr lang="pl-PL" sz="1100" dirty="0">
              <a:latin typeface="+mn-lt"/>
            </a:endParaRPr>
          </a:p>
          <a:p>
            <a:br>
              <a:rPr lang="pl-PL" sz="2000" dirty="0">
                <a:latin typeface="+mn-lt"/>
              </a:rPr>
            </a:br>
            <a:endParaRPr lang="pl-PL" sz="2000" dirty="0">
              <a:latin typeface="+mn-lt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C3C72D0-271C-B92F-1A23-D012DA15A3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36324" y="0"/>
            <a:ext cx="10287000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D1C23FC-650F-88FF-1355-9CBE95A4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35"/>
          <a:stretch/>
        </p:blipFill>
        <p:spPr>
          <a:xfrm>
            <a:off x="83599" y="1793289"/>
            <a:ext cx="1544715" cy="15139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17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154045-12A6-5FDC-4AED-2ABFB6EDD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280518"/>
            <a:ext cx="10263300" cy="1200288"/>
          </a:xfrm>
        </p:spPr>
        <p:txBody>
          <a:bodyPr/>
          <a:lstStyle/>
          <a:p>
            <a:r>
              <a:rPr lang="en-GB" noProof="0" dirty="0"/>
              <a:t>Intensive Measurement Period 12-19 July 2022</a:t>
            </a:r>
          </a:p>
        </p:txBody>
      </p:sp>
      <p:pic>
        <p:nvPicPr>
          <p:cNvPr id="5" name="Google Shape;138;g2bd7517a2d2_0_37">
            <a:extLst>
              <a:ext uri="{FF2B5EF4-FFF2-40B4-BE49-F238E27FC236}">
                <a16:creationId xmlns:a16="http://schemas.microsoft.com/office/drawing/2014/main" id="{F7F6351C-1DD5-A4D1-3DEE-24BEFDC107D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000" y="1441004"/>
            <a:ext cx="6504100" cy="53026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A717161-01C9-6088-E0D8-FA22B3A0A089}"/>
              </a:ext>
            </a:extLst>
          </p:cNvPr>
          <p:cNvSpPr txBox="1"/>
          <p:nvPr/>
        </p:nvSpPr>
        <p:spPr>
          <a:xfrm>
            <a:off x="7579917" y="1447583"/>
            <a:ext cx="4347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WMO Air Quality and Climate Bulletin no. 3 </a:t>
            </a:r>
          </a:p>
          <a:p>
            <a:r>
              <a:rPr lang="en-GB" dirty="0"/>
              <a:t>(September 2023) 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4688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FF6E2-4F6D-051C-99A8-24BF0FD9D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ytuł 1">
            <a:extLst>
              <a:ext uri="{FF2B5EF4-FFF2-40B4-BE49-F238E27FC236}">
                <a16:creationId xmlns:a16="http://schemas.microsoft.com/office/drawing/2014/main" id="{334566AE-E0AB-D069-41B7-0F0B27383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6" y="256430"/>
            <a:ext cx="1677879" cy="1227988"/>
          </a:xfrm>
        </p:spPr>
        <p:txBody>
          <a:bodyPr/>
          <a:lstStyle/>
          <a:p>
            <a:r>
              <a:rPr lang="pl-PL" sz="2000" dirty="0" err="1">
                <a:latin typeface="+mn-lt"/>
              </a:rPr>
              <a:t>Isoprene</a:t>
            </a:r>
            <a:r>
              <a:rPr lang="pl-PL" sz="2000" dirty="0">
                <a:latin typeface="+mn-lt"/>
              </a:rPr>
              <a:t> </a:t>
            </a:r>
            <a:br>
              <a:rPr lang="pl-PL" sz="2000" dirty="0">
                <a:latin typeface="+mn-lt"/>
              </a:rPr>
            </a:br>
            <a:r>
              <a:rPr lang="pl-PL" sz="2000" dirty="0" err="1">
                <a:latin typeface="+mn-lt"/>
              </a:rPr>
              <a:t>all</a:t>
            </a:r>
            <a:r>
              <a:rPr lang="pl-PL" sz="2000" dirty="0">
                <a:latin typeface="+mn-lt"/>
              </a:rPr>
              <a:t> </a:t>
            </a:r>
            <a:r>
              <a:rPr lang="pl-PL" sz="2000" dirty="0" err="1">
                <a:latin typeface="+mn-lt"/>
              </a:rPr>
              <a:t>models</a:t>
            </a:r>
            <a:r>
              <a:rPr lang="pl-PL" sz="2000" dirty="0">
                <a:latin typeface="+mn-lt"/>
              </a:rPr>
              <a:t>, PL0077A</a:t>
            </a:r>
            <a:br>
              <a:rPr lang="pl-PL" sz="2000" dirty="0">
                <a:latin typeface="+mn-lt"/>
              </a:rPr>
            </a:br>
            <a:r>
              <a:rPr lang="pl-PL" sz="1100" b="0" i="0" dirty="0">
                <a:solidFill>
                  <a:srgbClr val="262626"/>
                </a:solidFill>
                <a:effectLst/>
                <a:latin typeface="+mn-lt"/>
              </a:rPr>
              <a:t>Zielonka, Bory Tucholskie,</a:t>
            </a:r>
            <a:br>
              <a:rPr lang="pl-PL" sz="1100" b="0" i="0" dirty="0">
                <a:solidFill>
                  <a:srgbClr val="262626"/>
                </a:solidFill>
                <a:effectLst/>
                <a:latin typeface="+mn-lt"/>
              </a:rPr>
            </a:br>
            <a:r>
              <a:rPr lang="pl-PL" sz="1100" b="0" i="0" dirty="0" err="1">
                <a:solidFill>
                  <a:schemeClr val="accent1"/>
                </a:solidFill>
                <a:effectLst/>
                <a:latin typeface="+mn-lt"/>
              </a:rPr>
              <a:t>Background</a:t>
            </a:r>
            <a:r>
              <a:rPr lang="pl-PL" sz="1100" b="0" i="0" dirty="0">
                <a:solidFill>
                  <a:schemeClr val="accent1"/>
                </a:solidFill>
                <a:effectLst/>
                <a:latin typeface="+mn-lt"/>
              </a:rPr>
              <a:t>, </a:t>
            </a:r>
            <a:r>
              <a:rPr lang="pl-PL" sz="1100" b="0" i="0" dirty="0" err="1">
                <a:solidFill>
                  <a:schemeClr val="accent1"/>
                </a:solidFill>
                <a:effectLst/>
                <a:latin typeface="+mn-lt"/>
              </a:rPr>
              <a:t>rural</a:t>
            </a:r>
            <a:r>
              <a:rPr lang="pl-PL" sz="1100" dirty="0">
                <a:solidFill>
                  <a:schemeClr val="accent1"/>
                </a:solidFill>
                <a:latin typeface="+mn-lt"/>
              </a:rPr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D0E044F-B512-F8A9-4E16-4BA2073D8C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36324" y="0"/>
            <a:ext cx="10287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61740EE-00B2-5C8D-5F48-A25A6A5F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6" y="1609068"/>
            <a:ext cx="1473693" cy="14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36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C0CC25-A497-C406-7590-1D6CB3D4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Summary</a:t>
            </a:r>
            <a:r>
              <a:rPr lang="pl-PL" dirty="0"/>
              <a:t> and </a:t>
            </a:r>
            <a:r>
              <a:rPr lang="pl-PL" dirty="0" err="1"/>
              <a:t>next</a:t>
            </a:r>
            <a:r>
              <a:rPr lang="pl-PL" dirty="0"/>
              <a:t> </a:t>
            </a:r>
            <a:r>
              <a:rPr lang="pl-PL" dirty="0" err="1"/>
              <a:t>steps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F1CA708-8F0B-E8B8-106E-35498465A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848" y="1456423"/>
            <a:ext cx="9720000" cy="4494342"/>
          </a:xfrm>
        </p:spPr>
        <p:txBody>
          <a:bodyPr>
            <a:normAutofit fontScale="92500" lnSpcReduction="20000"/>
          </a:bodyPr>
          <a:lstStyle/>
          <a:p>
            <a:r>
              <a:rPr lang="pl-PL" b="1" dirty="0"/>
              <a:t>Evaluation: 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Overall evolution pattern similar for all models (</a:t>
            </a:r>
            <a:r>
              <a:rPr lang="en-GB" noProof="0" dirty="0" err="1"/>
              <a:t>meteo</a:t>
            </a:r>
            <a:r>
              <a:rPr lang="en-GB" noProof="0" dirty="0"/>
              <a:t>-driven) but quite significant regional differences 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Daily maximum overestimated &lt; 100ug/m</a:t>
            </a:r>
            <a:r>
              <a:rPr lang="en-GB" baseline="30000" noProof="0" dirty="0"/>
              <a:t>3</a:t>
            </a:r>
            <a:r>
              <a:rPr lang="en-GB" noProof="0" dirty="0"/>
              <a:t> and underestimated &gt; 140ug/m</a:t>
            </a:r>
            <a:r>
              <a:rPr lang="en-GB" baseline="30000" noProof="0" dirty="0"/>
              <a:t>3</a:t>
            </a:r>
          </a:p>
          <a:p>
            <a:pPr lvl="2"/>
            <a:endParaRPr lang="pl-PL" dirty="0"/>
          </a:p>
          <a:p>
            <a:r>
              <a:rPr lang="pl-PL" b="1" dirty="0" err="1"/>
              <a:t>Biogenic</a:t>
            </a:r>
            <a:r>
              <a:rPr lang="pl-PL" b="1" dirty="0"/>
              <a:t> </a:t>
            </a:r>
            <a:r>
              <a:rPr lang="pl-PL" b="1" dirty="0" err="1"/>
              <a:t>contribution</a:t>
            </a:r>
            <a:r>
              <a:rPr lang="pl-PL" b="1" dirty="0"/>
              <a:t> (</a:t>
            </a:r>
            <a:r>
              <a:rPr lang="pl-PL" b="1" dirty="0" err="1"/>
              <a:t>only</a:t>
            </a:r>
            <a:r>
              <a:rPr lang="pl-PL" b="1" dirty="0"/>
              <a:t> </a:t>
            </a:r>
            <a:r>
              <a:rPr lang="pl-PL" b="1" dirty="0" err="1"/>
              <a:t>athropogenic</a:t>
            </a:r>
            <a:r>
              <a:rPr lang="pl-PL" b="1" dirty="0"/>
              <a:t> </a:t>
            </a:r>
            <a:r>
              <a:rPr lang="pl-PL" b="1" dirty="0" err="1"/>
              <a:t>emissions</a:t>
            </a:r>
            <a:r>
              <a:rPr lang="pl-PL" b="1" dirty="0"/>
              <a:t>):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On average biogenic emissions contributed to the increase of ozone concentrations by 10-15%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The biogenic contribution was slightly lower at rural stations for all models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 Biogenic VOC contribution was higher during the episode period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Ozone increment due to biogenic emission seem to be a linear function of the temperature</a:t>
            </a:r>
          </a:p>
          <a:p>
            <a:pPr lvl="2"/>
            <a:endParaRPr lang="pl-PL" dirty="0"/>
          </a:p>
          <a:p>
            <a:r>
              <a:rPr lang="pl-PL" b="1" dirty="0" err="1"/>
              <a:t>Anthropogenic</a:t>
            </a:r>
            <a:r>
              <a:rPr lang="pl-PL" b="1" dirty="0"/>
              <a:t> </a:t>
            </a:r>
            <a:r>
              <a:rPr lang="pl-PL" b="1" dirty="0" err="1"/>
              <a:t>contribution</a:t>
            </a:r>
            <a:r>
              <a:rPr lang="pl-PL" b="1" dirty="0"/>
              <a:t>: 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On average anthropogenic emissions contributed to the increase of ozone concentrations by 20-30%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dirty="0"/>
              <a:t>Anthropogenic</a:t>
            </a:r>
            <a:r>
              <a:rPr lang="en-GB" noProof="0" dirty="0"/>
              <a:t> contribution was higher because both precursor groups play a role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Anthropogenic contribution is more model dependent and stable in the analysed period (in spite of NORTH)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0458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C0CC25-A497-C406-7590-1D6CB3D4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Summary</a:t>
            </a:r>
            <a:r>
              <a:rPr lang="pl-PL" dirty="0"/>
              <a:t> and </a:t>
            </a:r>
            <a:r>
              <a:rPr lang="pl-PL" dirty="0" err="1"/>
              <a:t>next</a:t>
            </a:r>
            <a:r>
              <a:rPr lang="pl-PL" dirty="0"/>
              <a:t> </a:t>
            </a:r>
            <a:r>
              <a:rPr lang="pl-PL" dirty="0" err="1"/>
              <a:t>steps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F1CA708-8F0B-E8B8-106E-35498465A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Fires</a:t>
            </a:r>
            <a:r>
              <a:rPr lang="pl-PL" dirty="0"/>
              <a:t>: </a:t>
            </a:r>
            <a:r>
              <a:rPr lang="pl-PL" dirty="0" err="1"/>
              <a:t>fire</a:t>
            </a:r>
            <a:r>
              <a:rPr lang="pl-PL" dirty="0"/>
              <a:t> </a:t>
            </a:r>
            <a:r>
              <a:rPr lang="pl-PL" dirty="0" err="1"/>
              <a:t>emissions</a:t>
            </a:r>
            <a:r>
              <a:rPr lang="pl-PL" dirty="0"/>
              <a:t> in „</a:t>
            </a:r>
            <a:r>
              <a:rPr lang="pl-PL" dirty="0" err="1"/>
              <a:t>biogenic-only</a:t>
            </a:r>
            <a:r>
              <a:rPr lang="pl-PL" dirty="0"/>
              <a:t>” run </a:t>
            </a:r>
            <a:r>
              <a:rPr lang="pl-PL" dirty="0" err="1"/>
              <a:t>incresed</a:t>
            </a:r>
            <a:r>
              <a:rPr lang="pl-PL" dirty="0"/>
              <a:t> O</a:t>
            </a:r>
            <a:r>
              <a:rPr lang="pl-PL" baseline="-25000" dirty="0"/>
              <a:t>3</a:t>
            </a:r>
            <a:r>
              <a:rPr lang="pl-PL" dirty="0"/>
              <a:t> </a:t>
            </a:r>
            <a:r>
              <a:rPr lang="pl-PL" dirty="0" err="1"/>
              <a:t>concentrations</a:t>
            </a:r>
            <a:r>
              <a:rPr lang="pl-PL" dirty="0"/>
              <a:t> </a:t>
            </a:r>
          </a:p>
          <a:p>
            <a:endParaRPr lang="pl-PL" dirty="0"/>
          </a:p>
          <a:p>
            <a:r>
              <a:rPr lang="pl-PL" b="1" dirty="0" err="1"/>
              <a:t>Accuracy</a:t>
            </a:r>
            <a:r>
              <a:rPr lang="pl-PL" b="1" dirty="0"/>
              <a:t> of </a:t>
            </a:r>
            <a:r>
              <a:rPr lang="pl-PL" b="1" dirty="0" err="1"/>
              <a:t>iosoprene</a:t>
            </a:r>
            <a:r>
              <a:rPr lang="pl-PL" b="1" dirty="0"/>
              <a:t> </a:t>
            </a:r>
            <a:r>
              <a:rPr lang="pl-PL" b="1" dirty="0" err="1"/>
              <a:t>represenation</a:t>
            </a:r>
            <a:r>
              <a:rPr lang="pl-PL" b="1" dirty="0"/>
              <a:t> (</a:t>
            </a:r>
            <a:r>
              <a:rPr lang="pl-PL" b="1" dirty="0" err="1"/>
              <a:t>preliminary</a:t>
            </a:r>
            <a:r>
              <a:rPr lang="pl-PL" b="1" dirty="0"/>
              <a:t>):</a:t>
            </a:r>
          </a:p>
          <a:p>
            <a:pPr lvl="1"/>
            <a:r>
              <a:rPr lang="pl-PL" dirty="0"/>
              <a:t>Limited set of </a:t>
            </a:r>
            <a:r>
              <a:rPr lang="pl-PL" dirty="0" err="1"/>
              <a:t>stations</a:t>
            </a:r>
            <a:r>
              <a:rPr lang="pl-PL" dirty="0"/>
              <a:t> – </a:t>
            </a:r>
            <a:r>
              <a:rPr lang="pl-PL" dirty="0" err="1"/>
              <a:t>only</a:t>
            </a:r>
            <a:r>
              <a:rPr lang="pl-PL" dirty="0"/>
              <a:t> 24-h </a:t>
            </a:r>
          </a:p>
          <a:p>
            <a:pPr lvl="1"/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stations</a:t>
            </a:r>
            <a:r>
              <a:rPr lang="pl-PL" dirty="0"/>
              <a:t> with </a:t>
            </a:r>
            <a:r>
              <a:rPr lang="pl-PL" dirty="0" err="1"/>
              <a:t>highest</a:t>
            </a:r>
            <a:r>
              <a:rPr lang="pl-PL" dirty="0"/>
              <a:t> </a:t>
            </a:r>
            <a:r>
              <a:rPr lang="pl-PL" dirty="0" err="1"/>
              <a:t>concentraions</a:t>
            </a:r>
            <a:r>
              <a:rPr lang="pl-PL" dirty="0"/>
              <a:t> </a:t>
            </a:r>
            <a:r>
              <a:rPr lang="pl-PL" dirty="0" err="1"/>
              <a:t>removed</a:t>
            </a:r>
            <a:r>
              <a:rPr lang="pl-PL" dirty="0"/>
              <a:t> from the </a:t>
            </a:r>
            <a:r>
              <a:rPr lang="pl-PL" dirty="0" err="1"/>
              <a:t>analysis</a:t>
            </a:r>
            <a:endParaRPr lang="pl-PL" dirty="0"/>
          </a:p>
          <a:p>
            <a:pPr lvl="1"/>
            <a:r>
              <a:rPr lang="pl-PL" dirty="0"/>
              <a:t>In most </a:t>
            </a:r>
            <a:r>
              <a:rPr lang="pl-PL" dirty="0" err="1"/>
              <a:t>models</a:t>
            </a:r>
            <a:r>
              <a:rPr lang="pl-PL" dirty="0"/>
              <a:t> </a:t>
            </a:r>
            <a:r>
              <a:rPr lang="pl-PL" dirty="0" err="1"/>
              <a:t>double</a:t>
            </a:r>
            <a:r>
              <a:rPr lang="pl-PL" dirty="0"/>
              <a:t> maximum – not </a:t>
            </a:r>
            <a:r>
              <a:rPr lang="pl-PL" dirty="0" err="1"/>
              <a:t>conformed</a:t>
            </a:r>
            <a:r>
              <a:rPr lang="pl-PL" dirty="0"/>
              <a:t> in </a:t>
            </a:r>
            <a:r>
              <a:rPr lang="pl-PL" dirty="0" err="1"/>
              <a:t>measuremenst</a:t>
            </a:r>
            <a:endParaRPr lang="pl-PL" dirty="0"/>
          </a:p>
          <a:p>
            <a:pPr lvl="1"/>
            <a:r>
              <a:rPr lang="pl-PL" dirty="0"/>
              <a:t>Model </a:t>
            </a:r>
            <a:r>
              <a:rPr lang="pl-PL" dirty="0" err="1"/>
              <a:t>accuracy</a:t>
            </a:r>
            <a:r>
              <a:rPr lang="pl-PL" dirty="0"/>
              <a:t> for </a:t>
            </a:r>
            <a:r>
              <a:rPr lang="pl-PL" dirty="0" err="1"/>
              <a:t>isoprene</a:t>
            </a:r>
            <a:r>
              <a:rPr lang="pl-PL" dirty="0"/>
              <a:t> </a:t>
            </a:r>
            <a:r>
              <a:rPr lang="pl-PL" dirty="0" err="1"/>
              <a:t>stronglu</a:t>
            </a:r>
            <a:r>
              <a:rPr lang="pl-PL" dirty="0"/>
              <a:t> </a:t>
            </a:r>
            <a:r>
              <a:rPr lang="pl-PL" dirty="0" err="1"/>
              <a:t>depend</a:t>
            </a:r>
            <a:r>
              <a:rPr lang="pl-PL" dirty="0"/>
              <a:t> on the </a:t>
            </a:r>
            <a:r>
              <a:rPr lang="pl-PL" dirty="0" err="1"/>
              <a:t>day</a:t>
            </a:r>
            <a:r>
              <a:rPr lang="pl-PL" dirty="0"/>
              <a:t> and </a:t>
            </a:r>
            <a:r>
              <a:rPr lang="pl-PL" dirty="0" err="1"/>
              <a:t>staion</a:t>
            </a:r>
            <a:r>
              <a:rPr lang="pl-PL" dirty="0"/>
              <a:t> </a:t>
            </a:r>
            <a:r>
              <a:rPr lang="pl-PL" dirty="0" err="1"/>
              <a:t>location</a:t>
            </a:r>
            <a:r>
              <a:rPr lang="pl-PL" dirty="0"/>
              <a:t> </a:t>
            </a:r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9103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8CE4D0-4623-9DEC-3387-37C09294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Next</a:t>
            </a:r>
            <a:r>
              <a:rPr lang="pl-PL" dirty="0"/>
              <a:t> </a:t>
            </a:r>
            <a:r>
              <a:rPr lang="pl-PL" dirty="0" err="1"/>
              <a:t>steps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8449C43-CC46-EFC7-8550-346734B84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Analysis of </a:t>
            </a:r>
            <a:r>
              <a:rPr lang="pl-PL" dirty="0" err="1"/>
              <a:t>other</a:t>
            </a:r>
            <a:r>
              <a:rPr lang="pl-PL" dirty="0"/>
              <a:t> VOC </a:t>
            </a:r>
            <a:r>
              <a:rPr lang="pl-PL" dirty="0" err="1"/>
              <a:t>species</a:t>
            </a:r>
            <a:endParaRPr lang="pl-PL" dirty="0"/>
          </a:p>
          <a:p>
            <a:r>
              <a:rPr lang="pl-PL" dirty="0"/>
              <a:t>Analysis of </a:t>
            </a:r>
            <a:r>
              <a:rPr lang="pl-PL" dirty="0" err="1"/>
              <a:t>isoprene</a:t>
            </a:r>
            <a:r>
              <a:rPr lang="pl-PL" dirty="0"/>
              <a:t> </a:t>
            </a:r>
            <a:r>
              <a:rPr lang="pl-PL" dirty="0" err="1"/>
              <a:t>emissions</a:t>
            </a:r>
            <a:r>
              <a:rPr lang="pl-PL" dirty="0"/>
              <a:t> (</a:t>
            </a:r>
            <a:r>
              <a:rPr lang="pl-PL" dirty="0" err="1"/>
              <a:t>including</a:t>
            </a:r>
            <a:r>
              <a:rPr lang="pl-PL" dirty="0"/>
              <a:t> </a:t>
            </a:r>
            <a:r>
              <a:rPr lang="pl-PL" dirty="0" err="1"/>
              <a:t>temporal</a:t>
            </a:r>
            <a:r>
              <a:rPr lang="pl-PL" dirty="0"/>
              <a:t> </a:t>
            </a:r>
            <a:r>
              <a:rPr lang="pl-PL" dirty="0" err="1"/>
              <a:t>variability</a:t>
            </a:r>
            <a:r>
              <a:rPr lang="pl-PL" dirty="0"/>
              <a:t>)</a:t>
            </a:r>
          </a:p>
          <a:p>
            <a:r>
              <a:rPr lang="pl-PL" dirty="0"/>
              <a:t>Analysis on </a:t>
            </a:r>
            <a:r>
              <a:rPr lang="pl-PL" dirty="0" err="1"/>
              <a:t>NOx</a:t>
            </a:r>
            <a:r>
              <a:rPr lang="pl-PL" dirty="0"/>
              <a:t>, </a:t>
            </a:r>
            <a:r>
              <a:rPr lang="pl-PL" dirty="0" err="1"/>
              <a:t>NOz</a:t>
            </a:r>
            <a:r>
              <a:rPr lang="pl-PL" dirty="0"/>
              <a:t> and PAN</a:t>
            </a:r>
          </a:p>
          <a:p>
            <a:r>
              <a:rPr lang="pl-PL" dirty="0" err="1"/>
              <a:t>Chemical</a:t>
            </a:r>
            <a:r>
              <a:rPr lang="pl-PL" dirty="0"/>
              <a:t> regime </a:t>
            </a:r>
            <a:r>
              <a:rPr lang="pl-PL" dirty="0" err="1"/>
              <a:t>indices</a:t>
            </a:r>
            <a:endParaRPr lang="pl-PL" dirty="0"/>
          </a:p>
          <a:p>
            <a:endParaRPr lang="pl-PL" dirty="0"/>
          </a:p>
          <a:p>
            <a:r>
              <a:rPr lang="pl-PL" dirty="0"/>
              <a:t>Report + </a:t>
            </a:r>
            <a:r>
              <a:rPr lang="pl-PL" dirty="0" err="1"/>
              <a:t>publications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5815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bc592a50f4_0_162"/>
          <p:cNvSpPr txBox="1">
            <a:spLocks noGrp="1"/>
          </p:cNvSpPr>
          <p:nvPr>
            <p:ph type="body" idx="1"/>
          </p:nvPr>
        </p:nvSpPr>
        <p:spPr>
          <a:xfrm>
            <a:off x="233075" y="411524"/>
            <a:ext cx="10708500" cy="55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sz="2800" noProof="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sz="3500" b="1" noProof="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GB" sz="3500" b="1" noProof="0"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GB" sz="3500" b="1" noProof="0" dirty="0"/>
              <a:t>Thank you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bc592a50f4_0_60"/>
          <p:cNvSpPr txBox="1">
            <a:spLocks noGrp="1"/>
          </p:cNvSpPr>
          <p:nvPr>
            <p:ph type="title"/>
          </p:nvPr>
        </p:nvSpPr>
        <p:spPr>
          <a:xfrm>
            <a:off x="900000" y="557496"/>
            <a:ext cx="9720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GB" sz="3600" b="1" noProof="0" dirty="0"/>
              <a:t>Science questions for the 2024-2025 period (1) </a:t>
            </a:r>
          </a:p>
        </p:txBody>
      </p:sp>
      <p:sp>
        <p:nvSpPr>
          <p:cNvPr id="168" name="Google Shape;168;g2bc592a50f4_0_60"/>
          <p:cNvSpPr txBox="1">
            <a:spLocks noGrp="1"/>
          </p:cNvSpPr>
          <p:nvPr>
            <p:ph type="body" idx="1"/>
          </p:nvPr>
        </p:nvSpPr>
        <p:spPr>
          <a:xfrm>
            <a:off x="900000" y="1867903"/>
            <a:ext cx="9720000" cy="449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368300">
              <a:buClr>
                <a:schemeClr val="accent6">
                  <a:lumMod val="40000"/>
                  <a:lumOff val="60000"/>
                </a:schemeClr>
              </a:buClr>
              <a:buSzPts val="2200"/>
              <a:buAutoNum type="arabicParenR"/>
            </a:pPr>
            <a:r>
              <a:rPr lang="en-GB" sz="2200" noProof="0" dirty="0"/>
              <a:t>How biogenic and anthropogenic VOCs contribute to ozone formation episodes across Europe</a:t>
            </a:r>
            <a:r>
              <a:rPr lang="en-GB" sz="2200" dirty="0"/>
              <a:t>:</a:t>
            </a:r>
            <a:endParaRPr lang="en-GB" sz="2200" noProof="0" dirty="0"/>
          </a:p>
          <a:p>
            <a:pPr lvl="1" indent="-368300">
              <a:spcBef>
                <a:spcPts val="0"/>
              </a:spcBef>
              <a:buClr>
                <a:schemeClr val="accent6">
                  <a:lumMod val="40000"/>
                  <a:lumOff val="60000"/>
                </a:schemeClr>
              </a:buClr>
              <a:buSzPts val="2200"/>
              <a:buAutoNum type="alphaLcParenR"/>
            </a:pPr>
            <a:r>
              <a:rPr lang="en-GB" sz="2200" noProof="0" dirty="0"/>
              <a:t>How well do models reproduce ozone variability and levels? </a:t>
            </a:r>
          </a:p>
          <a:p>
            <a:pPr lvl="1" indent="-368300">
              <a:spcBef>
                <a:spcPts val="0"/>
              </a:spcBef>
              <a:buClr>
                <a:schemeClr val="accent6">
                  <a:lumMod val="40000"/>
                  <a:lumOff val="60000"/>
                </a:schemeClr>
              </a:buClr>
              <a:buSzPts val="2200"/>
              <a:buAutoNum type="alphaLcParenR"/>
            </a:pPr>
            <a:r>
              <a:rPr lang="en-GB" sz="2200" noProof="0" dirty="0"/>
              <a:t>How well do models reproduce VOC variability and levels? </a:t>
            </a:r>
          </a:p>
          <a:p>
            <a:pPr lvl="1" indent="-368300">
              <a:spcBef>
                <a:spcPts val="0"/>
              </a:spcBef>
              <a:buClr>
                <a:schemeClr val="accent6">
                  <a:lumMod val="40000"/>
                  <a:lumOff val="60000"/>
                </a:schemeClr>
              </a:buClr>
              <a:buSzPts val="2200"/>
              <a:buAutoNum type="alphaLcParenR"/>
            </a:pPr>
            <a:r>
              <a:rPr lang="en-GB" sz="2200" noProof="0" dirty="0"/>
              <a:t>How to compare  modelled and observed VOC species?</a:t>
            </a:r>
          </a:p>
          <a:p>
            <a:pPr lvl="1" indent="-368300">
              <a:spcBef>
                <a:spcPts val="0"/>
              </a:spcBef>
              <a:buClr>
                <a:schemeClr val="accent6">
                  <a:lumMod val="40000"/>
                  <a:lumOff val="60000"/>
                </a:schemeClr>
              </a:buClr>
              <a:buSzPts val="2200"/>
              <a:buAutoNum type="alphaLcParenR"/>
            </a:pPr>
            <a:r>
              <a:rPr lang="en-GB" sz="2200" noProof="0" dirty="0">
                <a:solidFill>
                  <a:schemeClr val="bg1">
                    <a:lumMod val="75000"/>
                  </a:schemeClr>
                </a:solidFill>
              </a:rPr>
              <a:t>How to deal with VOC emissions in the models?</a:t>
            </a: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SzPts val="2200"/>
              <a:buAutoNum type="alphaLcParenR"/>
            </a:pPr>
            <a:r>
              <a:rPr lang="en-GB" sz="2200" noProof="0" dirty="0">
                <a:solidFill>
                  <a:schemeClr val="bg1">
                    <a:lumMod val="75000"/>
                  </a:schemeClr>
                </a:solidFill>
              </a:rPr>
              <a:t>Common approach for ozone regime analysis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None/>
            </a:pPr>
            <a:endParaRPr lang="en-GB" sz="2200" noProof="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None/>
            </a:pPr>
            <a:r>
              <a:rPr lang="en-GB" sz="2200" b="1" noProof="0" dirty="0"/>
              <a:t>Feedback to decision makers: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6">
                  <a:lumMod val="40000"/>
                  <a:lumOff val="60000"/>
                </a:schemeClr>
              </a:buClr>
              <a:buNone/>
            </a:pPr>
            <a:r>
              <a:rPr lang="en-GB" sz="2200" noProof="0" dirty="0"/>
              <a:t>How much can VOC mitigation impact the reduction of ozone episodes and background ozone levels 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99038A6-A17E-FBE0-1FC1-8A9BD9B84810}"/>
              </a:ext>
            </a:extLst>
          </p:cNvPr>
          <p:cNvSpPr txBox="1"/>
          <p:nvPr/>
        </p:nvSpPr>
        <p:spPr>
          <a:xfrm>
            <a:off x="11389915" y="6362203"/>
            <a:ext cx="429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37345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c592a50f4_0_72"/>
          <p:cNvSpPr txBox="1">
            <a:spLocks noGrp="1"/>
          </p:cNvSpPr>
          <p:nvPr>
            <p:ph type="title"/>
          </p:nvPr>
        </p:nvSpPr>
        <p:spPr>
          <a:xfrm>
            <a:off x="900112" y="557124"/>
            <a:ext cx="10635395" cy="646290"/>
          </a:xfrm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/>
            <a:r>
              <a:rPr lang="en-GB" noProof="0" dirty="0"/>
              <a:t>Analysis: stratification by periods and regions</a:t>
            </a:r>
          </a:p>
        </p:txBody>
      </p:sp>
      <p:sp>
        <p:nvSpPr>
          <p:cNvPr id="127" name="Google Shape;127;g2bc592a50f4_0_72"/>
          <p:cNvSpPr txBox="1">
            <a:spLocks noGrp="1"/>
          </p:cNvSpPr>
          <p:nvPr>
            <p:ph type="body" idx="1"/>
          </p:nvPr>
        </p:nvSpPr>
        <p:spPr>
          <a:xfrm>
            <a:off x="900113" y="1868488"/>
            <a:ext cx="5036453" cy="4096214"/>
          </a:xfr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71500" lvl="1" indent="0">
              <a:buClr>
                <a:schemeClr val="accent6">
                  <a:lumMod val="40000"/>
                  <a:lumOff val="60000"/>
                </a:schemeClr>
              </a:buClr>
              <a:buNone/>
            </a:pPr>
            <a:r>
              <a:rPr lang="en-GB" noProof="0" dirty="0"/>
              <a:t>Geographical distribution – 6 regions: 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Europe, 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CEU (173), 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WEU (89), 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EEU (14), 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NEU (23), 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SEU (33)</a:t>
            </a:r>
          </a:p>
          <a:p>
            <a:pPr marL="571500" lvl="1" indent="0">
              <a:buClr>
                <a:schemeClr val="accent6">
                  <a:lumMod val="40000"/>
                  <a:lumOff val="60000"/>
                </a:schemeClr>
              </a:buClr>
              <a:buNone/>
            </a:pPr>
            <a:r>
              <a:rPr lang="en-GB" noProof="0" dirty="0"/>
              <a:t>Temporal distribution – 6 periods: 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 1 -  31/07 (month)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12 - 19/07 (campaign)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 1 -    7/07 (week #1)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 8 -  15/07  (week #2)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16 - 22/07  (week #3)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r>
              <a:rPr lang="en-GB" noProof="0" dirty="0"/>
              <a:t>23 - 31/07  (week #4)</a:t>
            </a:r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endParaRPr lang="en-GB" noProof="0" dirty="0"/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endParaRPr lang="en-GB" noProof="0" dirty="0"/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endParaRPr lang="en-GB" noProof="0" dirty="0"/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endParaRPr lang="en-GB" noProof="0" dirty="0"/>
          </a:p>
          <a:p>
            <a:pPr lvl="1">
              <a:buClr>
                <a:schemeClr val="accent6">
                  <a:lumMod val="40000"/>
                  <a:lumOff val="60000"/>
                </a:schemeClr>
              </a:buClr>
            </a:pPr>
            <a:endParaRPr lang="en-GB" noProof="0" dirty="0"/>
          </a:p>
          <a:p>
            <a:pPr>
              <a:buClr>
                <a:schemeClr val="accent6">
                  <a:lumMod val="40000"/>
                  <a:lumOff val="60000"/>
                </a:schemeClr>
              </a:buClr>
            </a:pPr>
            <a:endParaRPr lang="en-GB" noProof="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11D6E2D-94A1-6235-D9F1-60E47B577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286" y="1592596"/>
            <a:ext cx="6210601" cy="41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00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" name="Obraz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2" y="62252"/>
            <a:ext cx="12192000" cy="639889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4E3520F-87B9-9FDD-E893-A16876065A5B}"/>
              </a:ext>
            </a:extLst>
          </p:cNvPr>
          <p:cNvSpPr txBox="1"/>
          <p:nvPr/>
        </p:nvSpPr>
        <p:spPr>
          <a:xfrm>
            <a:off x="6589059" y="4814047"/>
            <a:ext cx="5190565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general pattern of ozone evolution was similar across all models, largely driven by meteorology, but there were significant regional differences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2311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9960" y="435597"/>
            <a:ext cx="10758600" cy="646290"/>
          </a:xfrm>
        </p:spPr>
        <p:txBody>
          <a:bodyPr/>
          <a:lstStyle/>
          <a:p>
            <a:r>
              <a:rPr lang="en-GB" noProof="0" dirty="0"/>
              <a:t>O3 daily maximum by concentration threshold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9E6EB93-A6B3-4CD0-043C-85A4A16F5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" y="1358886"/>
            <a:ext cx="10998228" cy="54991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C5457DD-8739-EFCF-F8C6-AA3440C7CAC9}"/>
              </a:ext>
            </a:extLst>
          </p:cNvPr>
          <p:cNvSpPr txBox="1"/>
          <p:nvPr/>
        </p:nvSpPr>
        <p:spPr>
          <a:xfrm>
            <a:off x="6709459" y="1950803"/>
            <a:ext cx="3487838" cy="6463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All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models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tend</a:t>
            </a:r>
            <a:r>
              <a:rPr lang="pl-PL" dirty="0">
                <a:solidFill>
                  <a:schemeClr val="bg1"/>
                </a:solidFill>
              </a:rPr>
              <a:t> to </a:t>
            </a:r>
            <a:r>
              <a:rPr lang="pl-PL" dirty="0" err="1">
                <a:solidFill>
                  <a:schemeClr val="bg1"/>
                </a:solidFill>
              </a:rPr>
              <a:t>underestimate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highest</a:t>
            </a:r>
            <a:r>
              <a:rPr lang="pl-PL" dirty="0">
                <a:solidFill>
                  <a:schemeClr val="bg1"/>
                </a:solidFill>
              </a:rPr>
              <a:t> O</a:t>
            </a:r>
            <a:r>
              <a:rPr lang="pl-PL" baseline="-25000" dirty="0">
                <a:solidFill>
                  <a:schemeClr val="bg1"/>
                </a:solidFill>
              </a:rPr>
              <a:t>3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concentrations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91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CC9076-9A88-181C-BFDF-0220625BD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96" y="2653582"/>
            <a:ext cx="9720000" cy="646331"/>
          </a:xfrm>
        </p:spPr>
        <p:txBody>
          <a:bodyPr/>
          <a:lstStyle/>
          <a:p>
            <a:r>
              <a:rPr lang="pl-PL" b="1" dirty="0" err="1"/>
              <a:t>Impact</a:t>
            </a:r>
            <a:r>
              <a:rPr lang="pl-PL" b="1" dirty="0"/>
              <a:t> of </a:t>
            </a:r>
            <a:r>
              <a:rPr lang="pl-PL" b="1" dirty="0" err="1"/>
              <a:t>biogenic</a:t>
            </a:r>
            <a:r>
              <a:rPr lang="pl-PL" b="1" dirty="0"/>
              <a:t> </a:t>
            </a:r>
            <a:r>
              <a:rPr lang="pl-PL" b="1" dirty="0" err="1"/>
              <a:t>emissions</a:t>
            </a:r>
            <a:r>
              <a:rPr lang="pl-PL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107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0000" y="186196"/>
            <a:ext cx="9720000" cy="535491"/>
          </a:xfrm>
        </p:spPr>
        <p:txBody>
          <a:bodyPr/>
          <a:lstStyle/>
          <a:p>
            <a:r>
              <a:rPr lang="en-GB" sz="3200" noProof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differences - O3_MDA8 - all models</a:t>
            </a:r>
            <a:endParaRPr lang="en-GB" sz="3200" noProof="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79203B5-FBCB-D806-9072-FA21EA961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8" r="7260"/>
          <a:stretch/>
        </p:blipFill>
        <p:spPr>
          <a:xfrm>
            <a:off x="900000" y="699031"/>
            <a:ext cx="9961300" cy="545993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97C459C-4FA4-6B81-8452-68EAF6E89601}"/>
              </a:ext>
            </a:extLst>
          </p:cNvPr>
          <p:cNvSpPr txBox="1"/>
          <p:nvPr/>
        </p:nvSpPr>
        <p:spPr>
          <a:xfrm>
            <a:off x="404885" y="6302472"/>
            <a:ext cx="5880168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l-PL" dirty="0" err="1">
                <a:solidFill>
                  <a:schemeClr val="bg1"/>
                </a:solidFill>
              </a:rPr>
              <a:t>Biogenic</a:t>
            </a:r>
            <a:r>
              <a:rPr lang="pl-PL" dirty="0">
                <a:solidFill>
                  <a:schemeClr val="bg1"/>
                </a:solidFill>
              </a:rPr>
              <a:t> VOC </a:t>
            </a:r>
            <a:r>
              <a:rPr lang="pl-PL" dirty="0" err="1">
                <a:solidFill>
                  <a:schemeClr val="bg1"/>
                </a:solidFill>
              </a:rPr>
              <a:t>contribution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is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higher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during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episode</a:t>
            </a:r>
            <a:r>
              <a:rPr lang="pl-PL" dirty="0">
                <a:solidFill>
                  <a:schemeClr val="bg1"/>
                </a:solidFill>
              </a:rPr>
              <a:t> period</a:t>
            </a:r>
          </a:p>
        </p:txBody>
      </p:sp>
    </p:spTree>
    <p:extLst>
      <p:ext uri="{BB962C8B-B14F-4D97-AF65-F5344CB8AC3E}">
        <p14:creationId xmlns:p14="http://schemas.microsoft.com/office/powerpoint/2010/main" val="2726750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2065" y="213398"/>
            <a:ext cx="9720000" cy="535491"/>
          </a:xfrm>
        </p:spPr>
        <p:txBody>
          <a:bodyPr/>
          <a:lstStyle/>
          <a:p>
            <a:r>
              <a:rPr lang="pl-PL" sz="3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differences</a:t>
            </a:r>
            <a:r>
              <a:rPr lang="pl-PL" sz="320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 - O3_MDA8 - </a:t>
            </a:r>
            <a:r>
              <a:rPr lang="pl-PL" sz="3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all</a:t>
            </a:r>
            <a:r>
              <a:rPr lang="pl-PL" sz="320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 </a:t>
            </a:r>
            <a:r>
              <a:rPr lang="pl-PL" sz="3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models</a:t>
            </a: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39755CB-5373-41D5-C0F8-39040AEC5A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038" y="116934"/>
            <a:ext cx="5146738" cy="257336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4E3C572-D3BF-3563-3F80-ED09CD96C3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038" y="2176532"/>
            <a:ext cx="5146738" cy="257336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E1202FF-49E0-B567-EBF8-986403B1BF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74784" y="82058"/>
            <a:ext cx="5286238" cy="264311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D1B6367-A28E-F527-3220-C4F25A6EBF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038" y="4236129"/>
            <a:ext cx="5146738" cy="25733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DC7C4FD-BB96-3062-B6DC-A8760C3AFB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96032" y="2176532"/>
            <a:ext cx="5243742" cy="262187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6E417B-1E70-9ABF-E7CF-B93305A33F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096032" y="4236129"/>
            <a:ext cx="5243742" cy="262187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2AAFD2A-E8D5-8943-1DBE-197567208080}"/>
              </a:ext>
            </a:extLst>
          </p:cNvPr>
          <p:cNvSpPr txBox="1"/>
          <p:nvPr/>
        </p:nvSpPr>
        <p:spPr>
          <a:xfrm>
            <a:off x="9973994" y="2481803"/>
            <a:ext cx="2218006" cy="147732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pl-PL" dirty="0">
                <a:solidFill>
                  <a:schemeClr val="bg1"/>
                </a:solidFill>
              </a:rPr>
              <a:t>Model dependent but </a:t>
            </a:r>
            <a:r>
              <a:rPr lang="pl-PL" dirty="0" err="1">
                <a:solidFill>
                  <a:schemeClr val="bg1"/>
                </a:solidFill>
              </a:rPr>
              <a:t>more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stable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during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entire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July</a:t>
            </a:r>
            <a:r>
              <a:rPr lang="pl-PL" dirty="0">
                <a:solidFill>
                  <a:schemeClr val="bg1"/>
                </a:solidFill>
              </a:rPr>
              <a:t> (</a:t>
            </a:r>
            <a:r>
              <a:rPr lang="pl-PL" dirty="0" err="1">
                <a:solidFill>
                  <a:schemeClr val="bg1"/>
                </a:solidFill>
              </a:rPr>
              <a:t>only</a:t>
            </a:r>
            <a:r>
              <a:rPr lang="pl-PL" dirty="0">
                <a:solidFill>
                  <a:schemeClr val="bg1"/>
                </a:solidFill>
              </a:rPr>
              <a:t> NORTH regions </a:t>
            </a:r>
            <a:r>
              <a:rPr lang="pl-PL" dirty="0" err="1">
                <a:solidFill>
                  <a:schemeClr val="bg1"/>
                </a:solidFill>
              </a:rPr>
              <a:t>is</a:t>
            </a:r>
            <a:r>
              <a:rPr lang="pl-PL" dirty="0">
                <a:solidFill>
                  <a:schemeClr val="bg1"/>
                </a:solidFill>
              </a:rPr>
              <a:t> the </a:t>
            </a:r>
            <a:r>
              <a:rPr lang="pl-PL" dirty="0" err="1">
                <a:solidFill>
                  <a:schemeClr val="bg1"/>
                </a:solidFill>
              </a:rPr>
              <a:t>exception</a:t>
            </a:r>
            <a:r>
              <a:rPr lang="pl-PL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035533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3971</TotalTime>
  <Words>683</Words>
  <Application>Microsoft Macintosh PowerPoint</Application>
  <PresentationFormat>Panoramiczny</PresentationFormat>
  <Paragraphs>124</Paragraphs>
  <Slides>24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9" baseType="lpstr">
      <vt:lpstr>Aptos Narrow</vt:lpstr>
      <vt:lpstr>Arial</vt:lpstr>
      <vt:lpstr>Calibri</vt:lpstr>
      <vt:lpstr>Calibri Light</vt:lpstr>
      <vt:lpstr>Motyw pakietu Office</vt:lpstr>
      <vt:lpstr>July 2022 Modelling Exercise (O3/VOC)- preliminary results  </vt:lpstr>
      <vt:lpstr>Intensive Measurement Period 12-19 July 2022</vt:lpstr>
      <vt:lpstr>Science questions for the 2024-2025 period (1) </vt:lpstr>
      <vt:lpstr>Analysis: stratification by periods and regions</vt:lpstr>
      <vt:lpstr>Prezentacja programu PowerPoint</vt:lpstr>
      <vt:lpstr>O3 daily maximum by concentration threshold</vt:lpstr>
      <vt:lpstr>Impact of biogenic emissions </vt:lpstr>
      <vt:lpstr>differences - O3_MDA8 - all models</vt:lpstr>
      <vt:lpstr>differences - O3_MDA8 - all models</vt:lpstr>
      <vt:lpstr>TEMP vs O3 concentration increment</vt:lpstr>
      <vt:lpstr>Europa - Time series ad.3 O3_mda8</vt:lpstr>
      <vt:lpstr>Diff [ug/m3] ANT-BASE, BIO-BASE Europe</vt:lpstr>
      <vt:lpstr>Diff [%] ANT-BASE, BIO-BASE Europe</vt:lpstr>
      <vt:lpstr>BIO vs BIO-Fires (all regions)</vt:lpstr>
      <vt:lpstr>BIO vs BIO-Fires (all models)</vt:lpstr>
      <vt:lpstr>Diurnal cycle - all species, BASE, Europe</vt:lpstr>
      <vt:lpstr>Isoprene - daily average* (12.07 - 19.07)</vt:lpstr>
      <vt:lpstr>Isoprene - diurnal cycle</vt:lpstr>
      <vt:lpstr>Prezentacja programu PowerPoint</vt:lpstr>
      <vt:lpstr>Isoprene  all models, PL0077A Zielonka, Bory Tucholskie, Background, rural </vt:lpstr>
      <vt:lpstr>Summary and next steps</vt:lpstr>
      <vt:lpstr>Summary and next steps</vt:lpstr>
      <vt:lpstr>Next steps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Preparation for the modelling exercise</dc:title>
  <dc:creator>Strużewska Joanna</dc:creator>
  <cp:lastModifiedBy>Strużewska Joanna</cp:lastModifiedBy>
  <cp:revision>27</cp:revision>
  <cp:lastPrinted>2025-04-30T09:15:10Z</cp:lastPrinted>
  <dcterms:created xsi:type="dcterms:W3CDTF">2024-05-06T07:15:56Z</dcterms:created>
  <dcterms:modified xsi:type="dcterms:W3CDTF">2025-05-05T21:55:03Z</dcterms:modified>
</cp:coreProperties>
</file>