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4"/>
  </p:sldMasterIdLst>
  <p:notesMasterIdLst>
    <p:notesMasterId r:id="rId28"/>
  </p:notesMasterIdLst>
  <p:sldIdLst>
    <p:sldId id="279" r:id="rId5"/>
    <p:sldId id="272" r:id="rId6"/>
    <p:sldId id="288" r:id="rId7"/>
    <p:sldId id="301" r:id="rId8"/>
    <p:sldId id="304" r:id="rId9"/>
    <p:sldId id="303" r:id="rId10"/>
    <p:sldId id="305" r:id="rId11"/>
    <p:sldId id="306" r:id="rId12"/>
    <p:sldId id="291" r:id="rId13"/>
    <p:sldId id="293" r:id="rId14"/>
    <p:sldId id="307" r:id="rId15"/>
    <p:sldId id="308" r:id="rId16"/>
    <p:sldId id="309" r:id="rId17"/>
    <p:sldId id="289" r:id="rId18"/>
    <p:sldId id="263" r:id="rId19"/>
    <p:sldId id="280" r:id="rId20"/>
    <p:sldId id="292" r:id="rId21"/>
    <p:sldId id="294" r:id="rId22"/>
    <p:sldId id="295" r:id="rId23"/>
    <p:sldId id="296" r:id="rId24"/>
    <p:sldId id="297" r:id="rId25"/>
    <p:sldId id="298" r:id="rId26"/>
    <p:sldId id="300" r:id="rId27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66B3B-86AB-4566-BE13-DA4C7D4056A7}" v="51" dt="2025-05-05T08:09:51.260"/>
  </p1510:revLst>
</p1510:revInfo>
</file>

<file path=ppt/tableStyles.xml><?xml version="1.0" encoding="utf-8"?>
<a:tblStyleLst xmlns:a="http://schemas.openxmlformats.org/drawingml/2006/main" def="{3755BEC0-20C7-4C55-BE7D-A2249241B6F7}">
  <a:tblStyle styleId="{3755BEC0-20C7-4C55-BE7D-A2249241B6F7}" styleName="NILU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9FD2FE"/>
              </a:solidFill>
            </a:ln>
          </a:insideH>
          <a:insideV>
            <a:ln w="6350" cmpd="sng">
              <a:solidFill>
                <a:srgbClr val="9FD2FE"/>
              </a:solidFill>
            </a:ln>
          </a:insideV>
        </a:tcBdr>
        <a:fill>
          <a:solidFill>
            <a:schemeClr val="lt1">
              <a:tint val="20000"/>
            </a:schemeClr>
          </a:solidFill>
        </a:fill>
      </a:tcStyle>
    </a:wholeTbl>
    <a:firstCol>
      <a:tcTxStyle b="on">
        <a:fontRef idx="minor">
          <a:prstClr val="black"/>
        </a:fontRef>
        <a:srgbClr val="053F53"/>
      </a:tcTxStyle>
      <a:tcStyle>
        <a:tcBdr>
          <a:bottom>
            <a:ln w="6350" cmpd="sng">
              <a:solidFill>
                <a:srgbClr val="9FD2FE"/>
              </a:solidFill>
            </a:ln>
          </a:bottom>
        </a:tcBdr>
        <a:fill>
          <a:solidFill>
            <a:srgbClr val="E9FEFF"/>
          </a:solidFill>
        </a:fill>
      </a:tcStyle>
    </a:firstCol>
    <a:firstRow>
      <a:tcTxStyle b="on">
        <a:fontRef idx="minor">
          <a:prstClr val="black"/>
        </a:fontRef>
        <a:srgbClr val="053F53"/>
      </a:tcTxStyle>
      <a:tcStyle>
        <a:tcBdr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9FD2FE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64" autoAdjust="0"/>
    <p:restoredTop sz="95278" autoAdjust="0"/>
  </p:normalViewPr>
  <p:slideViewPr>
    <p:cSldViewPr snapToGrid="0">
      <p:cViewPr varScale="1">
        <p:scale>
          <a:sx n="70" d="100"/>
          <a:sy n="70" d="100"/>
        </p:scale>
        <p:origin x="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8C758-F8B2-4602-A244-9E0055FD80A5}" type="datetimeFigureOut">
              <a:rPr lang="nb-NO" smtClean="0"/>
              <a:t>02.05.2025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A6FB3-6D59-4FBC-9962-ED57F48CD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50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,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4339" y="4195582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5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18A107-A003-9784-1F67-E3719661B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222" y="2181477"/>
            <a:ext cx="3664984" cy="181568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726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789830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17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uten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166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943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709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10789830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196" y="1912734"/>
            <a:ext cx="10789830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1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o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155F14-35DB-16CB-95BD-29A9B2C3F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8F53E0-533A-D08F-1BC3-5B461DEF5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888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C0D00E-E4BE-125D-F7AC-2855CB6A6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B5A5EB-ACCC-6346-2793-E4E2D8133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9683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1918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B0B0E72-7785-39B6-C237-61CEFEC5F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1880C4-9DDB-2499-EE30-F5D7B8B0F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3172054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B107B4-68A0-6AC4-9C79-62B11C376A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0481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6F9BFC-BF88-9E6E-EB2B-C995EECB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78972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82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0224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4994681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9361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878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F2997DE-8C90-FB1E-AAA0-179CBC4D3A27}"/>
              </a:ext>
            </a:extLst>
          </p:cNvPr>
          <p:cNvSpPr/>
          <p:nvPr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rgbClr val="9FD2FE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/>
          <p:nvPr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rgbClr val="053F5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787090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8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E93CEB-0FA6-C345-1776-7F367ECBD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C6D989-E822-2023-B962-E2C59D4C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2204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B41E1C-6816-0472-709F-A99EB7022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4994681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60901B-0CFF-11F0-C28F-82112075A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4993887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203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A198AC2-5055-33A1-BD1A-3D74E62007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5416876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B09934-C2E2-F1F3-C491-37A75EADA8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081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000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640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3259549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287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14DBA28-AADE-2F84-54F1-596B37526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B73E5F8-4D7C-8817-B818-78A1DDD00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3710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undertittel tekst og innhold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6E310B-8F86-006D-FA92-9AEC73C0B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32595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604F4F1-FDC4-F920-70F6-95F2B09D3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0" y="2344887"/>
            <a:ext cx="325875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2332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B2B7A6-E753-22CA-D42E-52A57B361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799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196697"/>
            <a:ext cx="5281256" cy="463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196697"/>
            <a:ext cx="5281256" cy="463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798C49-55C5-AC05-C18D-336427C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2995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196392"/>
            <a:ext cx="5416876" cy="45435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196392"/>
            <a:ext cx="5416462" cy="454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A9D3F4-8E64-53CF-1135-422791AF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682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4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21587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1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høy tit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4937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45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13C4-6E08-6186-8780-54F1BC31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2639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7527-4A45-BB61-8202-04DE9919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0E3358F-8D27-AD67-FFB9-D71F700C1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909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469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AFEA-30B4-A2DC-F86C-DF4F26B1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82" y="2766218"/>
            <a:ext cx="4823992" cy="1325563"/>
          </a:xfrm>
        </p:spPr>
        <p:txBody>
          <a:bodyPr anchor="ctr"/>
          <a:lstStyle>
            <a:lvl1pPr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6E6A2D-287F-260B-AD71-7AAD67FEA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9692" y="1927350"/>
            <a:ext cx="5077677" cy="4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0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357107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C301B9F-13BE-FE21-1B14-D9B6B359CAE3}"/>
              </a:ext>
            </a:extLst>
          </p:cNvPr>
          <p:cNvSpPr/>
          <p:nvPr userDrawn="1"/>
        </p:nvSpPr>
        <p:spPr>
          <a:xfrm>
            <a:off x="-614" y="0"/>
            <a:ext cx="12192615" cy="6858000"/>
          </a:xfrm>
          <a:custGeom>
            <a:avLst/>
            <a:gdLst>
              <a:gd name="connsiteX0" fmla="*/ 0 w 24399032"/>
              <a:gd name="connsiteY0" fmla="*/ 0 h 13548317"/>
              <a:gd name="connsiteX1" fmla="*/ 24399032 w 24399032"/>
              <a:gd name="connsiteY1" fmla="*/ 0 h 13548317"/>
              <a:gd name="connsiteX2" fmla="*/ 24399032 w 24399032"/>
              <a:gd name="connsiteY2" fmla="*/ 13548317 h 13548317"/>
              <a:gd name="connsiteX3" fmla="*/ 1 w 24399032"/>
              <a:gd name="connsiteY3" fmla="*/ 13548317 h 135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032" h="13548317">
                <a:moveTo>
                  <a:pt x="0" y="0"/>
                </a:moveTo>
                <a:lnTo>
                  <a:pt x="24399032" y="0"/>
                </a:lnTo>
                <a:lnTo>
                  <a:pt x="24399032" y="13548317"/>
                </a:lnTo>
                <a:lnTo>
                  <a:pt x="1" y="13548317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4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0DD016-3CCB-5590-E093-D847B3D4C712}"/>
              </a:ext>
            </a:extLst>
          </p:cNvPr>
          <p:cNvSpPr/>
          <p:nvPr userDrawn="1"/>
        </p:nvSpPr>
        <p:spPr>
          <a:xfrm>
            <a:off x="-614" y="0"/>
            <a:ext cx="9146422" cy="6857950"/>
          </a:xfrm>
          <a:custGeom>
            <a:avLst/>
            <a:gdLst>
              <a:gd name="connsiteX0" fmla="*/ 0 w 18290463"/>
              <a:gd name="connsiteY0" fmla="*/ 0 h 13714314"/>
              <a:gd name="connsiteX1" fmla="*/ 15835240 w 18290463"/>
              <a:gd name="connsiteY1" fmla="*/ 0 h 13714314"/>
              <a:gd name="connsiteX2" fmla="*/ 16014315 w 18290463"/>
              <a:gd name="connsiteY2" fmla="*/ 184725 h 13714314"/>
              <a:gd name="connsiteX3" fmla="*/ 18290463 w 18290463"/>
              <a:gd name="connsiteY3" fmla="*/ 6838109 h 13714314"/>
              <a:gd name="connsiteX4" fmla="*/ 15982496 w 18290463"/>
              <a:gd name="connsiteY4" fmla="*/ 13456853 h 13714314"/>
              <a:gd name="connsiteX5" fmla="*/ 15732625 w 18290463"/>
              <a:gd name="connsiteY5" fmla="*/ 13714314 h 13714314"/>
              <a:gd name="connsiteX6" fmla="*/ 0 w 18290463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3" h="13714314">
                <a:moveTo>
                  <a:pt x="0" y="0"/>
                </a:moveTo>
                <a:lnTo>
                  <a:pt x="15835240" y="0"/>
                </a:lnTo>
                <a:lnTo>
                  <a:pt x="16014315" y="184725"/>
                </a:lnTo>
                <a:cubicBezTo>
                  <a:pt x="17491157" y="1797701"/>
                  <a:pt x="18290463" y="4055047"/>
                  <a:pt x="18290463" y="6838109"/>
                </a:cubicBezTo>
                <a:cubicBezTo>
                  <a:pt x="18290463" y="9579843"/>
                  <a:pt x="17471191" y="11834776"/>
                  <a:pt x="15982496" y="13456853"/>
                </a:cubicBezTo>
                <a:lnTo>
                  <a:pt x="15732625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16161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E3EC28C-4FEA-3451-9347-661FCE7A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445" r="9231"/>
          <a:stretch/>
        </p:blipFill>
        <p:spPr>
          <a:xfrm rot="20880116">
            <a:off x="9421602" y="-308280"/>
            <a:ext cx="2603160" cy="252978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1FDFC38-89D6-3AFB-5284-C987D407A8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6681BEE-56E0-B065-2E41-C1D0A9CDD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655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275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F35-4DA8-32E7-07F4-C1544AB0C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6878" y="6077654"/>
            <a:ext cx="689635" cy="34165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434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2429157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160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–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4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ta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1AA3-E848-A165-A884-8653EA02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33" y="1637868"/>
            <a:ext cx="8284334" cy="3582263"/>
          </a:xfrm>
        </p:spPr>
        <p:txBody>
          <a:bodyPr anchor="ctr"/>
          <a:lstStyle>
            <a:lvl1pPr algn="ctr">
              <a:lnSpc>
                <a:spcPct val="98000"/>
              </a:lnSpc>
              <a:defRPr sz="425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83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0" y="279391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195" y="1927595"/>
            <a:ext cx="10515600" cy="3985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54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  <p:sldLayoutId id="2147483705" r:id="rId11"/>
    <p:sldLayoutId id="2147483682" r:id="rId12"/>
    <p:sldLayoutId id="2147483683" r:id="rId13"/>
    <p:sldLayoutId id="2147483684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708" r:id="rId28"/>
    <p:sldLayoutId id="2147483709" r:id="rId29"/>
    <p:sldLayoutId id="2147483702" r:id="rId30"/>
    <p:sldLayoutId id="2147483699" r:id="rId31"/>
    <p:sldLayoutId id="2147483703" r:id="rId32"/>
    <p:sldLayoutId id="2147483704" r:id="rId33"/>
    <p:sldLayoutId id="2147483700" r:id="rId34"/>
    <p:sldLayoutId id="2147483701" r:id="rId35"/>
    <p:sldLayoutId id="2147483706" r:id="rId3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5302" indent="-195302" algn="l" defTabSz="914446" rtl="0" eaLnBrk="1" latinLnBrk="0" hangingPunct="1">
        <a:lnSpc>
          <a:spcPct val="118000"/>
        </a:lnSpc>
        <a:spcBef>
          <a:spcPts val="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cp.copernicus.org/articles/21/14893/2021/" TargetMode="External"/><Relationship Id="rId2" Type="http://schemas.openxmlformats.org/officeDocument/2006/relationships/hyperlink" Target="https://acp.copernicus.org/articles/17/4229/2017/acp-17-4229-2017.html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4456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p@nilu.n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PDF/?uri=OJ:L_20240288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yeclima.eu/" TargetMode="Externa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aerial view of a forest&#10;&#10;Description automatically generated">
            <a:extLst>
              <a:ext uri="{FF2B5EF4-FFF2-40B4-BE49-F238E27FC236}">
                <a16:creationId xmlns:a16="http://schemas.microsoft.com/office/drawing/2014/main" id="{14D3D451-B30E-ABC8-80BD-4BC4A8DF0F7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345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04DCF73-6965-4AD4-42E0-92F1305D62A8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Source apportionment models for </a:t>
            </a:r>
            <a:r>
              <a:rPr lang="en-US" sz="3200" dirty="0" err="1"/>
              <a:t>eBC</a:t>
            </a:r>
            <a:endParaRPr lang="en-US" sz="3200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9FFCCA9-4C76-2ECF-DB3F-859156C3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774" y="2165684"/>
            <a:ext cx="4974594" cy="36191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B2D50FD-8587-2C08-E396-C75B0385FE05}"/>
              </a:ext>
            </a:extLst>
          </p:cNvPr>
          <p:cNvSpPr txBox="1"/>
          <p:nvPr/>
        </p:nvSpPr>
        <p:spPr>
          <a:xfrm>
            <a:off x="7126155" y="1827130"/>
            <a:ext cx="422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err="1">
                <a:solidFill>
                  <a:srgbClr val="002060"/>
                </a:solidFill>
              </a:rPr>
              <a:t>Simplified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schematic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of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matrix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factorisation</a:t>
            </a:r>
            <a:endParaRPr lang="nb-NO" sz="1600" b="1" dirty="0">
              <a:solidFill>
                <a:srgbClr val="002060"/>
              </a:solidFill>
            </a:endParaRP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E740C7AA-7FA7-B11D-D1C6-E1F9BD8D6A31}"/>
              </a:ext>
            </a:extLst>
          </p:cNvPr>
          <p:cNvSpPr txBox="1">
            <a:spLocks/>
          </p:cNvSpPr>
          <p:nvPr/>
        </p:nvSpPr>
        <p:spPr>
          <a:xfrm>
            <a:off x="234606" y="1305597"/>
            <a:ext cx="5502349" cy="4970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Model 1) </a:t>
            </a:r>
            <a:r>
              <a:rPr lang="en-US" sz="1800" dirty="0"/>
              <a:t>The aethalometer model using bulk data observed AAE. Simple equations but highly sensitive to AAE and sometimes yields negative concentrations (may be presented in next talk)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Model 2) </a:t>
            </a:r>
            <a:r>
              <a:rPr lang="en-US" sz="1800" dirty="0"/>
              <a:t>The aethalometer model using AAE derived from NNMF profile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Model 3) </a:t>
            </a:r>
            <a:r>
              <a:rPr lang="en-US" sz="1800" dirty="0"/>
              <a:t>Using the NNMF output time series (Lee and Seung iterative algorithm). </a:t>
            </a:r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8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_Picture 1">
            <a:extLst>
              <a:ext uri="{FF2B5EF4-FFF2-40B4-BE49-F238E27FC236}">
                <a16:creationId xmlns:a16="http://schemas.microsoft.com/office/drawing/2014/main" id="{A5286AAD-68E4-C1A8-FC6C-136DEED64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4"/>
          <a:stretch/>
        </p:blipFill>
        <p:spPr bwMode="auto">
          <a:xfrm>
            <a:off x="1130300" y="1213183"/>
            <a:ext cx="11061700" cy="303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C70AE4-E317-4931-7A8A-9018CFCBEEAF}"/>
              </a:ext>
            </a:extLst>
          </p:cNvPr>
          <p:cNvGrpSpPr/>
          <p:nvPr/>
        </p:nvGrpSpPr>
        <p:grpSpPr>
          <a:xfrm>
            <a:off x="139700" y="2821514"/>
            <a:ext cx="1663700" cy="966522"/>
            <a:chOff x="139700" y="1219201"/>
            <a:chExt cx="1663700" cy="966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5D3943-95B4-5588-F8CD-A3791AFAF626}"/>
                </a:ext>
              </a:extLst>
            </p:cNvPr>
            <p:cNvSpPr txBox="1"/>
            <p:nvPr/>
          </p:nvSpPr>
          <p:spPr>
            <a:xfrm>
              <a:off x="139700" y="1219201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Aeth. Model 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C41C0F-3D59-6499-ED34-C21369F21D46}"/>
                </a:ext>
              </a:extLst>
            </p:cNvPr>
            <p:cNvSpPr txBox="1"/>
            <p:nvPr/>
          </p:nvSpPr>
          <p:spPr>
            <a:xfrm>
              <a:off x="139700" y="1571657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Hybrid Model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C72890-23C5-8186-C294-5976061C5384}"/>
                </a:ext>
              </a:extLst>
            </p:cNvPr>
            <p:cNvSpPr txBox="1"/>
            <p:nvPr/>
          </p:nvSpPr>
          <p:spPr>
            <a:xfrm>
              <a:off x="139700" y="1924113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NNMF Model 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348B50-840F-4882-C012-AFB4F0EF763C}"/>
              </a:ext>
            </a:extLst>
          </p:cNvPr>
          <p:cNvGrpSpPr/>
          <p:nvPr/>
        </p:nvGrpSpPr>
        <p:grpSpPr>
          <a:xfrm>
            <a:off x="139700" y="1411690"/>
            <a:ext cx="1663700" cy="966522"/>
            <a:chOff x="139700" y="1219201"/>
            <a:chExt cx="1663700" cy="9665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1F0B9D-511A-DF1A-E816-9290025AC28D}"/>
                </a:ext>
              </a:extLst>
            </p:cNvPr>
            <p:cNvSpPr txBox="1"/>
            <p:nvPr/>
          </p:nvSpPr>
          <p:spPr>
            <a:xfrm>
              <a:off x="139700" y="1219201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Aeth. Model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4CE325-9D76-8981-A9A0-89073804E3C6}"/>
                </a:ext>
              </a:extLst>
            </p:cNvPr>
            <p:cNvSpPr txBox="1"/>
            <p:nvPr/>
          </p:nvSpPr>
          <p:spPr>
            <a:xfrm>
              <a:off x="139700" y="1571657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Hybrid Model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B02185-4EB4-A806-F550-D90B7824DCBE}"/>
                </a:ext>
              </a:extLst>
            </p:cNvPr>
            <p:cNvSpPr txBox="1"/>
            <p:nvPr/>
          </p:nvSpPr>
          <p:spPr>
            <a:xfrm>
              <a:off x="139700" y="1924113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NNMF Model3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F934D7-2548-F07E-23CF-FEBCDF060195}"/>
              </a:ext>
            </a:extLst>
          </p:cNvPr>
          <p:cNvSpPr txBox="1">
            <a:spLocks/>
          </p:cNvSpPr>
          <p:nvPr/>
        </p:nvSpPr>
        <p:spPr>
          <a:xfrm>
            <a:off x="434495" y="5035480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Clear correlation between model approach, though NNMF gives lower solid </a:t>
            </a:r>
            <a:r>
              <a:rPr lang="nb-NO" sz="1600" dirty="0" err="1"/>
              <a:t>fuel</a:t>
            </a:r>
            <a:r>
              <a:rPr lang="nb-NO" sz="1600" dirty="0"/>
              <a:t> (</a:t>
            </a:r>
            <a:r>
              <a:rPr lang="nb-NO" sz="1600" dirty="0" err="1"/>
              <a:t>biomass</a:t>
            </a:r>
            <a:r>
              <a:rPr lang="nb-NO" sz="1600" dirty="0"/>
              <a:t> </a:t>
            </a:r>
            <a:r>
              <a:rPr lang="nb-NO" sz="1600" dirty="0" err="1"/>
              <a:t>burning</a:t>
            </a:r>
            <a:r>
              <a:rPr lang="nb-NO" sz="1600" dirty="0"/>
              <a:t>) fractions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Levels of solid fuel eBC are higher in winter than summer indicative of residential heating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Northern and eastern Europe and Italy have higher levels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/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3015669B-3A4F-BF05-C20B-49668C62A123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Solid and liquid fuel fractions</a:t>
            </a:r>
          </a:p>
        </p:txBody>
      </p:sp>
    </p:spTree>
    <p:extLst>
      <p:ext uri="{BB962C8B-B14F-4D97-AF65-F5344CB8AC3E}">
        <p14:creationId xmlns:p14="http://schemas.microsoft.com/office/powerpoint/2010/main" val="114421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BF40350-C161-F3D2-12C7-C2692C8726B9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Inversion model work in EYE CLIMA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7AB0-3B0F-7E07-EF3E-16D535F6AF3F}"/>
              </a:ext>
            </a:extLst>
          </p:cNvPr>
          <p:cNvSpPr txBox="1">
            <a:spLocks/>
          </p:cNvSpPr>
          <p:nvPr/>
        </p:nvSpPr>
        <p:spPr>
          <a:xfrm>
            <a:off x="377224" y="864132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The </a:t>
            </a:r>
            <a:r>
              <a:rPr lang="nb-NO" sz="1600" dirty="0" err="1"/>
              <a:t>inversion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FLEXINVERT </a:t>
            </a:r>
            <a:r>
              <a:rPr lang="nb-NO" sz="1600" dirty="0" err="1"/>
              <a:t>uses</a:t>
            </a:r>
            <a:r>
              <a:rPr lang="nb-NO" sz="1600" dirty="0"/>
              <a:t> transport </a:t>
            </a:r>
            <a:r>
              <a:rPr lang="nb-NO" sz="1600" dirty="0" err="1"/>
              <a:t>model</a:t>
            </a:r>
            <a:r>
              <a:rPr lang="nb-NO" sz="1600" dirty="0"/>
              <a:t> FLEXPART, and </a:t>
            </a:r>
            <a:r>
              <a:rPr lang="nb-NO" sz="1600" dirty="0" err="1"/>
              <a:t>observations</a:t>
            </a:r>
            <a:r>
              <a:rPr lang="nb-NO" sz="1600" dirty="0"/>
              <a:t>, to </a:t>
            </a:r>
            <a:r>
              <a:rPr lang="nb-NO" sz="1600" dirty="0" err="1"/>
              <a:t>move</a:t>
            </a:r>
            <a:r>
              <a:rPr lang="nb-NO" sz="1600" b="1" dirty="0"/>
              <a:t> </a:t>
            </a:r>
            <a:r>
              <a:rPr lang="nb-NO" sz="1600" b="1" dirty="0">
                <a:solidFill>
                  <a:schemeClr val="accent2">
                    <a:lumMod val="50000"/>
                  </a:schemeClr>
                </a:solidFill>
              </a:rPr>
              <a:t>prior</a:t>
            </a:r>
            <a:r>
              <a:rPr lang="nb-NO" sz="1600" b="1" dirty="0"/>
              <a:t> </a:t>
            </a:r>
            <a:r>
              <a:rPr lang="nb-NO" sz="1600" dirty="0" err="1"/>
              <a:t>emission</a:t>
            </a:r>
            <a:r>
              <a:rPr lang="nb-NO" sz="1600" dirty="0"/>
              <a:t> </a:t>
            </a:r>
            <a:r>
              <a:rPr lang="nb-NO" sz="1600" dirty="0" err="1"/>
              <a:t>inventory</a:t>
            </a:r>
            <a:r>
              <a:rPr lang="nb-NO" sz="1600" dirty="0"/>
              <a:t> data (GFAS / GFED.) </a:t>
            </a:r>
            <a:r>
              <a:rPr lang="nb-NO" sz="1600" dirty="0" err="1"/>
              <a:t>closer</a:t>
            </a:r>
            <a:r>
              <a:rPr lang="nb-NO" sz="1600" dirty="0"/>
              <a:t> to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oberved</a:t>
            </a:r>
            <a:r>
              <a:rPr lang="nb-NO" sz="1600" dirty="0"/>
              <a:t> </a:t>
            </a:r>
            <a:r>
              <a:rPr lang="nb-NO" sz="1600" dirty="0" err="1"/>
              <a:t>atmsopheric</a:t>
            </a:r>
            <a:r>
              <a:rPr lang="nb-NO" sz="1600" dirty="0"/>
              <a:t> </a:t>
            </a:r>
            <a:r>
              <a:rPr lang="nb-NO" sz="1600" dirty="0" err="1"/>
              <a:t>value</a:t>
            </a:r>
            <a:r>
              <a:rPr lang="nb-NO" sz="1600" dirty="0"/>
              <a:t> to </a:t>
            </a:r>
            <a:r>
              <a:rPr lang="nb-NO" sz="1600" dirty="0" err="1"/>
              <a:t>produce</a:t>
            </a:r>
            <a:r>
              <a:rPr lang="nb-NO" sz="1600" dirty="0"/>
              <a:t> a </a:t>
            </a:r>
            <a:r>
              <a:rPr lang="nb-NO" sz="1600" b="1" dirty="0" err="1">
                <a:solidFill>
                  <a:schemeClr val="accent2">
                    <a:lumMod val="50000"/>
                  </a:schemeClr>
                </a:solidFill>
              </a:rPr>
              <a:t>posterior</a:t>
            </a:r>
            <a:r>
              <a:rPr lang="nb-NO" sz="1600" dirty="0"/>
              <a:t> </a:t>
            </a:r>
            <a:r>
              <a:rPr lang="nb-NO" sz="1600" dirty="0" err="1"/>
              <a:t>estimate</a:t>
            </a:r>
            <a:r>
              <a:rPr lang="nb-NO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So far </a:t>
            </a:r>
            <a:r>
              <a:rPr lang="nb-NO" sz="1600" dirty="0" err="1"/>
              <a:t>inversions</a:t>
            </a:r>
            <a:r>
              <a:rPr lang="nb-NO" sz="1600" dirty="0"/>
              <a:t> for total </a:t>
            </a:r>
            <a:r>
              <a:rPr lang="nb-NO" sz="1600" dirty="0" err="1"/>
              <a:t>eBC</a:t>
            </a:r>
            <a:r>
              <a:rPr lang="nb-NO" sz="1600" dirty="0"/>
              <a:t> </a:t>
            </a:r>
            <a:r>
              <a:rPr lang="nb-NO" sz="1600" dirty="0" err="1"/>
              <a:t>but</a:t>
            </a:r>
            <a:r>
              <a:rPr lang="nb-NO" sz="1600" dirty="0"/>
              <a:t> SA to </a:t>
            </a:r>
            <a:r>
              <a:rPr lang="nb-NO" sz="1600" dirty="0" err="1"/>
              <a:t>follow</a:t>
            </a:r>
            <a:r>
              <a:rPr lang="nb-NO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 err="1"/>
              <a:t>Few</a:t>
            </a:r>
            <a:r>
              <a:rPr lang="nb-NO" sz="1600" dirty="0"/>
              <a:t> </a:t>
            </a:r>
            <a:r>
              <a:rPr lang="nb-NO" sz="1600" dirty="0" err="1"/>
              <a:t>stations</a:t>
            </a:r>
            <a:r>
              <a:rPr lang="nb-NO" sz="1600" dirty="0"/>
              <a:t>, </a:t>
            </a:r>
            <a:r>
              <a:rPr lang="nb-NO" sz="1600" dirty="0" err="1"/>
              <a:t>particularly</a:t>
            </a:r>
            <a:r>
              <a:rPr lang="nb-NO" sz="1600" dirty="0"/>
              <a:t> rural </a:t>
            </a:r>
            <a:r>
              <a:rPr lang="nb-NO" sz="1600" dirty="0" err="1"/>
              <a:t>background</a:t>
            </a:r>
            <a:r>
              <a:rPr lang="nb-NO" sz="1600" dirty="0"/>
              <a:t> </a:t>
            </a:r>
            <a:r>
              <a:rPr lang="nb-NO" sz="1600" dirty="0" err="1"/>
              <a:t>with</a:t>
            </a:r>
            <a:r>
              <a:rPr lang="nb-NO" sz="1600" dirty="0"/>
              <a:t> </a:t>
            </a:r>
            <a:r>
              <a:rPr lang="nb-NO" sz="1600" dirty="0" err="1"/>
              <a:t>long</a:t>
            </a:r>
            <a:r>
              <a:rPr lang="nb-NO" sz="1600" dirty="0"/>
              <a:t> times series, </a:t>
            </a:r>
            <a:r>
              <a:rPr lang="nb-NO" sz="1600" dirty="0" err="1"/>
              <a:t>high</a:t>
            </a:r>
            <a:r>
              <a:rPr lang="nb-NO" sz="1600" dirty="0"/>
              <a:t> </a:t>
            </a:r>
            <a:r>
              <a:rPr lang="nb-NO" sz="1600" dirty="0" err="1"/>
              <a:t>sensitivity</a:t>
            </a:r>
            <a:r>
              <a:rPr lang="nb-NO" sz="1600" dirty="0"/>
              <a:t> in Northern and </a:t>
            </a:r>
            <a:r>
              <a:rPr lang="nb-NO" sz="1600" dirty="0" err="1"/>
              <a:t>Eastern</a:t>
            </a:r>
            <a:r>
              <a:rPr lang="nb-NO" sz="1600" dirty="0"/>
              <a:t> Europe to data from a single country/ </a:t>
            </a:r>
            <a:r>
              <a:rPr lang="nb-NO" sz="1600" dirty="0" err="1"/>
              <a:t>station</a:t>
            </a:r>
            <a:r>
              <a:rPr lang="nb-NO" sz="1600" dirty="0"/>
              <a:t>, .e.g. </a:t>
            </a:r>
            <a:r>
              <a:rPr lang="nb-NO" sz="1600" dirty="0" err="1"/>
              <a:t>Romanian</a:t>
            </a:r>
            <a:r>
              <a:rPr lang="nb-NO" sz="1600" dirty="0"/>
              <a:t> data.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/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  <p:pic>
        <p:nvPicPr>
          <p:cNvPr id="4" name="image22.png">
            <a:extLst>
              <a:ext uri="{FF2B5EF4-FFF2-40B4-BE49-F238E27FC236}">
                <a16:creationId xmlns:a16="http://schemas.microsoft.com/office/drawing/2014/main" id="{AEB0A6B8-50FE-1322-3387-FB71EB7D08F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39547" y="3300984"/>
            <a:ext cx="8615933" cy="3304894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B2348-F11A-A1E1-3AF2-39CF789B7730}"/>
              </a:ext>
            </a:extLst>
          </p:cNvPr>
          <p:cNvSpPr txBox="1"/>
          <p:nvPr/>
        </p:nvSpPr>
        <p:spPr>
          <a:xfrm>
            <a:off x="768210" y="3000993"/>
            <a:ext cx="10144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posterior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is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higher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than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prior in UK, Scandinavia and South East Europe;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lower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in Central and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Eastern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Europe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47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_0">
            <a:extLst>
              <a:ext uri="{FF2B5EF4-FFF2-40B4-BE49-F238E27FC236}">
                <a16:creationId xmlns:a16="http://schemas.microsoft.com/office/drawing/2014/main" id="{BD4EC426-F1F0-C130-AA9C-7DFAA94E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8" y="724322"/>
            <a:ext cx="89154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DB1F4B73-12FC-078C-1B9D-36025D512F67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Posterior emissions in EYE-CLIMA/ PARIS / AVENGERS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968B6-EE45-B1F5-C90D-2B05063197BF}"/>
              </a:ext>
            </a:extLst>
          </p:cNvPr>
          <p:cNvSpPr txBox="1"/>
          <p:nvPr/>
        </p:nvSpPr>
        <p:spPr>
          <a:xfrm>
            <a:off x="338328" y="5182022"/>
            <a:ext cx="10552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err="1"/>
              <a:t>Harmonised</a:t>
            </a:r>
            <a:r>
              <a:rPr lang="nb-NO" sz="1600" dirty="0"/>
              <a:t> data used in PARIS and EYECLIMA (AVENGERS </a:t>
            </a:r>
            <a:r>
              <a:rPr lang="nb-NO" sz="1600" dirty="0" err="1"/>
              <a:t>uses</a:t>
            </a:r>
            <a:r>
              <a:rPr lang="nb-NO" sz="1600" dirty="0"/>
              <a:t> </a:t>
            </a:r>
            <a:r>
              <a:rPr lang="nb-NO" sz="1600" dirty="0" err="1"/>
              <a:t>mostly</a:t>
            </a:r>
            <a:r>
              <a:rPr lang="nb-NO" sz="1600" dirty="0"/>
              <a:t> </a:t>
            </a:r>
            <a:r>
              <a:rPr lang="nb-NO" sz="1600" dirty="0" err="1"/>
              <a:t>RiUrbans</a:t>
            </a:r>
            <a:r>
              <a:rPr lang="nb-NO" sz="1600" dirty="0"/>
              <a:t> data).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Variable </a:t>
            </a:r>
            <a:r>
              <a:rPr lang="nb-NO" sz="1600" dirty="0" err="1"/>
              <a:t>reduction</a:t>
            </a:r>
            <a:r>
              <a:rPr lang="nb-NO" sz="1600" dirty="0"/>
              <a:t> in </a:t>
            </a:r>
            <a:r>
              <a:rPr lang="nb-NO" sz="1600" dirty="0" err="1"/>
              <a:t>uncertainties</a:t>
            </a:r>
            <a:r>
              <a:rPr lang="nb-NO" sz="1600" dirty="0"/>
              <a:t> , all </a:t>
            </a:r>
            <a:r>
              <a:rPr lang="nb-NO" sz="1600" dirty="0" err="1"/>
              <a:t>projects</a:t>
            </a:r>
            <a:r>
              <a:rPr lang="nb-NO" sz="1600" dirty="0"/>
              <a:t> </a:t>
            </a:r>
            <a:r>
              <a:rPr lang="nb-NO" sz="1600" dirty="0" err="1"/>
              <a:t>indicate</a:t>
            </a:r>
            <a:r>
              <a:rPr lang="nb-NO" sz="1600" dirty="0"/>
              <a:t> a </a:t>
            </a:r>
            <a:r>
              <a:rPr lang="nb-NO" sz="1600" dirty="0" err="1"/>
              <a:t>small</a:t>
            </a:r>
            <a:r>
              <a:rPr lang="nb-NO" sz="1600" dirty="0"/>
              <a:t> </a:t>
            </a:r>
            <a:r>
              <a:rPr lang="nb-NO" sz="1600" dirty="0" err="1"/>
              <a:t>uderestimate</a:t>
            </a:r>
            <a:r>
              <a:rPr lang="nb-NO" sz="1600" dirty="0"/>
              <a:t> in </a:t>
            </a:r>
            <a:r>
              <a:rPr lang="nb-NO" sz="1600" dirty="0" err="1"/>
              <a:t>the</a:t>
            </a:r>
            <a:r>
              <a:rPr lang="nb-NO" sz="1600" dirty="0"/>
              <a:t> prior </a:t>
            </a:r>
            <a:r>
              <a:rPr lang="nb-NO" sz="1600" dirty="0" err="1"/>
              <a:t>inventories</a:t>
            </a:r>
            <a:r>
              <a:rPr lang="nb-NO" sz="1600" dirty="0"/>
              <a:t> </a:t>
            </a:r>
            <a:r>
              <a:rPr lang="nb-NO" sz="1600" dirty="0" err="1"/>
              <a:t>on</a:t>
            </a:r>
            <a:r>
              <a:rPr lang="nb-NO" sz="1600" dirty="0"/>
              <a:t> </a:t>
            </a:r>
            <a:r>
              <a:rPr lang="nb-NO" sz="1600" dirty="0" err="1"/>
              <a:t>average</a:t>
            </a:r>
            <a:r>
              <a:rPr lang="nb-NO" sz="1600" dirty="0"/>
              <a:t> </a:t>
            </a:r>
            <a:r>
              <a:rPr lang="nb-NO" sz="1600" dirty="0" err="1"/>
              <a:t>but</a:t>
            </a:r>
            <a:r>
              <a:rPr lang="nb-NO" sz="1600" dirty="0"/>
              <a:t> </a:t>
            </a:r>
            <a:r>
              <a:rPr lang="nb-NO" sz="1600" dirty="0" err="1"/>
              <a:t>with</a:t>
            </a:r>
            <a:r>
              <a:rPr lang="nb-NO" sz="1600" dirty="0"/>
              <a:t> </a:t>
            </a:r>
            <a:r>
              <a:rPr lang="nb-NO" sz="1600" dirty="0" err="1"/>
              <a:t>national</a:t>
            </a:r>
            <a:r>
              <a:rPr lang="nb-NO" sz="1600" dirty="0"/>
              <a:t> </a:t>
            </a:r>
            <a:r>
              <a:rPr lang="nb-NO" sz="1600" dirty="0" err="1"/>
              <a:t>variation</a:t>
            </a:r>
            <a:r>
              <a:rPr lang="nb-NO" sz="16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Poland &amp; France: Posterior estimates are consistently lower than priors across both datasets, with better constraint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Romania &amp; Italy: Posterior emissions increase slightly compared to priors in PARIS &amp; EYE-CLIMA, but remain lower in AVENGERS.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44969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B39E0EBD-7C67-3229-8FBE-DD177B2884A4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Conclusions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E17B6A4-D124-4157-24E7-DF20ABD32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78" y="582041"/>
            <a:ext cx="11777472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800" b="1" dirty="0" err="1"/>
              <a:t>Harmonised</a:t>
            </a:r>
            <a:r>
              <a:rPr lang="nb-NO" sz="1800" b="1" dirty="0"/>
              <a:t> </a:t>
            </a:r>
            <a:r>
              <a:rPr lang="nb-NO" sz="1800" b="1" dirty="0" err="1"/>
              <a:t>Dataset</a:t>
            </a:r>
            <a:r>
              <a:rPr lang="nb-NO" sz="1800" b="1" dirty="0"/>
              <a:t> </a:t>
            </a:r>
            <a:r>
              <a:rPr lang="nb-NO" sz="1800" b="1" dirty="0" err="1"/>
              <a:t>Creation</a:t>
            </a:r>
            <a:br>
              <a:rPr lang="nb-NO" sz="1800" dirty="0"/>
            </a:br>
            <a:r>
              <a:rPr lang="nb-NO" sz="1800" dirty="0" err="1"/>
              <a:t>Developed</a:t>
            </a:r>
            <a:r>
              <a:rPr lang="nb-NO" sz="1800" dirty="0"/>
              <a:t> a </a:t>
            </a:r>
            <a:r>
              <a:rPr lang="nb-NO" sz="1800" dirty="0" err="1"/>
              <a:t>harmonised</a:t>
            </a:r>
            <a:r>
              <a:rPr lang="nb-NO" sz="1800" dirty="0"/>
              <a:t> </a:t>
            </a:r>
            <a:r>
              <a:rPr lang="nb-NO" sz="1800" dirty="0" err="1"/>
              <a:t>dataset</a:t>
            </a:r>
            <a:r>
              <a:rPr lang="nb-NO" sz="1800" dirty="0"/>
              <a:t> from 68 </a:t>
            </a:r>
            <a:r>
              <a:rPr lang="nb-NO" sz="1800" dirty="0" err="1"/>
              <a:t>Eye-Clima</a:t>
            </a:r>
            <a:r>
              <a:rPr lang="nb-NO" sz="1800" dirty="0"/>
              <a:t> </a:t>
            </a:r>
            <a:r>
              <a:rPr lang="nb-NO" sz="1800" dirty="0" err="1"/>
              <a:t>sites</a:t>
            </a:r>
            <a:r>
              <a:rPr lang="nb-NO" sz="1800" dirty="0"/>
              <a:t>, </a:t>
            </a:r>
            <a:r>
              <a:rPr lang="nb-NO" sz="1800" dirty="0" err="1"/>
              <a:t>improving</a:t>
            </a:r>
            <a:r>
              <a:rPr lang="nb-NO" sz="1800" dirty="0"/>
              <a:t> data </a:t>
            </a:r>
            <a:r>
              <a:rPr lang="nb-NO" sz="1800" dirty="0" err="1"/>
              <a:t>consistency</a:t>
            </a:r>
            <a:r>
              <a:rPr lang="nb-NO" sz="1800" dirty="0"/>
              <a:t> </a:t>
            </a:r>
            <a:r>
              <a:rPr lang="nb-NO" sz="1800" dirty="0" err="1"/>
              <a:t>across</a:t>
            </a:r>
            <a:r>
              <a:rPr lang="nb-NO" sz="1800" dirty="0"/>
              <a:t> regions.</a:t>
            </a:r>
          </a:p>
          <a:p>
            <a:endParaRPr lang="nb-NO" sz="1800" dirty="0"/>
          </a:p>
          <a:p>
            <a:r>
              <a:rPr lang="nb-NO" sz="1800" b="1" dirty="0"/>
              <a:t>High MAC </a:t>
            </a:r>
            <a:r>
              <a:rPr lang="nb-NO" sz="1800" b="1" dirty="0" err="1"/>
              <a:t>Variability</a:t>
            </a:r>
            <a:br>
              <a:rPr lang="nb-NO" sz="1800" dirty="0"/>
            </a:br>
            <a:r>
              <a:rPr lang="nb-NO" sz="1800" dirty="0" err="1"/>
              <a:t>Significant</a:t>
            </a:r>
            <a:r>
              <a:rPr lang="nb-NO" sz="1800" dirty="0"/>
              <a:t> </a:t>
            </a:r>
            <a:r>
              <a:rPr lang="nb-NO" sz="1800" dirty="0" err="1"/>
              <a:t>variability</a:t>
            </a:r>
            <a:r>
              <a:rPr lang="nb-NO" sz="1800" dirty="0"/>
              <a:t> in </a:t>
            </a:r>
            <a:r>
              <a:rPr lang="nb-NO" sz="1800" dirty="0" err="1"/>
              <a:t>mass</a:t>
            </a:r>
            <a:r>
              <a:rPr lang="nb-NO" sz="1800" dirty="0"/>
              <a:t> </a:t>
            </a:r>
            <a:r>
              <a:rPr lang="nb-NO" sz="1800" dirty="0" err="1"/>
              <a:t>absorption</a:t>
            </a:r>
            <a:r>
              <a:rPr lang="nb-NO" sz="1800" dirty="0"/>
              <a:t> cross-</a:t>
            </a:r>
            <a:r>
              <a:rPr lang="nb-NO" sz="1800" dirty="0" err="1"/>
              <a:t>section</a:t>
            </a:r>
            <a:r>
              <a:rPr lang="nb-NO" sz="1800" dirty="0"/>
              <a:t> (MAC); supports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need</a:t>
            </a:r>
            <a:r>
              <a:rPr lang="nb-NO" sz="1800" dirty="0"/>
              <a:t> for co-</a:t>
            </a:r>
            <a:r>
              <a:rPr lang="nb-NO" sz="1800" dirty="0" err="1"/>
              <a:t>located</a:t>
            </a:r>
            <a:r>
              <a:rPr lang="nb-NO" sz="1800" dirty="0"/>
              <a:t> </a:t>
            </a:r>
            <a:r>
              <a:rPr lang="nb-NO" sz="1800" dirty="0" err="1"/>
              <a:t>elemental</a:t>
            </a:r>
            <a:r>
              <a:rPr lang="nb-NO" sz="1800" dirty="0"/>
              <a:t> </a:t>
            </a:r>
            <a:r>
              <a:rPr lang="nb-NO" sz="1800" dirty="0" err="1"/>
              <a:t>carbon</a:t>
            </a:r>
            <a:r>
              <a:rPr lang="nb-NO" sz="1800" dirty="0"/>
              <a:t> (EC) </a:t>
            </a:r>
            <a:r>
              <a:rPr lang="nb-NO" sz="1800" dirty="0" err="1"/>
              <a:t>measurements</a:t>
            </a:r>
            <a:r>
              <a:rPr lang="nb-NO" sz="1800" dirty="0"/>
              <a:t>.</a:t>
            </a:r>
          </a:p>
          <a:p>
            <a:endParaRPr lang="nb-NO" sz="1800" dirty="0"/>
          </a:p>
          <a:p>
            <a:r>
              <a:rPr lang="nb-NO" sz="1800" b="1" dirty="0"/>
              <a:t>Black </a:t>
            </a:r>
            <a:r>
              <a:rPr lang="nb-NO" sz="1800" b="1" dirty="0" err="1"/>
              <a:t>Carbon</a:t>
            </a:r>
            <a:r>
              <a:rPr lang="nb-NO" sz="1800" b="1" dirty="0"/>
              <a:t> Source </a:t>
            </a:r>
            <a:r>
              <a:rPr lang="nb-NO" sz="1800" b="1" dirty="0" err="1"/>
              <a:t>Apportionment</a:t>
            </a:r>
            <a:br>
              <a:rPr lang="nb-NO" sz="1800" dirty="0"/>
            </a:br>
            <a:r>
              <a:rPr lang="nb-NO" sz="1800" dirty="0" err="1"/>
              <a:t>Improved</a:t>
            </a:r>
            <a:r>
              <a:rPr lang="nb-NO" sz="1800" dirty="0"/>
              <a:t> </a:t>
            </a:r>
            <a:r>
              <a:rPr lang="nb-NO" sz="1800" dirty="0" err="1"/>
              <a:t>source</a:t>
            </a:r>
            <a:r>
              <a:rPr lang="nb-NO" sz="1800" dirty="0"/>
              <a:t> </a:t>
            </a:r>
            <a:r>
              <a:rPr lang="nb-NO" sz="1800" dirty="0" err="1"/>
              <a:t>attribution</a:t>
            </a:r>
            <a:r>
              <a:rPr lang="nb-NO" sz="1800" dirty="0"/>
              <a:t> </a:t>
            </a:r>
            <a:r>
              <a:rPr lang="nb-NO" sz="1800" dirty="0" err="1"/>
              <a:t>using</a:t>
            </a:r>
            <a:r>
              <a:rPr lang="nb-NO" sz="1800" dirty="0"/>
              <a:t> </a:t>
            </a:r>
            <a:r>
              <a:rPr lang="nb-NO" sz="1800" dirty="0" err="1"/>
              <a:t>aethalometer</a:t>
            </a:r>
            <a:r>
              <a:rPr lang="nb-NO" sz="1800" dirty="0"/>
              <a:t> and NNMF </a:t>
            </a:r>
            <a:r>
              <a:rPr lang="nb-NO" sz="1800" dirty="0" err="1"/>
              <a:t>models</a:t>
            </a:r>
            <a:r>
              <a:rPr lang="nb-NO" sz="1800" dirty="0"/>
              <a:t>, </a:t>
            </a:r>
            <a:r>
              <a:rPr lang="nb-NO" sz="1800" dirty="0" err="1"/>
              <a:t>enabling</a:t>
            </a:r>
            <a:r>
              <a:rPr lang="nb-NO" sz="1800" dirty="0"/>
              <a:t> </a:t>
            </a:r>
            <a:r>
              <a:rPr lang="nb-NO" sz="1800" dirty="0" err="1"/>
              <a:t>clearer</a:t>
            </a:r>
            <a:r>
              <a:rPr lang="nb-NO" sz="1800" dirty="0"/>
              <a:t> </a:t>
            </a:r>
            <a:r>
              <a:rPr lang="nb-NO" sz="1800" dirty="0" err="1"/>
              <a:t>separation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liquid</a:t>
            </a:r>
            <a:r>
              <a:rPr lang="nb-NO" sz="1800" dirty="0"/>
              <a:t> vs. solid </a:t>
            </a:r>
            <a:r>
              <a:rPr lang="nb-NO" sz="1800" dirty="0" err="1"/>
              <a:t>fuel</a:t>
            </a:r>
            <a:r>
              <a:rPr lang="nb-NO" sz="1800" dirty="0"/>
              <a:t> </a:t>
            </a:r>
            <a:r>
              <a:rPr lang="nb-NO" sz="1800" dirty="0" err="1"/>
              <a:t>sources</a:t>
            </a:r>
            <a:r>
              <a:rPr lang="nb-NO" sz="1800" dirty="0"/>
              <a:t>.</a:t>
            </a:r>
          </a:p>
          <a:p>
            <a:endParaRPr lang="nb-NO" sz="1800" b="1" dirty="0"/>
          </a:p>
          <a:p>
            <a:r>
              <a:rPr lang="nb-NO" sz="1800" b="1" dirty="0"/>
              <a:t>Model </a:t>
            </a:r>
            <a:r>
              <a:rPr lang="nb-NO" sz="1800" b="1" dirty="0" err="1"/>
              <a:t>Intercomparison</a:t>
            </a:r>
            <a:endParaRPr lang="nb-NO" sz="1800" b="1" dirty="0"/>
          </a:p>
          <a:p>
            <a:r>
              <a:rPr lang="nb-NO" sz="1800" dirty="0" err="1"/>
              <a:t>Strong</a:t>
            </a:r>
            <a:r>
              <a:rPr lang="nb-NO" sz="1800" dirty="0"/>
              <a:t> </a:t>
            </a:r>
            <a:r>
              <a:rPr lang="nb-NO" sz="1800" dirty="0" err="1"/>
              <a:t>agreement</a:t>
            </a:r>
            <a:r>
              <a:rPr lang="nb-NO" sz="1800" dirty="0"/>
              <a:t> </a:t>
            </a:r>
            <a:r>
              <a:rPr lang="nb-NO" sz="1800" dirty="0" err="1"/>
              <a:t>across</a:t>
            </a:r>
            <a:r>
              <a:rPr lang="nb-NO" sz="1800" dirty="0"/>
              <a:t> </a:t>
            </a:r>
            <a:r>
              <a:rPr lang="nb-NO" sz="1800" dirty="0" err="1"/>
              <a:t>methods</a:t>
            </a:r>
            <a:r>
              <a:rPr lang="nb-NO" sz="1800" dirty="0"/>
              <a:t> (</a:t>
            </a:r>
            <a:r>
              <a:rPr lang="nb-NO" sz="1800" dirty="0" err="1"/>
              <a:t>aethalometer</a:t>
            </a:r>
            <a:r>
              <a:rPr lang="nb-NO" sz="1800" dirty="0"/>
              <a:t>, hybrid, NNMF); NNMF </a:t>
            </a:r>
            <a:r>
              <a:rPr lang="nb-NO" sz="1800" dirty="0" err="1"/>
              <a:t>consistently</a:t>
            </a:r>
            <a:r>
              <a:rPr lang="nb-NO" sz="1800" dirty="0"/>
              <a:t> shows </a:t>
            </a:r>
            <a:r>
              <a:rPr lang="nb-NO" sz="1800" dirty="0" err="1"/>
              <a:t>lower</a:t>
            </a:r>
            <a:r>
              <a:rPr lang="nb-NO" sz="1800" dirty="0"/>
              <a:t> solid </a:t>
            </a:r>
            <a:r>
              <a:rPr lang="nb-NO" sz="1800" dirty="0" err="1"/>
              <a:t>fuel</a:t>
            </a:r>
            <a:r>
              <a:rPr lang="nb-NO" sz="1800" dirty="0"/>
              <a:t> </a:t>
            </a:r>
            <a:r>
              <a:rPr lang="nb-NO" sz="1800" dirty="0" err="1"/>
              <a:t>contributions</a:t>
            </a:r>
            <a:r>
              <a:rPr lang="nb-NO" sz="1800" dirty="0"/>
              <a:t>.</a:t>
            </a:r>
          </a:p>
          <a:p>
            <a:endParaRPr lang="nb-NO" sz="1800" b="1" dirty="0"/>
          </a:p>
          <a:p>
            <a:r>
              <a:rPr lang="nb-NO" sz="1800" b="1" dirty="0" err="1"/>
              <a:t>Inversion</a:t>
            </a:r>
            <a:r>
              <a:rPr lang="nb-NO" sz="1800" b="1" dirty="0"/>
              <a:t> </a:t>
            </a:r>
            <a:r>
              <a:rPr lang="nb-NO" sz="1800" b="1" dirty="0" err="1"/>
              <a:t>Modeling</a:t>
            </a:r>
            <a:br>
              <a:rPr lang="nb-NO" sz="1800" dirty="0"/>
            </a:br>
            <a:r>
              <a:rPr lang="nb-NO" sz="1800" dirty="0" err="1"/>
              <a:t>Inversion</a:t>
            </a:r>
            <a:r>
              <a:rPr lang="nb-NO" sz="1800" dirty="0"/>
              <a:t> </a:t>
            </a:r>
            <a:r>
              <a:rPr lang="nb-NO" sz="1800" dirty="0" err="1"/>
              <a:t>models</a:t>
            </a:r>
            <a:r>
              <a:rPr lang="nb-NO" sz="1800" dirty="0"/>
              <a:t> </a:t>
            </a:r>
            <a:r>
              <a:rPr lang="nb-NO" sz="1800" dirty="0" err="1"/>
              <a:t>help</a:t>
            </a:r>
            <a:r>
              <a:rPr lang="nb-NO" sz="1800" dirty="0"/>
              <a:t> </a:t>
            </a:r>
            <a:r>
              <a:rPr lang="nb-NO" sz="1800" dirty="0" err="1"/>
              <a:t>refine</a:t>
            </a:r>
            <a:r>
              <a:rPr lang="nb-NO" sz="1800" dirty="0"/>
              <a:t> </a:t>
            </a:r>
            <a:r>
              <a:rPr lang="nb-NO" sz="1800" dirty="0" err="1"/>
              <a:t>black</a:t>
            </a:r>
            <a:r>
              <a:rPr lang="nb-NO" sz="1800" dirty="0"/>
              <a:t> </a:t>
            </a:r>
            <a:r>
              <a:rPr lang="nb-NO" sz="1800" dirty="0" err="1"/>
              <a:t>carbon</a:t>
            </a:r>
            <a:r>
              <a:rPr lang="nb-NO" sz="1800" dirty="0"/>
              <a:t> </a:t>
            </a:r>
            <a:r>
              <a:rPr lang="nb-NO" sz="1800" dirty="0" err="1"/>
              <a:t>emission</a:t>
            </a:r>
            <a:r>
              <a:rPr lang="nb-NO" sz="1800" dirty="0"/>
              <a:t> </a:t>
            </a:r>
            <a:r>
              <a:rPr lang="nb-NO" sz="1800" dirty="0" err="1"/>
              <a:t>estimates</a:t>
            </a:r>
            <a:r>
              <a:rPr lang="nb-NO" sz="1800" dirty="0"/>
              <a:t>, </a:t>
            </a:r>
            <a:r>
              <a:rPr lang="nb-NO" sz="1800" dirty="0" err="1"/>
              <a:t>particularly</a:t>
            </a:r>
            <a:r>
              <a:rPr lang="nb-NO" sz="1800" dirty="0"/>
              <a:t> in Scandinavia and </a:t>
            </a:r>
            <a:r>
              <a:rPr lang="nb-NO" sz="1800" dirty="0" err="1"/>
              <a:t>Southeast</a:t>
            </a:r>
            <a:r>
              <a:rPr lang="nb-NO" sz="1800" dirty="0"/>
              <a:t> Europe.</a:t>
            </a:r>
          </a:p>
          <a:p>
            <a:endParaRPr lang="nb-NO" sz="1800" b="1" dirty="0"/>
          </a:p>
          <a:p>
            <a:r>
              <a:rPr lang="nb-NO" sz="1800" b="1" dirty="0" err="1"/>
              <a:t>Future</a:t>
            </a:r>
            <a:r>
              <a:rPr lang="nb-NO" sz="1800" b="1" dirty="0"/>
              <a:t> </a:t>
            </a:r>
            <a:r>
              <a:rPr lang="nb-NO" sz="1800" b="1" dirty="0" err="1"/>
              <a:t>Needs</a:t>
            </a:r>
            <a:br>
              <a:rPr lang="nb-NO" sz="1800" dirty="0"/>
            </a:br>
            <a:r>
              <a:rPr lang="nb-NO" sz="1800" dirty="0" err="1"/>
              <a:t>Expanded</a:t>
            </a:r>
            <a:r>
              <a:rPr lang="nb-NO" sz="1800" dirty="0"/>
              <a:t> </a:t>
            </a:r>
            <a:r>
              <a:rPr lang="nb-NO" sz="1800" dirty="0" err="1"/>
              <a:t>station</a:t>
            </a:r>
            <a:r>
              <a:rPr lang="nb-NO" sz="1800" dirty="0"/>
              <a:t> </a:t>
            </a:r>
            <a:r>
              <a:rPr lang="nb-NO" sz="1800" dirty="0" err="1"/>
              <a:t>coverage</a:t>
            </a:r>
            <a:r>
              <a:rPr lang="nb-NO" sz="1800" dirty="0"/>
              <a:t>, </a:t>
            </a:r>
            <a:r>
              <a:rPr lang="nb-NO" sz="1800" dirty="0" err="1"/>
              <a:t>especially</a:t>
            </a:r>
            <a:r>
              <a:rPr lang="nb-NO" sz="1800" dirty="0"/>
              <a:t> in </a:t>
            </a:r>
            <a:r>
              <a:rPr lang="nb-NO" sz="1800" dirty="0" err="1"/>
              <a:t>Southeast</a:t>
            </a:r>
            <a:r>
              <a:rPr lang="nb-NO" sz="1800" dirty="0"/>
              <a:t> Europe, is </a:t>
            </a:r>
            <a:r>
              <a:rPr lang="nb-NO" sz="1800" dirty="0" err="1"/>
              <a:t>essential</a:t>
            </a:r>
            <a:r>
              <a:rPr lang="nb-NO" sz="1800" dirty="0"/>
              <a:t> to </a:t>
            </a:r>
            <a:r>
              <a:rPr lang="nb-NO" sz="1800" dirty="0" err="1"/>
              <a:t>reduce</a:t>
            </a:r>
            <a:r>
              <a:rPr lang="nb-NO" sz="1800" dirty="0"/>
              <a:t> </a:t>
            </a:r>
            <a:r>
              <a:rPr lang="nb-NO" sz="1800" dirty="0" err="1"/>
              <a:t>uncertainties</a:t>
            </a:r>
            <a:r>
              <a:rPr lang="nb-NO" sz="1800" dirty="0"/>
              <a:t> and </a:t>
            </a:r>
            <a:r>
              <a:rPr lang="nb-NO" sz="1800" dirty="0" err="1"/>
              <a:t>improve</a:t>
            </a:r>
            <a:r>
              <a:rPr lang="nb-NO" sz="1800" dirty="0"/>
              <a:t> </a:t>
            </a:r>
            <a:r>
              <a:rPr lang="nb-NO" sz="1800" dirty="0" err="1"/>
              <a:t>emission</a:t>
            </a:r>
            <a:r>
              <a:rPr lang="nb-NO" sz="1800" dirty="0"/>
              <a:t> </a:t>
            </a:r>
            <a:r>
              <a:rPr lang="nb-NO" sz="1800" dirty="0" err="1"/>
              <a:t>estimates</a:t>
            </a:r>
            <a:r>
              <a:rPr lang="nb-NO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87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D2F6-33A2-B699-DB67-F2A7D291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Takk</a:t>
            </a:r>
            <a:r>
              <a:rPr lang="en-US" dirty="0"/>
              <a:t> for </a:t>
            </a:r>
            <a:r>
              <a:rPr lang="en-US" dirty="0" err="1"/>
              <a:t>oss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7120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3AB2A8-9CA5-8574-9A3B-0F5ED4BBE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9AE9E-CCF0-CBDE-C9DA-F6C085A8DF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Science Matters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64258-92A2-D9AC-E90F-75B3C06CB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1051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8FA81418-2B74-91C9-B6D4-011C3840E2FD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Supplementary on adapted AAE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E2021-18AD-4D58-E040-A7D5C42B1282}"/>
              </a:ext>
            </a:extLst>
          </p:cNvPr>
          <p:cNvSpPr txBox="1"/>
          <p:nvPr/>
        </p:nvSpPr>
        <p:spPr>
          <a:xfrm>
            <a:off x="160876" y="1391967"/>
            <a:ext cx="608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dirty="0" err="1"/>
              <a:t>Aethalometer</a:t>
            </a:r>
            <a:r>
              <a:rPr lang="nb-NO" sz="1800" dirty="0"/>
              <a:t> </a:t>
            </a:r>
            <a:r>
              <a:rPr lang="nb-NO" sz="1800" dirty="0" err="1"/>
              <a:t>model</a:t>
            </a:r>
            <a:r>
              <a:rPr lang="nb-NO" sz="1800" dirty="0"/>
              <a:t> </a:t>
            </a:r>
            <a:r>
              <a:rPr lang="nb-NO" sz="1800" dirty="0" err="1"/>
              <a:t>using</a:t>
            </a:r>
            <a:r>
              <a:rPr lang="nb-NO" sz="1800" dirty="0"/>
              <a:t> simple </a:t>
            </a:r>
            <a:r>
              <a:rPr lang="nb-NO" sz="1800" dirty="0" err="1"/>
              <a:t>equations</a:t>
            </a:r>
            <a:r>
              <a:rPr lang="nb-NO" sz="1800" dirty="0"/>
              <a:t>, </a:t>
            </a:r>
            <a:r>
              <a:rPr lang="nb-NO" sz="1800" dirty="0" err="1"/>
              <a:t>highly</a:t>
            </a:r>
            <a:r>
              <a:rPr lang="nb-NO" sz="1800" dirty="0"/>
              <a:t> sensitive to a </a:t>
            </a:r>
            <a:r>
              <a:rPr lang="nb-NO" sz="1800" dirty="0" err="1"/>
              <a:t>priori</a:t>
            </a:r>
            <a:r>
              <a:rPr lang="nb-NO" sz="1800" dirty="0"/>
              <a:t> </a:t>
            </a:r>
            <a:r>
              <a:rPr lang="nb-NO" sz="1800" dirty="0" err="1"/>
              <a:t>absorption</a:t>
            </a:r>
            <a:r>
              <a:rPr lang="nb-NO" sz="1800" dirty="0"/>
              <a:t> </a:t>
            </a:r>
            <a:r>
              <a:rPr lang="nb-NO" sz="1800" dirty="0" err="1"/>
              <a:t>Aangstrøm</a:t>
            </a:r>
            <a:r>
              <a:rPr lang="nb-NO" sz="1800" dirty="0"/>
              <a:t> </a:t>
            </a:r>
            <a:r>
              <a:rPr lang="nb-NO" sz="1800" dirty="0" err="1"/>
              <a:t>exponent</a:t>
            </a:r>
            <a:r>
              <a:rPr lang="nb-NO" sz="1800" dirty="0"/>
              <a:t> (AAE, </a:t>
            </a:r>
            <a:r>
              <a:rPr lang="nb-NO" sz="1800" dirty="0" err="1"/>
              <a:t>wavelength</a:t>
            </a:r>
            <a:r>
              <a:rPr lang="nb-NO" sz="1800" dirty="0"/>
              <a:t> </a:t>
            </a:r>
            <a:r>
              <a:rPr lang="nb-NO" sz="1800" dirty="0" err="1"/>
              <a:t>dependence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absorption</a:t>
            </a:r>
            <a:r>
              <a:rPr lang="nb-NO" sz="18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i="1" dirty="0"/>
              <a:t>The AAE must be </a:t>
            </a:r>
            <a:r>
              <a:rPr lang="nb-NO" sz="1800" i="1" dirty="0" err="1"/>
              <a:t>adapted</a:t>
            </a:r>
            <a:r>
              <a:rPr lang="nb-NO" sz="1800" i="1" dirty="0"/>
              <a:t> to </a:t>
            </a:r>
            <a:r>
              <a:rPr lang="nb-NO" sz="1800" i="1" dirty="0" err="1"/>
              <a:t>the</a:t>
            </a:r>
            <a:r>
              <a:rPr lang="nb-NO" sz="1800" i="1" dirty="0"/>
              <a:t> </a:t>
            </a:r>
            <a:r>
              <a:rPr lang="nb-NO" sz="1800" i="1" dirty="0" err="1"/>
              <a:t>measurement</a:t>
            </a:r>
            <a:r>
              <a:rPr lang="nb-NO" sz="1800" i="1" dirty="0"/>
              <a:t> time series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dirty="0"/>
              <a:t>The best </a:t>
            </a:r>
            <a:r>
              <a:rPr lang="nb-NO" sz="1800" dirty="0" err="1"/>
              <a:t>approach</a:t>
            </a:r>
            <a:r>
              <a:rPr lang="nb-NO" sz="1800" dirty="0"/>
              <a:t> is to </a:t>
            </a:r>
            <a:r>
              <a:rPr lang="nb-NO" sz="1800" dirty="0" err="1"/>
              <a:t>derive</a:t>
            </a:r>
            <a:r>
              <a:rPr lang="nb-NO" sz="1800" dirty="0"/>
              <a:t> </a:t>
            </a:r>
            <a:r>
              <a:rPr lang="nb-NO" sz="1800" dirty="0" err="1"/>
              <a:t>this</a:t>
            </a:r>
            <a:r>
              <a:rPr lang="nb-NO" sz="1800" dirty="0"/>
              <a:t> </a:t>
            </a:r>
            <a:r>
              <a:rPr lang="nb-NO" sz="1800" dirty="0" err="1"/>
              <a:t>paramter</a:t>
            </a:r>
            <a:r>
              <a:rPr lang="nb-NO" sz="1800" dirty="0"/>
              <a:t> from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obsservations</a:t>
            </a:r>
            <a:r>
              <a:rPr lang="nb-NO" sz="1800" dirty="0"/>
              <a:t>, do not </a:t>
            </a:r>
            <a:r>
              <a:rPr lang="nb-NO" sz="1800" dirty="0" err="1"/>
              <a:t>rely</a:t>
            </a:r>
            <a:r>
              <a:rPr lang="nb-NO" sz="1800" dirty="0"/>
              <a:t> </a:t>
            </a:r>
            <a:r>
              <a:rPr lang="nb-NO" sz="1800" dirty="0" err="1"/>
              <a:t>on</a:t>
            </a:r>
            <a:r>
              <a:rPr lang="nb-NO" sz="1800" dirty="0"/>
              <a:t> e.g. </a:t>
            </a:r>
            <a:r>
              <a:rPr lang="nb-NO" sz="1800" dirty="0" err="1">
                <a:hlinkClick r:id="rId2"/>
              </a:rPr>
              <a:t>Zotter</a:t>
            </a:r>
            <a:r>
              <a:rPr lang="nb-NO" sz="1800" dirty="0">
                <a:hlinkClick r:id="rId2"/>
              </a:rPr>
              <a:t> et al., (2017). </a:t>
            </a: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dirty="0"/>
              <a:t>The first </a:t>
            </a:r>
            <a:r>
              <a:rPr lang="nb-NO" sz="1800" dirty="0" err="1"/>
              <a:t>percentile</a:t>
            </a:r>
            <a:r>
              <a:rPr lang="nb-NO" sz="1800" dirty="0"/>
              <a:t> is a an </a:t>
            </a:r>
            <a:r>
              <a:rPr lang="nb-NO" sz="1800" dirty="0" err="1"/>
              <a:t>approximation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pure </a:t>
            </a:r>
            <a:r>
              <a:rPr lang="nb-NO" sz="1800" dirty="0" err="1"/>
              <a:t>liquid</a:t>
            </a:r>
            <a:r>
              <a:rPr lang="nb-NO" sz="1800" dirty="0"/>
              <a:t> </a:t>
            </a:r>
            <a:r>
              <a:rPr lang="nb-NO" sz="1800" dirty="0" err="1"/>
              <a:t>fuel</a:t>
            </a:r>
            <a:r>
              <a:rPr lang="nb-NO" sz="1800" dirty="0"/>
              <a:t>, </a:t>
            </a:r>
            <a:r>
              <a:rPr lang="nb-NO" sz="1800" dirty="0" err="1"/>
              <a:t>the</a:t>
            </a:r>
            <a:r>
              <a:rPr lang="nb-NO" sz="1800" dirty="0"/>
              <a:t> 99th </a:t>
            </a:r>
            <a:r>
              <a:rPr lang="nb-NO" sz="1800" dirty="0" err="1"/>
              <a:t>percentile</a:t>
            </a:r>
            <a:r>
              <a:rPr lang="nb-NO" sz="1800" dirty="0"/>
              <a:t> </a:t>
            </a:r>
            <a:r>
              <a:rPr lang="nb-NO" sz="1800" dirty="0" err="1"/>
              <a:t>represents</a:t>
            </a:r>
            <a:r>
              <a:rPr lang="nb-NO" sz="1800" dirty="0"/>
              <a:t> pure solid </a:t>
            </a:r>
            <a:r>
              <a:rPr lang="nb-NO" sz="1800" dirty="0" err="1"/>
              <a:t>fuel</a:t>
            </a:r>
            <a:r>
              <a:rPr lang="nb-NO" sz="1800" dirty="0"/>
              <a:t> signal, </a:t>
            </a:r>
            <a:r>
              <a:rPr lang="nb-NO" sz="1800" dirty="0" err="1"/>
              <a:t>see</a:t>
            </a:r>
            <a:r>
              <a:rPr lang="nb-NO" sz="1800" dirty="0"/>
              <a:t> e.g. </a:t>
            </a:r>
            <a:r>
              <a:rPr lang="nb-NO" sz="1800" dirty="0">
                <a:hlinkClick r:id="rId3"/>
              </a:rPr>
              <a:t>Tobler et al., (2021)</a:t>
            </a:r>
            <a:r>
              <a:rPr lang="nb-NO" sz="18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1E3B5-3523-1E2D-0589-65ADDC5E0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12" y="1566429"/>
            <a:ext cx="5194353" cy="4375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8E459-664C-4B86-7955-65B5F059F5EE}"/>
              </a:ext>
            </a:extLst>
          </p:cNvPr>
          <p:cNvSpPr txBox="1"/>
          <p:nvPr/>
        </p:nvSpPr>
        <p:spPr>
          <a:xfrm>
            <a:off x="6702643" y="1085652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>
                <a:solidFill>
                  <a:srgbClr val="002060"/>
                </a:solidFill>
              </a:rPr>
              <a:t>Histogram </a:t>
            </a:r>
            <a:r>
              <a:rPr lang="nb-NO" sz="1600" b="1" dirty="0" err="1">
                <a:solidFill>
                  <a:srgbClr val="002060"/>
                </a:solidFill>
              </a:rPr>
              <a:t>of</a:t>
            </a:r>
            <a:r>
              <a:rPr lang="nb-NO" sz="1600" b="1" dirty="0">
                <a:solidFill>
                  <a:srgbClr val="002060"/>
                </a:solidFill>
              </a:rPr>
              <a:t> 5 </a:t>
            </a:r>
            <a:r>
              <a:rPr lang="nb-NO" sz="1600" b="1" dirty="0" err="1">
                <a:solidFill>
                  <a:srgbClr val="002060"/>
                </a:solidFill>
              </a:rPr>
              <a:t>years</a:t>
            </a:r>
            <a:r>
              <a:rPr lang="nb-NO" sz="1600" b="1" dirty="0">
                <a:solidFill>
                  <a:srgbClr val="002060"/>
                </a:solidFill>
              </a:rPr>
              <a:t>’ </a:t>
            </a:r>
            <a:r>
              <a:rPr lang="nb-NO" sz="1600" b="1" dirty="0" err="1">
                <a:solidFill>
                  <a:srgbClr val="002060"/>
                </a:solidFill>
              </a:rPr>
              <a:t>absorption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Angstrøm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exponent</a:t>
            </a:r>
            <a:endParaRPr lang="nb-NO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7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04DCF73-6965-4AD4-42E0-92F1305D62A8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Supplementary on NNMF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2D50FD-8587-2C08-E396-C75B0385FE05}"/>
              </a:ext>
            </a:extLst>
          </p:cNvPr>
          <p:cNvSpPr txBox="1"/>
          <p:nvPr/>
        </p:nvSpPr>
        <p:spPr>
          <a:xfrm>
            <a:off x="7126155" y="1827130"/>
            <a:ext cx="4482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>
                <a:solidFill>
                  <a:srgbClr val="002060"/>
                </a:solidFill>
              </a:rPr>
              <a:t>‘</a:t>
            </a:r>
            <a:r>
              <a:rPr lang="nb-NO" sz="1600" b="1" dirty="0" err="1">
                <a:solidFill>
                  <a:srgbClr val="002060"/>
                </a:solidFill>
              </a:rPr>
              <a:t>Complicated</a:t>
            </a:r>
            <a:r>
              <a:rPr lang="nb-NO" sz="1600" b="1" dirty="0">
                <a:solidFill>
                  <a:srgbClr val="002060"/>
                </a:solidFill>
              </a:rPr>
              <a:t>’ </a:t>
            </a:r>
            <a:r>
              <a:rPr lang="nb-NO" sz="1600" b="1" dirty="0" err="1">
                <a:solidFill>
                  <a:srgbClr val="002060"/>
                </a:solidFill>
              </a:rPr>
              <a:t>equations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of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matrix</a:t>
            </a:r>
            <a:r>
              <a:rPr lang="nb-NO" sz="1600" b="1" dirty="0">
                <a:solidFill>
                  <a:srgbClr val="002060"/>
                </a:solidFill>
              </a:rPr>
              <a:t> </a:t>
            </a:r>
            <a:r>
              <a:rPr lang="nb-NO" sz="1600" b="1" dirty="0" err="1">
                <a:solidFill>
                  <a:srgbClr val="002060"/>
                </a:solidFill>
              </a:rPr>
              <a:t>factorisation</a:t>
            </a:r>
            <a:endParaRPr lang="nb-NO" sz="1600" b="1" dirty="0">
              <a:solidFill>
                <a:srgbClr val="002060"/>
              </a:solidFill>
            </a:endParaRP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E740C7AA-7FA7-B11D-D1C6-E1F9BD8D6A31}"/>
              </a:ext>
            </a:extLst>
          </p:cNvPr>
          <p:cNvSpPr txBox="1">
            <a:spLocks/>
          </p:cNvSpPr>
          <p:nvPr/>
        </p:nvSpPr>
        <p:spPr>
          <a:xfrm>
            <a:off x="234606" y="1305597"/>
            <a:ext cx="5502349" cy="4970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Model 1) </a:t>
            </a:r>
            <a:r>
              <a:rPr lang="en-US" sz="1800" dirty="0"/>
              <a:t>The aethalometer model. Simple equations but highly sensitive to a priori inputs and sometimes yields negative concentrations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Model 2) </a:t>
            </a:r>
            <a:r>
              <a:rPr lang="en-US" sz="1800" dirty="0"/>
              <a:t>The aethalometer model using </a:t>
            </a:r>
            <a:r>
              <a:rPr lang="en-US" sz="1800" dirty="0" err="1"/>
              <a:t>Ångstrøm</a:t>
            </a:r>
            <a:r>
              <a:rPr lang="en-US" sz="1800" dirty="0"/>
              <a:t> exponent pair derived from NNMF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Model 3) </a:t>
            </a:r>
            <a:r>
              <a:rPr lang="en-US" sz="1800" dirty="0"/>
              <a:t>Using the NNMF output time series (Lee and Seung iterative algorithm). See report for details.</a:t>
            </a:r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00FEB-5158-3533-CE0C-BA86ECD8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9" t="45474" r="26940" b="32772"/>
          <a:stretch/>
        </p:blipFill>
        <p:spPr>
          <a:xfrm>
            <a:off x="6978316" y="2522533"/>
            <a:ext cx="4552749" cy="1491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1D8DA1-ABE7-2B62-29E4-966B398B1266}"/>
              </a:ext>
            </a:extLst>
          </p:cNvPr>
          <p:cNvSpPr txBox="1"/>
          <p:nvPr/>
        </p:nvSpPr>
        <p:spPr>
          <a:xfrm>
            <a:off x="7353701" y="4562375"/>
            <a:ext cx="48381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hlinkClick r:id="rId3"/>
              </a:rPr>
              <a:t>Lee and </a:t>
            </a:r>
            <a:r>
              <a:rPr lang="nb-NO" sz="1400" dirty="0" err="1">
                <a:hlinkClick r:id="rId3"/>
              </a:rPr>
              <a:t>Seung</a:t>
            </a:r>
            <a:r>
              <a:rPr lang="nb-NO" sz="1400" dirty="0"/>
              <a:t>, Iterative </a:t>
            </a:r>
            <a:r>
              <a:rPr lang="nb-NO" sz="1400" dirty="0" err="1"/>
              <a:t>update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profile</a:t>
            </a:r>
            <a:r>
              <a:rPr lang="nb-NO" sz="1400" dirty="0"/>
              <a:t> H </a:t>
            </a:r>
            <a:r>
              <a:rPr lang="nb-NO" sz="1400" dirty="0" err="1"/>
              <a:t>then</a:t>
            </a:r>
            <a:r>
              <a:rPr lang="nb-NO" sz="1400" dirty="0"/>
              <a:t> time series W</a:t>
            </a:r>
          </a:p>
          <a:p>
            <a:endParaRPr lang="nb-NO" sz="1400" dirty="0"/>
          </a:p>
          <a:p>
            <a:r>
              <a:rPr lang="nb-NO" sz="1400" dirty="0"/>
              <a:t>The original </a:t>
            </a:r>
            <a:r>
              <a:rPr lang="nb-NO" sz="1400" dirty="0" err="1"/>
              <a:t>matrix</a:t>
            </a:r>
            <a:r>
              <a:rPr lang="nb-NO" sz="1400" dirty="0"/>
              <a:t> </a:t>
            </a:r>
            <a:r>
              <a:rPr lang="nb-NO" sz="1400" dirty="0" err="1"/>
              <a:t>factorisation</a:t>
            </a:r>
            <a:endParaRPr lang="nb-NO" sz="1400" dirty="0"/>
          </a:p>
          <a:p>
            <a:endParaRPr lang="nb-NO" sz="1400" dirty="0"/>
          </a:p>
          <a:p>
            <a:r>
              <a:rPr lang="nb-NO" sz="1400" dirty="0"/>
              <a:t>Simple and fast, </a:t>
            </a:r>
            <a:r>
              <a:rPr lang="nb-NO" sz="1400" dirty="0" err="1"/>
              <a:t>with</a:t>
            </a:r>
            <a:r>
              <a:rPr lang="nb-NO" sz="1400" dirty="0"/>
              <a:t> </a:t>
            </a:r>
            <a:r>
              <a:rPr lang="nb-NO" sz="1400" dirty="0" err="1"/>
              <a:t>no</a:t>
            </a:r>
            <a:r>
              <a:rPr lang="nb-NO" sz="1400" dirty="0"/>
              <a:t> </a:t>
            </a:r>
            <a:r>
              <a:rPr lang="nb-NO" sz="1400" dirty="0" err="1"/>
              <a:t>error</a:t>
            </a:r>
            <a:r>
              <a:rPr lang="nb-NO" sz="1400" dirty="0"/>
              <a:t> </a:t>
            </a:r>
            <a:r>
              <a:rPr lang="nb-NO" sz="1400" dirty="0" err="1"/>
              <a:t>matrix</a:t>
            </a:r>
            <a:r>
              <a:rPr lang="nb-NO" sz="1400" dirty="0"/>
              <a:t> (has </a:t>
            </a:r>
            <a:r>
              <a:rPr lang="nb-NO" sz="1400" dirty="0" err="1"/>
              <a:t>pros</a:t>
            </a:r>
            <a:r>
              <a:rPr lang="nb-NO" sz="1400" dirty="0"/>
              <a:t> and </a:t>
            </a:r>
            <a:r>
              <a:rPr lang="nb-NO" sz="1400" dirty="0" err="1"/>
              <a:t>cons</a:t>
            </a:r>
            <a:r>
              <a:rPr lang="nb-NO" sz="1400" dirty="0"/>
              <a:t>)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8406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_Picture 1">
            <a:extLst>
              <a:ext uri="{FF2B5EF4-FFF2-40B4-BE49-F238E27FC236}">
                <a16:creationId xmlns:a16="http://schemas.microsoft.com/office/drawing/2014/main" id="{A5286AAD-68E4-C1A8-FC6C-136DEED64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4"/>
          <a:stretch/>
        </p:blipFill>
        <p:spPr bwMode="auto">
          <a:xfrm>
            <a:off x="1130300" y="1213183"/>
            <a:ext cx="11061700" cy="303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C70AE4-E317-4931-7A8A-9018CFCBEEAF}"/>
              </a:ext>
            </a:extLst>
          </p:cNvPr>
          <p:cNvGrpSpPr/>
          <p:nvPr/>
        </p:nvGrpSpPr>
        <p:grpSpPr>
          <a:xfrm>
            <a:off x="139700" y="2821514"/>
            <a:ext cx="1663700" cy="966522"/>
            <a:chOff x="139700" y="1219201"/>
            <a:chExt cx="1663700" cy="966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5D3943-95B4-5588-F8CD-A3791AFAF626}"/>
                </a:ext>
              </a:extLst>
            </p:cNvPr>
            <p:cNvSpPr txBox="1"/>
            <p:nvPr/>
          </p:nvSpPr>
          <p:spPr>
            <a:xfrm>
              <a:off x="139700" y="1219201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Aeth. Model 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C41C0F-3D59-6499-ED34-C21369F21D46}"/>
                </a:ext>
              </a:extLst>
            </p:cNvPr>
            <p:cNvSpPr txBox="1"/>
            <p:nvPr/>
          </p:nvSpPr>
          <p:spPr>
            <a:xfrm>
              <a:off x="139700" y="1571657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Hybrid </a:t>
              </a:r>
              <a:r>
                <a:rPr lang="nb-NO" sz="1100" b="1" dirty="0" err="1"/>
                <a:t>model</a:t>
              </a:r>
              <a:r>
                <a:rPr lang="nb-NO" sz="1100" b="1" dirty="0"/>
                <a:t>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C72890-23C5-8186-C294-5976061C5384}"/>
                </a:ext>
              </a:extLst>
            </p:cNvPr>
            <p:cNvSpPr txBox="1"/>
            <p:nvPr/>
          </p:nvSpPr>
          <p:spPr>
            <a:xfrm>
              <a:off x="139700" y="1924113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NNMF </a:t>
              </a:r>
              <a:r>
                <a:rPr lang="nb-NO" sz="1100" b="1" dirty="0" err="1"/>
                <a:t>model</a:t>
              </a:r>
              <a:r>
                <a:rPr lang="nb-NO" sz="1100" b="1" dirty="0"/>
                <a:t> 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348B50-840F-4882-C012-AFB4F0EF763C}"/>
              </a:ext>
            </a:extLst>
          </p:cNvPr>
          <p:cNvGrpSpPr/>
          <p:nvPr/>
        </p:nvGrpSpPr>
        <p:grpSpPr>
          <a:xfrm>
            <a:off x="139700" y="1411690"/>
            <a:ext cx="1663700" cy="966522"/>
            <a:chOff x="139700" y="1219201"/>
            <a:chExt cx="1663700" cy="9665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1F0B9D-511A-DF1A-E816-9290025AC28D}"/>
                </a:ext>
              </a:extLst>
            </p:cNvPr>
            <p:cNvSpPr txBox="1"/>
            <p:nvPr/>
          </p:nvSpPr>
          <p:spPr>
            <a:xfrm>
              <a:off x="139700" y="1219201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Aeth. Model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4CE325-9D76-8981-A9A0-89073804E3C6}"/>
                </a:ext>
              </a:extLst>
            </p:cNvPr>
            <p:cNvSpPr txBox="1"/>
            <p:nvPr/>
          </p:nvSpPr>
          <p:spPr>
            <a:xfrm>
              <a:off x="139700" y="1571657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Hybrid </a:t>
              </a:r>
              <a:r>
                <a:rPr lang="nb-NO" sz="1100" b="1" dirty="0" err="1"/>
                <a:t>model</a:t>
              </a:r>
              <a:r>
                <a:rPr lang="nb-NO" sz="1100" b="1" dirty="0"/>
                <a:t>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B02185-4EB4-A806-F550-D90B7824DCBE}"/>
                </a:ext>
              </a:extLst>
            </p:cNvPr>
            <p:cNvSpPr txBox="1"/>
            <p:nvPr/>
          </p:nvSpPr>
          <p:spPr>
            <a:xfrm>
              <a:off x="139700" y="1924113"/>
              <a:ext cx="16637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b="1" dirty="0"/>
                <a:t>NNMF model3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F934D7-2548-F07E-23CF-FEBCDF060195}"/>
              </a:ext>
            </a:extLst>
          </p:cNvPr>
          <p:cNvSpPr txBox="1">
            <a:spLocks/>
          </p:cNvSpPr>
          <p:nvPr/>
        </p:nvSpPr>
        <p:spPr>
          <a:xfrm>
            <a:off x="434495" y="5035480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Clear correlation between model approach, though NNMF gives lower solid fuel fractions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Levels of solid fuel eBC are higher in winter than summer indicative of residential heating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Northern and eastern Europe and Italy have higher levels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/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3015669B-3A4F-BF05-C20B-49668C62A123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Solid and liquid fuel fractions</a:t>
            </a:r>
          </a:p>
        </p:txBody>
      </p:sp>
    </p:spTree>
    <p:extLst>
      <p:ext uri="{BB962C8B-B14F-4D97-AF65-F5344CB8AC3E}">
        <p14:creationId xmlns:p14="http://schemas.microsoft.com/office/powerpoint/2010/main" val="211753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94A764E-4F26-9D0F-F58C-E56CAA854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132" y="3837696"/>
            <a:ext cx="7117036" cy="1132208"/>
          </a:xfrm>
        </p:spPr>
        <p:txBody>
          <a:bodyPr/>
          <a:lstStyle/>
          <a:p>
            <a:r>
              <a:rPr lang="en-US" sz="2000" u="sng" dirty="0">
                <a:solidFill>
                  <a:schemeClr val="bg1"/>
                </a:solidFill>
                <a:ea typeface="+mn-ea"/>
                <a:cs typeface="+mn-cs"/>
              </a:rPr>
              <a:t>Stephen M. Platt </a:t>
            </a:r>
            <a:r>
              <a:rPr lang="en-US" sz="2000" dirty="0">
                <a:solidFill>
                  <a:schemeClr val="bg1"/>
                </a:solidFill>
                <a:ea typeface="+mn-ea"/>
                <a:cs typeface="+mn-cs"/>
              </a:rPr>
              <a:t>(</a:t>
            </a:r>
            <a:r>
              <a:rPr lang="en-US" sz="2000" dirty="0">
                <a:solidFill>
                  <a:schemeClr val="bg1"/>
                </a:solidFill>
                <a:ea typeface="+mn-ea"/>
                <a:cs typeface="+mn-cs"/>
                <a:hlinkClick r:id="rId2"/>
              </a:rPr>
              <a:t>sp@nilu.no</a:t>
            </a:r>
            <a:r>
              <a:rPr lang="en-US" sz="2000" dirty="0">
                <a:solidFill>
                  <a:schemeClr val="bg1"/>
                </a:solidFill>
                <a:ea typeface="+mn-ea"/>
                <a:cs typeface="+mn-cs"/>
              </a:rPr>
              <a:t>), Sabine Eckhardt,  Wenche Aas, Karl Espen Yttri</a:t>
            </a:r>
            <a:endParaRPr lang="en-US" sz="2000" u="sng" dirty="0">
              <a:solidFill>
                <a:schemeClr val="bg1"/>
              </a:solidFill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930F0F2-D9CF-0947-39DB-E459BD7E3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133" y="1500338"/>
            <a:ext cx="8463350" cy="1851025"/>
          </a:xfrm>
        </p:spPr>
        <p:txBody>
          <a:bodyPr/>
          <a:lstStyle/>
          <a:p>
            <a:r>
              <a:rPr lang="en-US" sz="3200" dirty="0"/>
              <a:t>Equivalent black carbon observations and source </a:t>
            </a:r>
            <a:br>
              <a:rPr lang="en-US" sz="3200" dirty="0"/>
            </a:br>
            <a:r>
              <a:rPr lang="en-US" sz="3200" dirty="0"/>
              <a:t>apportionment in EYE-CLIMA and </a:t>
            </a:r>
            <a:r>
              <a:rPr lang="en-US" sz="3200" dirty="0" err="1"/>
              <a:t>AeroVal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15539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DFC26AC-DCF0-E694-1011-F1451FF77A7F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Intercomparison of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6EC68-0EC6-6557-2135-492C24A5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0" y="1479620"/>
            <a:ext cx="4867272" cy="3798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4FF1B3-6338-40C7-5A10-A8810A5F0F30}"/>
              </a:ext>
            </a:extLst>
          </p:cNvPr>
          <p:cNvSpPr txBox="1"/>
          <p:nvPr/>
        </p:nvSpPr>
        <p:spPr>
          <a:xfrm>
            <a:off x="406100" y="833289"/>
            <a:ext cx="5096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solidFill>
                  <a:schemeClr val="accent2">
                    <a:lumMod val="50000"/>
                  </a:schemeClr>
                </a:solidFill>
              </a:rPr>
              <a:t>AAE values of all absorption data (probability density) and the NNMF output (Zeppelin):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8283A-A369-E3B6-9904-98EB165F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91" y="1438539"/>
            <a:ext cx="4561890" cy="3881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EE086-F8EE-256A-7E96-3F60005B41C0}"/>
              </a:ext>
            </a:extLst>
          </p:cNvPr>
          <p:cNvSpPr txBox="1"/>
          <p:nvPr/>
        </p:nvSpPr>
        <p:spPr>
          <a:xfrm>
            <a:off x="5975546" y="792208"/>
            <a:ext cx="5096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chemeClr val="accent2">
                    <a:lumMod val="50000"/>
                  </a:schemeClr>
                </a:solidFill>
              </a:rPr>
              <a:t>Comparison of NNMF (M3) and the aethalometer model (M2)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A9EB4A-B680-5064-7F93-588BAC614413}"/>
              </a:ext>
            </a:extLst>
          </p:cNvPr>
          <p:cNvSpPr txBox="1">
            <a:spLocks/>
          </p:cNvSpPr>
          <p:nvPr/>
        </p:nvSpPr>
        <p:spPr>
          <a:xfrm>
            <a:off x="406100" y="5378380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NNMF seems quite good at </a:t>
            </a:r>
            <a:r>
              <a:rPr lang="nb-NO" sz="1600" dirty="0" err="1"/>
              <a:t>finding</a:t>
            </a:r>
            <a:r>
              <a:rPr lang="nb-NO" sz="1600" dirty="0"/>
              <a:t> representative AAE values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Using NNMF derived AAE values with the aethalometer model yields </a:t>
            </a:r>
            <a:r>
              <a:rPr lang="nb-NO" sz="1600" dirty="0" err="1"/>
              <a:t>favourable</a:t>
            </a:r>
            <a:r>
              <a:rPr lang="nb-NO" sz="1600" dirty="0"/>
              <a:t> </a:t>
            </a:r>
            <a:r>
              <a:rPr lang="nb-NO" sz="1600" dirty="0" err="1"/>
              <a:t>comparison</a:t>
            </a:r>
            <a:endParaRPr lang="nb-NO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If </a:t>
            </a:r>
            <a:r>
              <a:rPr lang="nb-NO" sz="1600" dirty="0" err="1"/>
              <a:t>the</a:t>
            </a:r>
            <a:r>
              <a:rPr lang="nb-NO" sz="1600" dirty="0"/>
              <a:t> NNMF AAE is </a:t>
            </a:r>
            <a:r>
              <a:rPr lang="nb-NO" sz="1600" dirty="0" err="1"/>
              <a:t>reasonable</a:t>
            </a:r>
            <a:r>
              <a:rPr lang="nb-NO" sz="1600" dirty="0"/>
              <a:t>, it </a:t>
            </a:r>
            <a:r>
              <a:rPr lang="nb-NO" sz="1600" dirty="0" err="1"/>
              <a:t>will</a:t>
            </a:r>
            <a:r>
              <a:rPr lang="nb-NO" sz="1600" dirty="0"/>
              <a:t> </a:t>
            </a:r>
            <a:r>
              <a:rPr lang="nb-NO" sz="1600" dirty="0" err="1"/>
              <a:t>closely</a:t>
            </a:r>
            <a:r>
              <a:rPr lang="nb-NO" sz="1600" dirty="0"/>
              <a:t> match </a:t>
            </a:r>
            <a:r>
              <a:rPr lang="nb-NO" sz="1600" dirty="0" err="1"/>
              <a:t>the</a:t>
            </a:r>
            <a:r>
              <a:rPr lang="nb-NO" sz="1600" dirty="0"/>
              <a:t> solid </a:t>
            </a:r>
            <a:r>
              <a:rPr lang="nb-NO" sz="1600" dirty="0" err="1"/>
              <a:t>fuel</a:t>
            </a:r>
            <a:r>
              <a:rPr lang="nb-NO" sz="1600" dirty="0"/>
              <a:t> </a:t>
            </a:r>
            <a:r>
              <a:rPr lang="nb-NO" sz="1600" dirty="0" err="1"/>
              <a:t>fraction</a:t>
            </a:r>
            <a:r>
              <a:rPr lang="nb-NO" sz="1600" dirty="0"/>
              <a:t> from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aethalometer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</a:t>
            </a:r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9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BF40350-C161-F3D2-12C7-C2692C8726B9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Inversion model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7AB0-3B0F-7E07-EF3E-16D535F6AF3F}"/>
              </a:ext>
            </a:extLst>
          </p:cNvPr>
          <p:cNvSpPr txBox="1">
            <a:spLocks/>
          </p:cNvSpPr>
          <p:nvPr/>
        </p:nvSpPr>
        <p:spPr>
          <a:xfrm>
            <a:off x="377224" y="864132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The </a:t>
            </a:r>
            <a:r>
              <a:rPr lang="nb-NO" sz="1600" dirty="0" err="1"/>
              <a:t>inversion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FLEXINVERT </a:t>
            </a:r>
            <a:r>
              <a:rPr lang="nb-NO" sz="1600" dirty="0" err="1"/>
              <a:t>uses</a:t>
            </a:r>
            <a:r>
              <a:rPr lang="nb-NO" sz="1600" dirty="0"/>
              <a:t> </a:t>
            </a:r>
            <a:r>
              <a:rPr lang="nb-NO" sz="1600" dirty="0" err="1"/>
              <a:t>tranport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FLEXPART, and </a:t>
            </a:r>
            <a:r>
              <a:rPr lang="nb-NO" sz="1600" dirty="0" err="1"/>
              <a:t>observations</a:t>
            </a:r>
            <a:r>
              <a:rPr lang="nb-NO" sz="1600" dirty="0"/>
              <a:t>, to </a:t>
            </a:r>
            <a:r>
              <a:rPr lang="nb-NO" sz="1600" dirty="0" err="1"/>
              <a:t>move</a:t>
            </a:r>
            <a:r>
              <a:rPr lang="nb-NO" sz="1600" b="1" dirty="0"/>
              <a:t> </a:t>
            </a:r>
            <a:r>
              <a:rPr lang="nb-NO" sz="1600" b="1" dirty="0">
                <a:solidFill>
                  <a:schemeClr val="accent2">
                    <a:lumMod val="50000"/>
                  </a:schemeClr>
                </a:solidFill>
              </a:rPr>
              <a:t>prior</a:t>
            </a:r>
            <a:r>
              <a:rPr lang="nb-NO" sz="1600" b="1" dirty="0"/>
              <a:t> </a:t>
            </a:r>
            <a:r>
              <a:rPr lang="nb-NO" sz="1600" dirty="0" err="1"/>
              <a:t>emission</a:t>
            </a:r>
            <a:r>
              <a:rPr lang="nb-NO" sz="1600" dirty="0"/>
              <a:t> </a:t>
            </a:r>
            <a:r>
              <a:rPr lang="nb-NO" sz="1600" dirty="0" err="1"/>
              <a:t>inventory</a:t>
            </a:r>
            <a:r>
              <a:rPr lang="nb-NO" sz="1600" dirty="0"/>
              <a:t> data </a:t>
            </a:r>
            <a:r>
              <a:rPr lang="nb-NO" sz="1600" dirty="0" err="1"/>
              <a:t>closer</a:t>
            </a:r>
            <a:r>
              <a:rPr lang="nb-NO" sz="1600" dirty="0"/>
              <a:t> to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oberved</a:t>
            </a:r>
            <a:r>
              <a:rPr lang="nb-NO" sz="1600" dirty="0"/>
              <a:t> </a:t>
            </a:r>
            <a:r>
              <a:rPr lang="nb-NO" sz="1600" dirty="0" err="1"/>
              <a:t>atamsopheric</a:t>
            </a:r>
            <a:r>
              <a:rPr lang="nb-NO" sz="1600" dirty="0"/>
              <a:t> </a:t>
            </a:r>
            <a:r>
              <a:rPr lang="nb-NO" sz="1600" dirty="0" err="1"/>
              <a:t>value</a:t>
            </a:r>
            <a:r>
              <a:rPr lang="nb-NO" sz="1600" dirty="0"/>
              <a:t> to </a:t>
            </a:r>
            <a:r>
              <a:rPr lang="nb-NO" sz="1600" dirty="0" err="1"/>
              <a:t>produce</a:t>
            </a:r>
            <a:r>
              <a:rPr lang="nb-NO" sz="1600" dirty="0"/>
              <a:t> a </a:t>
            </a:r>
            <a:r>
              <a:rPr lang="nb-NO" sz="1600" b="1" dirty="0" err="1">
                <a:solidFill>
                  <a:schemeClr val="accent2">
                    <a:lumMod val="50000"/>
                  </a:schemeClr>
                </a:solidFill>
              </a:rPr>
              <a:t>posterior</a:t>
            </a:r>
            <a:r>
              <a:rPr lang="nb-NO" sz="1600" dirty="0"/>
              <a:t> </a:t>
            </a:r>
            <a:r>
              <a:rPr lang="nb-NO" sz="1600" dirty="0" err="1"/>
              <a:t>estimate</a:t>
            </a:r>
            <a:r>
              <a:rPr lang="nb-NO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So far </a:t>
            </a:r>
            <a:r>
              <a:rPr lang="nb-NO" sz="1600" dirty="0" err="1"/>
              <a:t>inversions</a:t>
            </a:r>
            <a:r>
              <a:rPr lang="nb-NO" sz="1600" dirty="0"/>
              <a:t> for total </a:t>
            </a:r>
            <a:r>
              <a:rPr lang="nb-NO" sz="1600" dirty="0" err="1"/>
              <a:t>eBC</a:t>
            </a:r>
            <a:r>
              <a:rPr lang="nb-NO" sz="1600" dirty="0"/>
              <a:t> (</a:t>
            </a:r>
            <a:r>
              <a:rPr lang="nb-NO" sz="1600" dirty="0" err="1"/>
              <a:t>conversion</a:t>
            </a:r>
            <a:r>
              <a:rPr lang="nb-NO" sz="1600" dirty="0"/>
              <a:t> </a:t>
            </a:r>
            <a:r>
              <a:rPr lang="nb-NO" sz="1600" dirty="0" err="1"/>
              <a:t>between</a:t>
            </a:r>
            <a:r>
              <a:rPr lang="nb-NO" sz="1600" dirty="0"/>
              <a:t> </a:t>
            </a:r>
            <a:r>
              <a:rPr lang="nb-NO" sz="1600" dirty="0" err="1"/>
              <a:t>absorption</a:t>
            </a:r>
            <a:r>
              <a:rPr lang="nb-NO" sz="1600" dirty="0"/>
              <a:t> and </a:t>
            </a:r>
            <a:r>
              <a:rPr lang="nb-NO" sz="1600" dirty="0" err="1"/>
              <a:t>eBC</a:t>
            </a:r>
            <a:r>
              <a:rPr lang="nb-NO" sz="1600" dirty="0"/>
              <a:t> is </a:t>
            </a:r>
            <a:r>
              <a:rPr lang="nb-NO" sz="1600" dirty="0" err="1"/>
              <a:t>always</a:t>
            </a:r>
            <a:r>
              <a:rPr lang="nb-NO" sz="1600" dirty="0"/>
              <a:t> </a:t>
            </a:r>
            <a:r>
              <a:rPr lang="nb-NO" sz="1600" dirty="0" err="1"/>
              <a:t>using</a:t>
            </a:r>
            <a:r>
              <a:rPr lang="nb-NO" sz="1600" dirty="0"/>
              <a:t> EC from filters)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/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72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BF40350-C161-F3D2-12C7-C2692C8726B9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Inversion model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7AB0-3B0F-7E07-EF3E-16D535F6AF3F}"/>
              </a:ext>
            </a:extLst>
          </p:cNvPr>
          <p:cNvSpPr txBox="1">
            <a:spLocks/>
          </p:cNvSpPr>
          <p:nvPr/>
        </p:nvSpPr>
        <p:spPr>
          <a:xfrm>
            <a:off x="377224" y="864132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The </a:t>
            </a:r>
            <a:r>
              <a:rPr lang="nb-NO" sz="1600" dirty="0" err="1"/>
              <a:t>inversion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FLEXINVERT </a:t>
            </a:r>
            <a:r>
              <a:rPr lang="nb-NO" sz="1600" dirty="0" err="1"/>
              <a:t>uses</a:t>
            </a:r>
            <a:r>
              <a:rPr lang="nb-NO" sz="1600" dirty="0"/>
              <a:t> </a:t>
            </a:r>
            <a:r>
              <a:rPr lang="nb-NO" sz="1600" dirty="0" err="1"/>
              <a:t>tranport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FLEXPART, and </a:t>
            </a:r>
            <a:r>
              <a:rPr lang="nb-NO" sz="1600" dirty="0" err="1"/>
              <a:t>observations</a:t>
            </a:r>
            <a:r>
              <a:rPr lang="nb-NO" sz="1600" dirty="0"/>
              <a:t>, to </a:t>
            </a:r>
            <a:r>
              <a:rPr lang="nb-NO" sz="1600" dirty="0" err="1"/>
              <a:t>move</a:t>
            </a:r>
            <a:r>
              <a:rPr lang="nb-NO" sz="1600" b="1" dirty="0"/>
              <a:t> </a:t>
            </a:r>
            <a:r>
              <a:rPr lang="nb-NO" sz="1600" b="1" dirty="0">
                <a:solidFill>
                  <a:schemeClr val="accent2">
                    <a:lumMod val="50000"/>
                  </a:schemeClr>
                </a:solidFill>
              </a:rPr>
              <a:t>prior</a:t>
            </a:r>
            <a:r>
              <a:rPr lang="nb-NO" sz="1600" b="1" dirty="0"/>
              <a:t> </a:t>
            </a:r>
            <a:r>
              <a:rPr lang="nb-NO" sz="1600" dirty="0" err="1"/>
              <a:t>emission</a:t>
            </a:r>
            <a:r>
              <a:rPr lang="nb-NO" sz="1600" dirty="0"/>
              <a:t> </a:t>
            </a:r>
            <a:r>
              <a:rPr lang="nb-NO" sz="1600" dirty="0" err="1"/>
              <a:t>inventory</a:t>
            </a:r>
            <a:r>
              <a:rPr lang="nb-NO" sz="1600" dirty="0"/>
              <a:t> data </a:t>
            </a:r>
            <a:r>
              <a:rPr lang="nb-NO" sz="1600" dirty="0" err="1"/>
              <a:t>closer</a:t>
            </a:r>
            <a:r>
              <a:rPr lang="nb-NO" sz="1600" dirty="0"/>
              <a:t> to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oberved</a:t>
            </a:r>
            <a:r>
              <a:rPr lang="nb-NO" sz="1600" dirty="0"/>
              <a:t> </a:t>
            </a:r>
            <a:r>
              <a:rPr lang="nb-NO" sz="1600" dirty="0" err="1"/>
              <a:t>atamsopheric</a:t>
            </a:r>
            <a:r>
              <a:rPr lang="nb-NO" sz="1600" dirty="0"/>
              <a:t> </a:t>
            </a:r>
            <a:r>
              <a:rPr lang="nb-NO" sz="1600" dirty="0" err="1"/>
              <a:t>value</a:t>
            </a:r>
            <a:r>
              <a:rPr lang="nb-NO" sz="1600" dirty="0"/>
              <a:t> to </a:t>
            </a:r>
            <a:r>
              <a:rPr lang="nb-NO" sz="1600" dirty="0" err="1"/>
              <a:t>produce</a:t>
            </a:r>
            <a:r>
              <a:rPr lang="nb-NO" sz="1600" dirty="0"/>
              <a:t> a </a:t>
            </a:r>
            <a:r>
              <a:rPr lang="nb-NO" sz="1600" b="1" dirty="0" err="1">
                <a:solidFill>
                  <a:schemeClr val="accent2">
                    <a:lumMod val="50000"/>
                  </a:schemeClr>
                </a:solidFill>
              </a:rPr>
              <a:t>posterior</a:t>
            </a:r>
            <a:r>
              <a:rPr lang="nb-NO" sz="1600" dirty="0"/>
              <a:t> </a:t>
            </a:r>
            <a:r>
              <a:rPr lang="nb-NO" sz="1600" dirty="0" err="1"/>
              <a:t>estimate</a:t>
            </a:r>
            <a:r>
              <a:rPr lang="nb-NO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So far </a:t>
            </a:r>
            <a:r>
              <a:rPr lang="nb-NO" sz="1600" dirty="0" err="1"/>
              <a:t>inversions</a:t>
            </a:r>
            <a:r>
              <a:rPr lang="nb-NO" sz="1600" dirty="0"/>
              <a:t> for total </a:t>
            </a:r>
            <a:r>
              <a:rPr lang="nb-NO" sz="1600" dirty="0" err="1"/>
              <a:t>eBC</a:t>
            </a:r>
            <a:r>
              <a:rPr lang="nb-NO" sz="1600" dirty="0"/>
              <a:t> (</a:t>
            </a:r>
            <a:r>
              <a:rPr lang="nb-NO" sz="1600" dirty="0" err="1"/>
              <a:t>conversion</a:t>
            </a:r>
            <a:r>
              <a:rPr lang="nb-NO" sz="1600" dirty="0"/>
              <a:t> </a:t>
            </a:r>
            <a:r>
              <a:rPr lang="nb-NO" sz="1600" dirty="0" err="1"/>
              <a:t>between</a:t>
            </a:r>
            <a:r>
              <a:rPr lang="nb-NO" sz="1600" dirty="0"/>
              <a:t> </a:t>
            </a:r>
            <a:r>
              <a:rPr lang="nb-NO" sz="1600" dirty="0" err="1"/>
              <a:t>absorption</a:t>
            </a:r>
            <a:r>
              <a:rPr lang="nb-NO" sz="1600" dirty="0"/>
              <a:t> and </a:t>
            </a:r>
            <a:r>
              <a:rPr lang="nb-NO" sz="1600" dirty="0" err="1"/>
              <a:t>eBC</a:t>
            </a:r>
            <a:r>
              <a:rPr lang="nb-NO" sz="1600" dirty="0"/>
              <a:t> is </a:t>
            </a:r>
            <a:r>
              <a:rPr lang="nb-NO" sz="1600" dirty="0" err="1"/>
              <a:t>always</a:t>
            </a:r>
            <a:r>
              <a:rPr lang="nb-NO" sz="1600" dirty="0"/>
              <a:t> </a:t>
            </a:r>
            <a:r>
              <a:rPr lang="nb-NO" sz="1600" dirty="0" err="1"/>
              <a:t>using</a:t>
            </a:r>
            <a:r>
              <a:rPr lang="nb-NO" sz="1600" dirty="0"/>
              <a:t> EC from filters)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/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  <p:pic>
        <p:nvPicPr>
          <p:cNvPr id="4" name="image22.png">
            <a:extLst>
              <a:ext uri="{FF2B5EF4-FFF2-40B4-BE49-F238E27FC236}">
                <a16:creationId xmlns:a16="http://schemas.microsoft.com/office/drawing/2014/main" id="{AEB0A6B8-50FE-1322-3387-FB71EB7D08F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39547" y="2861183"/>
            <a:ext cx="9172876" cy="374469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B2348-F11A-A1E1-3AF2-39CF789B7730}"/>
              </a:ext>
            </a:extLst>
          </p:cNvPr>
          <p:cNvSpPr txBox="1"/>
          <p:nvPr/>
        </p:nvSpPr>
        <p:spPr>
          <a:xfrm>
            <a:off x="768210" y="2427392"/>
            <a:ext cx="946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posterior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is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higher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than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prior in UK, Scandinavia and South East Europe;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lower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central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Eastern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4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BF40350-C161-F3D2-12C7-C2692C8726B9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Inversion model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7AB0-3B0F-7E07-EF3E-16D535F6AF3F}"/>
              </a:ext>
            </a:extLst>
          </p:cNvPr>
          <p:cNvSpPr txBox="1">
            <a:spLocks/>
          </p:cNvSpPr>
          <p:nvPr/>
        </p:nvSpPr>
        <p:spPr>
          <a:xfrm>
            <a:off x="377224" y="864132"/>
            <a:ext cx="11046566" cy="1997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3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Leelawadee UI" panose="020B0502040204020203" pitchFamily="34" charset="-34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 spc="30" baseline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Leelawadee UI" panose="020B05020402040202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The </a:t>
            </a:r>
            <a:r>
              <a:rPr lang="nb-NO" sz="1600" dirty="0" err="1"/>
              <a:t>inversion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FLEXINVERT </a:t>
            </a:r>
            <a:r>
              <a:rPr lang="nb-NO" sz="1600" dirty="0" err="1"/>
              <a:t>uses</a:t>
            </a:r>
            <a:r>
              <a:rPr lang="nb-NO" sz="1600" dirty="0"/>
              <a:t> </a:t>
            </a:r>
            <a:r>
              <a:rPr lang="nb-NO" sz="1600" dirty="0" err="1"/>
              <a:t>tranport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r>
              <a:rPr lang="nb-NO" sz="1600" dirty="0"/>
              <a:t> FLEXPART, and </a:t>
            </a:r>
            <a:r>
              <a:rPr lang="nb-NO" sz="1600" dirty="0" err="1"/>
              <a:t>observations</a:t>
            </a:r>
            <a:r>
              <a:rPr lang="nb-NO" sz="1600" dirty="0"/>
              <a:t>, to </a:t>
            </a:r>
            <a:r>
              <a:rPr lang="nb-NO" sz="1600" dirty="0" err="1"/>
              <a:t>move</a:t>
            </a:r>
            <a:r>
              <a:rPr lang="nb-NO" sz="1600" b="1" dirty="0"/>
              <a:t> </a:t>
            </a:r>
            <a:r>
              <a:rPr lang="nb-NO" sz="1600" b="1" dirty="0">
                <a:solidFill>
                  <a:schemeClr val="accent2">
                    <a:lumMod val="50000"/>
                  </a:schemeClr>
                </a:solidFill>
              </a:rPr>
              <a:t>prior</a:t>
            </a:r>
            <a:r>
              <a:rPr lang="nb-NO" sz="1600" b="1" dirty="0"/>
              <a:t> </a:t>
            </a:r>
            <a:r>
              <a:rPr lang="nb-NO" sz="1600" dirty="0" err="1"/>
              <a:t>emission</a:t>
            </a:r>
            <a:r>
              <a:rPr lang="nb-NO" sz="1600" dirty="0"/>
              <a:t> </a:t>
            </a:r>
            <a:r>
              <a:rPr lang="nb-NO" sz="1600" dirty="0" err="1"/>
              <a:t>inventory</a:t>
            </a:r>
            <a:r>
              <a:rPr lang="nb-NO" sz="1600" dirty="0"/>
              <a:t> data </a:t>
            </a:r>
            <a:r>
              <a:rPr lang="nb-NO" sz="1600" dirty="0" err="1"/>
              <a:t>closer</a:t>
            </a:r>
            <a:r>
              <a:rPr lang="nb-NO" sz="1600" dirty="0"/>
              <a:t> to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oberved</a:t>
            </a:r>
            <a:r>
              <a:rPr lang="nb-NO" sz="1600" dirty="0"/>
              <a:t> </a:t>
            </a:r>
            <a:r>
              <a:rPr lang="nb-NO" sz="1600" dirty="0" err="1"/>
              <a:t>atamsopheric</a:t>
            </a:r>
            <a:r>
              <a:rPr lang="nb-NO" sz="1600" dirty="0"/>
              <a:t> </a:t>
            </a:r>
            <a:r>
              <a:rPr lang="nb-NO" sz="1600" dirty="0" err="1"/>
              <a:t>value</a:t>
            </a:r>
            <a:r>
              <a:rPr lang="nb-NO" sz="1600" dirty="0"/>
              <a:t> to </a:t>
            </a:r>
            <a:r>
              <a:rPr lang="nb-NO" sz="1600" dirty="0" err="1"/>
              <a:t>produce</a:t>
            </a:r>
            <a:r>
              <a:rPr lang="nb-NO" sz="1600" dirty="0"/>
              <a:t> a </a:t>
            </a:r>
            <a:r>
              <a:rPr lang="nb-NO" sz="1600" b="1" dirty="0" err="1">
                <a:solidFill>
                  <a:schemeClr val="accent2">
                    <a:lumMod val="50000"/>
                  </a:schemeClr>
                </a:solidFill>
              </a:rPr>
              <a:t>posterior</a:t>
            </a:r>
            <a:r>
              <a:rPr lang="nb-NO" sz="1600" dirty="0"/>
              <a:t> </a:t>
            </a:r>
            <a:r>
              <a:rPr lang="nb-NO" sz="1600" dirty="0" err="1"/>
              <a:t>estimate</a:t>
            </a:r>
            <a:r>
              <a:rPr lang="nb-NO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dirty="0"/>
              <a:t>So far </a:t>
            </a:r>
            <a:r>
              <a:rPr lang="nb-NO" sz="1600" dirty="0" err="1"/>
              <a:t>inversions</a:t>
            </a:r>
            <a:r>
              <a:rPr lang="nb-NO" sz="1600" dirty="0"/>
              <a:t> for total </a:t>
            </a:r>
            <a:r>
              <a:rPr lang="nb-NO" sz="1600" dirty="0" err="1"/>
              <a:t>eBC</a:t>
            </a:r>
            <a:r>
              <a:rPr lang="nb-NO" sz="1600" dirty="0"/>
              <a:t> (</a:t>
            </a:r>
            <a:r>
              <a:rPr lang="nb-NO" sz="1600" dirty="0" err="1"/>
              <a:t>conversion</a:t>
            </a:r>
            <a:r>
              <a:rPr lang="nb-NO" sz="1600" dirty="0"/>
              <a:t> </a:t>
            </a:r>
            <a:r>
              <a:rPr lang="nb-NO" sz="1600" dirty="0" err="1"/>
              <a:t>between</a:t>
            </a:r>
            <a:r>
              <a:rPr lang="nb-NO" sz="1600" dirty="0"/>
              <a:t> </a:t>
            </a:r>
            <a:r>
              <a:rPr lang="nb-NO" sz="1600" dirty="0" err="1"/>
              <a:t>absorption</a:t>
            </a:r>
            <a:r>
              <a:rPr lang="nb-NO" sz="1600" dirty="0"/>
              <a:t> and </a:t>
            </a:r>
            <a:r>
              <a:rPr lang="nb-NO" sz="1600" dirty="0" err="1"/>
              <a:t>eBC</a:t>
            </a:r>
            <a:r>
              <a:rPr lang="nb-NO" sz="1600" dirty="0"/>
              <a:t> is </a:t>
            </a:r>
            <a:r>
              <a:rPr lang="nb-NO" sz="1600" dirty="0" err="1"/>
              <a:t>always</a:t>
            </a:r>
            <a:r>
              <a:rPr lang="nb-NO" sz="1600" dirty="0"/>
              <a:t> </a:t>
            </a:r>
            <a:r>
              <a:rPr lang="nb-NO" sz="1600" dirty="0" err="1"/>
              <a:t>using</a:t>
            </a:r>
            <a:r>
              <a:rPr lang="nb-NO" sz="1600" dirty="0"/>
              <a:t> EC from filters)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b-NO" sz="1600" dirty="0"/>
          </a:p>
          <a:p>
            <a:pPr marL="285750" indent="-285750"/>
            <a:endParaRPr lang="en-US" b="1" dirty="0"/>
          </a:p>
          <a:p>
            <a:endParaRPr lang="en-US" sz="2800" dirty="0"/>
          </a:p>
          <a:p>
            <a:pPr marL="285750"/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B2348-F11A-A1E1-3AF2-39CF789B7730}"/>
              </a:ext>
            </a:extLst>
          </p:cNvPr>
          <p:cNvSpPr txBox="1"/>
          <p:nvPr/>
        </p:nvSpPr>
        <p:spPr>
          <a:xfrm>
            <a:off x="768210" y="2427392"/>
            <a:ext cx="991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A major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caveat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is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low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station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coverage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in South East Europe! An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example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how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WeBaSOOP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data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could</a:t>
            </a:r>
            <a:r>
              <a:rPr lang="nb-NO" sz="1600" dirty="0">
                <a:solidFill>
                  <a:schemeClr val="accent2">
                    <a:lumMod val="50000"/>
                  </a:schemeClr>
                </a:solidFill>
              </a:rPr>
              <a:t> be </a:t>
            </a:r>
            <a:r>
              <a:rPr lang="nb-NO" sz="1600" dirty="0" err="1">
                <a:solidFill>
                  <a:schemeClr val="accent2">
                    <a:lumMod val="50000"/>
                  </a:schemeClr>
                </a:solidFill>
              </a:rPr>
              <a:t>crucial</a:t>
            </a:r>
            <a:endParaRPr lang="nb-NO" dirty="0"/>
          </a:p>
        </p:txBody>
      </p:sp>
      <p:pic>
        <p:nvPicPr>
          <p:cNvPr id="6" name="image46.png">
            <a:extLst>
              <a:ext uri="{FF2B5EF4-FFF2-40B4-BE49-F238E27FC236}">
                <a16:creationId xmlns:a16="http://schemas.microsoft.com/office/drawing/2014/main" id="{FD04F599-583B-6F2E-9564-0D5681A439D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41248" y="3000993"/>
            <a:ext cx="9098280" cy="31051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782635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66F3A4A9-DA3B-4FAC-59C0-B1827CFD64B8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Equivalent black carbon observations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E5014-45B8-4F15-B2AB-9B47BDA2905B}"/>
              </a:ext>
            </a:extLst>
          </p:cNvPr>
          <p:cNvSpPr txBox="1"/>
          <p:nvPr/>
        </p:nvSpPr>
        <p:spPr>
          <a:xfrm>
            <a:off x="280608" y="1342589"/>
            <a:ext cx="68578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Equivalent black carbon (</a:t>
            </a:r>
            <a:r>
              <a:rPr lang="en-US" sz="2000" b="1" dirty="0" err="1"/>
              <a:t>eBC</a:t>
            </a:r>
            <a:r>
              <a:rPr lang="en-US" sz="2000" b="1" dirty="0"/>
              <a:t>)</a:t>
            </a:r>
            <a:r>
              <a:rPr lang="en-US" sz="2000" dirty="0"/>
              <a:t>: operationally defined in recent EU air quality directive as black carbon derived from optical methods.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Required parameter at super sites.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Common method is filter absorption photometry and conversion via </a:t>
            </a:r>
            <a:r>
              <a:rPr lang="en-US" sz="2000" b="1" dirty="0"/>
              <a:t>mass absorption cross section (MAC). </a:t>
            </a:r>
            <a:r>
              <a:rPr lang="en-US" sz="2000" dirty="0" err="1"/>
              <a:t>eBC</a:t>
            </a:r>
            <a:r>
              <a:rPr lang="en-US" sz="2000" dirty="0"/>
              <a:t>=absorption/ MAC.</a:t>
            </a:r>
            <a:endParaRPr lang="nb-NO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0F55C-517B-3A5F-753F-6E0E69CD5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05" t="50000" r="29869" b="24749"/>
          <a:stretch/>
        </p:blipFill>
        <p:spPr>
          <a:xfrm>
            <a:off x="7138474" y="3442044"/>
            <a:ext cx="4815647" cy="2317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BA912-3B23-CF3B-D2FE-3FAA7F91D3A1}"/>
              </a:ext>
            </a:extLst>
          </p:cNvPr>
          <p:cNvSpPr txBox="1"/>
          <p:nvPr/>
        </p:nvSpPr>
        <p:spPr>
          <a:xfrm>
            <a:off x="332074" y="6120092"/>
            <a:ext cx="739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3"/>
              </a:rPr>
              <a:t>*</a:t>
            </a:r>
            <a:r>
              <a:rPr lang="en-US" dirty="0"/>
              <a:t>DIRECTIVE (EU) 2024/2881 OF THE EUROPEAN PARLIAMENT AND OF THE COUNCIL of 23 October 2024 on ambient air quality and cleaner air for Europe </a:t>
            </a:r>
            <a:r>
              <a:rPr lang="nb-NO" dirty="0">
                <a:hlinkClick r:id="rId3"/>
              </a:rPr>
              <a:t>https://eur-lex.europa.eu/legal-content/EN/TXT/PDF/?uri=OJ:L_202402881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B66432-7FBD-4BF4-CFCE-9EECCABA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56" t="44666" r="20520" b="19334"/>
          <a:stretch/>
        </p:blipFill>
        <p:spPr>
          <a:xfrm>
            <a:off x="7512744" y="1960913"/>
            <a:ext cx="2275299" cy="1389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7E7D66-659B-B9A9-6207-8D27C4AFA75B}"/>
              </a:ext>
            </a:extLst>
          </p:cNvPr>
          <p:cNvSpPr txBox="1"/>
          <p:nvPr/>
        </p:nvSpPr>
        <p:spPr>
          <a:xfrm>
            <a:off x="7379208" y="1077176"/>
            <a:ext cx="457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AE 33 </a:t>
            </a:r>
            <a:r>
              <a:rPr lang="nb-NO" sz="1400" dirty="0" err="1">
                <a:solidFill>
                  <a:schemeClr val="tx2"/>
                </a:solidFill>
              </a:rPr>
              <a:t>aethalometer</a:t>
            </a:r>
            <a:r>
              <a:rPr lang="nb-NO" sz="1400" dirty="0">
                <a:solidFill>
                  <a:schemeClr val="tx2"/>
                </a:solidFill>
              </a:rPr>
              <a:t> and </a:t>
            </a:r>
            <a:r>
              <a:rPr lang="nb-NO" sz="1400" dirty="0" err="1">
                <a:solidFill>
                  <a:schemeClr val="tx2"/>
                </a:solidFill>
              </a:rPr>
              <a:t>basic</a:t>
            </a: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err="1">
                <a:solidFill>
                  <a:schemeClr val="tx2"/>
                </a:solidFill>
              </a:rPr>
              <a:t>illustration</a:t>
            </a: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err="1">
                <a:solidFill>
                  <a:schemeClr val="tx2"/>
                </a:solidFill>
              </a:rPr>
              <a:t>of</a:t>
            </a: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err="1">
                <a:solidFill>
                  <a:schemeClr val="tx2"/>
                </a:solidFill>
              </a:rPr>
              <a:t>measurement</a:t>
            </a:r>
            <a:r>
              <a:rPr lang="nb-NO" sz="1400" dirty="0">
                <a:solidFill>
                  <a:schemeClr val="tx2"/>
                </a:solidFill>
              </a:rPr>
              <a:t> </a:t>
            </a:r>
            <a:r>
              <a:rPr lang="nb-NO" sz="1400" dirty="0" err="1">
                <a:solidFill>
                  <a:schemeClr val="tx2"/>
                </a:solidFill>
              </a:rPr>
              <a:t>technique</a:t>
            </a:r>
            <a:r>
              <a:rPr lang="nb-NO" sz="1400" dirty="0">
                <a:solidFill>
                  <a:schemeClr val="tx2"/>
                </a:solidFill>
              </a:rPr>
              <a:t> (</a:t>
            </a:r>
            <a:r>
              <a:rPr lang="nb-NO" sz="1400" dirty="0" err="1">
                <a:solidFill>
                  <a:schemeClr val="tx2"/>
                </a:solidFill>
              </a:rPr>
              <a:t>Magee</a:t>
            </a:r>
            <a:r>
              <a:rPr lang="nb-NO" sz="1400" dirty="0">
                <a:solidFill>
                  <a:schemeClr val="tx2"/>
                </a:solidFill>
              </a:rPr>
              <a:t>, from </a:t>
            </a:r>
            <a:r>
              <a:rPr lang="nb-NO" sz="1400" dirty="0" err="1">
                <a:solidFill>
                  <a:schemeClr val="tx2"/>
                </a:solidFill>
              </a:rPr>
              <a:t>the</a:t>
            </a:r>
            <a:r>
              <a:rPr lang="nb-NO" sz="1400" dirty="0">
                <a:solidFill>
                  <a:schemeClr val="tx2"/>
                </a:solidFill>
              </a:rPr>
              <a:t> instrument manual)</a:t>
            </a:r>
          </a:p>
        </p:txBody>
      </p:sp>
    </p:spTree>
    <p:extLst>
      <p:ext uri="{BB962C8B-B14F-4D97-AF65-F5344CB8AC3E}">
        <p14:creationId xmlns:p14="http://schemas.microsoft.com/office/powerpoint/2010/main" val="150432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BA46-E694-D0D0-4A3D-D763FF58A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7BB811CC-418C-DAEE-1624-32CEC95F2C7D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Need for harmonized measurements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8A769-1600-9397-EF8F-746003A9DB52}"/>
              </a:ext>
            </a:extLst>
          </p:cNvPr>
          <p:cNvSpPr txBox="1"/>
          <p:nvPr/>
        </p:nvSpPr>
        <p:spPr>
          <a:xfrm>
            <a:off x="237878" y="829876"/>
            <a:ext cx="52903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High demand for regional scale model intercomparisons and assessment via inversion models (e.g., EYE-CLIMA).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MAC is highly variable e.g., influenced by coating, mixing state, while data provision via ACTRIS as a level 3 product (ebas.nilu.no) uses a fixed value, i.e., without a site-specific reference.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Exist numerous institutions who do not upload data to open access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Tailor datasets to the needs of specific modelling exercise with respect to how data are compiled, time stamp, fixing formatting errors etc.</a:t>
            </a:r>
            <a:endParaRPr lang="nb-NO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16C471-1C7F-FCAE-8DEF-B03FFEF6F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3"/>
          <a:stretch/>
        </p:blipFill>
        <p:spPr bwMode="auto">
          <a:xfrm>
            <a:off x="5877899" y="977894"/>
            <a:ext cx="6076223" cy="44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BB645-550D-7902-E721-62396DDCA884}"/>
              </a:ext>
            </a:extLst>
          </p:cNvPr>
          <p:cNvSpPr txBox="1"/>
          <p:nvPr/>
        </p:nvSpPr>
        <p:spPr>
          <a:xfrm>
            <a:off x="5877898" y="5510774"/>
            <a:ext cx="566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Variability</a:t>
            </a:r>
            <a:r>
              <a:rPr lang="nb-NO" dirty="0"/>
              <a:t> in MAC </a:t>
            </a:r>
            <a:r>
              <a:rPr lang="nb-NO" dirty="0" err="1"/>
              <a:t>across</a:t>
            </a:r>
            <a:r>
              <a:rPr lang="nb-NO" dirty="0"/>
              <a:t> </a:t>
            </a:r>
            <a:r>
              <a:rPr lang="nb-NO" dirty="0" err="1"/>
              <a:t>sites</a:t>
            </a:r>
            <a:r>
              <a:rPr lang="nb-NO" dirty="0"/>
              <a:t> </a:t>
            </a:r>
            <a:r>
              <a:rPr lang="nb-NO" dirty="0" err="1"/>
              <a:t>seen</a:t>
            </a:r>
            <a:r>
              <a:rPr lang="nb-NO" dirty="0"/>
              <a:t> in </a:t>
            </a:r>
            <a:r>
              <a:rPr lang="nb-NO" i="1" dirty="0"/>
              <a:t>Savadkoohi et al. 2024</a:t>
            </a:r>
            <a:r>
              <a:rPr lang="nb-NO" dirty="0"/>
              <a:t> at urban (</a:t>
            </a:r>
            <a:r>
              <a:rPr lang="nb-NO" dirty="0" err="1"/>
              <a:t>yellow</a:t>
            </a:r>
            <a:r>
              <a:rPr lang="nb-NO" dirty="0"/>
              <a:t>), </a:t>
            </a:r>
            <a:r>
              <a:rPr lang="nb-NO" dirty="0" err="1"/>
              <a:t>traffic</a:t>
            </a:r>
            <a:r>
              <a:rPr lang="nb-NO" dirty="0"/>
              <a:t> (green), and rural </a:t>
            </a:r>
            <a:r>
              <a:rPr lang="nb-NO" dirty="0" err="1"/>
              <a:t>background</a:t>
            </a:r>
            <a:r>
              <a:rPr lang="nb-NO" dirty="0"/>
              <a:t> (magenta) </a:t>
            </a:r>
            <a:r>
              <a:rPr lang="nb-NO" dirty="0" err="1"/>
              <a:t>sites</a:t>
            </a:r>
            <a:r>
              <a:rPr lang="nb-NO" dirty="0"/>
              <a:t>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66883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3101-5EBC-89CD-BFF1-732FABC03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0F05C8C7-5A3C-7263-855A-469BB53B456A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Harmonised</a:t>
            </a:r>
            <a:r>
              <a:rPr lang="en-US" sz="3200" dirty="0"/>
              <a:t> dataset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F869A-199C-0F8B-9C61-2FC7895B936F}"/>
              </a:ext>
            </a:extLst>
          </p:cNvPr>
          <p:cNvSpPr txBox="1"/>
          <p:nvPr/>
        </p:nvSpPr>
        <p:spPr>
          <a:xfrm>
            <a:off x="237878" y="829876"/>
            <a:ext cx="52903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67 sites across Europe (dominated by urban)+ Trollhaugen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Data from EMEP/ ACTRIS / COLOSSAL 2017-18 intensive measurement period</a:t>
            </a:r>
            <a:r>
              <a:rPr lang="nb-NO" sz="2000" dirty="0"/>
              <a:t>, ACTRIS, RI URBANS, ebas.nilu.no and </a:t>
            </a:r>
            <a:r>
              <a:rPr lang="nb-NO" sz="2000" dirty="0" err="1"/>
              <a:t>some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data </a:t>
            </a:r>
            <a:r>
              <a:rPr lang="nb-NO" sz="2000" dirty="0" err="1"/>
              <a:t>provision</a:t>
            </a: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Hourly</a:t>
            </a:r>
            <a:r>
              <a:rPr lang="nb-NO" sz="2000" dirty="0"/>
              <a:t> </a:t>
            </a:r>
            <a:r>
              <a:rPr lang="nb-NO" sz="2000" dirty="0" err="1"/>
              <a:t>aethalometer</a:t>
            </a:r>
            <a:r>
              <a:rPr lang="nb-NO" sz="2000" dirty="0"/>
              <a:t> data from 2015 to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Common</a:t>
            </a:r>
            <a:r>
              <a:rPr lang="nb-NO" sz="2000" dirty="0"/>
              <a:t> </a:t>
            </a:r>
            <a:r>
              <a:rPr lang="nb-NO" sz="2000" dirty="0" err="1"/>
              <a:t>treatment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MAC via </a:t>
            </a:r>
            <a:r>
              <a:rPr lang="nb-NO" sz="2000" dirty="0" err="1"/>
              <a:t>normalisation</a:t>
            </a:r>
            <a:r>
              <a:rPr lang="nb-NO" sz="2000" dirty="0"/>
              <a:t> to co-</a:t>
            </a:r>
            <a:r>
              <a:rPr lang="nb-NO" sz="2000" dirty="0" err="1"/>
              <a:t>located</a:t>
            </a:r>
            <a:r>
              <a:rPr lang="nb-NO" sz="2000" dirty="0"/>
              <a:t> </a:t>
            </a:r>
            <a:r>
              <a:rPr lang="nb-NO" sz="2000" dirty="0" err="1"/>
              <a:t>elemental</a:t>
            </a:r>
            <a:r>
              <a:rPr lang="nb-NO" sz="2000" dirty="0"/>
              <a:t> </a:t>
            </a:r>
            <a:r>
              <a:rPr lang="nb-NO" sz="2000" dirty="0" err="1"/>
              <a:t>carbon</a:t>
            </a:r>
            <a:r>
              <a:rPr lang="nb-NO" sz="2000" dirty="0"/>
              <a:t> (EC) filter </a:t>
            </a:r>
            <a:r>
              <a:rPr lang="nb-NO" sz="2000" dirty="0" err="1"/>
              <a:t>measurments</a:t>
            </a:r>
            <a:r>
              <a:rPr lang="nb-NO" sz="2000" dirty="0"/>
              <a:t>, MAC=∑</a:t>
            </a:r>
            <a:r>
              <a:rPr lang="nb-NO" sz="2000" dirty="0" err="1"/>
              <a:t>absorption</a:t>
            </a:r>
            <a:r>
              <a:rPr lang="nb-NO" sz="2000" dirty="0"/>
              <a:t>/ ∑ EC. </a:t>
            </a:r>
            <a:r>
              <a:rPr lang="nb-NO" sz="2000" dirty="0" err="1"/>
              <a:t>Use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instrument MAC </a:t>
            </a:r>
            <a:r>
              <a:rPr lang="nb-NO" sz="2000" dirty="0" err="1"/>
              <a:t>when</a:t>
            </a:r>
            <a:r>
              <a:rPr lang="nb-NO" sz="2000" dirty="0"/>
              <a:t> </a:t>
            </a:r>
            <a:r>
              <a:rPr lang="nb-NO" sz="2000" dirty="0" err="1"/>
              <a:t>no</a:t>
            </a:r>
            <a:r>
              <a:rPr lang="nb-NO" sz="2000" dirty="0"/>
              <a:t> EC </a:t>
            </a:r>
            <a:r>
              <a:rPr lang="nb-NO" sz="2000" dirty="0" err="1"/>
              <a:t>available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78A177-7DB7-4674-B61F-6783780E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97" y="338098"/>
            <a:ext cx="4237336" cy="563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15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8E2AE-A360-39F0-F9B7-EF8DEA7B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DF74D00A-0903-74BE-12FD-E99AB3724ACB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Harmonised</a:t>
            </a:r>
            <a:r>
              <a:rPr lang="en-US" sz="3200" dirty="0"/>
              <a:t> dataset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341EA-3F2D-4D73-1DD3-99284C7A8413}"/>
              </a:ext>
            </a:extLst>
          </p:cNvPr>
          <p:cNvSpPr txBox="1"/>
          <p:nvPr/>
        </p:nvSpPr>
        <p:spPr>
          <a:xfrm>
            <a:off x="237878" y="829876"/>
            <a:ext cx="6620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68 sites across Europe (dominated by urban).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Data from ACTRIS / COLOSSAL 2017-18 intensive measurement period</a:t>
            </a:r>
            <a:r>
              <a:rPr lang="nb-NO" sz="2000" dirty="0"/>
              <a:t>, ACTRIS, RI URBANS, ebas.nilu.no and </a:t>
            </a:r>
            <a:r>
              <a:rPr lang="nb-NO" sz="2000" dirty="0" err="1"/>
              <a:t>some</a:t>
            </a:r>
            <a:r>
              <a:rPr lang="nb-NO" sz="2000" dirty="0"/>
              <a:t> </a:t>
            </a:r>
            <a:r>
              <a:rPr lang="nb-NO" sz="2000" dirty="0" err="1"/>
              <a:t>individual</a:t>
            </a:r>
            <a:r>
              <a:rPr lang="nb-NO" sz="2000" dirty="0"/>
              <a:t> data </a:t>
            </a:r>
            <a:r>
              <a:rPr lang="nb-NO" sz="2000" dirty="0" err="1"/>
              <a:t>provision</a:t>
            </a:r>
            <a:r>
              <a:rPr lang="nb-NO" sz="2000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Hourly</a:t>
            </a:r>
            <a:r>
              <a:rPr lang="nb-NO" sz="2000" dirty="0"/>
              <a:t> data from 2015 to 2023.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Common</a:t>
            </a:r>
            <a:r>
              <a:rPr lang="nb-NO" sz="2000" dirty="0"/>
              <a:t> </a:t>
            </a:r>
            <a:r>
              <a:rPr lang="nb-NO" sz="2000" dirty="0" err="1"/>
              <a:t>treatment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MAC via </a:t>
            </a:r>
            <a:r>
              <a:rPr lang="nb-NO" sz="2000" dirty="0" err="1"/>
              <a:t>normalisation</a:t>
            </a:r>
            <a:r>
              <a:rPr lang="nb-NO" sz="2000" dirty="0"/>
              <a:t> to co-</a:t>
            </a:r>
            <a:r>
              <a:rPr lang="nb-NO" sz="2000" dirty="0" err="1"/>
              <a:t>located</a:t>
            </a:r>
            <a:r>
              <a:rPr lang="nb-NO" sz="2000" dirty="0"/>
              <a:t> </a:t>
            </a:r>
            <a:r>
              <a:rPr lang="nb-NO" sz="2000" dirty="0" err="1"/>
              <a:t>elemental</a:t>
            </a:r>
            <a:r>
              <a:rPr lang="nb-NO" sz="2000" dirty="0"/>
              <a:t> </a:t>
            </a:r>
            <a:r>
              <a:rPr lang="nb-NO" sz="2000" dirty="0" err="1"/>
              <a:t>carbon</a:t>
            </a:r>
            <a:r>
              <a:rPr lang="nb-NO" sz="2000" dirty="0"/>
              <a:t> (EC) filter </a:t>
            </a:r>
            <a:r>
              <a:rPr lang="nb-NO" sz="2000" dirty="0" err="1"/>
              <a:t>measurements</a:t>
            </a:r>
            <a:r>
              <a:rPr lang="nb-NO" sz="2000" dirty="0"/>
              <a:t>, MAC=</a:t>
            </a:r>
            <a:r>
              <a:rPr lang="nb-NO" sz="2000" dirty="0" err="1"/>
              <a:t>absorption</a:t>
            </a:r>
            <a:r>
              <a:rPr lang="nb-NO" sz="2000" dirty="0"/>
              <a:t>/ EC. </a:t>
            </a:r>
            <a:r>
              <a:rPr lang="nb-NO" sz="2000" dirty="0" err="1"/>
              <a:t>Use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instrument MAC </a:t>
            </a:r>
            <a:r>
              <a:rPr lang="nb-NO" sz="2000" dirty="0" err="1"/>
              <a:t>when</a:t>
            </a:r>
            <a:r>
              <a:rPr lang="nb-NO" sz="2000" dirty="0"/>
              <a:t> </a:t>
            </a:r>
            <a:r>
              <a:rPr lang="nb-NO" sz="2000" dirty="0" err="1"/>
              <a:t>no</a:t>
            </a:r>
            <a:r>
              <a:rPr lang="nb-NO" sz="2000" dirty="0"/>
              <a:t> EC </a:t>
            </a:r>
            <a:r>
              <a:rPr lang="nb-NO" sz="2000" dirty="0" err="1"/>
              <a:t>available</a:t>
            </a:r>
            <a:r>
              <a:rPr lang="nb-NO" sz="2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/>
              <a:t>Huge jump in data </a:t>
            </a:r>
            <a:r>
              <a:rPr lang="nb-NO" sz="2000" dirty="0" err="1"/>
              <a:t>coverage</a:t>
            </a:r>
            <a:r>
              <a:rPr lang="nb-NO" sz="2000" dirty="0"/>
              <a:t> for EMEP IMP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5FBC63-1CF8-A291-E5F1-11651E08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17" y="344977"/>
            <a:ext cx="3577595" cy="475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BC3112-6ED3-2CA1-0BF9-F3849AE52680}"/>
              </a:ext>
            </a:extLst>
          </p:cNvPr>
          <p:cNvGrpSpPr/>
          <p:nvPr/>
        </p:nvGrpSpPr>
        <p:grpSpPr>
          <a:xfrm>
            <a:off x="4200550" y="5135881"/>
            <a:ext cx="7035482" cy="1722119"/>
            <a:chOff x="1582739" y="2682240"/>
            <a:chExt cx="7035482" cy="1722119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EB9B62A-D350-ED12-8BF4-C2F4C95D5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54"/>
            <a:stretch/>
          </p:blipFill>
          <p:spPr bwMode="auto">
            <a:xfrm>
              <a:off x="1582739" y="2682240"/>
              <a:ext cx="7035482" cy="1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C5F8E9-CF55-4E26-9667-59B029DAEC35}"/>
                </a:ext>
              </a:extLst>
            </p:cNvPr>
            <p:cNvSpPr txBox="1"/>
            <p:nvPr/>
          </p:nvSpPr>
          <p:spPr>
            <a:xfrm rot="16200000">
              <a:off x="1493519" y="3313583"/>
              <a:ext cx="942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Number</a:t>
              </a:r>
              <a:r>
                <a:rPr lang="nb-NO" dirty="0"/>
                <a:t> </a:t>
              </a:r>
              <a:r>
                <a:rPr lang="nb-NO" dirty="0" err="1"/>
                <a:t>of</a:t>
              </a:r>
              <a:r>
                <a:rPr lang="nb-NO" dirty="0"/>
                <a:t> </a:t>
              </a:r>
              <a:r>
                <a:rPr lang="nb-NO" dirty="0" err="1"/>
                <a:t>sites</a:t>
              </a:r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78063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4955C-93DA-3E42-9545-D3F58559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CE2BD503-4071-061B-C479-9E6A863FB781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Overview of </a:t>
            </a:r>
            <a:r>
              <a:rPr lang="en-US" sz="3200" dirty="0" err="1"/>
              <a:t>eBC</a:t>
            </a:r>
            <a:r>
              <a:rPr lang="en-US" sz="3200" dirty="0"/>
              <a:t> levels and MAC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D76DCF-9E82-0104-0D22-4CD13DDA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8" y="724323"/>
            <a:ext cx="6444862" cy="3355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ED7659-1033-A37A-79CC-ECD897687C29}"/>
              </a:ext>
            </a:extLst>
          </p:cNvPr>
          <p:cNvSpPr txBox="1"/>
          <p:nvPr/>
        </p:nvSpPr>
        <p:spPr>
          <a:xfrm>
            <a:off x="7901941" y="1181100"/>
            <a:ext cx="38540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Average</a:t>
            </a:r>
            <a:r>
              <a:rPr lang="nb-NO" sz="2000" dirty="0"/>
              <a:t> MAC </a:t>
            </a:r>
            <a:r>
              <a:rPr lang="nb-NO" sz="2000" dirty="0" err="1"/>
              <a:t>value</a:t>
            </a:r>
            <a:r>
              <a:rPr lang="nb-NO" sz="2000" dirty="0"/>
              <a:t> </a:t>
            </a:r>
            <a:r>
              <a:rPr lang="nb-NO" sz="2000" dirty="0" err="1"/>
              <a:t>was</a:t>
            </a:r>
            <a:r>
              <a:rPr lang="nb-NO" sz="2000" dirty="0"/>
              <a:t> 10.6 and </a:t>
            </a:r>
            <a:r>
              <a:rPr lang="nb-NO" sz="2000" dirty="0" err="1"/>
              <a:t>highly</a:t>
            </a:r>
            <a:r>
              <a:rPr lang="nb-NO" sz="2000" dirty="0"/>
              <a:t> variable as </a:t>
            </a:r>
            <a:r>
              <a:rPr lang="nb-NO" sz="2000" dirty="0" err="1"/>
              <a:t>expected</a:t>
            </a:r>
            <a:r>
              <a:rPr lang="nb-NO" sz="2000" dirty="0"/>
              <a:t>. No </a:t>
            </a:r>
            <a:r>
              <a:rPr lang="nb-NO" sz="2000" dirty="0" err="1"/>
              <a:t>dependence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site</a:t>
            </a:r>
            <a:r>
              <a:rPr lang="nb-NO" sz="2000" dirty="0"/>
              <a:t> </a:t>
            </a:r>
            <a:r>
              <a:rPr lang="nb-NO" sz="2000" dirty="0" err="1"/>
              <a:t>classification</a:t>
            </a: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Average</a:t>
            </a:r>
            <a:r>
              <a:rPr lang="nb-NO" sz="2000" dirty="0"/>
              <a:t> </a:t>
            </a:r>
            <a:r>
              <a:rPr lang="nb-NO" sz="2000" dirty="0" err="1"/>
              <a:t>eBC</a:t>
            </a:r>
            <a:r>
              <a:rPr lang="nb-NO" sz="2000" dirty="0"/>
              <a:t> </a:t>
            </a:r>
            <a:r>
              <a:rPr lang="nb-NO" sz="2000" dirty="0" err="1"/>
              <a:t>concentrations</a:t>
            </a:r>
            <a:r>
              <a:rPr lang="nb-NO" sz="2000" dirty="0"/>
              <a:t> </a:t>
            </a:r>
            <a:r>
              <a:rPr lang="nb-NO" sz="2000" dirty="0" err="1"/>
              <a:t>highest</a:t>
            </a:r>
            <a:r>
              <a:rPr lang="nb-NO" sz="2000" dirty="0"/>
              <a:t> in urban and </a:t>
            </a:r>
            <a:r>
              <a:rPr lang="nb-NO" sz="2000" dirty="0" err="1"/>
              <a:t>eastern</a:t>
            </a:r>
            <a:r>
              <a:rPr lang="nb-NO" sz="2000" dirty="0"/>
              <a:t> European </a:t>
            </a:r>
            <a:r>
              <a:rPr lang="nb-NO" sz="2000" dirty="0" err="1"/>
              <a:t>sites</a:t>
            </a:r>
            <a:r>
              <a:rPr lang="nb-NO" sz="2000" dirty="0"/>
              <a:t>. </a:t>
            </a:r>
            <a:r>
              <a:rPr lang="nb-NO" sz="2000" dirty="0" err="1"/>
              <a:t>Lowest</a:t>
            </a:r>
            <a:r>
              <a:rPr lang="nb-NO" sz="2000" dirty="0"/>
              <a:t> at global </a:t>
            </a:r>
            <a:r>
              <a:rPr lang="nb-NO" sz="2000" dirty="0" err="1"/>
              <a:t>sites</a:t>
            </a:r>
            <a:r>
              <a:rPr lang="nb-NO" sz="2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/>
              <a:t>Span </a:t>
            </a:r>
            <a:r>
              <a:rPr lang="nb-NO" sz="2000" dirty="0" err="1"/>
              <a:t>orders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magnitude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485708-793B-7804-0AD8-DF882C0A7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77" y="3802380"/>
            <a:ext cx="8643009" cy="29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3BF1-B7AA-EF7B-D2AE-EEDDA044F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2E0D973E-8006-04A6-06E4-30BA8F68A8F2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Harmonised</a:t>
            </a:r>
            <a:r>
              <a:rPr lang="en-US" sz="3200" dirty="0"/>
              <a:t>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3F02F-2116-1AF1-A9F3-0BD727AF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8" y="724323"/>
            <a:ext cx="6444862" cy="3355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49026-E6F5-94A2-067D-870BCFD12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901441"/>
            <a:ext cx="8673724" cy="2956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91E985-7568-8BBE-1FFB-796FDAC277F4}"/>
              </a:ext>
            </a:extLst>
          </p:cNvPr>
          <p:cNvSpPr txBox="1"/>
          <p:nvPr/>
        </p:nvSpPr>
        <p:spPr>
          <a:xfrm>
            <a:off x="7901941" y="1181100"/>
            <a:ext cx="3854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Average</a:t>
            </a:r>
            <a:r>
              <a:rPr lang="nb-NO" sz="2000" dirty="0"/>
              <a:t> MAC </a:t>
            </a:r>
            <a:r>
              <a:rPr lang="nb-NO" sz="2000" dirty="0" err="1"/>
              <a:t>value</a:t>
            </a:r>
            <a:r>
              <a:rPr lang="nb-NO" sz="2000" dirty="0"/>
              <a:t> </a:t>
            </a:r>
            <a:r>
              <a:rPr lang="nb-NO" sz="2000" dirty="0" err="1"/>
              <a:t>was</a:t>
            </a:r>
            <a:r>
              <a:rPr lang="nb-NO" sz="2000" dirty="0"/>
              <a:t> 10.6 and </a:t>
            </a:r>
            <a:r>
              <a:rPr lang="nb-NO" sz="2000" dirty="0" err="1"/>
              <a:t>highly</a:t>
            </a:r>
            <a:r>
              <a:rPr lang="nb-NO" sz="2000" dirty="0"/>
              <a:t> variable as </a:t>
            </a:r>
            <a:r>
              <a:rPr lang="nb-NO" sz="2000" dirty="0" err="1"/>
              <a:t>expected</a:t>
            </a:r>
            <a:r>
              <a:rPr lang="nb-NO" sz="2000" dirty="0"/>
              <a:t>. No </a:t>
            </a:r>
            <a:r>
              <a:rPr lang="nb-NO" sz="2000" dirty="0" err="1"/>
              <a:t>dependence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site</a:t>
            </a:r>
            <a:r>
              <a:rPr lang="nb-NO" sz="2000" dirty="0"/>
              <a:t> </a:t>
            </a:r>
            <a:r>
              <a:rPr lang="nb-NO" sz="2000" dirty="0" err="1"/>
              <a:t>classification</a:t>
            </a: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 err="1"/>
              <a:t>Average</a:t>
            </a:r>
            <a:r>
              <a:rPr lang="nb-NO" sz="2000" dirty="0"/>
              <a:t> </a:t>
            </a:r>
            <a:r>
              <a:rPr lang="nb-NO" sz="2000" dirty="0" err="1"/>
              <a:t>eBC</a:t>
            </a:r>
            <a:r>
              <a:rPr lang="nb-NO" sz="2000" dirty="0"/>
              <a:t> </a:t>
            </a:r>
            <a:r>
              <a:rPr lang="nb-NO" sz="2000" dirty="0" err="1"/>
              <a:t>concentrations</a:t>
            </a:r>
            <a:r>
              <a:rPr lang="nb-NO" sz="2000" dirty="0"/>
              <a:t> </a:t>
            </a:r>
            <a:r>
              <a:rPr lang="nb-NO" sz="2000" dirty="0" err="1"/>
              <a:t>highest</a:t>
            </a:r>
            <a:r>
              <a:rPr lang="nb-NO" sz="2000" dirty="0"/>
              <a:t> in urban and </a:t>
            </a:r>
            <a:r>
              <a:rPr lang="nb-NO" sz="2000" dirty="0" err="1"/>
              <a:t>eastern</a:t>
            </a:r>
            <a:r>
              <a:rPr lang="nb-NO" sz="2000" dirty="0"/>
              <a:t> European </a:t>
            </a:r>
            <a:r>
              <a:rPr lang="nb-NO" sz="2000" dirty="0" err="1"/>
              <a:t>sites</a:t>
            </a:r>
            <a:r>
              <a:rPr lang="nb-NO" sz="2000" dirty="0"/>
              <a:t>. </a:t>
            </a:r>
            <a:r>
              <a:rPr lang="nb-NO" sz="2000" dirty="0" err="1"/>
              <a:t>Lowest</a:t>
            </a:r>
            <a:r>
              <a:rPr lang="nb-NO" sz="2000" dirty="0"/>
              <a:t> at global </a:t>
            </a:r>
            <a:r>
              <a:rPr lang="nb-NO" sz="2000" dirty="0" err="1"/>
              <a:t>sites</a:t>
            </a:r>
            <a:r>
              <a:rPr lang="nb-NO" sz="2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/>
              <a:t>Span </a:t>
            </a:r>
            <a:r>
              <a:rPr lang="nb-NO" sz="2000" dirty="0" err="1"/>
              <a:t>orders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magnitude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2000" dirty="0"/>
              <a:t>See </a:t>
            </a:r>
            <a:r>
              <a:rPr lang="nb-NO" sz="2000" dirty="0" err="1"/>
              <a:t>also</a:t>
            </a:r>
            <a:r>
              <a:rPr lang="nb-NO" sz="2000" dirty="0"/>
              <a:t> </a:t>
            </a:r>
            <a:r>
              <a:rPr lang="nb-NO" sz="2000" dirty="0" err="1"/>
              <a:t>next</a:t>
            </a:r>
            <a:r>
              <a:rPr lang="nb-NO" sz="2000" dirty="0"/>
              <a:t> talk for in </a:t>
            </a:r>
            <a:r>
              <a:rPr lang="nb-NO" sz="2000" dirty="0" err="1"/>
              <a:t>depth</a:t>
            </a:r>
            <a:r>
              <a:rPr lang="nb-NO" sz="2000" dirty="0"/>
              <a:t> </a:t>
            </a:r>
            <a:r>
              <a:rPr lang="nb-NO" sz="2000" dirty="0" err="1"/>
              <a:t>analysis</a:t>
            </a:r>
            <a:r>
              <a:rPr lang="nb-NO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6455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8FA81418-2B74-91C9-B6D4-011C3840E2FD}"/>
              </a:ext>
            </a:extLst>
          </p:cNvPr>
          <p:cNvSpPr txBox="1">
            <a:spLocks/>
          </p:cNvSpPr>
          <p:nvPr/>
        </p:nvSpPr>
        <p:spPr>
          <a:xfrm>
            <a:off x="237878" y="109529"/>
            <a:ext cx="10998154" cy="61479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Source apportionment of </a:t>
            </a:r>
            <a:r>
              <a:rPr lang="en-US" sz="3200" dirty="0" err="1"/>
              <a:t>eBC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E2021-18AD-4D58-E040-A7D5C42B1282}"/>
              </a:ext>
            </a:extLst>
          </p:cNvPr>
          <p:cNvSpPr txBox="1"/>
          <p:nvPr/>
        </p:nvSpPr>
        <p:spPr>
          <a:xfrm>
            <a:off x="237878" y="964456"/>
            <a:ext cx="6084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dirty="0" err="1"/>
              <a:t>Succesful</a:t>
            </a:r>
            <a:r>
              <a:rPr lang="nb-NO" sz="1800" dirty="0"/>
              <a:t> </a:t>
            </a:r>
            <a:r>
              <a:rPr lang="nb-NO" sz="1800" dirty="0" err="1"/>
              <a:t>climate</a:t>
            </a:r>
            <a:r>
              <a:rPr lang="nb-NO" sz="1800" dirty="0"/>
              <a:t> </a:t>
            </a:r>
            <a:r>
              <a:rPr lang="nb-NO" sz="1800" dirty="0" err="1"/>
              <a:t>mitigation</a:t>
            </a:r>
            <a:r>
              <a:rPr lang="nb-NO" sz="1800" dirty="0"/>
              <a:t> and air </a:t>
            </a:r>
            <a:r>
              <a:rPr lang="nb-NO" sz="1800" dirty="0" err="1"/>
              <a:t>quality</a:t>
            </a:r>
            <a:r>
              <a:rPr lang="nb-NO" sz="1800" dirty="0"/>
              <a:t> </a:t>
            </a:r>
            <a:r>
              <a:rPr lang="nb-NO" sz="1800" dirty="0" err="1"/>
              <a:t>regulations</a:t>
            </a:r>
            <a:r>
              <a:rPr lang="nb-NO" sz="1800" dirty="0"/>
              <a:t> </a:t>
            </a:r>
            <a:r>
              <a:rPr lang="nb-NO" sz="1800" dirty="0" err="1"/>
              <a:t>require</a:t>
            </a:r>
            <a:r>
              <a:rPr lang="nb-NO" sz="1800" dirty="0"/>
              <a:t> </a:t>
            </a:r>
            <a:r>
              <a:rPr lang="nb-NO" sz="1800" dirty="0" err="1"/>
              <a:t>knowledge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eBC</a:t>
            </a:r>
            <a:r>
              <a:rPr lang="nb-NO" sz="1800" dirty="0"/>
              <a:t> </a:t>
            </a:r>
            <a:r>
              <a:rPr lang="nb-NO" sz="1800" dirty="0" err="1"/>
              <a:t>sources</a:t>
            </a:r>
            <a:r>
              <a:rPr lang="nb-NO" sz="18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dirty="0" err="1"/>
              <a:t>Multi</a:t>
            </a:r>
            <a:r>
              <a:rPr lang="nb-NO" sz="1800" dirty="0"/>
              <a:t> </a:t>
            </a:r>
            <a:r>
              <a:rPr lang="nb-NO" sz="1800" dirty="0" err="1"/>
              <a:t>wavelength</a:t>
            </a:r>
            <a:r>
              <a:rPr lang="nb-NO" sz="1800" dirty="0"/>
              <a:t> </a:t>
            </a:r>
            <a:r>
              <a:rPr lang="nb-NO" sz="1800" dirty="0" err="1"/>
              <a:t>aethalometer</a:t>
            </a:r>
            <a:r>
              <a:rPr lang="nb-NO" sz="1800" dirty="0"/>
              <a:t>: </a:t>
            </a:r>
            <a:r>
              <a:rPr lang="nb-NO" sz="1800" dirty="0" err="1"/>
              <a:t>spectral</a:t>
            </a:r>
            <a:r>
              <a:rPr lang="nb-NO" sz="1800" dirty="0"/>
              <a:t> </a:t>
            </a:r>
            <a:r>
              <a:rPr lang="nb-NO" sz="1800" dirty="0" err="1"/>
              <a:t>fingerprint</a:t>
            </a:r>
            <a:r>
              <a:rPr lang="nb-NO" sz="1800" dirty="0"/>
              <a:t> (</a:t>
            </a:r>
            <a:r>
              <a:rPr lang="en-US" sz="1800" dirty="0"/>
              <a:t>absorption </a:t>
            </a:r>
            <a:r>
              <a:rPr lang="en-US" sz="1800" dirty="0" err="1"/>
              <a:t>Ångstrøm</a:t>
            </a:r>
            <a:r>
              <a:rPr lang="en-US" sz="1800" dirty="0"/>
              <a:t> exponent, </a:t>
            </a:r>
            <a:r>
              <a:rPr lang="en-US" sz="1800" b="1" dirty="0"/>
              <a:t>AAE</a:t>
            </a:r>
            <a:r>
              <a:rPr lang="en-US" sz="1800" dirty="0"/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AAE heavily influenced by combustion conditions hence source apportionment is possible for </a:t>
            </a:r>
            <a:r>
              <a:rPr lang="en-US" sz="1800" b="1" dirty="0"/>
              <a:t>liquid fuel </a:t>
            </a:r>
            <a:r>
              <a:rPr lang="en-US" sz="1800" dirty="0"/>
              <a:t>(almost exclusively combustion engine, traffic) and </a:t>
            </a:r>
            <a:r>
              <a:rPr lang="en-US" sz="1800" b="1" dirty="0"/>
              <a:t>solid fuel </a:t>
            </a:r>
            <a:r>
              <a:rPr lang="en-US" sz="1800" dirty="0"/>
              <a:t>(many sources, mainly residential heating/ woodburning).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Important to note that a limitation of the observations is that it does not align with inventory categories.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Continuation of SA work as part of EYE-CLIMA project (</a:t>
            </a:r>
            <a:r>
              <a:rPr lang="en-US" sz="1800" dirty="0">
                <a:hlinkClick r:id="rId2"/>
              </a:rPr>
              <a:t>https://eyeclima.eu/</a:t>
            </a:r>
            <a:r>
              <a:rPr lang="en-US" sz="18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1A7569-135C-80A5-DC0C-901B7B2D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958" t="24475" r="23031" b="1614"/>
          <a:stretch/>
        </p:blipFill>
        <p:spPr>
          <a:xfrm>
            <a:off x="6475956" y="724322"/>
            <a:ext cx="3620022" cy="5068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958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LU">
      <a:dk1>
        <a:sysClr val="windowText" lastClr="000000"/>
      </a:dk1>
      <a:lt1>
        <a:sysClr val="window" lastClr="FFFFFF"/>
      </a:lt1>
      <a:dk2>
        <a:srgbClr val="053F53"/>
      </a:dk2>
      <a:lt2>
        <a:srgbClr val="E7E6E6"/>
      </a:lt2>
      <a:accent1>
        <a:srgbClr val="053F53"/>
      </a:accent1>
      <a:accent2>
        <a:srgbClr val="9FD2FE"/>
      </a:accent2>
      <a:accent3>
        <a:srgbClr val="E9FEFF"/>
      </a:accent3>
      <a:accent4>
        <a:srgbClr val="54FEDB"/>
      </a:accent4>
      <a:accent5>
        <a:srgbClr val="E93CAC"/>
      </a:accent5>
      <a:accent6>
        <a:srgbClr val="053F53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EB3137A-3D9A-4D28-871F-B7FF4517EFD3}" vid="{E66347AE-7175-4C5A-82DB-92382BA62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C876F3A61164287C9993165EB05B0" ma:contentTypeVersion="4" ma:contentTypeDescription="Opprett et nytt dokument." ma:contentTypeScope="" ma:versionID="b25aab99596fd1646a3545e7cde247f5">
  <xsd:schema xmlns:xsd="http://www.w3.org/2001/XMLSchema" xmlns:xs="http://www.w3.org/2001/XMLSchema" xmlns:p="http://schemas.microsoft.com/office/2006/metadata/properties" xmlns:ns2="1911c587-a78a-4ca9-acc2-e095881a79ee" targetNamespace="http://schemas.microsoft.com/office/2006/metadata/properties" ma:root="true" ma:fieldsID="9392e059171befe8dc5a1da56b130928" ns2:_="">
    <xsd:import namespace="1911c587-a78a-4ca9-acc2-e095881a7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1c587-a78a-4ca9-acc2-e095881a7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034E53-96BD-4419-8890-C6F3434874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11c587-a78a-4ca9-acc2-e095881a7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BF7CB6-AD03-4335-A1AF-96AB089AF5EF}">
  <ds:schemaRefs>
    <ds:schemaRef ds:uri="1911c587-a78a-4ca9-acc2-e095881a79e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25E544-D091-45B0-910B-2984241AAB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NILU_nymal_v3</Template>
  <TotalTime>12538</TotalTime>
  <Words>1636</Words>
  <Application>Microsoft Office PowerPoint</Application>
  <PresentationFormat>Widescreen</PresentationFormat>
  <Paragraphs>183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Source Sans 3</vt:lpstr>
      <vt:lpstr>Source Sans 3 Medium</vt:lpstr>
      <vt:lpstr>Source Sans 3 SemiBold</vt:lpstr>
      <vt:lpstr>Wingdings</vt:lpstr>
      <vt:lpstr>Office Theme</vt:lpstr>
      <vt:lpstr>PowerPoint Presentation</vt:lpstr>
      <vt:lpstr>Equivalent black carbon observations and source  apportionment in EYE-CLIMA and AeroVal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Takk for oss.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NILU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Matthew Platt</dc:creator>
  <cp:lastModifiedBy>Stephen Matthew Platt</cp:lastModifiedBy>
  <cp:revision>13</cp:revision>
  <dcterms:created xsi:type="dcterms:W3CDTF">2024-07-01T11:39:42Z</dcterms:created>
  <dcterms:modified xsi:type="dcterms:W3CDTF">2025-05-05T14:06:19Z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0x010100307C876F3A61164287C9993165EB05B0</vt:lpwstr>
  </property>
</Properties>
</file>