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18"/>
  </p:notesMasterIdLst>
  <p:sldIdLst>
    <p:sldId id="290" r:id="rId2"/>
    <p:sldId id="994" r:id="rId3"/>
    <p:sldId id="985" r:id="rId4"/>
    <p:sldId id="992" r:id="rId5"/>
    <p:sldId id="258" r:id="rId6"/>
    <p:sldId id="1028" r:id="rId7"/>
    <p:sldId id="1029" r:id="rId8"/>
    <p:sldId id="1032" r:id="rId9"/>
    <p:sldId id="1030" r:id="rId10"/>
    <p:sldId id="988" r:id="rId11"/>
    <p:sldId id="1031" r:id="rId12"/>
    <p:sldId id="1008" r:id="rId13"/>
    <p:sldId id="1035" r:id="rId14"/>
    <p:sldId id="1038" r:id="rId15"/>
    <p:sldId id="1037" r:id="rId16"/>
    <p:sldId id="103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g Travnikov" initials="OT" lastIdx="8" clrIdx="0">
    <p:extLst>
      <p:ext uri="{19B8F6BF-5375-455C-9EA6-DF929625EA0E}">
        <p15:presenceInfo xmlns:p15="http://schemas.microsoft.com/office/powerpoint/2012/main" userId="Oleg Travni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6" autoAdjust="0"/>
    <p:restoredTop sz="89935" autoAdjust="0"/>
  </p:normalViewPr>
  <p:slideViewPr>
    <p:cSldViewPr snapToGrid="0">
      <p:cViewPr>
        <p:scale>
          <a:sx n="66" d="100"/>
          <a:sy n="66" d="100"/>
        </p:scale>
        <p:origin x="1392" y="7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ABB4F8-68D7-4829-99C1-BC543D0F1EE9}" type="doc">
      <dgm:prSet loTypeId="urn:microsoft.com/office/officeart/2005/8/layout/vList6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SI"/>
        </a:p>
      </dgm:t>
    </dgm:pt>
    <dgm:pt modelId="{60EB9534-B9E5-4FBA-8B98-6CA17A863BB3}">
      <dgm:prSet/>
      <dgm:spPr>
        <a:solidFill>
          <a:schemeClr val="accent3">
            <a:lumMod val="20000"/>
            <a:lumOff val="80000"/>
          </a:schemeClr>
        </a:solidFill>
        <a:ln>
          <a:solidFill>
            <a:srgbClr val="009999"/>
          </a:solidFill>
        </a:ln>
      </dgm:spPr>
      <dgm:t>
        <a:bodyPr/>
        <a:lstStyle/>
        <a:p>
          <a:r>
            <a:rPr lang="en-GB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Sensitive to atmospheric pollutants </a:t>
          </a:r>
          <a:r>
            <a:rPr lang="en-GB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</a:t>
          </a:r>
          <a:r>
            <a:rPr lang="en-GB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detect low concentrations of PAHs </a:t>
          </a:r>
          <a:endParaRPr lang="en-SI" dirty="0">
            <a:solidFill>
              <a:schemeClr val="bg2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EA94583-3648-47BE-835D-DDC66D035D25}" type="parTrans" cxnId="{7BD594EE-1802-48D5-8A28-0925317824A9}">
      <dgm:prSet/>
      <dgm:spPr/>
      <dgm:t>
        <a:bodyPr/>
        <a:lstStyle/>
        <a:p>
          <a:endParaRPr lang="en-SI">
            <a:solidFill>
              <a:schemeClr val="bg2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45AF5BF-D7C3-4736-A02B-7405805327B1}" type="sibTrans" cxnId="{7BD594EE-1802-48D5-8A28-0925317824A9}">
      <dgm:prSet/>
      <dgm:spPr/>
      <dgm:t>
        <a:bodyPr/>
        <a:lstStyle/>
        <a:p>
          <a:endParaRPr lang="en-SI">
            <a:solidFill>
              <a:schemeClr val="bg2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D38C51D-02FC-4116-BFE2-50C37E943073}">
      <dgm:prSet/>
      <dgm:spPr>
        <a:solidFill>
          <a:schemeClr val="accent3">
            <a:lumMod val="20000"/>
            <a:lumOff val="80000"/>
          </a:schemeClr>
        </a:solidFill>
        <a:ln>
          <a:solidFill>
            <a:srgbClr val="009999"/>
          </a:solidFill>
        </a:ln>
      </dgm:spPr>
      <dgm:t>
        <a:bodyPr/>
        <a:lstStyle/>
        <a:p>
          <a:r>
            <a:rPr lang="en-GB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Accumulate pollutants over time </a:t>
          </a:r>
          <a:r>
            <a:rPr lang="en-GB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 </a:t>
          </a:r>
          <a:r>
            <a:rPr lang="en-GB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long-term monitoring of air quality and trends </a:t>
          </a:r>
          <a:endParaRPr lang="en-SI" dirty="0">
            <a:solidFill>
              <a:schemeClr val="bg2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7B1DD89-8435-4010-8FD6-748ABFBBB1D0}" type="parTrans" cxnId="{C9A9729A-24E8-4618-8936-67BB6390E8B8}">
      <dgm:prSet/>
      <dgm:spPr/>
      <dgm:t>
        <a:bodyPr/>
        <a:lstStyle/>
        <a:p>
          <a:endParaRPr lang="en-SI">
            <a:solidFill>
              <a:schemeClr val="bg2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6B138F9-72FE-4B52-A985-756ABFA77A2C}" type="sibTrans" cxnId="{C9A9729A-24E8-4618-8936-67BB6390E8B8}">
      <dgm:prSet/>
      <dgm:spPr/>
      <dgm:t>
        <a:bodyPr/>
        <a:lstStyle/>
        <a:p>
          <a:endParaRPr lang="en-SI">
            <a:solidFill>
              <a:schemeClr val="bg2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0ADD08B-6BA0-4C66-B698-E10D0338F989}">
      <dgm:prSet/>
      <dgm:spPr>
        <a:solidFill>
          <a:schemeClr val="accent3">
            <a:lumMod val="20000"/>
            <a:lumOff val="80000"/>
          </a:schemeClr>
        </a:solidFill>
        <a:ln>
          <a:solidFill>
            <a:srgbClr val="009999"/>
          </a:solidFill>
        </a:ln>
      </dgm:spPr>
      <dgm:t>
        <a:bodyPr/>
        <a:lstStyle/>
        <a:p>
          <a:r>
            <a:rPr lang="en-GB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Using mosses as bioindicators is a more affordable alternative</a:t>
          </a:r>
          <a:endParaRPr lang="en-SI" dirty="0">
            <a:solidFill>
              <a:schemeClr val="bg2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534E6C9-1F2C-4FAF-B66A-53326A40EB17}" type="parTrans" cxnId="{556B84E9-3A97-4E78-96DF-64A5045D42B0}">
      <dgm:prSet/>
      <dgm:spPr/>
      <dgm:t>
        <a:bodyPr/>
        <a:lstStyle/>
        <a:p>
          <a:endParaRPr lang="en-SI">
            <a:solidFill>
              <a:schemeClr val="bg2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004FF10-E984-45A0-9467-2ED83F96C900}" type="sibTrans" cxnId="{556B84E9-3A97-4E78-96DF-64A5045D42B0}">
      <dgm:prSet/>
      <dgm:spPr/>
      <dgm:t>
        <a:bodyPr/>
        <a:lstStyle/>
        <a:p>
          <a:endParaRPr lang="en-SI">
            <a:solidFill>
              <a:schemeClr val="bg2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B67DDDB-95EB-4091-8C57-1616AFA7AF26}">
      <dgm:prSet/>
      <dgm:spPr>
        <a:solidFill>
          <a:schemeClr val="accent3">
            <a:lumMod val="20000"/>
            <a:lumOff val="80000"/>
          </a:schemeClr>
        </a:solidFill>
        <a:ln>
          <a:solidFill>
            <a:srgbClr val="009999"/>
          </a:solidFill>
        </a:ln>
      </dgm:spPr>
      <dgm:t>
        <a:bodyPr/>
        <a:lstStyle/>
        <a:p>
          <a:r>
            <a:rPr lang="en-GB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Easily collected from various locations </a:t>
          </a:r>
          <a:r>
            <a:rPr lang="en-GB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 </a:t>
          </a:r>
          <a:r>
            <a:rPr lang="en-GB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broad spatial coverage of pollution</a:t>
          </a:r>
          <a:endParaRPr lang="en-SI" dirty="0">
            <a:solidFill>
              <a:schemeClr val="bg2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B4C8588-C51B-47DF-85C3-7FE1F604C8FE}" type="parTrans" cxnId="{0CE04BA0-A742-44A2-927E-9AD528F29E3C}">
      <dgm:prSet/>
      <dgm:spPr/>
      <dgm:t>
        <a:bodyPr/>
        <a:lstStyle/>
        <a:p>
          <a:endParaRPr lang="en-SI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681AE50-A910-4AC3-BFD9-1B630EBAB8E7}" type="sibTrans" cxnId="{0CE04BA0-A742-44A2-927E-9AD528F29E3C}">
      <dgm:prSet/>
      <dgm:spPr/>
      <dgm:t>
        <a:bodyPr/>
        <a:lstStyle/>
        <a:p>
          <a:endParaRPr lang="en-SI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BAD8C13-C138-46E4-B886-B7ACC3A7F65E}" type="pres">
      <dgm:prSet presAssocID="{17ABB4F8-68D7-4829-99C1-BC543D0F1EE9}" presName="Name0" presStyleCnt="0">
        <dgm:presLayoutVars>
          <dgm:dir/>
          <dgm:animLvl val="lvl"/>
          <dgm:resizeHandles/>
        </dgm:presLayoutVars>
      </dgm:prSet>
      <dgm:spPr/>
    </dgm:pt>
    <dgm:pt modelId="{3FA49439-CC03-4592-8117-E7D6014C6BC3}" type="pres">
      <dgm:prSet presAssocID="{60EB9534-B9E5-4FBA-8B98-6CA17A863BB3}" presName="linNode" presStyleCnt="0"/>
      <dgm:spPr/>
    </dgm:pt>
    <dgm:pt modelId="{8DCEC092-E29C-45B3-93A2-3C1D182B3046}" type="pres">
      <dgm:prSet presAssocID="{60EB9534-B9E5-4FBA-8B98-6CA17A863BB3}" presName="parentShp" presStyleLbl="node1" presStyleIdx="0" presStyleCnt="4" custScaleX="140025">
        <dgm:presLayoutVars>
          <dgm:bulletEnabled val="1"/>
        </dgm:presLayoutVars>
      </dgm:prSet>
      <dgm:spPr/>
    </dgm:pt>
    <dgm:pt modelId="{2A6D8B44-62ED-4BE9-B0B4-93267AD0D024}" type="pres">
      <dgm:prSet presAssocID="{60EB9534-B9E5-4FBA-8B98-6CA17A863BB3}" presName="childShp" presStyleLbl="bgAccFollowNode1" presStyleIdx="0" presStyleCnt="4">
        <dgm:presLayoutVars>
          <dgm:bulletEnabled val="1"/>
        </dgm:presLayoutVars>
      </dgm:prSet>
      <dgm:spPr>
        <a:noFill/>
        <a:ln>
          <a:noFill/>
        </a:ln>
      </dgm:spPr>
    </dgm:pt>
    <dgm:pt modelId="{F2798FAB-772C-466B-92F9-37CA8B69B0FE}" type="pres">
      <dgm:prSet presAssocID="{945AF5BF-D7C3-4736-A02B-7405805327B1}" presName="spacing" presStyleCnt="0"/>
      <dgm:spPr/>
    </dgm:pt>
    <dgm:pt modelId="{57191EA9-8B77-458C-BA94-15FCDCAF2B0B}" type="pres">
      <dgm:prSet presAssocID="{ED38C51D-02FC-4116-BFE2-50C37E943073}" presName="linNode" presStyleCnt="0"/>
      <dgm:spPr/>
    </dgm:pt>
    <dgm:pt modelId="{B5E7B077-3590-43A3-AF82-76E95B3712C8}" type="pres">
      <dgm:prSet presAssocID="{ED38C51D-02FC-4116-BFE2-50C37E943073}" presName="parentShp" presStyleLbl="node1" presStyleIdx="1" presStyleCnt="4" custScaleX="140025">
        <dgm:presLayoutVars>
          <dgm:bulletEnabled val="1"/>
        </dgm:presLayoutVars>
      </dgm:prSet>
      <dgm:spPr/>
    </dgm:pt>
    <dgm:pt modelId="{BF695E43-7313-4DDF-85A9-F6CF0CD8C058}" type="pres">
      <dgm:prSet presAssocID="{ED38C51D-02FC-4116-BFE2-50C37E943073}" presName="childShp" presStyleLbl="bgAccFollowNode1" presStyleIdx="1" presStyleCnt="4">
        <dgm:presLayoutVars>
          <dgm:bulletEnabled val="1"/>
        </dgm:presLayoutVars>
      </dgm:prSet>
      <dgm:spPr>
        <a:noFill/>
        <a:ln>
          <a:noFill/>
        </a:ln>
      </dgm:spPr>
    </dgm:pt>
    <dgm:pt modelId="{9C3916BF-E1FE-421D-85E4-19F3301D9B3D}" type="pres">
      <dgm:prSet presAssocID="{76B138F9-72FE-4B52-A985-756ABFA77A2C}" presName="spacing" presStyleCnt="0"/>
      <dgm:spPr/>
    </dgm:pt>
    <dgm:pt modelId="{4A798FEA-8A25-4895-B1D4-A618707067D4}" type="pres">
      <dgm:prSet presAssocID="{B0ADD08B-6BA0-4C66-B698-E10D0338F989}" presName="linNode" presStyleCnt="0"/>
      <dgm:spPr/>
    </dgm:pt>
    <dgm:pt modelId="{4DCE4677-109B-41A7-B96E-F4B3FDA29BF0}" type="pres">
      <dgm:prSet presAssocID="{B0ADD08B-6BA0-4C66-B698-E10D0338F989}" presName="parentShp" presStyleLbl="node1" presStyleIdx="2" presStyleCnt="4" custScaleX="140025">
        <dgm:presLayoutVars>
          <dgm:bulletEnabled val="1"/>
        </dgm:presLayoutVars>
      </dgm:prSet>
      <dgm:spPr/>
    </dgm:pt>
    <dgm:pt modelId="{DCF62E2A-F564-4E29-AF71-5A59E2359C3A}" type="pres">
      <dgm:prSet presAssocID="{B0ADD08B-6BA0-4C66-B698-E10D0338F989}" presName="childShp" presStyleLbl="bgAccFollowNode1" presStyleIdx="2" presStyleCnt="4">
        <dgm:presLayoutVars>
          <dgm:bulletEnabled val="1"/>
        </dgm:presLayoutVars>
      </dgm:prSet>
      <dgm:spPr>
        <a:noFill/>
        <a:ln>
          <a:noFill/>
        </a:ln>
      </dgm:spPr>
    </dgm:pt>
    <dgm:pt modelId="{A637277F-7E28-4751-A39D-CF0558440349}" type="pres">
      <dgm:prSet presAssocID="{1004FF10-E984-45A0-9467-2ED83F96C900}" presName="spacing" presStyleCnt="0"/>
      <dgm:spPr/>
    </dgm:pt>
    <dgm:pt modelId="{24C7EF91-E4F4-4D3C-B8F4-24799B90F1D5}" type="pres">
      <dgm:prSet presAssocID="{7B67DDDB-95EB-4091-8C57-1616AFA7AF26}" presName="linNode" presStyleCnt="0"/>
      <dgm:spPr/>
    </dgm:pt>
    <dgm:pt modelId="{09039614-BF3D-46E3-BCE1-C50391753EDC}" type="pres">
      <dgm:prSet presAssocID="{7B67DDDB-95EB-4091-8C57-1616AFA7AF26}" presName="parentShp" presStyleLbl="node1" presStyleIdx="3" presStyleCnt="4" custScaleX="140025">
        <dgm:presLayoutVars>
          <dgm:bulletEnabled val="1"/>
        </dgm:presLayoutVars>
      </dgm:prSet>
      <dgm:spPr/>
    </dgm:pt>
    <dgm:pt modelId="{0EC6069F-9E14-48C7-978A-1670290D9B5B}" type="pres">
      <dgm:prSet presAssocID="{7B67DDDB-95EB-4091-8C57-1616AFA7AF26}" presName="childShp" presStyleLbl="bgAccFollowNode1" presStyleIdx="3" presStyleCnt="4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D688E803-923C-49F0-992C-ABCA2A3B732C}" type="presOf" srcId="{60EB9534-B9E5-4FBA-8B98-6CA17A863BB3}" destId="{8DCEC092-E29C-45B3-93A2-3C1D182B3046}" srcOrd="0" destOrd="0" presId="urn:microsoft.com/office/officeart/2005/8/layout/vList6"/>
    <dgm:cxn modelId="{E1515374-42B8-46E8-A45B-4D5BC4A9607B}" type="presOf" srcId="{ED38C51D-02FC-4116-BFE2-50C37E943073}" destId="{B5E7B077-3590-43A3-AF82-76E95B3712C8}" srcOrd="0" destOrd="0" presId="urn:microsoft.com/office/officeart/2005/8/layout/vList6"/>
    <dgm:cxn modelId="{7D4B8457-3F2A-47E2-8F24-23D01A4DB753}" type="presOf" srcId="{17ABB4F8-68D7-4829-99C1-BC543D0F1EE9}" destId="{BBAD8C13-C138-46E4-B886-B7ACC3A7F65E}" srcOrd="0" destOrd="0" presId="urn:microsoft.com/office/officeart/2005/8/layout/vList6"/>
    <dgm:cxn modelId="{6315965A-9675-4EC9-8217-45BCAF0CAA34}" type="presOf" srcId="{B0ADD08B-6BA0-4C66-B698-E10D0338F989}" destId="{4DCE4677-109B-41A7-B96E-F4B3FDA29BF0}" srcOrd="0" destOrd="0" presId="urn:microsoft.com/office/officeart/2005/8/layout/vList6"/>
    <dgm:cxn modelId="{C9A9729A-24E8-4618-8936-67BB6390E8B8}" srcId="{17ABB4F8-68D7-4829-99C1-BC543D0F1EE9}" destId="{ED38C51D-02FC-4116-BFE2-50C37E943073}" srcOrd="1" destOrd="0" parTransId="{17B1DD89-8435-4010-8FD6-748ABFBBB1D0}" sibTransId="{76B138F9-72FE-4B52-A985-756ABFA77A2C}"/>
    <dgm:cxn modelId="{0CE04BA0-A742-44A2-927E-9AD528F29E3C}" srcId="{17ABB4F8-68D7-4829-99C1-BC543D0F1EE9}" destId="{7B67DDDB-95EB-4091-8C57-1616AFA7AF26}" srcOrd="3" destOrd="0" parTransId="{4B4C8588-C51B-47DF-85C3-7FE1F604C8FE}" sibTransId="{9681AE50-A910-4AC3-BFD9-1B630EBAB8E7}"/>
    <dgm:cxn modelId="{556B84E9-3A97-4E78-96DF-64A5045D42B0}" srcId="{17ABB4F8-68D7-4829-99C1-BC543D0F1EE9}" destId="{B0ADD08B-6BA0-4C66-B698-E10D0338F989}" srcOrd="2" destOrd="0" parTransId="{E534E6C9-1F2C-4FAF-B66A-53326A40EB17}" sibTransId="{1004FF10-E984-45A0-9467-2ED83F96C900}"/>
    <dgm:cxn modelId="{7BD594EE-1802-48D5-8A28-0925317824A9}" srcId="{17ABB4F8-68D7-4829-99C1-BC543D0F1EE9}" destId="{60EB9534-B9E5-4FBA-8B98-6CA17A863BB3}" srcOrd="0" destOrd="0" parTransId="{2EA94583-3648-47BE-835D-DDC66D035D25}" sibTransId="{945AF5BF-D7C3-4736-A02B-7405805327B1}"/>
    <dgm:cxn modelId="{9724C3FB-07BA-47D3-952C-A959F51B630D}" type="presOf" srcId="{7B67DDDB-95EB-4091-8C57-1616AFA7AF26}" destId="{09039614-BF3D-46E3-BCE1-C50391753EDC}" srcOrd="0" destOrd="0" presId="urn:microsoft.com/office/officeart/2005/8/layout/vList6"/>
    <dgm:cxn modelId="{8F800CF0-9392-4808-8D98-75F8ECDEF321}" type="presParOf" srcId="{BBAD8C13-C138-46E4-B886-B7ACC3A7F65E}" destId="{3FA49439-CC03-4592-8117-E7D6014C6BC3}" srcOrd="0" destOrd="0" presId="urn:microsoft.com/office/officeart/2005/8/layout/vList6"/>
    <dgm:cxn modelId="{176C531A-7769-498D-A429-CBC48558D046}" type="presParOf" srcId="{3FA49439-CC03-4592-8117-E7D6014C6BC3}" destId="{8DCEC092-E29C-45B3-93A2-3C1D182B3046}" srcOrd="0" destOrd="0" presId="urn:microsoft.com/office/officeart/2005/8/layout/vList6"/>
    <dgm:cxn modelId="{AF4E0983-2EF8-400D-BBBE-B973F38026A3}" type="presParOf" srcId="{3FA49439-CC03-4592-8117-E7D6014C6BC3}" destId="{2A6D8B44-62ED-4BE9-B0B4-93267AD0D024}" srcOrd="1" destOrd="0" presId="urn:microsoft.com/office/officeart/2005/8/layout/vList6"/>
    <dgm:cxn modelId="{AE116F9F-6047-4EB2-8FD1-0723D40F81AB}" type="presParOf" srcId="{BBAD8C13-C138-46E4-B886-B7ACC3A7F65E}" destId="{F2798FAB-772C-466B-92F9-37CA8B69B0FE}" srcOrd="1" destOrd="0" presId="urn:microsoft.com/office/officeart/2005/8/layout/vList6"/>
    <dgm:cxn modelId="{52FE5A20-037C-44A5-95AD-3255927B23DF}" type="presParOf" srcId="{BBAD8C13-C138-46E4-B886-B7ACC3A7F65E}" destId="{57191EA9-8B77-458C-BA94-15FCDCAF2B0B}" srcOrd="2" destOrd="0" presId="urn:microsoft.com/office/officeart/2005/8/layout/vList6"/>
    <dgm:cxn modelId="{58561F99-852B-4965-A8D1-FDD04CF5268B}" type="presParOf" srcId="{57191EA9-8B77-458C-BA94-15FCDCAF2B0B}" destId="{B5E7B077-3590-43A3-AF82-76E95B3712C8}" srcOrd="0" destOrd="0" presId="urn:microsoft.com/office/officeart/2005/8/layout/vList6"/>
    <dgm:cxn modelId="{F7BE6E1B-E195-44B6-983F-4551B916B321}" type="presParOf" srcId="{57191EA9-8B77-458C-BA94-15FCDCAF2B0B}" destId="{BF695E43-7313-4DDF-85A9-F6CF0CD8C058}" srcOrd="1" destOrd="0" presId="urn:microsoft.com/office/officeart/2005/8/layout/vList6"/>
    <dgm:cxn modelId="{BD8AC233-5456-4A21-A608-EB929931BFE1}" type="presParOf" srcId="{BBAD8C13-C138-46E4-B886-B7ACC3A7F65E}" destId="{9C3916BF-E1FE-421D-85E4-19F3301D9B3D}" srcOrd="3" destOrd="0" presId="urn:microsoft.com/office/officeart/2005/8/layout/vList6"/>
    <dgm:cxn modelId="{ACE7763B-1785-4DA5-90F1-095402461D8C}" type="presParOf" srcId="{BBAD8C13-C138-46E4-B886-B7ACC3A7F65E}" destId="{4A798FEA-8A25-4895-B1D4-A618707067D4}" srcOrd="4" destOrd="0" presId="urn:microsoft.com/office/officeart/2005/8/layout/vList6"/>
    <dgm:cxn modelId="{45020748-23C4-4E4B-9946-3C1654CB317F}" type="presParOf" srcId="{4A798FEA-8A25-4895-B1D4-A618707067D4}" destId="{4DCE4677-109B-41A7-B96E-F4B3FDA29BF0}" srcOrd="0" destOrd="0" presId="urn:microsoft.com/office/officeart/2005/8/layout/vList6"/>
    <dgm:cxn modelId="{F4CFD11C-19C7-451F-B17A-ECF86607825D}" type="presParOf" srcId="{4A798FEA-8A25-4895-B1D4-A618707067D4}" destId="{DCF62E2A-F564-4E29-AF71-5A59E2359C3A}" srcOrd="1" destOrd="0" presId="urn:microsoft.com/office/officeart/2005/8/layout/vList6"/>
    <dgm:cxn modelId="{AF9586EF-9301-4CA3-84CC-E25BBA838E40}" type="presParOf" srcId="{BBAD8C13-C138-46E4-B886-B7ACC3A7F65E}" destId="{A637277F-7E28-4751-A39D-CF0558440349}" srcOrd="5" destOrd="0" presId="urn:microsoft.com/office/officeart/2005/8/layout/vList6"/>
    <dgm:cxn modelId="{1B52844C-47E1-4D39-BF07-E2F018859F12}" type="presParOf" srcId="{BBAD8C13-C138-46E4-B886-B7ACC3A7F65E}" destId="{24C7EF91-E4F4-4D3C-B8F4-24799B90F1D5}" srcOrd="6" destOrd="0" presId="urn:microsoft.com/office/officeart/2005/8/layout/vList6"/>
    <dgm:cxn modelId="{C3F311C3-7DB1-4319-8F97-177D9E4267E4}" type="presParOf" srcId="{24C7EF91-E4F4-4D3C-B8F4-24799B90F1D5}" destId="{09039614-BF3D-46E3-BCE1-C50391753EDC}" srcOrd="0" destOrd="0" presId="urn:microsoft.com/office/officeart/2005/8/layout/vList6"/>
    <dgm:cxn modelId="{E4E65207-7B69-4965-8B55-1E4212271689}" type="presParOf" srcId="{24C7EF91-E4F4-4D3C-B8F4-24799B90F1D5}" destId="{0EC6069F-9E14-48C7-978A-1670290D9B5B}" srcOrd="1" destOrd="0" presId="urn:microsoft.com/office/officeart/2005/8/layout/vList6"/>
  </dgm:cxnLst>
  <dgm:bg/>
  <dgm:whole>
    <a:ln w="63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C4B678-17B1-4789-A2F5-C2BEFCD096DE}" type="doc">
      <dgm:prSet loTypeId="urn:microsoft.com/office/officeart/2005/8/layout/lProcess2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SI"/>
        </a:p>
      </dgm:t>
    </dgm:pt>
    <dgm:pt modelId="{54D0BCD9-BBAC-41DD-923E-AC0DA86FD4A3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GB" sz="1600" dirty="0">
              <a:solidFill>
                <a:schemeClr val="accent4"/>
              </a:solidFill>
            </a:rPr>
            <a:t>Molecular diagnosis ratios</a:t>
          </a:r>
          <a:endParaRPr lang="en-SI" sz="1600" dirty="0">
            <a:solidFill>
              <a:schemeClr val="accent4"/>
            </a:solidFill>
          </a:endParaRPr>
        </a:p>
      </dgm:t>
    </dgm:pt>
    <dgm:pt modelId="{6CDD59F4-4C31-46A5-8D37-B6EABE4B9B1A}" type="parTrans" cxnId="{86CCD6C7-DC04-4D57-AE56-FDC35BBC1C69}">
      <dgm:prSet/>
      <dgm:spPr/>
      <dgm:t>
        <a:bodyPr/>
        <a:lstStyle/>
        <a:p>
          <a:endParaRPr lang="en-SI" sz="2000">
            <a:solidFill>
              <a:schemeClr val="accent4"/>
            </a:solidFill>
          </a:endParaRPr>
        </a:p>
      </dgm:t>
    </dgm:pt>
    <dgm:pt modelId="{F7CC613D-1343-4F87-A142-2539A4F84D2A}" type="sibTrans" cxnId="{86CCD6C7-DC04-4D57-AE56-FDC35BBC1C69}">
      <dgm:prSet/>
      <dgm:spPr/>
      <dgm:t>
        <a:bodyPr/>
        <a:lstStyle/>
        <a:p>
          <a:endParaRPr lang="en-SI" sz="2000">
            <a:solidFill>
              <a:schemeClr val="accent4"/>
            </a:solidFill>
          </a:endParaRPr>
        </a:p>
      </dgm:t>
    </dgm:pt>
    <dgm:pt modelId="{31ECE97B-C2FA-4F5C-86F7-621634439F76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GB" sz="1600" dirty="0">
              <a:solidFill>
                <a:schemeClr val="accent4"/>
              </a:solidFill>
            </a:rPr>
            <a:t>Receptor models (PCA-MLR, PMF)</a:t>
          </a:r>
          <a:endParaRPr lang="en-SI" sz="1600" dirty="0">
            <a:solidFill>
              <a:schemeClr val="accent4"/>
            </a:solidFill>
          </a:endParaRPr>
        </a:p>
      </dgm:t>
    </dgm:pt>
    <dgm:pt modelId="{DE7ACA76-6283-423B-8D43-9B489C9C96AB}" type="parTrans" cxnId="{F9D7B7B0-E611-479E-A010-FF5ED1BE3B9F}">
      <dgm:prSet/>
      <dgm:spPr/>
      <dgm:t>
        <a:bodyPr/>
        <a:lstStyle/>
        <a:p>
          <a:endParaRPr lang="en-SI" sz="2000">
            <a:solidFill>
              <a:schemeClr val="accent4"/>
            </a:solidFill>
          </a:endParaRPr>
        </a:p>
      </dgm:t>
    </dgm:pt>
    <dgm:pt modelId="{1765AFEB-82FB-4A6C-9356-C944DBA1DA8C}" type="sibTrans" cxnId="{F9D7B7B0-E611-479E-A010-FF5ED1BE3B9F}">
      <dgm:prSet/>
      <dgm:spPr/>
      <dgm:t>
        <a:bodyPr/>
        <a:lstStyle/>
        <a:p>
          <a:endParaRPr lang="en-SI" sz="2000">
            <a:solidFill>
              <a:schemeClr val="accent4"/>
            </a:solidFill>
          </a:endParaRPr>
        </a:p>
      </dgm:t>
    </dgm:pt>
    <dgm:pt modelId="{5066FC47-4007-432A-AF07-81FEF6D5993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GB" sz="1600" dirty="0">
              <a:solidFill>
                <a:schemeClr val="accent4"/>
              </a:solidFill>
            </a:rPr>
            <a:t>Compound specific isotope analysis </a:t>
          </a:r>
          <a:endParaRPr lang="en-SI" sz="1600" dirty="0">
            <a:solidFill>
              <a:schemeClr val="accent4"/>
            </a:solidFill>
          </a:endParaRPr>
        </a:p>
      </dgm:t>
    </dgm:pt>
    <dgm:pt modelId="{48C9A80B-A156-4C25-807B-936E9C74B64C}" type="parTrans" cxnId="{1A1D54AD-3766-4F1A-90FC-D0E2435397F1}">
      <dgm:prSet/>
      <dgm:spPr/>
      <dgm:t>
        <a:bodyPr/>
        <a:lstStyle/>
        <a:p>
          <a:endParaRPr lang="en-SI" sz="2000">
            <a:solidFill>
              <a:schemeClr val="accent4"/>
            </a:solidFill>
          </a:endParaRPr>
        </a:p>
      </dgm:t>
    </dgm:pt>
    <dgm:pt modelId="{6BFD9B43-AC89-44AC-9D4C-1AF9FC41ABAE}" type="sibTrans" cxnId="{1A1D54AD-3766-4F1A-90FC-D0E2435397F1}">
      <dgm:prSet/>
      <dgm:spPr/>
      <dgm:t>
        <a:bodyPr/>
        <a:lstStyle/>
        <a:p>
          <a:endParaRPr lang="en-SI" sz="2000">
            <a:solidFill>
              <a:schemeClr val="accent4"/>
            </a:solidFill>
          </a:endParaRPr>
        </a:p>
      </dgm:t>
    </dgm:pt>
    <dgm:pt modelId="{0FFD6D4B-2D40-4726-8EB9-F9D347B27EE7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GB" sz="1600" dirty="0">
              <a:solidFill>
                <a:schemeClr val="accent4"/>
              </a:solidFill>
            </a:rPr>
            <a:t>Compound specific radiocarbon analysis CSRA</a:t>
          </a:r>
          <a:endParaRPr lang="en-SI" sz="1600" dirty="0">
            <a:solidFill>
              <a:schemeClr val="accent4"/>
            </a:solidFill>
          </a:endParaRPr>
        </a:p>
      </dgm:t>
    </dgm:pt>
    <dgm:pt modelId="{339DAA38-28C9-4DD9-986C-1D7E085842ED}" type="parTrans" cxnId="{434169DA-C5FA-4E4A-AF85-80573E582B13}">
      <dgm:prSet/>
      <dgm:spPr/>
      <dgm:t>
        <a:bodyPr/>
        <a:lstStyle/>
        <a:p>
          <a:endParaRPr lang="en-SI" sz="2000">
            <a:solidFill>
              <a:schemeClr val="accent4"/>
            </a:solidFill>
          </a:endParaRPr>
        </a:p>
      </dgm:t>
    </dgm:pt>
    <dgm:pt modelId="{AD9CB5B1-05E4-426D-8F7D-C5F2A541C5A7}" type="sibTrans" cxnId="{434169DA-C5FA-4E4A-AF85-80573E582B13}">
      <dgm:prSet/>
      <dgm:spPr/>
      <dgm:t>
        <a:bodyPr/>
        <a:lstStyle/>
        <a:p>
          <a:endParaRPr lang="en-SI" sz="2000">
            <a:solidFill>
              <a:schemeClr val="accent4"/>
            </a:solidFill>
          </a:endParaRPr>
        </a:p>
      </dgm:t>
    </dgm:pt>
    <dgm:pt modelId="{F1336D12-3523-47B2-A142-19109FE78F20}">
      <dgm:prSet custT="1"/>
      <dgm:spPr>
        <a:ln>
          <a:noFill/>
        </a:ln>
      </dgm:spPr>
      <dgm:t>
        <a:bodyPr/>
        <a:lstStyle/>
        <a:p>
          <a:r>
            <a:rPr lang="en-GB" sz="3200" dirty="0">
              <a:solidFill>
                <a:schemeClr val="accent4"/>
              </a:solidFill>
            </a:rPr>
            <a:t>Measurements</a:t>
          </a:r>
          <a:endParaRPr lang="en-SI" sz="5400" dirty="0">
            <a:solidFill>
              <a:schemeClr val="accent4"/>
            </a:solidFill>
          </a:endParaRPr>
        </a:p>
      </dgm:t>
    </dgm:pt>
    <dgm:pt modelId="{5B13F517-4238-4C6E-834D-78E7377E071B}" type="parTrans" cxnId="{40158931-DA69-43FE-8727-98C3850A5AA6}">
      <dgm:prSet/>
      <dgm:spPr/>
      <dgm:t>
        <a:bodyPr/>
        <a:lstStyle/>
        <a:p>
          <a:endParaRPr lang="en-SI" sz="2000">
            <a:solidFill>
              <a:schemeClr val="accent4"/>
            </a:solidFill>
          </a:endParaRPr>
        </a:p>
      </dgm:t>
    </dgm:pt>
    <dgm:pt modelId="{6BB7A0E6-8683-4A66-A019-6BAA5C9360ED}" type="sibTrans" cxnId="{40158931-DA69-43FE-8727-98C3850A5AA6}">
      <dgm:prSet/>
      <dgm:spPr/>
      <dgm:t>
        <a:bodyPr/>
        <a:lstStyle/>
        <a:p>
          <a:endParaRPr lang="en-SI" sz="2000">
            <a:solidFill>
              <a:schemeClr val="accent4"/>
            </a:solidFill>
          </a:endParaRPr>
        </a:p>
      </dgm:t>
    </dgm:pt>
    <dgm:pt modelId="{9AE23E9D-33DF-4B9F-AF25-5F8992B8753F}" type="pres">
      <dgm:prSet presAssocID="{5DC4B678-17B1-4789-A2F5-C2BEFCD096DE}" presName="theList" presStyleCnt="0">
        <dgm:presLayoutVars>
          <dgm:dir/>
          <dgm:animLvl val="lvl"/>
          <dgm:resizeHandles val="exact"/>
        </dgm:presLayoutVars>
      </dgm:prSet>
      <dgm:spPr/>
    </dgm:pt>
    <dgm:pt modelId="{33FC8EEF-CB4B-40CA-A756-B7BD167E876B}" type="pres">
      <dgm:prSet presAssocID="{F1336D12-3523-47B2-A142-19109FE78F20}" presName="compNode" presStyleCnt="0"/>
      <dgm:spPr/>
    </dgm:pt>
    <dgm:pt modelId="{2C808747-EBEA-49CC-8966-A25D1C3A3A6C}" type="pres">
      <dgm:prSet presAssocID="{F1336D12-3523-47B2-A142-19109FE78F20}" presName="aNode" presStyleLbl="bgShp" presStyleIdx="0" presStyleCnt="1" custScaleX="94020" custScaleY="100000"/>
      <dgm:spPr/>
    </dgm:pt>
    <dgm:pt modelId="{88E190F5-E2C2-4EC0-9EDE-BACB459B7DC6}" type="pres">
      <dgm:prSet presAssocID="{F1336D12-3523-47B2-A142-19109FE78F20}" presName="textNode" presStyleLbl="bgShp" presStyleIdx="0" presStyleCnt="1"/>
      <dgm:spPr/>
    </dgm:pt>
    <dgm:pt modelId="{C276E7F4-C680-4DF1-85AB-13471EBA1B2D}" type="pres">
      <dgm:prSet presAssocID="{F1336D12-3523-47B2-A142-19109FE78F20}" presName="compChildNode" presStyleCnt="0"/>
      <dgm:spPr/>
    </dgm:pt>
    <dgm:pt modelId="{FAAD8E38-E43F-4C88-9131-DC8ECD992FD0}" type="pres">
      <dgm:prSet presAssocID="{F1336D12-3523-47B2-A142-19109FE78F20}" presName="theInnerList" presStyleCnt="0"/>
      <dgm:spPr/>
    </dgm:pt>
    <dgm:pt modelId="{A2D1EA6B-A38F-4C55-A490-794A2B8BADC1}" type="pres">
      <dgm:prSet presAssocID="{54D0BCD9-BBAC-41DD-923E-AC0DA86FD4A3}" presName="childNode" presStyleLbl="node1" presStyleIdx="0" presStyleCnt="4">
        <dgm:presLayoutVars>
          <dgm:bulletEnabled val="1"/>
        </dgm:presLayoutVars>
      </dgm:prSet>
      <dgm:spPr/>
    </dgm:pt>
    <dgm:pt modelId="{A4771EE1-DE9B-44EF-B26A-310351FDBB53}" type="pres">
      <dgm:prSet presAssocID="{54D0BCD9-BBAC-41DD-923E-AC0DA86FD4A3}" presName="aSpace2" presStyleCnt="0"/>
      <dgm:spPr/>
    </dgm:pt>
    <dgm:pt modelId="{9608EF3E-7B04-4EAC-AA3F-94E850E0B469}" type="pres">
      <dgm:prSet presAssocID="{31ECE97B-C2FA-4F5C-86F7-621634439F76}" presName="childNode" presStyleLbl="node1" presStyleIdx="1" presStyleCnt="4">
        <dgm:presLayoutVars>
          <dgm:bulletEnabled val="1"/>
        </dgm:presLayoutVars>
      </dgm:prSet>
      <dgm:spPr/>
    </dgm:pt>
    <dgm:pt modelId="{B31731A2-64F1-4420-BABD-8685FC256109}" type="pres">
      <dgm:prSet presAssocID="{31ECE97B-C2FA-4F5C-86F7-621634439F76}" presName="aSpace2" presStyleCnt="0"/>
      <dgm:spPr/>
    </dgm:pt>
    <dgm:pt modelId="{193C5B71-A3F3-40CC-807F-A52B1016DC74}" type="pres">
      <dgm:prSet presAssocID="{5066FC47-4007-432A-AF07-81FEF6D5993A}" presName="childNode" presStyleLbl="node1" presStyleIdx="2" presStyleCnt="4">
        <dgm:presLayoutVars>
          <dgm:bulletEnabled val="1"/>
        </dgm:presLayoutVars>
      </dgm:prSet>
      <dgm:spPr/>
    </dgm:pt>
    <dgm:pt modelId="{3BAD05A3-066A-4E7C-B497-CE6110BDB59A}" type="pres">
      <dgm:prSet presAssocID="{5066FC47-4007-432A-AF07-81FEF6D5993A}" presName="aSpace2" presStyleCnt="0"/>
      <dgm:spPr/>
    </dgm:pt>
    <dgm:pt modelId="{F9B2339B-64A4-4FA6-8A24-D5E81875CAE9}" type="pres">
      <dgm:prSet presAssocID="{0FFD6D4B-2D40-4726-8EB9-F9D347B27EE7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40158931-DA69-43FE-8727-98C3850A5AA6}" srcId="{5DC4B678-17B1-4789-A2F5-C2BEFCD096DE}" destId="{F1336D12-3523-47B2-A142-19109FE78F20}" srcOrd="0" destOrd="0" parTransId="{5B13F517-4238-4C6E-834D-78E7377E071B}" sibTransId="{6BB7A0E6-8683-4A66-A019-6BAA5C9360ED}"/>
    <dgm:cxn modelId="{3B203A6E-825A-4062-B9C7-C963CE06B58C}" type="presOf" srcId="{5DC4B678-17B1-4789-A2F5-C2BEFCD096DE}" destId="{9AE23E9D-33DF-4B9F-AF25-5F8992B8753F}" srcOrd="0" destOrd="0" presId="urn:microsoft.com/office/officeart/2005/8/layout/lProcess2"/>
    <dgm:cxn modelId="{133F7A57-3FA9-4577-B294-D1CC8D3FA831}" type="presOf" srcId="{54D0BCD9-BBAC-41DD-923E-AC0DA86FD4A3}" destId="{A2D1EA6B-A38F-4C55-A490-794A2B8BADC1}" srcOrd="0" destOrd="0" presId="urn:microsoft.com/office/officeart/2005/8/layout/lProcess2"/>
    <dgm:cxn modelId="{5D0BB193-5744-408F-BAD7-3D7E2D6ED612}" type="presOf" srcId="{0FFD6D4B-2D40-4726-8EB9-F9D347B27EE7}" destId="{F9B2339B-64A4-4FA6-8A24-D5E81875CAE9}" srcOrd="0" destOrd="0" presId="urn:microsoft.com/office/officeart/2005/8/layout/lProcess2"/>
    <dgm:cxn modelId="{7CBBBCA9-01CE-4673-A3D1-C66A563AC5FC}" type="presOf" srcId="{F1336D12-3523-47B2-A142-19109FE78F20}" destId="{88E190F5-E2C2-4EC0-9EDE-BACB459B7DC6}" srcOrd="1" destOrd="0" presId="urn:microsoft.com/office/officeart/2005/8/layout/lProcess2"/>
    <dgm:cxn modelId="{8D171BAA-0784-4EE7-96A5-51383BBDC6FD}" type="presOf" srcId="{5066FC47-4007-432A-AF07-81FEF6D5993A}" destId="{193C5B71-A3F3-40CC-807F-A52B1016DC74}" srcOrd="0" destOrd="0" presId="urn:microsoft.com/office/officeart/2005/8/layout/lProcess2"/>
    <dgm:cxn modelId="{1A1D54AD-3766-4F1A-90FC-D0E2435397F1}" srcId="{F1336D12-3523-47B2-A142-19109FE78F20}" destId="{5066FC47-4007-432A-AF07-81FEF6D5993A}" srcOrd="2" destOrd="0" parTransId="{48C9A80B-A156-4C25-807B-936E9C74B64C}" sibTransId="{6BFD9B43-AC89-44AC-9D4C-1AF9FC41ABAE}"/>
    <dgm:cxn modelId="{F9D7B7B0-E611-479E-A010-FF5ED1BE3B9F}" srcId="{F1336D12-3523-47B2-A142-19109FE78F20}" destId="{31ECE97B-C2FA-4F5C-86F7-621634439F76}" srcOrd="1" destOrd="0" parTransId="{DE7ACA76-6283-423B-8D43-9B489C9C96AB}" sibTransId="{1765AFEB-82FB-4A6C-9356-C944DBA1DA8C}"/>
    <dgm:cxn modelId="{86CCD6C7-DC04-4D57-AE56-FDC35BBC1C69}" srcId="{F1336D12-3523-47B2-A142-19109FE78F20}" destId="{54D0BCD9-BBAC-41DD-923E-AC0DA86FD4A3}" srcOrd="0" destOrd="0" parTransId="{6CDD59F4-4C31-46A5-8D37-B6EABE4B9B1A}" sibTransId="{F7CC613D-1343-4F87-A142-2539A4F84D2A}"/>
    <dgm:cxn modelId="{434169DA-C5FA-4E4A-AF85-80573E582B13}" srcId="{F1336D12-3523-47B2-A142-19109FE78F20}" destId="{0FFD6D4B-2D40-4726-8EB9-F9D347B27EE7}" srcOrd="3" destOrd="0" parTransId="{339DAA38-28C9-4DD9-986C-1D7E085842ED}" sibTransId="{AD9CB5B1-05E4-426D-8F7D-C5F2A541C5A7}"/>
    <dgm:cxn modelId="{527B76DA-313D-4371-8619-9D1778A40D59}" type="presOf" srcId="{F1336D12-3523-47B2-A142-19109FE78F20}" destId="{2C808747-EBEA-49CC-8966-A25D1C3A3A6C}" srcOrd="0" destOrd="0" presId="urn:microsoft.com/office/officeart/2005/8/layout/lProcess2"/>
    <dgm:cxn modelId="{641B85DF-0DB1-4E9B-AA15-C66D8BED57D9}" type="presOf" srcId="{31ECE97B-C2FA-4F5C-86F7-621634439F76}" destId="{9608EF3E-7B04-4EAC-AA3F-94E850E0B469}" srcOrd="0" destOrd="0" presId="urn:microsoft.com/office/officeart/2005/8/layout/lProcess2"/>
    <dgm:cxn modelId="{EAA30654-9DD9-4963-8024-B3562166EDF9}" type="presParOf" srcId="{9AE23E9D-33DF-4B9F-AF25-5F8992B8753F}" destId="{33FC8EEF-CB4B-40CA-A756-B7BD167E876B}" srcOrd="0" destOrd="0" presId="urn:microsoft.com/office/officeart/2005/8/layout/lProcess2"/>
    <dgm:cxn modelId="{CBAE7A1D-2091-44B4-8345-869B01D99F7A}" type="presParOf" srcId="{33FC8EEF-CB4B-40CA-A756-B7BD167E876B}" destId="{2C808747-EBEA-49CC-8966-A25D1C3A3A6C}" srcOrd="0" destOrd="0" presId="urn:microsoft.com/office/officeart/2005/8/layout/lProcess2"/>
    <dgm:cxn modelId="{3BEE183A-6E83-41D6-B114-F0A7644B6283}" type="presParOf" srcId="{33FC8EEF-CB4B-40CA-A756-B7BD167E876B}" destId="{88E190F5-E2C2-4EC0-9EDE-BACB459B7DC6}" srcOrd="1" destOrd="0" presId="urn:microsoft.com/office/officeart/2005/8/layout/lProcess2"/>
    <dgm:cxn modelId="{13F00055-7118-4ECC-8172-7F4EA461D6CB}" type="presParOf" srcId="{33FC8EEF-CB4B-40CA-A756-B7BD167E876B}" destId="{C276E7F4-C680-4DF1-85AB-13471EBA1B2D}" srcOrd="2" destOrd="0" presId="urn:microsoft.com/office/officeart/2005/8/layout/lProcess2"/>
    <dgm:cxn modelId="{D6F14F68-A224-4630-9802-59C9952C065F}" type="presParOf" srcId="{C276E7F4-C680-4DF1-85AB-13471EBA1B2D}" destId="{FAAD8E38-E43F-4C88-9131-DC8ECD992FD0}" srcOrd="0" destOrd="0" presId="urn:microsoft.com/office/officeart/2005/8/layout/lProcess2"/>
    <dgm:cxn modelId="{2974B610-52D7-4048-A241-79D54B5DBB1B}" type="presParOf" srcId="{FAAD8E38-E43F-4C88-9131-DC8ECD992FD0}" destId="{A2D1EA6B-A38F-4C55-A490-794A2B8BADC1}" srcOrd="0" destOrd="0" presId="urn:microsoft.com/office/officeart/2005/8/layout/lProcess2"/>
    <dgm:cxn modelId="{0945EB60-079E-4474-8AD4-E76565AF5F87}" type="presParOf" srcId="{FAAD8E38-E43F-4C88-9131-DC8ECD992FD0}" destId="{A4771EE1-DE9B-44EF-B26A-310351FDBB53}" srcOrd="1" destOrd="0" presId="urn:microsoft.com/office/officeart/2005/8/layout/lProcess2"/>
    <dgm:cxn modelId="{64F50E83-B22C-44EA-80AE-F240BB60E3AE}" type="presParOf" srcId="{FAAD8E38-E43F-4C88-9131-DC8ECD992FD0}" destId="{9608EF3E-7B04-4EAC-AA3F-94E850E0B469}" srcOrd="2" destOrd="0" presId="urn:microsoft.com/office/officeart/2005/8/layout/lProcess2"/>
    <dgm:cxn modelId="{3C666364-A7A3-4E21-87A2-84E16A4BF80E}" type="presParOf" srcId="{FAAD8E38-E43F-4C88-9131-DC8ECD992FD0}" destId="{B31731A2-64F1-4420-BABD-8685FC256109}" srcOrd="3" destOrd="0" presId="urn:microsoft.com/office/officeart/2005/8/layout/lProcess2"/>
    <dgm:cxn modelId="{C4C5CC06-67BA-4A79-AD54-BC0AE1A0EE0A}" type="presParOf" srcId="{FAAD8E38-E43F-4C88-9131-DC8ECD992FD0}" destId="{193C5B71-A3F3-40CC-807F-A52B1016DC74}" srcOrd="4" destOrd="0" presId="urn:microsoft.com/office/officeart/2005/8/layout/lProcess2"/>
    <dgm:cxn modelId="{92BB269A-4B31-4376-B88C-63EF32FE329A}" type="presParOf" srcId="{FAAD8E38-E43F-4C88-9131-DC8ECD992FD0}" destId="{3BAD05A3-066A-4E7C-B497-CE6110BDB59A}" srcOrd="5" destOrd="0" presId="urn:microsoft.com/office/officeart/2005/8/layout/lProcess2"/>
    <dgm:cxn modelId="{0BE4D25A-89CF-406F-B8D5-FC1AB3102460}" type="presParOf" srcId="{FAAD8E38-E43F-4C88-9131-DC8ECD992FD0}" destId="{F9B2339B-64A4-4FA6-8A24-D5E81875CAE9}" srcOrd="6" destOrd="0" presId="urn:microsoft.com/office/officeart/2005/8/layout/l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C4B678-17B1-4789-A2F5-C2BEFCD096DE}" type="doc">
      <dgm:prSet loTypeId="urn:microsoft.com/office/officeart/2005/8/layout/lProcess2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SI"/>
        </a:p>
      </dgm:t>
    </dgm:pt>
    <dgm:pt modelId="{54D0BCD9-BBAC-41DD-923E-AC0DA86FD4A3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GB" sz="1600" dirty="0">
              <a:solidFill>
                <a:schemeClr val="accent4"/>
              </a:solidFill>
            </a:rPr>
            <a:t>Field simulation</a:t>
          </a:r>
          <a:endParaRPr lang="en-SI" sz="1600" dirty="0">
            <a:solidFill>
              <a:schemeClr val="accent4"/>
            </a:solidFill>
          </a:endParaRPr>
        </a:p>
      </dgm:t>
    </dgm:pt>
    <dgm:pt modelId="{6CDD59F4-4C31-46A5-8D37-B6EABE4B9B1A}" type="parTrans" cxnId="{86CCD6C7-DC04-4D57-AE56-FDC35BBC1C69}">
      <dgm:prSet/>
      <dgm:spPr/>
      <dgm:t>
        <a:bodyPr/>
        <a:lstStyle/>
        <a:p>
          <a:endParaRPr lang="en-SI" sz="2000">
            <a:solidFill>
              <a:schemeClr val="accent4"/>
            </a:solidFill>
          </a:endParaRPr>
        </a:p>
      </dgm:t>
    </dgm:pt>
    <dgm:pt modelId="{F7CC613D-1343-4F87-A142-2539A4F84D2A}" type="sibTrans" cxnId="{86CCD6C7-DC04-4D57-AE56-FDC35BBC1C69}">
      <dgm:prSet/>
      <dgm:spPr/>
      <dgm:t>
        <a:bodyPr/>
        <a:lstStyle/>
        <a:p>
          <a:endParaRPr lang="en-SI" sz="2000">
            <a:solidFill>
              <a:schemeClr val="accent4"/>
            </a:solidFill>
          </a:endParaRPr>
        </a:p>
      </dgm:t>
    </dgm:pt>
    <dgm:pt modelId="{31ECE97B-C2FA-4F5C-86F7-621634439F76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GB" sz="1600" dirty="0">
              <a:solidFill>
                <a:schemeClr val="accent4"/>
              </a:solidFill>
            </a:rPr>
            <a:t>Source – receptor matrix simulation</a:t>
          </a:r>
          <a:endParaRPr lang="en-SI" sz="1600" dirty="0">
            <a:solidFill>
              <a:schemeClr val="accent4"/>
            </a:solidFill>
          </a:endParaRPr>
        </a:p>
      </dgm:t>
    </dgm:pt>
    <dgm:pt modelId="{DE7ACA76-6283-423B-8D43-9B489C9C96AB}" type="parTrans" cxnId="{F9D7B7B0-E611-479E-A010-FF5ED1BE3B9F}">
      <dgm:prSet/>
      <dgm:spPr/>
      <dgm:t>
        <a:bodyPr/>
        <a:lstStyle/>
        <a:p>
          <a:endParaRPr lang="en-SI" sz="2000">
            <a:solidFill>
              <a:schemeClr val="accent4"/>
            </a:solidFill>
          </a:endParaRPr>
        </a:p>
      </dgm:t>
    </dgm:pt>
    <dgm:pt modelId="{1765AFEB-82FB-4A6C-9356-C944DBA1DA8C}" type="sibTrans" cxnId="{F9D7B7B0-E611-479E-A010-FF5ED1BE3B9F}">
      <dgm:prSet/>
      <dgm:spPr/>
      <dgm:t>
        <a:bodyPr/>
        <a:lstStyle/>
        <a:p>
          <a:endParaRPr lang="en-SI" sz="2000">
            <a:solidFill>
              <a:schemeClr val="accent4"/>
            </a:solidFill>
          </a:endParaRPr>
        </a:p>
      </dgm:t>
    </dgm:pt>
    <dgm:pt modelId="{F1336D12-3523-47B2-A142-19109FE78F20}">
      <dgm:prSet custT="1"/>
      <dgm:spPr>
        <a:ln>
          <a:noFill/>
        </a:ln>
      </dgm:spPr>
      <dgm:t>
        <a:bodyPr/>
        <a:lstStyle/>
        <a:p>
          <a:r>
            <a:rPr lang="en-GB" sz="3200" dirty="0">
              <a:solidFill>
                <a:schemeClr val="accent4"/>
              </a:solidFill>
            </a:rPr>
            <a:t>Modelling</a:t>
          </a:r>
          <a:endParaRPr lang="en-SI" sz="5400" dirty="0">
            <a:solidFill>
              <a:schemeClr val="accent4"/>
            </a:solidFill>
          </a:endParaRPr>
        </a:p>
      </dgm:t>
    </dgm:pt>
    <dgm:pt modelId="{5B13F517-4238-4C6E-834D-78E7377E071B}" type="parTrans" cxnId="{40158931-DA69-43FE-8727-98C3850A5AA6}">
      <dgm:prSet/>
      <dgm:spPr/>
      <dgm:t>
        <a:bodyPr/>
        <a:lstStyle/>
        <a:p>
          <a:endParaRPr lang="en-SI" sz="2000">
            <a:solidFill>
              <a:schemeClr val="accent4"/>
            </a:solidFill>
          </a:endParaRPr>
        </a:p>
      </dgm:t>
    </dgm:pt>
    <dgm:pt modelId="{6BB7A0E6-8683-4A66-A019-6BAA5C9360ED}" type="sibTrans" cxnId="{40158931-DA69-43FE-8727-98C3850A5AA6}">
      <dgm:prSet/>
      <dgm:spPr/>
      <dgm:t>
        <a:bodyPr/>
        <a:lstStyle/>
        <a:p>
          <a:endParaRPr lang="en-SI" sz="2000">
            <a:solidFill>
              <a:schemeClr val="accent4"/>
            </a:solidFill>
          </a:endParaRPr>
        </a:p>
      </dgm:t>
    </dgm:pt>
    <dgm:pt modelId="{F1BBC753-359E-409E-92D3-88435EC6A53F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GB" sz="1600" dirty="0">
              <a:solidFill>
                <a:schemeClr val="accent4"/>
              </a:solidFill>
            </a:rPr>
            <a:t>Regions</a:t>
          </a:r>
          <a:endParaRPr lang="en-SI" sz="1600" dirty="0">
            <a:solidFill>
              <a:schemeClr val="accent4"/>
            </a:solidFill>
          </a:endParaRPr>
        </a:p>
      </dgm:t>
    </dgm:pt>
    <dgm:pt modelId="{D6F584A9-3E5E-4CA4-A82E-D628084030F7}" type="parTrans" cxnId="{232DA919-C837-4FB4-88FA-7AB114B26565}">
      <dgm:prSet/>
      <dgm:spPr/>
      <dgm:t>
        <a:bodyPr/>
        <a:lstStyle/>
        <a:p>
          <a:endParaRPr lang="en-SI"/>
        </a:p>
      </dgm:t>
    </dgm:pt>
    <dgm:pt modelId="{B98AE186-A820-494B-8D69-404D091D750C}" type="sibTrans" cxnId="{232DA919-C837-4FB4-88FA-7AB114B26565}">
      <dgm:prSet/>
      <dgm:spPr/>
      <dgm:t>
        <a:bodyPr/>
        <a:lstStyle/>
        <a:p>
          <a:endParaRPr lang="en-SI"/>
        </a:p>
      </dgm:t>
    </dgm:pt>
    <dgm:pt modelId="{BD1E277B-0C4A-46B3-AC94-40AA01CB02F7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GB" sz="1600" dirty="0">
              <a:solidFill>
                <a:schemeClr val="accent4"/>
              </a:solidFill>
            </a:rPr>
            <a:t>Countries</a:t>
          </a:r>
          <a:endParaRPr lang="en-SI" sz="1600" dirty="0">
            <a:solidFill>
              <a:schemeClr val="accent4"/>
            </a:solidFill>
          </a:endParaRPr>
        </a:p>
      </dgm:t>
    </dgm:pt>
    <dgm:pt modelId="{45E1E788-5231-4488-B267-641A3F6054CA}" type="parTrans" cxnId="{9F52116A-CC62-4F8C-B677-558A4CCFBDE9}">
      <dgm:prSet/>
      <dgm:spPr/>
      <dgm:t>
        <a:bodyPr/>
        <a:lstStyle/>
        <a:p>
          <a:endParaRPr lang="en-SI"/>
        </a:p>
      </dgm:t>
    </dgm:pt>
    <dgm:pt modelId="{E8186857-941D-49F8-866A-3E46F1EB07BC}" type="sibTrans" cxnId="{9F52116A-CC62-4F8C-B677-558A4CCFBDE9}">
      <dgm:prSet/>
      <dgm:spPr/>
      <dgm:t>
        <a:bodyPr/>
        <a:lstStyle/>
        <a:p>
          <a:endParaRPr lang="en-SI"/>
        </a:p>
      </dgm:t>
    </dgm:pt>
    <dgm:pt modelId="{D8FF60DC-DE18-4BAF-8AC1-16787F6F806E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GB" sz="1600" dirty="0">
              <a:solidFill>
                <a:schemeClr val="accent4"/>
              </a:solidFill>
            </a:rPr>
            <a:t>Sources</a:t>
          </a:r>
          <a:endParaRPr lang="en-SI" sz="1600" dirty="0">
            <a:solidFill>
              <a:schemeClr val="accent4"/>
            </a:solidFill>
          </a:endParaRPr>
        </a:p>
      </dgm:t>
    </dgm:pt>
    <dgm:pt modelId="{A026847B-3E8A-4B10-9813-9AD82C62AAA8}" type="parTrans" cxnId="{DB148CD8-83CC-43EC-8CA1-EF177E4E41F6}">
      <dgm:prSet/>
      <dgm:spPr/>
      <dgm:t>
        <a:bodyPr/>
        <a:lstStyle/>
        <a:p>
          <a:endParaRPr lang="en-SI"/>
        </a:p>
      </dgm:t>
    </dgm:pt>
    <dgm:pt modelId="{9AEE64BC-69A2-45FD-8229-2268ECB3D6C9}" type="sibTrans" cxnId="{DB148CD8-83CC-43EC-8CA1-EF177E4E41F6}">
      <dgm:prSet/>
      <dgm:spPr/>
      <dgm:t>
        <a:bodyPr/>
        <a:lstStyle/>
        <a:p>
          <a:endParaRPr lang="en-SI"/>
        </a:p>
      </dgm:t>
    </dgm:pt>
    <dgm:pt modelId="{9AE23E9D-33DF-4B9F-AF25-5F8992B8753F}" type="pres">
      <dgm:prSet presAssocID="{5DC4B678-17B1-4789-A2F5-C2BEFCD096DE}" presName="theList" presStyleCnt="0">
        <dgm:presLayoutVars>
          <dgm:dir/>
          <dgm:animLvl val="lvl"/>
          <dgm:resizeHandles val="exact"/>
        </dgm:presLayoutVars>
      </dgm:prSet>
      <dgm:spPr/>
    </dgm:pt>
    <dgm:pt modelId="{33FC8EEF-CB4B-40CA-A756-B7BD167E876B}" type="pres">
      <dgm:prSet presAssocID="{F1336D12-3523-47B2-A142-19109FE78F20}" presName="compNode" presStyleCnt="0"/>
      <dgm:spPr/>
    </dgm:pt>
    <dgm:pt modelId="{2C808747-EBEA-49CC-8966-A25D1C3A3A6C}" type="pres">
      <dgm:prSet presAssocID="{F1336D12-3523-47B2-A142-19109FE78F20}" presName="aNode" presStyleLbl="bgShp" presStyleIdx="0" presStyleCnt="1" custScaleX="94020" custScaleY="100000"/>
      <dgm:spPr/>
    </dgm:pt>
    <dgm:pt modelId="{88E190F5-E2C2-4EC0-9EDE-BACB459B7DC6}" type="pres">
      <dgm:prSet presAssocID="{F1336D12-3523-47B2-A142-19109FE78F20}" presName="textNode" presStyleLbl="bgShp" presStyleIdx="0" presStyleCnt="1"/>
      <dgm:spPr/>
    </dgm:pt>
    <dgm:pt modelId="{C276E7F4-C680-4DF1-85AB-13471EBA1B2D}" type="pres">
      <dgm:prSet presAssocID="{F1336D12-3523-47B2-A142-19109FE78F20}" presName="compChildNode" presStyleCnt="0"/>
      <dgm:spPr/>
    </dgm:pt>
    <dgm:pt modelId="{FAAD8E38-E43F-4C88-9131-DC8ECD992FD0}" type="pres">
      <dgm:prSet presAssocID="{F1336D12-3523-47B2-A142-19109FE78F20}" presName="theInnerList" presStyleCnt="0"/>
      <dgm:spPr/>
    </dgm:pt>
    <dgm:pt modelId="{A2D1EA6B-A38F-4C55-A490-794A2B8BADC1}" type="pres">
      <dgm:prSet presAssocID="{54D0BCD9-BBAC-41DD-923E-AC0DA86FD4A3}" presName="childNode" presStyleLbl="node1" presStyleIdx="0" presStyleCnt="2" custScaleY="53709">
        <dgm:presLayoutVars>
          <dgm:bulletEnabled val="1"/>
        </dgm:presLayoutVars>
      </dgm:prSet>
      <dgm:spPr/>
    </dgm:pt>
    <dgm:pt modelId="{A4771EE1-DE9B-44EF-B26A-310351FDBB53}" type="pres">
      <dgm:prSet presAssocID="{54D0BCD9-BBAC-41DD-923E-AC0DA86FD4A3}" presName="aSpace2" presStyleCnt="0"/>
      <dgm:spPr/>
    </dgm:pt>
    <dgm:pt modelId="{9608EF3E-7B04-4EAC-AA3F-94E850E0B469}" type="pres">
      <dgm:prSet presAssocID="{31ECE97B-C2FA-4F5C-86F7-621634439F76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232DA919-C837-4FB4-88FA-7AB114B26565}" srcId="{31ECE97B-C2FA-4F5C-86F7-621634439F76}" destId="{F1BBC753-359E-409E-92D3-88435EC6A53F}" srcOrd="0" destOrd="0" parTransId="{D6F584A9-3E5E-4CA4-A82E-D628084030F7}" sibTransId="{B98AE186-A820-494B-8D69-404D091D750C}"/>
    <dgm:cxn modelId="{45586F1B-AE2B-4BDC-A2B4-AFDF1E4261E9}" type="presOf" srcId="{D8FF60DC-DE18-4BAF-8AC1-16787F6F806E}" destId="{9608EF3E-7B04-4EAC-AA3F-94E850E0B469}" srcOrd="0" destOrd="3" presId="urn:microsoft.com/office/officeart/2005/8/layout/lProcess2"/>
    <dgm:cxn modelId="{40158931-DA69-43FE-8727-98C3850A5AA6}" srcId="{5DC4B678-17B1-4789-A2F5-C2BEFCD096DE}" destId="{F1336D12-3523-47B2-A142-19109FE78F20}" srcOrd="0" destOrd="0" parTransId="{5B13F517-4238-4C6E-834D-78E7377E071B}" sibTransId="{6BB7A0E6-8683-4A66-A019-6BAA5C9360ED}"/>
    <dgm:cxn modelId="{9F52116A-CC62-4F8C-B677-558A4CCFBDE9}" srcId="{31ECE97B-C2FA-4F5C-86F7-621634439F76}" destId="{BD1E277B-0C4A-46B3-AC94-40AA01CB02F7}" srcOrd="1" destOrd="0" parTransId="{45E1E788-5231-4488-B267-641A3F6054CA}" sibTransId="{E8186857-941D-49F8-866A-3E46F1EB07BC}"/>
    <dgm:cxn modelId="{3B203A6E-825A-4062-B9C7-C963CE06B58C}" type="presOf" srcId="{5DC4B678-17B1-4789-A2F5-C2BEFCD096DE}" destId="{9AE23E9D-33DF-4B9F-AF25-5F8992B8753F}" srcOrd="0" destOrd="0" presId="urn:microsoft.com/office/officeart/2005/8/layout/lProcess2"/>
    <dgm:cxn modelId="{133F7A57-3FA9-4577-B294-D1CC8D3FA831}" type="presOf" srcId="{54D0BCD9-BBAC-41DD-923E-AC0DA86FD4A3}" destId="{A2D1EA6B-A38F-4C55-A490-794A2B8BADC1}" srcOrd="0" destOrd="0" presId="urn:microsoft.com/office/officeart/2005/8/layout/lProcess2"/>
    <dgm:cxn modelId="{EC3CC0A1-FDCE-44CA-A12C-A3F8E8F4E3C9}" type="presOf" srcId="{BD1E277B-0C4A-46B3-AC94-40AA01CB02F7}" destId="{9608EF3E-7B04-4EAC-AA3F-94E850E0B469}" srcOrd="0" destOrd="2" presId="urn:microsoft.com/office/officeart/2005/8/layout/lProcess2"/>
    <dgm:cxn modelId="{7CBBBCA9-01CE-4673-A3D1-C66A563AC5FC}" type="presOf" srcId="{F1336D12-3523-47B2-A142-19109FE78F20}" destId="{88E190F5-E2C2-4EC0-9EDE-BACB459B7DC6}" srcOrd="1" destOrd="0" presId="urn:microsoft.com/office/officeart/2005/8/layout/lProcess2"/>
    <dgm:cxn modelId="{F9D7B7B0-E611-479E-A010-FF5ED1BE3B9F}" srcId="{F1336D12-3523-47B2-A142-19109FE78F20}" destId="{31ECE97B-C2FA-4F5C-86F7-621634439F76}" srcOrd="1" destOrd="0" parTransId="{DE7ACA76-6283-423B-8D43-9B489C9C96AB}" sibTransId="{1765AFEB-82FB-4A6C-9356-C944DBA1DA8C}"/>
    <dgm:cxn modelId="{86CCD6C7-DC04-4D57-AE56-FDC35BBC1C69}" srcId="{F1336D12-3523-47B2-A142-19109FE78F20}" destId="{54D0BCD9-BBAC-41DD-923E-AC0DA86FD4A3}" srcOrd="0" destOrd="0" parTransId="{6CDD59F4-4C31-46A5-8D37-B6EABE4B9B1A}" sibTransId="{F7CC613D-1343-4F87-A142-2539A4F84D2A}"/>
    <dgm:cxn modelId="{0C2B21CD-CA90-4D66-BCFA-3AA56D77A183}" type="presOf" srcId="{F1BBC753-359E-409E-92D3-88435EC6A53F}" destId="{9608EF3E-7B04-4EAC-AA3F-94E850E0B469}" srcOrd="0" destOrd="1" presId="urn:microsoft.com/office/officeart/2005/8/layout/lProcess2"/>
    <dgm:cxn modelId="{DB148CD8-83CC-43EC-8CA1-EF177E4E41F6}" srcId="{31ECE97B-C2FA-4F5C-86F7-621634439F76}" destId="{D8FF60DC-DE18-4BAF-8AC1-16787F6F806E}" srcOrd="2" destOrd="0" parTransId="{A026847B-3E8A-4B10-9813-9AD82C62AAA8}" sibTransId="{9AEE64BC-69A2-45FD-8229-2268ECB3D6C9}"/>
    <dgm:cxn modelId="{527B76DA-313D-4371-8619-9D1778A40D59}" type="presOf" srcId="{F1336D12-3523-47B2-A142-19109FE78F20}" destId="{2C808747-EBEA-49CC-8966-A25D1C3A3A6C}" srcOrd="0" destOrd="0" presId="urn:microsoft.com/office/officeart/2005/8/layout/lProcess2"/>
    <dgm:cxn modelId="{641B85DF-0DB1-4E9B-AA15-C66D8BED57D9}" type="presOf" srcId="{31ECE97B-C2FA-4F5C-86F7-621634439F76}" destId="{9608EF3E-7B04-4EAC-AA3F-94E850E0B469}" srcOrd="0" destOrd="0" presId="urn:microsoft.com/office/officeart/2005/8/layout/lProcess2"/>
    <dgm:cxn modelId="{EAA30654-9DD9-4963-8024-B3562166EDF9}" type="presParOf" srcId="{9AE23E9D-33DF-4B9F-AF25-5F8992B8753F}" destId="{33FC8EEF-CB4B-40CA-A756-B7BD167E876B}" srcOrd="0" destOrd="0" presId="urn:microsoft.com/office/officeart/2005/8/layout/lProcess2"/>
    <dgm:cxn modelId="{CBAE7A1D-2091-44B4-8345-869B01D99F7A}" type="presParOf" srcId="{33FC8EEF-CB4B-40CA-A756-B7BD167E876B}" destId="{2C808747-EBEA-49CC-8966-A25D1C3A3A6C}" srcOrd="0" destOrd="0" presId="urn:microsoft.com/office/officeart/2005/8/layout/lProcess2"/>
    <dgm:cxn modelId="{3BEE183A-6E83-41D6-B114-F0A7644B6283}" type="presParOf" srcId="{33FC8EEF-CB4B-40CA-A756-B7BD167E876B}" destId="{88E190F5-E2C2-4EC0-9EDE-BACB459B7DC6}" srcOrd="1" destOrd="0" presId="urn:microsoft.com/office/officeart/2005/8/layout/lProcess2"/>
    <dgm:cxn modelId="{13F00055-7118-4ECC-8172-7F4EA461D6CB}" type="presParOf" srcId="{33FC8EEF-CB4B-40CA-A756-B7BD167E876B}" destId="{C276E7F4-C680-4DF1-85AB-13471EBA1B2D}" srcOrd="2" destOrd="0" presId="urn:microsoft.com/office/officeart/2005/8/layout/lProcess2"/>
    <dgm:cxn modelId="{D6F14F68-A224-4630-9802-59C9952C065F}" type="presParOf" srcId="{C276E7F4-C680-4DF1-85AB-13471EBA1B2D}" destId="{FAAD8E38-E43F-4C88-9131-DC8ECD992FD0}" srcOrd="0" destOrd="0" presId="urn:microsoft.com/office/officeart/2005/8/layout/lProcess2"/>
    <dgm:cxn modelId="{2974B610-52D7-4048-A241-79D54B5DBB1B}" type="presParOf" srcId="{FAAD8E38-E43F-4C88-9131-DC8ECD992FD0}" destId="{A2D1EA6B-A38F-4C55-A490-794A2B8BADC1}" srcOrd="0" destOrd="0" presId="urn:microsoft.com/office/officeart/2005/8/layout/lProcess2"/>
    <dgm:cxn modelId="{0945EB60-079E-4474-8AD4-E76565AF5F87}" type="presParOf" srcId="{FAAD8E38-E43F-4C88-9131-DC8ECD992FD0}" destId="{A4771EE1-DE9B-44EF-B26A-310351FDBB53}" srcOrd="1" destOrd="0" presId="urn:microsoft.com/office/officeart/2005/8/layout/lProcess2"/>
    <dgm:cxn modelId="{64F50E83-B22C-44EA-80AE-F240BB60E3AE}" type="presParOf" srcId="{FAAD8E38-E43F-4C88-9131-DC8ECD992FD0}" destId="{9608EF3E-7B04-4EAC-AA3F-94E850E0B469}" srcOrd="2" destOrd="0" presId="urn:microsoft.com/office/officeart/2005/8/layout/l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D8B44-62ED-4BE9-B0B4-93267AD0D024}">
      <dsp:nvSpPr>
        <dsp:cNvPr id="0" name=""/>
        <dsp:cNvSpPr/>
      </dsp:nvSpPr>
      <dsp:spPr>
        <a:xfrm>
          <a:off x="3360465" y="1164"/>
          <a:ext cx="3596972" cy="923694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EC092-E29C-45B3-93A2-3C1D182B3046}">
      <dsp:nvSpPr>
        <dsp:cNvPr id="0" name=""/>
        <dsp:cNvSpPr/>
      </dsp:nvSpPr>
      <dsp:spPr>
        <a:xfrm>
          <a:off x="2690" y="1164"/>
          <a:ext cx="3357774" cy="92369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Sensitive to atmospheric pollutants </a:t>
          </a:r>
          <a:r>
            <a:rPr lang="en-GB" sz="1800" kern="1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</a:t>
          </a:r>
          <a:r>
            <a:rPr lang="en-GB" sz="1800" kern="1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detect low concentrations of PAHs </a:t>
          </a:r>
          <a:endParaRPr lang="en-SI" sz="1800" kern="1200" dirty="0">
            <a:solidFill>
              <a:schemeClr val="bg2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7781" y="46255"/>
        <a:ext cx="3267592" cy="833512"/>
      </dsp:txXfrm>
    </dsp:sp>
    <dsp:sp modelId="{BF695E43-7313-4DDF-85A9-F6CF0CD8C058}">
      <dsp:nvSpPr>
        <dsp:cNvPr id="0" name=""/>
        <dsp:cNvSpPr/>
      </dsp:nvSpPr>
      <dsp:spPr>
        <a:xfrm>
          <a:off x="3360465" y="1017228"/>
          <a:ext cx="3596972" cy="923694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7B077-3590-43A3-AF82-76E95B3712C8}">
      <dsp:nvSpPr>
        <dsp:cNvPr id="0" name=""/>
        <dsp:cNvSpPr/>
      </dsp:nvSpPr>
      <dsp:spPr>
        <a:xfrm>
          <a:off x="2690" y="1017228"/>
          <a:ext cx="3357774" cy="92369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Accumulate pollutants over time </a:t>
          </a:r>
          <a:r>
            <a:rPr lang="en-GB" sz="1800" kern="1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 </a:t>
          </a:r>
          <a:r>
            <a:rPr lang="en-GB" sz="1800" kern="1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long-term monitoring of air quality and trends </a:t>
          </a:r>
          <a:endParaRPr lang="en-SI" sz="1800" kern="1200" dirty="0">
            <a:solidFill>
              <a:schemeClr val="bg2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7781" y="1062319"/>
        <a:ext cx="3267592" cy="833512"/>
      </dsp:txXfrm>
    </dsp:sp>
    <dsp:sp modelId="{DCF62E2A-F564-4E29-AF71-5A59E2359C3A}">
      <dsp:nvSpPr>
        <dsp:cNvPr id="0" name=""/>
        <dsp:cNvSpPr/>
      </dsp:nvSpPr>
      <dsp:spPr>
        <a:xfrm>
          <a:off x="3360465" y="2033291"/>
          <a:ext cx="3596972" cy="923694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E4677-109B-41A7-B96E-F4B3FDA29BF0}">
      <dsp:nvSpPr>
        <dsp:cNvPr id="0" name=""/>
        <dsp:cNvSpPr/>
      </dsp:nvSpPr>
      <dsp:spPr>
        <a:xfrm>
          <a:off x="2690" y="2033291"/>
          <a:ext cx="3357774" cy="92369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Using mosses as bioindicators is a more affordable alternative</a:t>
          </a:r>
          <a:endParaRPr lang="en-SI" sz="1800" kern="1200" dirty="0">
            <a:solidFill>
              <a:schemeClr val="bg2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7781" y="2078382"/>
        <a:ext cx="3267592" cy="833512"/>
      </dsp:txXfrm>
    </dsp:sp>
    <dsp:sp modelId="{0EC6069F-9E14-48C7-978A-1670290D9B5B}">
      <dsp:nvSpPr>
        <dsp:cNvPr id="0" name=""/>
        <dsp:cNvSpPr/>
      </dsp:nvSpPr>
      <dsp:spPr>
        <a:xfrm>
          <a:off x="3360465" y="3049355"/>
          <a:ext cx="3596972" cy="923694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39614-BF3D-46E3-BCE1-C50391753EDC}">
      <dsp:nvSpPr>
        <dsp:cNvPr id="0" name=""/>
        <dsp:cNvSpPr/>
      </dsp:nvSpPr>
      <dsp:spPr>
        <a:xfrm>
          <a:off x="2690" y="3049355"/>
          <a:ext cx="3357774" cy="92369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Easily collected from various locations </a:t>
          </a:r>
          <a:r>
            <a:rPr lang="en-GB" sz="1800" kern="1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 </a:t>
          </a:r>
          <a:r>
            <a:rPr lang="en-GB" sz="1800" kern="1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broad spatial coverage of pollution</a:t>
          </a:r>
          <a:endParaRPr lang="en-SI" sz="1800" kern="1200" dirty="0">
            <a:solidFill>
              <a:schemeClr val="bg2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7781" y="3094446"/>
        <a:ext cx="3267592" cy="833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08747-EBEA-49CC-8966-A25D1C3A3A6C}">
      <dsp:nvSpPr>
        <dsp:cNvPr id="0" name=""/>
        <dsp:cNvSpPr/>
      </dsp:nvSpPr>
      <dsp:spPr>
        <a:xfrm>
          <a:off x="148428" y="0"/>
          <a:ext cx="4592247" cy="334820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accent4"/>
              </a:solidFill>
            </a:rPr>
            <a:t>Measurements</a:t>
          </a:r>
          <a:endParaRPr lang="en-SI" sz="5400" kern="1200" dirty="0">
            <a:solidFill>
              <a:schemeClr val="accent4"/>
            </a:solidFill>
          </a:endParaRPr>
        </a:p>
      </dsp:txBody>
      <dsp:txXfrm>
        <a:off x="148428" y="0"/>
        <a:ext cx="4592247" cy="1004463"/>
      </dsp:txXfrm>
    </dsp:sp>
    <dsp:sp modelId="{A2D1EA6B-A38F-4C55-A490-794A2B8BADC1}">
      <dsp:nvSpPr>
        <dsp:cNvPr id="0" name=""/>
        <dsp:cNvSpPr/>
      </dsp:nvSpPr>
      <dsp:spPr>
        <a:xfrm>
          <a:off x="490820" y="1004544"/>
          <a:ext cx="3907464" cy="4877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accent4"/>
              </a:solidFill>
            </a:rPr>
            <a:t>Molecular diagnosis ratios</a:t>
          </a:r>
          <a:endParaRPr lang="en-SI" sz="1600" kern="1200" dirty="0">
            <a:solidFill>
              <a:schemeClr val="accent4"/>
            </a:solidFill>
          </a:endParaRPr>
        </a:p>
      </dsp:txBody>
      <dsp:txXfrm>
        <a:off x="505106" y="1018830"/>
        <a:ext cx="3878892" cy="459190"/>
      </dsp:txXfrm>
    </dsp:sp>
    <dsp:sp modelId="{9608EF3E-7B04-4EAC-AA3F-94E850E0B469}">
      <dsp:nvSpPr>
        <dsp:cNvPr id="0" name=""/>
        <dsp:cNvSpPr/>
      </dsp:nvSpPr>
      <dsp:spPr>
        <a:xfrm>
          <a:off x="490820" y="1567348"/>
          <a:ext cx="3907464" cy="4877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accent4"/>
              </a:solidFill>
            </a:rPr>
            <a:t>Receptor models (PCA-MLR, PMF)</a:t>
          </a:r>
          <a:endParaRPr lang="en-SI" sz="1600" kern="1200" dirty="0">
            <a:solidFill>
              <a:schemeClr val="accent4"/>
            </a:solidFill>
          </a:endParaRPr>
        </a:p>
      </dsp:txBody>
      <dsp:txXfrm>
        <a:off x="505106" y="1581634"/>
        <a:ext cx="3878892" cy="459190"/>
      </dsp:txXfrm>
    </dsp:sp>
    <dsp:sp modelId="{193C5B71-A3F3-40CC-807F-A52B1016DC74}">
      <dsp:nvSpPr>
        <dsp:cNvPr id="0" name=""/>
        <dsp:cNvSpPr/>
      </dsp:nvSpPr>
      <dsp:spPr>
        <a:xfrm>
          <a:off x="490820" y="2130151"/>
          <a:ext cx="3907464" cy="4877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accent4"/>
              </a:solidFill>
            </a:rPr>
            <a:t>Compound specific isotope analysis </a:t>
          </a:r>
          <a:endParaRPr lang="en-SI" sz="1600" kern="1200" dirty="0">
            <a:solidFill>
              <a:schemeClr val="accent4"/>
            </a:solidFill>
          </a:endParaRPr>
        </a:p>
      </dsp:txBody>
      <dsp:txXfrm>
        <a:off x="505106" y="2144437"/>
        <a:ext cx="3878892" cy="459190"/>
      </dsp:txXfrm>
    </dsp:sp>
    <dsp:sp modelId="{F9B2339B-64A4-4FA6-8A24-D5E81875CAE9}">
      <dsp:nvSpPr>
        <dsp:cNvPr id="0" name=""/>
        <dsp:cNvSpPr/>
      </dsp:nvSpPr>
      <dsp:spPr>
        <a:xfrm>
          <a:off x="490820" y="2692954"/>
          <a:ext cx="3907464" cy="4877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accent4"/>
              </a:solidFill>
            </a:rPr>
            <a:t>Compound specific radiocarbon analysis CSRA</a:t>
          </a:r>
          <a:endParaRPr lang="en-SI" sz="1600" kern="1200" dirty="0">
            <a:solidFill>
              <a:schemeClr val="accent4"/>
            </a:solidFill>
          </a:endParaRPr>
        </a:p>
      </dsp:txBody>
      <dsp:txXfrm>
        <a:off x="505106" y="2707240"/>
        <a:ext cx="3878892" cy="459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08747-EBEA-49CC-8966-A25D1C3A3A6C}">
      <dsp:nvSpPr>
        <dsp:cNvPr id="0" name=""/>
        <dsp:cNvSpPr/>
      </dsp:nvSpPr>
      <dsp:spPr>
        <a:xfrm>
          <a:off x="146184" y="0"/>
          <a:ext cx="4596736" cy="334820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accent4"/>
              </a:solidFill>
            </a:rPr>
            <a:t>Modelling</a:t>
          </a:r>
          <a:endParaRPr lang="en-SI" sz="5400" kern="1200" dirty="0">
            <a:solidFill>
              <a:schemeClr val="accent4"/>
            </a:solidFill>
          </a:endParaRPr>
        </a:p>
      </dsp:txBody>
      <dsp:txXfrm>
        <a:off x="146184" y="0"/>
        <a:ext cx="4596736" cy="1004463"/>
      </dsp:txXfrm>
    </dsp:sp>
    <dsp:sp modelId="{A2D1EA6B-A38F-4C55-A490-794A2B8BADC1}">
      <dsp:nvSpPr>
        <dsp:cNvPr id="0" name=""/>
        <dsp:cNvSpPr/>
      </dsp:nvSpPr>
      <dsp:spPr>
        <a:xfrm>
          <a:off x="488910" y="1005508"/>
          <a:ext cx="3911284" cy="69060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accent4"/>
              </a:solidFill>
            </a:rPr>
            <a:t>Field simulation</a:t>
          </a:r>
          <a:endParaRPr lang="en-SI" sz="1600" kern="1200" dirty="0">
            <a:solidFill>
              <a:schemeClr val="accent4"/>
            </a:solidFill>
          </a:endParaRPr>
        </a:p>
      </dsp:txBody>
      <dsp:txXfrm>
        <a:off x="509137" y="1025735"/>
        <a:ext cx="3870830" cy="650149"/>
      </dsp:txXfrm>
    </dsp:sp>
    <dsp:sp modelId="{9608EF3E-7B04-4EAC-AA3F-94E850E0B469}">
      <dsp:nvSpPr>
        <dsp:cNvPr id="0" name=""/>
        <dsp:cNvSpPr/>
      </dsp:nvSpPr>
      <dsp:spPr>
        <a:xfrm>
          <a:off x="488910" y="1893930"/>
          <a:ext cx="3911284" cy="128582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accent4"/>
              </a:solidFill>
            </a:rPr>
            <a:t>Source – receptor matrix simulation</a:t>
          </a:r>
          <a:endParaRPr lang="en-SI" sz="1600" kern="1200" dirty="0">
            <a:solidFill>
              <a:schemeClr val="accent4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accent4"/>
              </a:solidFill>
            </a:rPr>
            <a:t>Regions</a:t>
          </a:r>
          <a:endParaRPr lang="en-SI" sz="1600" kern="1200" dirty="0">
            <a:solidFill>
              <a:schemeClr val="accent4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accent4"/>
              </a:solidFill>
            </a:rPr>
            <a:t>Countries</a:t>
          </a:r>
          <a:endParaRPr lang="en-SI" sz="1600" kern="1200" dirty="0">
            <a:solidFill>
              <a:schemeClr val="accent4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accent4"/>
              </a:solidFill>
            </a:rPr>
            <a:t>Sources</a:t>
          </a:r>
          <a:endParaRPr lang="en-SI" sz="1600" kern="1200" dirty="0">
            <a:solidFill>
              <a:schemeClr val="accent4"/>
            </a:solidFill>
          </a:endParaRPr>
        </a:p>
      </dsp:txBody>
      <dsp:txXfrm>
        <a:off x="526570" y="1931590"/>
        <a:ext cx="3835964" cy="1210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0D9B0-5AFC-421A-9211-1624B23B84C9}" type="datetimeFigureOut">
              <a:rPr lang="en-SI" smtClean="0"/>
              <a:t>05/05/2025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C329E-EDF3-4CB6-9739-B3FFFB6D0D1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4672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8F4D41-8953-400B-A0A1-098C73AB319D}" type="slidenum">
              <a:rPr lang="ru-RU"/>
              <a:pPr/>
              <a:t>1</a:t>
            </a:fld>
            <a:endParaRPr lang="ru-R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73F134-7368-434D-BBCC-4C50952AC9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9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1E1A3-34E9-4A7E-93ED-B1A601E3B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4A1FE3-8EB1-4EC5-BAD6-907F48526C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665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6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973B14D-3021-445B-A6E7-442B9CB76C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66527" cy="6858000"/>
          </a:xfrm>
          <a:prstGeom prst="rect">
            <a:avLst/>
          </a:prstGeom>
        </p:spPr>
      </p:pic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4DFBB-BBAE-48D3-9EA2-33FEBECBB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D7EC28-9F2E-4C0D-ADA7-E02AC5C512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638" y="6182417"/>
            <a:ext cx="648385" cy="53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3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1E1A3-34E9-4A7E-93ED-B1A601E3B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4A1FE3-8EB1-4EC5-BAD6-907F48526C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665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6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9"/>
            <a:ext cx="10972800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25546"/>
            <a:ext cx="109728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2"/>
            <a:r>
              <a:rPr lang="ru-RU"/>
              <a:t>Третий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67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867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67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6ACEBEE-214E-4240-8089-1F94BFF8E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Tahoma" pitchFamily="34" charset="0"/>
          <a:cs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Tahoma" pitchFamily="34" charset="0"/>
          <a:cs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Tahoma" pitchFamily="34" charset="0"/>
          <a:cs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Tahoma" pitchFamily="34" charset="0"/>
          <a:cs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836063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733">
          <a:solidFill>
            <a:schemeClr val="tx1"/>
          </a:solidFill>
          <a:latin typeface="+mn-lt"/>
          <a:ea typeface="+mn-ea"/>
          <a:cs typeface="+mn-cs"/>
        </a:defRPr>
      </a:lvl1pPr>
      <a:lvl2pPr marL="1456230" indent="-38099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2000201" indent="-30479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544170" indent="-304792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667">
          <a:solidFill>
            <a:schemeClr val="tx1"/>
          </a:solidFill>
          <a:latin typeface="+mn-lt"/>
          <a:cs typeface="+mn-cs"/>
        </a:defRPr>
      </a:lvl4pPr>
      <a:lvl5pPr marL="3088140" indent="-30479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667">
          <a:solidFill>
            <a:schemeClr val="tx1"/>
          </a:solidFill>
          <a:latin typeface="+mn-lt"/>
          <a:cs typeface="+mn-cs"/>
        </a:defRPr>
      </a:lvl5pPr>
      <a:lvl6pPr marL="3697725" indent="-304792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667">
          <a:solidFill>
            <a:schemeClr val="tx1"/>
          </a:solidFill>
          <a:latin typeface="+mn-lt"/>
          <a:cs typeface="+mn-cs"/>
        </a:defRPr>
      </a:lvl6pPr>
      <a:lvl7pPr marL="4307310" indent="-304792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667">
          <a:solidFill>
            <a:schemeClr val="tx1"/>
          </a:solidFill>
          <a:latin typeface="+mn-lt"/>
          <a:cs typeface="+mn-cs"/>
        </a:defRPr>
      </a:lvl7pPr>
      <a:lvl8pPr marL="4916894" indent="-304792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667">
          <a:solidFill>
            <a:schemeClr val="tx1"/>
          </a:solidFill>
          <a:latin typeface="+mn-lt"/>
          <a:cs typeface="+mn-cs"/>
        </a:defRPr>
      </a:lvl8pPr>
      <a:lvl9pPr marL="5526479" indent="-304792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6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84047" y="852502"/>
            <a:ext cx="9030790" cy="2141704"/>
          </a:xfrm>
        </p:spPr>
        <p:txBody>
          <a:bodyPr/>
          <a:lstStyle/>
          <a:p>
            <a:pPr algn="r" eaLnBrk="1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</a:pPr>
            <a:r>
              <a:rPr lang="en-GB" sz="4267" b="1" dirty="0">
                <a:solidFill>
                  <a:srgbClr val="006666"/>
                </a:solidFill>
                <a:latin typeface="Calibri" pitchFamily="34" charset="0"/>
              </a:rPr>
              <a:t>PAH Source Attribution in Europe: A Modelled and Moss-Based Perspective</a:t>
            </a:r>
            <a:endParaRPr lang="ru-RU" sz="4267" b="1" dirty="0">
              <a:solidFill>
                <a:srgbClr val="006666"/>
              </a:solidFill>
              <a:latin typeface="Calibri" pitchFamily="34" charset="0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D7457052-8149-44A7-B5BF-6879F637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752" y="2852059"/>
            <a:ext cx="6131085" cy="165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933" kern="0" dirty="0">
                <a:solidFill>
                  <a:srgbClr val="006666"/>
                </a:solidFill>
                <a:latin typeface="Calibri" pitchFamily="34" charset="0"/>
              </a:rPr>
              <a:t>Isabel Garcia Arevalo, Oleg </a:t>
            </a:r>
            <a:r>
              <a:rPr lang="en-US" sz="2933" kern="0" dirty="0" err="1">
                <a:solidFill>
                  <a:srgbClr val="006666"/>
                </a:solidFill>
                <a:latin typeface="Calibri" pitchFamily="34" charset="0"/>
              </a:rPr>
              <a:t>Travnikov</a:t>
            </a:r>
            <a:r>
              <a:rPr lang="en-US" sz="2933" kern="0" dirty="0">
                <a:solidFill>
                  <a:srgbClr val="006666"/>
                </a:solidFill>
                <a:latin typeface="Calibri" pitchFamily="34" charset="0"/>
              </a:rPr>
              <a:t>,</a:t>
            </a: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933" kern="0" dirty="0">
                <a:solidFill>
                  <a:srgbClr val="006666"/>
                </a:solidFill>
                <a:latin typeface="Calibri" pitchFamily="34" charset="0"/>
              </a:rPr>
              <a:t>Milena Horvat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5E00FD4-253A-4D7F-B210-C7AF209C69D6}"/>
              </a:ext>
            </a:extLst>
          </p:cNvPr>
          <p:cNvSpPr/>
          <p:nvPr/>
        </p:nvSpPr>
        <p:spPr>
          <a:xfrm>
            <a:off x="1" y="5209930"/>
            <a:ext cx="12192000" cy="2175436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6322A3C-546C-46E7-9166-B07B5A5573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711" y="5780955"/>
            <a:ext cx="2395780" cy="749533"/>
          </a:xfrm>
          <a:prstGeom prst="rect">
            <a:avLst/>
          </a:prstGeom>
          <a:noFill/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A946553-428A-4804-9BEB-5BBC1AA5DA9E}"/>
              </a:ext>
            </a:extLst>
          </p:cNvPr>
          <p:cNvGrpSpPr/>
          <p:nvPr/>
        </p:nvGrpSpPr>
        <p:grpSpPr>
          <a:xfrm>
            <a:off x="363457" y="5829270"/>
            <a:ext cx="2934523" cy="849675"/>
            <a:chOff x="272593" y="4388172"/>
            <a:chExt cx="2200892" cy="63725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13BBD6-BCB1-4835-85E2-E52FA1713483}"/>
                </a:ext>
              </a:extLst>
            </p:cNvPr>
            <p:cNvSpPr txBox="1"/>
            <p:nvPr/>
          </p:nvSpPr>
          <p:spPr>
            <a:xfrm>
              <a:off x="772442" y="4402180"/>
              <a:ext cx="1701043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rgbClr val="006666"/>
                  </a:solidFill>
                  <a:cs typeface="Calibri" panose="020F0502020204030204" pitchFamily="34" charset="0"/>
                </a:rPr>
                <a:t>Jožef</a:t>
              </a:r>
              <a:r>
                <a:rPr lang="en-US" sz="1600" b="1" dirty="0">
                  <a:solidFill>
                    <a:srgbClr val="006666"/>
                  </a:solidFill>
                  <a:cs typeface="Calibri" panose="020F0502020204030204" pitchFamily="34" charset="0"/>
                </a:rPr>
                <a:t> Stefan Institute Ljubljana, Slovenia</a:t>
              </a:r>
              <a:endParaRPr lang="ru-RU" sz="1600" b="1" dirty="0">
                <a:solidFill>
                  <a:srgbClr val="006666"/>
                </a:solidFill>
                <a:cs typeface="Calibri" panose="020F0502020204030204" pitchFamily="34" charset="0"/>
              </a:endParaRPr>
            </a:p>
          </p:txBody>
        </p: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1D573904-153A-4766-AF13-8080CD13DC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2593" y="4388172"/>
              <a:ext cx="368556" cy="489681"/>
              <a:chOff x="667169" y="2805242"/>
              <a:chExt cx="1281071" cy="1702098"/>
            </a:xfrm>
          </p:grpSpPr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29CEC569-EEDD-4A10-926E-A26F90F5EF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0951" y="2805242"/>
                <a:ext cx="373793" cy="373794"/>
              </a:xfrm>
              <a:prstGeom prst="ellipse">
                <a:avLst/>
              </a:prstGeom>
              <a:solidFill>
                <a:srgbClr val="006666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id="{DFE59AF5-559F-420B-801A-F7397BAEBA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74447" y="2805242"/>
                <a:ext cx="373793" cy="373794"/>
              </a:xfrm>
              <a:prstGeom prst="ellipse">
                <a:avLst/>
              </a:prstGeom>
              <a:solidFill>
                <a:srgbClr val="006666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id="{795D2AD4-95B3-4CA7-BFFF-521A91C6F7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7169" y="3255950"/>
                <a:ext cx="373793" cy="373794"/>
              </a:xfrm>
              <a:prstGeom prst="ellipse">
                <a:avLst/>
              </a:prstGeom>
              <a:solidFill>
                <a:srgbClr val="006666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478252E5-DA28-425A-89FB-2D68233DCD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0951" y="3255950"/>
                <a:ext cx="373793" cy="373794"/>
              </a:xfrm>
              <a:prstGeom prst="ellipse">
                <a:avLst/>
              </a:prstGeom>
              <a:solidFill>
                <a:srgbClr val="006666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2D460503-95C9-4F23-B117-B490CD2835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7169" y="3694959"/>
                <a:ext cx="373793" cy="373794"/>
              </a:xfrm>
              <a:prstGeom prst="ellipse">
                <a:avLst/>
              </a:prstGeom>
              <a:solidFill>
                <a:srgbClr val="006666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id="{2D9F9CF2-0441-4C85-979B-52DC72A168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74447" y="3694959"/>
                <a:ext cx="373793" cy="373794"/>
              </a:xfrm>
              <a:prstGeom prst="ellipse">
                <a:avLst/>
              </a:prstGeom>
              <a:solidFill>
                <a:srgbClr val="006666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id="{E2C59DF9-622D-4E6A-B921-744EB23E15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0951" y="4133546"/>
                <a:ext cx="373793" cy="373794"/>
              </a:xfrm>
              <a:prstGeom prst="ellipse">
                <a:avLst/>
              </a:prstGeom>
              <a:solidFill>
                <a:srgbClr val="006666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E760EBA-7E7E-354F-0B58-A54F2BB5A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57" y="2294471"/>
            <a:ext cx="4206605" cy="41913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FDAE48-18BB-EBF2-1292-43FAD2CF7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573" y="4167575"/>
            <a:ext cx="6075078" cy="21082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522283-7E88-E5A6-D3D0-5343D298F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66" y="2294470"/>
            <a:ext cx="4206605" cy="41913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91B383-DED0-B89C-EAC9-CD69AE830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3573" y="1642955"/>
            <a:ext cx="6079856" cy="227579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A55CB1-994A-C40A-1423-A1BF26D6294A}"/>
              </a:ext>
            </a:extLst>
          </p:cNvPr>
          <p:cNvSpPr txBox="1"/>
          <p:nvPr/>
        </p:nvSpPr>
        <p:spPr>
          <a:xfrm>
            <a:off x="6858000" y="3798243"/>
            <a:ext cx="392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Relative source contribution</a:t>
            </a:r>
            <a:endParaRPr lang="en-SI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D2E513-1620-AA75-92E1-5BAC8A020795}"/>
              </a:ext>
            </a:extLst>
          </p:cNvPr>
          <p:cNvSpPr txBox="1"/>
          <p:nvPr/>
        </p:nvSpPr>
        <p:spPr>
          <a:xfrm>
            <a:off x="6806277" y="1194221"/>
            <a:ext cx="332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PAH source deposition flux</a:t>
            </a:r>
            <a:endParaRPr lang="en-S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1CDB62-CF73-A303-F2ED-EF2878B0B42C}"/>
              </a:ext>
            </a:extLst>
          </p:cNvPr>
          <p:cNvSpPr txBox="1">
            <a:spLocks/>
          </p:cNvSpPr>
          <p:nvPr/>
        </p:nvSpPr>
        <p:spPr bwMode="auto">
          <a:xfrm>
            <a:off x="421861" y="276741"/>
            <a:ext cx="7716822" cy="88162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GB" sz="3600" kern="0" dirty="0">
                <a:solidFill>
                  <a:srgbClr val="006666"/>
                </a:solidFill>
                <a:ea typeface="+mj-ea"/>
                <a:cs typeface="+mj-cs"/>
              </a:rPr>
              <a:t>Source</a:t>
            </a:r>
            <a:r>
              <a:rPr lang="en-GB" sz="2400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600" kern="0" dirty="0">
                <a:solidFill>
                  <a:srgbClr val="006666"/>
                </a:solidFill>
                <a:ea typeface="+mj-ea"/>
                <a:cs typeface="+mj-cs"/>
              </a:rPr>
              <a:t>receptor simulation for </a:t>
            </a:r>
            <a:r>
              <a:rPr lang="en-GB" sz="3600" kern="0" dirty="0" err="1">
                <a:solidFill>
                  <a:srgbClr val="006666"/>
                </a:solidFill>
                <a:ea typeface="+mj-ea"/>
                <a:cs typeface="+mj-cs"/>
              </a:rPr>
              <a:t>BkF</a:t>
            </a:r>
            <a:endParaRPr lang="en-SI" sz="3600" kern="0" dirty="0">
              <a:solidFill>
                <a:srgbClr val="006666"/>
              </a:solidFill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C6FEB-1A0C-721A-582D-D50DE61B4D51}"/>
              </a:ext>
            </a:extLst>
          </p:cNvPr>
          <p:cNvSpPr txBox="1"/>
          <p:nvPr/>
        </p:nvSpPr>
        <p:spPr>
          <a:xfrm>
            <a:off x="1244680" y="1480708"/>
            <a:ext cx="36056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Simulated PAH deposition vs. concentrations in mosses for 2015</a:t>
            </a:r>
            <a:endParaRPr lang="en-SI" sz="1600" dirty="0"/>
          </a:p>
        </p:txBody>
      </p:sp>
    </p:spTree>
    <p:extLst>
      <p:ext uri="{BB962C8B-B14F-4D97-AF65-F5344CB8AC3E}">
        <p14:creationId xmlns:p14="http://schemas.microsoft.com/office/powerpoint/2010/main" val="404342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093E69-3B2D-B576-92DD-842A3999B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36" y="2203419"/>
            <a:ext cx="4252328" cy="42447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C24019-3ACC-123F-B326-7D693B3B5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756" y="1610434"/>
            <a:ext cx="6227362" cy="2344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CA2532-5194-75B8-3636-26ACC59C7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609" y="4110945"/>
            <a:ext cx="6227363" cy="21765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4CDA88-5EEA-3C4C-0025-7115A2CD479C}"/>
              </a:ext>
            </a:extLst>
          </p:cNvPr>
          <p:cNvSpPr txBox="1"/>
          <p:nvPr/>
        </p:nvSpPr>
        <p:spPr>
          <a:xfrm>
            <a:off x="6858000" y="3798243"/>
            <a:ext cx="392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Relative source contribution</a:t>
            </a:r>
            <a:endParaRPr lang="en-SI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53B928-3AD1-3890-2E30-4B85EB674330}"/>
              </a:ext>
            </a:extLst>
          </p:cNvPr>
          <p:cNvSpPr txBox="1"/>
          <p:nvPr/>
        </p:nvSpPr>
        <p:spPr>
          <a:xfrm>
            <a:off x="6806277" y="1194221"/>
            <a:ext cx="332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PAH source deposition flux</a:t>
            </a:r>
            <a:endParaRPr lang="en-S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3981FF4-C8FC-61C8-A4BF-8713F3325291}"/>
              </a:ext>
            </a:extLst>
          </p:cNvPr>
          <p:cNvSpPr txBox="1">
            <a:spLocks/>
          </p:cNvSpPr>
          <p:nvPr/>
        </p:nvSpPr>
        <p:spPr bwMode="auto">
          <a:xfrm>
            <a:off x="421861" y="276741"/>
            <a:ext cx="7716822" cy="88162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GB" sz="3600" kern="0" dirty="0">
                <a:solidFill>
                  <a:srgbClr val="006666"/>
                </a:solidFill>
                <a:ea typeface="+mj-ea"/>
                <a:cs typeface="+mj-cs"/>
              </a:rPr>
              <a:t>Source</a:t>
            </a:r>
            <a:r>
              <a:rPr lang="en-GB" sz="2400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600" kern="0" dirty="0">
                <a:solidFill>
                  <a:srgbClr val="006666"/>
                </a:solidFill>
                <a:ea typeface="+mj-ea"/>
                <a:cs typeface="+mj-cs"/>
              </a:rPr>
              <a:t>receptor simulation for IP</a:t>
            </a:r>
            <a:endParaRPr lang="en-SI" sz="3600" kern="0" dirty="0">
              <a:solidFill>
                <a:srgbClr val="006666"/>
              </a:solidFill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63B17-1155-0D8C-3C8A-22CEAADD09D5}"/>
              </a:ext>
            </a:extLst>
          </p:cNvPr>
          <p:cNvSpPr txBox="1"/>
          <p:nvPr/>
        </p:nvSpPr>
        <p:spPr>
          <a:xfrm>
            <a:off x="1244680" y="1480708"/>
            <a:ext cx="36056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Simulated PAH deposition vs. concentrations in mosses for 2015</a:t>
            </a:r>
            <a:endParaRPr lang="en-SI" sz="1600" dirty="0"/>
          </a:p>
        </p:txBody>
      </p:sp>
    </p:spTree>
    <p:extLst>
      <p:ext uri="{BB962C8B-B14F-4D97-AF65-F5344CB8AC3E}">
        <p14:creationId xmlns:p14="http://schemas.microsoft.com/office/powerpoint/2010/main" val="4132344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9A93A94-7C0C-6654-B094-781A08BD34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906"/>
          <a:stretch/>
        </p:blipFill>
        <p:spPr>
          <a:xfrm>
            <a:off x="6355991" y="2003488"/>
            <a:ext cx="5731044" cy="46405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6A2553-2B68-6213-344C-699D1F0468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244"/>
          <a:stretch/>
        </p:blipFill>
        <p:spPr>
          <a:xfrm>
            <a:off x="424219" y="2003489"/>
            <a:ext cx="5747481" cy="46405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7B1670-6B8F-AA99-635E-287B5D21E181}"/>
              </a:ext>
            </a:extLst>
          </p:cNvPr>
          <p:cNvSpPr txBox="1"/>
          <p:nvPr/>
        </p:nvSpPr>
        <p:spPr>
          <a:xfrm>
            <a:off x="6609111" y="1181100"/>
            <a:ext cx="529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 Relative contribution of 4 principal PAH vs.</a:t>
            </a:r>
          </a:p>
          <a:p>
            <a:r>
              <a:rPr lang="en-GB" dirty="0"/>
              <a:t> Molecular diagnosis ratios</a:t>
            </a:r>
            <a:endParaRPr lang="en-SI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2628F21-468E-87C8-8FC5-49327A73A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750" y="213974"/>
            <a:ext cx="12191999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4000" kern="0" dirty="0">
                <a:solidFill>
                  <a:srgbClr val="006666"/>
                </a:solidFill>
                <a:ea typeface="+mj-ea"/>
                <a:cs typeface="+mj-cs"/>
              </a:rPr>
              <a:t>PAH modelling vs. moss biomonitoring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269A86-819C-1F21-6AB9-796FC3BCD7A6}"/>
              </a:ext>
            </a:extLst>
          </p:cNvPr>
          <p:cNvSpPr txBox="1"/>
          <p:nvPr/>
        </p:nvSpPr>
        <p:spPr>
          <a:xfrm>
            <a:off x="875800" y="1181100"/>
            <a:ext cx="529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 deposition flux of 4 principal PAH vs.</a:t>
            </a:r>
          </a:p>
          <a:p>
            <a:r>
              <a:rPr lang="en-GB" dirty="0"/>
              <a:t> Molecular diagnosis ratios</a:t>
            </a:r>
            <a:endParaRPr lang="en-S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4C5E7F-E5C3-457B-3C98-5C7D71D2F4C2}"/>
              </a:ext>
            </a:extLst>
          </p:cNvPr>
          <p:cNvSpPr/>
          <p:nvPr/>
        </p:nvSpPr>
        <p:spPr>
          <a:xfrm>
            <a:off x="7216140" y="4044744"/>
            <a:ext cx="2354580" cy="17388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9464E6-0060-E20B-27D8-74BE3C2EADD7}"/>
              </a:ext>
            </a:extLst>
          </p:cNvPr>
          <p:cNvSpPr/>
          <p:nvPr/>
        </p:nvSpPr>
        <p:spPr>
          <a:xfrm>
            <a:off x="1264920" y="3884724"/>
            <a:ext cx="2194560" cy="191409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0256E8-3D34-01D0-E15F-CE00CC887B9D}"/>
              </a:ext>
            </a:extLst>
          </p:cNvPr>
          <p:cNvCxnSpPr/>
          <p:nvPr/>
        </p:nvCxnSpPr>
        <p:spPr>
          <a:xfrm>
            <a:off x="777240" y="4137660"/>
            <a:ext cx="4876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57A1F5-A67B-30AA-A784-B4D6C23B7B9F}"/>
              </a:ext>
            </a:extLst>
          </p:cNvPr>
          <p:cNvCxnSpPr/>
          <p:nvPr/>
        </p:nvCxnSpPr>
        <p:spPr>
          <a:xfrm>
            <a:off x="777240" y="4693920"/>
            <a:ext cx="4876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AC0907-04E4-D9D7-A2CE-16CA93FD4DEE}"/>
              </a:ext>
            </a:extLst>
          </p:cNvPr>
          <p:cNvCxnSpPr/>
          <p:nvPr/>
        </p:nvCxnSpPr>
        <p:spPr>
          <a:xfrm>
            <a:off x="777240" y="4434840"/>
            <a:ext cx="4876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3F209A-4D63-69ED-D292-55BD2DEA3419}"/>
              </a:ext>
            </a:extLst>
          </p:cNvPr>
          <p:cNvCxnSpPr/>
          <p:nvPr/>
        </p:nvCxnSpPr>
        <p:spPr>
          <a:xfrm>
            <a:off x="6728460" y="4328160"/>
            <a:ext cx="4876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4E9336-2006-A36D-29CC-524A99A53FEF}"/>
              </a:ext>
            </a:extLst>
          </p:cNvPr>
          <p:cNvCxnSpPr/>
          <p:nvPr/>
        </p:nvCxnSpPr>
        <p:spPr>
          <a:xfrm>
            <a:off x="6728460" y="4884420"/>
            <a:ext cx="4876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1D15AF5-AB6D-FE3A-C143-42524A8261D4}"/>
              </a:ext>
            </a:extLst>
          </p:cNvPr>
          <p:cNvCxnSpPr/>
          <p:nvPr/>
        </p:nvCxnSpPr>
        <p:spPr>
          <a:xfrm>
            <a:off x="6728460" y="4625340"/>
            <a:ext cx="4876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35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76717D-D2E8-0B2C-7528-7A40E23BD0FD}"/>
              </a:ext>
            </a:extLst>
          </p:cNvPr>
          <p:cNvSpPr txBox="1"/>
          <p:nvPr/>
        </p:nvSpPr>
        <p:spPr>
          <a:xfrm>
            <a:off x="7950359" y="677594"/>
            <a:ext cx="262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Pleurozium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schreberi</a:t>
            </a:r>
            <a:endParaRPr lang="en-GB" sz="1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6F6030-8F81-D934-F338-1C04F2C51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568" y="1046926"/>
            <a:ext cx="3909578" cy="34245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EC72DC-3A83-62B0-EF87-8A2F6F9236CF}"/>
              </a:ext>
            </a:extLst>
          </p:cNvPr>
          <p:cNvSpPr txBox="1"/>
          <p:nvPr/>
        </p:nvSpPr>
        <p:spPr>
          <a:xfrm>
            <a:off x="2139172" y="699298"/>
            <a:ext cx="26244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/>
              <a:t>Hypnum </a:t>
            </a:r>
            <a:r>
              <a:rPr lang="en-GB" sz="1600" i="1" dirty="0" err="1"/>
              <a:t>cupressiforme</a:t>
            </a:r>
            <a:endParaRPr lang="en-GB" sz="1600" i="1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A4F5E09B-4ED1-8953-ED3C-FD2DF75C4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1590" y="57062"/>
            <a:ext cx="12191999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4000" kern="0" dirty="0">
                <a:solidFill>
                  <a:srgbClr val="006666"/>
                </a:solidFill>
                <a:ea typeface="+mj-ea"/>
                <a:cs typeface="+mj-cs"/>
              </a:rPr>
              <a:t>PAH modelling vs. moss biomonitoring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1679D0-FDB8-8A5A-4BCA-7F0A74633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854" y="1054546"/>
            <a:ext cx="3909579" cy="34834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5FBC93-6405-5CBD-9953-25946FBC1C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115"/>
          <a:stretch/>
        </p:blipFill>
        <p:spPr>
          <a:xfrm>
            <a:off x="931089" y="3101341"/>
            <a:ext cx="4827192" cy="37566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C80FDC-6D1E-E3C0-167F-0054FA2911A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3008"/>
          <a:stretch/>
        </p:blipFill>
        <p:spPr>
          <a:xfrm>
            <a:off x="6433721" y="3023174"/>
            <a:ext cx="4907069" cy="38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1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40D59C1-7232-C39D-B725-12AA63D86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55" y="1101265"/>
            <a:ext cx="4224745" cy="3700827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A4F5E09B-4ED1-8953-ED3C-FD2DF75C4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1590" y="57062"/>
            <a:ext cx="12191999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4000" kern="0" dirty="0">
                <a:solidFill>
                  <a:srgbClr val="006666"/>
                </a:solidFill>
                <a:ea typeface="+mj-ea"/>
                <a:cs typeface="+mj-cs"/>
              </a:rPr>
              <a:t>PAH modelling vs. moss biomonitoring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581274-9287-EE11-E17F-A962F28FE2C9}"/>
              </a:ext>
            </a:extLst>
          </p:cNvPr>
          <p:cNvSpPr txBox="1"/>
          <p:nvPr/>
        </p:nvSpPr>
        <p:spPr>
          <a:xfrm>
            <a:off x="1707561" y="717862"/>
            <a:ext cx="26244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 err="1"/>
              <a:t>Hylocomium</a:t>
            </a:r>
            <a:r>
              <a:rPr lang="en-GB" sz="1600" i="1" dirty="0"/>
              <a:t> Splendens</a:t>
            </a:r>
            <a:endParaRPr lang="en-SI" sz="16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AB2792-1934-8302-460B-66A93C9A182E}"/>
              </a:ext>
            </a:extLst>
          </p:cNvPr>
          <p:cNvSpPr txBox="1"/>
          <p:nvPr/>
        </p:nvSpPr>
        <p:spPr>
          <a:xfrm>
            <a:off x="5744000" y="2806685"/>
            <a:ext cx="5804840" cy="297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34" lvl="1" indent="-361934" algn="just" defTabSz="1219140">
              <a:spcBef>
                <a:spcPts val="1067"/>
              </a:spcBef>
              <a:buClr>
                <a:srgbClr val="006666"/>
              </a:buClr>
              <a:buFontTx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 methods to qualify and quantify source attribution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(diagnostic ratios and PMF)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mosses agree with source-receptor simulations.</a:t>
            </a:r>
          </a:p>
          <a:p>
            <a:pPr marL="361934" lvl="1" indent="-361934" algn="just" defTabSz="1219140">
              <a:spcBef>
                <a:spcPts val="1067"/>
              </a:spcBef>
              <a:buClr>
                <a:srgbClr val="006666"/>
              </a:buClr>
              <a:buFontTx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Correlation to PAH particulate deposition and source contribution is Moss-specific/ country specific.</a:t>
            </a:r>
          </a:p>
          <a:p>
            <a:pPr marL="361934" lvl="1" indent="-361934" algn="just" defTabSz="1219140">
              <a:spcBef>
                <a:spcPts val="1067"/>
              </a:spcBef>
              <a:buClr>
                <a:srgbClr val="006666"/>
              </a:buClr>
              <a:buFontTx/>
              <a:buChar char="•"/>
            </a:pP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1934" lvl="1" indent="-361934" algn="just" defTabSz="1219140">
              <a:spcBef>
                <a:spcPts val="1067"/>
              </a:spcBef>
              <a:buClr>
                <a:srgbClr val="006666"/>
              </a:buClr>
              <a:buFontTx/>
              <a:buChar char="•"/>
            </a:pP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1C3587-83D6-B0EC-98BA-3214F42114B8}"/>
              </a:ext>
            </a:extLst>
          </p:cNvPr>
          <p:cNvSpPr txBox="1"/>
          <p:nvPr/>
        </p:nvSpPr>
        <p:spPr>
          <a:xfrm>
            <a:off x="5773617" y="1771204"/>
            <a:ext cx="5804840" cy="1015663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 wrap="square">
            <a:spAutoFit/>
          </a:bodyPr>
          <a:lstStyle/>
          <a:p>
            <a:pPr marL="361934" indent="-361934" algn="just" defTabSz="1219140">
              <a:spcBef>
                <a:spcPts val="1067"/>
              </a:spcBef>
              <a:buClr>
                <a:srgbClr val="006666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PAH source attribution depends on available data for moss measurements and quality of reported emissions data for source-receptor simulations.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251C952A-0C5B-F1AA-77D5-252F2DEB4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796" y="922215"/>
            <a:ext cx="7372213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3200" kern="0" dirty="0">
                <a:solidFill>
                  <a:srgbClr val="006666"/>
                </a:solidFill>
                <a:ea typeface="+mj-ea"/>
                <a:cs typeface="+mj-cs"/>
              </a:rPr>
              <a:t>Conclusions and perspectives</a:t>
            </a:r>
          </a:p>
        </p:txBody>
      </p:sp>
      <p:sp>
        <p:nvSpPr>
          <p:cNvPr id="2" name="Text Box 43">
            <a:extLst>
              <a:ext uri="{FF2B5EF4-FFF2-40B4-BE49-F238E27FC236}">
                <a16:creationId xmlns:a16="http://schemas.microsoft.com/office/drawing/2014/main" id="{1719C9E8-E4E2-A434-F991-761D35320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6083" y="5056798"/>
            <a:ext cx="4939637" cy="1205458"/>
          </a:xfrm>
          <a:prstGeom prst="rect">
            <a:avLst/>
          </a:prstGeom>
          <a:solidFill>
            <a:srgbClr val="FFFFFF">
              <a:alpha val="7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914378">
              <a:spcBef>
                <a:spcPts val="1200"/>
              </a:spcBef>
              <a:buClr>
                <a:srgbClr val="006666"/>
              </a:buClr>
            </a:pPr>
            <a:r>
              <a:rPr lang="en-US" sz="1600" b="1" dirty="0">
                <a:solidFill>
                  <a:srgbClr val="006666"/>
                </a:solidFill>
              </a:rPr>
              <a:t>Future work:</a:t>
            </a:r>
          </a:p>
          <a:p>
            <a:pPr marL="614357" lvl="1" indent="-271457" defTabSz="914378">
              <a:spcBef>
                <a:spcPts val="450"/>
              </a:spcBef>
              <a:buClr>
                <a:srgbClr val="006666"/>
              </a:buClr>
              <a:buFontTx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Further co-operation with ICP-Vegetation on PAHs</a:t>
            </a:r>
          </a:p>
          <a:p>
            <a:pPr marL="614357" lvl="1" indent="-271457" defTabSz="914378">
              <a:spcBef>
                <a:spcPts val="450"/>
              </a:spcBef>
              <a:buClr>
                <a:srgbClr val="006666"/>
              </a:buClr>
              <a:buFontTx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Case study for Slovenia – compound specific isotope composition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F196E5-1004-4719-C4B9-B38B2714D4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954"/>
          <a:stretch/>
        </p:blipFill>
        <p:spPr>
          <a:xfrm>
            <a:off x="781595" y="3239464"/>
            <a:ext cx="4279909" cy="333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2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 animBg="1"/>
      <p:bldP spid="16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4993A5-22F6-4210-C243-1C0DC7E595B9}"/>
              </a:ext>
            </a:extLst>
          </p:cNvPr>
          <p:cNvSpPr txBox="1"/>
          <p:nvPr/>
        </p:nvSpPr>
        <p:spPr>
          <a:xfrm>
            <a:off x="4937760" y="1117600"/>
            <a:ext cx="4866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you!</a:t>
            </a:r>
            <a:endParaRPr lang="en-SI"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61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9A4987-B8DD-39A1-A719-3BC28F9A18C6}"/>
              </a:ext>
            </a:extLst>
          </p:cNvPr>
          <p:cNvSpPr txBox="1"/>
          <p:nvPr/>
        </p:nvSpPr>
        <p:spPr>
          <a:xfrm>
            <a:off x="830580" y="845820"/>
            <a:ext cx="105079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References</a:t>
            </a:r>
          </a:p>
          <a:p>
            <a:endParaRPr lang="en-GB" dirty="0"/>
          </a:p>
          <a:p>
            <a:r>
              <a:rPr lang="en-US" dirty="0"/>
              <a:t>Kozak, Katarzyna &amp; </a:t>
            </a:r>
            <a:r>
              <a:rPr lang="en-US" dirty="0" err="1"/>
              <a:t>Ruman</a:t>
            </a:r>
            <a:r>
              <a:rPr lang="en-US" dirty="0"/>
              <a:t>, Marek &amp; </a:t>
            </a:r>
            <a:r>
              <a:rPr lang="en-US" dirty="0" err="1"/>
              <a:t>Kosek</a:t>
            </a:r>
            <a:r>
              <a:rPr lang="en-US" dirty="0"/>
              <a:t>, </a:t>
            </a:r>
            <a:r>
              <a:rPr lang="en-US" dirty="0" err="1"/>
              <a:t>Klaudia</a:t>
            </a:r>
            <a:r>
              <a:rPr lang="en-US" dirty="0"/>
              <a:t> &amp; </a:t>
            </a:r>
            <a:r>
              <a:rPr lang="en-US" dirty="0" err="1"/>
              <a:t>Karasiński</a:t>
            </a:r>
            <a:r>
              <a:rPr lang="en-US" dirty="0"/>
              <a:t>, Grzegorz &amp; </a:t>
            </a:r>
            <a:r>
              <a:rPr lang="en-US" dirty="0" err="1"/>
              <a:t>Stachnik</a:t>
            </a:r>
            <a:r>
              <a:rPr lang="en-US" dirty="0"/>
              <a:t>, Lukasz &amp; </a:t>
            </a:r>
            <a:r>
              <a:rPr lang="en-US" dirty="0" err="1"/>
              <a:t>Polkowska</a:t>
            </a:r>
            <a:r>
              <a:rPr lang="en-US" dirty="0"/>
              <a:t>, </a:t>
            </a:r>
            <a:r>
              <a:rPr lang="en-US" dirty="0" err="1"/>
              <a:t>Żaneta</a:t>
            </a:r>
            <a:r>
              <a:rPr lang="en-US" dirty="0"/>
              <a:t>. (2017). Impact of Volcanic Eruptions on the Occurrence of PAHs Compounds in the Aquatic Ecosystem of the Southern Part of West Spitsbergen (</a:t>
            </a:r>
            <a:r>
              <a:rPr lang="en-US" dirty="0" err="1"/>
              <a:t>Hornsund</a:t>
            </a:r>
            <a:r>
              <a:rPr lang="en-US" dirty="0"/>
              <a:t> Fjord, Svalbard). Water. 9. 1. 10.3390/w9010042. 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84305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7431AE50-5B74-7947-AA68-3409260DC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1176" y="372201"/>
            <a:ext cx="12191999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kern="0" dirty="0">
                <a:solidFill>
                  <a:srgbClr val="006666"/>
                </a:solidFill>
                <a:latin typeface="Calibri" pitchFamily="34" charset="0"/>
                <a:cs typeface="Arial"/>
              </a:rPr>
              <a:t>Polycyclic Aromatic Hydrocarbons -PAHs</a:t>
            </a:r>
            <a:endParaRPr lang="en-GB" sz="4400" kern="0" dirty="0">
              <a:solidFill>
                <a:srgbClr val="006666"/>
              </a:solidFill>
              <a:latin typeface="Calibri" pitchFamily="34" charset="0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02E40A-FDAA-6B69-6519-0044906EC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492" y="1847781"/>
            <a:ext cx="2503612" cy="1809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2B39AE-82FF-E5A0-AFE5-A123C9E3D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440" y="1847781"/>
            <a:ext cx="2503612" cy="1809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DD524B-9600-B853-D871-AD9E835B3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492" y="4102994"/>
            <a:ext cx="2503612" cy="18090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161E92-2EF9-8012-D654-531AE6699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1440" y="4089059"/>
            <a:ext cx="2503612" cy="18090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DDC803-DECB-25E7-3D0A-A3C220B38021}"/>
              </a:ext>
            </a:extLst>
          </p:cNvPr>
          <p:cNvSpPr txBox="1"/>
          <p:nvPr/>
        </p:nvSpPr>
        <p:spPr>
          <a:xfrm>
            <a:off x="6699492" y="1840498"/>
            <a:ext cx="68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BaP</a:t>
            </a:r>
            <a:endParaRPr lang="en-SI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A27E3B-4F4A-FF65-58DE-535817FC8CE8}"/>
              </a:ext>
            </a:extLst>
          </p:cNvPr>
          <p:cNvSpPr txBox="1"/>
          <p:nvPr/>
        </p:nvSpPr>
        <p:spPr>
          <a:xfrm>
            <a:off x="9331440" y="1840498"/>
            <a:ext cx="68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BbF</a:t>
            </a:r>
            <a:endParaRPr lang="en-SI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719119-C74A-EAB7-22BE-D8377CA7FCA0}"/>
              </a:ext>
            </a:extLst>
          </p:cNvPr>
          <p:cNvSpPr txBox="1"/>
          <p:nvPr/>
        </p:nvSpPr>
        <p:spPr>
          <a:xfrm>
            <a:off x="6860107" y="4039495"/>
            <a:ext cx="68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BkF</a:t>
            </a:r>
            <a:endParaRPr lang="en-SI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CBD559-1F77-77F7-7C5C-EBC60BD1E41C}"/>
              </a:ext>
            </a:extLst>
          </p:cNvPr>
          <p:cNvSpPr txBox="1"/>
          <p:nvPr/>
        </p:nvSpPr>
        <p:spPr>
          <a:xfrm>
            <a:off x="9548529" y="4039495"/>
            <a:ext cx="68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IcdP</a:t>
            </a:r>
            <a:endParaRPr lang="en-SI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43">
            <a:extLst>
              <a:ext uri="{FF2B5EF4-FFF2-40B4-BE49-F238E27FC236}">
                <a16:creationId xmlns:a16="http://schemas.microsoft.com/office/drawing/2014/main" id="{2B50839F-4DCD-E244-325B-912B1D567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38" y="1653791"/>
            <a:ext cx="5635179" cy="1836400"/>
          </a:xfrm>
          <a:prstGeom prst="rect">
            <a:avLst/>
          </a:prstGeom>
          <a:solidFill>
            <a:srgbClr val="FFFFFF">
              <a:alpha val="7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361942" indent="-361942" algn="just" defTabSz="1219170">
              <a:spcBef>
                <a:spcPts val="1600"/>
              </a:spcBef>
              <a:buClr>
                <a:srgbClr val="006666"/>
              </a:buClr>
              <a:buFontTx/>
              <a:buChar char="•"/>
            </a:pPr>
            <a:r>
              <a:rPr lang="en-GB" sz="2000" b="1" dirty="0">
                <a:solidFill>
                  <a:srgbClr val="006666"/>
                </a:solidFill>
              </a:rPr>
              <a:t>PAHs</a:t>
            </a:r>
            <a:r>
              <a:rPr lang="en-GB" sz="2000" dirty="0">
                <a:solidFill>
                  <a:srgbClr val="000000"/>
                </a:solidFill>
              </a:rPr>
              <a:t> - organic pollutants formed during incomplete combustion of fossil fuels and biomass, and industrial activities.</a:t>
            </a:r>
          </a:p>
          <a:p>
            <a:pPr marL="361942" indent="-361942" algn="just" defTabSz="1219170">
              <a:spcBef>
                <a:spcPts val="1600"/>
              </a:spcBef>
              <a:buClr>
                <a:srgbClr val="006666"/>
              </a:buClr>
              <a:buFontTx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Known for their toxicity, persistence, and potential carcinogenicity.</a:t>
            </a:r>
          </a:p>
        </p:txBody>
      </p:sp>
      <p:sp>
        <p:nvSpPr>
          <p:cNvPr id="6" name="Text Box 43">
            <a:extLst>
              <a:ext uri="{FF2B5EF4-FFF2-40B4-BE49-F238E27FC236}">
                <a16:creationId xmlns:a16="http://schemas.microsoft.com/office/drawing/2014/main" id="{4F63BFE6-6752-AD8A-11AE-2A49E7B1B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36" y="3557037"/>
            <a:ext cx="5635179" cy="400110"/>
          </a:xfrm>
          <a:prstGeom prst="rect">
            <a:avLst/>
          </a:prstGeom>
          <a:solidFill>
            <a:srgbClr val="FFFFFF">
              <a:alpha val="7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361942" indent="-361942" defTabSz="1219170">
              <a:spcBef>
                <a:spcPts val="1600"/>
              </a:spcBef>
              <a:buClr>
                <a:srgbClr val="006666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Focus on 4 PAH simulations (</a:t>
            </a:r>
            <a:r>
              <a:rPr lang="en-US" sz="2000" dirty="0" err="1">
                <a:solidFill>
                  <a:srgbClr val="000000"/>
                </a:solidFill>
              </a:rPr>
              <a:t>BaP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BbF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BkF</a:t>
            </a:r>
            <a:r>
              <a:rPr lang="en-US" sz="2000" dirty="0">
                <a:solidFill>
                  <a:srgbClr val="000000"/>
                </a:solidFill>
              </a:rPr>
              <a:t>, IP)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230E0-E909-4653-A2F1-A37C06BC50E5}"/>
              </a:ext>
            </a:extLst>
          </p:cNvPr>
          <p:cNvSpPr txBox="1"/>
          <p:nvPr/>
        </p:nvSpPr>
        <p:spPr>
          <a:xfrm>
            <a:off x="643160" y="4241783"/>
            <a:ext cx="6136640" cy="1733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42" indent="-361942" defTabSz="1219170">
              <a:spcBef>
                <a:spcPts val="1600"/>
              </a:spcBef>
              <a:buClr>
                <a:srgbClr val="006666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Multi-scale, multi-pollutant chemical transport model:</a:t>
            </a:r>
          </a:p>
          <a:p>
            <a:pPr marL="819142" lvl="1" indent="-361942" defTabSz="1219170">
              <a:spcBef>
                <a:spcPts val="1600"/>
              </a:spcBef>
              <a:buClr>
                <a:srgbClr val="006666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GLEMOS model</a:t>
            </a:r>
          </a:p>
          <a:p>
            <a:pPr marL="361942" indent="-361942" defTabSz="1219170">
              <a:spcBef>
                <a:spcPts val="1600"/>
              </a:spcBef>
              <a:buClr>
                <a:srgbClr val="006666"/>
              </a:buClr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Рисунок 5">
            <a:extLst>
              <a:ext uri="{FF2B5EF4-FFF2-40B4-BE49-F238E27FC236}">
                <a16:creationId xmlns:a16="http://schemas.microsoft.com/office/drawing/2014/main" id="{17ED1DF5-7826-4811-CF46-EBCCABB5E1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36" y="4914404"/>
            <a:ext cx="1465916" cy="14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8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4" grpId="0" uiExpand="1" animBg="1"/>
      <p:bldP spid="6" grpId="0" uiExpand="1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 bwMode="auto">
          <a:xfrm>
            <a:off x="-641509" y="635032"/>
            <a:ext cx="12191999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0" dirty="0">
                <a:solidFill>
                  <a:srgbClr val="006666"/>
                </a:solidFill>
                <a:latin typeface="Calibri" pitchFamily="34" charset="0"/>
                <a:cs typeface="Arial"/>
              </a:rPr>
              <a:t>Moss biomonitoring</a:t>
            </a:r>
            <a:endParaRPr lang="en-GB" sz="4800" kern="0" dirty="0">
              <a:solidFill>
                <a:srgbClr val="006666"/>
              </a:solidFill>
              <a:latin typeface="Calibri" pitchFamily="34" charset="0"/>
              <a:cs typeface="Arial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A36C8D0-AF9E-7F58-49CC-6F379B0C4E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4199142"/>
              </p:ext>
            </p:extLst>
          </p:nvPr>
        </p:nvGraphicFramePr>
        <p:xfrm>
          <a:off x="641510" y="2060154"/>
          <a:ext cx="6960129" cy="3974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3D4C15-AA22-4FF1-B4F8-AE921394B75A}"/>
              </a:ext>
            </a:extLst>
          </p:cNvPr>
          <p:cNvSpPr txBox="1"/>
          <p:nvPr/>
        </p:nvSpPr>
        <p:spPr>
          <a:xfrm>
            <a:off x="7713378" y="5330053"/>
            <a:ext cx="41433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SI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amples</a:t>
            </a:r>
            <a:r>
              <a:rPr lang="en-SI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naturally growing moss collected during the summer of 2015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099C52-7A14-E31A-3AA5-B1CF5819A7B0}"/>
              </a:ext>
            </a:extLst>
          </p:cNvPr>
          <p:cNvSpPr txBox="1"/>
          <p:nvPr/>
        </p:nvSpPr>
        <p:spPr>
          <a:xfrm>
            <a:off x="8128681" y="2459017"/>
            <a:ext cx="26244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 err="1"/>
              <a:t>Hylocomium</a:t>
            </a:r>
            <a:r>
              <a:rPr lang="en-GB" sz="1600" i="1" dirty="0"/>
              <a:t> Splendens</a:t>
            </a:r>
            <a:endParaRPr lang="en-SI" sz="16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A4AEA5-1601-DED6-1A6E-F2DE8FB551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3948" y="2238586"/>
            <a:ext cx="1150973" cy="863895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D3FBFD-486A-828F-03A8-F6593C555B61}"/>
              </a:ext>
            </a:extLst>
          </p:cNvPr>
          <p:cNvSpPr txBox="1"/>
          <p:nvPr/>
        </p:nvSpPr>
        <p:spPr>
          <a:xfrm>
            <a:off x="8128681" y="3452847"/>
            <a:ext cx="26244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/>
              <a:t>Hypnum </a:t>
            </a:r>
            <a:r>
              <a:rPr lang="en-GB" sz="1600" i="1" dirty="0" err="1"/>
              <a:t>cupressiforme</a:t>
            </a:r>
            <a:endParaRPr lang="en-GB" sz="16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B50704-998D-986A-C8E2-9C277000546C}"/>
              </a:ext>
            </a:extLst>
          </p:cNvPr>
          <p:cNvSpPr txBox="1"/>
          <p:nvPr/>
        </p:nvSpPr>
        <p:spPr>
          <a:xfrm>
            <a:off x="8244798" y="4361147"/>
            <a:ext cx="22344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 err="1"/>
              <a:t>Pleurozium</a:t>
            </a:r>
            <a:r>
              <a:rPr lang="en-GB" sz="1600" i="1" dirty="0"/>
              <a:t> </a:t>
            </a:r>
            <a:r>
              <a:rPr lang="en-GB" sz="1600" i="1" dirty="0" err="1"/>
              <a:t>schreberi</a:t>
            </a:r>
            <a:endParaRPr lang="en-GB" sz="1600" i="1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8B71EBE-6FED-9294-51F4-C6190E751BF0}"/>
              </a:ext>
            </a:extLst>
          </p:cNvPr>
          <p:cNvSpPr/>
          <p:nvPr/>
        </p:nvSpPr>
        <p:spPr>
          <a:xfrm>
            <a:off x="4035126" y="5399801"/>
            <a:ext cx="3596972" cy="406959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E8132F-FA37-2A9E-80BC-55182E978E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9799" y="3191437"/>
            <a:ext cx="1145122" cy="861375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E1B2F5-1960-67FD-2665-75669CF0A3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79296" y="4141768"/>
            <a:ext cx="1180276" cy="867319"/>
          </a:xfrm>
          <a:prstGeom prst="ellipse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39E48E0-A9D0-E000-0BA2-A193892EBB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88209" y="2112561"/>
            <a:ext cx="3696653" cy="299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3F81C80B-14C2-B412-D60C-66788ED68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05" y="515656"/>
            <a:ext cx="12191999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0" dirty="0">
                <a:solidFill>
                  <a:srgbClr val="006666"/>
                </a:solidFill>
                <a:latin typeface="Calibri" pitchFamily="34" charset="0"/>
                <a:cs typeface="Arial"/>
              </a:rPr>
              <a:t>Source attribution analysis</a:t>
            </a:r>
            <a:endParaRPr lang="en-GB" sz="4800" kern="0" dirty="0">
              <a:solidFill>
                <a:srgbClr val="006666"/>
              </a:solidFill>
              <a:latin typeface="Calibri" pitchFamily="34" charset="0"/>
              <a:cs typeface="Arial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9BFE569-58CD-4AB3-2391-938421D8FF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9322880"/>
              </p:ext>
            </p:extLst>
          </p:nvPr>
        </p:nvGraphicFramePr>
        <p:xfrm>
          <a:off x="854827" y="1995129"/>
          <a:ext cx="4889105" cy="3348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C47D9B9-5151-ACDD-D2FD-334D764E75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060362"/>
              </p:ext>
            </p:extLst>
          </p:nvPr>
        </p:nvGraphicFramePr>
        <p:xfrm>
          <a:off x="6239627" y="1995129"/>
          <a:ext cx="4889105" cy="3348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C9FD8C4-D834-67F8-2BF9-86D1CD6671B3}"/>
              </a:ext>
            </a:extLst>
          </p:cNvPr>
          <p:cNvSpPr/>
          <p:nvPr/>
        </p:nvSpPr>
        <p:spPr>
          <a:xfrm>
            <a:off x="1087120" y="2834640"/>
            <a:ext cx="4480560" cy="13208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83A387-1D61-CDA9-F128-4AC47416E6E9}"/>
              </a:ext>
            </a:extLst>
          </p:cNvPr>
          <p:cNvSpPr/>
          <p:nvPr/>
        </p:nvSpPr>
        <p:spPr>
          <a:xfrm>
            <a:off x="6654800" y="4683760"/>
            <a:ext cx="1412240" cy="4064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7099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DBE0F6-9949-D600-D75A-6C394A0FC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260" y="4023183"/>
            <a:ext cx="3632655" cy="26246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436790-DFAB-0379-0A00-B7B18868A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02" y="4128595"/>
            <a:ext cx="3279958" cy="24588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AABF91-C1AF-2ABF-DFAB-D393F2984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958" y="1572099"/>
            <a:ext cx="3578871" cy="2566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DD946F-CB5A-5812-8184-81B38C089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00" y="1626121"/>
            <a:ext cx="3340740" cy="24904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CCBA5E-297D-68DC-4A17-183ABD9B3B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53400" y="269238"/>
            <a:ext cx="6613519" cy="8334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1219170"/>
            <a:r>
              <a:rPr lang="en-GB" sz="4400" dirty="0">
                <a:solidFill>
                  <a:srgbClr val="006666"/>
                </a:solidFill>
                <a:latin typeface="Calibri" pitchFamily="34" charset="0"/>
                <a:ea typeface="+mn-ea"/>
                <a:cs typeface="Arial"/>
              </a:rPr>
              <a:t>Diagnostic ratios</a:t>
            </a:r>
            <a:endParaRPr lang="en-SI" sz="4400" dirty="0">
              <a:solidFill>
                <a:srgbClr val="006666"/>
              </a:solidFill>
              <a:latin typeface="Calibri" pitchFamily="34" charset="0"/>
              <a:ea typeface="+mn-ea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6ACDC-6848-8B12-E98D-F97451E6AF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00022" y="1170357"/>
            <a:ext cx="4029885" cy="2144177"/>
          </a:xfrm>
          <a:solidFill>
            <a:srgbClr val="FFFFFF">
              <a:alpha val="7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42" indent="-361942" algn="just" defTabSz="1219170" eaLnBrk="1" hangingPunct="1">
              <a:spcBef>
                <a:spcPts val="1600"/>
              </a:spcBef>
              <a:buClr>
                <a:srgbClr val="006666"/>
              </a:buClr>
            </a:pPr>
            <a:r>
              <a:rPr lang="en-GB" sz="2000" kern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Identify the sources of PAHs by comparing the concentrations of different PAH compounds</a:t>
            </a:r>
          </a:p>
          <a:p>
            <a:pPr marL="361942" indent="-361942" algn="just" defTabSz="1219170" eaLnBrk="1" hangingPunct="1">
              <a:spcBef>
                <a:spcPts val="1600"/>
              </a:spcBef>
              <a:buClr>
                <a:srgbClr val="006666"/>
              </a:buClr>
            </a:pPr>
            <a:r>
              <a:rPr lang="en-GB" sz="2000" kern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PAHs origin: petrogenic (oil-based) or pyrogenic (combustion) sources</a:t>
            </a:r>
            <a:endParaRPr lang="en-SI" sz="2000" kern="12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A60A94-D707-EF0C-138F-10A1AE6A553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3840" b="9996"/>
          <a:stretch/>
        </p:blipFill>
        <p:spPr>
          <a:xfrm>
            <a:off x="8015592" y="3543467"/>
            <a:ext cx="3592208" cy="27503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F06DAD-D887-B2EE-6F99-0D001D84AA31}"/>
              </a:ext>
            </a:extLst>
          </p:cNvPr>
          <p:cNvSpPr txBox="1"/>
          <p:nvPr/>
        </p:nvSpPr>
        <p:spPr>
          <a:xfrm>
            <a:off x="665303" y="1289565"/>
            <a:ext cx="640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Moss measurements from 2015 moss survey across Europe*</a:t>
            </a:r>
            <a:endParaRPr lang="en-S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9BCE0B-5B91-1611-9695-C49606723620}"/>
              </a:ext>
            </a:extLst>
          </p:cNvPr>
          <p:cNvSpPr txBox="1"/>
          <p:nvPr/>
        </p:nvSpPr>
        <p:spPr>
          <a:xfrm>
            <a:off x="4873437" y="6560826"/>
            <a:ext cx="69606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999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Moss measurements obtained in collaboration with ICP-Vegetation.</a:t>
            </a:r>
            <a:endParaRPr lang="en-SI" sz="1400" b="1" dirty="0">
              <a:solidFill>
                <a:srgbClr val="009999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17F07-8F6D-D3BA-2CA5-B7330230A45F}"/>
              </a:ext>
            </a:extLst>
          </p:cNvPr>
          <p:cNvSpPr txBox="1"/>
          <p:nvPr/>
        </p:nvSpPr>
        <p:spPr>
          <a:xfrm>
            <a:off x="9639300" y="6293831"/>
            <a:ext cx="232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(Katarzyna et al., 2017)</a:t>
            </a:r>
            <a:endParaRPr lang="en-SI" sz="1200" dirty="0"/>
          </a:p>
        </p:txBody>
      </p:sp>
    </p:spTree>
    <p:extLst>
      <p:ext uri="{BB962C8B-B14F-4D97-AF65-F5344CB8AC3E}">
        <p14:creationId xmlns:p14="http://schemas.microsoft.com/office/powerpoint/2010/main" val="2716015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D94874-7C0A-519A-3561-4040B5E11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023" y="1669244"/>
            <a:ext cx="4865322" cy="1384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F0E66D-8323-9B99-5E78-95DB08991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483" y="4616905"/>
            <a:ext cx="4813491" cy="1369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065898-2E1E-4D65-C7CD-999D52FAD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454" y="3165737"/>
            <a:ext cx="4917891" cy="13842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9B21BE-01EF-33B3-451D-E078C67F7A9C}"/>
              </a:ext>
            </a:extLst>
          </p:cNvPr>
          <p:cNvSpPr txBox="1"/>
          <p:nvPr/>
        </p:nvSpPr>
        <p:spPr>
          <a:xfrm>
            <a:off x="6713483" y="1336292"/>
            <a:ext cx="26244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 err="1"/>
              <a:t>Hylocomium</a:t>
            </a:r>
            <a:r>
              <a:rPr lang="en-GB" sz="1600" i="1" dirty="0"/>
              <a:t> Splendens</a:t>
            </a:r>
            <a:endParaRPr lang="en-SI" sz="16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A3833-DDBF-0067-42A2-9EEE47567E56}"/>
              </a:ext>
            </a:extLst>
          </p:cNvPr>
          <p:cNvSpPr txBox="1"/>
          <p:nvPr/>
        </p:nvSpPr>
        <p:spPr>
          <a:xfrm>
            <a:off x="6725023" y="2779199"/>
            <a:ext cx="26244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/>
              <a:t>Hypnum </a:t>
            </a:r>
            <a:r>
              <a:rPr lang="en-GB" sz="1600" i="1" dirty="0" err="1"/>
              <a:t>cupressiforme</a:t>
            </a:r>
            <a:endParaRPr lang="en-GB" sz="16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585FE-3955-9A05-DC92-80339C467525}"/>
              </a:ext>
            </a:extLst>
          </p:cNvPr>
          <p:cNvSpPr txBox="1"/>
          <p:nvPr/>
        </p:nvSpPr>
        <p:spPr>
          <a:xfrm>
            <a:off x="6792154" y="4332148"/>
            <a:ext cx="22344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 err="1"/>
              <a:t>Pleurozium</a:t>
            </a:r>
            <a:r>
              <a:rPr lang="en-GB" sz="1600" i="1" dirty="0"/>
              <a:t> </a:t>
            </a:r>
            <a:r>
              <a:rPr lang="en-GB" sz="1600" i="1" dirty="0" err="1"/>
              <a:t>schreberi</a:t>
            </a:r>
            <a:endParaRPr lang="en-GB" sz="1600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CBA5E-297D-68DC-4A17-183ABD9B3B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54871"/>
            <a:ext cx="12353371" cy="8334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defTabSz="1219170"/>
            <a:r>
              <a:rPr lang="en-GB" sz="4400" dirty="0">
                <a:solidFill>
                  <a:srgbClr val="006666"/>
                </a:solidFill>
                <a:latin typeface="Calibri" pitchFamily="34" charset="0"/>
                <a:ea typeface="+mn-ea"/>
                <a:cs typeface="Arial"/>
              </a:rPr>
              <a:t>Receptor models: Positive matrix factorization (PMF)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6ACDC-6848-8B12-E98D-F97451E6AF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1655" y="1822016"/>
            <a:ext cx="5575030" cy="3847207"/>
          </a:xfrm>
          <a:solidFill>
            <a:srgbClr val="FFFFFF">
              <a:alpha val="7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42" indent="-361942" defTabSz="1219170" eaLnBrk="1" hangingPunct="1">
              <a:spcBef>
                <a:spcPts val="1600"/>
              </a:spcBef>
              <a:buClr>
                <a:srgbClr val="006666"/>
              </a:buClr>
            </a:pPr>
            <a:r>
              <a:rPr lang="en-GB" sz="2000" kern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Multivariate factor analysis tool that decomposes a matrix of measured chemical concentrations into:</a:t>
            </a:r>
          </a:p>
          <a:p>
            <a:pPr marL="982109" lvl="1" indent="-361942" defTabSz="1219170" eaLnBrk="1" hangingPunct="1">
              <a:spcBef>
                <a:spcPts val="1600"/>
              </a:spcBef>
              <a:buClr>
                <a:srgbClr val="006666"/>
              </a:buClr>
            </a:pPr>
            <a:r>
              <a:rPr lang="en-GB" sz="1600" kern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Source profiles (F): characteristic fingerprints of pollution sources.</a:t>
            </a:r>
          </a:p>
          <a:p>
            <a:pPr marL="982109" lvl="1" indent="-361942" defTabSz="1219170" eaLnBrk="1" hangingPunct="1">
              <a:spcBef>
                <a:spcPts val="1600"/>
              </a:spcBef>
              <a:buClr>
                <a:srgbClr val="006666"/>
              </a:buClr>
            </a:pPr>
            <a:r>
              <a:rPr lang="en-GB" sz="1600" kern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Source contributions (G): how much each source contributes to each sample.</a:t>
            </a:r>
          </a:p>
          <a:p>
            <a:pPr marL="361942" indent="-361942" defTabSz="1219170" eaLnBrk="1" hangingPunct="1">
              <a:spcBef>
                <a:spcPts val="1600"/>
              </a:spcBef>
              <a:buClr>
                <a:srgbClr val="006666"/>
              </a:buClr>
            </a:pPr>
            <a:r>
              <a:rPr lang="en-GB" sz="2000" kern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Used to qualify and quantify PAH sources based on patterns and co-occurrence of LMW and HMW PAH to group them into likely source factors.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C51DF6-48A7-0989-49AB-890EA19FB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544" y="1505569"/>
            <a:ext cx="4782321" cy="42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3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FAB7FB-2BA5-D8EA-4F0B-57F9F04A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12" y="1798182"/>
            <a:ext cx="5343988" cy="40943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0A798D6-AA77-B04A-FF94-04752E376730}"/>
              </a:ext>
            </a:extLst>
          </p:cNvPr>
          <p:cNvSpPr txBox="1"/>
          <p:nvPr/>
        </p:nvSpPr>
        <p:spPr>
          <a:xfrm>
            <a:off x="6014720" y="4257376"/>
            <a:ext cx="5804840" cy="1015663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 wrap="square">
            <a:spAutoFit/>
          </a:bodyPr>
          <a:lstStyle/>
          <a:p>
            <a:pPr marL="361934" indent="-361934" algn="just" defTabSz="1219140">
              <a:spcBef>
                <a:spcPts val="1067"/>
              </a:spcBef>
              <a:buClr>
                <a:srgbClr val="006666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Comparison of PAH source attribution using moss data (diagnostic ratios and PMF) with source-receptor simulations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 useBgFill="1">
        <p:nvSpPr>
          <p:cNvPr id="2" name="Прямоугольник 1">
            <a:extLst>
              <a:ext uri="{FF2B5EF4-FFF2-40B4-BE49-F238E27FC236}">
                <a16:creationId xmlns:a16="http://schemas.microsoft.com/office/drawing/2014/main" id="{8EBCB12C-7B9D-48D5-8EAD-51DDFF773A04}"/>
              </a:ext>
            </a:extLst>
          </p:cNvPr>
          <p:cNvSpPr/>
          <p:nvPr/>
        </p:nvSpPr>
        <p:spPr>
          <a:xfrm>
            <a:off x="7981814" y="6490710"/>
            <a:ext cx="4078619" cy="2280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0578E8C-B60E-4496-8E89-2156A6E34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403081"/>
            <a:ext cx="12191999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4800" kern="0" dirty="0">
                <a:solidFill>
                  <a:srgbClr val="006666"/>
                </a:solidFill>
                <a:ea typeface="+mj-ea"/>
                <a:cs typeface="+mj-cs"/>
              </a:rPr>
              <a:t>PAH modelling source attribution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90B332-EBF4-F3D6-46BB-9AAC49AC7F21}"/>
              </a:ext>
            </a:extLst>
          </p:cNvPr>
          <p:cNvSpPr txBox="1"/>
          <p:nvPr/>
        </p:nvSpPr>
        <p:spPr>
          <a:xfrm>
            <a:off x="5914562" y="3479976"/>
            <a:ext cx="56597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9824" indent="-359824" algn="just" defTabSz="1219140">
              <a:spcBef>
                <a:spcPts val="1067"/>
              </a:spcBef>
              <a:buClr>
                <a:srgbClr val="006666"/>
              </a:buClr>
              <a:buFontTx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Concept approval – complex analysis of pollution patterns and source attribution</a:t>
            </a:r>
            <a:endParaRPr lang="en-SI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2B78A-C591-3C31-5925-B7CBAF42F5C5}"/>
              </a:ext>
            </a:extLst>
          </p:cNvPr>
          <p:cNvSpPr txBox="1"/>
          <p:nvPr/>
        </p:nvSpPr>
        <p:spPr>
          <a:xfrm>
            <a:off x="5769439" y="2315692"/>
            <a:ext cx="5804840" cy="1156727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 wrap="square">
            <a:spAutoFit/>
          </a:bodyPr>
          <a:lstStyle/>
          <a:p>
            <a:pPr marL="361934" indent="-361934" algn="just" defTabSz="1219140">
              <a:spcBef>
                <a:spcPts val="1067"/>
              </a:spcBef>
              <a:buClr>
                <a:srgbClr val="006666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sources relative contribution spatial distribution across moss sampling sites</a:t>
            </a:r>
          </a:p>
          <a:p>
            <a:pPr marL="819134" lvl="1" indent="-361934" algn="just" defTabSz="1219140">
              <a:spcBef>
                <a:spcPts val="1067"/>
              </a:spcBef>
              <a:buClr>
                <a:srgbClr val="006666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Differences between countries/ regions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Группа 10">
            <a:extLst>
              <a:ext uri="{FF2B5EF4-FFF2-40B4-BE49-F238E27FC236}">
                <a16:creationId xmlns:a16="http://schemas.microsoft.com/office/drawing/2014/main" id="{53961D9A-330D-552B-32E6-BCAD37B5F4D8}"/>
              </a:ext>
            </a:extLst>
          </p:cNvPr>
          <p:cNvGrpSpPr/>
          <p:nvPr/>
        </p:nvGrpSpPr>
        <p:grpSpPr>
          <a:xfrm>
            <a:off x="2500009" y="6254081"/>
            <a:ext cx="8471391" cy="523220"/>
            <a:chOff x="2051813" y="4688413"/>
            <a:chExt cx="6993511" cy="523220"/>
          </a:xfrm>
        </p:grpSpPr>
        <p:sp useBgFill="1">
          <p:nvSpPr>
            <p:cNvPr id="7" name="Прямоугольник 1">
              <a:extLst>
                <a:ext uri="{FF2B5EF4-FFF2-40B4-BE49-F238E27FC236}">
                  <a16:creationId xmlns:a16="http://schemas.microsoft.com/office/drawing/2014/main" id="{79F69136-64AE-CF24-5C1D-9A792D1DDF2B}"/>
                </a:ext>
              </a:extLst>
            </p:cNvPr>
            <p:cNvSpPr/>
            <p:nvPr/>
          </p:nvSpPr>
          <p:spPr>
            <a:xfrm>
              <a:off x="5986360" y="4868029"/>
              <a:ext cx="3058964" cy="171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8F4BA7-D067-8FEF-9CF5-7D948681D228}"/>
                </a:ext>
              </a:extLst>
            </p:cNvPr>
            <p:cNvSpPr txBox="1"/>
            <p:nvPr/>
          </p:nvSpPr>
          <p:spPr>
            <a:xfrm>
              <a:off x="2051813" y="4688413"/>
              <a:ext cx="696061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9999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Results partially presented at TF meeting of ICP-Vegetation (Tirana, Albania, 10-13 February 2025)</a:t>
              </a:r>
              <a:endParaRPr lang="en-SI" sz="1400" b="1" dirty="0">
                <a:solidFill>
                  <a:srgbClr val="009999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3AA53EA-0900-BA60-B051-807221BDF31A}"/>
              </a:ext>
            </a:extLst>
          </p:cNvPr>
          <p:cNvSpPr txBox="1"/>
          <p:nvPr/>
        </p:nvSpPr>
        <p:spPr>
          <a:xfrm>
            <a:off x="5414266" y="1496796"/>
            <a:ext cx="6405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(4PAH) source receptor simulation results over the available moss measurements from 2015 moss survey.</a:t>
            </a:r>
            <a:endParaRPr lang="en-S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2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8DD8-FD08-A169-79CB-CD00702251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1861" y="276741"/>
            <a:ext cx="7716822" cy="88162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r>
              <a:rPr lang="en-GB" sz="3600" dirty="0">
                <a:solidFill>
                  <a:srgbClr val="006666"/>
                </a:solidFill>
                <a:ea typeface="+mj-ea"/>
                <a:cs typeface="+mj-cs"/>
              </a:rPr>
              <a:t>Source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600" dirty="0">
                <a:solidFill>
                  <a:srgbClr val="006666"/>
                </a:solidFill>
                <a:ea typeface="+mj-ea"/>
                <a:cs typeface="+mj-cs"/>
              </a:rPr>
              <a:t>receptor simulation for </a:t>
            </a:r>
            <a:r>
              <a:rPr lang="en-GB" sz="3600" dirty="0" err="1">
                <a:solidFill>
                  <a:srgbClr val="006666"/>
                </a:solidFill>
                <a:ea typeface="+mj-ea"/>
                <a:cs typeface="+mj-cs"/>
              </a:rPr>
              <a:t>BaP</a:t>
            </a:r>
            <a:endParaRPr lang="en-SI" sz="3600" dirty="0">
              <a:solidFill>
                <a:srgbClr val="006666"/>
              </a:solidFill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FC139A-C4C6-B912-DF2C-472ABE868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49" y="2203419"/>
            <a:ext cx="4168501" cy="4206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37E8AF-016A-92BB-55F8-A9BF90956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38" y="1590995"/>
            <a:ext cx="6298598" cy="2207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21AB24-F1C4-D6DA-9016-0BAEFD140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346" y="4196269"/>
            <a:ext cx="6184390" cy="20669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D8990E-9F4E-8EDA-F586-7B79805013DD}"/>
              </a:ext>
            </a:extLst>
          </p:cNvPr>
          <p:cNvSpPr txBox="1"/>
          <p:nvPr/>
        </p:nvSpPr>
        <p:spPr>
          <a:xfrm>
            <a:off x="1244680" y="1480708"/>
            <a:ext cx="36056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Simulated PAH deposition vs. concentrations in mosses for 2015</a:t>
            </a:r>
            <a:endParaRPr lang="en-SI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D0A39-62E5-8CDA-31F3-95E270D860BB}"/>
              </a:ext>
            </a:extLst>
          </p:cNvPr>
          <p:cNvSpPr txBox="1"/>
          <p:nvPr/>
        </p:nvSpPr>
        <p:spPr>
          <a:xfrm>
            <a:off x="6858000" y="3798243"/>
            <a:ext cx="392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Relative source contribution</a:t>
            </a:r>
            <a:endParaRPr lang="en-S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E3098B-C8D6-9F3D-BDEB-60ED45691A3A}"/>
              </a:ext>
            </a:extLst>
          </p:cNvPr>
          <p:cNvSpPr txBox="1"/>
          <p:nvPr/>
        </p:nvSpPr>
        <p:spPr>
          <a:xfrm>
            <a:off x="6806277" y="1194221"/>
            <a:ext cx="332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PAH source deposition flux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68662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38D79F-0AD9-2400-4086-95992525CE20}"/>
              </a:ext>
            </a:extLst>
          </p:cNvPr>
          <p:cNvSpPr txBox="1"/>
          <p:nvPr/>
        </p:nvSpPr>
        <p:spPr>
          <a:xfrm>
            <a:off x="1290510" y="1563553"/>
            <a:ext cx="36056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Simulated PAH deposition vs. concentrations in mosses for 2015</a:t>
            </a:r>
            <a:endParaRPr lang="en-SI" sz="1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D5BFAF4-F405-8A89-D2C0-D472AF9D2CE4}"/>
              </a:ext>
            </a:extLst>
          </p:cNvPr>
          <p:cNvSpPr txBox="1">
            <a:spLocks/>
          </p:cNvSpPr>
          <p:nvPr/>
        </p:nvSpPr>
        <p:spPr bwMode="auto">
          <a:xfrm>
            <a:off x="421861" y="276741"/>
            <a:ext cx="7716822" cy="88162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333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GB" sz="3600" kern="0" dirty="0">
                <a:solidFill>
                  <a:srgbClr val="006666"/>
                </a:solidFill>
                <a:ea typeface="+mj-ea"/>
                <a:cs typeface="+mj-cs"/>
              </a:rPr>
              <a:t>Source</a:t>
            </a:r>
            <a:r>
              <a:rPr lang="en-GB" sz="2400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600" kern="0" dirty="0">
                <a:solidFill>
                  <a:srgbClr val="006666"/>
                </a:solidFill>
                <a:ea typeface="+mj-ea"/>
                <a:cs typeface="+mj-cs"/>
              </a:rPr>
              <a:t>receptor simulation for </a:t>
            </a:r>
            <a:r>
              <a:rPr lang="en-GB" sz="3600" kern="0" dirty="0" err="1">
                <a:solidFill>
                  <a:srgbClr val="006666"/>
                </a:solidFill>
                <a:ea typeface="+mj-ea"/>
                <a:cs typeface="+mj-cs"/>
              </a:rPr>
              <a:t>BbF</a:t>
            </a:r>
            <a:endParaRPr lang="en-SI" sz="3600" kern="0" dirty="0">
              <a:solidFill>
                <a:srgbClr val="006666"/>
              </a:solidFill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138A45-0DE4-3487-3230-F3BAA588D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42" y="2276927"/>
            <a:ext cx="4282811" cy="4214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6897F8-F647-615D-B790-84F09A046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307" y="1617553"/>
            <a:ext cx="6183455" cy="2358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973385-B776-0D9C-C18B-DAF115A25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213694"/>
            <a:ext cx="6094362" cy="22774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FF218D-8425-CDBF-C069-BB90EEE57A41}"/>
              </a:ext>
            </a:extLst>
          </p:cNvPr>
          <p:cNvSpPr txBox="1"/>
          <p:nvPr/>
        </p:nvSpPr>
        <p:spPr>
          <a:xfrm>
            <a:off x="6858000" y="3857877"/>
            <a:ext cx="392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Relative source contribution</a:t>
            </a:r>
            <a:endParaRPr lang="en-S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8B069C-E036-A132-6F9D-62CB8F1AB755}"/>
              </a:ext>
            </a:extLst>
          </p:cNvPr>
          <p:cNvSpPr txBox="1"/>
          <p:nvPr/>
        </p:nvSpPr>
        <p:spPr>
          <a:xfrm>
            <a:off x="6806277" y="1194221"/>
            <a:ext cx="332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PAH source deposition flux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93161447"/>
      </p:ext>
    </p:extLst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">
      <a:dk1>
        <a:srgbClr val="000000"/>
      </a:dk1>
      <a:lt1>
        <a:srgbClr val="000099"/>
      </a:lt1>
      <a:dk2>
        <a:srgbClr val="000099"/>
      </a:dk2>
      <a:lt2>
        <a:srgbClr val="5F5F5F"/>
      </a:lt2>
      <a:accent1>
        <a:srgbClr val="FF9900"/>
      </a:accent1>
      <a:accent2>
        <a:srgbClr val="00C600"/>
      </a:accent2>
      <a:accent3>
        <a:srgbClr val="AAAACA"/>
      </a:accent3>
      <a:accent4>
        <a:srgbClr val="000000"/>
      </a:accent4>
      <a:accent5>
        <a:srgbClr val="FFCAAA"/>
      </a:accent5>
      <a:accent6>
        <a:srgbClr val="00B300"/>
      </a:accent6>
      <a:hlink>
        <a:srgbClr val="800080"/>
      </a:hlink>
      <a:folHlink>
        <a:srgbClr val="FF0000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9">
        <a:dk1>
          <a:srgbClr val="010199"/>
        </a:dk1>
        <a:lt1>
          <a:srgbClr val="FFFFFF"/>
        </a:lt1>
        <a:dk2>
          <a:srgbClr val="000099"/>
        </a:dk2>
        <a:lt2>
          <a:srgbClr val="FF9933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10">
        <a:dk1>
          <a:srgbClr val="010199"/>
        </a:dk1>
        <a:lt1>
          <a:srgbClr val="FFFFFF"/>
        </a:lt1>
        <a:dk2>
          <a:srgbClr val="000099"/>
        </a:dk2>
        <a:lt2>
          <a:srgbClr val="0000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11">
        <a:dk1>
          <a:srgbClr val="000000"/>
        </a:dk1>
        <a:lt1>
          <a:srgbClr val="000099"/>
        </a:lt1>
        <a:dk2>
          <a:srgbClr val="000099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2">
        <a:dk1>
          <a:srgbClr val="000000"/>
        </a:dk1>
        <a:lt1>
          <a:srgbClr val="000099"/>
        </a:lt1>
        <a:dk2>
          <a:srgbClr val="003399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3">
        <a:dk1>
          <a:srgbClr val="000000"/>
        </a:dk1>
        <a:lt1>
          <a:srgbClr val="000099"/>
        </a:lt1>
        <a:dk2>
          <a:srgbClr val="000099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FF99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4">
        <a:dk1>
          <a:srgbClr val="000000"/>
        </a:dk1>
        <a:lt1>
          <a:srgbClr val="000099"/>
        </a:lt1>
        <a:dk2>
          <a:srgbClr val="000099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0000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5">
        <a:dk1>
          <a:srgbClr val="000000"/>
        </a:dk1>
        <a:lt1>
          <a:srgbClr val="000099"/>
        </a:lt1>
        <a:dk2>
          <a:srgbClr val="000099"/>
        </a:dk2>
        <a:lt2>
          <a:srgbClr val="0099CC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0000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6">
        <a:dk1>
          <a:srgbClr val="000000"/>
        </a:dk1>
        <a:lt1>
          <a:srgbClr val="000099"/>
        </a:lt1>
        <a:dk2>
          <a:srgbClr val="000099"/>
        </a:dk2>
        <a:lt2>
          <a:srgbClr val="008080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0000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69126</TotalTime>
  <Words>680</Words>
  <Application>Microsoft Office PowerPoint</Application>
  <PresentationFormat>Widescreen</PresentationFormat>
  <Paragraphs>95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Tahoma</vt:lpstr>
      <vt:lpstr>Wingdings</vt:lpstr>
      <vt:lpstr>Океан</vt:lpstr>
      <vt:lpstr>PAH Source Attribution in Europe: A Modelled and Moss-Based Perspective</vt:lpstr>
      <vt:lpstr>PowerPoint Presentation</vt:lpstr>
      <vt:lpstr>PowerPoint Presentation</vt:lpstr>
      <vt:lpstr>PowerPoint Presentation</vt:lpstr>
      <vt:lpstr>Diagnostic ratios</vt:lpstr>
      <vt:lpstr>Receptor models: Positive matrix factorization (PMF)</vt:lpstr>
      <vt:lpstr>PowerPoint Presentation</vt:lpstr>
      <vt:lpstr>Source receptor simulation for BaP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PAH Source Attribution in Europe: A Modelled and Moss-Based Perspective</dc:title>
  <dc:creator>Isabel Garcia Arevalo</dc:creator>
  <cp:lastModifiedBy>Isabel Garcia Arevalo</cp:lastModifiedBy>
  <cp:revision>85</cp:revision>
  <dcterms:created xsi:type="dcterms:W3CDTF">2025-02-04T10:43:37Z</dcterms:created>
  <dcterms:modified xsi:type="dcterms:W3CDTF">2025-05-05T11:16:59Z</dcterms:modified>
</cp:coreProperties>
</file>