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0" r:id="rId3"/>
    <p:sldId id="260" r:id="rId4"/>
    <p:sldId id="261" r:id="rId5"/>
    <p:sldId id="267" r:id="rId6"/>
    <p:sldId id="269" r:id="rId7"/>
    <p:sldId id="270" r:id="rId8"/>
    <p:sldId id="272" r:id="rId9"/>
    <p:sldId id="273" r:id="rId10"/>
    <p:sldId id="284" r:id="rId11"/>
    <p:sldId id="283" r:id="rId12"/>
    <p:sldId id="274" r:id="rId13"/>
    <p:sldId id="281" r:id="rId14"/>
    <p:sldId id="258" r:id="rId15"/>
    <p:sldId id="259" r:id="rId16"/>
  </p:sldIdLst>
  <p:sldSz cx="12192000" cy="6858000"/>
  <p:notesSz cx="9926638" cy="679767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5706" autoAdjust="0"/>
  </p:normalViewPr>
  <p:slideViewPr>
    <p:cSldViewPr snapToGrid="0">
      <p:cViewPr varScale="1">
        <p:scale>
          <a:sx n="95" d="100"/>
          <a:sy n="95" d="100"/>
        </p:scale>
        <p:origin x="1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648774124438112"/>
          <c:y val="5.9580796486006386E-2"/>
          <c:w val="0.49388228623673935"/>
          <c:h val="0.791031247078346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F8-4640-B684-DB7F0D9B77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F8-4640-B684-DB7F0D9B77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F8-4640-B684-DB7F0D9B7792}"/>
              </c:ext>
            </c:extLst>
          </c:dPt>
          <c:cat>
            <c:strRef>
              <c:f>'Pb_MatrTotDep(2022)'!$W$56:$Y$56</c:f>
              <c:strCache>
                <c:ptCount val="3"/>
                <c:pt idx="0">
                  <c:v>Anthropogenic</c:v>
                </c:pt>
                <c:pt idx="1">
                  <c:v>Resuspension</c:v>
                </c:pt>
                <c:pt idx="2">
                  <c:v>Boundary</c:v>
                </c:pt>
              </c:strCache>
            </c:strRef>
          </c:cat>
          <c:val>
            <c:numRef>
              <c:f>'Pb_MatrTotDep(2022)'!$W$57:$Y$57</c:f>
              <c:numCache>
                <c:formatCode>0.00E+00</c:formatCode>
                <c:ptCount val="3"/>
                <c:pt idx="0">
                  <c:v>1599683.0232094342</c:v>
                </c:pt>
                <c:pt idx="1">
                  <c:v>2430707.7530700001</c:v>
                </c:pt>
                <c:pt idx="2">
                  <c:v>345779.23996599996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F8-4640-B684-DB7F0D9B7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11290776152984"/>
          <c:y val="0.85130588806456997"/>
          <c:w val="0.63217871203599552"/>
          <c:h val="0.10702744526876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50" baseline="0"/>
      </a:pPr>
      <a:endParaRPr lang="sl-S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66970-33C3-4978-8356-6AEA23B20A0B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0BEFB-C646-4F60-8396-29D57972B6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3197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Hi </a:t>
            </a:r>
            <a:r>
              <a:rPr lang="sl-SI" dirty="0" err="1"/>
              <a:t>Everybody</a:t>
            </a:r>
            <a:r>
              <a:rPr lang="sl-SI" dirty="0"/>
              <a:t>!!</a:t>
            </a:r>
          </a:p>
          <a:p>
            <a:endParaRPr lang="sl-SI" dirty="0"/>
          </a:p>
          <a:p>
            <a:r>
              <a:rPr lang="sl-SI" dirty="0" err="1"/>
              <a:t>My</a:t>
            </a:r>
            <a:r>
              <a:rPr lang="sl-SI" dirty="0"/>
              <a:t> name is Viktoria Koncz, </a:t>
            </a:r>
            <a:r>
              <a:rPr lang="sl-SI" dirty="0" err="1"/>
              <a:t>and</a:t>
            </a:r>
            <a:r>
              <a:rPr lang="sl-SI" dirty="0"/>
              <a:t> I </a:t>
            </a:r>
            <a:r>
              <a:rPr lang="sl-SI" dirty="0" err="1"/>
              <a:t>joined</a:t>
            </a:r>
            <a:r>
              <a:rPr lang="sl-SI" dirty="0"/>
              <a:t> to MSC-E center as a </a:t>
            </a:r>
            <a:r>
              <a:rPr lang="sl-SI" dirty="0" err="1"/>
              <a:t>postdoc</a:t>
            </a:r>
            <a:r>
              <a:rPr lang="sl-SI" dirty="0"/>
              <a:t> in </a:t>
            </a:r>
            <a:r>
              <a:rPr lang="sl-SI" dirty="0" err="1"/>
              <a:t>October</a:t>
            </a:r>
            <a:r>
              <a:rPr lang="sl-SI" dirty="0"/>
              <a:t>, </a:t>
            </a:r>
            <a:r>
              <a:rPr lang="sl-SI" dirty="0" err="1"/>
              <a:t>where</a:t>
            </a:r>
            <a:r>
              <a:rPr lang="sl-SI" dirty="0"/>
              <a:t> I </a:t>
            </a:r>
            <a:r>
              <a:rPr lang="sl-SI" dirty="0" err="1"/>
              <a:t>started</a:t>
            </a:r>
            <a:r>
              <a:rPr lang="sl-SI" dirty="0"/>
              <a:t> </a:t>
            </a:r>
            <a:r>
              <a:rPr lang="sl-SI" dirty="0" err="1"/>
              <a:t>working</a:t>
            </a:r>
            <a:r>
              <a:rPr lang="sl-SI" dirty="0"/>
              <a:t> on </a:t>
            </a:r>
            <a:r>
              <a:rPr lang="sl-SI" dirty="0" err="1"/>
              <a:t>athmospheric</a:t>
            </a:r>
            <a:r>
              <a:rPr lang="sl-SI" dirty="0"/>
              <a:t> </a:t>
            </a:r>
            <a:r>
              <a:rPr lang="sl-SI" dirty="0" err="1"/>
              <a:t>modelling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heavy</a:t>
            </a:r>
            <a:r>
              <a:rPr lang="sl-SI" dirty="0"/>
              <a:t> </a:t>
            </a:r>
            <a:r>
              <a:rPr lang="sl-SI" dirty="0" err="1"/>
              <a:t>metals</a:t>
            </a:r>
            <a:r>
              <a:rPr lang="sl-SI" dirty="0"/>
              <a:t>.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973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Heavy</a:t>
            </a:r>
            <a:r>
              <a:rPr lang="sl-SI" dirty="0"/>
              <a:t> </a:t>
            </a:r>
            <a:r>
              <a:rPr lang="sl-SI" dirty="0" err="1"/>
              <a:t>metals</a:t>
            </a:r>
            <a:r>
              <a:rPr lang="sl-SI" dirty="0"/>
              <a:t> like </a:t>
            </a:r>
            <a:r>
              <a:rPr lang="sl-SI" dirty="0" err="1"/>
              <a:t>lead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cadmium</a:t>
            </a:r>
            <a:r>
              <a:rPr lang="sl-SI" dirty="0"/>
              <a:t> are </a:t>
            </a:r>
            <a:r>
              <a:rPr lang="sl-SI" dirty="0" err="1"/>
              <a:t>travelling</a:t>
            </a:r>
            <a:r>
              <a:rPr lang="sl-SI" dirty="0"/>
              <a:t> in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athmosphere</a:t>
            </a:r>
            <a:r>
              <a:rPr lang="sl-SI" dirty="0"/>
              <a:t>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in a </a:t>
            </a:r>
            <a:r>
              <a:rPr lang="sl-SI" dirty="0" err="1"/>
              <a:t>particulate</a:t>
            </a:r>
            <a:r>
              <a:rPr lang="sl-SI" dirty="0"/>
              <a:t> </a:t>
            </a:r>
            <a:r>
              <a:rPr lang="sl-SI" dirty="0" err="1"/>
              <a:t>bound</a:t>
            </a:r>
            <a:r>
              <a:rPr lang="sl-SI" dirty="0"/>
              <a:t> form. </a:t>
            </a:r>
            <a:r>
              <a:rPr lang="sl-SI" dirty="0" err="1"/>
              <a:t>Wind</a:t>
            </a:r>
            <a:r>
              <a:rPr lang="sl-SI" dirty="0"/>
              <a:t> </a:t>
            </a:r>
            <a:r>
              <a:rPr lang="sl-SI" dirty="0" err="1"/>
              <a:t>resuspension</a:t>
            </a:r>
            <a:r>
              <a:rPr lang="sl-SI" dirty="0"/>
              <a:t> </a:t>
            </a:r>
            <a:r>
              <a:rPr lang="sl-SI" dirty="0" err="1"/>
              <a:t>has</a:t>
            </a:r>
            <a:r>
              <a:rPr lang="sl-SI" dirty="0"/>
              <a:t> a large </a:t>
            </a:r>
            <a:r>
              <a:rPr lang="sl-SI" dirty="0" err="1"/>
              <a:t>contribution</a:t>
            </a:r>
            <a:r>
              <a:rPr lang="sl-SI" dirty="0"/>
              <a:t> to </a:t>
            </a:r>
            <a:r>
              <a:rPr lang="sl-SI" dirty="0" err="1"/>
              <a:t>Pb</a:t>
            </a:r>
            <a:r>
              <a:rPr lang="sl-SI" dirty="0"/>
              <a:t> </a:t>
            </a:r>
            <a:r>
              <a:rPr lang="sl-SI" dirty="0" err="1"/>
              <a:t>deposition</a:t>
            </a:r>
            <a:r>
              <a:rPr lang="sl-SI" dirty="0"/>
              <a:t> in EMEP </a:t>
            </a:r>
            <a:r>
              <a:rPr lang="sl-SI" dirty="0" err="1"/>
              <a:t>countries</a:t>
            </a:r>
            <a:r>
              <a:rPr lang="sl-SI" dirty="0"/>
              <a:t>, like </a:t>
            </a:r>
            <a:r>
              <a:rPr lang="sl-SI" dirty="0" err="1"/>
              <a:t>this</a:t>
            </a:r>
            <a:r>
              <a:rPr lang="sl-SI" dirty="0"/>
              <a:t> diagram </a:t>
            </a:r>
            <a:r>
              <a:rPr lang="sl-SI" dirty="0" err="1"/>
              <a:t>shows</a:t>
            </a:r>
            <a:r>
              <a:rPr lang="sl-SI" dirty="0"/>
              <a:t>. </a:t>
            </a:r>
          </a:p>
          <a:p>
            <a:endParaRPr lang="sl-SI" dirty="0"/>
          </a:p>
          <a:p>
            <a:r>
              <a:rPr lang="sl-SI" dirty="0" err="1"/>
              <a:t>Unfortunately</a:t>
            </a:r>
            <a:r>
              <a:rPr lang="sl-SI" dirty="0"/>
              <a:t>,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mechanism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resuspension</a:t>
            </a:r>
            <a:r>
              <a:rPr lang="sl-SI" dirty="0"/>
              <a:t> is </a:t>
            </a:r>
            <a:r>
              <a:rPr lang="sl-SI" dirty="0" err="1"/>
              <a:t>highly</a:t>
            </a:r>
            <a:r>
              <a:rPr lang="sl-SI" dirty="0"/>
              <a:t> </a:t>
            </a:r>
            <a:r>
              <a:rPr lang="sl-SI" dirty="0" err="1"/>
              <a:t>uncertain</a:t>
            </a:r>
            <a:r>
              <a:rPr lang="sl-SI" dirty="0"/>
              <a:t>, </a:t>
            </a:r>
            <a:r>
              <a:rPr lang="sl-SI" dirty="0" err="1"/>
              <a:t>there</a:t>
            </a:r>
            <a:r>
              <a:rPr lang="sl-SI" dirty="0"/>
              <a:t> are a lot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uncertainities</a:t>
            </a:r>
            <a:r>
              <a:rPr lang="sl-SI" dirty="0"/>
              <a:t> in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process</a:t>
            </a:r>
            <a:r>
              <a:rPr lang="sl-SI" dirty="0"/>
              <a:t> </a:t>
            </a:r>
            <a:r>
              <a:rPr lang="sl-SI" dirty="0" err="1"/>
              <a:t>parameterisation</a:t>
            </a:r>
            <a:r>
              <a:rPr lang="sl-SI" dirty="0"/>
              <a:t>.</a:t>
            </a:r>
          </a:p>
          <a:p>
            <a:endParaRPr lang="sl-SI" dirty="0"/>
          </a:p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mechanism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wind</a:t>
            </a:r>
            <a:r>
              <a:rPr lang="sl-SI" dirty="0"/>
              <a:t> </a:t>
            </a:r>
            <a:r>
              <a:rPr lang="sl-SI" dirty="0" err="1"/>
              <a:t>resuspension</a:t>
            </a:r>
            <a:r>
              <a:rPr lang="sl-SI" dirty="0"/>
              <a:t> </a:t>
            </a:r>
            <a:r>
              <a:rPr lang="sl-SI" dirty="0" err="1"/>
              <a:t>can</a:t>
            </a:r>
            <a:r>
              <a:rPr lang="sl-SI" dirty="0"/>
              <a:t> be </a:t>
            </a:r>
            <a:r>
              <a:rPr lang="sl-SI" dirty="0" err="1"/>
              <a:t>dividied</a:t>
            </a:r>
            <a:r>
              <a:rPr lang="sl-SI" dirty="0"/>
              <a:t> </a:t>
            </a:r>
            <a:r>
              <a:rPr lang="sl-SI" dirty="0" err="1"/>
              <a:t>into</a:t>
            </a:r>
            <a:r>
              <a:rPr lang="sl-SI" dirty="0"/>
              <a:t> 2 </a:t>
            </a:r>
            <a:r>
              <a:rPr lang="sl-SI" dirty="0" err="1"/>
              <a:t>categories</a:t>
            </a:r>
            <a:r>
              <a:rPr lang="sl-SI" dirty="0"/>
              <a:t>: </a:t>
            </a:r>
            <a:r>
              <a:rPr lang="sl-SI" dirty="0" err="1"/>
              <a:t>saltation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sandblastion</a:t>
            </a:r>
            <a:r>
              <a:rPr lang="sl-SI" dirty="0"/>
              <a:t>. </a:t>
            </a:r>
          </a:p>
          <a:p>
            <a:endParaRPr lang="sl-SI" dirty="0"/>
          </a:p>
          <a:p>
            <a:r>
              <a:rPr lang="sl-SI" dirty="0"/>
              <a:t>…. </a:t>
            </a:r>
            <a:r>
              <a:rPr lang="sl-SI" dirty="0" err="1"/>
              <a:t>Maybe</a:t>
            </a:r>
            <a:r>
              <a:rPr lang="sl-SI" dirty="0"/>
              <a:t> </a:t>
            </a:r>
            <a:r>
              <a:rPr lang="sl-SI" dirty="0" err="1"/>
              <a:t>here</a:t>
            </a:r>
            <a:r>
              <a:rPr lang="sl-SI" dirty="0"/>
              <a:t> more </a:t>
            </a:r>
            <a:r>
              <a:rPr lang="sl-SI" dirty="0" err="1"/>
              <a:t>about</a:t>
            </a:r>
            <a:r>
              <a:rPr lang="sl-SI" dirty="0"/>
              <a:t> </a:t>
            </a:r>
            <a:r>
              <a:rPr lang="sl-SI" dirty="0" err="1"/>
              <a:t>saltation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sandblastion</a:t>
            </a:r>
            <a:r>
              <a:rPr lang="sl-SI" dirty="0"/>
              <a:t>. </a:t>
            </a:r>
            <a:r>
              <a:rPr lang="sl-SI" dirty="0" err="1"/>
              <a:t>Saltation</a:t>
            </a:r>
            <a:r>
              <a:rPr lang="sl-SI" dirty="0"/>
              <a:t> </a:t>
            </a:r>
            <a:r>
              <a:rPr lang="sl-SI" dirty="0" err="1"/>
              <a:t>means</a:t>
            </a:r>
            <a:r>
              <a:rPr lang="sl-SI" dirty="0"/>
              <a:t> horizontal </a:t>
            </a:r>
            <a:r>
              <a:rPr lang="sl-SI" dirty="0" err="1"/>
              <a:t>movement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soil</a:t>
            </a:r>
            <a:r>
              <a:rPr lang="sl-SI" dirty="0"/>
              <a:t> </a:t>
            </a:r>
            <a:r>
              <a:rPr lang="sl-SI" dirty="0" err="1"/>
              <a:t>aggregates</a:t>
            </a:r>
            <a:r>
              <a:rPr lang="sl-SI" dirty="0"/>
              <a:t>, </a:t>
            </a:r>
            <a:r>
              <a:rPr lang="sl-SI" dirty="0" err="1"/>
              <a:t>saltation</a:t>
            </a:r>
            <a:r>
              <a:rPr lang="sl-SI" dirty="0"/>
              <a:t> </a:t>
            </a:r>
            <a:r>
              <a:rPr lang="sl-SI" dirty="0" err="1"/>
              <a:t>starts</a:t>
            </a:r>
            <a:r>
              <a:rPr lang="sl-SI" dirty="0"/>
              <a:t> </a:t>
            </a:r>
            <a:r>
              <a:rPr lang="sl-SI" dirty="0" err="1"/>
              <a:t>if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wind</a:t>
            </a:r>
            <a:r>
              <a:rPr lang="sl-SI" dirty="0"/>
              <a:t> </a:t>
            </a:r>
            <a:r>
              <a:rPr lang="sl-SI" dirty="0" err="1"/>
              <a:t>friction</a:t>
            </a:r>
            <a:r>
              <a:rPr lang="sl-SI" dirty="0"/>
              <a:t> </a:t>
            </a:r>
            <a:r>
              <a:rPr lang="sl-SI" dirty="0" err="1"/>
              <a:t>velocity</a:t>
            </a:r>
            <a:r>
              <a:rPr lang="sl-SI" dirty="0"/>
              <a:t> </a:t>
            </a:r>
            <a:r>
              <a:rPr lang="sl-SI" dirty="0" err="1"/>
              <a:t>reaches</a:t>
            </a:r>
            <a:r>
              <a:rPr lang="sl-SI" dirty="0"/>
              <a:t> a </a:t>
            </a:r>
            <a:r>
              <a:rPr lang="sl-SI" dirty="0" err="1"/>
              <a:t>critical</a:t>
            </a:r>
            <a:r>
              <a:rPr lang="sl-SI" dirty="0"/>
              <a:t> </a:t>
            </a:r>
            <a:r>
              <a:rPr lang="sl-SI" dirty="0" err="1"/>
              <a:t>value</a:t>
            </a:r>
            <a:r>
              <a:rPr lang="sl-SI" dirty="0"/>
              <a:t>. </a:t>
            </a:r>
            <a:r>
              <a:rPr lang="sl-SI" dirty="0" err="1"/>
              <a:t>Sandblastion</a:t>
            </a:r>
            <a:r>
              <a:rPr lang="sl-SI" dirty="0"/>
              <a:t> is </a:t>
            </a:r>
            <a:r>
              <a:rPr lang="sl-SI" dirty="0" err="1"/>
              <a:t>when</a:t>
            </a:r>
            <a:r>
              <a:rPr lang="sl-SI" dirty="0"/>
              <a:t> </a:t>
            </a:r>
            <a:r>
              <a:rPr lang="sl-SI" dirty="0" err="1"/>
              <a:t>saltating</a:t>
            </a:r>
            <a:r>
              <a:rPr lang="sl-SI" dirty="0"/>
              <a:t> </a:t>
            </a:r>
            <a:r>
              <a:rPr lang="sl-SI" dirty="0" err="1"/>
              <a:t>aggregated</a:t>
            </a:r>
            <a:r>
              <a:rPr lang="sl-SI" dirty="0"/>
              <a:t> </a:t>
            </a:r>
            <a:r>
              <a:rPr lang="sl-SI" dirty="0" err="1"/>
              <a:t>reaches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ground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eject</a:t>
            </a:r>
            <a:r>
              <a:rPr lang="sl-SI" dirty="0"/>
              <a:t> </a:t>
            </a:r>
            <a:r>
              <a:rPr lang="sl-SI" dirty="0" err="1"/>
              <a:t>much</a:t>
            </a:r>
            <a:r>
              <a:rPr lang="sl-SI" dirty="0"/>
              <a:t> </a:t>
            </a:r>
            <a:r>
              <a:rPr lang="sl-SI" dirty="0" err="1"/>
              <a:t>smaller</a:t>
            </a:r>
            <a:r>
              <a:rPr lang="sl-SI" dirty="0"/>
              <a:t> </a:t>
            </a:r>
            <a:r>
              <a:rPr lang="sl-SI" dirty="0" err="1"/>
              <a:t>particles</a:t>
            </a:r>
            <a:r>
              <a:rPr lang="sl-SI" dirty="0"/>
              <a:t>. </a:t>
            </a:r>
            <a:r>
              <a:rPr lang="sl-SI" dirty="0" err="1"/>
              <a:t>These</a:t>
            </a:r>
            <a:r>
              <a:rPr lang="sl-SI" dirty="0"/>
              <a:t> </a:t>
            </a:r>
            <a:r>
              <a:rPr lang="sl-SI" dirty="0" err="1"/>
              <a:t>particles</a:t>
            </a:r>
            <a:r>
              <a:rPr lang="sl-SI" dirty="0"/>
              <a:t> </a:t>
            </a:r>
            <a:r>
              <a:rPr lang="sl-SI" dirty="0" err="1"/>
              <a:t>can</a:t>
            </a:r>
            <a:r>
              <a:rPr lang="sl-SI" dirty="0"/>
              <a:t> be </a:t>
            </a:r>
            <a:r>
              <a:rPr lang="sl-SI" dirty="0" err="1"/>
              <a:t>easily</a:t>
            </a:r>
            <a:r>
              <a:rPr lang="sl-SI" dirty="0"/>
              <a:t> </a:t>
            </a:r>
            <a:r>
              <a:rPr lang="sl-SI" dirty="0" err="1"/>
              <a:t>suspended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</a:t>
            </a:r>
            <a:r>
              <a:rPr lang="sl-SI" dirty="0" err="1"/>
              <a:t>wind</a:t>
            </a:r>
            <a:r>
              <a:rPr lang="sl-SI" dirty="0"/>
              <a:t>.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509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Briefly</a:t>
            </a:r>
            <a:r>
              <a:rPr lang="sl-SI" dirty="0"/>
              <a:t> </a:t>
            </a:r>
            <a:r>
              <a:rPr lang="sl-SI" dirty="0" err="1"/>
              <a:t>about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original </a:t>
            </a:r>
            <a:r>
              <a:rPr lang="sl-SI" dirty="0" err="1"/>
              <a:t>scheme</a:t>
            </a:r>
            <a:r>
              <a:rPr lang="sl-SI" dirty="0"/>
              <a:t>:</a:t>
            </a:r>
          </a:p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saltation</a:t>
            </a:r>
            <a:r>
              <a:rPr lang="sl-SI" dirty="0"/>
              <a:t> </a:t>
            </a:r>
            <a:r>
              <a:rPr lang="sl-SI" dirty="0" err="1"/>
              <a:t>equation</a:t>
            </a:r>
            <a:r>
              <a:rPr lang="sl-SI" dirty="0"/>
              <a:t> </a:t>
            </a:r>
            <a:r>
              <a:rPr lang="sl-SI" dirty="0" err="1"/>
              <a:t>belonging</a:t>
            </a:r>
            <a:r>
              <a:rPr lang="sl-SI" dirty="0"/>
              <a:t> to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scheme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introduced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</a:t>
            </a:r>
            <a:r>
              <a:rPr lang="sl-SI" dirty="0" err="1"/>
              <a:t>Marticorena</a:t>
            </a:r>
            <a:r>
              <a:rPr lang="sl-SI" dirty="0"/>
              <a:t> 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Bergametti</a:t>
            </a:r>
            <a:r>
              <a:rPr lang="sl-SI" dirty="0"/>
              <a:t>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parameterisation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threshold</a:t>
            </a:r>
            <a:r>
              <a:rPr lang="sl-SI" dirty="0"/>
              <a:t> </a:t>
            </a:r>
            <a:r>
              <a:rPr lang="sl-SI" dirty="0" err="1"/>
              <a:t>friction</a:t>
            </a:r>
            <a:r>
              <a:rPr lang="sl-SI" dirty="0"/>
              <a:t> </a:t>
            </a:r>
            <a:r>
              <a:rPr lang="sl-SI" dirty="0" err="1"/>
              <a:t>velocity</a:t>
            </a:r>
            <a:r>
              <a:rPr lang="sl-SI" dirty="0"/>
              <a:t>. </a:t>
            </a:r>
            <a:r>
              <a:rPr lang="sl-SI" dirty="0" err="1"/>
              <a:t>If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wind</a:t>
            </a:r>
            <a:r>
              <a:rPr lang="sl-SI" dirty="0"/>
              <a:t> </a:t>
            </a:r>
            <a:r>
              <a:rPr lang="sl-SI" dirty="0" err="1"/>
              <a:t>friction</a:t>
            </a:r>
            <a:r>
              <a:rPr lang="sl-SI" dirty="0"/>
              <a:t> </a:t>
            </a:r>
            <a:r>
              <a:rPr lang="sl-SI" dirty="0" err="1"/>
              <a:t>velocity</a:t>
            </a:r>
            <a:r>
              <a:rPr lang="sl-SI" dirty="0"/>
              <a:t> </a:t>
            </a:r>
            <a:r>
              <a:rPr lang="sl-SI" dirty="0" err="1"/>
              <a:t>reaches</a:t>
            </a:r>
            <a:r>
              <a:rPr lang="sl-SI" dirty="0"/>
              <a:t> a </a:t>
            </a:r>
            <a:r>
              <a:rPr lang="sl-SI" dirty="0" err="1"/>
              <a:t>critical</a:t>
            </a:r>
            <a:r>
              <a:rPr lang="sl-SI" dirty="0"/>
              <a:t> </a:t>
            </a:r>
            <a:r>
              <a:rPr lang="sl-SI" dirty="0" err="1"/>
              <a:t>value</a:t>
            </a:r>
            <a:r>
              <a:rPr lang="sl-SI" dirty="0"/>
              <a:t>,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threshold</a:t>
            </a:r>
            <a:r>
              <a:rPr lang="sl-SI" dirty="0"/>
              <a:t> </a:t>
            </a:r>
            <a:r>
              <a:rPr lang="sl-SI" dirty="0" err="1"/>
              <a:t>friction</a:t>
            </a:r>
            <a:r>
              <a:rPr lang="sl-SI" dirty="0"/>
              <a:t> </a:t>
            </a:r>
            <a:r>
              <a:rPr lang="sl-SI" dirty="0" err="1"/>
              <a:t>velocity</a:t>
            </a:r>
            <a:r>
              <a:rPr lang="sl-SI" dirty="0"/>
              <a:t> </a:t>
            </a:r>
            <a:r>
              <a:rPr lang="sl-SI" dirty="0" err="1"/>
              <a:t>depends</a:t>
            </a:r>
            <a:r>
              <a:rPr lang="sl-SI" dirty="0"/>
              <a:t> 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size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particle</a:t>
            </a:r>
            <a:r>
              <a:rPr lang="sl-SI" dirty="0"/>
              <a:t>, </a:t>
            </a:r>
            <a:r>
              <a:rPr lang="sl-SI" dirty="0" err="1"/>
              <a:t>soil</a:t>
            </a:r>
            <a:r>
              <a:rPr lang="sl-SI" dirty="0"/>
              <a:t> </a:t>
            </a:r>
            <a:r>
              <a:rPr lang="sl-SI" dirty="0" err="1"/>
              <a:t>wetness</a:t>
            </a:r>
            <a:r>
              <a:rPr lang="sl-SI" dirty="0"/>
              <a:t> </a:t>
            </a:r>
            <a:r>
              <a:rPr lang="sl-SI" dirty="0" err="1"/>
              <a:t>saltation</a:t>
            </a:r>
            <a:r>
              <a:rPr lang="sl-SI" dirty="0"/>
              <a:t> </a:t>
            </a:r>
            <a:r>
              <a:rPr lang="sl-SI" dirty="0" err="1"/>
              <a:t>starts</a:t>
            </a:r>
            <a:r>
              <a:rPr lang="sl-SI" dirty="0"/>
              <a:t>. </a:t>
            </a:r>
          </a:p>
          <a:p>
            <a:endParaRPr lang="sl-SI" dirty="0"/>
          </a:p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threshold</a:t>
            </a:r>
            <a:r>
              <a:rPr lang="sl-SI" dirty="0"/>
              <a:t> </a:t>
            </a:r>
            <a:r>
              <a:rPr lang="sl-SI" dirty="0" err="1"/>
              <a:t>friction</a:t>
            </a:r>
            <a:r>
              <a:rPr lang="sl-SI" dirty="0"/>
              <a:t> </a:t>
            </a:r>
            <a:r>
              <a:rPr lang="sl-SI" dirty="0" err="1"/>
              <a:t>velocity</a:t>
            </a:r>
            <a:r>
              <a:rPr lang="sl-SI" dirty="0"/>
              <a:t> </a:t>
            </a:r>
            <a:r>
              <a:rPr lang="sl-SI" dirty="0" err="1"/>
              <a:t>depends</a:t>
            </a:r>
            <a:r>
              <a:rPr lang="sl-SI" dirty="0"/>
              <a:t> 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protection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erodible</a:t>
            </a:r>
            <a:r>
              <a:rPr lang="sl-SI" dirty="0"/>
              <a:t> </a:t>
            </a:r>
            <a:r>
              <a:rPr lang="sl-SI" dirty="0" err="1"/>
              <a:t>soil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</a:t>
            </a:r>
            <a:r>
              <a:rPr lang="sl-SI" dirty="0" err="1"/>
              <a:t>roughness</a:t>
            </a:r>
            <a:r>
              <a:rPr lang="sl-SI" dirty="0"/>
              <a:t> </a:t>
            </a:r>
            <a:r>
              <a:rPr lang="sl-SI" dirty="0" err="1"/>
              <a:t>elements</a:t>
            </a:r>
            <a:r>
              <a:rPr lang="sl-SI" dirty="0"/>
              <a:t>, </a:t>
            </a:r>
            <a:r>
              <a:rPr lang="sl-SI" dirty="0" err="1"/>
              <a:t>this</a:t>
            </a:r>
            <a:r>
              <a:rPr lang="sl-SI" dirty="0"/>
              <a:t> is </a:t>
            </a:r>
            <a:r>
              <a:rPr lang="sl-SI" dirty="0" err="1"/>
              <a:t>called</a:t>
            </a:r>
            <a:r>
              <a:rPr lang="sl-SI" dirty="0"/>
              <a:t> drag </a:t>
            </a:r>
            <a:r>
              <a:rPr lang="sl-SI" dirty="0" err="1"/>
              <a:t>partitioning</a:t>
            </a:r>
            <a:r>
              <a:rPr lang="sl-SI" dirty="0"/>
              <a:t>. </a:t>
            </a:r>
            <a:r>
              <a:rPr lang="sl-SI" dirty="0" err="1"/>
              <a:t>According</a:t>
            </a:r>
            <a:r>
              <a:rPr lang="sl-SI" dirty="0"/>
              <a:t> to drag </a:t>
            </a:r>
            <a:r>
              <a:rPr lang="sl-SI" dirty="0" err="1"/>
              <a:t>partitioning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ratio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friction</a:t>
            </a:r>
            <a:r>
              <a:rPr lang="sl-SI" dirty="0"/>
              <a:t> </a:t>
            </a:r>
            <a:r>
              <a:rPr lang="sl-SI" dirty="0" err="1"/>
              <a:t>velocity</a:t>
            </a:r>
            <a:r>
              <a:rPr lang="sl-SI" dirty="0"/>
              <a:t> </a:t>
            </a:r>
            <a:r>
              <a:rPr lang="sl-SI" dirty="0" err="1"/>
              <a:t>corresponding</a:t>
            </a:r>
            <a:r>
              <a:rPr lang="sl-SI" dirty="0"/>
              <a:t> to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erodible</a:t>
            </a:r>
            <a:r>
              <a:rPr lang="sl-SI" dirty="0"/>
              <a:t> </a:t>
            </a:r>
            <a:r>
              <a:rPr lang="sl-SI" dirty="0" err="1"/>
              <a:t>surface</a:t>
            </a:r>
            <a:r>
              <a:rPr lang="sl-SI" dirty="0"/>
              <a:t> to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whole</a:t>
            </a:r>
            <a:r>
              <a:rPr lang="sl-SI" dirty="0"/>
              <a:t> </a:t>
            </a:r>
            <a:r>
              <a:rPr lang="sl-SI" dirty="0" err="1"/>
              <a:t>friction</a:t>
            </a:r>
            <a:r>
              <a:rPr lang="sl-SI" dirty="0"/>
              <a:t> </a:t>
            </a:r>
            <a:r>
              <a:rPr lang="sl-SI" dirty="0" err="1"/>
              <a:t>velocity</a:t>
            </a:r>
            <a:r>
              <a:rPr lang="sl-SI" dirty="0"/>
              <a:t> </a:t>
            </a:r>
            <a:r>
              <a:rPr lang="sl-SI" dirty="0" err="1"/>
              <a:t>can</a:t>
            </a:r>
            <a:r>
              <a:rPr lang="sl-SI" dirty="0"/>
              <a:t> be </a:t>
            </a:r>
            <a:r>
              <a:rPr lang="sl-SI" dirty="0" err="1"/>
              <a:t>calculated</a:t>
            </a:r>
            <a:r>
              <a:rPr lang="sl-SI" dirty="0"/>
              <a:t> in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following</a:t>
            </a:r>
            <a:r>
              <a:rPr lang="sl-SI" dirty="0"/>
              <a:t> </a:t>
            </a:r>
            <a:r>
              <a:rPr lang="sl-SI" dirty="0" err="1"/>
              <a:t>way</a:t>
            </a:r>
            <a:r>
              <a:rPr lang="sl-SI" dirty="0"/>
              <a:t> </a:t>
            </a:r>
            <a:r>
              <a:rPr lang="sl-SI" dirty="0" err="1"/>
              <a:t>introduced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</a:t>
            </a:r>
            <a:r>
              <a:rPr lang="sl-SI" dirty="0" err="1"/>
              <a:t>Shao</a:t>
            </a:r>
            <a:r>
              <a:rPr lang="sl-SI" dirty="0"/>
              <a:t>:</a:t>
            </a:r>
          </a:p>
          <a:p>
            <a:endParaRPr lang="sl-SI" dirty="0"/>
          </a:p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sandblasting</a:t>
            </a:r>
            <a:r>
              <a:rPr lang="sl-SI" dirty="0"/>
              <a:t> model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developed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</a:t>
            </a:r>
            <a:r>
              <a:rPr lang="sl-SI" dirty="0" err="1"/>
              <a:t>Alfaro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Gomes</a:t>
            </a:r>
            <a:r>
              <a:rPr lang="sl-SI" dirty="0"/>
              <a:t>, in </a:t>
            </a:r>
            <a:r>
              <a:rPr lang="sl-SI" dirty="0" err="1"/>
              <a:t>which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effeiciency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sandblasting</a:t>
            </a:r>
            <a:r>
              <a:rPr lang="sl-SI" dirty="0"/>
              <a:t> </a:t>
            </a:r>
            <a:r>
              <a:rPr lang="sl-SI" dirty="0" err="1"/>
              <a:t>process</a:t>
            </a:r>
            <a:r>
              <a:rPr lang="sl-SI" dirty="0"/>
              <a:t> is </a:t>
            </a:r>
            <a:r>
              <a:rPr lang="sl-SI" dirty="0" err="1"/>
              <a:t>decribed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</a:t>
            </a:r>
            <a:r>
              <a:rPr lang="sl-SI" dirty="0" err="1"/>
              <a:t>theoretical</a:t>
            </a:r>
            <a:r>
              <a:rPr lang="sl-SI" dirty="0"/>
              <a:t> </a:t>
            </a:r>
            <a:r>
              <a:rPr lang="sl-SI" dirty="0" err="1"/>
              <a:t>quantities</a:t>
            </a:r>
            <a:r>
              <a:rPr lang="sl-SI" dirty="0"/>
              <a:t> like </a:t>
            </a:r>
            <a:r>
              <a:rPr lang="sl-SI" dirty="0" err="1"/>
              <a:t>binding</a:t>
            </a:r>
            <a:r>
              <a:rPr lang="sl-SI" dirty="0"/>
              <a:t> </a:t>
            </a:r>
            <a:r>
              <a:rPr lang="sl-SI" dirty="0" err="1"/>
              <a:t>energies</a:t>
            </a:r>
            <a:r>
              <a:rPr lang="sl-SI" dirty="0"/>
              <a:t>, </a:t>
            </a:r>
            <a:r>
              <a:rPr lang="sl-SI" dirty="0" err="1"/>
              <a:t>fraction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kinetic</a:t>
            </a:r>
            <a:r>
              <a:rPr lang="sl-SI" dirty="0"/>
              <a:t> </a:t>
            </a:r>
            <a:r>
              <a:rPr lang="sl-SI" dirty="0" err="1"/>
              <a:t>energy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a </a:t>
            </a:r>
            <a:r>
              <a:rPr lang="sl-SI" dirty="0" err="1"/>
              <a:t>soil</a:t>
            </a:r>
            <a:r>
              <a:rPr lang="sl-SI" dirty="0"/>
              <a:t> </a:t>
            </a:r>
            <a:r>
              <a:rPr lang="sl-SI" dirty="0" err="1"/>
              <a:t>aggregate</a:t>
            </a:r>
            <a:r>
              <a:rPr lang="sl-SI" dirty="0"/>
              <a:t> </a:t>
            </a:r>
            <a:r>
              <a:rPr lang="sl-SI" dirty="0" err="1"/>
              <a:t>required</a:t>
            </a:r>
            <a:r>
              <a:rPr lang="sl-SI" dirty="0"/>
              <a:t> to </a:t>
            </a:r>
            <a:r>
              <a:rPr lang="sl-SI" dirty="0" err="1"/>
              <a:t>release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particles</a:t>
            </a:r>
            <a:r>
              <a:rPr lang="sl-SI" dirty="0"/>
              <a:t> </a:t>
            </a:r>
            <a:r>
              <a:rPr lang="sl-SI" dirty="0" err="1"/>
              <a:t>belonging</a:t>
            </a:r>
            <a:r>
              <a:rPr lang="sl-SI" dirty="0"/>
              <a:t> to </a:t>
            </a:r>
            <a:r>
              <a:rPr lang="sl-SI" dirty="0" err="1"/>
              <a:t>different</a:t>
            </a:r>
            <a:r>
              <a:rPr lang="sl-SI" dirty="0"/>
              <a:t> </a:t>
            </a:r>
            <a:r>
              <a:rPr lang="sl-SI" dirty="0" err="1"/>
              <a:t>modes</a:t>
            </a:r>
            <a:r>
              <a:rPr lang="sl-SI" dirty="0"/>
              <a:t>. </a:t>
            </a:r>
          </a:p>
          <a:p>
            <a:endParaRPr lang="sl-SI" dirty="0"/>
          </a:p>
          <a:p>
            <a:r>
              <a:rPr lang="sl-SI" dirty="0"/>
              <a:t>It </a:t>
            </a:r>
            <a:r>
              <a:rPr lang="sl-SI" dirty="0" err="1"/>
              <a:t>should</a:t>
            </a:r>
            <a:r>
              <a:rPr lang="sl-SI" dirty="0"/>
              <a:t> be </a:t>
            </a:r>
            <a:r>
              <a:rPr lang="sl-SI" dirty="0" err="1"/>
              <a:t>mentioned</a:t>
            </a:r>
            <a:r>
              <a:rPr lang="sl-SI" dirty="0"/>
              <a:t> </a:t>
            </a:r>
            <a:r>
              <a:rPr lang="sl-SI" dirty="0" err="1"/>
              <a:t>here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soil</a:t>
            </a:r>
            <a:r>
              <a:rPr lang="sl-SI" dirty="0"/>
              <a:t> </a:t>
            </a:r>
            <a:r>
              <a:rPr lang="sl-SI" dirty="0" err="1"/>
              <a:t>concentration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heavy</a:t>
            </a:r>
            <a:r>
              <a:rPr lang="sl-SI" dirty="0"/>
              <a:t> </a:t>
            </a:r>
            <a:r>
              <a:rPr lang="sl-SI" dirty="0" err="1"/>
              <a:t>metals</a:t>
            </a:r>
            <a:r>
              <a:rPr lang="sl-SI" dirty="0"/>
              <a:t> are </a:t>
            </a:r>
            <a:r>
              <a:rPr lang="sl-SI" dirty="0" err="1"/>
              <a:t>still</a:t>
            </a:r>
            <a:r>
              <a:rPr lang="sl-SI" dirty="0"/>
              <a:t> </a:t>
            </a:r>
            <a:r>
              <a:rPr lang="sl-SI" dirty="0" err="1"/>
              <a:t>highly</a:t>
            </a:r>
            <a:r>
              <a:rPr lang="sl-SI" dirty="0"/>
              <a:t> </a:t>
            </a:r>
            <a:r>
              <a:rPr lang="sl-SI" dirty="0" err="1"/>
              <a:t>uncertain</a:t>
            </a:r>
            <a:r>
              <a:rPr lang="sl-SI" dirty="0"/>
              <a:t>, </a:t>
            </a:r>
            <a:r>
              <a:rPr lang="sl-SI" dirty="0" err="1"/>
              <a:t>influencing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results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heavy</a:t>
            </a:r>
            <a:r>
              <a:rPr lang="sl-SI" dirty="0"/>
              <a:t> metal </a:t>
            </a:r>
            <a:r>
              <a:rPr lang="sl-SI" dirty="0" err="1"/>
              <a:t>simulations</a:t>
            </a:r>
            <a:r>
              <a:rPr lang="sl-SI" dirty="0"/>
              <a:t>.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this</a:t>
            </a:r>
            <a:r>
              <a:rPr lang="sl-SI" dirty="0"/>
              <a:t> </a:t>
            </a:r>
            <a:r>
              <a:rPr lang="sl-SI" dirty="0" err="1"/>
              <a:t>reason</a:t>
            </a:r>
            <a:r>
              <a:rPr lang="sl-SI" dirty="0"/>
              <a:t> </a:t>
            </a:r>
            <a:r>
              <a:rPr lang="sl-SI" dirty="0" err="1"/>
              <a:t>we</a:t>
            </a:r>
            <a:r>
              <a:rPr lang="sl-SI" dirty="0"/>
              <a:t> </a:t>
            </a:r>
            <a:r>
              <a:rPr lang="sl-SI" dirty="0" err="1"/>
              <a:t>simulated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as </a:t>
            </a:r>
            <a:r>
              <a:rPr lang="sl-SI" dirty="0" err="1"/>
              <a:t>well</a:t>
            </a:r>
            <a:r>
              <a:rPr lang="sl-SI" dirty="0"/>
              <a:t>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212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Some </a:t>
            </a:r>
            <a:r>
              <a:rPr lang="sl-SI" dirty="0" err="1"/>
              <a:t>parameters</a:t>
            </a:r>
            <a:r>
              <a:rPr lang="sl-SI" dirty="0"/>
              <a:t> 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scheme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chosen</a:t>
            </a:r>
            <a:r>
              <a:rPr lang="sl-SI" dirty="0"/>
              <a:t>, to </a:t>
            </a:r>
            <a:r>
              <a:rPr lang="sl-SI" dirty="0" err="1"/>
              <a:t>which</a:t>
            </a:r>
            <a:r>
              <a:rPr lang="sl-SI" dirty="0"/>
              <a:t> multiple </a:t>
            </a:r>
            <a:r>
              <a:rPr lang="sl-SI" dirty="0" err="1"/>
              <a:t>values</a:t>
            </a:r>
            <a:r>
              <a:rPr lang="sl-SI" dirty="0"/>
              <a:t> </a:t>
            </a:r>
            <a:r>
              <a:rPr lang="sl-SI" dirty="0" err="1"/>
              <a:t>exists</a:t>
            </a:r>
            <a:r>
              <a:rPr lang="sl-SI" dirty="0"/>
              <a:t> in </a:t>
            </a:r>
            <a:r>
              <a:rPr lang="sl-SI" dirty="0" err="1"/>
              <a:t>the</a:t>
            </a:r>
            <a:r>
              <a:rPr lang="sl-SI" dirty="0"/>
              <a:t> literature </a:t>
            </a:r>
            <a:r>
              <a:rPr lang="sl-SI" dirty="0" err="1"/>
              <a:t>depending</a:t>
            </a:r>
            <a:r>
              <a:rPr lang="sl-SI" dirty="0"/>
              <a:t> 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land</a:t>
            </a:r>
            <a:r>
              <a:rPr lang="sl-SI" dirty="0"/>
              <a:t> </a:t>
            </a:r>
            <a:r>
              <a:rPr lang="sl-SI" dirty="0" err="1"/>
              <a:t>cover</a:t>
            </a:r>
            <a:r>
              <a:rPr lang="sl-SI" dirty="0"/>
              <a:t> </a:t>
            </a:r>
            <a:r>
              <a:rPr lang="sl-SI" dirty="0" err="1"/>
              <a:t>type</a:t>
            </a:r>
            <a:r>
              <a:rPr lang="sl-SI" dirty="0"/>
              <a:t>.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land</a:t>
            </a:r>
            <a:r>
              <a:rPr lang="sl-SI" dirty="0"/>
              <a:t> </a:t>
            </a:r>
            <a:r>
              <a:rPr lang="sl-SI" dirty="0" err="1"/>
              <a:t>cover</a:t>
            </a:r>
            <a:r>
              <a:rPr lang="sl-SI" dirty="0"/>
              <a:t> </a:t>
            </a:r>
            <a:r>
              <a:rPr lang="sl-SI" dirty="0" err="1"/>
              <a:t>type</a:t>
            </a:r>
            <a:r>
              <a:rPr lang="sl-SI" dirty="0"/>
              <a:t>, </a:t>
            </a:r>
            <a:r>
              <a:rPr lang="sl-SI" dirty="0" err="1"/>
              <a:t>where</a:t>
            </a:r>
            <a:r>
              <a:rPr lang="sl-SI" dirty="0"/>
              <a:t> </a:t>
            </a:r>
            <a:r>
              <a:rPr lang="sl-SI" dirty="0" err="1"/>
              <a:t>resuspension</a:t>
            </a:r>
            <a:r>
              <a:rPr lang="sl-SI" dirty="0"/>
              <a:t> </a:t>
            </a:r>
            <a:r>
              <a:rPr lang="sl-SI" dirty="0" err="1"/>
              <a:t>might</a:t>
            </a:r>
            <a:r>
              <a:rPr lang="sl-SI" dirty="0"/>
              <a:t> </a:t>
            </a:r>
            <a:r>
              <a:rPr lang="sl-SI" dirty="0" err="1"/>
              <a:t>occur</a:t>
            </a:r>
            <a:r>
              <a:rPr lang="sl-SI" dirty="0"/>
              <a:t>, </a:t>
            </a:r>
            <a:r>
              <a:rPr lang="sl-SI" dirty="0" err="1"/>
              <a:t>can</a:t>
            </a:r>
            <a:r>
              <a:rPr lang="sl-SI" dirty="0"/>
              <a:t> be: </a:t>
            </a:r>
            <a:r>
              <a:rPr lang="sl-SI" dirty="0" err="1"/>
              <a:t>arible</a:t>
            </a:r>
            <a:r>
              <a:rPr lang="sl-SI" dirty="0"/>
              <a:t>, </a:t>
            </a:r>
            <a:r>
              <a:rPr lang="sl-SI" dirty="0" err="1"/>
              <a:t>barren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urban. To </a:t>
            </a:r>
            <a:r>
              <a:rPr lang="sl-SI" dirty="0" err="1"/>
              <a:t>these</a:t>
            </a:r>
            <a:r>
              <a:rPr lang="sl-SI" dirty="0"/>
              <a:t> </a:t>
            </a:r>
            <a:r>
              <a:rPr lang="sl-SI" dirty="0" err="1"/>
              <a:t>values</a:t>
            </a:r>
            <a:r>
              <a:rPr lang="sl-SI" dirty="0"/>
              <a:t> a 2 </a:t>
            </a:r>
            <a:r>
              <a:rPr lang="sl-SI" dirty="0" err="1"/>
              <a:t>factor</a:t>
            </a:r>
            <a:r>
              <a:rPr lang="sl-SI" dirty="0"/>
              <a:t> </a:t>
            </a:r>
            <a:r>
              <a:rPr lang="sl-SI" dirty="0" err="1"/>
              <a:t>sensitivity</a:t>
            </a:r>
            <a:r>
              <a:rPr lang="sl-SI" dirty="0"/>
              <a:t> test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carried</a:t>
            </a:r>
            <a:r>
              <a:rPr lang="sl-SI" dirty="0"/>
              <a:t> out, </a:t>
            </a:r>
            <a:r>
              <a:rPr lang="sl-SI" dirty="0" err="1"/>
              <a:t>which</a:t>
            </a:r>
            <a:r>
              <a:rPr lang="sl-SI" dirty="0"/>
              <a:t> </a:t>
            </a:r>
            <a:r>
              <a:rPr lang="sl-SI" dirty="0" err="1"/>
              <a:t>means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value</a:t>
            </a:r>
            <a:r>
              <a:rPr lang="sl-SI" dirty="0"/>
              <a:t> to </a:t>
            </a:r>
            <a:r>
              <a:rPr lang="sl-SI" dirty="0" err="1"/>
              <a:t>multiplied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2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divided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2,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same </a:t>
            </a:r>
            <a:r>
              <a:rPr lang="sl-SI" dirty="0" err="1"/>
              <a:t>simulations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carried</a:t>
            </a:r>
            <a:r>
              <a:rPr lang="sl-SI" dirty="0"/>
              <a:t> out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modified</a:t>
            </a:r>
            <a:r>
              <a:rPr lang="sl-SI" dirty="0"/>
              <a:t> </a:t>
            </a:r>
            <a:r>
              <a:rPr lang="sl-SI" dirty="0" err="1"/>
              <a:t>parameters</a:t>
            </a:r>
            <a:r>
              <a:rPr lang="sl-SI" dirty="0"/>
              <a:t>.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output</a:t>
            </a:r>
            <a:r>
              <a:rPr lang="sl-SI" dirty="0"/>
              <a:t> </a:t>
            </a:r>
            <a:r>
              <a:rPr lang="sl-SI" dirty="0" err="1"/>
              <a:t>metric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test is </a:t>
            </a:r>
            <a:r>
              <a:rPr lang="sl-SI" dirty="0" err="1"/>
              <a:t>aggregated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whole</a:t>
            </a:r>
            <a:r>
              <a:rPr lang="sl-SI" dirty="0"/>
              <a:t> EMEP </a:t>
            </a:r>
            <a:r>
              <a:rPr lang="sl-SI" dirty="0" err="1"/>
              <a:t>domain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a </a:t>
            </a:r>
            <a:r>
              <a:rPr lang="sl-SI" dirty="0" err="1"/>
              <a:t>randomly</a:t>
            </a:r>
            <a:r>
              <a:rPr lang="sl-SI" dirty="0"/>
              <a:t> </a:t>
            </a:r>
            <a:r>
              <a:rPr lang="sl-SI" dirty="0" err="1"/>
              <a:t>picked</a:t>
            </a:r>
            <a:r>
              <a:rPr lang="sl-SI" dirty="0"/>
              <a:t> 1 </a:t>
            </a:r>
            <a:r>
              <a:rPr lang="sl-SI" dirty="0" err="1"/>
              <a:t>week</a:t>
            </a:r>
            <a:r>
              <a:rPr lang="sl-SI" dirty="0"/>
              <a:t> </a:t>
            </a:r>
            <a:r>
              <a:rPr lang="sl-SI" dirty="0" err="1"/>
              <a:t>long</a:t>
            </a:r>
            <a:r>
              <a:rPr lang="sl-SI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4523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There</a:t>
            </a:r>
            <a:r>
              <a:rPr lang="sl-SI" dirty="0"/>
              <a:t> are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suspension</a:t>
            </a:r>
            <a:r>
              <a:rPr lang="sl-SI" dirty="0"/>
              <a:t> </a:t>
            </a:r>
            <a:r>
              <a:rPr lang="sl-SI" dirty="0" err="1"/>
              <a:t>schemes</a:t>
            </a:r>
            <a:r>
              <a:rPr lang="sl-SI" dirty="0"/>
              <a:t> </a:t>
            </a:r>
            <a:r>
              <a:rPr lang="sl-SI" dirty="0" err="1"/>
              <a:t>existing</a:t>
            </a:r>
            <a:r>
              <a:rPr lang="sl-SI" dirty="0"/>
              <a:t> in </a:t>
            </a:r>
            <a:r>
              <a:rPr lang="sl-SI" dirty="0" err="1"/>
              <a:t>the</a:t>
            </a:r>
            <a:r>
              <a:rPr lang="sl-SI" dirty="0"/>
              <a:t> literature. I </a:t>
            </a:r>
            <a:r>
              <a:rPr lang="sl-SI" dirty="0" err="1"/>
              <a:t>found</a:t>
            </a:r>
            <a:r>
              <a:rPr lang="sl-SI" dirty="0"/>
              <a:t> in a </a:t>
            </a:r>
            <a:r>
              <a:rPr lang="sl-SI" dirty="0" err="1"/>
              <a:t>paper</a:t>
            </a:r>
            <a:r>
              <a:rPr lang="sl-SI" dirty="0"/>
              <a:t>, </a:t>
            </a:r>
            <a:r>
              <a:rPr lang="sl-SI" dirty="0" err="1"/>
              <a:t>that</a:t>
            </a:r>
            <a:r>
              <a:rPr lang="sl-SI" dirty="0"/>
              <a:t> Kok </a:t>
            </a:r>
            <a:r>
              <a:rPr lang="sl-SI" dirty="0" err="1"/>
              <a:t>saltation</a:t>
            </a:r>
            <a:r>
              <a:rPr lang="sl-SI" dirty="0"/>
              <a:t> </a:t>
            </a:r>
            <a:r>
              <a:rPr lang="sl-SI" dirty="0" err="1"/>
              <a:t>equation</a:t>
            </a:r>
            <a:r>
              <a:rPr lang="sl-SI" dirty="0"/>
              <a:t> </a:t>
            </a:r>
            <a:r>
              <a:rPr lang="sl-SI" dirty="0" err="1"/>
              <a:t>performed</a:t>
            </a:r>
            <a:r>
              <a:rPr lang="sl-SI" dirty="0"/>
              <a:t> </a:t>
            </a:r>
            <a:r>
              <a:rPr lang="sl-SI" dirty="0" err="1"/>
              <a:t>slightly</a:t>
            </a:r>
            <a:r>
              <a:rPr lang="sl-SI" dirty="0"/>
              <a:t> </a:t>
            </a:r>
            <a:r>
              <a:rPr lang="sl-SI" dirty="0" err="1"/>
              <a:t>better</a:t>
            </a:r>
            <a:r>
              <a:rPr lang="sl-SI" dirty="0"/>
              <a:t> in Gobi desert. In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paper</a:t>
            </a:r>
            <a:r>
              <a:rPr lang="sl-SI" dirty="0"/>
              <a:t> </a:t>
            </a:r>
            <a:r>
              <a:rPr lang="sl-SI" dirty="0" err="1"/>
              <a:t>only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C_DK parameter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deserts</a:t>
            </a:r>
            <a:r>
              <a:rPr lang="sl-SI" dirty="0"/>
              <a:t>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introduced</a:t>
            </a:r>
            <a:r>
              <a:rPr lang="sl-SI" dirty="0"/>
              <a:t>,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land</a:t>
            </a:r>
            <a:r>
              <a:rPr lang="sl-SI" dirty="0"/>
              <a:t> </a:t>
            </a:r>
            <a:r>
              <a:rPr lang="sl-SI" dirty="0" err="1"/>
              <a:t>cover</a:t>
            </a:r>
            <a:r>
              <a:rPr lang="sl-SI" dirty="0"/>
              <a:t> </a:t>
            </a:r>
            <a:r>
              <a:rPr lang="sl-SI" dirty="0" err="1"/>
              <a:t>types</a:t>
            </a:r>
            <a:r>
              <a:rPr lang="sl-SI" dirty="0"/>
              <a:t> it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rescaled</a:t>
            </a:r>
            <a:r>
              <a:rPr lang="sl-SI" dirty="0"/>
              <a:t> like K </a:t>
            </a:r>
            <a:r>
              <a:rPr lang="sl-SI" dirty="0" err="1"/>
              <a:t>depends</a:t>
            </a:r>
            <a:r>
              <a:rPr lang="sl-SI" dirty="0"/>
              <a:t> on </a:t>
            </a:r>
            <a:r>
              <a:rPr lang="sl-SI" dirty="0" err="1"/>
              <a:t>land</a:t>
            </a:r>
            <a:r>
              <a:rPr lang="sl-SI" dirty="0"/>
              <a:t> </a:t>
            </a:r>
            <a:r>
              <a:rPr lang="sl-SI" dirty="0" err="1"/>
              <a:t>cover</a:t>
            </a:r>
            <a:r>
              <a:rPr lang="sl-SI" dirty="0"/>
              <a:t> </a:t>
            </a:r>
            <a:r>
              <a:rPr lang="sl-SI" dirty="0" err="1"/>
              <a:t>types</a:t>
            </a:r>
            <a:r>
              <a:rPr lang="sl-SI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8940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scheme</a:t>
            </a:r>
            <a:r>
              <a:rPr lang="sl-SI" dirty="0"/>
              <a:t> </a:t>
            </a:r>
            <a:r>
              <a:rPr lang="sl-SI" dirty="0" err="1"/>
              <a:t>which</a:t>
            </a:r>
            <a:r>
              <a:rPr lang="sl-SI" dirty="0"/>
              <a:t>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picked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testing</a:t>
            </a:r>
            <a:r>
              <a:rPr lang="sl-SI" dirty="0"/>
              <a:t> is </a:t>
            </a:r>
            <a:r>
              <a:rPr lang="sl-SI" dirty="0" err="1"/>
              <a:t>the</a:t>
            </a:r>
            <a:r>
              <a:rPr lang="sl-SI" dirty="0"/>
              <a:t> Shao04 </a:t>
            </a:r>
            <a:r>
              <a:rPr lang="sl-SI" dirty="0" err="1"/>
              <a:t>scheme</a:t>
            </a:r>
            <a:r>
              <a:rPr lang="sl-SI" dirty="0"/>
              <a:t>. </a:t>
            </a:r>
            <a:r>
              <a:rPr lang="sl-SI" dirty="0" err="1"/>
              <a:t>This</a:t>
            </a:r>
            <a:r>
              <a:rPr lang="sl-SI" dirty="0"/>
              <a:t> is a </a:t>
            </a:r>
            <a:r>
              <a:rPr lang="sl-SI" dirty="0" err="1"/>
              <a:t>quiet</a:t>
            </a:r>
            <a:r>
              <a:rPr lang="sl-SI" dirty="0"/>
              <a:t> general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promising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resuspension</a:t>
            </a:r>
            <a:r>
              <a:rPr lang="sl-SI" dirty="0"/>
              <a:t> </a:t>
            </a:r>
            <a:r>
              <a:rPr lang="sl-SI" dirty="0" err="1"/>
              <a:t>scheme</a:t>
            </a:r>
            <a:r>
              <a:rPr lang="sl-SI" dirty="0"/>
              <a:t> </a:t>
            </a:r>
            <a:r>
              <a:rPr lang="sl-SI" dirty="0" err="1"/>
              <a:t>performed</a:t>
            </a:r>
            <a:r>
              <a:rPr lang="sl-SI" dirty="0"/>
              <a:t> </a:t>
            </a:r>
            <a:r>
              <a:rPr lang="sl-SI" dirty="0" err="1"/>
              <a:t>well</a:t>
            </a:r>
            <a:r>
              <a:rPr lang="sl-SI" dirty="0"/>
              <a:t> in </a:t>
            </a:r>
            <a:r>
              <a:rPr lang="sl-SI" dirty="0" err="1"/>
              <a:t>Australian</a:t>
            </a:r>
            <a:r>
              <a:rPr lang="sl-SI" dirty="0"/>
              <a:t> </a:t>
            </a:r>
            <a:r>
              <a:rPr lang="sl-SI" dirty="0" err="1"/>
              <a:t>deserts</a:t>
            </a:r>
            <a:r>
              <a:rPr lang="sl-SI" dirty="0"/>
              <a:t>. </a:t>
            </a:r>
            <a:r>
              <a:rPr lang="sl-SI" dirty="0" err="1"/>
              <a:t>Instead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operating</a:t>
            </a:r>
            <a:r>
              <a:rPr lang="sl-SI" dirty="0"/>
              <a:t>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binding</a:t>
            </a:r>
            <a:r>
              <a:rPr lang="sl-SI" dirty="0"/>
              <a:t> </a:t>
            </a:r>
            <a:r>
              <a:rPr lang="sl-SI" dirty="0" err="1"/>
              <a:t>energies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theoretical</a:t>
            </a:r>
            <a:r>
              <a:rPr lang="sl-SI" dirty="0"/>
              <a:t> </a:t>
            </a:r>
            <a:r>
              <a:rPr lang="sl-SI" dirty="0" err="1"/>
              <a:t>parameters</a:t>
            </a:r>
            <a:r>
              <a:rPr lang="sl-SI" dirty="0"/>
              <a:t>,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different</a:t>
            </a:r>
            <a:r>
              <a:rPr lang="sl-SI" dirty="0"/>
              <a:t> desert </a:t>
            </a:r>
            <a:r>
              <a:rPr lang="sl-SI" dirty="0" err="1"/>
              <a:t>locations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soil</a:t>
            </a:r>
            <a:r>
              <a:rPr lang="sl-SI" dirty="0"/>
              <a:t> </a:t>
            </a:r>
            <a:r>
              <a:rPr lang="sl-SI" dirty="0" err="1"/>
              <a:t>samples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soil</a:t>
            </a:r>
            <a:r>
              <a:rPr lang="sl-SI" dirty="0"/>
              <a:t> </a:t>
            </a:r>
            <a:r>
              <a:rPr lang="sl-SI" dirty="0" err="1"/>
              <a:t>texture</a:t>
            </a:r>
            <a:r>
              <a:rPr lang="sl-SI" dirty="0"/>
              <a:t> </a:t>
            </a:r>
            <a:r>
              <a:rPr lang="sl-SI" dirty="0" err="1"/>
              <a:t>tpyes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size</a:t>
            </a:r>
            <a:r>
              <a:rPr lang="sl-SI" dirty="0"/>
              <a:t> </a:t>
            </a:r>
            <a:r>
              <a:rPr lang="sl-SI" dirty="0" err="1"/>
              <a:t>distribution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particles</a:t>
            </a:r>
            <a:r>
              <a:rPr lang="sl-SI" dirty="0"/>
              <a:t> </a:t>
            </a:r>
            <a:r>
              <a:rPr lang="sl-SI" dirty="0" err="1"/>
              <a:t>after</a:t>
            </a:r>
            <a:r>
              <a:rPr lang="sl-SI" dirty="0"/>
              <a:t> </a:t>
            </a:r>
            <a:r>
              <a:rPr lang="sl-SI" dirty="0" err="1"/>
              <a:t>sandblastion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measured</a:t>
            </a:r>
            <a:r>
              <a:rPr lang="sl-SI" dirty="0"/>
              <a:t>. So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approach</a:t>
            </a:r>
            <a:r>
              <a:rPr lang="sl-SI" dirty="0"/>
              <a:t> is </a:t>
            </a:r>
            <a:r>
              <a:rPr lang="sl-SI" dirty="0" err="1"/>
              <a:t>different</a:t>
            </a:r>
            <a:r>
              <a:rPr lang="sl-SI" dirty="0"/>
              <a:t>.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particle</a:t>
            </a:r>
            <a:r>
              <a:rPr lang="sl-SI" dirty="0"/>
              <a:t> </a:t>
            </a:r>
            <a:r>
              <a:rPr lang="sl-SI" dirty="0" err="1"/>
              <a:t>size</a:t>
            </a:r>
            <a:r>
              <a:rPr lang="sl-SI" dirty="0"/>
              <a:t> </a:t>
            </a:r>
            <a:r>
              <a:rPr lang="sl-SI" dirty="0" err="1"/>
              <a:t>distribution</a:t>
            </a:r>
            <a:r>
              <a:rPr lang="sl-SI" dirty="0"/>
              <a:t> </a:t>
            </a:r>
            <a:r>
              <a:rPr lang="sl-SI" dirty="0" err="1"/>
              <a:t>after</a:t>
            </a:r>
            <a:r>
              <a:rPr lang="sl-SI" dirty="0"/>
              <a:t> </a:t>
            </a:r>
            <a:r>
              <a:rPr lang="sl-SI" dirty="0" err="1"/>
              <a:t>sandblastion</a:t>
            </a:r>
            <a:r>
              <a:rPr lang="sl-SI" dirty="0"/>
              <a:t> is </a:t>
            </a:r>
            <a:r>
              <a:rPr lang="sl-SI" dirty="0" err="1"/>
              <a:t>somewhere</a:t>
            </a:r>
            <a:r>
              <a:rPr lang="sl-SI" dirty="0"/>
              <a:t> </a:t>
            </a:r>
            <a:r>
              <a:rPr lang="sl-SI" dirty="0" err="1"/>
              <a:t>between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minimally</a:t>
            </a:r>
            <a:r>
              <a:rPr lang="sl-SI" dirty="0"/>
              <a:t> </a:t>
            </a:r>
            <a:r>
              <a:rPr lang="sl-SI" dirty="0" err="1"/>
              <a:t>dispersed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fully</a:t>
            </a:r>
            <a:r>
              <a:rPr lang="sl-SI" dirty="0"/>
              <a:t> </a:t>
            </a:r>
            <a:r>
              <a:rPr lang="sl-SI" dirty="0" err="1"/>
              <a:t>dispersed</a:t>
            </a:r>
            <a:r>
              <a:rPr lang="sl-SI" dirty="0"/>
              <a:t> </a:t>
            </a:r>
            <a:r>
              <a:rPr lang="sl-SI" dirty="0" err="1"/>
              <a:t>particle</a:t>
            </a:r>
            <a:r>
              <a:rPr lang="sl-SI" dirty="0"/>
              <a:t> </a:t>
            </a:r>
            <a:r>
              <a:rPr lang="sl-SI" dirty="0" err="1"/>
              <a:t>size</a:t>
            </a:r>
            <a:r>
              <a:rPr lang="sl-SI" dirty="0"/>
              <a:t> </a:t>
            </a:r>
            <a:r>
              <a:rPr lang="sl-SI" dirty="0" err="1"/>
              <a:t>distribution</a:t>
            </a:r>
            <a:r>
              <a:rPr lang="sl-SI" dirty="0"/>
              <a:t>. In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found</a:t>
            </a:r>
            <a:r>
              <a:rPr lang="sl-SI" dirty="0"/>
              <a:t> </a:t>
            </a:r>
            <a:r>
              <a:rPr lang="sl-SI" dirty="0" err="1"/>
              <a:t>paper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simplified</a:t>
            </a:r>
            <a:r>
              <a:rPr lang="sl-SI" dirty="0"/>
              <a:t> </a:t>
            </a:r>
            <a:r>
              <a:rPr lang="sl-SI" dirty="0" err="1"/>
              <a:t>scheme</a:t>
            </a:r>
            <a:r>
              <a:rPr lang="sl-SI" dirty="0"/>
              <a:t>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suggested</a:t>
            </a:r>
            <a:r>
              <a:rPr lang="sl-SI" dirty="0"/>
              <a:t>, </a:t>
            </a:r>
            <a:r>
              <a:rPr lang="sl-SI" dirty="0" err="1"/>
              <a:t>performed</a:t>
            </a:r>
            <a:r>
              <a:rPr lang="sl-SI" dirty="0"/>
              <a:t> </a:t>
            </a:r>
            <a:r>
              <a:rPr lang="sl-SI" dirty="0" err="1"/>
              <a:t>well</a:t>
            </a:r>
            <a:r>
              <a:rPr lang="sl-SI" dirty="0"/>
              <a:t> in </a:t>
            </a:r>
            <a:r>
              <a:rPr lang="sl-SI" dirty="0" err="1"/>
              <a:t>deserts</a:t>
            </a:r>
            <a:r>
              <a:rPr lang="sl-SI" dirty="0"/>
              <a:t>, so </a:t>
            </a:r>
            <a:r>
              <a:rPr lang="sl-SI" dirty="0" err="1"/>
              <a:t>we</a:t>
            </a:r>
            <a:r>
              <a:rPr lang="sl-SI" dirty="0"/>
              <a:t> </a:t>
            </a:r>
            <a:r>
              <a:rPr lang="sl-SI" dirty="0" err="1"/>
              <a:t>implemented</a:t>
            </a:r>
            <a:r>
              <a:rPr lang="sl-SI" dirty="0"/>
              <a:t> </a:t>
            </a:r>
            <a:r>
              <a:rPr lang="sl-SI" dirty="0" err="1"/>
              <a:t>this</a:t>
            </a:r>
            <a:r>
              <a:rPr lang="sl-SI" dirty="0"/>
              <a:t> one.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suggested</a:t>
            </a:r>
            <a:r>
              <a:rPr lang="sl-SI" dirty="0"/>
              <a:t> </a:t>
            </a:r>
            <a:r>
              <a:rPr lang="sl-SI" dirty="0" err="1"/>
              <a:t>values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empirical</a:t>
            </a:r>
            <a:r>
              <a:rPr lang="sl-SI" dirty="0"/>
              <a:t> </a:t>
            </a:r>
            <a:r>
              <a:rPr lang="sl-SI" dirty="0" err="1"/>
              <a:t>parameters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applied</a:t>
            </a:r>
            <a:r>
              <a:rPr lang="sl-SI" dirty="0"/>
              <a:t>.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saltation</a:t>
            </a:r>
            <a:r>
              <a:rPr lang="sl-SI" dirty="0"/>
              <a:t> </a:t>
            </a:r>
            <a:r>
              <a:rPr lang="sl-SI" dirty="0" err="1"/>
              <a:t>equation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original </a:t>
            </a:r>
            <a:r>
              <a:rPr lang="sl-SI" dirty="0" err="1"/>
              <a:t>scheme</a:t>
            </a:r>
            <a:r>
              <a:rPr lang="sl-SI" dirty="0"/>
              <a:t> is </a:t>
            </a:r>
            <a:r>
              <a:rPr lang="sl-SI" dirty="0" err="1"/>
              <a:t>very</a:t>
            </a:r>
            <a:r>
              <a:rPr lang="sl-SI" dirty="0"/>
              <a:t> </a:t>
            </a:r>
            <a:r>
              <a:rPr lang="sl-SI" dirty="0" err="1"/>
              <a:t>similar</a:t>
            </a:r>
            <a:r>
              <a:rPr lang="sl-SI" dirty="0"/>
              <a:t> to </a:t>
            </a:r>
            <a:r>
              <a:rPr lang="sl-SI" dirty="0" err="1"/>
              <a:t>the</a:t>
            </a:r>
            <a:r>
              <a:rPr lang="sl-SI" dirty="0"/>
              <a:t> original </a:t>
            </a:r>
            <a:r>
              <a:rPr lang="sl-SI" dirty="0" err="1"/>
              <a:t>scheme</a:t>
            </a:r>
            <a:r>
              <a:rPr lang="sl-SI" dirty="0"/>
              <a:t>.   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 err="1"/>
              <a:t>Sigma_m</a:t>
            </a:r>
            <a:r>
              <a:rPr lang="sl-SI" dirty="0"/>
              <a:t>: </a:t>
            </a:r>
            <a:r>
              <a:rPr lang="sl-SI" dirty="0" err="1"/>
              <a:t>bombardment</a:t>
            </a:r>
            <a:r>
              <a:rPr lang="sl-SI" dirty="0"/>
              <a:t> </a:t>
            </a:r>
            <a:r>
              <a:rPr lang="sl-SI" dirty="0" err="1"/>
              <a:t>efficiency</a:t>
            </a:r>
            <a:endParaRPr lang="sl-SI" dirty="0"/>
          </a:p>
          <a:p>
            <a:r>
              <a:rPr lang="sl-SI" dirty="0" err="1"/>
              <a:t>Sigma_p</a:t>
            </a:r>
            <a:r>
              <a:rPr lang="sl-SI" dirty="0"/>
              <a:t>: ratio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free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aggregated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(</a:t>
            </a:r>
            <a:r>
              <a:rPr lang="sl-SI" dirty="0" err="1"/>
              <a:t>eta_mi</a:t>
            </a:r>
            <a:r>
              <a:rPr lang="sl-SI" dirty="0"/>
              <a:t>/</a:t>
            </a:r>
            <a:r>
              <a:rPr lang="sl-SI" dirty="0" err="1"/>
              <a:t>eta_fi</a:t>
            </a:r>
            <a:r>
              <a:rPr lang="sl-SI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634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validation</a:t>
            </a:r>
            <a:r>
              <a:rPr lang="sl-SI" dirty="0"/>
              <a:t> </a:t>
            </a:r>
            <a:r>
              <a:rPr lang="sl-SI" dirty="0" err="1"/>
              <a:t>purposes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prior </a:t>
            </a:r>
            <a:r>
              <a:rPr lang="sl-SI" dirty="0" err="1"/>
              <a:t>testing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schemes</a:t>
            </a:r>
            <a:r>
              <a:rPr lang="sl-SI" dirty="0"/>
              <a:t> a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event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PM10 </a:t>
            </a:r>
            <a:r>
              <a:rPr lang="sl-SI" dirty="0" err="1"/>
              <a:t>air</a:t>
            </a:r>
            <a:r>
              <a:rPr lang="sl-SI" dirty="0"/>
              <a:t> </a:t>
            </a:r>
            <a:r>
              <a:rPr lang="sl-SI" dirty="0" err="1"/>
              <a:t>concentrations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simulated</a:t>
            </a:r>
            <a:r>
              <a:rPr lang="sl-SI" dirty="0"/>
              <a:t>.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picked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event</a:t>
            </a:r>
            <a:r>
              <a:rPr lang="sl-SI" dirty="0"/>
              <a:t> is </a:t>
            </a:r>
            <a:r>
              <a:rPr lang="sl-SI" dirty="0" err="1"/>
              <a:t>the</a:t>
            </a:r>
            <a:r>
              <a:rPr lang="sl-SI" dirty="0"/>
              <a:t> Sahara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intrusion</a:t>
            </a:r>
            <a:r>
              <a:rPr lang="sl-SI" dirty="0"/>
              <a:t> 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March</a:t>
            </a:r>
            <a:r>
              <a:rPr lang="sl-SI" dirty="0"/>
              <a:t> 2022. </a:t>
            </a:r>
          </a:p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measurements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downloaded</a:t>
            </a:r>
            <a:r>
              <a:rPr lang="sl-SI" dirty="0"/>
              <a:t> 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EBAS </a:t>
            </a:r>
            <a:r>
              <a:rPr lang="sl-SI" dirty="0" err="1"/>
              <a:t>database</a:t>
            </a:r>
            <a:r>
              <a:rPr lang="sl-SI" dirty="0"/>
              <a:t>. </a:t>
            </a:r>
            <a:r>
              <a:rPr lang="sl-SI" dirty="0" err="1"/>
              <a:t>During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study</a:t>
            </a:r>
            <a:r>
              <a:rPr lang="sl-SI" dirty="0"/>
              <a:t> </a:t>
            </a:r>
            <a:r>
              <a:rPr lang="sl-SI" dirty="0" err="1"/>
              <a:t>we</a:t>
            </a:r>
            <a:r>
              <a:rPr lang="sl-SI" dirty="0"/>
              <a:t> </a:t>
            </a:r>
            <a:r>
              <a:rPr lang="sl-SI" dirty="0" err="1"/>
              <a:t>mainly</a:t>
            </a:r>
            <a:r>
              <a:rPr lang="sl-SI" dirty="0"/>
              <a:t> </a:t>
            </a:r>
            <a:r>
              <a:rPr lang="sl-SI" dirty="0" err="1"/>
              <a:t>focused</a:t>
            </a:r>
            <a:r>
              <a:rPr lang="sl-SI" dirty="0"/>
              <a:t> on </a:t>
            </a:r>
            <a:r>
              <a:rPr lang="sl-SI" dirty="0" err="1"/>
              <a:t>Spanish</a:t>
            </a:r>
            <a:r>
              <a:rPr lang="sl-SI" dirty="0"/>
              <a:t> </a:t>
            </a:r>
            <a:r>
              <a:rPr lang="sl-SI" dirty="0" err="1"/>
              <a:t>sites</a:t>
            </a:r>
            <a:r>
              <a:rPr lang="sl-SI" dirty="0"/>
              <a:t>, </a:t>
            </a:r>
            <a:r>
              <a:rPr lang="sl-SI" dirty="0" err="1"/>
              <a:t>where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intrusion</a:t>
            </a:r>
            <a:r>
              <a:rPr lang="sl-SI" dirty="0"/>
              <a:t>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most </a:t>
            </a:r>
            <a:r>
              <a:rPr lang="sl-SI" dirty="0" err="1"/>
              <a:t>pronounced</a:t>
            </a:r>
            <a:r>
              <a:rPr lang="sl-SI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507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This</a:t>
            </a:r>
            <a:r>
              <a:rPr lang="sl-SI" dirty="0"/>
              <a:t> is a </a:t>
            </a:r>
            <a:r>
              <a:rPr lang="sl-SI" dirty="0" err="1"/>
              <a:t>quiet</a:t>
            </a:r>
            <a:r>
              <a:rPr lang="sl-SI" dirty="0"/>
              <a:t> general figure </a:t>
            </a:r>
            <a:r>
              <a:rPr lang="sl-SI" dirty="0" err="1"/>
              <a:t>belonging</a:t>
            </a:r>
            <a:r>
              <a:rPr lang="sl-SI" dirty="0"/>
              <a:t> to a </a:t>
            </a:r>
            <a:r>
              <a:rPr lang="sl-SI" dirty="0" err="1"/>
              <a:t>Spanish</a:t>
            </a:r>
            <a:r>
              <a:rPr lang="sl-SI" dirty="0"/>
              <a:t> site. </a:t>
            </a:r>
            <a:r>
              <a:rPr lang="sl-SI" dirty="0" err="1"/>
              <a:t>This</a:t>
            </a:r>
            <a:r>
              <a:rPr lang="sl-SI" dirty="0"/>
              <a:t> </a:t>
            </a:r>
            <a:r>
              <a:rPr lang="sl-SI" dirty="0" err="1"/>
              <a:t>high</a:t>
            </a:r>
            <a:r>
              <a:rPr lang="sl-SI" dirty="0"/>
              <a:t> </a:t>
            </a:r>
            <a:r>
              <a:rPr lang="sl-SI" dirty="0" err="1"/>
              <a:t>peak</a:t>
            </a:r>
            <a:r>
              <a:rPr lang="sl-SI" dirty="0"/>
              <a:t> </a:t>
            </a:r>
            <a:r>
              <a:rPr lang="sl-SI" dirty="0" err="1"/>
              <a:t>belongs</a:t>
            </a:r>
            <a:r>
              <a:rPr lang="sl-SI" dirty="0"/>
              <a:t> to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intrusion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these</a:t>
            </a:r>
            <a:r>
              <a:rPr lang="sl-SI" dirty="0"/>
              <a:t> are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simulated</a:t>
            </a:r>
            <a:r>
              <a:rPr lang="sl-SI" dirty="0"/>
              <a:t> </a:t>
            </a:r>
            <a:r>
              <a:rPr lang="sl-SI" dirty="0" err="1"/>
              <a:t>intrusion</a:t>
            </a:r>
            <a:r>
              <a:rPr lang="sl-SI" dirty="0"/>
              <a:t> </a:t>
            </a:r>
            <a:r>
              <a:rPr lang="sl-SI" dirty="0" err="1"/>
              <a:t>peaks</a:t>
            </a:r>
            <a:r>
              <a:rPr lang="sl-SI" dirty="0"/>
              <a:t>.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schemes</a:t>
            </a:r>
            <a:r>
              <a:rPr lang="sl-SI" dirty="0"/>
              <a:t> </a:t>
            </a:r>
            <a:r>
              <a:rPr lang="sl-SI" dirty="0" err="1"/>
              <a:t>performs</a:t>
            </a:r>
            <a:r>
              <a:rPr lang="sl-SI" dirty="0"/>
              <a:t> </a:t>
            </a:r>
            <a:r>
              <a:rPr lang="sl-SI" dirty="0" err="1"/>
              <a:t>similarly</a:t>
            </a:r>
            <a:r>
              <a:rPr lang="sl-SI" dirty="0"/>
              <a:t>, in a </a:t>
            </a:r>
            <a:r>
              <a:rPr lang="sl-SI" dirty="0" err="1"/>
              <a:t>comparable</a:t>
            </a:r>
            <a:r>
              <a:rPr lang="sl-SI" dirty="0"/>
              <a:t> </a:t>
            </a:r>
            <a:r>
              <a:rPr lang="sl-SI" dirty="0" err="1"/>
              <a:t>way</a:t>
            </a:r>
            <a:r>
              <a:rPr lang="sl-SI" dirty="0"/>
              <a:t>,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mainly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peaks</a:t>
            </a:r>
            <a:r>
              <a:rPr lang="sl-SI" dirty="0"/>
              <a:t> </a:t>
            </a:r>
            <a:r>
              <a:rPr lang="sl-SI" dirty="0" err="1"/>
              <a:t>can</a:t>
            </a:r>
            <a:r>
              <a:rPr lang="sl-SI" dirty="0"/>
              <a:t> be </a:t>
            </a:r>
            <a:r>
              <a:rPr lang="sl-SI" dirty="0" err="1"/>
              <a:t>reproduced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</a:t>
            </a:r>
            <a:r>
              <a:rPr lang="sl-SI" dirty="0" err="1"/>
              <a:t>simulations</a:t>
            </a:r>
            <a:r>
              <a:rPr lang="sl-SI" dirty="0"/>
              <a:t>. </a:t>
            </a:r>
            <a:r>
              <a:rPr lang="sl-SI" dirty="0" err="1"/>
              <a:t>Sometimes</a:t>
            </a:r>
            <a:r>
              <a:rPr lang="sl-SI" dirty="0"/>
              <a:t> </a:t>
            </a:r>
            <a:r>
              <a:rPr lang="sl-SI" dirty="0" err="1"/>
              <a:t>there</a:t>
            </a:r>
            <a:r>
              <a:rPr lang="sl-SI" dirty="0"/>
              <a:t> is a </a:t>
            </a:r>
            <a:r>
              <a:rPr lang="sl-SI" dirty="0" err="1"/>
              <a:t>delay</a:t>
            </a:r>
            <a:r>
              <a:rPr lang="sl-SI" dirty="0"/>
              <a:t> </a:t>
            </a:r>
            <a:r>
              <a:rPr lang="sl-SI" dirty="0" err="1"/>
              <a:t>between</a:t>
            </a:r>
            <a:r>
              <a:rPr lang="sl-SI" dirty="0"/>
              <a:t> </a:t>
            </a:r>
            <a:r>
              <a:rPr lang="sl-SI" dirty="0" err="1"/>
              <a:t>measured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simulated</a:t>
            </a:r>
            <a:r>
              <a:rPr lang="sl-SI" dirty="0"/>
              <a:t> </a:t>
            </a:r>
            <a:r>
              <a:rPr lang="sl-SI" dirty="0" err="1"/>
              <a:t>peaks</a:t>
            </a:r>
            <a:r>
              <a:rPr lang="sl-SI" dirty="0"/>
              <a:t>. It is </a:t>
            </a:r>
            <a:r>
              <a:rPr lang="sl-SI" dirty="0" err="1"/>
              <a:t>usual</a:t>
            </a:r>
            <a:r>
              <a:rPr lang="sl-SI" dirty="0"/>
              <a:t>, </a:t>
            </a:r>
            <a:r>
              <a:rPr lang="sl-SI" dirty="0" err="1"/>
              <a:t>that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modified</a:t>
            </a:r>
            <a:r>
              <a:rPr lang="sl-SI" dirty="0"/>
              <a:t> </a:t>
            </a:r>
            <a:r>
              <a:rPr lang="sl-SI" dirty="0" err="1"/>
              <a:t>schesem</a:t>
            </a:r>
            <a:r>
              <a:rPr lang="sl-SI" dirty="0"/>
              <a:t> </a:t>
            </a:r>
            <a:r>
              <a:rPr lang="sl-SI" dirty="0" err="1"/>
              <a:t>produce</a:t>
            </a:r>
            <a:r>
              <a:rPr lang="sl-SI" dirty="0"/>
              <a:t> more </a:t>
            </a:r>
            <a:r>
              <a:rPr lang="sl-SI" dirty="0" err="1"/>
              <a:t>dust</a:t>
            </a:r>
            <a:r>
              <a:rPr lang="sl-SI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5984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0BEFB-C646-4F60-8396-29D57972B69C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894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11F99-09A0-EE37-E690-E7F649E7B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1F43A-41FF-DB12-234A-601981BE1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F1868-42F0-84E7-B725-4E5F8D56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3D9BB-ABDE-6836-CD47-F5FC90D9E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FE82-3B74-5FDE-457D-974658AD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402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A57A-CF00-9675-0B54-E0FE8BE3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15F5C-EE15-DD47-3246-81A035E9B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99D15-A1A7-6FB0-7CE4-CFCB96F8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8CE91-6B7D-41D5-C508-1ED9F9BD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778C9-A989-1451-8C0F-B795C04C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278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03A60-D271-1F81-221A-14CED7822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5DDF8-B0CD-5997-D1B3-ED87F2C23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362B6-67AB-DB27-B426-C2B14975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0C90-784C-990A-C341-BD221A46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E3B19-D70D-1BE5-F5AA-2BAFEC0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460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69683-8B7E-D14F-1D5E-786320C8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68960-FCA1-7EBD-DE97-70289C3D8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B745E-3B54-C09A-59AB-C6EEB603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8C498-025B-0D0A-487E-D515C5117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FA47E-F3BB-99B2-F5DC-ED7475C0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42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2AC3-D524-E08B-674E-82EE885B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FA577-0C95-65E8-24EE-FF91C4D97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5F800-7C93-C099-D3B1-B321DD95E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51A94-FD3C-71C5-1ABC-98CEED71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6B33-3509-4FA4-2326-3FFE5F02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683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B920-BC2D-DD74-2555-A003D4E7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4E86A-E3B7-4A37-CF5E-C43799B89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387E0-3D72-1B7A-5F66-FDED36264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2E9C-5DE3-40B8-BED8-AAE5C6C6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8AB5A-2766-04B7-8648-B74AB733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1E79D-2ACD-8899-DAD3-5475CB34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83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0E88-9D56-4364-6D63-0B84EE62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FB530-F164-7AE8-57B7-4A0D756A2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A11D6-1626-C919-0B26-BBD2B5444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619F2-9CF4-D0FA-CDD2-CA259CEFC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AE50C-9BED-53B5-FBCD-B4EC43C90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9023B4-371F-7318-AA6B-BA3BFE09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37C15-5093-DC64-823D-FD2AF9DD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DA67A-2AF4-7803-EF60-8AF4C4AB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343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D4F4-1CF3-F3EF-8F7E-D2C8C98C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FCF6D-6A5C-4FDD-0B61-1E26D0C3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F912F-AE89-CCE2-360C-639292BD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393B7-65D7-B5C8-D2E7-761A69CA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1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142E8-FF91-9E3E-56F4-8C0E8DA3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F27E3-2F03-266E-DAB1-4CE6F5FC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BDC7E-3DA3-1EA6-EBE9-841A70D1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7562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441B0-8043-24AB-978F-E4D55F42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525BA-1FC2-D354-D0EF-DC3E494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1155A-0CCB-4DC5-DBA1-5DFF3AB08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19D3A-D656-D2BA-B6A6-3D6E1F6B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55E12-F1C9-8BF8-3CE4-816DAF0F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435B2-C858-A931-852A-E4D1B405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707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7E44-B50E-828F-D3AF-1218851E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47D7E-4B50-8803-7558-24E3A37A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AC8B-CC75-1FE0-B33A-8CB2332FB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273E3-3DA1-B187-81B7-81D0F1DE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215DF-5C5F-294C-EFE2-A89D7444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AA71A-8453-9755-B764-96977184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337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21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8BDFB-8602-E41C-8953-CDF78C5E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AAF3-B2D2-224E-F34C-A23B18572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9C3D3-D80C-400C-0A4F-40DAF4411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CB743E-D707-4390-BB81-3CC511E0EC23}" type="datetimeFigureOut">
              <a:rPr lang="sl-SI" smtClean="0"/>
              <a:t>30. 04. 2025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6F340-615A-04EB-9EBC-2E40BFBDB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BC6CE-E8A6-C02C-64B0-237D8DBBE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9CF7E2-B126-4548-84E7-5D236783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918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8FC9-6A66-E714-D860-B26233112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“</a:t>
            </a:r>
            <a:r>
              <a:rPr lang="en-US" dirty="0"/>
              <a:t>Effect of dust resuspension on heavy metal pollution: </a:t>
            </a:r>
            <a:br>
              <a:rPr lang="sl-SI" dirty="0"/>
            </a:br>
            <a:r>
              <a:rPr lang="en-US" dirty="0"/>
              <a:t>A sensitivity analysis</a:t>
            </a:r>
            <a:r>
              <a:rPr lang="sl-SI" dirty="0"/>
              <a:t>“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F40F2-E7B8-9DEB-910A-85DDC3F91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31967"/>
          </a:xfrm>
        </p:spPr>
        <p:txBody>
          <a:bodyPr/>
          <a:lstStyle/>
          <a:p>
            <a:r>
              <a:rPr lang="sl-SI" dirty="0"/>
              <a:t>Viktoria Koncz, Oleg Travnikov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985E3-E8A7-5263-4F33-BAE4DB58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" y="4103244"/>
            <a:ext cx="3588324" cy="23324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4D841-CE19-5D1E-1ACA-C3B58FA99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353" y="5735637"/>
            <a:ext cx="2952954" cy="806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6E537-40B2-FF03-1E44-4D0DC35AA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86" y="5659371"/>
            <a:ext cx="2679838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15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66098-16DD-03E2-7298-B3AD9A14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444" y="235670"/>
            <a:ext cx="10515600" cy="955397"/>
          </a:xfrm>
        </p:spPr>
        <p:txBody>
          <a:bodyPr/>
          <a:lstStyle/>
          <a:p>
            <a:r>
              <a:rPr lang="sl-SI" dirty="0" err="1"/>
              <a:t>Testing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suspension</a:t>
            </a:r>
            <a:r>
              <a:rPr lang="sl-SI" dirty="0"/>
              <a:t> </a:t>
            </a:r>
            <a:r>
              <a:rPr lang="sl-SI" dirty="0" err="1"/>
              <a:t>schemes</a:t>
            </a:r>
            <a:endParaRPr lang="sl-S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A94CF-A41E-9E60-624B-6E3522A7F20F}"/>
              </a:ext>
            </a:extLst>
          </p:cNvPr>
          <p:cNvSpPr txBox="1"/>
          <p:nvPr/>
        </p:nvSpPr>
        <p:spPr>
          <a:xfrm>
            <a:off x="778444" y="1191067"/>
            <a:ext cx="7432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 err="1"/>
              <a:t>Validation</a:t>
            </a:r>
            <a:r>
              <a:rPr lang="sl-SI" sz="3200" dirty="0"/>
              <a:t> </a:t>
            </a:r>
            <a:r>
              <a:rPr lang="sl-SI" sz="3200" dirty="0" err="1"/>
              <a:t>of</a:t>
            </a:r>
            <a:r>
              <a:rPr lang="sl-SI" sz="3200" dirty="0"/>
              <a:t> </a:t>
            </a:r>
            <a:r>
              <a:rPr lang="sl-SI" sz="3200" dirty="0" err="1"/>
              <a:t>the</a:t>
            </a:r>
            <a:r>
              <a:rPr lang="sl-SI" sz="3200" dirty="0"/>
              <a:t> </a:t>
            </a:r>
            <a:r>
              <a:rPr lang="sl-SI" sz="3200" dirty="0" err="1"/>
              <a:t>dust</a:t>
            </a:r>
            <a:r>
              <a:rPr lang="sl-SI" sz="3200" dirty="0"/>
              <a:t> </a:t>
            </a:r>
            <a:r>
              <a:rPr lang="sl-SI" sz="3200" dirty="0" err="1"/>
              <a:t>schemes</a:t>
            </a:r>
            <a:r>
              <a:rPr lang="sl-SI" sz="3200" dirty="0"/>
              <a:t> </a:t>
            </a:r>
            <a:r>
              <a:rPr lang="sl-SI" sz="3200" dirty="0" err="1"/>
              <a:t>for</a:t>
            </a:r>
            <a:r>
              <a:rPr lang="sl-SI" sz="3200" dirty="0"/>
              <a:t> </a:t>
            </a:r>
            <a:r>
              <a:rPr lang="sl-SI" sz="3200" dirty="0" err="1"/>
              <a:t>dust</a:t>
            </a:r>
            <a:endParaRPr lang="sl-SI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4BC49-F574-B1CA-9675-46748D867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0" r="49955"/>
          <a:stretch/>
        </p:blipFill>
        <p:spPr>
          <a:xfrm>
            <a:off x="1159588" y="1997751"/>
            <a:ext cx="3725023" cy="224047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49D0C23-B9E8-4415-839D-FD0107AA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28" t="10251"/>
          <a:stretch/>
        </p:blipFill>
        <p:spPr>
          <a:xfrm>
            <a:off x="1159588" y="4439219"/>
            <a:ext cx="3725023" cy="2238982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F100EEB0-1AC3-4598-8B96-70261DA83CA9}"/>
              </a:ext>
            </a:extLst>
          </p:cNvPr>
          <p:cNvSpPr/>
          <p:nvPr/>
        </p:nvSpPr>
        <p:spPr>
          <a:xfrm>
            <a:off x="5003515" y="2866490"/>
            <a:ext cx="93494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2165EB45-3042-4052-B8C8-738E32B6B352}"/>
              </a:ext>
            </a:extLst>
          </p:cNvPr>
          <p:cNvSpPr/>
          <p:nvPr/>
        </p:nvSpPr>
        <p:spPr>
          <a:xfrm>
            <a:off x="4970980" y="5258656"/>
            <a:ext cx="93494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D45F-E515-0148-E4C1-5C92ADBED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271" y="1981438"/>
            <a:ext cx="3863082" cy="2321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A169A-4E84-BE5A-9B26-B67A4D99F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271" y="4353024"/>
            <a:ext cx="3871650" cy="23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1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EE3D3-9DA9-A3DD-05A9-4D3CAF12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10"/>
            <a:ext cx="10515600" cy="830962"/>
          </a:xfrm>
        </p:spPr>
        <p:txBody>
          <a:bodyPr/>
          <a:lstStyle/>
          <a:p>
            <a:r>
              <a:rPr lang="sl-SI" dirty="0" err="1"/>
              <a:t>Testing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suspension</a:t>
            </a:r>
            <a:r>
              <a:rPr lang="sl-SI" dirty="0"/>
              <a:t> </a:t>
            </a:r>
            <a:r>
              <a:rPr lang="sl-SI" dirty="0" err="1"/>
              <a:t>schemes</a:t>
            </a:r>
            <a:endParaRPr lang="sl-S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A3BA0-C99B-884F-B32B-2A45D498F569}"/>
              </a:ext>
            </a:extLst>
          </p:cNvPr>
          <p:cNvSpPr txBox="1"/>
          <p:nvPr/>
        </p:nvSpPr>
        <p:spPr>
          <a:xfrm>
            <a:off x="838199" y="1203650"/>
            <a:ext cx="7744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 err="1"/>
              <a:t>Validation</a:t>
            </a:r>
            <a:r>
              <a:rPr lang="sl-SI" sz="3200" dirty="0"/>
              <a:t> </a:t>
            </a:r>
            <a:r>
              <a:rPr lang="sl-SI" sz="3200" dirty="0" err="1"/>
              <a:t>of</a:t>
            </a:r>
            <a:r>
              <a:rPr lang="sl-SI" sz="3200" dirty="0"/>
              <a:t> </a:t>
            </a:r>
            <a:r>
              <a:rPr lang="sl-SI" sz="3200" dirty="0" err="1"/>
              <a:t>the</a:t>
            </a:r>
            <a:r>
              <a:rPr lang="sl-SI" sz="3200" dirty="0"/>
              <a:t> </a:t>
            </a:r>
            <a:r>
              <a:rPr lang="sl-SI" sz="3200" dirty="0" err="1"/>
              <a:t>dust</a:t>
            </a:r>
            <a:r>
              <a:rPr lang="sl-SI" sz="3200" dirty="0"/>
              <a:t> </a:t>
            </a:r>
            <a:r>
              <a:rPr lang="sl-SI" sz="3200" dirty="0" err="1"/>
              <a:t>schemes</a:t>
            </a:r>
            <a:r>
              <a:rPr lang="sl-SI" sz="3200" dirty="0"/>
              <a:t> </a:t>
            </a:r>
            <a:r>
              <a:rPr lang="sl-SI" sz="3200" dirty="0" err="1"/>
              <a:t>for</a:t>
            </a:r>
            <a:r>
              <a:rPr lang="sl-SI" sz="3200" dirty="0"/>
              <a:t> </a:t>
            </a:r>
            <a:r>
              <a:rPr lang="sl-SI" sz="3200" dirty="0" err="1"/>
              <a:t>dust</a:t>
            </a:r>
            <a:endParaRPr lang="sl-SI" sz="32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8A1E72C-8E04-361F-D794-CFFBCE122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7903" y="2073028"/>
            <a:ext cx="7178522" cy="4314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E2CF46-2404-2BFE-AFC6-86B6804A5F39}"/>
              </a:ext>
            </a:extLst>
          </p:cNvPr>
          <p:cNvSpPr/>
          <p:nvPr/>
        </p:nvSpPr>
        <p:spPr>
          <a:xfrm>
            <a:off x="3836709" y="2835049"/>
            <a:ext cx="1602557" cy="30070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9972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59AE625-B838-4162-C64F-E051E25C366B}"/>
              </a:ext>
            </a:extLst>
          </p:cNvPr>
          <p:cNvSpPr/>
          <p:nvPr/>
        </p:nvSpPr>
        <p:spPr>
          <a:xfrm>
            <a:off x="544749" y="1782856"/>
            <a:ext cx="10809051" cy="4948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1E8AE-23F5-9F84-43B8-E26C6B970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Effect</a:t>
            </a:r>
            <a:r>
              <a:rPr lang="sl-SI" dirty="0"/>
              <a:t> on </a:t>
            </a:r>
            <a:r>
              <a:rPr lang="sl-SI" dirty="0" err="1"/>
              <a:t>simulation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long</a:t>
            </a:r>
            <a:r>
              <a:rPr lang="sl-SI" dirty="0"/>
              <a:t>-term </a:t>
            </a:r>
            <a:r>
              <a:rPr lang="sl-SI" dirty="0" err="1"/>
              <a:t>heavy</a:t>
            </a:r>
            <a:r>
              <a:rPr lang="sl-SI" dirty="0"/>
              <a:t> metal </a:t>
            </a:r>
            <a:r>
              <a:rPr lang="sl-SI" dirty="0" err="1"/>
              <a:t>pollution</a:t>
            </a:r>
            <a:r>
              <a:rPr lang="sl-SI" dirty="0"/>
              <a:t> (</a:t>
            </a:r>
            <a:r>
              <a:rPr lang="sl-SI" dirty="0" err="1"/>
              <a:t>Pb</a:t>
            </a:r>
            <a:r>
              <a:rPr lang="sl-SI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D6343-C6C0-DBB6-D4E6-79EDA7F45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737" y="1154824"/>
            <a:ext cx="4305901" cy="962159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C1BE9386-FC90-A47F-56FD-B0C6FDA23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16" y="1951890"/>
            <a:ext cx="3999426" cy="2338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5CB1D2-830B-FD20-85D6-DD0BA6A4702D}"/>
              </a:ext>
            </a:extLst>
          </p:cNvPr>
          <p:cNvSpPr txBox="1"/>
          <p:nvPr/>
        </p:nvSpPr>
        <p:spPr>
          <a:xfrm>
            <a:off x="781341" y="1840149"/>
            <a:ext cx="186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No </a:t>
            </a:r>
            <a:r>
              <a:rPr lang="sl-SI" dirty="0" err="1"/>
              <a:t>resuspension</a:t>
            </a:r>
            <a:endParaRPr lang="sl-SI" dirty="0"/>
          </a:p>
        </p:txBody>
      </p:sp>
      <p:pic>
        <p:nvPicPr>
          <p:cNvPr id="9" name="Picture 8" descr="A map of the world&#10;&#10;AI-generated content may be incorrect.">
            <a:extLst>
              <a:ext uri="{FF2B5EF4-FFF2-40B4-BE49-F238E27FC236}">
                <a16:creationId xmlns:a16="http://schemas.microsoft.com/office/drawing/2014/main" id="{699C899B-53BD-3AF8-3F96-FC9BD6498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40" y="1951890"/>
            <a:ext cx="3999426" cy="23388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ED79AB-AB0D-5E86-DC6A-596B15A78C47}"/>
              </a:ext>
            </a:extLst>
          </p:cNvPr>
          <p:cNvSpPr txBox="1"/>
          <p:nvPr/>
        </p:nvSpPr>
        <p:spPr>
          <a:xfrm>
            <a:off x="5736326" y="1833977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Original</a:t>
            </a:r>
          </a:p>
        </p:txBody>
      </p:sp>
      <p:pic>
        <p:nvPicPr>
          <p:cNvPr id="17" name="Picture 16" descr="A map of the world&#10;&#10;AI-generated content may be incorrect.">
            <a:extLst>
              <a:ext uri="{FF2B5EF4-FFF2-40B4-BE49-F238E27FC236}">
                <a16:creationId xmlns:a16="http://schemas.microsoft.com/office/drawing/2014/main" id="{2EEC6E42-9227-D6FC-CAC7-01A49AF0F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10" y="4319356"/>
            <a:ext cx="4070232" cy="2383470"/>
          </a:xfrm>
          <a:prstGeom prst="rect">
            <a:avLst/>
          </a:prstGeom>
        </p:spPr>
      </p:pic>
      <p:pic>
        <p:nvPicPr>
          <p:cNvPr id="21" name="Picture 20" descr="A map of the earth&#10;&#10;AI-generated content may be incorrect.">
            <a:extLst>
              <a:ext uri="{FF2B5EF4-FFF2-40B4-BE49-F238E27FC236}">
                <a16:creationId xmlns:a16="http://schemas.microsoft.com/office/drawing/2014/main" id="{5385E380-1922-89B7-A718-EF4EDB0D3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305" y="4322600"/>
            <a:ext cx="4070232" cy="23802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15A321-5FDE-2588-CA7A-470355837F86}"/>
              </a:ext>
            </a:extLst>
          </p:cNvPr>
          <p:cNvSpPr txBox="1"/>
          <p:nvPr/>
        </p:nvSpPr>
        <p:spPr>
          <a:xfrm>
            <a:off x="5843988" y="4257164"/>
            <a:ext cx="1053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Shao04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395F46-5A1D-A6BC-9E1B-B9A1994741C7}"/>
              </a:ext>
            </a:extLst>
          </p:cNvPr>
          <p:cNvSpPr txBox="1"/>
          <p:nvPr/>
        </p:nvSpPr>
        <p:spPr>
          <a:xfrm>
            <a:off x="781341" y="4257164"/>
            <a:ext cx="7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Kok12</a:t>
            </a:r>
          </a:p>
        </p:txBody>
      </p:sp>
    </p:spTree>
    <p:extLst>
      <p:ext uri="{BB962C8B-B14F-4D97-AF65-F5344CB8AC3E}">
        <p14:creationId xmlns:p14="http://schemas.microsoft.com/office/powerpoint/2010/main" val="3065365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2119-B3D8-0637-A3F2-2267F47BF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l-SI" dirty="0" err="1"/>
              <a:t>Comparison</a:t>
            </a:r>
            <a:r>
              <a:rPr lang="sl-SI" dirty="0"/>
              <a:t>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measurements</a:t>
            </a:r>
            <a:r>
              <a:rPr lang="sl-SI" dirty="0"/>
              <a:t> (</a:t>
            </a:r>
            <a:r>
              <a:rPr lang="sl-SI" dirty="0" err="1"/>
              <a:t>Pb</a:t>
            </a:r>
            <a:r>
              <a:rPr lang="sl-SI" dirty="0"/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9FD4A7-A23A-06AA-340D-1D90118BC0D9}"/>
              </a:ext>
            </a:extLst>
          </p:cNvPr>
          <p:cNvSpPr txBox="1">
            <a:spLocks/>
          </p:cNvSpPr>
          <p:nvPr/>
        </p:nvSpPr>
        <p:spPr>
          <a:xfrm>
            <a:off x="509048" y="3429000"/>
            <a:ext cx="5335572" cy="274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err="1"/>
              <a:t>All</a:t>
            </a:r>
            <a:r>
              <a:rPr lang="sl-SI" dirty="0"/>
              <a:t> </a:t>
            </a:r>
            <a:r>
              <a:rPr lang="sl-SI" dirty="0" err="1"/>
              <a:t>available</a:t>
            </a:r>
            <a:r>
              <a:rPr lang="sl-SI" dirty="0"/>
              <a:t> </a:t>
            </a:r>
            <a:r>
              <a:rPr lang="sl-SI" dirty="0" err="1"/>
              <a:t>sites</a:t>
            </a:r>
            <a:r>
              <a:rPr lang="sl-SI" dirty="0"/>
              <a:t> are </a:t>
            </a:r>
            <a:r>
              <a:rPr lang="sl-SI" dirty="0" err="1"/>
              <a:t>taken</a:t>
            </a:r>
            <a:r>
              <a:rPr lang="sl-SI" dirty="0"/>
              <a:t> </a:t>
            </a:r>
            <a:r>
              <a:rPr lang="sl-SI" dirty="0" err="1"/>
              <a:t>into</a:t>
            </a:r>
            <a:r>
              <a:rPr lang="sl-SI" dirty="0"/>
              <a:t> </a:t>
            </a:r>
            <a:r>
              <a:rPr lang="sl-SI" dirty="0" err="1"/>
              <a:t>account</a:t>
            </a:r>
            <a:endParaRPr lang="sl-SI" dirty="0"/>
          </a:p>
          <a:p>
            <a:r>
              <a:rPr lang="sl-SI" dirty="0" err="1"/>
              <a:t>Correlation</a:t>
            </a:r>
            <a:r>
              <a:rPr lang="sl-SI" dirty="0"/>
              <a:t>, </a:t>
            </a:r>
            <a:r>
              <a:rPr lang="sl-SI" dirty="0" err="1"/>
              <a:t>average</a:t>
            </a:r>
            <a:r>
              <a:rPr lang="sl-SI" dirty="0"/>
              <a:t> </a:t>
            </a:r>
            <a:r>
              <a:rPr lang="sl-SI" dirty="0" err="1"/>
              <a:t>bias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linear</a:t>
            </a:r>
            <a:r>
              <a:rPr lang="sl-SI" dirty="0"/>
              <a:t> </a:t>
            </a:r>
            <a:r>
              <a:rPr lang="sl-SI" dirty="0" err="1"/>
              <a:t>regression</a:t>
            </a:r>
            <a:r>
              <a:rPr lang="sl-SI" dirty="0"/>
              <a:t> </a:t>
            </a:r>
            <a:r>
              <a:rPr lang="sl-SI" dirty="0" err="1"/>
              <a:t>between</a:t>
            </a:r>
            <a:r>
              <a:rPr lang="sl-SI" dirty="0"/>
              <a:t> </a:t>
            </a:r>
            <a:r>
              <a:rPr lang="sl-SI" dirty="0" err="1"/>
              <a:t>modeled</a:t>
            </a:r>
            <a:r>
              <a:rPr lang="sl-SI" dirty="0"/>
              <a:t> </a:t>
            </a:r>
            <a:r>
              <a:rPr lang="sl-SI" dirty="0" err="1"/>
              <a:t>values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measurements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calculated</a:t>
            </a:r>
            <a:endParaRPr lang="sl-SI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sl-S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0132F-5D90-D5C8-2252-C2A02C3CF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5" y="2139884"/>
            <a:ext cx="5322522" cy="958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A8F84-1B58-1220-425E-E5499E22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631264"/>
            <a:ext cx="5876041" cy="560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49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7212-D903-05DD-C52B-FEA1B5005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Conclusion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B7EB1-182A-A011-8D22-9179B01BB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67800" cy="43513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All tested dust schemes generally capture significant dust suspension events</a:t>
            </a:r>
          </a:p>
          <a:p>
            <a:pPr>
              <a:spcBef>
                <a:spcPts val="1200"/>
              </a:spcBef>
            </a:pPr>
            <a:r>
              <a:rPr lang="en-US" dirty="0"/>
              <a:t>The schemes differ in the amount of suspended dust rather than in the timing of suspension episodes </a:t>
            </a:r>
          </a:p>
          <a:p>
            <a:pPr>
              <a:spcBef>
                <a:spcPts val="1200"/>
              </a:spcBef>
            </a:pPr>
            <a:r>
              <a:rPr lang="en-US" dirty="0"/>
              <a:t>The original GLEMOS scheme shows the best overall performance under the testing conditions</a:t>
            </a:r>
          </a:p>
          <a:p>
            <a:pPr>
              <a:spcBef>
                <a:spcPts val="1200"/>
              </a:spcBef>
            </a:pPr>
            <a:r>
              <a:rPr lang="en-US" dirty="0"/>
              <a:t>There are still uncertain parameters in all considered schemes that require further refinement and testing to improve model performance</a:t>
            </a:r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BEE02368-BCEF-4181-A2D4-AF45367A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640" y="4419600"/>
            <a:ext cx="2254396" cy="21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99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74BBC4-777D-2647-39F6-6755D6FF86C5}"/>
              </a:ext>
            </a:extLst>
          </p:cNvPr>
          <p:cNvSpPr/>
          <p:nvPr/>
        </p:nvSpPr>
        <p:spPr>
          <a:xfrm>
            <a:off x="7424257" y="343949"/>
            <a:ext cx="4068660" cy="2416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F47C-1F8D-0470-CFDF-A598D222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594978"/>
            <a:ext cx="6605337" cy="1325563"/>
          </a:xfrm>
        </p:spPr>
        <p:txBody>
          <a:bodyPr/>
          <a:lstStyle/>
          <a:p>
            <a:pPr algn="ctr"/>
            <a:r>
              <a:rPr lang="sl-SI" dirty="0" err="1"/>
              <a:t>Thank</a:t>
            </a:r>
            <a:r>
              <a:rPr lang="sl-SI" dirty="0"/>
              <a:t> </a:t>
            </a:r>
            <a:r>
              <a:rPr lang="sl-SI" dirty="0" err="1"/>
              <a:t>you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your</a:t>
            </a:r>
            <a:r>
              <a:rPr lang="sl-SI" dirty="0"/>
              <a:t> </a:t>
            </a:r>
            <a:r>
              <a:rPr lang="sl-SI" dirty="0" err="1"/>
              <a:t>attention</a:t>
            </a:r>
            <a:r>
              <a:rPr lang="sl-SI" dirty="0"/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973920-C8DE-367A-9C59-CA2B55F0A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38955">
            <a:off x="8512001" y="4082190"/>
            <a:ext cx="2181334" cy="218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46F9A1-26CA-1DD4-33AF-D9A711E50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32" y="579990"/>
            <a:ext cx="2868435" cy="1908813"/>
          </a:xfrm>
          <a:prstGeom prst="rect">
            <a:avLst/>
          </a:prstGeom>
        </p:spPr>
      </p:pic>
      <p:pic>
        <p:nvPicPr>
          <p:cNvPr id="13" name="Picture 12" descr="A map of the earth&#10;&#10;AI-generated content may be incorrect.">
            <a:extLst>
              <a:ext uri="{FF2B5EF4-FFF2-40B4-BE49-F238E27FC236}">
                <a16:creationId xmlns:a16="http://schemas.microsoft.com/office/drawing/2014/main" id="{FA7F02E9-9112-AA15-6FF0-EFE80C50E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86" y="416487"/>
            <a:ext cx="3828219" cy="2235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74DD3E-A1E5-4FD6-006F-3BDD5BD59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0426">
            <a:off x="1134747" y="4173717"/>
            <a:ext cx="3569830" cy="17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3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8BF987-8754-50F5-5E3E-C429C3A5F508}"/>
              </a:ext>
            </a:extLst>
          </p:cNvPr>
          <p:cNvSpPr/>
          <p:nvPr/>
        </p:nvSpPr>
        <p:spPr>
          <a:xfrm>
            <a:off x="7628154" y="1079769"/>
            <a:ext cx="4093676" cy="3522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F0B54-3F3D-7E6B-57D8-66FEBAC6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Wind</a:t>
            </a:r>
            <a:r>
              <a:rPr lang="sl-SI" dirty="0"/>
              <a:t> </a:t>
            </a:r>
            <a:r>
              <a:rPr lang="sl-SI" dirty="0" err="1"/>
              <a:t>resuspension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dust</a:t>
            </a:r>
            <a:endParaRPr lang="sl-SI" dirty="0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2430DFFD-207A-D8A0-0C2E-8AD2A0F377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54" y="1330904"/>
            <a:ext cx="4014902" cy="319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3126A-B5A9-250E-C214-AAA26451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84" y="4673600"/>
            <a:ext cx="3363616" cy="192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9D8463-4A75-9EA1-AB54-E5AF4C28BAD9}"/>
              </a:ext>
            </a:extLst>
          </p:cNvPr>
          <p:cNvSpPr txBox="1"/>
          <p:nvPr/>
        </p:nvSpPr>
        <p:spPr>
          <a:xfrm>
            <a:off x="675640" y="1690688"/>
            <a:ext cx="69525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err="1"/>
              <a:t>Provides</a:t>
            </a:r>
            <a:r>
              <a:rPr lang="sl-SI" sz="2400" dirty="0"/>
              <a:t> a </a:t>
            </a:r>
            <a:r>
              <a:rPr lang="sl-SI" sz="2400" dirty="0" err="1"/>
              <a:t>source</a:t>
            </a:r>
            <a:r>
              <a:rPr lang="sl-SI" sz="2400" dirty="0"/>
              <a:t> </a:t>
            </a:r>
            <a:r>
              <a:rPr lang="sl-SI" sz="2400" dirty="0" err="1"/>
              <a:t>of</a:t>
            </a:r>
            <a:r>
              <a:rPr lang="sl-SI" sz="2400" dirty="0"/>
              <a:t> </a:t>
            </a:r>
            <a:r>
              <a:rPr lang="sl-SI" sz="2400" dirty="0" err="1"/>
              <a:t>dust</a:t>
            </a:r>
            <a:r>
              <a:rPr lang="sl-SI" sz="2400" dirty="0"/>
              <a:t> </a:t>
            </a:r>
            <a:r>
              <a:rPr lang="sl-SI" sz="2400" dirty="0" err="1"/>
              <a:t>and</a:t>
            </a:r>
            <a:r>
              <a:rPr lang="sl-SI" sz="2400" dirty="0"/>
              <a:t> </a:t>
            </a:r>
            <a:r>
              <a:rPr lang="sl-SI" sz="2400" dirty="0" err="1"/>
              <a:t>contaminants</a:t>
            </a:r>
            <a:r>
              <a:rPr lang="sl-SI" sz="2400" dirty="0"/>
              <a:t> </a:t>
            </a:r>
            <a:r>
              <a:rPr lang="sl-SI" sz="2400" dirty="0" err="1"/>
              <a:t>for</a:t>
            </a:r>
            <a:r>
              <a:rPr lang="sl-SI" sz="2400" dirty="0"/>
              <a:t> </a:t>
            </a:r>
            <a:r>
              <a:rPr lang="sl-SI" sz="2400" dirty="0" err="1"/>
              <a:t>the</a:t>
            </a:r>
            <a:r>
              <a:rPr lang="sl-SI" sz="2400" dirty="0"/>
              <a:t> </a:t>
            </a:r>
            <a:r>
              <a:rPr lang="sl-SI" sz="2400" dirty="0" err="1"/>
              <a:t>atmosphere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 err="1"/>
              <a:t>Saltation</a:t>
            </a:r>
            <a:r>
              <a:rPr lang="sl-SI" sz="2400" b="1" dirty="0"/>
              <a:t>:</a:t>
            </a:r>
            <a:r>
              <a:rPr lang="sl-SI" sz="2400" dirty="0"/>
              <a:t> </a:t>
            </a:r>
            <a:r>
              <a:rPr lang="sl-SI" sz="2400" dirty="0" err="1"/>
              <a:t>moved</a:t>
            </a:r>
            <a:r>
              <a:rPr lang="sl-SI" sz="2400" dirty="0"/>
              <a:t> </a:t>
            </a:r>
            <a:r>
              <a:rPr lang="sl-SI" sz="2400" dirty="0" err="1"/>
              <a:t>by</a:t>
            </a:r>
            <a:r>
              <a:rPr lang="sl-SI" sz="2400" dirty="0"/>
              <a:t> </a:t>
            </a:r>
            <a:r>
              <a:rPr lang="sl-SI" sz="2400" dirty="0" err="1"/>
              <a:t>wind</a:t>
            </a:r>
            <a:r>
              <a:rPr lang="sl-SI" sz="2400" dirty="0"/>
              <a:t> </a:t>
            </a:r>
            <a:r>
              <a:rPr lang="sl-SI" sz="2400" dirty="0" err="1"/>
              <a:t>stress</a:t>
            </a:r>
            <a:r>
              <a:rPr lang="sl-SI" sz="2400" dirty="0"/>
              <a:t> </a:t>
            </a:r>
            <a:r>
              <a:rPr lang="sl-SI" sz="2400" dirty="0" err="1"/>
              <a:t>close</a:t>
            </a:r>
            <a:r>
              <a:rPr lang="sl-SI" sz="2400" dirty="0"/>
              <a:t> to </a:t>
            </a:r>
            <a:r>
              <a:rPr lang="sl-SI" sz="2400" dirty="0" err="1"/>
              <a:t>the</a:t>
            </a:r>
            <a:r>
              <a:rPr lang="sl-SI" sz="2400" dirty="0"/>
              <a:t> </a:t>
            </a:r>
            <a:r>
              <a:rPr lang="sl-SI" sz="2400" dirty="0" err="1"/>
              <a:t>surface</a:t>
            </a:r>
            <a:r>
              <a:rPr lang="sl-SI" sz="2400" dirty="0"/>
              <a:t> </a:t>
            </a:r>
            <a:r>
              <a:rPr lang="sl-SI" sz="2400" dirty="0" err="1"/>
              <a:t>jumping</a:t>
            </a:r>
            <a:r>
              <a:rPr lang="sl-SI" sz="2400" dirty="0"/>
              <a:t> </a:t>
            </a:r>
            <a:r>
              <a:rPr lang="sl-SI" sz="2400" dirty="0" err="1"/>
              <a:t>from</a:t>
            </a:r>
            <a:r>
              <a:rPr lang="sl-SI" sz="2400" dirty="0"/>
              <a:t> one place to </a:t>
            </a:r>
            <a:r>
              <a:rPr lang="sl-SI" sz="2400" dirty="0" err="1"/>
              <a:t>another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 err="1"/>
              <a:t>Sandblasting</a:t>
            </a:r>
            <a:r>
              <a:rPr lang="sl-SI" sz="2400" b="1" dirty="0"/>
              <a:t>:</a:t>
            </a:r>
            <a:r>
              <a:rPr lang="sl-SI" sz="2400" dirty="0"/>
              <a:t> </a:t>
            </a:r>
            <a:r>
              <a:rPr lang="sl-SI" sz="2400" dirty="0" err="1"/>
              <a:t>when</a:t>
            </a:r>
            <a:r>
              <a:rPr lang="sl-SI" sz="2400" dirty="0"/>
              <a:t> </a:t>
            </a:r>
            <a:r>
              <a:rPr lang="sl-SI" sz="2400" dirty="0" err="1"/>
              <a:t>the</a:t>
            </a:r>
            <a:r>
              <a:rPr lang="sl-SI" sz="2400" dirty="0"/>
              <a:t> </a:t>
            </a:r>
            <a:r>
              <a:rPr lang="sl-SI" sz="2400" dirty="0" err="1"/>
              <a:t>saltating</a:t>
            </a:r>
            <a:r>
              <a:rPr lang="sl-SI" sz="2400" dirty="0"/>
              <a:t> </a:t>
            </a:r>
            <a:r>
              <a:rPr lang="sl-SI" sz="2400" dirty="0" err="1"/>
              <a:t>aggregated</a:t>
            </a:r>
            <a:r>
              <a:rPr lang="sl-SI" sz="2400" dirty="0"/>
              <a:t> </a:t>
            </a:r>
            <a:r>
              <a:rPr lang="sl-SI" sz="2400" dirty="0" err="1"/>
              <a:t>impact</a:t>
            </a:r>
            <a:r>
              <a:rPr lang="sl-SI" sz="2400" dirty="0"/>
              <a:t> </a:t>
            </a:r>
            <a:r>
              <a:rPr lang="sl-SI" sz="2400" dirty="0" err="1"/>
              <a:t>the</a:t>
            </a:r>
            <a:r>
              <a:rPr lang="sl-SI" sz="2400" dirty="0"/>
              <a:t> </a:t>
            </a:r>
            <a:r>
              <a:rPr lang="sl-SI" sz="2400" dirty="0" err="1"/>
              <a:t>ground</a:t>
            </a:r>
            <a:r>
              <a:rPr lang="sl-SI" sz="2400" dirty="0"/>
              <a:t> </a:t>
            </a:r>
            <a:r>
              <a:rPr lang="sl-SI" sz="2400" dirty="0" err="1"/>
              <a:t>they</a:t>
            </a:r>
            <a:r>
              <a:rPr lang="sl-SI" sz="2400" dirty="0"/>
              <a:t> </a:t>
            </a:r>
            <a:r>
              <a:rPr lang="sl-SI" sz="2400" dirty="0" err="1"/>
              <a:t>can</a:t>
            </a:r>
            <a:r>
              <a:rPr lang="sl-SI" sz="2400" dirty="0"/>
              <a:t> </a:t>
            </a:r>
            <a:r>
              <a:rPr lang="sl-SI" sz="2400" dirty="0" err="1"/>
              <a:t>eject</a:t>
            </a:r>
            <a:r>
              <a:rPr lang="sl-SI" sz="2400" dirty="0"/>
              <a:t> </a:t>
            </a:r>
            <a:r>
              <a:rPr lang="sl-SI" sz="2400" dirty="0" err="1"/>
              <a:t>much</a:t>
            </a:r>
            <a:r>
              <a:rPr lang="sl-SI" sz="2400" dirty="0"/>
              <a:t> </a:t>
            </a:r>
            <a:r>
              <a:rPr lang="sl-SI" sz="2400" dirty="0" err="1"/>
              <a:t>smaller</a:t>
            </a:r>
            <a:r>
              <a:rPr lang="sl-SI" sz="2400" dirty="0"/>
              <a:t> </a:t>
            </a:r>
            <a:r>
              <a:rPr lang="sl-SI" sz="2400" dirty="0" err="1"/>
              <a:t>particles</a:t>
            </a:r>
            <a:r>
              <a:rPr lang="sl-SI" sz="2400" dirty="0"/>
              <a:t>, </a:t>
            </a:r>
            <a:r>
              <a:rPr lang="sl-SI" sz="2400" dirty="0" err="1"/>
              <a:t>which</a:t>
            </a:r>
            <a:r>
              <a:rPr lang="sl-SI" sz="2400" dirty="0"/>
              <a:t> </a:t>
            </a:r>
            <a:r>
              <a:rPr lang="sl-SI" sz="2400" dirty="0" err="1"/>
              <a:t>can</a:t>
            </a:r>
            <a:r>
              <a:rPr lang="sl-SI" sz="2400" dirty="0"/>
              <a:t> be </a:t>
            </a:r>
            <a:r>
              <a:rPr lang="sl-SI" sz="2400" dirty="0" err="1"/>
              <a:t>easily</a:t>
            </a:r>
            <a:r>
              <a:rPr lang="sl-SI" sz="2400" dirty="0"/>
              <a:t> </a:t>
            </a:r>
            <a:r>
              <a:rPr lang="sl-SI" sz="2400" dirty="0" err="1"/>
              <a:t>suspended</a:t>
            </a:r>
            <a:r>
              <a:rPr lang="sl-SI" sz="2400" dirty="0"/>
              <a:t> </a:t>
            </a:r>
            <a:r>
              <a:rPr lang="sl-SI" sz="2400" dirty="0" err="1"/>
              <a:t>by</a:t>
            </a:r>
            <a:r>
              <a:rPr lang="sl-SI" sz="2400" dirty="0"/>
              <a:t> </a:t>
            </a:r>
            <a:r>
              <a:rPr lang="sl-SI" sz="2400" dirty="0" err="1"/>
              <a:t>wind</a:t>
            </a:r>
            <a:r>
              <a:rPr lang="sl-SI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C9D05-792D-31E8-772B-1E583B013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" y="4507114"/>
            <a:ext cx="4014902" cy="22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669201-5C84-8E25-B781-58CBFA324906}"/>
              </a:ext>
            </a:extLst>
          </p:cNvPr>
          <p:cNvSpPr/>
          <p:nvPr/>
        </p:nvSpPr>
        <p:spPr>
          <a:xfrm>
            <a:off x="7762671" y="680936"/>
            <a:ext cx="3394955" cy="325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5E188-AE5A-0F76-F54C-CC34CA98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Motivation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5B6F7-41F5-5158-B683-48FCE564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765099" cy="4351338"/>
          </a:xfrm>
        </p:spPr>
        <p:txBody>
          <a:bodyPr/>
          <a:lstStyle/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2800" dirty="0"/>
              <a:t>Large contribution of wind resuspension </a:t>
            </a:r>
            <a:r>
              <a:rPr lang="sl-SI" sz="2800" dirty="0"/>
              <a:t>to </a:t>
            </a:r>
            <a:r>
              <a:rPr lang="sl-SI" sz="2800" dirty="0" err="1"/>
              <a:t>particulate</a:t>
            </a:r>
            <a:r>
              <a:rPr lang="sl-SI" sz="2800" dirty="0"/>
              <a:t> </a:t>
            </a:r>
            <a:r>
              <a:rPr lang="sl-SI" sz="2800" dirty="0" err="1"/>
              <a:t>heavy</a:t>
            </a:r>
            <a:r>
              <a:rPr lang="sl-SI" sz="2800" dirty="0"/>
              <a:t> </a:t>
            </a:r>
            <a:r>
              <a:rPr lang="sl-SI" sz="2800" dirty="0" err="1"/>
              <a:t>metals</a:t>
            </a:r>
            <a:r>
              <a:rPr lang="sl-SI" sz="2800" dirty="0"/>
              <a:t> (</a:t>
            </a:r>
            <a:r>
              <a:rPr lang="sl-SI" sz="2800" dirty="0" err="1"/>
              <a:t>Pb</a:t>
            </a:r>
            <a:r>
              <a:rPr lang="sl-SI" sz="2800" dirty="0"/>
              <a:t>, </a:t>
            </a:r>
            <a:r>
              <a:rPr lang="sl-SI" sz="2800" dirty="0" err="1"/>
              <a:t>Cd</a:t>
            </a:r>
            <a:r>
              <a:rPr lang="sl-SI" sz="2800" dirty="0"/>
              <a:t>)</a:t>
            </a:r>
            <a:endParaRPr lang="en-US" sz="2800" dirty="0"/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2800" dirty="0"/>
              <a:t>High uncertainty of resuspension simulations</a:t>
            </a:r>
            <a:endParaRPr lang="sl-SI" sz="2800" dirty="0"/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sl-SI" dirty="0" err="1"/>
              <a:t>Revision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module:</a:t>
            </a:r>
          </a:p>
          <a:p>
            <a:pPr marL="814388" lvl="1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sl-SI" dirty="0">
                <a:solidFill>
                  <a:srgbClr val="0070C0"/>
                </a:solidFill>
              </a:rPr>
              <a:t>Original GLEMOS</a:t>
            </a:r>
            <a:r>
              <a:rPr lang="sl-SI" dirty="0"/>
              <a:t> </a:t>
            </a:r>
            <a:r>
              <a:rPr lang="sl-SI" dirty="0" err="1">
                <a:solidFill>
                  <a:srgbClr val="0070C0"/>
                </a:solidFill>
              </a:rPr>
              <a:t>scheme</a:t>
            </a:r>
            <a:r>
              <a:rPr lang="sl-SI" dirty="0"/>
              <a:t>: </a:t>
            </a:r>
            <a:r>
              <a:rPr lang="sl-SI" dirty="0" err="1"/>
              <a:t>based</a:t>
            </a:r>
            <a:r>
              <a:rPr lang="sl-SI" dirty="0"/>
              <a:t> on </a:t>
            </a:r>
            <a:r>
              <a:rPr lang="sl-SI" dirty="0" err="1"/>
              <a:t>Marticorena-Bergametti</a:t>
            </a:r>
            <a:r>
              <a:rPr lang="sl-SI" dirty="0"/>
              <a:t> </a:t>
            </a:r>
            <a:r>
              <a:rPr lang="sl-SI" dirty="0" err="1"/>
              <a:t>scheme</a:t>
            </a:r>
            <a:r>
              <a:rPr lang="sl-SI" dirty="0"/>
              <a:t> (</a:t>
            </a:r>
            <a:r>
              <a:rPr lang="sl-SI" dirty="0">
                <a:solidFill>
                  <a:srgbClr val="0070C0"/>
                </a:solidFill>
              </a:rPr>
              <a:t>MB95</a:t>
            </a:r>
            <a:r>
              <a:rPr lang="sl-SI" dirty="0"/>
              <a:t>)</a:t>
            </a:r>
          </a:p>
          <a:p>
            <a:pPr marL="814388" lvl="1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sl-SI" dirty="0" err="1"/>
              <a:t>Parameterisation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original </a:t>
            </a:r>
            <a:r>
              <a:rPr lang="sl-SI" dirty="0" err="1"/>
              <a:t>scheme</a:t>
            </a:r>
            <a:r>
              <a:rPr lang="sl-SI" dirty="0"/>
              <a:t>:</a:t>
            </a:r>
          </a:p>
          <a:p>
            <a:pPr marL="1271588" lvl="2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sl-SI" dirty="0" err="1"/>
              <a:t>Sensitivity</a:t>
            </a:r>
            <a:r>
              <a:rPr lang="sl-SI" dirty="0"/>
              <a:t> </a:t>
            </a:r>
            <a:r>
              <a:rPr lang="sl-SI" dirty="0" err="1"/>
              <a:t>analysis</a:t>
            </a:r>
            <a:endParaRPr lang="sl-SI" dirty="0"/>
          </a:p>
          <a:p>
            <a:pPr marL="814388" lvl="1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sl-SI" dirty="0" err="1"/>
              <a:t>Testing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resuspension</a:t>
            </a:r>
            <a:r>
              <a:rPr lang="sl-SI" dirty="0"/>
              <a:t> </a:t>
            </a:r>
            <a:r>
              <a:rPr lang="sl-SI" dirty="0" err="1"/>
              <a:t>schemes</a:t>
            </a:r>
            <a:endParaRPr lang="sl-SI" dirty="0"/>
          </a:p>
          <a:p>
            <a:pPr marL="1271588" lvl="2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endParaRPr lang="sl-SI" dirty="0"/>
          </a:p>
          <a:p>
            <a:pPr marL="914400" lvl="2" indent="0">
              <a:spcBef>
                <a:spcPts val="800"/>
              </a:spcBef>
              <a:buClr>
                <a:srgbClr val="006666"/>
              </a:buClr>
              <a:buNone/>
            </a:pPr>
            <a:endParaRPr lang="en-US" dirty="0"/>
          </a:p>
          <a:p>
            <a:endParaRPr lang="sl-SI" dirty="0"/>
          </a:p>
        </p:txBody>
      </p:sp>
      <p:grpSp>
        <p:nvGrpSpPr>
          <p:cNvPr id="4" name="Группа 10">
            <a:extLst>
              <a:ext uri="{FF2B5EF4-FFF2-40B4-BE49-F238E27FC236}">
                <a16:creationId xmlns:a16="http://schemas.microsoft.com/office/drawing/2014/main" id="{6D66666A-EF31-4162-8B45-D08DFE98D067}"/>
              </a:ext>
            </a:extLst>
          </p:cNvPr>
          <p:cNvGrpSpPr/>
          <p:nvPr/>
        </p:nvGrpSpPr>
        <p:grpSpPr>
          <a:xfrm>
            <a:off x="6978584" y="600706"/>
            <a:ext cx="4733518" cy="3413347"/>
            <a:chOff x="7676019" y="-263977"/>
            <a:chExt cx="4795229" cy="3413347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433894FA-E54A-227E-75C1-AB8D4D241D50}"/>
                </a:ext>
              </a:extLst>
            </p:cNvPr>
            <p:cNvSpPr txBox="1"/>
            <p:nvPr/>
          </p:nvSpPr>
          <p:spPr>
            <a:xfrm>
              <a:off x="8751265" y="2626150"/>
              <a:ext cx="3077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en-US" sz="1400" dirty="0"/>
                <a:t>Contribution to Pb deposition in EMEP countries</a:t>
              </a:r>
            </a:p>
          </p:txBody>
        </p:sp>
        <p:graphicFrame>
          <p:nvGraphicFramePr>
            <p:cNvPr id="6" name="Диаграмма 1">
              <a:extLst>
                <a:ext uri="{FF2B5EF4-FFF2-40B4-BE49-F238E27FC236}">
                  <a16:creationId xmlns:a16="http://schemas.microsoft.com/office/drawing/2014/main" id="{1AD5B73D-4328-0488-A1C4-7C48C56981C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35920666"/>
                </p:ext>
              </p:extLst>
            </p:nvPr>
          </p:nvGraphicFramePr>
          <p:xfrm>
            <a:off x="7676019" y="-263977"/>
            <a:ext cx="4795229" cy="30610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C0F471-C83A-20DB-11BE-F4FDFE402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679" y="4280451"/>
            <a:ext cx="3190384" cy="23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8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2D7C-1D64-7685-D867-4B038574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63"/>
            <a:ext cx="10515600" cy="1048896"/>
          </a:xfrm>
        </p:spPr>
        <p:txBody>
          <a:bodyPr>
            <a:normAutofit/>
          </a:bodyPr>
          <a:lstStyle/>
          <a:p>
            <a:r>
              <a:rPr lang="sl-SI" dirty="0" err="1"/>
              <a:t>Sensitivity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original </a:t>
            </a:r>
            <a:r>
              <a:rPr lang="sl-SI" dirty="0" err="1"/>
              <a:t>scheme</a:t>
            </a:r>
            <a:endParaRPr lang="sl-S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22E6F1-2C21-2154-1382-2274289BC4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78697"/>
                <a:ext cx="6004390" cy="4815362"/>
              </a:xfrm>
            </p:spPr>
            <p:txBody>
              <a:bodyPr>
                <a:normAutofit/>
              </a:bodyPr>
              <a:lstStyle/>
              <a:p>
                <a:r>
                  <a:rPr lang="sl-SI" sz="2400" dirty="0" err="1"/>
                  <a:t>Saltation</a:t>
                </a:r>
                <a:r>
                  <a:rPr lang="sl-SI" sz="2400" dirty="0"/>
                  <a:t>: </a:t>
                </a:r>
                <a:r>
                  <a:rPr lang="sl-SI" sz="2400" dirty="0" err="1"/>
                  <a:t>above</a:t>
                </a:r>
                <a:r>
                  <a:rPr lang="sl-SI" sz="2400" dirty="0"/>
                  <a:t> </a:t>
                </a:r>
                <a:r>
                  <a:rPr lang="sl-SI" sz="2400" dirty="0" err="1"/>
                  <a:t>threshold</a:t>
                </a:r>
                <a:r>
                  <a:rPr lang="sl-SI" sz="2400" dirty="0"/>
                  <a:t> </a:t>
                </a:r>
                <a:r>
                  <a:rPr lang="sl-SI" sz="2400" dirty="0" err="1"/>
                  <a:t>wind</a:t>
                </a:r>
                <a:r>
                  <a:rPr lang="sl-SI" sz="2400" dirty="0"/>
                  <a:t> </a:t>
                </a:r>
                <a:r>
                  <a:rPr lang="sl-SI" sz="2400" dirty="0" err="1"/>
                  <a:t>friction</a:t>
                </a:r>
                <a:r>
                  <a:rPr lang="sl-SI" sz="2400" dirty="0"/>
                  <a:t> </a:t>
                </a:r>
                <a:r>
                  <a:rPr lang="sl-SI" sz="2400" dirty="0" err="1"/>
                  <a:t>velocity</a:t>
                </a:r>
                <a:r>
                  <a:rPr lang="sl-SI" sz="2400" dirty="0"/>
                  <a:t> (</a:t>
                </a:r>
                <a:r>
                  <a:rPr lang="sl-SI" sz="2400" dirty="0" err="1"/>
                  <a:t>depends</a:t>
                </a:r>
                <a:r>
                  <a:rPr lang="sl-SI" sz="2400" dirty="0"/>
                  <a:t> on D</a:t>
                </a:r>
                <a:r>
                  <a:rPr lang="sl-SI" sz="2400" baseline="-25000" dirty="0"/>
                  <a:t>s</a:t>
                </a:r>
                <a:r>
                  <a:rPr lang="sl-SI" sz="2400" dirty="0"/>
                  <a:t>), horizontal </a:t>
                </a:r>
                <a:r>
                  <a:rPr lang="sl-SI" sz="2400" dirty="0" err="1"/>
                  <a:t>flux</a:t>
                </a:r>
                <a:r>
                  <a:rPr lang="sl-SI" sz="2400" dirty="0"/>
                  <a:t> </a:t>
                </a:r>
                <a:endParaRPr lang="sl-SI" b="0" i="1" kern="100" dirty="0">
                  <a:effectLst/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sl-SI" b="0" i="1" kern="10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sl-SI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l-SI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sl-SI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sl-SI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sl-SI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sl-SI" b="0" i="1" kern="10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𝐾</m:t>
                    </m:r>
                    <m:f>
                      <m:fPr>
                        <m:ctrlPr>
                          <a:rPr lang="sl-SI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l-SI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sl-SI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sl-SI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sl-SI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  <m:d>
                      <m:dPr>
                        <m:ctrlPr>
                          <a:rPr lang="sl-SI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l-SI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sl-SI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sl-SI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sl-SI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sl-SI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sl-SI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sl-SI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sl-SI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sl-SI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b="0" i="1" kern="100" baseline="300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sl-SI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sl-SI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sl-SI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r>
                      <a:rPr lang="sl-SI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sl-SI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sl-SI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sl-SI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sl-SI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sl-SI" dirty="0"/>
              </a:p>
              <a:p>
                <a:r>
                  <a:rPr lang="sl-SI" sz="2400" dirty="0" err="1"/>
                  <a:t>Sandblasting</a:t>
                </a:r>
                <a:r>
                  <a:rPr lang="sl-SI" sz="2400" dirty="0"/>
                  <a:t>: </a:t>
                </a:r>
                <a:r>
                  <a:rPr lang="sl-SI" sz="2400" dirty="0" err="1"/>
                  <a:t>distribution</a:t>
                </a:r>
                <a:r>
                  <a:rPr lang="sl-SI" sz="2400" dirty="0"/>
                  <a:t> </a:t>
                </a:r>
                <a:r>
                  <a:rPr lang="sl-SI" sz="2400" dirty="0" err="1"/>
                  <a:t>of</a:t>
                </a:r>
                <a:r>
                  <a:rPr lang="sl-SI" sz="2400" dirty="0"/>
                  <a:t> </a:t>
                </a:r>
                <a:r>
                  <a:rPr lang="sl-SI" sz="2400" dirty="0" err="1"/>
                  <a:t>sandblasting</a:t>
                </a:r>
                <a:r>
                  <a:rPr lang="sl-SI" sz="2400" dirty="0"/>
                  <a:t> </a:t>
                </a:r>
                <a:r>
                  <a:rPr lang="sl-SI" sz="2400" dirty="0" err="1"/>
                  <a:t>particles</a:t>
                </a:r>
                <a:r>
                  <a:rPr lang="sl-SI" sz="2400" dirty="0"/>
                  <a:t> are </a:t>
                </a:r>
                <a:r>
                  <a:rPr lang="sl-SI" sz="2400" dirty="0" err="1"/>
                  <a:t>characterized</a:t>
                </a:r>
                <a:r>
                  <a:rPr lang="sl-SI" sz="2400" dirty="0"/>
                  <a:t> </a:t>
                </a:r>
                <a:r>
                  <a:rPr lang="sl-SI" sz="2400" dirty="0" err="1"/>
                  <a:t>by</a:t>
                </a:r>
                <a:r>
                  <a:rPr lang="sl-SI" sz="2400" dirty="0"/>
                  <a:t> </a:t>
                </a:r>
                <a:r>
                  <a:rPr lang="sl-SI" sz="2400" dirty="0" err="1"/>
                  <a:t>theoretical</a:t>
                </a:r>
                <a:r>
                  <a:rPr lang="sl-SI" sz="2400" dirty="0"/>
                  <a:t> </a:t>
                </a:r>
                <a:r>
                  <a:rPr lang="sl-SI" sz="2400" dirty="0" err="1"/>
                  <a:t>quantities</a:t>
                </a:r>
                <a:r>
                  <a:rPr lang="sl-SI" sz="2400" dirty="0"/>
                  <a:t> (</a:t>
                </a:r>
                <a:r>
                  <a:rPr lang="sl-SI" sz="2400" dirty="0" err="1"/>
                  <a:t>Gomes</a:t>
                </a:r>
                <a:r>
                  <a:rPr lang="sl-SI" sz="2400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l-SI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sl-SI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sl-SI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sl-SI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sl-SI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sl-SI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sl-SI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sl-SI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sl-S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l-SI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sl-SI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nary>
                    <m:sSub>
                      <m:sSubPr>
                        <m:ctrlPr>
                          <a:rPr lang="sl-S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sl-SI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f>
                      <m:fPr>
                        <m:ctrlPr>
                          <a:rPr lang="sl-SI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𝑑𝑀</m:t>
                        </m:r>
                      </m:num>
                      <m:den>
                        <m:r>
                          <a:rPr lang="sl-SI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sl-SI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l-SI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sl-SI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sl-SI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sSub>
                      <m:sSubPr>
                        <m:ctrlPr>
                          <a:rPr lang="sl-SI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sl-SI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sl-SI" dirty="0"/>
                  <a:t> 		 </a:t>
                </a:r>
                <a:endParaRPr lang="sl-SI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22E6F1-2C21-2154-1382-2274289BC4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78697"/>
                <a:ext cx="6004390" cy="4815362"/>
              </a:xfrm>
              <a:blipFill>
                <a:blip r:embed="rId3"/>
                <a:stretch>
                  <a:fillRect l="-1423" t="-17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E0A256C-1814-61F7-3E0D-62151FE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46" y="2161308"/>
            <a:ext cx="4859317" cy="3619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2E998-12DA-BCD5-DBC8-8BA616CD82AC}"/>
              </a:ext>
            </a:extLst>
          </p:cNvPr>
          <p:cNvSpPr txBox="1"/>
          <p:nvPr/>
        </p:nvSpPr>
        <p:spPr>
          <a:xfrm>
            <a:off x="838199" y="1077339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 err="1"/>
              <a:t>Introduction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166141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41090-8479-0D0E-9076-006F7594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79" y="249515"/>
            <a:ext cx="10515600" cy="1058322"/>
          </a:xfrm>
        </p:spPr>
        <p:txBody>
          <a:bodyPr>
            <a:normAutofit/>
          </a:bodyPr>
          <a:lstStyle/>
          <a:p>
            <a:r>
              <a:rPr lang="sl-SI" dirty="0" err="1"/>
              <a:t>Sensitivity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original </a:t>
            </a:r>
            <a:r>
              <a:rPr lang="sl-SI" dirty="0" err="1"/>
              <a:t>scheme</a:t>
            </a:r>
            <a:endParaRPr lang="sl-S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8F9E6C-5790-83CD-5C08-3BEB7B34C8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6080" y="1917065"/>
                <a:ext cx="10294620" cy="4667250"/>
              </a:xfrm>
            </p:spPr>
            <p:txBody>
              <a:bodyPr/>
              <a:lstStyle/>
              <a:p>
                <a:r>
                  <a:rPr lang="sl-SI" dirty="0" err="1"/>
                  <a:t>Factor</a:t>
                </a:r>
                <a:r>
                  <a:rPr lang="sl-SI" dirty="0"/>
                  <a:t> </a:t>
                </a:r>
                <a:r>
                  <a:rPr lang="sl-SI" dirty="0" err="1"/>
                  <a:t>of</a:t>
                </a:r>
                <a:r>
                  <a:rPr lang="sl-SI" dirty="0"/>
                  <a:t> 2 </a:t>
                </a:r>
                <a:r>
                  <a:rPr lang="sl-SI" dirty="0" err="1"/>
                  <a:t>sensitivity</a:t>
                </a:r>
                <a:r>
                  <a:rPr lang="sl-SI" dirty="0"/>
                  <a:t> </a:t>
                </a:r>
                <a:r>
                  <a:rPr lang="sl-SI" dirty="0" err="1"/>
                  <a:t>analysis</a:t>
                </a:r>
                <a:endParaRPr lang="sl-SI" dirty="0"/>
              </a:p>
              <a:p>
                <a:r>
                  <a:rPr lang="sl-SI" dirty="0" err="1"/>
                  <a:t>Tested</a:t>
                </a:r>
                <a:r>
                  <a:rPr lang="sl-SI" dirty="0"/>
                  <a:t> </a:t>
                </a:r>
                <a:r>
                  <a:rPr lang="sl-SI" dirty="0" err="1"/>
                  <a:t>parameters</a:t>
                </a:r>
                <a:r>
                  <a:rPr lang="sl-SI" dirty="0"/>
                  <a:t>:</a:t>
                </a:r>
              </a:p>
              <a:p>
                <a:pPr lvl="1"/>
                <a:r>
                  <a:rPr lang="sl-SI" dirty="0">
                    <a:solidFill>
                      <a:srgbClr val="FF0000"/>
                    </a:solidFill>
                  </a:rPr>
                  <a:t>K</a:t>
                </a:r>
                <a:r>
                  <a:rPr lang="sl-SI" dirty="0"/>
                  <a:t>	(</a:t>
                </a:r>
                <a:r>
                  <a:rPr lang="sl-SI" dirty="0" err="1"/>
                  <a:t>saltation</a:t>
                </a:r>
                <a:r>
                  <a:rPr lang="sl-SI" dirty="0"/>
                  <a:t> parameter)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sl-SI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sl-SI" dirty="0"/>
                  <a:t> (</a:t>
                </a:r>
                <a:r>
                  <a:rPr lang="sl-SI" dirty="0" err="1"/>
                  <a:t>frontal</a:t>
                </a:r>
                <a:r>
                  <a:rPr lang="sl-SI" dirty="0"/>
                  <a:t> area </a:t>
                </a:r>
                <a:r>
                  <a:rPr lang="sl-SI" dirty="0" err="1"/>
                  <a:t>index</a:t>
                </a:r>
                <a:r>
                  <a:rPr lang="sl-SI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sl-SI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sl-SI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l-SI" dirty="0"/>
                  <a:t>(ratio </a:t>
                </a:r>
                <a:r>
                  <a:rPr lang="sl-SI" dirty="0" err="1"/>
                  <a:t>of</a:t>
                </a:r>
                <a:r>
                  <a:rPr lang="sl-SI" dirty="0"/>
                  <a:t> drag </a:t>
                </a:r>
                <a:r>
                  <a:rPr lang="sl-SI" dirty="0" err="1"/>
                  <a:t>coefficient</a:t>
                </a:r>
                <a:r>
                  <a:rPr lang="sl-SI" dirty="0"/>
                  <a:t>)</a:t>
                </a:r>
              </a:p>
              <a:p>
                <a:pPr lvl="1"/>
                <a:r>
                  <a:rPr lang="sl-SI" dirty="0"/>
                  <a:t>Land </a:t>
                </a:r>
                <a:r>
                  <a:rPr lang="sl-SI" dirty="0" err="1"/>
                  <a:t>covers</a:t>
                </a:r>
                <a:r>
                  <a:rPr lang="sl-SI" dirty="0"/>
                  <a:t>: </a:t>
                </a:r>
                <a:r>
                  <a:rPr lang="sl-SI" dirty="0" err="1"/>
                  <a:t>arible</a:t>
                </a:r>
                <a:r>
                  <a:rPr lang="sl-SI" dirty="0"/>
                  <a:t>, </a:t>
                </a:r>
                <a:r>
                  <a:rPr lang="sl-SI" dirty="0" err="1"/>
                  <a:t>barren</a:t>
                </a:r>
                <a:r>
                  <a:rPr lang="sl-SI" dirty="0"/>
                  <a:t>, urban</a:t>
                </a:r>
              </a:p>
              <a:p>
                <a:r>
                  <a:rPr lang="sl-SI" dirty="0"/>
                  <a:t>1 </a:t>
                </a:r>
                <a:r>
                  <a:rPr lang="sl-SI" dirty="0" err="1"/>
                  <a:t>week</a:t>
                </a:r>
                <a:r>
                  <a:rPr lang="sl-SI" dirty="0"/>
                  <a:t> </a:t>
                </a:r>
                <a:r>
                  <a:rPr lang="sl-SI" dirty="0" err="1"/>
                  <a:t>was</a:t>
                </a:r>
                <a:r>
                  <a:rPr lang="sl-SI" dirty="0"/>
                  <a:t> </a:t>
                </a:r>
                <a:r>
                  <a:rPr lang="sl-SI" dirty="0" err="1"/>
                  <a:t>simulated</a:t>
                </a:r>
                <a:endParaRPr lang="sl-SI" dirty="0"/>
              </a:p>
              <a:p>
                <a:r>
                  <a:rPr lang="sl-SI" dirty="0" err="1"/>
                  <a:t>aggregated</a:t>
                </a:r>
                <a:r>
                  <a:rPr lang="sl-SI" dirty="0"/>
                  <a:t> </a:t>
                </a:r>
                <a:r>
                  <a:rPr lang="sl-SI" dirty="0" err="1"/>
                  <a:t>dust</a:t>
                </a:r>
                <a:r>
                  <a:rPr lang="sl-SI" dirty="0"/>
                  <a:t> </a:t>
                </a:r>
                <a:r>
                  <a:rPr lang="sl-SI" dirty="0" err="1"/>
                  <a:t>for</a:t>
                </a:r>
                <a:r>
                  <a:rPr lang="sl-SI" dirty="0"/>
                  <a:t> </a:t>
                </a:r>
                <a:r>
                  <a:rPr lang="sl-SI" dirty="0" err="1"/>
                  <a:t>the</a:t>
                </a:r>
                <a:r>
                  <a:rPr lang="sl-SI" dirty="0"/>
                  <a:t> </a:t>
                </a:r>
                <a:r>
                  <a:rPr lang="sl-SI" dirty="0" err="1"/>
                  <a:t>whole</a:t>
                </a:r>
                <a:r>
                  <a:rPr lang="sl-SI" dirty="0"/>
                  <a:t> EMEP </a:t>
                </a:r>
                <a:r>
                  <a:rPr lang="sl-SI" dirty="0" err="1"/>
                  <a:t>domain</a:t>
                </a:r>
                <a:r>
                  <a:rPr lang="sl-SI" dirty="0"/>
                  <a:t> </a:t>
                </a:r>
                <a:r>
                  <a:rPr lang="sl-SI" dirty="0" err="1"/>
                  <a:t>was</a:t>
                </a:r>
                <a:r>
                  <a:rPr lang="sl-SI" dirty="0"/>
                  <a:t> </a:t>
                </a:r>
                <a:r>
                  <a:rPr lang="sl-SI" dirty="0" err="1"/>
                  <a:t>calculated</a:t>
                </a:r>
                <a:r>
                  <a:rPr lang="sl-SI" dirty="0"/>
                  <a:t> </a:t>
                </a:r>
                <a:r>
                  <a:rPr lang="sl-SI" dirty="0" err="1"/>
                  <a:t>belonging</a:t>
                </a:r>
                <a:r>
                  <a:rPr lang="sl-SI" dirty="0"/>
                  <a:t> to </a:t>
                </a:r>
                <a:r>
                  <a:rPr lang="sl-SI" dirty="0" err="1"/>
                  <a:t>different</a:t>
                </a:r>
                <a:r>
                  <a:rPr lang="sl-SI" dirty="0"/>
                  <a:t> </a:t>
                </a:r>
                <a:r>
                  <a:rPr lang="sl-SI" dirty="0" err="1"/>
                  <a:t>land</a:t>
                </a:r>
                <a:r>
                  <a:rPr lang="sl-SI" dirty="0"/>
                  <a:t> </a:t>
                </a:r>
                <a:r>
                  <a:rPr lang="sl-SI" dirty="0" err="1"/>
                  <a:t>cover</a:t>
                </a:r>
                <a:r>
                  <a:rPr lang="sl-SI" dirty="0"/>
                  <a:t> </a:t>
                </a:r>
                <a:r>
                  <a:rPr lang="sl-SI" dirty="0" err="1"/>
                  <a:t>types</a:t>
                </a:r>
                <a:endParaRPr lang="sl-SI" dirty="0"/>
              </a:p>
              <a:p>
                <a:endParaRPr lang="sl-SI" dirty="0"/>
              </a:p>
              <a:p>
                <a:pPr lvl="1"/>
                <a:endParaRPr lang="sl-SI" dirty="0"/>
              </a:p>
              <a:p>
                <a:endParaRPr lang="sl-SI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8F9E6C-5790-83CD-5C08-3BEB7B34C8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080" y="1917065"/>
                <a:ext cx="10294620" cy="4667250"/>
              </a:xfrm>
              <a:blipFill>
                <a:blip r:embed="rId3"/>
                <a:stretch>
                  <a:fillRect l="-1066" t="-2219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7E13DC8-286A-3841-EDC1-9DFDBFB0CFA0}"/>
              </a:ext>
            </a:extLst>
          </p:cNvPr>
          <p:cNvSpPr txBox="1"/>
          <p:nvPr/>
        </p:nvSpPr>
        <p:spPr>
          <a:xfrm>
            <a:off x="725079" y="1139064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 err="1"/>
              <a:t>Tested</a:t>
            </a:r>
            <a:r>
              <a:rPr lang="sl-SI" sz="3200" dirty="0"/>
              <a:t> </a:t>
            </a:r>
            <a:r>
              <a:rPr lang="sl-SI" sz="3200" dirty="0" err="1"/>
              <a:t>parameters</a:t>
            </a:r>
            <a:endParaRPr lang="sl-SI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3BAF5-8F7E-94CE-E4A5-CFBC52008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713" y="1307837"/>
            <a:ext cx="5829232" cy="349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A833-813D-D499-B026-73490104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774"/>
          </a:xfrm>
        </p:spPr>
        <p:txBody>
          <a:bodyPr/>
          <a:lstStyle/>
          <a:p>
            <a:r>
              <a:rPr lang="sl-SI" dirty="0" err="1"/>
              <a:t>Testing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suspension</a:t>
            </a:r>
            <a:r>
              <a:rPr lang="sl-SI" dirty="0"/>
              <a:t> </a:t>
            </a:r>
            <a:r>
              <a:rPr lang="sl-SI" dirty="0" err="1"/>
              <a:t>schemes</a:t>
            </a:r>
            <a:endParaRPr lang="sl-SI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E6135E1-D2E1-88BD-8225-EA0393AF12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2377404"/>
                <a:ext cx="10515600" cy="2906796"/>
              </a:xfrm>
            </p:spPr>
            <p:txBody>
              <a:bodyPr>
                <a:normAutofit/>
              </a:bodyPr>
              <a:lstStyle/>
              <a:p>
                <a:r>
                  <a:rPr lang="sl-SI" dirty="0"/>
                  <a:t>Saltation </a:t>
                </a:r>
                <a:r>
                  <a:rPr lang="sl-SI" dirty="0" err="1"/>
                  <a:t>equation</a:t>
                </a:r>
                <a:r>
                  <a:rPr lang="sl-SI" dirty="0"/>
                  <a:t> -&gt; </a:t>
                </a:r>
                <a:r>
                  <a:rPr lang="sl-SI" dirty="0" err="1"/>
                  <a:t>performed</a:t>
                </a:r>
                <a:r>
                  <a:rPr lang="sl-SI" dirty="0"/>
                  <a:t> </a:t>
                </a:r>
                <a:r>
                  <a:rPr lang="sl-SI" dirty="0" err="1"/>
                  <a:t>slightly</a:t>
                </a:r>
                <a:r>
                  <a:rPr lang="sl-SI" dirty="0"/>
                  <a:t> </a:t>
                </a:r>
                <a:r>
                  <a:rPr lang="sl-SI" dirty="0" err="1"/>
                  <a:t>better</a:t>
                </a:r>
                <a:r>
                  <a:rPr lang="sl-SI" dirty="0"/>
                  <a:t> in Gobi desert</a:t>
                </a:r>
                <a:endParaRPr lang="sl-SI" sz="1800" kern="100" dirty="0">
                  <a:effectLst/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sl-SI" sz="2400" b="0" i="1" kern="10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𝑄</m:t>
                    </m:r>
                    <m:sSub>
                      <m:sSubPr>
                        <m:ctrlP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b="0" i="0" kern="100" smtClean="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sl-SI" sz="24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sl-SI" sz="2400" b="0" i="1" kern="10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sl-SI" sz="24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sl-SI" sz="2400" b="0" i="1" kern="10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𝐾</m:t>
                    </m:r>
                    <m:f>
                      <m:fPr>
                        <m:ctrlP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l-SI" sz="24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sl-SI" sz="24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sl-SI" sz="24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  <m:sSub>
                      <m:sSubPr>
                        <m:ctrlP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sl-SI" sz="2400" b="0" i="1" kern="10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l-SI" sz="2400" b="0" i="1" kern="100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sl-SI" sz="2400" b="0" i="1" kern="100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sl-SI" sz="2400" b="0" i="1" kern="100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sl-SI" sz="2400" b="0" i="1" kern="10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sl-SI" sz="2400" b="0" i="1" kern="100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sl-SI" sz="2400" b="0" i="1" kern="100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sl-SI" sz="2400" b="0" i="1" kern="100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sl-SI" sz="2400" b="0" i="1" kern="100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sl-SI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sl-SI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sl-SI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r>
                      <a:rPr lang="sl-SI" sz="24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sl-SI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sl-SI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sl-SI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sl-SI" sz="24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sl-SI" sz="2400" b="0" i="1" kern="10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sl-SI" sz="24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sl-SI" dirty="0"/>
                  <a:t>K parameter </a:t>
                </a:r>
                <a:r>
                  <a:rPr lang="sl-SI" dirty="0" err="1"/>
                  <a:t>was</a:t>
                </a:r>
                <a:r>
                  <a:rPr lang="sl-SI" dirty="0"/>
                  <a:t> </a:t>
                </a:r>
                <a:r>
                  <a:rPr lang="sl-SI" dirty="0" err="1"/>
                  <a:t>rescaled</a:t>
                </a:r>
                <a:r>
                  <a:rPr lang="sl-SI" dirty="0"/>
                  <a:t> </a:t>
                </a:r>
                <a:r>
                  <a:rPr lang="sl-SI" dirty="0" err="1"/>
                  <a:t>for</a:t>
                </a:r>
                <a:r>
                  <a:rPr lang="sl-SI" dirty="0"/>
                  <a:t> </a:t>
                </a:r>
                <a:r>
                  <a:rPr lang="sl-SI" dirty="0" err="1"/>
                  <a:t>different</a:t>
                </a:r>
                <a:r>
                  <a:rPr lang="sl-SI" dirty="0"/>
                  <a:t> </a:t>
                </a:r>
                <a:r>
                  <a:rPr lang="sl-SI" dirty="0" err="1"/>
                  <a:t>land</a:t>
                </a:r>
                <a:r>
                  <a:rPr lang="sl-SI" dirty="0"/>
                  <a:t> </a:t>
                </a:r>
                <a:r>
                  <a:rPr lang="sl-SI" dirty="0" err="1"/>
                  <a:t>cover</a:t>
                </a:r>
                <a:r>
                  <a:rPr lang="sl-SI" dirty="0"/>
                  <a:t> </a:t>
                </a:r>
                <a:r>
                  <a:rPr lang="sl-SI" dirty="0" err="1"/>
                  <a:t>types</a:t>
                </a:r>
                <a:r>
                  <a:rPr lang="sl-SI" dirty="0"/>
                  <a:t>, </a:t>
                </a:r>
                <a:r>
                  <a:rPr lang="sl-SI" dirty="0" err="1"/>
                  <a:t>ratios</a:t>
                </a:r>
                <a:r>
                  <a:rPr lang="sl-SI" dirty="0"/>
                  <a:t> </a:t>
                </a:r>
                <a:r>
                  <a:rPr lang="sl-SI" dirty="0" err="1"/>
                  <a:t>belongs</a:t>
                </a:r>
                <a:r>
                  <a:rPr lang="sl-SI" dirty="0"/>
                  <a:t> to </a:t>
                </a:r>
                <a:r>
                  <a:rPr lang="sl-SI" dirty="0" err="1"/>
                  <a:t>the</a:t>
                </a:r>
                <a:r>
                  <a:rPr lang="sl-SI" dirty="0"/>
                  <a:t> original </a:t>
                </a:r>
                <a:r>
                  <a:rPr lang="sl-SI" dirty="0" err="1"/>
                  <a:t>scheme</a:t>
                </a:r>
                <a:endParaRPr lang="sl-SI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endParaRPr lang="sl-SI" dirty="0"/>
              </a:p>
              <a:p>
                <a:endParaRPr lang="sl-SI" dirty="0"/>
              </a:p>
              <a:p>
                <a:endParaRPr lang="sl-SI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E6135E1-D2E1-88BD-8225-EA0393AF12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2377404"/>
                <a:ext cx="10515600" cy="2906796"/>
              </a:xfrm>
              <a:blipFill>
                <a:blip r:embed="rId3"/>
                <a:stretch>
                  <a:fillRect l="-986" t="-3774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36C147A-4137-14C2-2D43-206FF7E24BD1}"/>
              </a:ext>
            </a:extLst>
          </p:cNvPr>
          <p:cNvSpPr txBox="1"/>
          <p:nvPr/>
        </p:nvSpPr>
        <p:spPr>
          <a:xfrm>
            <a:off x="838199" y="1130547"/>
            <a:ext cx="102005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Kok’s</a:t>
            </a:r>
            <a:r>
              <a:rPr lang="en-US" sz="3200" dirty="0"/>
              <a:t> </a:t>
            </a:r>
            <a:r>
              <a:rPr lang="sl-SI" sz="3200" dirty="0" err="1"/>
              <a:t>saltation</a:t>
            </a:r>
            <a:r>
              <a:rPr lang="sl-SI" sz="3200" dirty="0"/>
              <a:t> </a:t>
            </a:r>
            <a:r>
              <a:rPr lang="sl-SI" sz="3200" dirty="0" err="1"/>
              <a:t>equation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sl-SI" sz="3200" dirty="0">
                <a:solidFill>
                  <a:srgbClr val="0070C0"/>
                </a:solidFill>
              </a:rPr>
              <a:t>Kok12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  <a:r>
              <a:rPr lang="en-US" sz="2000" dirty="0">
                <a:solidFill>
                  <a:srgbClr val="0070C0"/>
                </a:solidFill>
              </a:rPr>
              <a:t>(</a:t>
            </a:r>
            <a:r>
              <a:rPr lang="sl-SI" sz="2000" dirty="0">
                <a:solidFill>
                  <a:srgbClr val="0070C0"/>
                </a:solidFill>
              </a:rPr>
              <a:t>Li et </a:t>
            </a:r>
            <a:r>
              <a:rPr lang="sl-SI" sz="2000" dirty="0" err="1">
                <a:solidFill>
                  <a:srgbClr val="0070C0"/>
                </a:solidFill>
              </a:rPr>
              <a:t>al</a:t>
            </a:r>
            <a:r>
              <a:rPr lang="en-US" sz="2000" dirty="0">
                <a:solidFill>
                  <a:srgbClr val="0070C0"/>
                </a:solidFill>
              </a:rPr>
              <a:t>.,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Characteristics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of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dust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emission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over</a:t>
            </a:r>
            <a:r>
              <a:rPr lang="sl-SI" sz="2000" dirty="0">
                <a:solidFill>
                  <a:srgbClr val="0070C0"/>
                </a:solidFill>
              </a:rPr>
              <a:t> desert </a:t>
            </a:r>
            <a:r>
              <a:rPr lang="sl-SI" sz="2000" dirty="0" err="1">
                <a:solidFill>
                  <a:srgbClr val="0070C0"/>
                </a:solidFill>
              </a:rPr>
              <a:t>steppe</a:t>
            </a:r>
            <a:r>
              <a:rPr lang="sl-SI" sz="2000" dirty="0">
                <a:solidFill>
                  <a:srgbClr val="0070C0"/>
                </a:solidFill>
              </a:rPr>
              <a:t>, 2024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  <a:r>
              <a:rPr lang="en-US" sz="2000" dirty="0">
                <a:solidFill>
                  <a:srgbClr val="7030A0"/>
                </a:solidFill>
              </a:rPr>
              <a:t>  </a:t>
            </a:r>
            <a:endParaRPr lang="sl-SI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4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4F77-042A-A5EC-AE42-BB2CD55D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531"/>
          </a:xfrm>
        </p:spPr>
        <p:txBody>
          <a:bodyPr/>
          <a:lstStyle/>
          <a:p>
            <a:r>
              <a:rPr lang="sl-SI" dirty="0" err="1"/>
              <a:t>Testing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suspension</a:t>
            </a:r>
            <a:r>
              <a:rPr lang="sl-SI" dirty="0"/>
              <a:t> </a:t>
            </a:r>
            <a:r>
              <a:rPr lang="sl-SI" dirty="0" err="1"/>
              <a:t>schemes</a:t>
            </a:r>
            <a:endParaRPr lang="sl-S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74C6BB-D8CC-AFF9-1275-13C98FF79F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73897"/>
                <a:ext cx="10515600" cy="449658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sl-SI" dirty="0"/>
                  <a:t>Dust </a:t>
                </a:r>
                <a:r>
                  <a:rPr lang="sl-SI" dirty="0" err="1"/>
                  <a:t>scheme</a:t>
                </a:r>
                <a:r>
                  <a:rPr lang="sl-SI" dirty="0"/>
                  <a:t> </a:t>
                </a:r>
                <a:r>
                  <a:rPr lang="sl-SI" dirty="0" err="1"/>
                  <a:t>was</a:t>
                </a:r>
                <a:r>
                  <a:rPr lang="sl-SI" dirty="0"/>
                  <a:t> </a:t>
                </a:r>
                <a:r>
                  <a:rPr lang="sl-SI" dirty="0" err="1"/>
                  <a:t>validated</a:t>
                </a:r>
                <a:r>
                  <a:rPr lang="sl-SI" dirty="0"/>
                  <a:t> </a:t>
                </a:r>
                <a:r>
                  <a:rPr lang="sl-SI" dirty="0" err="1"/>
                  <a:t>for</a:t>
                </a:r>
                <a:r>
                  <a:rPr lang="sl-SI" dirty="0"/>
                  <a:t> </a:t>
                </a:r>
                <a:r>
                  <a:rPr lang="sl-SI" dirty="0" err="1"/>
                  <a:t>Australian</a:t>
                </a:r>
                <a:r>
                  <a:rPr lang="sl-SI" dirty="0"/>
                  <a:t> </a:t>
                </a:r>
                <a:r>
                  <a:rPr lang="sl-SI" dirty="0" err="1"/>
                  <a:t>deserts</a:t>
                </a:r>
                <a:r>
                  <a:rPr lang="sl-SI" dirty="0"/>
                  <a:t> </a:t>
                </a:r>
              </a:p>
              <a:p>
                <a:r>
                  <a:rPr lang="sl-SI" dirty="0" err="1"/>
                  <a:t>Saltation</a:t>
                </a:r>
                <a:r>
                  <a:rPr lang="sl-SI" dirty="0"/>
                  <a:t> </a:t>
                </a:r>
                <a:r>
                  <a:rPr lang="sl-SI" dirty="0" err="1"/>
                  <a:t>equation</a:t>
                </a:r>
                <a:r>
                  <a:rPr lang="sl-SI" dirty="0"/>
                  <a:t> – </a:t>
                </a:r>
                <a:r>
                  <a:rPr lang="sl-SI" dirty="0" err="1"/>
                  <a:t>very</a:t>
                </a:r>
                <a:r>
                  <a:rPr lang="sl-SI" dirty="0"/>
                  <a:t> </a:t>
                </a:r>
                <a:r>
                  <a:rPr lang="sl-SI" dirty="0" err="1"/>
                  <a:t>similar</a:t>
                </a:r>
                <a:r>
                  <a:rPr lang="sl-SI" dirty="0"/>
                  <a:t> to </a:t>
                </a:r>
                <a:r>
                  <a:rPr lang="sl-SI" dirty="0" err="1"/>
                  <a:t>the</a:t>
                </a:r>
                <a:r>
                  <a:rPr lang="sl-SI" dirty="0"/>
                  <a:t> original one</a:t>
                </a:r>
              </a:p>
              <a:p>
                <a14:m>
                  <m:oMath xmlns:m="http://schemas.openxmlformats.org/officeDocument/2006/math">
                    <m:r>
                      <a:rPr lang="sl-SI" sz="2400" i="1" kern="10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sl-SI" sz="2400" i="1" kern="10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sl-SI" sz="24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sl-SI" sz="24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sl-SI" sz="24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d>
                              <m:dPr>
                                <m:ctrlP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sl-SI" sz="24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l-SI" sz="24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sl-SI" sz="24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sl-SI" sz="2400" b="0" i="1" kern="100" smtClean="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  <m:f>
                              <m:fPr>
                                <m:ctrlP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sl-SI" sz="24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l-SI" sz="24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sl-SI" sz="24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sl-SI" sz="2400" i="1" kern="100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sl-SI" sz="2400" i="1" kern="10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l-SI" sz="2400" b="0" i="1" kern="10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sl-SI" sz="2400" b="0" i="1" kern="10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∗</m:t>
                                    </m:r>
                                  </m:sub>
                                </m:sSub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sl-SI" sz="2400" i="1" kern="10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l-SI" sz="2400" b="0" i="1" kern="10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sl-SI" sz="2400" b="0" i="1" kern="10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∗</m:t>
                                    </m:r>
                                    <m:r>
                                      <a:rPr lang="sl-SI" sz="2400" b="0" i="1" kern="10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sSup>
                              <m:sSupPr>
                                <m:ctrlPr>
                                  <a:rPr lang="sl-SI" sz="2400" i="1" kern="100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sl-SI" sz="24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sl-SI" sz="2400" i="1" kern="10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l-SI" sz="2400" i="1" kern="10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sl-SI" sz="2400" i="1" kern="10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∗</m:t>
                                        </m:r>
                                      </m:sub>
                                    </m:sSub>
                                    <m:r>
                                      <a:rPr lang="sl-SI" sz="24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sl-SI" sz="2400" i="1" kern="100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l-SI" sz="2400" b="0" i="1" kern="100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sl-SI" sz="2400" b="0" i="1" kern="100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sl-SI" sz="2400" b="0" i="1" kern="100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sl-SI" sz="24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                </m:t>
                            </m:r>
                            <m:sSub>
                              <m:sSubPr>
                                <m:ctrlP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b>
                            </m:sSub>
                            <m:r>
                              <a:rPr lang="sl-SI" sz="24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  <m:r>
                                  <a:rPr lang="sl-SI" sz="24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r>
                              <a:rPr lang="sl-SI" sz="24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0                                                                                </m:t>
                            </m:r>
                            <m:r>
                              <a:rPr lang="sl-SI" sz="24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endParaRPr lang="sl-SI" sz="2400" dirty="0"/>
              </a:p>
              <a:p>
                <a:r>
                  <a:rPr lang="sl-SI" dirty="0" err="1"/>
                  <a:t>Sandblasting</a:t>
                </a:r>
                <a:r>
                  <a:rPr lang="sl-SI" dirty="0"/>
                  <a:t>: </a:t>
                </a:r>
                <a:r>
                  <a:rPr lang="sl-SI" dirty="0" err="1"/>
                  <a:t>simplified</a:t>
                </a:r>
                <a:r>
                  <a:rPr lang="sl-SI" dirty="0"/>
                  <a:t> </a:t>
                </a:r>
                <a:r>
                  <a:rPr lang="sl-SI" dirty="0" err="1"/>
                  <a:t>version</a:t>
                </a:r>
                <a:r>
                  <a:rPr lang="sl-SI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sl-SI" sz="2400" i="1" kern="10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sl-SI" sz="2400" i="1" kern="10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sl-SI" sz="24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b>
                      <m:sSubPr>
                        <m:ctrlP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𝑚𝑖</m:t>
                        </m:r>
                      </m:sub>
                    </m:sSub>
                    <m:r>
                      <a:rPr lang="sl-SI" sz="24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(1+</m:t>
                    </m:r>
                    <m:sSub>
                      <m:sSubPr>
                        <m:ctrlP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r>
                      <a:rPr lang="sl-SI" sz="24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𝑔𝑄</m:t>
                        </m:r>
                      </m:num>
                      <m:den>
                        <m:sSubSup>
                          <m:sSubSupPr>
                            <m:ctrlPr>
                              <a:rPr lang="sl-SI" sz="24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sl-SI" sz="24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sl-SI" sz="24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  <m:sup>
                            <m:r>
                              <a:rPr lang="sl-SI" sz="24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sl-SI" sz="2400" dirty="0"/>
              </a:p>
              <a:p>
                <a:r>
                  <a:rPr lang="sl-SI" dirty="0" err="1"/>
                  <a:t>Free</a:t>
                </a:r>
                <a:r>
                  <a:rPr lang="sl-SI" dirty="0"/>
                  <a:t> </a:t>
                </a:r>
                <a:r>
                  <a:rPr lang="sl-SI" dirty="0" err="1"/>
                  <a:t>dust</a:t>
                </a:r>
                <a:r>
                  <a:rPr lang="sl-SI" dirty="0"/>
                  <a:t> </a:t>
                </a:r>
                <a:r>
                  <a:rPr lang="sl-SI" dirty="0" err="1"/>
                  <a:t>amount</a:t>
                </a:r>
                <a:r>
                  <a:rPr lang="sl-SI" dirty="0"/>
                  <a:t>: </a:t>
                </a:r>
                <a:r>
                  <a:rPr lang="sl-SI" dirty="0" err="1"/>
                  <a:t>minimally</a:t>
                </a:r>
                <a:r>
                  <a:rPr lang="sl-SI" dirty="0"/>
                  <a:t> </a:t>
                </a:r>
                <a:r>
                  <a:rPr lang="sl-SI" dirty="0" err="1"/>
                  <a:t>disturbed</a:t>
                </a:r>
                <a:r>
                  <a:rPr lang="sl-SI" dirty="0"/>
                  <a:t> </a:t>
                </a:r>
                <a:r>
                  <a:rPr lang="sl-SI" dirty="0" err="1"/>
                  <a:t>particle</a:t>
                </a:r>
                <a:r>
                  <a:rPr lang="sl-SI" dirty="0"/>
                  <a:t> </a:t>
                </a:r>
                <a:r>
                  <a:rPr lang="sl-SI" dirty="0" err="1"/>
                  <a:t>size</a:t>
                </a:r>
                <a:r>
                  <a:rPr lang="sl-SI" dirty="0"/>
                  <a:t> </a:t>
                </a:r>
                <a:r>
                  <a:rPr lang="sl-SI" dirty="0" err="1"/>
                  <a:t>distribution</a:t>
                </a:r>
                <a:r>
                  <a:rPr lang="sl-SI" dirty="0"/>
                  <a:t> </a:t>
                </a:r>
                <a:r>
                  <a:rPr lang="sl-SI" dirty="0" err="1"/>
                  <a:t>characterized</a:t>
                </a:r>
                <a:r>
                  <a:rPr lang="sl-SI" dirty="0"/>
                  <a:t> </a:t>
                </a:r>
                <a:r>
                  <a:rPr lang="sl-SI" dirty="0" err="1"/>
                  <a:t>by</a:t>
                </a:r>
                <a:r>
                  <a:rPr lang="sl-SI" dirty="0"/>
                  <a:t> </a:t>
                </a:r>
                <a:r>
                  <a:rPr lang="sl-SI" dirty="0" err="1"/>
                  <a:t>measurements</a:t>
                </a:r>
                <a:endParaRPr lang="sl-SI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l-SI" sz="2400" i="1" kern="100" smtClean="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sl-SI" sz="24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𝑚𝑖</m:t>
                        </m:r>
                      </m:sub>
                    </m:sSub>
                    <m:r>
                      <a:rPr lang="sl-SI" sz="2400" b="0" i="0" kern="10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sl-SI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sl-SI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sl-SI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sl-SI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sl-SI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d>
                          <m:dPr>
                            <m:ctrlPr>
                              <a:rPr lang="sl-SI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sl-SI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l-GR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sl-SI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nary>
                  </m:oMath>
                </a14:m>
                <a:endParaRPr lang="sl-SI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74C6BB-D8CC-AFF9-1275-13C98FF79F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73897"/>
                <a:ext cx="10515600" cy="4496584"/>
              </a:xfrm>
              <a:blipFill>
                <a:blip r:embed="rId3"/>
                <a:stretch>
                  <a:fillRect l="-1043" t="-2981" b="-19512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9F86C74-3FE1-5B2D-701B-0667F16729D6}"/>
              </a:ext>
            </a:extLst>
          </p:cNvPr>
          <p:cNvSpPr txBox="1"/>
          <p:nvPr/>
        </p:nvSpPr>
        <p:spPr>
          <a:xfrm>
            <a:off x="838199" y="1074656"/>
            <a:ext cx="112281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 err="1"/>
              <a:t>Scheme</a:t>
            </a:r>
            <a:r>
              <a:rPr lang="sl-SI" sz="3200" dirty="0"/>
              <a:t> </a:t>
            </a:r>
            <a:r>
              <a:rPr lang="sl-SI" sz="3200" dirty="0">
                <a:solidFill>
                  <a:srgbClr val="0070C0"/>
                </a:solidFill>
              </a:rPr>
              <a:t>(Shao04) </a:t>
            </a:r>
            <a:r>
              <a:rPr lang="sl-SI" sz="2000" dirty="0">
                <a:solidFill>
                  <a:srgbClr val="0070C0"/>
                </a:solidFill>
              </a:rPr>
              <a:t>(</a:t>
            </a:r>
            <a:r>
              <a:rPr lang="sl-SI" sz="2000" dirty="0" err="1">
                <a:solidFill>
                  <a:srgbClr val="0070C0"/>
                </a:solidFill>
              </a:rPr>
              <a:t>Shao</a:t>
            </a:r>
            <a:r>
              <a:rPr lang="sl-SI" sz="2000" dirty="0">
                <a:solidFill>
                  <a:srgbClr val="0070C0"/>
                </a:solidFill>
              </a:rPr>
              <a:t> et </a:t>
            </a:r>
            <a:r>
              <a:rPr lang="sl-SI" sz="2000" dirty="0" err="1">
                <a:solidFill>
                  <a:srgbClr val="0070C0"/>
                </a:solidFill>
              </a:rPr>
              <a:t>al</a:t>
            </a:r>
            <a:r>
              <a:rPr lang="en-US" sz="2000" dirty="0">
                <a:solidFill>
                  <a:srgbClr val="0070C0"/>
                </a:solidFill>
              </a:rPr>
              <a:t>.,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Parameterization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of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size-resolved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dust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emission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and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validation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with</a:t>
            </a:r>
            <a:r>
              <a:rPr lang="sl-SI" sz="2000" dirty="0">
                <a:solidFill>
                  <a:srgbClr val="0070C0"/>
                </a:solidFill>
              </a:rPr>
              <a:t> </a:t>
            </a:r>
            <a:r>
              <a:rPr lang="sl-SI" sz="2000" dirty="0" err="1">
                <a:solidFill>
                  <a:srgbClr val="0070C0"/>
                </a:solidFill>
              </a:rPr>
              <a:t>measurements</a:t>
            </a:r>
            <a:r>
              <a:rPr lang="sl-SI" sz="2000" dirty="0">
                <a:solidFill>
                  <a:srgbClr val="0070C0"/>
                </a:solidFill>
              </a:rPr>
              <a:t>, 2011) </a:t>
            </a:r>
          </a:p>
        </p:txBody>
      </p:sp>
    </p:spTree>
    <p:extLst>
      <p:ext uri="{BB962C8B-B14F-4D97-AF65-F5344CB8AC3E}">
        <p14:creationId xmlns:p14="http://schemas.microsoft.com/office/powerpoint/2010/main" val="196050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F32211-D028-91E5-5987-E97AC5D55635}"/>
              </a:ext>
            </a:extLst>
          </p:cNvPr>
          <p:cNvSpPr/>
          <p:nvPr/>
        </p:nvSpPr>
        <p:spPr>
          <a:xfrm>
            <a:off x="1198574" y="6372487"/>
            <a:ext cx="2866451" cy="485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4F300-D5CC-E8C9-1A2A-251820C9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971"/>
            <a:ext cx="10515600" cy="590390"/>
          </a:xfrm>
        </p:spPr>
        <p:txBody>
          <a:bodyPr>
            <a:normAutofit fontScale="90000"/>
          </a:bodyPr>
          <a:lstStyle/>
          <a:p>
            <a:r>
              <a:rPr lang="sl-SI" dirty="0" err="1"/>
              <a:t>Testing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suspension</a:t>
            </a:r>
            <a:r>
              <a:rPr lang="sl-SI" dirty="0"/>
              <a:t> </a:t>
            </a:r>
            <a:r>
              <a:rPr lang="sl-SI" dirty="0" err="1"/>
              <a:t>schemes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9E16A-ADFD-475C-8C1D-D0E23EA0A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3327"/>
            <a:ext cx="10515600" cy="2173704"/>
          </a:xfrm>
        </p:spPr>
        <p:txBody>
          <a:bodyPr>
            <a:normAutofit lnSpcReduction="10000"/>
          </a:bodyPr>
          <a:lstStyle/>
          <a:p>
            <a:r>
              <a:rPr lang="sl-SI" sz="2600" dirty="0" err="1"/>
              <a:t>Soil</a:t>
            </a:r>
            <a:r>
              <a:rPr lang="sl-SI" sz="2600" dirty="0"/>
              <a:t> </a:t>
            </a:r>
            <a:r>
              <a:rPr lang="sl-SI" sz="2600" dirty="0" err="1"/>
              <a:t>concentration</a:t>
            </a:r>
            <a:r>
              <a:rPr lang="sl-SI" sz="2600" dirty="0"/>
              <a:t> </a:t>
            </a:r>
            <a:r>
              <a:rPr lang="sl-SI" sz="2600" dirty="0" err="1"/>
              <a:t>of</a:t>
            </a:r>
            <a:r>
              <a:rPr lang="sl-SI" sz="2600" dirty="0"/>
              <a:t> </a:t>
            </a:r>
            <a:r>
              <a:rPr lang="sl-SI" sz="2600" dirty="0" err="1"/>
              <a:t>HMs</a:t>
            </a:r>
            <a:r>
              <a:rPr lang="sl-SI" sz="2600" dirty="0"/>
              <a:t> are </a:t>
            </a:r>
            <a:r>
              <a:rPr lang="sl-SI" sz="2600" dirty="0" err="1"/>
              <a:t>uncertain</a:t>
            </a:r>
            <a:endParaRPr lang="sl-SI" sz="2600" dirty="0"/>
          </a:p>
          <a:p>
            <a:r>
              <a:rPr lang="sl-SI" sz="2600" dirty="0" err="1"/>
              <a:t>Dust</a:t>
            </a:r>
            <a:r>
              <a:rPr lang="sl-SI" sz="2600" dirty="0"/>
              <a:t> </a:t>
            </a:r>
            <a:r>
              <a:rPr lang="sl-SI" sz="2600" dirty="0" err="1"/>
              <a:t>event</a:t>
            </a:r>
            <a:r>
              <a:rPr lang="sl-SI" sz="2600" dirty="0"/>
              <a:t> </a:t>
            </a:r>
            <a:r>
              <a:rPr lang="sl-SI" sz="2600" dirty="0" err="1"/>
              <a:t>was</a:t>
            </a:r>
            <a:r>
              <a:rPr lang="sl-SI" sz="2600" dirty="0"/>
              <a:t> </a:t>
            </a:r>
            <a:r>
              <a:rPr lang="sl-SI" sz="2600" dirty="0" err="1"/>
              <a:t>picked</a:t>
            </a:r>
            <a:r>
              <a:rPr lang="sl-SI" sz="2600" dirty="0"/>
              <a:t>: </a:t>
            </a:r>
            <a:r>
              <a:rPr lang="sl-SI" sz="2600" dirty="0">
                <a:solidFill>
                  <a:srgbClr val="0070C0"/>
                </a:solidFill>
              </a:rPr>
              <a:t>Sahara </a:t>
            </a:r>
            <a:r>
              <a:rPr lang="sl-SI" sz="2600" dirty="0" err="1">
                <a:solidFill>
                  <a:srgbClr val="0070C0"/>
                </a:solidFill>
              </a:rPr>
              <a:t>dust</a:t>
            </a:r>
            <a:r>
              <a:rPr lang="sl-SI" sz="2600" dirty="0">
                <a:solidFill>
                  <a:srgbClr val="0070C0"/>
                </a:solidFill>
              </a:rPr>
              <a:t> </a:t>
            </a:r>
            <a:r>
              <a:rPr lang="sl-SI" sz="2600" dirty="0" err="1">
                <a:solidFill>
                  <a:srgbClr val="0070C0"/>
                </a:solidFill>
              </a:rPr>
              <a:t>intrusion</a:t>
            </a:r>
            <a:r>
              <a:rPr lang="sl-SI" sz="2600" dirty="0">
                <a:solidFill>
                  <a:srgbClr val="0070C0"/>
                </a:solidFill>
              </a:rPr>
              <a:t> </a:t>
            </a:r>
            <a:r>
              <a:rPr lang="sl-SI" sz="2600" dirty="0" err="1">
                <a:solidFill>
                  <a:srgbClr val="0070C0"/>
                </a:solidFill>
              </a:rPr>
              <a:t>from</a:t>
            </a:r>
            <a:r>
              <a:rPr lang="sl-SI" sz="2600" dirty="0">
                <a:solidFill>
                  <a:srgbClr val="0070C0"/>
                </a:solidFill>
              </a:rPr>
              <a:t> </a:t>
            </a:r>
            <a:r>
              <a:rPr lang="sl-SI" sz="2600" dirty="0" err="1">
                <a:solidFill>
                  <a:srgbClr val="0070C0"/>
                </a:solidFill>
              </a:rPr>
              <a:t>March</a:t>
            </a:r>
            <a:r>
              <a:rPr lang="sl-SI" sz="2600" dirty="0">
                <a:solidFill>
                  <a:srgbClr val="0070C0"/>
                </a:solidFill>
              </a:rPr>
              <a:t> 2022</a:t>
            </a:r>
          </a:p>
          <a:p>
            <a:r>
              <a:rPr lang="sl-SI" sz="2600" dirty="0" err="1"/>
              <a:t>Measurements</a:t>
            </a:r>
            <a:r>
              <a:rPr lang="sl-SI" sz="2600" dirty="0"/>
              <a:t>: EBAS </a:t>
            </a:r>
            <a:r>
              <a:rPr lang="sl-SI" sz="2600" dirty="0" err="1"/>
              <a:t>database</a:t>
            </a:r>
            <a:r>
              <a:rPr lang="sl-SI" sz="2600" dirty="0"/>
              <a:t>, </a:t>
            </a:r>
            <a:r>
              <a:rPr lang="sl-SI" sz="2600" dirty="0">
                <a:solidFill>
                  <a:srgbClr val="0070C0"/>
                </a:solidFill>
              </a:rPr>
              <a:t>PM10</a:t>
            </a:r>
          </a:p>
          <a:p>
            <a:r>
              <a:rPr lang="sl-SI" sz="2600" dirty="0" err="1"/>
              <a:t>Mainly</a:t>
            </a:r>
            <a:r>
              <a:rPr lang="sl-SI" sz="2600" dirty="0"/>
              <a:t> </a:t>
            </a:r>
            <a:r>
              <a:rPr lang="sl-SI" sz="2600" dirty="0" err="1"/>
              <a:t>focused</a:t>
            </a:r>
            <a:r>
              <a:rPr lang="sl-SI" sz="2600" dirty="0"/>
              <a:t> on </a:t>
            </a:r>
            <a:r>
              <a:rPr lang="sl-SI" sz="2600" dirty="0" err="1"/>
              <a:t>Spanish</a:t>
            </a:r>
            <a:r>
              <a:rPr lang="sl-SI" sz="2600" dirty="0"/>
              <a:t> </a:t>
            </a:r>
            <a:r>
              <a:rPr lang="sl-SI" sz="2600" dirty="0" err="1"/>
              <a:t>sites</a:t>
            </a:r>
            <a:r>
              <a:rPr lang="sl-SI" sz="2600" dirty="0"/>
              <a:t>, </a:t>
            </a:r>
            <a:r>
              <a:rPr lang="sl-SI" sz="2600" dirty="0" err="1"/>
              <a:t>where</a:t>
            </a:r>
            <a:r>
              <a:rPr lang="sl-SI" sz="2600" dirty="0"/>
              <a:t> </a:t>
            </a:r>
            <a:r>
              <a:rPr lang="sl-SI" sz="2600" dirty="0" err="1"/>
              <a:t>the</a:t>
            </a:r>
            <a:r>
              <a:rPr lang="sl-SI" sz="2600" dirty="0"/>
              <a:t> </a:t>
            </a:r>
            <a:r>
              <a:rPr lang="sl-SI" sz="2600" dirty="0" err="1"/>
              <a:t>dust</a:t>
            </a:r>
            <a:r>
              <a:rPr lang="sl-SI" sz="2600" dirty="0"/>
              <a:t> </a:t>
            </a:r>
            <a:r>
              <a:rPr lang="sl-SI" sz="2600" dirty="0" err="1"/>
              <a:t>intrusion</a:t>
            </a:r>
            <a:r>
              <a:rPr lang="sl-SI" sz="2600" dirty="0"/>
              <a:t> </a:t>
            </a:r>
            <a:r>
              <a:rPr lang="sl-SI" sz="2600" dirty="0" err="1"/>
              <a:t>was</a:t>
            </a:r>
            <a:r>
              <a:rPr lang="sl-SI" sz="2600" dirty="0"/>
              <a:t> </a:t>
            </a:r>
            <a:r>
              <a:rPr lang="sl-SI" sz="2600" dirty="0" err="1"/>
              <a:t>the</a:t>
            </a:r>
            <a:r>
              <a:rPr lang="sl-SI" sz="2600" dirty="0"/>
              <a:t> most </a:t>
            </a:r>
            <a:r>
              <a:rPr lang="sl-SI" sz="2600" dirty="0" err="1"/>
              <a:t>pronounced</a:t>
            </a:r>
            <a:endParaRPr lang="sl-SI" sz="2600" dirty="0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D502918E-C99B-B2C2-4171-849ED3AECA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3"/>
          <a:stretch/>
        </p:blipFill>
        <p:spPr>
          <a:xfrm>
            <a:off x="443490" y="3800552"/>
            <a:ext cx="4311316" cy="2569768"/>
          </a:xfrm>
          <a:prstGeom prst="rect">
            <a:avLst/>
          </a:prstGeom>
        </p:spPr>
      </p:pic>
      <p:pic>
        <p:nvPicPr>
          <p:cNvPr id="5" name="Рисунок 11">
            <a:extLst>
              <a:ext uri="{FF2B5EF4-FFF2-40B4-BE49-F238E27FC236}">
                <a16:creationId xmlns:a16="http://schemas.microsoft.com/office/drawing/2014/main" id="{4392E82C-D8D1-0676-24CC-844A95277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91" y="3688608"/>
            <a:ext cx="4454146" cy="31693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3BCF1DE-E792-2D39-B888-D4F563BDB196}"/>
              </a:ext>
            </a:extLst>
          </p:cNvPr>
          <p:cNvSpPr/>
          <p:nvPr/>
        </p:nvSpPr>
        <p:spPr>
          <a:xfrm>
            <a:off x="1104305" y="5090474"/>
            <a:ext cx="856469" cy="8650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10E09E-CC01-7F5A-2693-44AADB6D3AA8}"/>
              </a:ext>
            </a:extLst>
          </p:cNvPr>
          <p:cNvSpPr/>
          <p:nvPr/>
        </p:nvSpPr>
        <p:spPr>
          <a:xfrm>
            <a:off x="6703912" y="5090474"/>
            <a:ext cx="809251" cy="82733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4DD3D-82CE-7673-CED1-B1DF74A6C211}"/>
              </a:ext>
            </a:extLst>
          </p:cNvPr>
          <p:cNvSpPr txBox="1"/>
          <p:nvPr/>
        </p:nvSpPr>
        <p:spPr>
          <a:xfrm>
            <a:off x="3321179" y="3792302"/>
            <a:ext cx="189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March 13,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6D01E-8C65-85F3-EEF5-00E031AD5173}"/>
              </a:ext>
            </a:extLst>
          </p:cNvPr>
          <p:cNvSpPr txBox="1"/>
          <p:nvPr/>
        </p:nvSpPr>
        <p:spPr>
          <a:xfrm>
            <a:off x="9657705" y="3791226"/>
            <a:ext cx="182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March 1</a:t>
            </a:r>
            <a:r>
              <a:rPr lang="sl-SI" dirty="0"/>
              <a:t>5</a:t>
            </a:r>
            <a:r>
              <a:rPr lang="en-US" dirty="0"/>
              <a:t>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CB49F-F896-E1BB-671B-EE4AD326D825}"/>
              </a:ext>
            </a:extLst>
          </p:cNvPr>
          <p:cNvSpPr txBox="1"/>
          <p:nvPr/>
        </p:nvSpPr>
        <p:spPr>
          <a:xfrm>
            <a:off x="350466" y="6429955"/>
            <a:ext cx="4454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PM10 air concentration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0009A-4BDC-7536-6B8B-8BC235264AC7}"/>
              </a:ext>
            </a:extLst>
          </p:cNvPr>
          <p:cNvSpPr/>
          <p:nvPr/>
        </p:nvSpPr>
        <p:spPr>
          <a:xfrm>
            <a:off x="6791254" y="6382006"/>
            <a:ext cx="2866451" cy="485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E243F-671D-02DD-332B-0AFA07C12DBB}"/>
              </a:ext>
            </a:extLst>
          </p:cNvPr>
          <p:cNvSpPr txBox="1"/>
          <p:nvPr/>
        </p:nvSpPr>
        <p:spPr>
          <a:xfrm>
            <a:off x="5957422" y="6370320"/>
            <a:ext cx="4454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PM10 air concentration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D78605-8E64-D0E6-F44A-DE82A1A14FA6}"/>
              </a:ext>
            </a:extLst>
          </p:cNvPr>
          <p:cNvSpPr txBox="1"/>
          <p:nvPr/>
        </p:nvSpPr>
        <p:spPr>
          <a:xfrm>
            <a:off x="838200" y="831517"/>
            <a:ext cx="7646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 err="1"/>
              <a:t>Validation</a:t>
            </a:r>
            <a:r>
              <a:rPr lang="sl-SI" sz="3200" dirty="0"/>
              <a:t> </a:t>
            </a:r>
            <a:r>
              <a:rPr lang="sl-SI" sz="3200" dirty="0" err="1"/>
              <a:t>of</a:t>
            </a:r>
            <a:r>
              <a:rPr lang="sl-SI" sz="3200" dirty="0"/>
              <a:t> </a:t>
            </a:r>
            <a:r>
              <a:rPr lang="sl-SI" sz="3200" dirty="0" err="1"/>
              <a:t>the</a:t>
            </a:r>
            <a:r>
              <a:rPr lang="sl-SI" sz="3200" dirty="0"/>
              <a:t> </a:t>
            </a:r>
            <a:r>
              <a:rPr lang="sl-SI" sz="3200" dirty="0" err="1"/>
              <a:t>dust</a:t>
            </a:r>
            <a:r>
              <a:rPr lang="sl-SI" sz="3200" dirty="0"/>
              <a:t> </a:t>
            </a:r>
            <a:r>
              <a:rPr lang="sl-SI" sz="3200" dirty="0" err="1"/>
              <a:t>schemes</a:t>
            </a:r>
            <a:r>
              <a:rPr lang="sl-SI" sz="3200" dirty="0"/>
              <a:t> </a:t>
            </a:r>
            <a:r>
              <a:rPr lang="sl-SI" sz="3200" dirty="0" err="1"/>
              <a:t>for</a:t>
            </a:r>
            <a:r>
              <a:rPr lang="sl-SI" sz="3200" dirty="0"/>
              <a:t> </a:t>
            </a:r>
            <a:r>
              <a:rPr lang="sl-SI" sz="3200" dirty="0" err="1"/>
              <a:t>dust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3488015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the earth&#10;&#10;AI-generated content may be incorrect.">
            <a:extLst>
              <a:ext uri="{FF2B5EF4-FFF2-40B4-BE49-F238E27FC236}">
                <a16:creationId xmlns:a16="http://schemas.microsoft.com/office/drawing/2014/main" id="{272D5E4A-9013-BA00-A917-D98FBA2A0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50" y="3168892"/>
            <a:ext cx="4970607" cy="3578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D3C74-37E9-D86C-356B-B069FA89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369"/>
            <a:ext cx="10515600" cy="816287"/>
          </a:xfrm>
        </p:spPr>
        <p:txBody>
          <a:bodyPr>
            <a:normAutofit/>
          </a:bodyPr>
          <a:lstStyle/>
          <a:p>
            <a:r>
              <a:rPr lang="sl-SI" dirty="0" err="1"/>
              <a:t>Testing</a:t>
            </a:r>
            <a:r>
              <a:rPr lang="sl-SI" dirty="0"/>
              <a:t> </a:t>
            </a:r>
            <a:r>
              <a:rPr lang="sl-SI" dirty="0" err="1"/>
              <a:t>other</a:t>
            </a:r>
            <a:r>
              <a:rPr lang="sl-SI" dirty="0"/>
              <a:t> </a:t>
            </a:r>
            <a:r>
              <a:rPr lang="sl-SI" dirty="0" err="1"/>
              <a:t>dust</a:t>
            </a:r>
            <a:r>
              <a:rPr lang="sl-SI" dirty="0"/>
              <a:t> </a:t>
            </a:r>
            <a:r>
              <a:rPr lang="sl-SI" dirty="0" err="1"/>
              <a:t>suspension</a:t>
            </a:r>
            <a:r>
              <a:rPr lang="sl-SI" dirty="0"/>
              <a:t> </a:t>
            </a:r>
            <a:r>
              <a:rPr lang="sl-SI" dirty="0" err="1"/>
              <a:t>schemes</a:t>
            </a:r>
            <a:endParaRPr lang="sl-S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CC13E-E58F-31C7-3B01-2719C3DA8181}"/>
              </a:ext>
            </a:extLst>
          </p:cNvPr>
          <p:cNvSpPr txBox="1"/>
          <p:nvPr/>
        </p:nvSpPr>
        <p:spPr>
          <a:xfrm>
            <a:off x="6554913" y="2044005"/>
            <a:ext cx="5123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err="1"/>
              <a:t>Mainly</a:t>
            </a:r>
            <a:r>
              <a:rPr lang="sl-SI" sz="2200" dirty="0"/>
              <a:t> </a:t>
            </a:r>
            <a:r>
              <a:rPr lang="sl-SI" sz="2200" dirty="0" err="1"/>
              <a:t>the</a:t>
            </a:r>
            <a:r>
              <a:rPr lang="sl-SI" sz="2200" dirty="0"/>
              <a:t> </a:t>
            </a:r>
            <a:r>
              <a:rPr lang="sl-SI" sz="2200" dirty="0" err="1"/>
              <a:t>peaks</a:t>
            </a:r>
            <a:r>
              <a:rPr lang="sl-SI" sz="2200" dirty="0"/>
              <a:t> are </a:t>
            </a:r>
            <a:r>
              <a:rPr lang="sl-SI" sz="2200" dirty="0" err="1"/>
              <a:t>given</a:t>
            </a:r>
            <a:r>
              <a:rPr lang="sl-SI" sz="2200" dirty="0"/>
              <a:t>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err="1"/>
              <a:t>Usually</a:t>
            </a:r>
            <a:r>
              <a:rPr lang="sl-SI" sz="2200" dirty="0"/>
              <a:t> </a:t>
            </a:r>
            <a:r>
              <a:rPr lang="sl-SI" sz="2200" dirty="0" err="1"/>
              <a:t>there</a:t>
            </a:r>
            <a:r>
              <a:rPr lang="sl-SI" sz="2200" dirty="0"/>
              <a:t> is a </a:t>
            </a:r>
            <a:r>
              <a:rPr lang="sl-SI" sz="2200" dirty="0" err="1"/>
              <a:t>delay</a:t>
            </a:r>
            <a:endParaRPr lang="sl-SI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err="1"/>
              <a:t>Modified</a:t>
            </a:r>
            <a:r>
              <a:rPr lang="sl-SI" sz="2200" dirty="0"/>
              <a:t> </a:t>
            </a:r>
            <a:r>
              <a:rPr lang="sl-SI" sz="2200" dirty="0" err="1"/>
              <a:t>schemes</a:t>
            </a:r>
            <a:r>
              <a:rPr lang="sl-SI" sz="2200" dirty="0"/>
              <a:t> </a:t>
            </a:r>
            <a:r>
              <a:rPr lang="sl-SI" sz="2200" dirty="0" err="1"/>
              <a:t>produce</a:t>
            </a:r>
            <a:r>
              <a:rPr lang="sl-SI" sz="2200" dirty="0"/>
              <a:t> more </a:t>
            </a:r>
            <a:r>
              <a:rPr lang="sl-SI" sz="2200" dirty="0" err="1"/>
              <a:t>dust</a:t>
            </a:r>
            <a:endParaRPr lang="sl-SI" sz="2200" dirty="0"/>
          </a:p>
          <a:p>
            <a:r>
              <a:rPr lang="sl-SI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BB05E-54C9-D1F8-5A9B-241399C9D4A8}"/>
              </a:ext>
            </a:extLst>
          </p:cNvPr>
          <p:cNvSpPr txBox="1"/>
          <p:nvPr/>
        </p:nvSpPr>
        <p:spPr>
          <a:xfrm>
            <a:off x="838200" y="946851"/>
            <a:ext cx="75729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 err="1"/>
              <a:t>Validation</a:t>
            </a:r>
            <a:r>
              <a:rPr lang="sl-SI" sz="3200" dirty="0"/>
              <a:t> </a:t>
            </a:r>
            <a:r>
              <a:rPr lang="sl-SI" sz="3200" dirty="0" err="1"/>
              <a:t>of</a:t>
            </a:r>
            <a:r>
              <a:rPr lang="sl-SI" sz="3200" dirty="0"/>
              <a:t> </a:t>
            </a:r>
            <a:r>
              <a:rPr lang="sl-SI" sz="3200" dirty="0" err="1"/>
              <a:t>the</a:t>
            </a:r>
            <a:r>
              <a:rPr lang="sl-SI" sz="3200" dirty="0"/>
              <a:t> </a:t>
            </a:r>
            <a:r>
              <a:rPr lang="sl-SI" sz="3200" dirty="0" err="1"/>
              <a:t>dust</a:t>
            </a:r>
            <a:r>
              <a:rPr lang="sl-SI" sz="3200" dirty="0"/>
              <a:t> </a:t>
            </a:r>
            <a:r>
              <a:rPr lang="sl-SI" sz="3200" dirty="0" err="1"/>
              <a:t>schemes</a:t>
            </a:r>
            <a:r>
              <a:rPr lang="sl-SI" sz="3200" dirty="0"/>
              <a:t> </a:t>
            </a:r>
            <a:r>
              <a:rPr lang="sl-SI" sz="3200" dirty="0" err="1"/>
              <a:t>for</a:t>
            </a:r>
            <a:r>
              <a:rPr lang="sl-SI" sz="3200" dirty="0"/>
              <a:t> </a:t>
            </a:r>
            <a:r>
              <a:rPr lang="sl-SI" sz="3200" dirty="0" err="1"/>
              <a:t>dust</a:t>
            </a:r>
            <a:endParaRPr lang="sl-SI" sz="3200" dirty="0"/>
          </a:p>
        </p:txBody>
      </p:sp>
      <p:pic>
        <p:nvPicPr>
          <p:cNvPr id="18" name="Content Placeholder 17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7DB9A6D2-A976-2977-ECF0-0DA2945D7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6" y="1558308"/>
            <a:ext cx="4115000" cy="2743333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BAB8B6-018E-3968-0437-03CC27DE5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243" y="4091102"/>
            <a:ext cx="3737670" cy="249178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AD4038E-6A5D-425B-9A00-40B7E8434B1F}"/>
              </a:ext>
            </a:extLst>
          </p:cNvPr>
          <p:cNvCxnSpPr>
            <a:cxnSpLocks/>
          </p:cNvCxnSpPr>
          <p:nvPr/>
        </p:nvCxnSpPr>
        <p:spPr>
          <a:xfrm flipH="1" flipV="1">
            <a:off x="4533900" y="2770690"/>
            <a:ext cx="3467100" cy="2474444"/>
          </a:xfrm>
          <a:prstGeom prst="straightConnector1">
            <a:avLst/>
          </a:prstGeom>
          <a:ln w="31750"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9">
            <a:extLst>
              <a:ext uri="{FF2B5EF4-FFF2-40B4-BE49-F238E27FC236}">
                <a16:creationId xmlns:a16="http://schemas.microsoft.com/office/drawing/2014/main" id="{905BCC19-30C4-24E6-71EE-F5618E042382}"/>
              </a:ext>
            </a:extLst>
          </p:cNvPr>
          <p:cNvCxnSpPr>
            <a:cxnSpLocks/>
          </p:cNvCxnSpPr>
          <p:nvPr/>
        </p:nvCxnSpPr>
        <p:spPr>
          <a:xfrm flipH="1">
            <a:off x="4931050" y="5190576"/>
            <a:ext cx="2993750" cy="109116"/>
          </a:xfrm>
          <a:prstGeom prst="straightConnector1">
            <a:avLst/>
          </a:prstGeom>
          <a:ln w="31750"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955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5449</TotalTime>
  <Words>1424</Words>
  <Application>Microsoft Office PowerPoint</Application>
  <PresentationFormat>Widescreen</PresentationFormat>
  <Paragraphs>123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Cambria Math</vt:lpstr>
      <vt:lpstr>Office Theme</vt:lpstr>
      <vt:lpstr>“Effect of dust resuspension on heavy metal pollution:  A sensitivity analysis“</vt:lpstr>
      <vt:lpstr>Wind resuspension of dust</vt:lpstr>
      <vt:lpstr>Motivation</vt:lpstr>
      <vt:lpstr>Sensitivity of the original scheme</vt:lpstr>
      <vt:lpstr>Sensitivity of the original scheme</vt:lpstr>
      <vt:lpstr>Testing other dust suspension schemes</vt:lpstr>
      <vt:lpstr>Testing other dust suspension schemes</vt:lpstr>
      <vt:lpstr>Testing other dust suspension schemes</vt:lpstr>
      <vt:lpstr>Testing other dust suspension schemes</vt:lpstr>
      <vt:lpstr>Testing other dust suspension schemes</vt:lpstr>
      <vt:lpstr>Testing other dust suspension schemes</vt:lpstr>
      <vt:lpstr>Effect on simulation of long-term heavy metal pollution (Pb)</vt:lpstr>
      <vt:lpstr>Comparison with measurements (Pb)</vt:lpstr>
      <vt:lpstr>Conclusion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“Effect of dust resuspension on heavy metal pollution:  A sensitivity analysis“</dc:title>
  <dc:creator>Viktoria Anna Koncz</dc:creator>
  <cp:lastModifiedBy>Viktoria Anna Koncz</cp:lastModifiedBy>
  <cp:revision>518</cp:revision>
  <cp:lastPrinted>2025-04-30T08:46:38Z</cp:lastPrinted>
  <dcterms:created xsi:type="dcterms:W3CDTF">2025-03-29T12:27:52Z</dcterms:created>
  <dcterms:modified xsi:type="dcterms:W3CDTF">2025-04-30T13:36:44Z</dcterms:modified>
</cp:coreProperties>
</file>