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8" r:id="rId2"/>
    <p:sldId id="265" r:id="rId3"/>
    <p:sldId id="269" r:id="rId4"/>
    <p:sldId id="318" r:id="rId5"/>
    <p:sldId id="286" r:id="rId6"/>
    <p:sldId id="277" r:id="rId7"/>
    <p:sldId id="312" r:id="rId8"/>
    <p:sldId id="279" r:id="rId9"/>
    <p:sldId id="313" r:id="rId10"/>
    <p:sldId id="314" r:id="rId11"/>
    <p:sldId id="315" r:id="rId12"/>
    <p:sldId id="316" r:id="rId13"/>
    <p:sldId id="328" r:id="rId14"/>
    <p:sldId id="293" r:id="rId15"/>
    <p:sldId id="327" r:id="rId16"/>
    <p:sldId id="290" r:id="rId17"/>
    <p:sldId id="302" r:id="rId18"/>
    <p:sldId id="306" r:id="rId19"/>
    <p:sldId id="326" r:id="rId20"/>
    <p:sldId id="319" r:id="rId21"/>
    <p:sldId id="325" r:id="rId22"/>
    <p:sldId id="287" r:id="rId2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A600"/>
    <a:srgbClr val="7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68" autoAdjust="0"/>
    <p:restoredTop sz="93243" autoAdjust="0"/>
  </p:normalViewPr>
  <p:slideViewPr>
    <p:cSldViewPr snapToGrid="0">
      <p:cViewPr>
        <p:scale>
          <a:sx n="46" d="100"/>
          <a:sy n="46" d="100"/>
        </p:scale>
        <p:origin x="660" y="4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77F51-D581-4DBB-9316-7625B0A3AD8C}" type="datetimeFigureOut">
              <a:rPr lang="es-ES" smtClean="0"/>
              <a:t>05/05/2025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79DF3-732B-42AD-BC60-1AB4A10571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268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79DF3-732B-42AD-BC60-1AB4A1057135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9312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79DF3-732B-42AD-BC60-1AB4A1057135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2560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Main</a:t>
            </a:r>
            <a:r>
              <a:rPr lang="es-ES" dirty="0" smtClean="0"/>
              <a:t> </a:t>
            </a:r>
            <a:r>
              <a:rPr lang="es-ES" dirty="0" err="1" smtClean="0"/>
              <a:t>contribution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all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models</a:t>
            </a:r>
            <a:r>
              <a:rPr lang="es-ES" baseline="0" dirty="0" smtClean="0"/>
              <a:t> come </a:t>
            </a:r>
            <a:r>
              <a:rPr lang="es-ES" baseline="0" dirty="0" err="1" smtClean="0"/>
              <a:t>from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aerosol </a:t>
            </a:r>
            <a:r>
              <a:rPr lang="es-ES" baseline="0" dirty="0" err="1" smtClean="0"/>
              <a:t>phase</a:t>
            </a:r>
            <a:r>
              <a:rPr lang="es-ES" baseline="0" dirty="0" smtClean="0"/>
              <a:t>. SILAM </a:t>
            </a:r>
            <a:r>
              <a:rPr lang="es-ES" baseline="0" dirty="0" err="1" smtClean="0"/>
              <a:t>presents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highest</a:t>
            </a:r>
            <a:r>
              <a:rPr lang="es-ES" baseline="0" dirty="0" smtClean="0"/>
              <a:t> gas </a:t>
            </a:r>
            <a:r>
              <a:rPr lang="es-ES" baseline="0" dirty="0" err="1" smtClean="0"/>
              <a:t>concentration</a:t>
            </a:r>
            <a:r>
              <a:rPr lang="es-ES" baseline="0" dirty="0" smtClean="0"/>
              <a:t> and MINNI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lowest</a:t>
            </a:r>
            <a:r>
              <a:rPr lang="es-ES" baseline="0" dirty="0" smtClean="0"/>
              <a:t>.  SILAM </a:t>
            </a:r>
            <a:r>
              <a:rPr lang="es-ES" baseline="0" dirty="0" err="1" smtClean="0"/>
              <a:t>seems</a:t>
            </a:r>
            <a:r>
              <a:rPr lang="es-ES" baseline="0" dirty="0" smtClean="0"/>
              <a:t> to show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lowest</a:t>
            </a:r>
            <a:r>
              <a:rPr lang="es-ES" baseline="0" dirty="0" smtClean="0"/>
              <a:t> aerosol/gas ratio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79DF3-732B-42AD-BC60-1AB4A1057135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8957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Main</a:t>
            </a:r>
            <a:r>
              <a:rPr lang="es-ES" dirty="0" smtClean="0"/>
              <a:t> </a:t>
            </a:r>
            <a:r>
              <a:rPr lang="es-ES" dirty="0" err="1" smtClean="0"/>
              <a:t>contribution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all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models</a:t>
            </a:r>
            <a:r>
              <a:rPr lang="es-ES" baseline="0" dirty="0" smtClean="0"/>
              <a:t> come </a:t>
            </a:r>
            <a:r>
              <a:rPr lang="es-ES" baseline="0" dirty="0" err="1" smtClean="0"/>
              <a:t>from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aerosol </a:t>
            </a:r>
            <a:r>
              <a:rPr lang="es-ES" baseline="0" dirty="0" err="1" smtClean="0"/>
              <a:t>phase</a:t>
            </a:r>
            <a:r>
              <a:rPr lang="es-ES" baseline="0" dirty="0" smtClean="0"/>
              <a:t>. SILAM </a:t>
            </a:r>
            <a:r>
              <a:rPr lang="es-ES" baseline="0" dirty="0" err="1" smtClean="0"/>
              <a:t>presents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highest</a:t>
            </a:r>
            <a:r>
              <a:rPr lang="es-ES" baseline="0" dirty="0" smtClean="0"/>
              <a:t> gas </a:t>
            </a:r>
            <a:r>
              <a:rPr lang="es-ES" baseline="0" dirty="0" err="1" smtClean="0"/>
              <a:t>concentration</a:t>
            </a:r>
            <a:r>
              <a:rPr lang="es-ES" baseline="0" dirty="0" smtClean="0"/>
              <a:t> and MINNI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lowest</a:t>
            </a:r>
            <a:r>
              <a:rPr lang="es-ES" baseline="0" dirty="0" smtClean="0"/>
              <a:t>.  SILAM </a:t>
            </a:r>
            <a:r>
              <a:rPr lang="es-ES" baseline="0" dirty="0" err="1" smtClean="0"/>
              <a:t>seems</a:t>
            </a:r>
            <a:r>
              <a:rPr lang="es-ES" baseline="0" dirty="0" smtClean="0"/>
              <a:t> to show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lowest</a:t>
            </a:r>
            <a:r>
              <a:rPr lang="es-ES" baseline="0" dirty="0" smtClean="0"/>
              <a:t> aerosol/gas ratio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79DF3-732B-42AD-BC60-1AB4A1057135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5501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79DF3-732B-42AD-BC60-1AB4A1057135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1416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79DF3-732B-42AD-BC60-1AB4A1057135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7496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79DF3-732B-42AD-BC60-1AB4A1057135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8803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0B31-EFF9-4825-81B5-15FA00B22975}" type="datetimeFigureOut">
              <a:rPr lang="es-ES" smtClean="0"/>
              <a:t>05/05/2025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67FC-187C-4382-BC5A-03A7883D6F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3896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0B31-EFF9-4825-81B5-15FA00B22975}" type="datetimeFigureOut">
              <a:rPr lang="es-ES" smtClean="0"/>
              <a:t>05/05/2025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67FC-187C-4382-BC5A-03A7883D6F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7884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0B31-EFF9-4825-81B5-15FA00B22975}" type="datetimeFigureOut">
              <a:rPr lang="es-ES" smtClean="0"/>
              <a:t>05/05/2025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67FC-187C-4382-BC5A-03A7883D6F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9775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0B31-EFF9-4825-81B5-15FA00B22975}" type="datetimeFigureOut">
              <a:rPr lang="es-ES" smtClean="0"/>
              <a:t>05/05/2025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67FC-187C-4382-BC5A-03A7883D6F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8191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0B31-EFF9-4825-81B5-15FA00B22975}" type="datetimeFigureOut">
              <a:rPr lang="es-ES" smtClean="0"/>
              <a:t>05/05/2025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67FC-187C-4382-BC5A-03A7883D6F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5059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0B31-EFF9-4825-81B5-15FA00B22975}" type="datetimeFigureOut">
              <a:rPr lang="es-ES" smtClean="0"/>
              <a:t>05/05/2025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67FC-187C-4382-BC5A-03A7883D6F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7090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0B31-EFF9-4825-81B5-15FA00B22975}" type="datetimeFigureOut">
              <a:rPr lang="es-ES" smtClean="0"/>
              <a:t>05/05/2025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67FC-187C-4382-BC5A-03A7883D6F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3445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0B31-EFF9-4825-81B5-15FA00B22975}" type="datetimeFigureOut">
              <a:rPr lang="es-ES" smtClean="0"/>
              <a:t>05/05/2025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67FC-187C-4382-BC5A-03A7883D6F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4769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0B31-EFF9-4825-81B5-15FA00B22975}" type="datetimeFigureOut">
              <a:rPr lang="es-ES" smtClean="0"/>
              <a:t>05/05/2025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67FC-187C-4382-BC5A-03A7883D6F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5802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0B31-EFF9-4825-81B5-15FA00B22975}" type="datetimeFigureOut">
              <a:rPr lang="es-ES" smtClean="0"/>
              <a:t>05/05/2025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67FC-187C-4382-BC5A-03A7883D6F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6418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0B31-EFF9-4825-81B5-15FA00B22975}" type="datetimeFigureOut">
              <a:rPr lang="es-ES" smtClean="0"/>
              <a:t>05/05/2025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67FC-187C-4382-BC5A-03A7883D6F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8591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80B31-EFF9-4825-81B5-15FA00B22975}" type="datetimeFigureOut">
              <a:rPr lang="es-ES" smtClean="0"/>
              <a:t>05/05/2025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267FC-187C-4382-BC5A-03A7883D6F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6065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7.png"/><Relationship Id="rId7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mailto:mark.theobald@ciemat.es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96549" y="4147715"/>
            <a:ext cx="102298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S" sz="1600" baseline="300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es-ES" sz="16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Atmospheric </a:t>
            </a:r>
            <a:r>
              <a:rPr lang="es-ES" sz="16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Modelling</a:t>
            </a:r>
            <a:r>
              <a:rPr lang="es-ES" sz="1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6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Unit</a:t>
            </a:r>
            <a:r>
              <a:rPr lang="es-ES" sz="1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Centro de Investigaciones Energéticas, Medioambientales y Tecnológicas (CIEMAT), </a:t>
            </a:r>
            <a:r>
              <a:rPr lang="es-ES" sz="16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Spain</a:t>
            </a:r>
            <a:endParaRPr lang="es-ES" sz="16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 baseline="30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en-GB" sz="1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National Institute for Industrial Environment and Risks (INERIS), France </a:t>
            </a:r>
            <a:endParaRPr lang="es-ES" sz="16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 baseline="30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en-GB" sz="1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Italian National Agency for New Technologies, Energy and Sustainable Economic Development (ENEA), Italy </a:t>
            </a:r>
            <a:endParaRPr lang="es-ES" sz="16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 baseline="300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r>
              <a:rPr lang="en-GB" sz="16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Finnish Meteorological Institute (FMI), Finland</a:t>
            </a:r>
            <a:endParaRPr lang="es-ES" sz="16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0" y="344170"/>
            <a:ext cx="116229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dirty="0">
                <a:latin typeface="Eras Bold ITC" panose="020B0907030504020204" pitchFamily="34" charset="0"/>
              </a:rPr>
              <a:t>Eurodelta-Carb B(a)P multi-model intercomparison </a:t>
            </a:r>
            <a:r>
              <a:rPr lang="it-IT" sz="3600" dirty="0" smtClean="0">
                <a:latin typeface="Eras Bold ITC" panose="020B0907030504020204" pitchFamily="34" charset="0"/>
              </a:rPr>
              <a:t>study</a:t>
            </a:r>
            <a:endParaRPr lang="it-IT" sz="3600" dirty="0" smtClean="0">
              <a:latin typeface="Eras Bold ITC" panose="020B0907030504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10631" y="3172875"/>
            <a:ext cx="114170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</a:rPr>
              <a:t>Marta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G. Vivanco</a:t>
            </a:r>
            <a:r>
              <a:rPr lang="en-GB" baseline="30000" dirty="0">
                <a:latin typeface="Calibri" panose="020F0502020204030204" pitchFamily="34" charset="0"/>
                <a:ea typeface="Calibri" panose="020F0502020204030204" pitchFamily="34" charset="0"/>
              </a:rPr>
              <a:t>1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</a:rPr>
              <a:t>, Mark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R.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</a:rPr>
              <a:t>Theobald</a:t>
            </a:r>
            <a:r>
              <a:rPr lang="en-GB" baseline="30000" dirty="0" smtClean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</a:rPr>
              <a:t>, Victoria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Gil</a:t>
            </a:r>
            <a:r>
              <a:rPr lang="en-GB" baseline="30000" dirty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, Alexey </a:t>
            </a:r>
            <a:r>
              <a:rPr lang="en-GB" dirty="0" err="1" smtClean="0">
                <a:latin typeface="Calibri" panose="020F0502020204030204" pitchFamily="34" charset="0"/>
                <a:ea typeface="Calibri" panose="020F0502020204030204" pitchFamily="34" charset="0"/>
              </a:rPr>
              <a:t>Gusev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Florian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</a:rPr>
              <a:t>Couvidat</a:t>
            </a:r>
            <a:r>
              <a:rPr lang="en-GB" baseline="30000" dirty="0" smtClean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</a:rPr>
              <a:t>, Mario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Adani</a:t>
            </a:r>
            <a:r>
              <a:rPr lang="en-GB" baseline="30000" dirty="0"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, Ilaria D’Elia</a:t>
            </a:r>
            <a:r>
              <a:rPr lang="en-GB" baseline="30000" dirty="0"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GB" dirty="0"/>
              <a:t>Gino </a:t>
            </a:r>
            <a:r>
              <a:rPr lang="en-GB" dirty="0" smtClean="0"/>
              <a:t>Briganti</a:t>
            </a:r>
            <a:r>
              <a:rPr lang="en-GB" baseline="30000" dirty="0"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en-GB" dirty="0" smtClean="0"/>
              <a:t>, </a:t>
            </a:r>
            <a:r>
              <a:rPr lang="en-GB" dirty="0"/>
              <a:t>Andrea </a:t>
            </a:r>
            <a:r>
              <a:rPr lang="en-GB" dirty="0" smtClean="0"/>
              <a:t>Bolignano</a:t>
            </a:r>
            <a:r>
              <a:rPr lang="en-GB" baseline="30000" dirty="0"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en-GB" dirty="0" smtClean="0"/>
              <a:t>, </a:t>
            </a:r>
            <a:r>
              <a:rPr lang="en-GB" dirty="0"/>
              <a:t>Massimo </a:t>
            </a:r>
            <a:r>
              <a:rPr lang="en-GB" dirty="0" smtClean="0"/>
              <a:t>D’Isidoro</a:t>
            </a:r>
            <a:r>
              <a:rPr lang="en-GB" baseline="30000" dirty="0"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en-GB" dirty="0" smtClean="0"/>
              <a:t>,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Mihaela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</a:rPr>
              <a:t>Mircea</a:t>
            </a:r>
            <a:r>
              <a:rPr lang="en-GB" baseline="30000" dirty="0" smtClean="0"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en-GB" dirty="0" smtClean="0"/>
              <a:t>, Felicita Russo</a:t>
            </a:r>
            <a:r>
              <a:rPr lang="en-GB" baseline="30000" dirty="0"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en-GB" dirty="0" smtClean="0"/>
              <a:t>,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Rostislav D. Kouznetsov</a:t>
            </a:r>
            <a:r>
              <a:rPr lang="en-GB" baseline="30000" dirty="0"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, Evgeny V.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</a:rPr>
              <a:t>Kadantsev</a:t>
            </a:r>
            <a:r>
              <a:rPr lang="en-GB" baseline="30000" dirty="0" smtClean="0"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, Mikhail A.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</a:rPr>
              <a:t>Sofiev</a:t>
            </a:r>
            <a:r>
              <a:rPr lang="en-GB" baseline="30000" dirty="0" smtClean="0"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Augustin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</a:rPr>
              <a:t>Colette</a:t>
            </a:r>
            <a:r>
              <a:rPr lang="en-GB" baseline="30000" dirty="0" smtClean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</a:rPr>
              <a:t>, Coralina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Hernández</a:t>
            </a:r>
            <a:r>
              <a:rPr lang="en-GB" baseline="30000" dirty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, Juan Luis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</a:rPr>
              <a:t>Garrido</a:t>
            </a:r>
            <a:r>
              <a:rPr lang="en-GB" baseline="30000" dirty="0">
                <a:latin typeface="Calibri" panose="020F0502020204030204" pitchFamily="34" charset="0"/>
                <a:ea typeface="Calibri" panose="020F0502020204030204" pitchFamily="34" charset="0"/>
              </a:rPr>
              <a:t>1 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57528" t="86267" r="7372" b="5701"/>
          <a:stretch/>
        </p:blipFill>
        <p:spPr>
          <a:xfrm>
            <a:off x="5202180" y="5395365"/>
            <a:ext cx="6725462" cy="86567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4416" y="5444125"/>
            <a:ext cx="2675488" cy="614270"/>
          </a:xfrm>
          <a:prstGeom prst="rect">
            <a:avLst/>
          </a:prstGeom>
        </p:spPr>
      </p:pic>
      <p:grpSp>
        <p:nvGrpSpPr>
          <p:cNvPr id="9" name="Group 5"/>
          <p:cNvGrpSpPr/>
          <p:nvPr/>
        </p:nvGrpSpPr>
        <p:grpSpPr>
          <a:xfrm>
            <a:off x="213833" y="6261044"/>
            <a:ext cx="12010609" cy="578699"/>
            <a:chOff x="0" y="0"/>
            <a:chExt cx="2230090" cy="154993"/>
          </a:xfrm>
        </p:grpSpPr>
        <p:sp>
          <p:nvSpPr>
            <p:cNvPr id="10" name="Freeform 6"/>
            <p:cNvSpPr/>
            <p:nvPr/>
          </p:nvSpPr>
          <p:spPr>
            <a:xfrm>
              <a:off x="0" y="0"/>
              <a:ext cx="2230090" cy="154993"/>
            </a:xfrm>
            <a:custGeom>
              <a:avLst/>
              <a:gdLst/>
              <a:ahLst/>
              <a:cxnLst/>
              <a:rect l="l" t="t" r="r" b="b"/>
              <a:pathLst>
                <a:path w="2230090" h="154993">
                  <a:moveTo>
                    <a:pt x="46605" y="0"/>
                  </a:moveTo>
                  <a:lnTo>
                    <a:pt x="2183486" y="0"/>
                  </a:lnTo>
                  <a:cubicBezTo>
                    <a:pt x="2209225" y="0"/>
                    <a:pt x="2230090" y="20866"/>
                    <a:pt x="2230090" y="46605"/>
                  </a:cubicBezTo>
                  <a:lnTo>
                    <a:pt x="2230090" y="108389"/>
                  </a:lnTo>
                  <a:cubicBezTo>
                    <a:pt x="2230090" y="134128"/>
                    <a:pt x="2209225" y="154993"/>
                    <a:pt x="2183486" y="154993"/>
                  </a:cubicBezTo>
                  <a:lnTo>
                    <a:pt x="46605" y="154993"/>
                  </a:lnTo>
                  <a:cubicBezTo>
                    <a:pt x="20866" y="154993"/>
                    <a:pt x="0" y="134128"/>
                    <a:pt x="0" y="108389"/>
                  </a:cubicBezTo>
                  <a:lnTo>
                    <a:pt x="0" y="46605"/>
                  </a:lnTo>
                  <a:cubicBezTo>
                    <a:pt x="0" y="20866"/>
                    <a:pt x="20866" y="0"/>
                    <a:pt x="46605" y="0"/>
                  </a:cubicBezTo>
                  <a:close/>
                </a:path>
              </a:pathLst>
            </a:custGeom>
            <a:solidFill>
              <a:srgbClr val="030F40"/>
            </a:solidFill>
          </p:spPr>
        </p:sp>
        <p:sp>
          <p:nvSpPr>
            <p:cNvPr id="11" name="TextBox 7"/>
            <p:cNvSpPr txBox="1"/>
            <p:nvPr/>
          </p:nvSpPr>
          <p:spPr>
            <a:xfrm>
              <a:off x="0" y="-47625"/>
              <a:ext cx="2230090" cy="2026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12" name="TextBox 8"/>
          <p:cNvSpPr txBox="1"/>
          <p:nvPr/>
        </p:nvSpPr>
        <p:spPr>
          <a:xfrm>
            <a:off x="-187364" y="6100107"/>
            <a:ext cx="12541289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96"/>
              </a:lnSpc>
              <a:spcBef>
                <a:spcPct val="0"/>
              </a:spcBef>
            </a:pPr>
            <a:r>
              <a:rPr lang="en-US" sz="1750" dirty="0" smtClean="0">
                <a:solidFill>
                  <a:srgbClr val="00B0F0"/>
                </a:solidFill>
                <a:latin typeface="DIN Pro 1 Bold"/>
              </a:rPr>
              <a:t>Task Force on Measurements and Modelling</a:t>
            </a:r>
            <a:r>
              <a:rPr lang="en-US" sz="1750" dirty="0" smtClean="0">
                <a:solidFill>
                  <a:schemeClr val="bg1"/>
                </a:solidFill>
                <a:latin typeface="DIN Pro 1 Bold"/>
              </a:rPr>
              <a:t>, 5 </a:t>
            </a:r>
            <a:r>
              <a:rPr lang="en-US" sz="1750" dirty="0">
                <a:solidFill>
                  <a:schemeClr val="bg1"/>
                </a:solidFill>
                <a:latin typeface="DIN Pro 1 Bold"/>
              </a:rPr>
              <a:t>- 7</a:t>
            </a:r>
            <a:r>
              <a:rPr lang="en-US" sz="1750" dirty="0" smtClean="0">
                <a:solidFill>
                  <a:schemeClr val="bg1"/>
                </a:solidFill>
                <a:latin typeface="DIN Pro 1 Bold"/>
              </a:rPr>
              <a:t> May. 2025, Potsdam, Germany</a:t>
            </a:r>
            <a:endParaRPr lang="en-US" sz="1750" dirty="0">
              <a:solidFill>
                <a:schemeClr val="bg1"/>
              </a:solidFill>
              <a:latin typeface="DIN Pro 1 Bold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5052481" y="5476320"/>
            <a:ext cx="29939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2</a:t>
            </a:r>
            <a:endParaRPr lang="es-ES" dirty="0"/>
          </a:p>
        </p:txBody>
      </p:sp>
      <p:sp>
        <p:nvSpPr>
          <p:cNvPr id="15" name="CuadroTexto 14"/>
          <p:cNvSpPr txBox="1"/>
          <p:nvPr/>
        </p:nvSpPr>
        <p:spPr>
          <a:xfrm>
            <a:off x="6752200" y="5511364"/>
            <a:ext cx="3087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3</a:t>
            </a:r>
            <a:endParaRPr lang="es-ES" dirty="0"/>
          </a:p>
        </p:txBody>
      </p:sp>
      <p:sp>
        <p:nvSpPr>
          <p:cNvPr id="16" name="CuadroTexto 15"/>
          <p:cNvSpPr txBox="1"/>
          <p:nvPr/>
        </p:nvSpPr>
        <p:spPr>
          <a:xfrm>
            <a:off x="8610920" y="5485710"/>
            <a:ext cx="34314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4</a:t>
            </a:r>
            <a:endParaRPr lang="es-ES" dirty="0"/>
          </a:p>
        </p:txBody>
      </p:sp>
      <p:sp>
        <p:nvSpPr>
          <p:cNvPr id="17" name="CuadroTexto 16"/>
          <p:cNvSpPr txBox="1"/>
          <p:nvPr/>
        </p:nvSpPr>
        <p:spPr>
          <a:xfrm>
            <a:off x="1816074" y="5484053"/>
            <a:ext cx="34599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1</a:t>
            </a:r>
            <a:endParaRPr lang="es-ES" dirty="0"/>
          </a:p>
        </p:txBody>
      </p:sp>
      <p:sp>
        <p:nvSpPr>
          <p:cNvPr id="2" name="Rectángulo 1"/>
          <p:cNvSpPr/>
          <p:nvPr/>
        </p:nvSpPr>
        <p:spPr>
          <a:xfrm>
            <a:off x="405738" y="1736370"/>
            <a:ext cx="108114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err="1">
                <a:solidFill>
                  <a:schemeClr val="accent4"/>
                </a:solidFill>
                <a:latin typeface="Eras Bold ITC" panose="020B0907030504020204" pitchFamily="34" charset="0"/>
                <a:ea typeface="Calibri" panose="020F0502020204030204" pitchFamily="34" charset="0"/>
              </a:rPr>
              <a:t>Intercomparison</a:t>
            </a:r>
            <a:r>
              <a:rPr lang="en-GB" sz="2800" dirty="0">
                <a:solidFill>
                  <a:schemeClr val="accent4"/>
                </a:solidFill>
                <a:latin typeface="Eras Bold ITC" panose="020B0907030504020204" pitchFamily="34" charset="0"/>
                <a:ea typeface="Calibri" panose="020F0502020204030204" pitchFamily="34" charset="0"/>
              </a:rPr>
              <a:t> and Evaluation of </a:t>
            </a:r>
            <a:r>
              <a:rPr lang="en-GB" sz="2800" dirty="0">
                <a:solidFill>
                  <a:schemeClr val="accent4"/>
                </a:solidFill>
                <a:latin typeface="Eras Bold ITC" panose="020B0907030504020204" pitchFamily="34" charset="0"/>
                <a:ea typeface="Calibri" panose="020F0502020204030204" pitchFamily="34" charset="0"/>
              </a:rPr>
              <a:t>modelled  </a:t>
            </a:r>
            <a:r>
              <a:rPr lang="en-GB" sz="2800" dirty="0">
                <a:solidFill>
                  <a:schemeClr val="accent4"/>
                </a:solidFill>
                <a:latin typeface="Eras Bold ITC" panose="020B0907030504020204" pitchFamily="34" charset="0"/>
                <a:ea typeface="Calibri" panose="020F0502020204030204" pitchFamily="34" charset="0"/>
              </a:rPr>
              <a:t>Benzo(a)</a:t>
            </a:r>
            <a:r>
              <a:rPr lang="en-GB" sz="2800" dirty="0" err="1">
                <a:solidFill>
                  <a:schemeClr val="accent4"/>
                </a:solidFill>
                <a:latin typeface="Eras Bold ITC" panose="020B0907030504020204" pitchFamily="34" charset="0"/>
                <a:ea typeface="Calibri" panose="020F0502020204030204" pitchFamily="34" charset="0"/>
              </a:rPr>
              <a:t>pyrene</a:t>
            </a:r>
            <a:r>
              <a:rPr lang="en-GB" sz="2800" dirty="0">
                <a:solidFill>
                  <a:schemeClr val="accent4"/>
                </a:solidFill>
                <a:latin typeface="Eras Bold ITC" panose="020B0907030504020204" pitchFamily="34" charset="0"/>
                <a:ea typeface="Calibri" panose="020F0502020204030204" pitchFamily="34" charset="0"/>
              </a:rPr>
              <a:t> </a:t>
            </a:r>
            <a:r>
              <a:rPr lang="en-GB" sz="2800" dirty="0">
                <a:solidFill>
                  <a:schemeClr val="accent4"/>
                </a:solidFill>
                <a:latin typeface="Eras Bold ITC" panose="020B0907030504020204" pitchFamily="34" charset="0"/>
                <a:ea typeface="Calibri" panose="020F0502020204030204" pitchFamily="34" charset="0"/>
              </a:rPr>
              <a:t>concentrations (and deposition) in </a:t>
            </a:r>
            <a:r>
              <a:rPr lang="en-GB" sz="2800" dirty="0" smtClean="0">
                <a:solidFill>
                  <a:schemeClr val="accent4"/>
                </a:solidFill>
                <a:latin typeface="Eras Bold ITC" panose="020B0907030504020204" pitchFamily="34" charset="0"/>
                <a:ea typeface="Calibri" panose="020F0502020204030204" pitchFamily="34" charset="0"/>
              </a:rPr>
              <a:t>Europe</a:t>
            </a:r>
            <a:endParaRPr lang="es-ES" sz="2800" dirty="0">
              <a:solidFill>
                <a:schemeClr val="accent4"/>
              </a:solidFill>
              <a:latin typeface="Eras Bold ITC" panose="020B0907030504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68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0855" t="5215" r="28360"/>
          <a:stretch/>
        </p:blipFill>
        <p:spPr>
          <a:xfrm>
            <a:off x="9266595" y="988740"/>
            <a:ext cx="2577947" cy="2512411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90792" y="119717"/>
            <a:ext cx="9570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err="1" smtClean="0"/>
              <a:t>Model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evaluation</a:t>
            </a:r>
            <a:r>
              <a:rPr lang="es-ES" sz="2400" b="1" dirty="0" smtClean="0"/>
              <a:t> (B(a)P </a:t>
            </a:r>
            <a:r>
              <a:rPr lang="es-ES" sz="2400" b="1" dirty="0" err="1" smtClean="0"/>
              <a:t>concentrations</a:t>
            </a:r>
            <a:r>
              <a:rPr lang="es-ES" sz="2400" b="1" dirty="0" smtClean="0"/>
              <a:t>, </a:t>
            </a:r>
            <a:r>
              <a:rPr lang="es-ES" sz="2400" b="1" dirty="0" smtClean="0">
                <a:solidFill>
                  <a:srgbClr val="0070C0"/>
                </a:solidFill>
              </a:rPr>
              <a:t>EMEP </a:t>
            </a:r>
            <a:r>
              <a:rPr lang="es-ES" sz="2400" b="1" dirty="0" err="1" smtClean="0">
                <a:solidFill>
                  <a:srgbClr val="0070C0"/>
                </a:solidFill>
              </a:rPr>
              <a:t>stations</a:t>
            </a:r>
            <a:r>
              <a:rPr lang="es-ES" sz="2400" b="1" dirty="0" smtClean="0"/>
              <a:t>, </a:t>
            </a:r>
            <a:r>
              <a:rPr lang="es-ES" sz="2400" b="1" dirty="0" err="1" smtClean="0"/>
              <a:t>Altitude</a:t>
            </a:r>
            <a:r>
              <a:rPr lang="es-ES" sz="2400" b="1" dirty="0" smtClean="0"/>
              <a:t> &lt; 800 m)</a:t>
            </a:r>
            <a:endParaRPr lang="es-ES" sz="2400" b="1" dirty="0"/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970570"/>
              </p:ext>
            </p:extLst>
          </p:nvPr>
        </p:nvGraphicFramePr>
        <p:xfrm>
          <a:off x="1825084" y="3789190"/>
          <a:ext cx="7896223" cy="1104900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1475236">
                  <a:extLst>
                    <a:ext uri="{9D8B030D-6E8A-4147-A177-3AD203B41FA5}">
                      <a16:colId xmlns:a16="http://schemas.microsoft.com/office/drawing/2014/main" val="2559112818"/>
                    </a:ext>
                  </a:extLst>
                </a:gridCol>
                <a:gridCol w="279481">
                  <a:extLst>
                    <a:ext uri="{9D8B030D-6E8A-4147-A177-3AD203B41FA5}">
                      <a16:colId xmlns:a16="http://schemas.microsoft.com/office/drawing/2014/main" val="1665389039"/>
                    </a:ext>
                  </a:extLst>
                </a:gridCol>
                <a:gridCol w="877358">
                  <a:extLst>
                    <a:ext uri="{9D8B030D-6E8A-4147-A177-3AD203B41FA5}">
                      <a16:colId xmlns:a16="http://schemas.microsoft.com/office/drawing/2014/main" val="3440980351"/>
                    </a:ext>
                  </a:extLst>
                </a:gridCol>
                <a:gridCol w="877358">
                  <a:extLst>
                    <a:ext uri="{9D8B030D-6E8A-4147-A177-3AD203B41FA5}">
                      <a16:colId xmlns:a16="http://schemas.microsoft.com/office/drawing/2014/main" val="3250448942"/>
                    </a:ext>
                  </a:extLst>
                </a:gridCol>
                <a:gridCol w="877358">
                  <a:extLst>
                    <a:ext uri="{9D8B030D-6E8A-4147-A177-3AD203B41FA5}">
                      <a16:colId xmlns:a16="http://schemas.microsoft.com/office/drawing/2014/main" val="2013364841"/>
                    </a:ext>
                  </a:extLst>
                </a:gridCol>
                <a:gridCol w="877358">
                  <a:extLst>
                    <a:ext uri="{9D8B030D-6E8A-4147-A177-3AD203B41FA5}">
                      <a16:colId xmlns:a16="http://schemas.microsoft.com/office/drawing/2014/main" val="1241178096"/>
                    </a:ext>
                  </a:extLst>
                </a:gridCol>
                <a:gridCol w="877358">
                  <a:extLst>
                    <a:ext uri="{9D8B030D-6E8A-4147-A177-3AD203B41FA5}">
                      <a16:colId xmlns:a16="http://schemas.microsoft.com/office/drawing/2014/main" val="917541153"/>
                    </a:ext>
                  </a:extLst>
                </a:gridCol>
                <a:gridCol w="877358">
                  <a:extLst>
                    <a:ext uri="{9D8B030D-6E8A-4147-A177-3AD203B41FA5}">
                      <a16:colId xmlns:a16="http://schemas.microsoft.com/office/drawing/2014/main" val="3907441234"/>
                    </a:ext>
                  </a:extLst>
                </a:gridCol>
                <a:gridCol w="877358">
                  <a:extLst>
                    <a:ext uri="{9D8B030D-6E8A-4147-A177-3AD203B41FA5}">
                      <a16:colId xmlns:a16="http://schemas.microsoft.com/office/drawing/2014/main" val="290913488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 err="1">
                          <a:effectLst/>
                        </a:rPr>
                        <a:t>Model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n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O_MEAN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M_MEAN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FAC2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FB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NMB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NRMSE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r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4314872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</a:rPr>
                        <a:t>CHIMERE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20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0.156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0.160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80%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0.025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2%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0.75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0.89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2422295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</a:rPr>
                        <a:t>GLEMOS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20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0.156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0.114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45%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-0.312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-27%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0.66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0.95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3765579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MINNI_vSep2024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20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0.156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0.079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40%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-0.656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-49%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1.05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0.94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7200956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SILAM_vOct2024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20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0.156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0.150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90%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-0.041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-4%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0.78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0.93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13187420"/>
                  </a:ext>
                </a:extLst>
              </a:tr>
            </a:tbl>
          </a:graphicData>
        </a:graphic>
      </p:graphicFrame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794498"/>
              </p:ext>
            </p:extLst>
          </p:nvPr>
        </p:nvGraphicFramePr>
        <p:xfrm>
          <a:off x="1825084" y="5181301"/>
          <a:ext cx="7896223" cy="1104900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1475236">
                  <a:extLst>
                    <a:ext uri="{9D8B030D-6E8A-4147-A177-3AD203B41FA5}">
                      <a16:colId xmlns:a16="http://schemas.microsoft.com/office/drawing/2014/main" val="2559112818"/>
                    </a:ext>
                  </a:extLst>
                </a:gridCol>
                <a:gridCol w="279481">
                  <a:extLst>
                    <a:ext uri="{9D8B030D-6E8A-4147-A177-3AD203B41FA5}">
                      <a16:colId xmlns:a16="http://schemas.microsoft.com/office/drawing/2014/main" val="1665389039"/>
                    </a:ext>
                  </a:extLst>
                </a:gridCol>
                <a:gridCol w="877358">
                  <a:extLst>
                    <a:ext uri="{9D8B030D-6E8A-4147-A177-3AD203B41FA5}">
                      <a16:colId xmlns:a16="http://schemas.microsoft.com/office/drawing/2014/main" val="3440980351"/>
                    </a:ext>
                  </a:extLst>
                </a:gridCol>
                <a:gridCol w="877358">
                  <a:extLst>
                    <a:ext uri="{9D8B030D-6E8A-4147-A177-3AD203B41FA5}">
                      <a16:colId xmlns:a16="http://schemas.microsoft.com/office/drawing/2014/main" val="3250448942"/>
                    </a:ext>
                  </a:extLst>
                </a:gridCol>
                <a:gridCol w="877358">
                  <a:extLst>
                    <a:ext uri="{9D8B030D-6E8A-4147-A177-3AD203B41FA5}">
                      <a16:colId xmlns:a16="http://schemas.microsoft.com/office/drawing/2014/main" val="2013364841"/>
                    </a:ext>
                  </a:extLst>
                </a:gridCol>
                <a:gridCol w="877358">
                  <a:extLst>
                    <a:ext uri="{9D8B030D-6E8A-4147-A177-3AD203B41FA5}">
                      <a16:colId xmlns:a16="http://schemas.microsoft.com/office/drawing/2014/main" val="1241178096"/>
                    </a:ext>
                  </a:extLst>
                </a:gridCol>
                <a:gridCol w="877358">
                  <a:extLst>
                    <a:ext uri="{9D8B030D-6E8A-4147-A177-3AD203B41FA5}">
                      <a16:colId xmlns:a16="http://schemas.microsoft.com/office/drawing/2014/main" val="917541153"/>
                    </a:ext>
                  </a:extLst>
                </a:gridCol>
                <a:gridCol w="877358">
                  <a:extLst>
                    <a:ext uri="{9D8B030D-6E8A-4147-A177-3AD203B41FA5}">
                      <a16:colId xmlns:a16="http://schemas.microsoft.com/office/drawing/2014/main" val="3907441234"/>
                    </a:ext>
                  </a:extLst>
                </a:gridCol>
                <a:gridCol w="877358">
                  <a:extLst>
                    <a:ext uri="{9D8B030D-6E8A-4147-A177-3AD203B41FA5}">
                      <a16:colId xmlns:a16="http://schemas.microsoft.com/office/drawing/2014/main" val="290913488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Model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O_MEAN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M_MEAN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FB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NMB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NRMSE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4314872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CHIMERE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2422295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GLEMOS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0.279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3765579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MINNI_vSep2024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-0.803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-57%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7200956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SILAM_vOct2024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0.211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0.568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13187420"/>
                  </a:ext>
                </a:extLst>
              </a:tr>
            </a:tbl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348289" y="910259"/>
            <a:ext cx="9040817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 err="1" smtClean="0">
                <a:latin typeface="Eras Bold ITC" panose="020B0907030504020204" pitchFamily="34" charset="0"/>
              </a:rPr>
              <a:t>Very</a:t>
            </a:r>
            <a:r>
              <a:rPr lang="es-ES" sz="2000" dirty="0" smtClean="0">
                <a:latin typeface="Eras Bold ITC" panose="020B0907030504020204" pitchFamily="34" charset="0"/>
              </a:rPr>
              <a:t> </a:t>
            </a:r>
            <a:r>
              <a:rPr lang="es-ES" sz="2000" dirty="0" err="1">
                <a:latin typeface="Eras Bold ITC" panose="020B0907030504020204" pitchFamily="34" charset="0"/>
              </a:rPr>
              <a:t>high</a:t>
            </a:r>
            <a:r>
              <a:rPr lang="es-ES" sz="2000" dirty="0">
                <a:latin typeface="Eras Bold ITC" panose="020B0907030504020204" pitchFamily="34" charset="0"/>
              </a:rPr>
              <a:t> </a:t>
            </a:r>
            <a:r>
              <a:rPr lang="es-ES" sz="2000" dirty="0" err="1">
                <a:latin typeface="Eras Bold ITC" panose="020B0907030504020204" pitchFamily="34" charset="0"/>
              </a:rPr>
              <a:t>spatial</a:t>
            </a:r>
            <a:r>
              <a:rPr lang="es-ES" sz="2000" dirty="0">
                <a:latin typeface="Eras Bold ITC" panose="020B0907030504020204" pitchFamily="34" charset="0"/>
              </a:rPr>
              <a:t> </a:t>
            </a:r>
            <a:r>
              <a:rPr lang="es-ES" sz="2000" dirty="0" err="1">
                <a:latin typeface="Eras Bold ITC" panose="020B0907030504020204" pitchFamily="34" charset="0"/>
              </a:rPr>
              <a:t>correlation</a:t>
            </a:r>
            <a:r>
              <a:rPr lang="es-ES" sz="2000" dirty="0">
                <a:latin typeface="Eras Bold ITC" panose="020B0907030504020204" pitchFamily="34" charset="0"/>
              </a:rPr>
              <a:t> </a:t>
            </a:r>
            <a:r>
              <a:rPr lang="es-ES" sz="2000" dirty="0" err="1">
                <a:latin typeface="Eras Bold ITC" panose="020B0907030504020204" pitchFamily="34" charset="0"/>
              </a:rPr>
              <a:t>for</a:t>
            </a:r>
            <a:r>
              <a:rPr lang="es-ES" sz="2000" dirty="0">
                <a:latin typeface="Eras Bold ITC" panose="020B0907030504020204" pitchFamily="34" charset="0"/>
              </a:rPr>
              <a:t> </a:t>
            </a:r>
            <a:r>
              <a:rPr lang="es-ES" sz="2000" dirty="0" err="1">
                <a:latin typeface="Eras Bold ITC" panose="020B0907030504020204" pitchFamily="34" charset="0"/>
              </a:rPr>
              <a:t>all</a:t>
            </a:r>
            <a:r>
              <a:rPr lang="es-ES" sz="2000" dirty="0">
                <a:latin typeface="Eras Bold ITC" panose="020B0907030504020204" pitchFamily="34" charset="0"/>
              </a:rPr>
              <a:t> </a:t>
            </a:r>
            <a:r>
              <a:rPr lang="es-ES" sz="2000" dirty="0" err="1">
                <a:latin typeface="Eras Bold ITC" panose="020B0907030504020204" pitchFamily="34" charset="0"/>
              </a:rPr>
              <a:t>the</a:t>
            </a:r>
            <a:r>
              <a:rPr lang="es-ES" sz="2000" dirty="0">
                <a:latin typeface="Eras Bold ITC" panose="020B0907030504020204" pitchFamily="34" charset="0"/>
              </a:rPr>
              <a:t> </a:t>
            </a:r>
            <a:r>
              <a:rPr lang="es-ES" sz="2000" dirty="0" err="1">
                <a:latin typeface="Eras Bold ITC" panose="020B0907030504020204" pitchFamily="34" charset="0"/>
              </a:rPr>
              <a:t>models</a:t>
            </a:r>
            <a:endParaRPr lang="es-ES" sz="2000" dirty="0">
              <a:latin typeface="Eras Bold ITC" panose="020B0907030504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Eras Bold ITC" panose="020B0907030504020204" pitchFamily="34" charset="0"/>
              </a:rPr>
              <a:t>CHIMERE:  a bit </a:t>
            </a:r>
            <a:r>
              <a:rPr lang="es-ES" sz="2000" dirty="0" err="1">
                <a:latin typeface="Eras Bold ITC" panose="020B0907030504020204" pitchFamily="34" charset="0"/>
              </a:rPr>
              <a:t>better</a:t>
            </a:r>
            <a:r>
              <a:rPr lang="es-ES" sz="2000" dirty="0">
                <a:latin typeface="Eras Bold ITC" panose="020B0907030504020204" pitchFamily="34" charset="0"/>
              </a:rPr>
              <a:t> </a:t>
            </a:r>
            <a:r>
              <a:rPr lang="es-ES" sz="2000" dirty="0" smtClean="0">
                <a:latin typeface="Eras Bold ITC" panose="020B0907030504020204" pitchFamily="34" charset="0"/>
              </a:rPr>
              <a:t>performance </a:t>
            </a:r>
            <a:r>
              <a:rPr lang="es-ES" sz="2000" dirty="0" err="1" smtClean="0">
                <a:latin typeface="Eras Bold ITC" panose="020B0907030504020204" pitchFamily="34" charset="0"/>
              </a:rPr>
              <a:t>for</a:t>
            </a:r>
            <a:r>
              <a:rPr lang="es-ES" sz="2000" dirty="0" smtClean="0">
                <a:latin typeface="Eras Bold ITC" panose="020B0907030504020204" pitchFamily="34" charset="0"/>
              </a:rPr>
              <a:t> </a:t>
            </a:r>
            <a:r>
              <a:rPr lang="es-ES" sz="2000" dirty="0">
                <a:latin typeface="Eras Bold ITC" panose="020B0907030504020204" pitchFamily="34" charset="0"/>
              </a:rPr>
              <a:t>total </a:t>
            </a:r>
            <a:r>
              <a:rPr lang="es-ES" sz="2000" dirty="0" err="1" smtClean="0">
                <a:latin typeface="Eras Bold ITC" panose="020B0907030504020204" pitchFamily="34" charset="0"/>
              </a:rPr>
              <a:t>than</a:t>
            </a:r>
            <a:r>
              <a:rPr lang="es-ES" sz="2000" dirty="0" smtClean="0">
                <a:latin typeface="Eras Bold ITC" panose="020B0907030504020204" pitchFamily="34" charset="0"/>
              </a:rPr>
              <a:t> </a:t>
            </a:r>
            <a:r>
              <a:rPr lang="es-ES" sz="2000" dirty="0" err="1" smtClean="0">
                <a:latin typeface="Eras Bold ITC" panose="020B0907030504020204" pitchFamily="34" charset="0"/>
              </a:rPr>
              <a:t>for</a:t>
            </a:r>
            <a:r>
              <a:rPr lang="es-ES" sz="2000" dirty="0" smtClean="0">
                <a:latin typeface="Eras Bold ITC" panose="020B0907030504020204" pitchFamily="34" charset="0"/>
              </a:rPr>
              <a:t> aerosol</a:t>
            </a:r>
            <a:endParaRPr lang="es-ES" sz="2000" dirty="0">
              <a:latin typeface="Eras Bold ITC" panose="020B0907030504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Eras Bold ITC" panose="020B0907030504020204" pitchFamily="34" charset="0"/>
              </a:rPr>
              <a:t>GLEMOS: </a:t>
            </a:r>
            <a:r>
              <a:rPr lang="es-ES" sz="2000" dirty="0" err="1">
                <a:latin typeface="Eras Bold ITC" panose="020B0907030504020204" pitchFamily="34" charset="0"/>
              </a:rPr>
              <a:t>underestimation</a:t>
            </a:r>
            <a:r>
              <a:rPr lang="es-ES" sz="2000" dirty="0">
                <a:latin typeface="Eras Bold ITC" panose="020B0907030504020204" pitchFamily="34" charset="0"/>
              </a:rPr>
              <a:t> </a:t>
            </a:r>
            <a:r>
              <a:rPr lang="es-ES" sz="2000" dirty="0" smtClean="0">
                <a:latin typeface="Eras Bold ITC" panose="020B0907030504020204" pitchFamily="34" charset="0"/>
              </a:rPr>
              <a:t>of aerosol </a:t>
            </a:r>
            <a:r>
              <a:rPr lang="es-ES" sz="2000" dirty="0" err="1" smtClean="0">
                <a:latin typeface="Eras Bold ITC" panose="020B0907030504020204" pitchFamily="34" charset="0"/>
              </a:rPr>
              <a:t>phase</a:t>
            </a:r>
            <a:r>
              <a:rPr lang="es-ES" sz="2000" dirty="0" smtClean="0">
                <a:latin typeface="Eras Bold ITC" panose="020B0907030504020204" pitchFamily="34" charset="0"/>
              </a:rPr>
              <a:t> and </a:t>
            </a:r>
            <a:r>
              <a:rPr lang="es-ES" sz="2000" dirty="0" err="1">
                <a:latin typeface="Eras Bold ITC" panose="020B0907030504020204" pitchFamily="34" charset="0"/>
              </a:rPr>
              <a:t>overestimation</a:t>
            </a:r>
            <a:r>
              <a:rPr lang="es-ES" sz="2000" dirty="0">
                <a:latin typeface="Eras Bold ITC" panose="020B0907030504020204" pitchFamily="34" charset="0"/>
              </a:rPr>
              <a:t> </a:t>
            </a:r>
            <a:r>
              <a:rPr lang="es-ES" sz="2000" dirty="0" smtClean="0">
                <a:latin typeface="Eras Bold ITC" panose="020B0907030504020204" pitchFamily="34" charset="0"/>
              </a:rPr>
              <a:t>of total </a:t>
            </a:r>
            <a:endParaRPr lang="es-ES" sz="2000" dirty="0">
              <a:latin typeface="Eras Bold ITC" panose="020B0907030504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Eras Bold ITC" panose="020B0907030504020204" pitchFamily="34" charset="0"/>
              </a:rPr>
              <a:t>MINNI: </a:t>
            </a:r>
            <a:r>
              <a:rPr lang="es-ES" sz="2000" dirty="0" err="1" smtClean="0">
                <a:latin typeface="Eras Bold ITC" panose="020B0907030504020204" pitchFamily="34" charset="0"/>
              </a:rPr>
              <a:t>underestimation</a:t>
            </a:r>
            <a:r>
              <a:rPr lang="es-ES" sz="2000" dirty="0" smtClean="0">
                <a:latin typeface="Eras Bold ITC" panose="020B0907030504020204" pitchFamily="34" charset="0"/>
              </a:rPr>
              <a:t> </a:t>
            </a:r>
            <a:r>
              <a:rPr lang="es-ES" sz="2000" dirty="0">
                <a:latin typeface="Eras Bold ITC" panose="020B0907030504020204" pitchFamily="34" charset="0"/>
              </a:rPr>
              <a:t>of </a:t>
            </a:r>
            <a:r>
              <a:rPr lang="es-ES" sz="2000" dirty="0" err="1" smtClean="0">
                <a:latin typeface="Eras Bold ITC" panose="020B0907030504020204" pitchFamily="34" charset="0"/>
              </a:rPr>
              <a:t>both</a:t>
            </a:r>
            <a:r>
              <a:rPr lang="es-ES" sz="2000" dirty="0" smtClean="0">
                <a:latin typeface="Eras Bold ITC" panose="020B0907030504020204" pitchFamily="34" charset="0"/>
              </a:rPr>
              <a:t>, </a:t>
            </a:r>
            <a:r>
              <a:rPr lang="es-ES" sz="2000" dirty="0" err="1" smtClean="0">
                <a:latin typeface="Eras Bold ITC" panose="020B0907030504020204" pitchFamily="34" charset="0"/>
              </a:rPr>
              <a:t>particle</a:t>
            </a:r>
            <a:r>
              <a:rPr lang="es-ES" sz="2000" dirty="0" smtClean="0">
                <a:latin typeface="Eras Bold ITC" panose="020B0907030504020204" pitchFamily="34" charset="0"/>
              </a:rPr>
              <a:t> and </a:t>
            </a:r>
            <a:r>
              <a:rPr lang="es-ES" sz="2000" dirty="0" smtClean="0">
                <a:latin typeface="Eras Bold ITC" panose="020B0907030504020204" pitchFamily="34" charset="0"/>
              </a:rPr>
              <a:t>total</a:t>
            </a:r>
            <a:endParaRPr lang="es-ES" sz="2000" dirty="0">
              <a:latin typeface="Eras Bold ITC" panose="020B0907030504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Eras Bold ITC" panose="020B0907030504020204" pitchFamily="34" charset="0"/>
              </a:rPr>
              <a:t>SILAM: Small </a:t>
            </a:r>
            <a:r>
              <a:rPr lang="es-ES" sz="2000" dirty="0" err="1">
                <a:latin typeface="Eras Bold ITC" panose="020B0907030504020204" pitchFamily="34" charset="0"/>
              </a:rPr>
              <a:t>bias</a:t>
            </a:r>
            <a:r>
              <a:rPr lang="es-ES" sz="2000" dirty="0">
                <a:latin typeface="Eras Bold ITC" panose="020B0907030504020204" pitchFamily="34" charset="0"/>
              </a:rPr>
              <a:t> </a:t>
            </a:r>
            <a:r>
              <a:rPr lang="es-ES" sz="2000" dirty="0" err="1">
                <a:latin typeface="Eras Bold ITC" panose="020B0907030504020204" pitchFamily="34" charset="0"/>
              </a:rPr>
              <a:t>for</a:t>
            </a:r>
            <a:r>
              <a:rPr lang="es-ES" sz="2000" dirty="0">
                <a:latin typeface="Eras Bold ITC" panose="020B0907030504020204" pitchFamily="34" charset="0"/>
              </a:rPr>
              <a:t> aerosol </a:t>
            </a:r>
            <a:r>
              <a:rPr lang="es-ES" sz="2000" dirty="0" err="1">
                <a:latin typeface="Eras Bold ITC" panose="020B0907030504020204" pitchFamily="34" charset="0"/>
              </a:rPr>
              <a:t>phase</a:t>
            </a:r>
            <a:r>
              <a:rPr lang="es-ES" sz="2000" dirty="0">
                <a:latin typeface="Eras Bold ITC" panose="020B0907030504020204" pitchFamily="34" charset="0"/>
              </a:rPr>
              <a:t> </a:t>
            </a:r>
            <a:r>
              <a:rPr lang="es-ES" sz="2000" dirty="0" err="1">
                <a:latin typeface="Eras Bold ITC" panose="020B0907030504020204" pitchFamily="34" charset="0"/>
              </a:rPr>
              <a:t>but</a:t>
            </a:r>
            <a:r>
              <a:rPr lang="es-ES" sz="2000" dirty="0">
                <a:latin typeface="Eras Bold ITC" panose="020B0907030504020204" pitchFamily="34" charset="0"/>
              </a:rPr>
              <a:t> </a:t>
            </a:r>
            <a:r>
              <a:rPr lang="es-ES" sz="2000" dirty="0" err="1">
                <a:latin typeface="Eras Bold ITC" panose="020B0907030504020204" pitchFamily="34" charset="0"/>
              </a:rPr>
              <a:t>overestimates</a:t>
            </a:r>
            <a:r>
              <a:rPr lang="es-ES" sz="2000" dirty="0">
                <a:latin typeface="Eras Bold ITC" panose="020B0907030504020204" pitchFamily="34" charset="0"/>
              </a:rPr>
              <a:t> total</a:t>
            </a:r>
            <a:r>
              <a:rPr lang="es-ES" sz="2000" dirty="0"/>
              <a:t> </a:t>
            </a:r>
            <a:endParaRPr lang="es-ES" sz="2000" dirty="0" smtClean="0">
              <a:latin typeface="Eras Bold ITC" panose="020B0907030504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9463489" y="683927"/>
            <a:ext cx="1821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/>
              <a:t>Station</a:t>
            </a:r>
            <a:r>
              <a:rPr lang="es-ES" b="1" dirty="0" smtClean="0"/>
              <a:t> </a:t>
            </a:r>
            <a:r>
              <a:rPr lang="es-ES" b="1" dirty="0" err="1" smtClean="0"/>
              <a:t>Locations</a:t>
            </a:r>
            <a:endParaRPr lang="en-GB" b="1" dirty="0"/>
          </a:p>
        </p:txBody>
      </p:sp>
      <p:sp>
        <p:nvSpPr>
          <p:cNvPr id="7" name="Rectángulo 6"/>
          <p:cNvSpPr/>
          <p:nvPr/>
        </p:nvSpPr>
        <p:spPr>
          <a:xfrm>
            <a:off x="8120270" y="4015099"/>
            <a:ext cx="1343218" cy="187082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/>
          <p:cNvSpPr/>
          <p:nvPr/>
        </p:nvSpPr>
        <p:spPr>
          <a:xfrm>
            <a:off x="8120270" y="5407417"/>
            <a:ext cx="1601037" cy="218131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uadroTexto 16"/>
          <p:cNvSpPr txBox="1"/>
          <p:nvPr/>
        </p:nvSpPr>
        <p:spPr>
          <a:xfrm>
            <a:off x="372272" y="4280285"/>
            <a:ext cx="1189749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1600" b="1" dirty="0" err="1" smtClean="0"/>
              <a:t>BaP</a:t>
            </a:r>
            <a:r>
              <a:rPr lang="es-ES" sz="1600" b="1" dirty="0" smtClean="0"/>
              <a:t> in PM</a:t>
            </a:r>
            <a:r>
              <a:rPr lang="es-ES" sz="1600" b="1" baseline="-25000" dirty="0" smtClean="0"/>
              <a:t>10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549746" y="5491560"/>
            <a:ext cx="945735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latin typeface="Eras Bold ITC" panose="020B0907030504020204" pitchFamily="34" charset="0"/>
              </a:rPr>
              <a:t>TOTAL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549746" y="3885754"/>
            <a:ext cx="794085" cy="38317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Eras Bold ITC" panose="020B0907030504020204" pitchFamily="34" charset="0"/>
              </a:rPr>
              <a:t>AER.</a:t>
            </a:r>
            <a:endParaRPr lang="es-ES" b="1" dirty="0">
              <a:latin typeface="Eras Bold ITC" panose="020B0907030504020204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175055" y="6010749"/>
            <a:ext cx="1320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(</a:t>
            </a:r>
            <a:r>
              <a:rPr lang="es-ES" b="1" dirty="0" err="1"/>
              <a:t>part</a:t>
            </a:r>
            <a:r>
              <a:rPr lang="es-ES" b="1" dirty="0"/>
              <a:t>. + gas)</a:t>
            </a:r>
          </a:p>
        </p:txBody>
      </p:sp>
    </p:spTree>
    <p:extLst>
      <p:ext uri="{BB962C8B-B14F-4D97-AF65-F5344CB8AC3E}">
        <p14:creationId xmlns:p14="http://schemas.microsoft.com/office/powerpoint/2010/main" val="123629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0855" t="5215" r="28360"/>
          <a:stretch/>
        </p:blipFill>
        <p:spPr>
          <a:xfrm>
            <a:off x="9266595" y="988740"/>
            <a:ext cx="2577947" cy="2512411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90792" y="119717"/>
            <a:ext cx="9570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err="1" smtClean="0"/>
              <a:t>Model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evaluation</a:t>
            </a:r>
            <a:r>
              <a:rPr lang="es-ES" sz="2400" b="1" dirty="0" smtClean="0"/>
              <a:t> (B(a)P </a:t>
            </a:r>
            <a:r>
              <a:rPr lang="es-ES" sz="2400" b="1" dirty="0" err="1" smtClean="0"/>
              <a:t>concentrations</a:t>
            </a:r>
            <a:r>
              <a:rPr lang="es-ES" sz="2400" b="1" dirty="0" smtClean="0"/>
              <a:t>, </a:t>
            </a:r>
            <a:r>
              <a:rPr lang="es-ES" sz="2400" b="1" dirty="0" smtClean="0">
                <a:solidFill>
                  <a:srgbClr val="0070C0"/>
                </a:solidFill>
              </a:rPr>
              <a:t>EMEP </a:t>
            </a:r>
            <a:r>
              <a:rPr lang="es-ES" sz="2400" b="1" dirty="0" err="1" smtClean="0">
                <a:solidFill>
                  <a:srgbClr val="0070C0"/>
                </a:solidFill>
              </a:rPr>
              <a:t>stations</a:t>
            </a:r>
            <a:r>
              <a:rPr lang="es-ES" sz="2400" b="1" dirty="0" smtClean="0"/>
              <a:t>, </a:t>
            </a:r>
            <a:r>
              <a:rPr lang="es-ES" sz="2400" b="1" dirty="0" err="1" smtClean="0"/>
              <a:t>Altitude</a:t>
            </a:r>
            <a:r>
              <a:rPr lang="es-ES" sz="2400" b="1" dirty="0" smtClean="0"/>
              <a:t> &lt; 800 m)</a:t>
            </a:r>
            <a:endParaRPr lang="es-ES" sz="2400" b="1" dirty="0"/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970570"/>
              </p:ext>
            </p:extLst>
          </p:nvPr>
        </p:nvGraphicFramePr>
        <p:xfrm>
          <a:off x="1825084" y="3789190"/>
          <a:ext cx="7896223" cy="1104900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1475236">
                  <a:extLst>
                    <a:ext uri="{9D8B030D-6E8A-4147-A177-3AD203B41FA5}">
                      <a16:colId xmlns:a16="http://schemas.microsoft.com/office/drawing/2014/main" val="2559112818"/>
                    </a:ext>
                  </a:extLst>
                </a:gridCol>
                <a:gridCol w="279481">
                  <a:extLst>
                    <a:ext uri="{9D8B030D-6E8A-4147-A177-3AD203B41FA5}">
                      <a16:colId xmlns:a16="http://schemas.microsoft.com/office/drawing/2014/main" val="1665389039"/>
                    </a:ext>
                  </a:extLst>
                </a:gridCol>
                <a:gridCol w="877358">
                  <a:extLst>
                    <a:ext uri="{9D8B030D-6E8A-4147-A177-3AD203B41FA5}">
                      <a16:colId xmlns:a16="http://schemas.microsoft.com/office/drawing/2014/main" val="3440980351"/>
                    </a:ext>
                  </a:extLst>
                </a:gridCol>
                <a:gridCol w="877358">
                  <a:extLst>
                    <a:ext uri="{9D8B030D-6E8A-4147-A177-3AD203B41FA5}">
                      <a16:colId xmlns:a16="http://schemas.microsoft.com/office/drawing/2014/main" val="3250448942"/>
                    </a:ext>
                  </a:extLst>
                </a:gridCol>
                <a:gridCol w="877358">
                  <a:extLst>
                    <a:ext uri="{9D8B030D-6E8A-4147-A177-3AD203B41FA5}">
                      <a16:colId xmlns:a16="http://schemas.microsoft.com/office/drawing/2014/main" val="2013364841"/>
                    </a:ext>
                  </a:extLst>
                </a:gridCol>
                <a:gridCol w="877358">
                  <a:extLst>
                    <a:ext uri="{9D8B030D-6E8A-4147-A177-3AD203B41FA5}">
                      <a16:colId xmlns:a16="http://schemas.microsoft.com/office/drawing/2014/main" val="1241178096"/>
                    </a:ext>
                  </a:extLst>
                </a:gridCol>
                <a:gridCol w="877358">
                  <a:extLst>
                    <a:ext uri="{9D8B030D-6E8A-4147-A177-3AD203B41FA5}">
                      <a16:colId xmlns:a16="http://schemas.microsoft.com/office/drawing/2014/main" val="917541153"/>
                    </a:ext>
                  </a:extLst>
                </a:gridCol>
                <a:gridCol w="877358">
                  <a:extLst>
                    <a:ext uri="{9D8B030D-6E8A-4147-A177-3AD203B41FA5}">
                      <a16:colId xmlns:a16="http://schemas.microsoft.com/office/drawing/2014/main" val="3907441234"/>
                    </a:ext>
                  </a:extLst>
                </a:gridCol>
                <a:gridCol w="877358">
                  <a:extLst>
                    <a:ext uri="{9D8B030D-6E8A-4147-A177-3AD203B41FA5}">
                      <a16:colId xmlns:a16="http://schemas.microsoft.com/office/drawing/2014/main" val="290913488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 err="1">
                          <a:effectLst/>
                        </a:rPr>
                        <a:t>Model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n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O_MEAN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M_MEAN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FAC2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FB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NMB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NRMSE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r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4314872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</a:rPr>
                        <a:t>CHIMERE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20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0.156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0.160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80%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0.025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2%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0.75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0.89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2422295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</a:rPr>
                        <a:t>GLEMOS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20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0.156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0.114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45%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-0.312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-27%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0.66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0.95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3765579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MINNI_vSep2024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20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0.156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0.079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40%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-0.656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-49%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1.05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0.94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7200956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SILAM_vOct2024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20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0.156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0.150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90%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-0.041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-4%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0.78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0.93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13187420"/>
                  </a:ext>
                </a:extLst>
              </a:tr>
            </a:tbl>
          </a:graphicData>
        </a:graphic>
      </p:graphicFrame>
      <p:sp>
        <p:nvSpPr>
          <p:cNvPr id="13" name="CuadroTexto 12"/>
          <p:cNvSpPr txBox="1"/>
          <p:nvPr/>
        </p:nvSpPr>
        <p:spPr>
          <a:xfrm>
            <a:off x="372272" y="4280285"/>
            <a:ext cx="1189749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1600" b="1" dirty="0" err="1" smtClean="0"/>
              <a:t>BaP</a:t>
            </a:r>
            <a:r>
              <a:rPr lang="es-ES" sz="1600" b="1" dirty="0" smtClean="0"/>
              <a:t> in PM</a:t>
            </a:r>
            <a:r>
              <a:rPr lang="es-ES" sz="1600" b="1" baseline="-25000" dirty="0" smtClean="0"/>
              <a:t>10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549746" y="5491560"/>
            <a:ext cx="945735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latin typeface="Eras Bold ITC" panose="020B0907030504020204" pitchFamily="34" charset="0"/>
              </a:rPr>
              <a:t>TOTAL</a:t>
            </a:r>
          </a:p>
        </p:txBody>
      </p:sp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794498"/>
              </p:ext>
            </p:extLst>
          </p:nvPr>
        </p:nvGraphicFramePr>
        <p:xfrm>
          <a:off x="1825084" y="5181301"/>
          <a:ext cx="7896223" cy="1104900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1475236">
                  <a:extLst>
                    <a:ext uri="{9D8B030D-6E8A-4147-A177-3AD203B41FA5}">
                      <a16:colId xmlns:a16="http://schemas.microsoft.com/office/drawing/2014/main" val="2559112818"/>
                    </a:ext>
                  </a:extLst>
                </a:gridCol>
                <a:gridCol w="279481">
                  <a:extLst>
                    <a:ext uri="{9D8B030D-6E8A-4147-A177-3AD203B41FA5}">
                      <a16:colId xmlns:a16="http://schemas.microsoft.com/office/drawing/2014/main" val="1665389039"/>
                    </a:ext>
                  </a:extLst>
                </a:gridCol>
                <a:gridCol w="877358">
                  <a:extLst>
                    <a:ext uri="{9D8B030D-6E8A-4147-A177-3AD203B41FA5}">
                      <a16:colId xmlns:a16="http://schemas.microsoft.com/office/drawing/2014/main" val="3440980351"/>
                    </a:ext>
                  </a:extLst>
                </a:gridCol>
                <a:gridCol w="877358">
                  <a:extLst>
                    <a:ext uri="{9D8B030D-6E8A-4147-A177-3AD203B41FA5}">
                      <a16:colId xmlns:a16="http://schemas.microsoft.com/office/drawing/2014/main" val="3250448942"/>
                    </a:ext>
                  </a:extLst>
                </a:gridCol>
                <a:gridCol w="877358">
                  <a:extLst>
                    <a:ext uri="{9D8B030D-6E8A-4147-A177-3AD203B41FA5}">
                      <a16:colId xmlns:a16="http://schemas.microsoft.com/office/drawing/2014/main" val="2013364841"/>
                    </a:ext>
                  </a:extLst>
                </a:gridCol>
                <a:gridCol w="877358">
                  <a:extLst>
                    <a:ext uri="{9D8B030D-6E8A-4147-A177-3AD203B41FA5}">
                      <a16:colId xmlns:a16="http://schemas.microsoft.com/office/drawing/2014/main" val="1241178096"/>
                    </a:ext>
                  </a:extLst>
                </a:gridCol>
                <a:gridCol w="877358">
                  <a:extLst>
                    <a:ext uri="{9D8B030D-6E8A-4147-A177-3AD203B41FA5}">
                      <a16:colId xmlns:a16="http://schemas.microsoft.com/office/drawing/2014/main" val="917541153"/>
                    </a:ext>
                  </a:extLst>
                </a:gridCol>
                <a:gridCol w="877358">
                  <a:extLst>
                    <a:ext uri="{9D8B030D-6E8A-4147-A177-3AD203B41FA5}">
                      <a16:colId xmlns:a16="http://schemas.microsoft.com/office/drawing/2014/main" val="3907441234"/>
                    </a:ext>
                  </a:extLst>
                </a:gridCol>
                <a:gridCol w="877358">
                  <a:extLst>
                    <a:ext uri="{9D8B030D-6E8A-4147-A177-3AD203B41FA5}">
                      <a16:colId xmlns:a16="http://schemas.microsoft.com/office/drawing/2014/main" val="290913488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Model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O_MEAN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M_MEAN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FB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NMB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NRMSE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4314872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CHIMERE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2422295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GLEMOS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0.279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3765579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MINNI_vSep2024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-0.803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-57%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7200956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SILAM_vOct2024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0.211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0.568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13187420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9463489" y="683927"/>
            <a:ext cx="1821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/>
              <a:t>Station</a:t>
            </a:r>
            <a:r>
              <a:rPr lang="es-ES" b="1" dirty="0" smtClean="0"/>
              <a:t> </a:t>
            </a:r>
            <a:r>
              <a:rPr lang="es-ES" b="1" dirty="0" err="1" smtClean="0"/>
              <a:t>Locations</a:t>
            </a:r>
            <a:endParaRPr lang="en-GB" b="1" dirty="0"/>
          </a:p>
        </p:txBody>
      </p:sp>
      <p:sp>
        <p:nvSpPr>
          <p:cNvPr id="7" name="Rectángulo 6"/>
          <p:cNvSpPr/>
          <p:nvPr/>
        </p:nvSpPr>
        <p:spPr>
          <a:xfrm>
            <a:off x="7115204" y="4257653"/>
            <a:ext cx="884584" cy="187082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/>
          <p:cNvSpPr/>
          <p:nvPr/>
        </p:nvSpPr>
        <p:spPr>
          <a:xfrm>
            <a:off x="7115204" y="5624685"/>
            <a:ext cx="1015006" cy="219524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549746" y="3885754"/>
            <a:ext cx="794085" cy="38317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Eras Bold ITC" panose="020B0907030504020204" pitchFamily="34" charset="0"/>
              </a:rPr>
              <a:t>AER.</a:t>
            </a:r>
            <a:endParaRPr lang="es-ES" b="1" dirty="0">
              <a:latin typeface="Eras Bold ITC" panose="020B0907030504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75055" y="6010749"/>
            <a:ext cx="1320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(</a:t>
            </a:r>
            <a:r>
              <a:rPr lang="es-ES" b="1" dirty="0" err="1"/>
              <a:t>part</a:t>
            </a:r>
            <a:r>
              <a:rPr lang="es-ES" b="1" dirty="0"/>
              <a:t>. + gas)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348289" y="910259"/>
            <a:ext cx="9040817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 err="1" smtClean="0">
                <a:latin typeface="Eras Bold ITC" panose="020B0907030504020204" pitchFamily="34" charset="0"/>
              </a:rPr>
              <a:t>Very</a:t>
            </a:r>
            <a:r>
              <a:rPr lang="es-ES" sz="2000" dirty="0" smtClean="0">
                <a:latin typeface="Eras Bold ITC" panose="020B0907030504020204" pitchFamily="34" charset="0"/>
              </a:rPr>
              <a:t> </a:t>
            </a:r>
            <a:r>
              <a:rPr lang="es-ES" sz="2000" dirty="0" err="1">
                <a:latin typeface="Eras Bold ITC" panose="020B0907030504020204" pitchFamily="34" charset="0"/>
              </a:rPr>
              <a:t>high</a:t>
            </a:r>
            <a:r>
              <a:rPr lang="es-ES" sz="2000" dirty="0">
                <a:latin typeface="Eras Bold ITC" panose="020B0907030504020204" pitchFamily="34" charset="0"/>
              </a:rPr>
              <a:t> </a:t>
            </a:r>
            <a:r>
              <a:rPr lang="es-ES" sz="2000" dirty="0" err="1">
                <a:latin typeface="Eras Bold ITC" panose="020B0907030504020204" pitchFamily="34" charset="0"/>
              </a:rPr>
              <a:t>spatial</a:t>
            </a:r>
            <a:r>
              <a:rPr lang="es-ES" sz="2000" dirty="0">
                <a:latin typeface="Eras Bold ITC" panose="020B0907030504020204" pitchFamily="34" charset="0"/>
              </a:rPr>
              <a:t> </a:t>
            </a:r>
            <a:r>
              <a:rPr lang="es-ES" sz="2000" dirty="0" err="1">
                <a:latin typeface="Eras Bold ITC" panose="020B0907030504020204" pitchFamily="34" charset="0"/>
              </a:rPr>
              <a:t>correlation</a:t>
            </a:r>
            <a:r>
              <a:rPr lang="es-ES" sz="2000" dirty="0">
                <a:latin typeface="Eras Bold ITC" panose="020B0907030504020204" pitchFamily="34" charset="0"/>
              </a:rPr>
              <a:t> </a:t>
            </a:r>
            <a:r>
              <a:rPr lang="es-ES" sz="2000" dirty="0" err="1">
                <a:latin typeface="Eras Bold ITC" panose="020B0907030504020204" pitchFamily="34" charset="0"/>
              </a:rPr>
              <a:t>for</a:t>
            </a:r>
            <a:r>
              <a:rPr lang="es-ES" sz="2000" dirty="0">
                <a:latin typeface="Eras Bold ITC" panose="020B0907030504020204" pitchFamily="34" charset="0"/>
              </a:rPr>
              <a:t> </a:t>
            </a:r>
            <a:r>
              <a:rPr lang="es-ES" sz="2000" dirty="0" err="1">
                <a:latin typeface="Eras Bold ITC" panose="020B0907030504020204" pitchFamily="34" charset="0"/>
              </a:rPr>
              <a:t>all</a:t>
            </a:r>
            <a:r>
              <a:rPr lang="es-ES" sz="2000" dirty="0">
                <a:latin typeface="Eras Bold ITC" panose="020B0907030504020204" pitchFamily="34" charset="0"/>
              </a:rPr>
              <a:t> </a:t>
            </a:r>
            <a:r>
              <a:rPr lang="es-ES" sz="2000" dirty="0" err="1">
                <a:latin typeface="Eras Bold ITC" panose="020B0907030504020204" pitchFamily="34" charset="0"/>
              </a:rPr>
              <a:t>the</a:t>
            </a:r>
            <a:r>
              <a:rPr lang="es-ES" sz="2000" dirty="0">
                <a:latin typeface="Eras Bold ITC" panose="020B0907030504020204" pitchFamily="34" charset="0"/>
              </a:rPr>
              <a:t> </a:t>
            </a:r>
            <a:r>
              <a:rPr lang="es-ES" sz="2000" dirty="0" err="1">
                <a:latin typeface="Eras Bold ITC" panose="020B0907030504020204" pitchFamily="34" charset="0"/>
              </a:rPr>
              <a:t>models</a:t>
            </a:r>
            <a:endParaRPr lang="es-ES" sz="2000" dirty="0">
              <a:latin typeface="Eras Bold ITC" panose="020B0907030504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Eras Bold ITC" panose="020B0907030504020204" pitchFamily="34" charset="0"/>
              </a:rPr>
              <a:t>CHIMERE:  a bit </a:t>
            </a:r>
            <a:r>
              <a:rPr lang="es-ES" sz="2000" dirty="0" err="1">
                <a:latin typeface="Eras Bold ITC" panose="020B0907030504020204" pitchFamily="34" charset="0"/>
              </a:rPr>
              <a:t>better</a:t>
            </a:r>
            <a:r>
              <a:rPr lang="es-ES" sz="2000" dirty="0">
                <a:latin typeface="Eras Bold ITC" panose="020B0907030504020204" pitchFamily="34" charset="0"/>
              </a:rPr>
              <a:t> </a:t>
            </a:r>
            <a:r>
              <a:rPr lang="es-ES" sz="2000" dirty="0" smtClean="0">
                <a:latin typeface="Eras Bold ITC" panose="020B0907030504020204" pitchFamily="34" charset="0"/>
              </a:rPr>
              <a:t>performance </a:t>
            </a:r>
            <a:r>
              <a:rPr lang="es-ES" sz="2000" dirty="0" err="1" smtClean="0">
                <a:latin typeface="Eras Bold ITC" panose="020B0907030504020204" pitchFamily="34" charset="0"/>
              </a:rPr>
              <a:t>for</a:t>
            </a:r>
            <a:r>
              <a:rPr lang="es-ES" sz="2000" dirty="0" smtClean="0">
                <a:latin typeface="Eras Bold ITC" panose="020B0907030504020204" pitchFamily="34" charset="0"/>
              </a:rPr>
              <a:t> </a:t>
            </a:r>
            <a:r>
              <a:rPr lang="es-ES" sz="2000" dirty="0">
                <a:latin typeface="Eras Bold ITC" panose="020B0907030504020204" pitchFamily="34" charset="0"/>
              </a:rPr>
              <a:t>total </a:t>
            </a:r>
            <a:r>
              <a:rPr lang="es-ES" sz="2000" dirty="0" err="1" smtClean="0">
                <a:latin typeface="Eras Bold ITC" panose="020B0907030504020204" pitchFamily="34" charset="0"/>
              </a:rPr>
              <a:t>than</a:t>
            </a:r>
            <a:r>
              <a:rPr lang="es-ES" sz="2000" dirty="0" smtClean="0">
                <a:latin typeface="Eras Bold ITC" panose="020B0907030504020204" pitchFamily="34" charset="0"/>
              </a:rPr>
              <a:t> </a:t>
            </a:r>
            <a:r>
              <a:rPr lang="es-ES" sz="2000" dirty="0" err="1" smtClean="0">
                <a:latin typeface="Eras Bold ITC" panose="020B0907030504020204" pitchFamily="34" charset="0"/>
              </a:rPr>
              <a:t>for</a:t>
            </a:r>
            <a:r>
              <a:rPr lang="es-ES" sz="2000" dirty="0" smtClean="0">
                <a:latin typeface="Eras Bold ITC" panose="020B0907030504020204" pitchFamily="34" charset="0"/>
              </a:rPr>
              <a:t> aerosol</a:t>
            </a:r>
            <a:endParaRPr lang="es-ES" sz="2000" dirty="0">
              <a:latin typeface="Eras Bold ITC" panose="020B0907030504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Eras Bold ITC" panose="020B0907030504020204" pitchFamily="34" charset="0"/>
              </a:rPr>
              <a:t>GLEMOS: </a:t>
            </a:r>
            <a:r>
              <a:rPr lang="es-ES" sz="2000" dirty="0" err="1">
                <a:latin typeface="Eras Bold ITC" panose="020B0907030504020204" pitchFamily="34" charset="0"/>
              </a:rPr>
              <a:t>underestimation</a:t>
            </a:r>
            <a:r>
              <a:rPr lang="es-ES" sz="2000" dirty="0">
                <a:latin typeface="Eras Bold ITC" panose="020B0907030504020204" pitchFamily="34" charset="0"/>
              </a:rPr>
              <a:t> </a:t>
            </a:r>
            <a:r>
              <a:rPr lang="es-ES" sz="2000" dirty="0" smtClean="0">
                <a:latin typeface="Eras Bold ITC" panose="020B0907030504020204" pitchFamily="34" charset="0"/>
              </a:rPr>
              <a:t>of aerosol </a:t>
            </a:r>
            <a:r>
              <a:rPr lang="es-ES" sz="2000" dirty="0" err="1" smtClean="0">
                <a:latin typeface="Eras Bold ITC" panose="020B0907030504020204" pitchFamily="34" charset="0"/>
              </a:rPr>
              <a:t>phase</a:t>
            </a:r>
            <a:r>
              <a:rPr lang="es-ES" sz="2000" dirty="0" smtClean="0">
                <a:latin typeface="Eras Bold ITC" panose="020B0907030504020204" pitchFamily="34" charset="0"/>
              </a:rPr>
              <a:t> and </a:t>
            </a:r>
            <a:r>
              <a:rPr lang="es-ES" sz="2000" dirty="0" err="1">
                <a:latin typeface="Eras Bold ITC" panose="020B0907030504020204" pitchFamily="34" charset="0"/>
              </a:rPr>
              <a:t>overestimation</a:t>
            </a:r>
            <a:r>
              <a:rPr lang="es-ES" sz="2000" dirty="0">
                <a:latin typeface="Eras Bold ITC" panose="020B0907030504020204" pitchFamily="34" charset="0"/>
              </a:rPr>
              <a:t> </a:t>
            </a:r>
            <a:r>
              <a:rPr lang="es-ES" sz="2000" dirty="0" smtClean="0">
                <a:latin typeface="Eras Bold ITC" panose="020B0907030504020204" pitchFamily="34" charset="0"/>
              </a:rPr>
              <a:t>of total </a:t>
            </a:r>
            <a:endParaRPr lang="es-ES" sz="2000" dirty="0">
              <a:latin typeface="Eras Bold ITC" panose="020B0907030504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Eras Bold ITC" panose="020B0907030504020204" pitchFamily="34" charset="0"/>
              </a:rPr>
              <a:t>MINNI: </a:t>
            </a:r>
            <a:r>
              <a:rPr lang="es-ES" sz="2000" dirty="0" err="1" smtClean="0">
                <a:latin typeface="Eras Bold ITC" panose="020B0907030504020204" pitchFamily="34" charset="0"/>
              </a:rPr>
              <a:t>underestimation</a:t>
            </a:r>
            <a:r>
              <a:rPr lang="es-ES" sz="2000" dirty="0" smtClean="0">
                <a:latin typeface="Eras Bold ITC" panose="020B0907030504020204" pitchFamily="34" charset="0"/>
              </a:rPr>
              <a:t> </a:t>
            </a:r>
            <a:r>
              <a:rPr lang="es-ES" sz="2000" dirty="0">
                <a:latin typeface="Eras Bold ITC" panose="020B0907030504020204" pitchFamily="34" charset="0"/>
              </a:rPr>
              <a:t>of </a:t>
            </a:r>
            <a:r>
              <a:rPr lang="es-ES" sz="2000" dirty="0" err="1" smtClean="0">
                <a:latin typeface="Eras Bold ITC" panose="020B0907030504020204" pitchFamily="34" charset="0"/>
              </a:rPr>
              <a:t>both</a:t>
            </a:r>
            <a:r>
              <a:rPr lang="es-ES" sz="2000" dirty="0" smtClean="0">
                <a:latin typeface="Eras Bold ITC" panose="020B0907030504020204" pitchFamily="34" charset="0"/>
              </a:rPr>
              <a:t>, </a:t>
            </a:r>
            <a:r>
              <a:rPr lang="es-ES" sz="2000" dirty="0" err="1" smtClean="0">
                <a:latin typeface="Eras Bold ITC" panose="020B0907030504020204" pitchFamily="34" charset="0"/>
              </a:rPr>
              <a:t>particle</a:t>
            </a:r>
            <a:r>
              <a:rPr lang="es-ES" sz="2000" dirty="0" smtClean="0">
                <a:latin typeface="Eras Bold ITC" panose="020B0907030504020204" pitchFamily="34" charset="0"/>
              </a:rPr>
              <a:t> and </a:t>
            </a:r>
            <a:r>
              <a:rPr lang="es-ES" sz="2000" dirty="0" smtClean="0">
                <a:latin typeface="Eras Bold ITC" panose="020B0907030504020204" pitchFamily="34" charset="0"/>
              </a:rPr>
              <a:t>total</a:t>
            </a:r>
            <a:endParaRPr lang="es-ES" sz="2000" dirty="0">
              <a:latin typeface="Eras Bold ITC" panose="020B0907030504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Eras Bold ITC" panose="020B0907030504020204" pitchFamily="34" charset="0"/>
              </a:rPr>
              <a:t>SILAM: Small </a:t>
            </a:r>
            <a:r>
              <a:rPr lang="es-ES" sz="2000" dirty="0" err="1">
                <a:latin typeface="Eras Bold ITC" panose="020B0907030504020204" pitchFamily="34" charset="0"/>
              </a:rPr>
              <a:t>bias</a:t>
            </a:r>
            <a:r>
              <a:rPr lang="es-ES" sz="2000" dirty="0">
                <a:latin typeface="Eras Bold ITC" panose="020B0907030504020204" pitchFamily="34" charset="0"/>
              </a:rPr>
              <a:t> </a:t>
            </a:r>
            <a:r>
              <a:rPr lang="es-ES" sz="2000" dirty="0" err="1">
                <a:latin typeface="Eras Bold ITC" panose="020B0907030504020204" pitchFamily="34" charset="0"/>
              </a:rPr>
              <a:t>for</a:t>
            </a:r>
            <a:r>
              <a:rPr lang="es-ES" sz="2000" dirty="0">
                <a:latin typeface="Eras Bold ITC" panose="020B0907030504020204" pitchFamily="34" charset="0"/>
              </a:rPr>
              <a:t> aerosol </a:t>
            </a:r>
            <a:r>
              <a:rPr lang="es-ES" sz="2000" dirty="0" err="1">
                <a:latin typeface="Eras Bold ITC" panose="020B0907030504020204" pitchFamily="34" charset="0"/>
              </a:rPr>
              <a:t>phase</a:t>
            </a:r>
            <a:r>
              <a:rPr lang="es-ES" sz="2000" dirty="0">
                <a:latin typeface="Eras Bold ITC" panose="020B0907030504020204" pitchFamily="34" charset="0"/>
              </a:rPr>
              <a:t> </a:t>
            </a:r>
            <a:r>
              <a:rPr lang="es-ES" sz="2000" dirty="0" err="1">
                <a:latin typeface="Eras Bold ITC" panose="020B0907030504020204" pitchFamily="34" charset="0"/>
              </a:rPr>
              <a:t>but</a:t>
            </a:r>
            <a:r>
              <a:rPr lang="es-ES" sz="2000" dirty="0">
                <a:latin typeface="Eras Bold ITC" panose="020B0907030504020204" pitchFamily="34" charset="0"/>
              </a:rPr>
              <a:t> </a:t>
            </a:r>
            <a:r>
              <a:rPr lang="es-ES" sz="2000" dirty="0" err="1">
                <a:latin typeface="Eras Bold ITC" panose="020B0907030504020204" pitchFamily="34" charset="0"/>
              </a:rPr>
              <a:t>overestimates</a:t>
            </a:r>
            <a:r>
              <a:rPr lang="es-ES" sz="2000" dirty="0">
                <a:latin typeface="Eras Bold ITC" panose="020B0907030504020204" pitchFamily="34" charset="0"/>
              </a:rPr>
              <a:t> total</a:t>
            </a:r>
            <a:r>
              <a:rPr lang="es-ES" sz="2000" dirty="0"/>
              <a:t> </a:t>
            </a:r>
            <a:endParaRPr lang="es-ES" sz="2000" dirty="0" smtClean="0"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99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0855" t="5215" r="28360"/>
          <a:stretch/>
        </p:blipFill>
        <p:spPr>
          <a:xfrm>
            <a:off x="9266595" y="988740"/>
            <a:ext cx="2577947" cy="2512411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90792" y="119717"/>
            <a:ext cx="9570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err="1" smtClean="0"/>
              <a:t>Model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evaluation</a:t>
            </a:r>
            <a:r>
              <a:rPr lang="es-ES" sz="2400" b="1" dirty="0" smtClean="0"/>
              <a:t> (B(a)P </a:t>
            </a:r>
            <a:r>
              <a:rPr lang="es-ES" sz="2400" b="1" dirty="0" err="1" smtClean="0"/>
              <a:t>concentrations</a:t>
            </a:r>
            <a:r>
              <a:rPr lang="es-ES" sz="2400" b="1" dirty="0" smtClean="0"/>
              <a:t>, </a:t>
            </a:r>
            <a:r>
              <a:rPr lang="es-ES" sz="2400" b="1" dirty="0" smtClean="0">
                <a:solidFill>
                  <a:srgbClr val="0070C0"/>
                </a:solidFill>
              </a:rPr>
              <a:t>EMEP </a:t>
            </a:r>
            <a:r>
              <a:rPr lang="es-ES" sz="2400" b="1" dirty="0" err="1" smtClean="0">
                <a:solidFill>
                  <a:srgbClr val="0070C0"/>
                </a:solidFill>
              </a:rPr>
              <a:t>stations</a:t>
            </a:r>
            <a:r>
              <a:rPr lang="es-ES" sz="2400" b="1" dirty="0" smtClean="0"/>
              <a:t>, </a:t>
            </a:r>
            <a:r>
              <a:rPr lang="es-ES" sz="2400" b="1" dirty="0" err="1" smtClean="0"/>
              <a:t>Altitude</a:t>
            </a:r>
            <a:r>
              <a:rPr lang="es-ES" sz="2400" b="1" dirty="0" smtClean="0"/>
              <a:t> &lt; 800 m)</a:t>
            </a:r>
            <a:endParaRPr lang="es-ES" sz="2400" b="1" dirty="0"/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970570"/>
              </p:ext>
            </p:extLst>
          </p:nvPr>
        </p:nvGraphicFramePr>
        <p:xfrm>
          <a:off x="1825084" y="3789190"/>
          <a:ext cx="7896223" cy="1104900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1475236">
                  <a:extLst>
                    <a:ext uri="{9D8B030D-6E8A-4147-A177-3AD203B41FA5}">
                      <a16:colId xmlns:a16="http://schemas.microsoft.com/office/drawing/2014/main" val="2559112818"/>
                    </a:ext>
                  </a:extLst>
                </a:gridCol>
                <a:gridCol w="279481">
                  <a:extLst>
                    <a:ext uri="{9D8B030D-6E8A-4147-A177-3AD203B41FA5}">
                      <a16:colId xmlns:a16="http://schemas.microsoft.com/office/drawing/2014/main" val="1665389039"/>
                    </a:ext>
                  </a:extLst>
                </a:gridCol>
                <a:gridCol w="877358">
                  <a:extLst>
                    <a:ext uri="{9D8B030D-6E8A-4147-A177-3AD203B41FA5}">
                      <a16:colId xmlns:a16="http://schemas.microsoft.com/office/drawing/2014/main" val="3440980351"/>
                    </a:ext>
                  </a:extLst>
                </a:gridCol>
                <a:gridCol w="877358">
                  <a:extLst>
                    <a:ext uri="{9D8B030D-6E8A-4147-A177-3AD203B41FA5}">
                      <a16:colId xmlns:a16="http://schemas.microsoft.com/office/drawing/2014/main" val="3250448942"/>
                    </a:ext>
                  </a:extLst>
                </a:gridCol>
                <a:gridCol w="877358">
                  <a:extLst>
                    <a:ext uri="{9D8B030D-6E8A-4147-A177-3AD203B41FA5}">
                      <a16:colId xmlns:a16="http://schemas.microsoft.com/office/drawing/2014/main" val="2013364841"/>
                    </a:ext>
                  </a:extLst>
                </a:gridCol>
                <a:gridCol w="877358">
                  <a:extLst>
                    <a:ext uri="{9D8B030D-6E8A-4147-A177-3AD203B41FA5}">
                      <a16:colId xmlns:a16="http://schemas.microsoft.com/office/drawing/2014/main" val="1241178096"/>
                    </a:ext>
                  </a:extLst>
                </a:gridCol>
                <a:gridCol w="877358">
                  <a:extLst>
                    <a:ext uri="{9D8B030D-6E8A-4147-A177-3AD203B41FA5}">
                      <a16:colId xmlns:a16="http://schemas.microsoft.com/office/drawing/2014/main" val="917541153"/>
                    </a:ext>
                  </a:extLst>
                </a:gridCol>
                <a:gridCol w="877358">
                  <a:extLst>
                    <a:ext uri="{9D8B030D-6E8A-4147-A177-3AD203B41FA5}">
                      <a16:colId xmlns:a16="http://schemas.microsoft.com/office/drawing/2014/main" val="3907441234"/>
                    </a:ext>
                  </a:extLst>
                </a:gridCol>
                <a:gridCol w="877358">
                  <a:extLst>
                    <a:ext uri="{9D8B030D-6E8A-4147-A177-3AD203B41FA5}">
                      <a16:colId xmlns:a16="http://schemas.microsoft.com/office/drawing/2014/main" val="290913488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 err="1">
                          <a:effectLst/>
                        </a:rPr>
                        <a:t>Model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n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O_MEAN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M_MEAN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FAC2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FB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NMB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NRMSE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r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4314872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</a:rPr>
                        <a:t>CHIMERE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20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0.156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0.160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80%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0.025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2%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0.75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0.89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2422295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</a:rPr>
                        <a:t>GLEMOS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20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0.156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0.114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45%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-0.312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-27%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0.66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0.95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3765579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MINNI_vSep2024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20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0.156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0.079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40%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-0.656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-49%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1.05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0.94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7200956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SILAM_vOct2024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20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0.156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0.150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90%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-0.041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-4%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0.78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0.93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13187420"/>
                  </a:ext>
                </a:extLst>
              </a:tr>
            </a:tbl>
          </a:graphicData>
        </a:graphic>
      </p:graphicFrame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794498"/>
              </p:ext>
            </p:extLst>
          </p:nvPr>
        </p:nvGraphicFramePr>
        <p:xfrm>
          <a:off x="1825084" y="5181301"/>
          <a:ext cx="7896223" cy="1104900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1475236">
                  <a:extLst>
                    <a:ext uri="{9D8B030D-6E8A-4147-A177-3AD203B41FA5}">
                      <a16:colId xmlns:a16="http://schemas.microsoft.com/office/drawing/2014/main" val="2559112818"/>
                    </a:ext>
                  </a:extLst>
                </a:gridCol>
                <a:gridCol w="279481">
                  <a:extLst>
                    <a:ext uri="{9D8B030D-6E8A-4147-A177-3AD203B41FA5}">
                      <a16:colId xmlns:a16="http://schemas.microsoft.com/office/drawing/2014/main" val="1665389039"/>
                    </a:ext>
                  </a:extLst>
                </a:gridCol>
                <a:gridCol w="877358">
                  <a:extLst>
                    <a:ext uri="{9D8B030D-6E8A-4147-A177-3AD203B41FA5}">
                      <a16:colId xmlns:a16="http://schemas.microsoft.com/office/drawing/2014/main" val="3440980351"/>
                    </a:ext>
                  </a:extLst>
                </a:gridCol>
                <a:gridCol w="877358">
                  <a:extLst>
                    <a:ext uri="{9D8B030D-6E8A-4147-A177-3AD203B41FA5}">
                      <a16:colId xmlns:a16="http://schemas.microsoft.com/office/drawing/2014/main" val="3250448942"/>
                    </a:ext>
                  </a:extLst>
                </a:gridCol>
                <a:gridCol w="877358">
                  <a:extLst>
                    <a:ext uri="{9D8B030D-6E8A-4147-A177-3AD203B41FA5}">
                      <a16:colId xmlns:a16="http://schemas.microsoft.com/office/drawing/2014/main" val="2013364841"/>
                    </a:ext>
                  </a:extLst>
                </a:gridCol>
                <a:gridCol w="877358">
                  <a:extLst>
                    <a:ext uri="{9D8B030D-6E8A-4147-A177-3AD203B41FA5}">
                      <a16:colId xmlns:a16="http://schemas.microsoft.com/office/drawing/2014/main" val="1241178096"/>
                    </a:ext>
                  </a:extLst>
                </a:gridCol>
                <a:gridCol w="877358">
                  <a:extLst>
                    <a:ext uri="{9D8B030D-6E8A-4147-A177-3AD203B41FA5}">
                      <a16:colId xmlns:a16="http://schemas.microsoft.com/office/drawing/2014/main" val="917541153"/>
                    </a:ext>
                  </a:extLst>
                </a:gridCol>
                <a:gridCol w="877358">
                  <a:extLst>
                    <a:ext uri="{9D8B030D-6E8A-4147-A177-3AD203B41FA5}">
                      <a16:colId xmlns:a16="http://schemas.microsoft.com/office/drawing/2014/main" val="3907441234"/>
                    </a:ext>
                  </a:extLst>
                </a:gridCol>
                <a:gridCol w="877358">
                  <a:extLst>
                    <a:ext uri="{9D8B030D-6E8A-4147-A177-3AD203B41FA5}">
                      <a16:colId xmlns:a16="http://schemas.microsoft.com/office/drawing/2014/main" val="290913488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Model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O_MEAN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M_MEAN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FB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NMB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NRMSE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4314872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CHIMERE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2422295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GLEMOS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0.279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3765579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MINNI_vSep2024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-0.803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-57%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7200956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SILAM_vOct2024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0.211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0.568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13187420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9463489" y="683927"/>
            <a:ext cx="1821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/>
              <a:t>Station</a:t>
            </a:r>
            <a:r>
              <a:rPr lang="es-ES" b="1" dirty="0" smtClean="0"/>
              <a:t> </a:t>
            </a:r>
            <a:r>
              <a:rPr lang="es-ES" b="1" dirty="0" err="1" smtClean="0"/>
              <a:t>Locations</a:t>
            </a:r>
            <a:endParaRPr lang="en-GB" b="1" dirty="0"/>
          </a:p>
        </p:txBody>
      </p:sp>
      <p:sp>
        <p:nvSpPr>
          <p:cNvPr id="7" name="Rectángulo 6"/>
          <p:cNvSpPr/>
          <p:nvPr/>
        </p:nvSpPr>
        <p:spPr>
          <a:xfrm>
            <a:off x="7115204" y="4457153"/>
            <a:ext cx="884584" cy="187082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/>
          <p:cNvSpPr/>
          <p:nvPr/>
        </p:nvSpPr>
        <p:spPr>
          <a:xfrm>
            <a:off x="7049993" y="5832695"/>
            <a:ext cx="1015006" cy="219524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uadroTexto 16"/>
          <p:cNvSpPr txBox="1"/>
          <p:nvPr/>
        </p:nvSpPr>
        <p:spPr>
          <a:xfrm>
            <a:off x="372272" y="4280285"/>
            <a:ext cx="1189749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1600" b="1" dirty="0" err="1" smtClean="0"/>
              <a:t>BaP</a:t>
            </a:r>
            <a:r>
              <a:rPr lang="es-ES" sz="1600" b="1" dirty="0" smtClean="0"/>
              <a:t> in PM</a:t>
            </a:r>
            <a:r>
              <a:rPr lang="es-ES" sz="1600" b="1" baseline="-25000" dirty="0" smtClean="0"/>
              <a:t>10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549746" y="5491560"/>
            <a:ext cx="945735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latin typeface="Eras Bold ITC" panose="020B0907030504020204" pitchFamily="34" charset="0"/>
              </a:rPr>
              <a:t>TOTAL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549746" y="3885754"/>
            <a:ext cx="794085" cy="38317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Eras Bold ITC" panose="020B0907030504020204" pitchFamily="34" charset="0"/>
              </a:rPr>
              <a:t>AER.</a:t>
            </a:r>
            <a:endParaRPr lang="es-ES" b="1" dirty="0">
              <a:latin typeface="Eras Bold ITC" panose="020B0907030504020204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175055" y="6010749"/>
            <a:ext cx="1320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(</a:t>
            </a:r>
            <a:r>
              <a:rPr lang="es-ES" b="1" dirty="0" err="1"/>
              <a:t>part</a:t>
            </a:r>
            <a:r>
              <a:rPr lang="es-ES" b="1" dirty="0"/>
              <a:t>. + gas)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348289" y="910259"/>
            <a:ext cx="9040817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 err="1" smtClean="0">
                <a:latin typeface="Eras Bold ITC" panose="020B0907030504020204" pitchFamily="34" charset="0"/>
              </a:rPr>
              <a:t>Very</a:t>
            </a:r>
            <a:r>
              <a:rPr lang="es-ES" sz="2000" dirty="0" smtClean="0">
                <a:latin typeface="Eras Bold ITC" panose="020B0907030504020204" pitchFamily="34" charset="0"/>
              </a:rPr>
              <a:t> </a:t>
            </a:r>
            <a:r>
              <a:rPr lang="es-ES" sz="2000" dirty="0" err="1">
                <a:latin typeface="Eras Bold ITC" panose="020B0907030504020204" pitchFamily="34" charset="0"/>
              </a:rPr>
              <a:t>high</a:t>
            </a:r>
            <a:r>
              <a:rPr lang="es-ES" sz="2000" dirty="0">
                <a:latin typeface="Eras Bold ITC" panose="020B0907030504020204" pitchFamily="34" charset="0"/>
              </a:rPr>
              <a:t> </a:t>
            </a:r>
            <a:r>
              <a:rPr lang="es-ES" sz="2000" dirty="0" err="1">
                <a:latin typeface="Eras Bold ITC" panose="020B0907030504020204" pitchFamily="34" charset="0"/>
              </a:rPr>
              <a:t>spatial</a:t>
            </a:r>
            <a:r>
              <a:rPr lang="es-ES" sz="2000" dirty="0">
                <a:latin typeface="Eras Bold ITC" panose="020B0907030504020204" pitchFamily="34" charset="0"/>
              </a:rPr>
              <a:t> </a:t>
            </a:r>
            <a:r>
              <a:rPr lang="es-ES" sz="2000" dirty="0" err="1">
                <a:latin typeface="Eras Bold ITC" panose="020B0907030504020204" pitchFamily="34" charset="0"/>
              </a:rPr>
              <a:t>correlation</a:t>
            </a:r>
            <a:r>
              <a:rPr lang="es-ES" sz="2000" dirty="0">
                <a:latin typeface="Eras Bold ITC" panose="020B0907030504020204" pitchFamily="34" charset="0"/>
              </a:rPr>
              <a:t> </a:t>
            </a:r>
            <a:r>
              <a:rPr lang="es-ES" sz="2000" dirty="0" err="1">
                <a:latin typeface="Eras Bold ITC" panose="020B0907030504020204" pitchFamily="34" charset="0"/>
              </a:rPr>
              <a:t>for</a:t>
            </a:r>
            <a:r>
              <a:rPr lang="es-ES" sz="2000" dirty="0">
                <a:latin typeface="Eras Bold ITC" panose="020B0907030504020204" pitchFamily="34" charset="0"/>
              </a:rPr>
              <a:t> </a:t>
            </a:r>
            <a:r>
              <a:rPr lang="es-ES" sz="2000" dirty="0" err="1">
                <a:latin typeface="Eras Bold ITC" panose="020B0907030504020204" pitchFamily="34" charset="0"/>
              </a:rPr>
              <a:t>all</a:t>
            </a:r>
            <a:r>
              <a:rPr lang="es-ES" sz="2000" dirty="0">
                <a:latin typeface="Eras Bold ITC" panose="020B0907030504020204" pitchFamily="34" charset="0"/>
              </a:rPr>
              <a:t> </a:t>
            </a:r>
            <a:r>
              <a:rPr lang="es-ES" sz="2000" dirty="0" err="1">
                <a:latin typeface="Eras Bold ITC" panose="020B0907030504020204" pitchFamily="34" charset="0"/>
              </a:rPr>
              <a:t>the</a:t>
            </a:r>
            <a:r>
              <a:rPr lang="es-ES" sz="2000" dirty="0">
                <a:latin typeface="Eras Bold ITC" panose="020B0907030504020204" pitchFamily="34" charset="0"/>
              </a:rPr>
              <a:t> </a:t>
            </a:r>
            <a:r>
              <a:rPr lang="es-ES" sz="2000" dirty="0" err="1">
                <a:latin typeface="Eras Bold ITC" panose="020B0907030504020204" pitchFamily="34" charset="0"/>
              </a:rPr>
              <a:t>models</a:t>
            </a:r>
            <a:endParaRPr lang="es-ES" sz="2000" dirty="0">
              <a:latin typeface="Eras Bold ITC" panose="020B0907030504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Eras Bold ITC" panose="020B0907030504020204" pitchFamily="34" charset="0"/>
              </a:rPr>
              <a:t>CHIMERE:  a bit </a:t>
            </a:r>
            <a:r>
              <a:rPr lang="es-ES" sz="2000" dirty="0" err="1">
                <a:latin typeface="Eras Bold ITC" panose="020B0907030504020204" pitchFamily="34" charset="0"/>
              </a:rPr>
              <a:t>better</a:t>
            </a:r>
            <a:r>
              <a:rPr lang="es-ES" sz="2000" dirty="0">
                <a:latin typeface="Eras Bold ITC" panose="020B0907030504020204" pitchFamily="34" charset="0"/>
              </a:rPr>
              <a:t> </a:t>
            </a:r>
            <a:r>
              <a:rPr lang="es-ES" sz="2000" dirty="0" smtClean="0">
                <a:latin typeface="Eras Bold ITC" panose="020B0907030504020204" pitchFamily="34" charset="0"/>
              </a:rPr>
              <a:t>performance </a:t>
            </a:r>
            <a:r>
              <a:rPr lang="es-ES" sz="2000" dirty="0" err="1" smtClean="0">
                <a:latin typeface="Eras Bold ITC" panose="020B0907030504020204" pitchFamily="34" charset="0"/>
              </a:rPr>
              <a:t>for</a:t>
            </a:r>
            <a:r>
              <a:rPr lang="es-ES" sz="2000" dirty="0" smtClean="0">
                <a:latin typeface="Eras Bold ITC" panose="020B0907030504020204" pitchFamily="34" charset="0"/>
              </a:rPr>
              <a:t> </a:t>
            </a:r>
            <a:r>
              <a:rPr lang="es-ES" sz="2000" dirty="0">
                <a:latin typeface="Eras Bold ITC" panose="020B0907030504020204" pitchFamily="34" charset="0"/>
              </a:rPr>
              <a:t>total </a:t>
            </a:r>
            <a:r>
              <a:rPr lang="es-ES" sz="2000" dirty="0" err="1" smtClean="0">
                <a:latin typeface="Eras Bold ITC" panose="020B0907030504020204" pitchFamily="34" charset="0"/>
              </a:rPr>
              <a:t>than</a:t>
            </a:r>
            <a:r>
              <a:rPr lang="es-ES" sz="2000" dirty="0" smtClean="0">
                <a:latin typeface="Eras Bold ITC" panose="020B0907030504020204" pitchFamily="34" charset="0"/>
              </a:rPr>
              <a:t> </a:t>
            </a:r>
            <a:r>
              <a:rPr lang="es-ES" sz="2000" dirty="0" err="1" smtClean="0">
                <a:latin typeface="Eras Bold ITC" panose="020B0907030504020204" pitchFamily="34" charset="0"/>
              </a:rPr>
              <a:t>for</a:t>
            </a:r>
            <a:r>
              <a:rPr lang="es-ES" sz="2000" dirty="0" smtClean="0">
                <a:latin typeface="Eras Bold ITC" panose="020B0907030504020204" pitchFamily="34" charset="0"/>
              </a:rPr>
              <a:t> aerosol</a:t>
            </a:r>
            <a:endParaRPr lang="es-ES" sz="2000" dirty="0">
              <a:latin typeface="Eras Bold ITC" panose="020B0907030504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Eras Bold ITC" panose="020B0907030504020204" pitchFamily="34" charset="0"/>
              </a:rPr>
              <a:t>GLEMOS: </a:t>
            </a:r>
            <a:r>
              <a:rPr lang="es-ES" sz="2000" dirty="0" err="1">
                <a:latin typeface="Eras Bold ITC" panose="020B0907030504020204" pitchFamily="34" charset="0"/>
              </a:rPr>
              <a:t>underestimation</a:t>
            </a:r>
            <a:r>
              <a:rPr lang="es-ES" sz="2000" dirty="0">
                <a:latin typeface="Eras Bold ITC" panose="020B0907030504020204" pitchFamily="34" charset="0"/>
              </a:rPr>
              <a:t> </a:t>
            </a:r>
            <a:r>
              <a:rPr lang="es-ES" sz="2000" dirty="0" smtClean="0">
                <a:latin typeface="Eras Bold ITC" panose="020B0907030504020204" pitchFamily="34" charset="0"/>
              </a:rPr>
              <a:t>of aerosol </a:t>
            </a:r>
            <a:r>
              <a:rPr lang="es-ES" sz="2000" dirty="0" err="1" smtClean="0">
                <a:latin typeface="Eras Bold ITC" panose="020B0907030504020204" pitchFamily="34" charset="0"/>
              </a:rPr>
              <a:t>phase</a:t>
            </a:r>
            <a:r>
              <a:rPr lang="es-ES" sz="2000" dirty="0" smtClean="0">
                <a:latin typeface="Eras Bold ITC" panose="020B0907030504020204" pitchFamily="34" charset="0"/>
              </a:rPr>
              <a:t> and </a:t>
            </a:r>
            <a:r>
              <a:rPr lang="es-ES" sz="2000" dirty="0" err="1">
                <a:latin typeface="Eras Bold ITC" panose="020B0907030504020204" pitchFamily="34" charset="0"/>
              </a:rPr>
              <a:t>overestimation</a:t>
            </a:r>
            <a:r>
              <a:rPr lang="es-ES" sz="2000" dirty="0">
                <a:latin typeface="Eras Bold ITC" panose="020B0907030504020204" pitchFamily="34" charset="0"/>
              </a:rPr>
              <a:t> </a:t>
            </a:r>
            <a:r>
              <a:rPr lang="es-ES" sz="2000" dirty="0" smtClean="0">
                <a:latin typeface="Eras Bold ITC" panose="020B0907030504020204" pitchFamily="34" charset="0"/>
              </a:rPr>
              <a:t>of total </a:t>
            </a:r>
            <a:endParaRPr lang="es-ES" sz="2000" dirty="0">
              <a:latin typeface="Eras Bold ITC" panose="020B0907030504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Eras Bold ITC" panose="020B0907030504020204" pitchFamily="34" charset="0"/>
              </a:rPr>
              <a:t>MINNI: </a:t>
            </a:r>
            <a:r>
              <a:rPr lang="es-ES" sz="2000" dirty="0" err="1" smtClean="0">
                <a:latin typeface="Eras Bold ITC" panose="020B0907030504020204" pitchFamily="34" charset="0"/>
              </a:rPr>
              <a:t>underestimation</a:t>
            </a:r>
            <a:r>
              <a:rPr lang="es-ES" sz="2000" dirty="0" smtClean="0">
                <a:latin typeface="Eras Bold ITC" panose="020B0907030504020204" pitchFamily="34" charset="0"/>
              </a:rPr>
              <a:t> </a:t>
            </a:r>
            <a:r>
              <a:rPr lang="es-ES" sz="2000" dirty="0">
                <a:latin typeface="Eras Bold ITC" panose="020B0907030504020204" pitchFamily="34" charset="0"/>
              </a:rPr>
              <a:t>of </a:t>
            </a:r>
            <a:r>
              <a:rPr lang="es-ES" sz="2000" dirty="0" err="1" smtClean="0">
                <a:latin typeface="Eras Bold ITC" panose="020B0907030504020204" pitchFamily="34" charset="0"/>
              </a:rPr>
              <a:t>both</a:t>
            </a:r>
            <a:r>
              <a:rPr lang="es-ES" sz="2000" dirty="0" smtClean="0">
                <a:latin typeface="Eras Bold ITC" panose="020B0907030504020204" pitchFamily="34" charset="0"/>
              </a:rPr>
              <a:t>, </a:t>
            </a:r>
            <a:r>
              <a:rPr lang="es-ES" sz="2000" dirty="0" err="1" smtClean="0">
                <a:latin typeface="Eras Bold ITC" panose="020B0907030504020204" pitchFamily="34" charset="0"/>
              </a:rPr>
              <a:t>particle</a:t>
            </a:r>
            <a:r>
              <a:rPr lang="es-ES" sz="2000" dirty="0" smtClean="0">
                <a:latin typeface="Eras Bold ITC" panose="020B0907030504020204" pitchFamily="34" charset="0"/>
              </a:rPr>
              <a:t> and </a:t>
            </a:r>
            <a:r>
              <a:rPr lang="es-ES" sz="2000" dirty="0" smtClean="0">
                <a:latin typeface="Eras Bold ITC" panose="020B0907030504020204" pitchFamily="34" charset="0"/>
              </a:rPr>
              <a:t>total</a:t>
            </a:r>
            <a:endParaRPr lang="es-ES" sz="2000" dirty="0">
              <a:latin typeface="Eras Bold ITC" panose="020B0907030504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Eras Bold ITC" panose="020B0907030504020204" pitchFamily="34" charset="0"/>
              </a:rPr>
              <a:t>SILAM: Small </a:t>
            </a:r>
            <a:r>
              <a:rPr lang="es-ES" sz="2000" dirty="0" err="1">
                <a:latin typeface="Eras Bold ITC" panose="020B0907030504020204" pitchFamily="34" charset="0"/>
              </a:rPr>
              <a:t>bias</a:t>
            </a:r>
            <a:r>
              <a:rPr lang="es-ES" sz="2000" dirty="0">
                <a:latin typeface="Eras Bold ITC" panose="020B0907030504020204" pitchFamily="34" charset="0"/>
              </a:rPr>
              <a:t> </a:t>
            </a:r>
            <a:r>
              <a:rPr lang="es-ES" sz="2000" dirty="0" err="1">
                <a:latin typeface="Eras Bold ITC" panose="020B0907030504020204" pitchFamily="34" charset="0"/>
              </a:rPr>
              <a:t>for</a:t>
            </a:r>
            <a:r>
              <a:rPr lang="es-ES" sz="2000" dirty="0">
                <a:latin typeface="Eras Bold ITC" panose="020B0907030504020204" pitchFamily="34" charset="0"/>
              </a:rPr>
              <a:t> aerosol </a:t>
            </a:r>
            <a:r>
              <a:rPr lang="es-ES" sz="2000" dirty="0" err="1">
                <a:latin typeface="Eras Bold ITC" panose="020B0907030504020204" pitchFamily="34" charset="0"/>
              </a:rPr>
              <a:t>phase</a:t>
            </a:r>
            <a:r>
              <a:rPr lang="es-ES" sz="2000" dirty="0">
                <a:latin typeface="Eras Bold ITC" panose="020B0907030504020204" pitchFamily="34" charset="0"/>
              </a:rPr>
              <a:t> </a:t>
            </a:r>
            <a:r>
              <a:rPr lang="es-ES" sz="2000" dirty="0" err="1">
                <a:latin typeface="Eras Bold ITC" panose="020B0907030504020204" pitchFamily="34" charset="0"/>
              </a:rPr>
              <a:t>but</a:t>
            </a:r>
            <a:r>
              <a:rPr lang="es-ES" sz="2000" dirty="0">
                <a:latin typeface="Eras Bold ITC" panose="020B0907030504020204" pitchFamily="34" charset="0"/>
              </a:rPr>
              <a:t> </a:t>
            </a:r>
            <a:r>
              <a:rPr lang="es-ES" sz="2000" dirty="0" err="1">
                <a:latin typeface="Eras Bold ITC" panose="020B0907030504020204" pitchFamily="34" charset="0"/>
              </a:rPr>
              <a:t>overestimates</a:t>
            </a:r>
            <a:r>
              <a:rPr lang="es-ES" sz="2000" dirty="0">
                <a:latin typeface="Eras Bold ITC" panose="020B0907030504020204" pitchFamily="34" charset="0"/>
              </a:rPr>
              <a:t> total</a:t>
            </a:r>
            <a:r>
              <a:rPr lang="es-ES" sz="2000" dirty="0"/>
              <a:t> </a:t>
            </a:r>
            <a:endParaRPr lang="es-ES" sz="2000" dirty="0" smtClean="0"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40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0855" t="5215" r="28360"/>
          <a:stretch/>
        </p:blipFill>
        <p:spPr>
          <a:xfrm>
            <a:off x="9266595" y="988740"/>
            <a:ext cx="2577947" cy="2512411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90792" y="119717"/>
            <a:ext cx="9570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err="1" smtClean="0"/>
              <a:t>Model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evaluation</a:t>
            </a:r>
            <a:r>
              <a:rPr lang="es-ES" sz="2400" b="1" dirty="0" smtClean="0"/>
              <a:t> (B(a)P </a:t>
            </a:r>
            <a:r>
              <a:rPr lang="es-ES" sz="2400" b="1" dirty="0" err="1" smtClean="0"/>
              <a:t>concentrations</a:t>
            </a:r>
            <a:r>
              <a:rPr lang="es-ES" sz="2400" b="1" dirty="0" smtClean="0"/>
              <a:t>, </a:t>
            </a:r>
            <a:r>
              <a:rPr lang="es-ES" sz="2400" b="1" dirty="0" smtClean="0">
                <a:solidFill>
                  <a:srgbClr val="0070C0"/>
                </a:solidFill>
              </a:rPr>
              <a:t>EMEP </a:t>
            </a:r>
            <a:r>
              <a:rPr lang="es-ES" sz="2400" b="1" dirty="0" err="1" smtClean="0">
                <a:solidFill>
                  <a:srgbClr val="0070C0"/>
                </a:solidFill>
              </a:rPr>
              <a:t>stations</a:t>
            </a:r>
            <a:r>
              <a:rPr lang="es-ES" sz="2400" b="1" dirty="0" smtClean="0"/>
              <a:t>, </a:t>
            </a:r>
            <a:r>
              <a:rPr lang="es-ES" sz="2400" b="1" dirty="0" err="1" smtClean="0"/>
              <a:t>Altitude</a:t>
            </a:r>
            <a:r>
              <a:rPr lang="es-ES" sz="2400" b="1" dirty="0" smtClean="0"/>
              <a:t> &lt; 800 m)</a:t>
            </a:r>
            <a:endParaRPr lang="es-ES" sz="2400" b="1" dirty="0"/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970570"/>
              </p:ext>
            </p:extLst>
          </p:nvPr>
        </p:nvGraphicFramePr>
        <p:xfrm>
          <a:off x="1825084" y="3789190"/>
          <a:ext cx="7896223" cy="1104900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1475236">
                  <a:extLst>
                    <a:ext uri="{9D8B030D-6E8A-4147-A177-3AD203B41FA5}">
                      <a16:colId xmlns:a16="http://schemas.microsoft.com/office/drawing/2014/main" val="2559112818"/>
                    </a:ext>
                  </a:extLst>
                </a:gridCol>
                <a:gridCol w="279481">
                  <a:extLst>
                    <a:ext uri="{9D8B030D-6E8A-4147-A177-3AD203B41FA5}">
                      <a16:colId xmlns:a16="http://schemas.microsoft.com/office/drawing/2014/main" val="1665389039"/>
                    </a:ext>
                  </a:extLst>
                </a:gridCol>
                <a:gridCol w="877358">
                  <a:extLst>
                    <a:ext uri="{9D8B030D-6E8A-4147-A177-3AD203B41FA5}">
                      <a16:colId xmlns:a16="http://schemas.microsoft.com/office/drawing/2014/main" val="3440980351"/>
                    </a:ext>
                  </a:extLst>
                </a:gridCol>
                <a:gridCol w="877358">
                  <a:extLst>
                    <a:ext uri="{9D8B030D-6E8A-4147-A177-3AD203B41FA5}">
                      <a16:colId xmlns:a16="http://schemas.microsoft.com/office/drawing/2014/main" val="3250448942"/>
                    </a:ext>
                  </a:extLst>
                </a:gridCol>
                <a:gridCol w="877358">
                  <a:extLst>
                    <a:ext uri="{9D8B030D-6E8A-4147-A177-3AD203B41FA5}">
                      <a16:colId xmlns:a16="http://schemas.microsoft.com/office/drawing/2014/main" val="2013364841"/>
                    </a:ext>
                  </a:extLst>
                </a:gridCol>
                <a:gridCol w="877358">
                  <a:extLst>
                    <a:ext uri="{9D8B030D-6E8A-4147-A177-3AD203B41FA5}">
                      <a16:colId xmlns:a16="http://schemas.microsoft.com/office/drawing/2014/main" val="1241178096"/>
                    </a:ext>
                  </a:extLst>
                </a:gridCol>
                <a:gridCol w="877358">
                  <a:extLst>
                    <a:ext uri="{9D8B030D-6E8A-4147-A177-3AD203B41FA5}">
                      <a16:colId xmlns:a16="http://schemas.microsoft.com/office/drawing/2014/main" val="917541153"/>
                    </a:ext>
                  </a:extLst>
                </a:gridCol>
                <a:gridCol w="877358">
                  <a:extLst>
                    <a:ext uri="{9D8B030D-6E8A-4147-A177-3AD203B41FA5}">
                      <a16:colId xmlns:a16="http://schemas.microsoft.com/office/drawing/2014/main" val="3907441234"/>
                    </a:ext>
                  </a:extLst>
                </a:gridCol>
                <a:gridCol w="877358">
                  <a:extLst>
                    <a:ext uri="{9D8B030D-6E8A-4147-A177-3AD203B41FA5}">
                      <a16:colId xmlns:a16="http://schemas.microsoft.com/office/drawing/2014/main" val="290913488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 err="1">
                          <a:effectLst/>
                        </a:rPr>
                        <a:t>Model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n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O_MEAN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M_MEAN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FAC2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FB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NMB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NRMSE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r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4314872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</a:rPr>
                        <a:t>CHIMERE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20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0.156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0.160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80%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0.025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2%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0.75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0.89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2422295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</a:rPr>
                        <a:t>GLEMOS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20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0.156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0.114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45%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-0.312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-27%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0.66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0.95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3765579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MINNI_vSep2024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20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0.156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0.079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40%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-0.656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-49%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1.05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0.94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7200956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SILAM_vOct2024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20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0.156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0.150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90%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-0.041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-4%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0.78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0.93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13187420"/>
                  </a:ext>
                </a:extLst>
              </a:tr>
            </a:tbl>
          </a:graphicData>
        </a:graphic>
      </p:graphicFrame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794498"/>
              </p:ext>
            </p:extLst>
          </p:nvPr>
        </p:nvGraphicFramePr>
        <p:xfrm>
          <a:off x="1825084" y="5181301"/>
          <a:ext cx="7896223" cy="1104900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1475236">
                  <a:extLst>
                    <a:ext uri="{9D8B030D-6E8A-4147-A177-3AD203B41FA5}">
                      <a16:colId xmlns:a16="http://schemas.microsoft.com/office/drawing/2014/main" val="2559112818"/>
                    </a:ext>
                  </a:extLst>
                </a:gridCol>
                <a:gridCol w="279481">
                  <a:extLst>
                    <a:ext uri="{9D8B030D-6E8A-4147-A177-3AD203B41FA5}">
                      <a16:colId xmlns:a16="http://schemas.microsoft.com/office/drawing/2014/main" val="1665389039"/>
                    </a:ext>
                  </a:extLst>
                </a:gridCol>
                <a:gridCol w="877358">
                  <a:extLst>
                    <a:ext uri="{9D8B030D-6E8A-4147-A177-3AD203B41FA5}">
                      <a16:colId xmlns:a16="http://schemas.microsoft.com/office/drawing/2014/main" val="3440980351"/>
                    </a:ext>
                  </a:extLst>
                </a:gridCol>
                <a:gridCol w="877358">
                  <a:extLst>
                    <a:ext uri="{9D8B030D-6E8A-4147-A177-3AD203B41FA5}">
                      <a16:colId xmlns:a16="http://schemas.microsoft.com/office/drawing/2014/main" val="3250448942"/>
                    </a:ext>
                  </a:extLst>
                </a:gridCol>
                <a:gridCol w="877358">
                  <a:extLst>
                    <a:ext uri="{9D8B030D-6E8A-4147-A177-3AD203B41FA5}">
                      <a16:colId xmlns:a16="http://schemas.microsoft.com/office/drawing/2014/main" val="2013364841"/>
                    </a:ext>
                  </a:extLst>
                </a:gridCol>
                <a:gridCol w="877358">
                  <a:extLst>
                    <a:ext uri="{9D8B030D-6E8A-4147-A177-3AD203B41FA5}">
                      <a16:colId xmlns:a16="http://schemas.microsoft.com/office/drawing/2014/main" val="1241178096"/>
                    </a:ext>
                  </a:extLst>
                </a:gridCol>
                <a:gridCol w="877358">
                  <a:extLst>
                    <a:ext uri="{9D8B030D-6E8A-4147-A177-3AD203B41FA5}">
                      <a16:colId xmlns:a16="http://schemas.microsoft.com/office/drawing/2014/main" val="917541153"/>
                    </a:ext>
                  </a:extLst>
                </a:gridCol>
                <a:gridCol w="877358">
                  <a:extLst>
                    <a:ext uri="{9D8B030D-6E8A-4147-A177-3AD203B41FA5}">
                      <a16:colId xmlns:a16="http://schemas.microsoft.com/office/drawing/2014/main" val="3907441234"/>
                    </a:ext>
                  </a:extLst>
                </a:gridCol>
                <a:gridCol w="877358">
                  <a:extLst>
                    <a:ext uri="{9D8B030D-6E8A-4147-A177-3AD203B41FA5}">
                      <a16:colId xmlns:a16="http://schemas.microsoft.com/office/drawing/2014/main" val="290913488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Model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O_MEAN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M_MEAN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FB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NMB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NRMSE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4314872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CHIMERE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2422295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GLEMOS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0.279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3765579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MINNI_vSep2024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-0.803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-57%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7200956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SILAM_vOct2024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0.211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0.568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13187420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9463489" y="683927"/>
            <a:ext cx="1821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/>
              <a:t>Station</a:t>
            </a:r>
            <a:r>
              <a:rPr lang="es-ES" b="1" dirty="0" smtClean="0"/>
              <a:t> </a:t>
            </a:r>
            <a:r>
              <a:rPr lang="es-ES" b="1" dirty="0" err="1" smtClean="0"/>
              <a:t>Locations</a:t>
            </a:r>
            <a:endParaRPr lang="en-GB" b="1" dirty="0"/>
          </a:p>
        </p:txBody>
      </p:sp>
      <p:sp>
        <p:nvSpPr>
          <p:cNvPr id="7" name="Rectángulo 6"/>
          <p:cNvSpPr/>
          <p:nvPr/>
        </p:nvSpPr>
        <p:spPr>
          <a:xfrm>
            <a:off x="7115204" y="4698969"/>
            <a:ext cx="884584" cy="187082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/>
          <p:cNvSpPr/>
          <p:nvPr/>
        </p:nvSpPr>
        <p:spPr>
          <a:xfrm>
            <a:off x="7049993" y="6059633"/>
            <a:ext cx="1015006" cy="219524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uadroTexto 16"/>
          <p:cNvSpPr txBox="1"/>
          <p:nvPr/>
        </p:nvSpPr>
        <p:spPr>
          <a:xfrm>
            <a:off x="372272" y="4280285"/>
            <a:ext cx="1189749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1600" b="1" dirty="0" err="1" smtClean="0"/>
              <a:t>BaP</a:t>
            </a:r>
            <a:r>
              <a:rPr lang="es-ES" sz="1600" b="1" dirty="0" smtClean="0"/>
              <a:t> in PM</a:t>
            </a:r>
            <a:r>
              <a:rPr lang="es-ES" sz="1600" b="1" baseline="-25000" dirty="0" smtClean="0"/>
              <a:t>10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549746" y="5491560"/>
            <a:ext cx="945735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latin typeface="Eras Bold ITC" panose="020B0907030504020204" pitchFamily="34" charset="0"/>
              </a:rPr>
              <a:t>TOTAL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549746" y="3885754"/>
            <a:ext cx="794085" cy="38317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Eras Bold ITC" panose="020B0907030504020204" pitchFamily="34" charset="0"/>
              </a:rPr>
              <a:t>AER.</a:t>
            </a:r>
            <a:endParaRPr lang="es-ES" b="1" dirty="0">
              <a:latin typeface="Eras Bold ITC" panose="020B0907030504020204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175055" y="6010749"/>
            <a:ext cx="1320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(</a:t>
            </a:r>
            <a:r>
              <a:rPr lang="es-ES" b="1" dirty="0" err="1"/>
              <a:t>part</a:t>
            </a:r>
            <a:r>
              <a:rPr lang="es-ES" b="1" dirty="0"/>
              <a:t>. + gas)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348289" y="910259"/>
            <a:ext cx="9040817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 err="1" smtClean="0">
                <a:latin typeface="Eras Bold ITC" panose="020B0907030504020204" pitchFamily="34" charset="0"/>
              </a:rPr>
              <a:t>Very</a:t>
            </a:r>
            <a:r>
              <a:rPr lang="es-ES" sz="2000" dirty="0" smtClean="0">
                <a:latin typeface="Eras Bold ITC" panose="020B0907030504020204" pitchFamily="34" charset="0"/>
              </a:rPr>
              <a:t> </a:t>
            </a:r>
            <a:r>
              <a:rPr lang="es-ES" sz="2000" dirty="0" err="1">
                <a:latin typeface="Eras Bold ITC" panose="020B0907030504020204" pitchFamily="34" charset="0"/>
              </a:rPr>
              <a:t>high</a:t>
            </a:r>
            <a:r>
              <a:rPr lang="es-ES" sz="2000" dirty="0">
                <a:latin typeface="Eras Bold ITC" panose="020B0907030504020204" pitchFamily="34" charset="0"/>
              </a:rPr>
              <a:t> </a:t>
            </a:r>
            <a:r>
              <a:rPr lang="es-ES" sz="2000" dirty="0" err="1">
                <a:latin typeface="Eras Bold ITC" panose="020B0907030504020204" pitchFamily="34" charset="0"/>
              </a:rPr>
              <a:t>spatial</a:t>
            </a:r>
            <a:r>
              <a:rPr lang="es-ES" sz="2000" dirty="0">
                <a:latin typeface="Eras Bold ITC" panose="020B0907030504020204" pitchFamily="34" charset="0"/>
              </a:rPr>
              <a:t> </a:t>
            </a:r>
            <a:r>
              <a:rPr lang="es-ES" sz="2000" dirty="0" err="1">
                <a:latin typeface="Eras Bold ITC" panose="020B0907030504020204" pitchFamily="34" charset="0"/>
              </a:rPr>
              <a:t>correlation</a:t>
            </a:r>
            <a:r>
              <a:rPr lang="es-ES" sz="2000" dirty="0">
                <a:latin typeface="Eras Bold ITC" panose="020B0907030504020204" pitchFamily="34" charset="0"/>
              </a:rPr>
              <a:t> </a:t>
            </a:r>
            <a:r>
              <a:rPr lang="es-ES" sz="2000" dirty="0" err="1">
                <a:latin typeface="Eras Bold ITC" panose="020B0907030504020204" pitchFamily="34" charset="0"/>
              </a:rPr>
              <a:t>for</a:t>
            </a:r>
            <a:r>
              <a:rPr lang="es-ES" sz="2000" dirty="0">
                <a:latin typeface="Eras Bold ITC" panose="020B0907030504020204" pitchFamily="34" charset="0"/>
              </a:rPr>
              <a:t> </a:t>
            </a:r>
            <a:r>
              <a:rPr lang="es-ES" sz="2000" dirty="0" err="1">
                <a:latin typeface="Eras Bold ITC" panose="020B0907030504020204" pitchFamily="34" charset="0"/>
              </a:rPr>
              <a:t>all</a:t>
            </a:r>
            <a:r>
              <a:rPr lang="es-ES" sz="2000" dirty="0">
                <a:latin typeface="Eras Bold ITC" panose="020B0907030504020204" pitchFamily="34" charset="0"/>
              </a:rPr>
              <a:t> </a:t>
            </a:r>
            <a:r>
              <a:rPr lang="es-ES" sz="2000" dirty="0" err="1">
                <a:latin typeface="Eras Bold ITC" panose="020B0907030504020204" pitchFamily="34" charset="0"/>
              </a:rPr>
              <a:t>the</a:t>
            </a:r>
            <a:r>
              <a:rPr lang="es-ES" sz="2000" dirty="0">
                <a:latin typeface="Eras Bold ITC" panose="020B0907030504020204" pitchFamily="34" charset="0"/>
              </a:rPr>
              <a:t> </a:t>
            </a:r>
            <a:r>
              <a:rPr lang="es-ES" sz="2000" dirty="0" err="1">
                <a:latin typeface="Eras Bold ITC" panose="020B0907030504020204" pitchFamily="34" charset="0"/>
              </a:rPr>
              <a:t>models</a:t>
            </a:r>
            <a:endParaRPr lang="es-ES" sz="2000" dirty="0">
              <a:latin typeface="Eras Bold ITC" panose="020B0907030504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Eras Bold ITC" panose="020B0907030504020204" pitchFamily="34" charset="0"/>
              </a:rPr>
              <a:t>CHIMERE:  a bit </a:t>
            </a:r>
            <a:r>
              <a:rPr lang="es-ES" sz="2000" dirty="0" err="1">
                <a:latin typeface="Eras Bold ITC" panose="020B0907030504020204" pitchFamily="34" charset="0"/>
              </a:rPr>
              <a:t>better</a:t>
            </a:r>
            <a:r>
              <a:rPr lang="es-ES" sz="2000" dirty="0">
                <a:latin typeface="Eras Bold ITC" panose="020B0907030504020204" pitchFamily="34" charset="0"/>
              </a:rPr>
              <a:t> </a:t>
            </a:r>
            <a:r>
              <a:rPr lang="es-ES" sz="2000" dirty="0" smtClean="0">
                <a:latin typeface="Eras Bold ITC" panose="020B0907030504020204" pitchFamily="34" charset="0"/>
              </a:rPr>
              <a:t>performance </a:t>
            </a:r>
            <a:r>
              <a:rPr lang="es-ES" sz="2000" dirty="0" err="1" smtClean="0">
                <a:latin typeface="Eras Bold ITC" panose="020B0907030504020204" pitchFamily="34" charset="0"/>
              </a:rPr>
              <a:t>for</a:t>
            </a:r>
            <a:r>
              <a:rPr lang="es-ES" sz="2000" dirty="0" smtClean="0">
                <a:latin typeface="Eras Bold ITC" panose="020B0907030504020204" pitchFamily="34" charset="0"/>
              </a:rPr>
              <a:t> </a:t>
            </a:r>
            <a:r>
              <a:rPr lang="es-ES" sz="2000" dirty="0">
                <a:latin typeface="Eras Bold ITC" panose="020B0907030504020204" pitchFamily="34" charset="0"/>
              </a:rPr>
              <a:t>total </a:t>
            </a:r>
            <a:r>
              <a:rPr lang="es-ES" sz="2000" dirty="0" err="1" smtClean="0">
                <a:latin typeface="Eras Bold ITC" panose="020B0907030504020204" pitchFamily="34" charset="0"/>
              </a:rPr>
              <a:t>than</a:t>
            </a:r>
            <a:r>
              <a:rPr lang="es-ES" sz="2000" dirty="0" smtClean="0">
                <a:latin typeface="Eras Bold ITC" panose="020B0907030504020204" pitchFamily="34" charset="0"/>
              </a:rPr>
              <a:t> </a:t>
            </a:r>
            <a:r>
              <a:rPr lang="es-ES" sz="2000" dirty="0" err="1" smtClean="0">
                <a:latin typeface="Eras Bold ITC" panose="020B0907030504020204" pitchFamily="34" charset="0"/>
              </a:rPr>
              <a:t>for</a:t>
            </a:r>
            <a:r>
              <a:rPr lang="es-ES" sz="2000" dirty="0" smtClean="0">
                <a:latin typeface="Eras Bold ITC" panose="020B0907030504020204" pitchFamily="34" charset="0"/>
              </a:rPr>
              <a:t> aerosol</a:t>
            </a:r>
            <a:endParaRPr lang="es-ES" sz="2000" dirty="0">
              <a:latin typeface="Eras Bold ITC" panose="020B0907030504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Eras Bold ITC" panose="020B0907030504020204" pitchFamily="34" charset="0"/>
              </a:rPr>
              <a:t>GLEMOS: </a:t>
            </a:r>
            <a:r>
              <a:rPr lang="es-ES" sz="2000" dirty="0" err="1">
                <a:latin typeface="Eras Bold ITC" panose="020B0907030504020204" pitchFamily="34" charset="0"/>
              </a:rPr>
              <a:t>underestimation</a:t>
            </a:r>
            <a:r>
              <a:rPr lang="es-ES" sz="2000" dirty="0">
                <a:latin typeface="Eras Bold ITC" panose="020B0907030504020204" pitchFamily="34" charset="0"/>
              </a:rPr>
              <a:t> </a:t>
            </a:r>
            <a:r>
              <a:rPr lang="es-ES" sz="2000" dirty="0" smtClean="0">
                <a:latin typeface="Eras Bold ITC" panose="020B0907030504020204" pitchFamily="34" charset="0"/>
              </a:rPr>
              <a:t>of aerosol </a:t>
            </a:r>
            <a:r>
              <a:rPr lang="es-ES" sz="2000" dirty="0" err="1" smtClean="0">
                <a:latin typeface="Eras Bold ITC" panose="020B0907030504020204" pitchFamily="34" charset="0"/>
              </a:rPr>
              <a:t>phase</a:t>
            </a:r>
            <a:r>
              <a:rPr lang="es-ES" sz="2000" dirty="0" smtClean="0">
                <a:latin typeface="Eras Bold ITC" panose="020B0907030504020204" pitchFamily="34" charset="0"/>
              </a:rPr>
              <a:t> and </a:t>
            </a:r>
            <a:r>
              <a:rPr lang="es-ES" sz="2000" dirty="0" err="1">
                <a:latin typeface="Eras Bold ITC" panose="020B0907030504020204" pitchFamily="34" charset="0"/>
              </a:rPr>
              <a:t>overestimation</a:t>
            </a:r>
            <a:r>
              <a:rPr lang="es-ES" sz="2000" dirty="0">
                <a:latin typeface="Eras Bold ITC" panose="020B0907030504020204" pitchFamily="34" charset="0"/>
              </a:rPr>
              <a:t> </a:t>
            </a:r>
            <a:r>
              <a:rPr lang="es-ES" sz="2000" dirty="0" smtClean="0">
                <a:latin typeface="Eras Bold ITC" panose="020B0907030504020204" pitchFamily="34" charset="0"/>
              </a:rPr>
              <a:t>of total </a:t>
            </a:r>
            <a:endParaRPr lang="es-ES" sz="2000" dirty="0">
              <a:latin typeface="Eras Bold ITC" panose="020B0907030504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Eras Bold ITC" panose="020B0907030504020204" pitchFamily="34" charset="0"/>
              </a:rPr>
              <a:t>MINNI: </a:t>
            </a:r>
            <a:r>
              <a:rPr lang="es-ES" sz="2000" dirty="0" err="1" smtClean="0">
                <a:latin typeface="Eras Bold ITC" panose="020B0907030504020204" pitchFamily="34" charset="0"/>
              </a:rPr>
              <a:t>underestimation</a:t>
            </a:r>
            <a:r>
              <a:rPr lang="es-ES" sz="2000" dirty="0" smtClean="0">
                <a:latin typeface="Eras Bold ITC" panose="020B0907030504020204" pitchFamily="34" charset="0"/>
              </a:rPr>
              <a:t> </a:t>
            </a:r>
            <a:r>
              <a:rPr lang="es-ES" sz="2000" dirty="0">
                <a:latin typeface="Eras Bold ITC" panose="020B0907030504020204" pitchFamily="34" charset="0"/>
              </a:rPr>
              <a:t>of </a:t>
            </a:r>
            <a:r>
              <a:rPr lang="es-ES" sz="2000" dirty="0" err="1" smtClean="0">
                <a:latin typeface="Eras Bold ITC" panose="020B0907030504020204" pitchFamily="34" charset="0"/>
              </a:rPr>
              <a:t>both</a:t>
            </a:r>
            <a:r>
              <a:rPr lang="es-ES" sz="2000" dirty="0" smtClean="0">
                <a:latin typeface="Eras Bold ITC" panose="020B0907030504020204" pitchFamily="34" charset="0"/>
              </a:rPr>
              <a:t>, </a:t>
            </a:r>
            <a:r>
              <a:rPr lang="es-ES" sz="2000" dirty="0" err="1" smtClean="0">
                <a:latin typeface="Eras Bold ITC" panose="020B0907030504020204" pitchFamily="34" charset="0"/>
              </a:rPr>
              <a:t>particle</a:t>
            </a:r>
            <a:r>
              <a:rPr lang="es-ES" sz="2000" dirty="0" smtClean="0">
                <a:latin typeface="Eras Bold ITC" panose="020B0907030504020204" pitchFamily="34" charset="0"/>
              </a:rPr>
              <a:t> and </a:t>
            </a:r>
            <a:r>
              <a:rPr lang="es-ES" sz="2000" dirty="0" smtClean="0">
                <a:latin typeface="Eras Bold ITC" panose="020B0907030504020204" pitchFamily="34" charset="0"/>
              </a:rPr>
              <a:t>total</a:t>
            </a:r>
            <a:endParaRPr lang="es-ES" sz="2000" dirty="0">
              <a:latin typeface="Eras Bold ITC" panose="020B0907030504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Eras Bold ITC" panose="020B0907030504020204" pitchFamily="34" charset="0"/>
              </a:rPr>
              <a:t>SILAM: Small </a:t>
            </a:r>
            <a:r>
              <a:rPr lang="es-ES" sz="2000" dirty="0" err="1">
                <a:latin typeface="Eras Bold ITC" panose="020B0907030504020204" pitchFamily="34" charset="0"/>
              </a:rPr>
              <a:t>bias</a:t>
            </a:r>
            <a:r>
              <a:rPr lang="es-ES" sz="2000" dirty="0">
                <a:latin typeface="Eras Bold ITC" panose="020B0907030504020204" pitchFamily="34" charset="0"/>
              </a:rPr>
              <a:t> </a:t>
            </a:r>
            <a:r>
              <a:rPr lang="es-ES" sz="2000" dirty="0" err="1">
                <a:latin typeface="Eras Bold ITC" panose="020B0907030504020204" pitchFamily="34" charset="0"/>
              </a:rPr>
              <a:t>for</a:t>
            </a:r>
            <a:r>
              <a:rPr lang="es-ES" sz="2000" dirty="0">
                <a:latin typeface="Eras Bold ITC" panose="020B0907030504020204" pitchFamily="34" charset="0"/>
              </a:rPr>
              <a:t> aerosol </a:t>
            </a:r>
            <a:r>
              <a:rPr lang="es-ES" sz="2000" dirty="0" err="1">
                <a:latin typeface="Eras Bold ITC" panose="020B0907030504020204" pitchFamily="34" charset="0"/>
              </a:rPr>
              <a:t>phase</a:t>
            </a:r>
            <a:r>
              <a:rPr lang="es-ES" sz="2000" dirty="0">
                <a:latin typeface="Eras Bold ITC" panose="020B0907030504020204" pitchFamily="34" charset="0"/>
              </a:rPr>
              <a:t> </a:t>
            </a:r>
            <a:r>
              <a:rPr lang="es-ES" sz="2000" dirty="0" err="1">
                <a:latin typeface="Eras Bold ITC" panose="020B0907030504020204" pitchFamily="34" charset="0"/>
              </a:rPr>
              <a:t>but</a:t>
            </a:r>
            <a:r>
              <a:rPr lang="es-ES" sz="2000" dirty="0">
                <a:latin typeface="Eras Bold ITC" panose="020B0907030504020204" pitchFamily="34" charset="0"/>
              </a:rPr>
              <a:t> </a:t>
            </a:r>
            <a:r>
              <a:rPr lang="es-ES" sz="2000" dirty="0" err="1">
                <a:latin typeface="Eras Bold ITC" panose="020B0907030504020204" pitchFamily="34" charset="0"/>
              </a:rPr>
              <a:t>overestimates</a:t>
            </a:r>
            <a:r>
              <a:rPr lang="es-ES" sz="2000" dirty="0">
                <a:latin typeface="Eras Bold ITC" panose="020B0907030504020204" pitchFamily="34" charset="0"/>
              </a:rPr>
              <a:t> total</a:t>
            </a:r>
            <a:r>
              <a:rPr lang="es-ES" sz="2000" dirty="0"/>
              <a:t> </a:t>
            </a:r>
            <a:endParaRPr lang="es-ES" sz="2000" dirty="0" smtClean="0"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77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95592" y="455230"/>
            <a:ext cx="7067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err="1" smtClean="0"/>
              <a:t>Model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evaluation</a:t>
            </a:r>
            <a:r>
              <a:rPr lang="es-ES" sz="2400" b="1" dirty="0" smtClean="0"/>
              <a:t> (B(a)P in PM</a:t>
            </a:r>
            <a:r>
              <a:rPr lang="es-ES" sz="2400" b="1" baseline="-25000" dirty="0" smtClean="0"/>
              <a:t>10</a:t>
            </a:r>
            <a:r>
              <a:rPr lang="es-ES" sz="2400" b="1" dirty="0" smtClean="0"/>
              <a:t>, </a:t>
            </a:r>
            <a:r>
              <a:rPr lang="es-ES" sz="2400" b="1" dirty="0" smtClean="0">
                <a:solidFill>
                  <a:srgbClr val="0070C0"/>
                </a:solidFill>
              </a:rPr>
              <a:t>AQ e-</a:t>
            </a:r>
            <a:r>
              <a:rPr lang="es-ES" sz="2400" b="1" dirty="0" err="1" smtClean="0">
                <a:solidFill>
                  <a:srgbClr val="0070C0"/>
                </a:solidFill>
              </a:rPr>
              <a:t>Reporting</a:t>
            </a:r>
            <a:r>
              <a:rPr lang="es-ES" sz="2400" b="1" dirty="0" smtClean="0">
                <a:solidFill>
                  <a:srgbClr val="0070C0"/>
                </a:solidFill>
              </a:rPr>
              <a:t> EEA</a:t>
            </a:r>
            <a:r>
              <a:rPr lang="es-ES" sz="2400" b="1" dirty="0" smtClean="0"/>
              <a:t>)</a:t>
            </a:r>
            <a:endParaRPr lang="es-ES" sz="2400" b="1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EB156C3-0C4F-47F2-BF9B-C515E3D41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592" y="1416423"/>
            <a:ext cx="10315397" cy="3868273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7892470" y="476657"/>
            <a:ext cx="39733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i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European</a:t>
            </a:r>
            <a:r>
              <a:rPr lang="es-ES" sz="2400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400" b="1" i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monitoring</a:t>
            </a:r>
            <a:r>
              <a:rPr lang="es-ES" sz="2400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400" b="1" i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stations</a:t>
            </a:r>
            <a:endParaRPr lang="es-ES" sz="2400" b="1" i="1" dirty="0"/>
          </a:p>
        </p:txBody>
      </p:sp>
    </p:spTree>
    <p:extLst>
      <p:ext uri="{BB962C8B-B14F-4D97-AF65-F5344CB8AC3E}">
        <p14:creationId xmlns:p14="http://schemas.microsoft.com/office/powerpoint/2010/main" val="104569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90792" y="119717"/>
            <a:ext cx="7067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err="1" smtClean="0"/>
              <a:t>Model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evaluation</a:t>
            </a:r>
            <a:r>
              <a:rPr lang="es-ES" sz="2400" b="1" dirty="0" smtClean="0"/>
              <a:t> (B(a)P in PM</a:t>
            </a:r>
            <a:r>
              <a:rPr lang="es-ES" sz="2400" b="1" baseline="-25000" dirty="0" smtClean="0"/>
              <a:t>10</a:t>
            </a:r>
            <a:r>
              <a:rPr lang="es-ES" sz="2400" b="1" dirty="0" smtClean="0"/>
              <a:t>, </a:t>
            </a:r>
            <a:r>
              <a:rPr lang="es-ES" sz="2400" b="1" dirty="0" smtClean="0">
                <a:solidFill>
                  <a:srgbClr val="0070C0"/>
                </a:solidFill>
              </a:rPr>
              <a:t>AQ e-</a:t>
            </a:r>
            <a:r>
              <a:rPr lang="es-ES" sz="2400" b="1" dirty="0" err="1" smtClean="0">
                <a:solidFill>
                  <a:srgbClr val="0070C0"/>
                </a:solidFill>
              </a:rPr>
              <a:t>Reporting</a:t>
            </a:r>
            <a:r>
              <a:rPr lang="es-ES" sz="2400" b="1" dirty="0" smtClean="0">
                <a:solidFill>
                  <a:srgbClr val="0070C0"/>
                </a:solidFill>
              </a:rPr>
              <a:t> EEA</a:t>
            </a:r>
            <a:r>
              <a:rPr lang="es-ES" sz="2400" b="1" dirty="0" smtClean="0"/>
              <a:t>)</a:t>
            </a:r>
            <a:endParaRPr lang="es-ES" sz="24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t="4905" r="16167"/>
          <a:stretch/>
        </p:blipFill>
        <p:spPr>
          <a:xfrm>
            <a:off x="190792" y="1035586"/>
            <a:ext cx="6951153" cy="55194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1945" y="1139102"/>
            <a:ext cx="1249799" cy="119572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/>
          <a:srcRect t="5992" r="20601"/>
          <a:stretch/>
        </p:blipFill>
        <p:spPr>
          <a:xfrm>
            <a:off x="7766844" y="3569156"/>
            <a:ext cx="3199110" cy="3156406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8391744" y="270207"/>
            <a:ext cx="3481992" cy="31700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latin typeface="Eras Bold ITC" panose="020B0907030504020204" pitchFamily="34" charset="0"/>
              </a:rPr>
              <a:t>General </a:t>
            </a:r>
            <a:r>
              <a:rPr lang="es-ES" sz="2000" dirty="0" err="1">
                <a:latin typeface="Eras Bold ITC" panose="020B0907030504020204" pitchFamily="34" charset="0"/>
              </a:rPr>
              <a:t>underestimation</a:t>
            </a:r>
            <a:r>
              <a:rPr lang="es-ES" sz="2000" dirty="0">
                <a:latin typeface="Eras Bold ITC" panose="020B0907030504020204" pitchFamily="34" charset="0"/>
              </a:rPr>
              <a:t> of </a:t>
            </a:r>
            <a:r>
              <a:rPr lang="es-ES" sz="2000" dirty="0" err="1">
                <a:latin typeface="Eras Bold ITC" panose="020B0907030504020204" pitchFamily="34" charset="0"/>
              </a:rPr>
              <a:t>concentrations</a:t>
            </a:r>
            <a:r>
              <a:rPr lang="es-ES" sz="2000" dirty="0">
                <a:latin typeface="Eras Bold ITC" panose="020B0907030504020204" pitchFamily="34" charset="0"/>
              </a:rPr>
              <a:t>, </a:t>
            </a:r>
            <a:r>
              <a:rPr lang="es-ES" sz="2000" dirty="0" err="1">
                <a:solidFill>
                  <a:srgbClr val="C00000"/>
                </a:solidFill>
                <a:latin typeface="Eras Bold ITC" panose="020B0907030504020204" pitchFamily="34" charset="0"/>
              </a:rPr>
              <a:t>especially</a:t>
            </a:r>
            <a:r>
              <a:rPr lang="es-ES" sz="2000" dirty="0">
                <a:solidFill>
                  <a:srgbClr val="C00000"/>
                </a:solidFill>
                <a:latin typeface="Eras Bold ITC" panose="020B0907030504020204" pitchFamily="34" charset="0"/>
              </a:rPr>
              <a:t> at </a:t>
            </a:r>
            <a:r>
              <a:rPr lang="es-ES" sz="2000" dirty="0" err="1">
                <a:solidFill>
                  <a:srgbClr val="C00000"/>
                </a:solidFill>
                <a:latin typeface="Eras Bold ITC" panose="020B0907030504020204" pitchFamily="34" charset="0"/>
              </a:rPr>
              <a:t>urban</a:t>
            </a:r>
            <a:r>
              <a:rPr lang="es-ES" sz="2000" dirty="0">
                <a:solidFill>
                  <a:srgbClr val="C00000"/>
                </a:solidFill>
                <a:latin typeface="Eras Bold ITC" panose="020B0907030504020204" pitchFamily="34" charset="0"/>
              </a:rPr>
              <a:t> </a:t>
            </a:r>
            <a:r>
              <a:rPr lang="es-ES" sz="2000" dirty="0" err="1">
                <a:solidFill>
                  <a:srgbClr val="C00000"/>
                </a:solidFill>
                <a:latin typeface="Eras Bold ITC" panose="020B0907030504020204" pitchFamily="34" charset="0"/>
              </a:rPr>
              <a:t>sites</a:t>
            </a:r>
            <a:r>
              <a:rPr lang="es-ES" sz="2000" dirty="0">
                <a:solidFill>
                  <a:srgbClr val="C00000"/>
                </a:solidFill>
                <a:latin typeface="Eras Bold ITC" panose="020B0907030504020204" pitchFamily="34" charset="0"/>
              </a:rPr>
              <a:t> (</a:t>
            </a:r>
            <a:r>
              <a:rPr lang="es-ES" sz="2000" dirty="0" err="1">
                <a:solidFill>
                  <a:srgbClr val="C00000"/>
                </a:solidFill>
                <a:latin typeface="Eras Bold ITC" panose="020B0907030504020204" pitchFamily="34" charset="0"/>
              </a:rPr>
              <a:t>site</a:t>
            </a:r>
            <a:r>
              <a:rPr lang="es-ES" sz="2000" dirty="0">
                <a:solidFill>
                  <a:srgbClr val="C00000"/>
                </a:solidFill>
                <a:latin typeface="Eras Bold ITC" panose="020B0907030504020204" pitchFamily="34" charset="0"/>
              </a:rPr>
              <a:t> </a:t>
            </a:r>
            <a:r>
              <a:rPr lang="es-ES" sz="2000" dirty="0" err="1">
                <a:solidFill>
                  <a:srgbClr val="C00000"/>
                </a:solidFill>
                <a:latin typeface="Eras Bold ITC" panose="020B0907030504020204" pitchFamily="34" charset="0"/>
              </a:rPr>
              <a:t>representativeness</a:t>
            </a:r>
            <a:r>
              <a:rPr lang="es-ES" sz="2000" dirty="0">
                <a:solidFill>
                  <a:srgbClr val="C00000"/>
                </a:solidFill>
                <a:latin typeface="Eras Bold ITC" panose="020B0907030504020204" pitchFamily="34" charset="0"/>
              </a:rPr>
              <a:t>? High </a:t>
            </a:r>
            <a:r>
              <a:rPr lang="es-ES" sz="2000" dirty="0" err="1">
                <a:solidFill>
                  <a:srgbClr val="C00000"/>
                </a:solidFill>
                <a:latin typeface="Eras Bold ITC" panose="020B0907030504020204" pitchFamily="34" charset="0"/>
              </a:rPr>
              <a:t>density</a:t>
            </a:r>
            <a:r>
              <a:rPr lang="es-ES" sz="2000" dirty="0">
                <a:solidFill>
                  <a:srgbClr val="C00000"/>
                </a:solidFill>
                <a:latin typeface="Eras Bold ITC" panose="020B0907030504020204" pitchFamily="34" charset="0"/>
              </a:rPr>
              <a:t> in </a:t>
            </a:r>
            <a:r>
              <a:rPr lang="es-ES" sz="2000" dirty="0" err="1">
                <a:solidFill>
                  <a:srgbClr val="C00000"/>
                </a:solidFill>
                <a:latin typeface="Eras Bold ITC" panose="020B0907030504020204" pitchFamily="34" charset="0"/>
              </a:rPr>
              <a:t>Poland</a:t>
            </a:r>
            <a:r>
              <a:rPr lang="es-ES" sz="2000" dirty="0">
                <a:solidFill>
                  <a:srgbClr val="C00000"/>
                </a:solidFill>
                <a:latin typeface="Eras Bold ITC" panose="020B0907030504020204" pitchFamily="34" charset="0"/>
              </a:rPr>
              <a:t> &amp; </a:t>
            </a:r>
            <a:r>
              <a:rPr lang="es-ES" sz="2000" dirty="0" err="1">
                <a:solidFill>
                  <a:srgbClr val="C00000"/>
                </a:solidFill>
                <a:latin typeface="Eras Bold ITC" panose="020B0907030504020204" pitchFamily="34" charset="0"/>
              </a:rPr>
              <a:t>Italy</a:t>
            </a:r>
            <a:r>
              <a:rPr lang="es-ES" sz="2000" dirty="0">
                <a:solidFill>
                  <a:srgbClr val="C00000"/>
                </a:solidFill>
                <a:latin typeface="Eras Bold ITC" panose="020B0907030504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err="1">
                <a:latin typeface="Eras Bold ITC" panose="020B0907030504020204" pitchFamily="34" charset="0"/>
              </a:rPr>
              <a:t>Larger</a:t>
            </a:r>
            <a:r>
              <a:rPr lang="es-ES" sz="2000" dirty="0">
                <a:latin typeface="Eras Bold ITC" panose="020B0907030504020204" pitchFamily="34" charset="0"/>
              </a:rPr>
              <a:t> </a:t>
            </a:r>
            <a:r>
              <a:rPr lang="es-ES" sz="2000" dirty="0" err="1">
                <a:latin typeface="Eras Bold ITC" panose="020B0907030504020204" pitchFamily="34" charset="0"/>
              </a:rPr>
              <a:t>errors</a:t>
            </a:r>
            <a:r>
              <a:rPr lang="es-ES" sz="2000" dirty="0">
                <a:latin typeface="Eras Bold ITC" panose="020B0907030504020204" pitchFamily="34" charset="0"/>
              </a:rPr>
              <a:t> </a:t>
            </a:r>
            <a:r>
              <a:rPr lang="es-ES" sz="2000" dirty="0" err="1">
                <a:latin typeface="Eras Bold ITC" panose="020B0907030504020204" pitchFamily="34" charset="0"/>
              </a:rPr>
              <a:t>than</a:t>
            </a:r>
            <a:r>
              <a:rPr lang="es-ES" sz="2000" dirty="0">
                <a:latin typeface="Eras Bold ITC" panose="020B0907030504020204" pitchFamily="34" charset="0"/>
              </a:rPr>
              <a:t> </a:t>
            </a:r>
            <a:r>
              <a:rPr lang="es-ES" sz="2000" dirty="0" err="1">
                <a:latin typeface="Eras Bold ITC" panose="020B0907030504020204" pitchFamily="34" charset="0"/>
              </a:rPr>
              <a:t>for</a:t>
            </a:r>
            <a:r>
              <a:rPr lang="es-ES" sz="2000" dirty="0">
                <a:latin typeface="Eras Bold ITC" panose="020B0907030504020204" pitchFamily="34" charset="0"/>
              </a:rPr>
              <a:t> EMEP </a:t>
            </a:r>
            <a:r>
              <a:rPr lang="es-ES" sz="2000" dirty="0" err="1">
                <a:latin typeface="Eras Bold ITC" panose="020B0907030504020204" pitchFamily="34" charset="0"/>
              </a:rPr>
              <a:t>sites</a:t>
            </a:r>
            <a:endParaRPr lang="es-ES" sz="2000" dirty="0">
              <a:latin typeface="Eras Bold ITC" panose="020B0907030504020204" pitchFamily="34" charset="0"/>
            </a:endParaRPr>
          </a:p>
        </p:txBody>
      </p:sp>
      <p:sp>
        <p:nvSpPr>
          <p:cNvPr id="3" name="Elipse 2"/>
          <p:cNvSpPr/>
          <p:nvPr/>
        </p:nvSpPr>
        <p:spPr>
          <a:xfrm>
            <a:off x="4465175" y="541600"/>
            <a:ext cx="2849156" cy="6055112"/>
          </a:xfrm>
          <a:prstGeom prst="ellipse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/>
          <a:srcRect l="79052" t="43197" b="32351"/>
          <a:stretch/>
        </p:blipFill>
        <p:spPr>
          <a:xfrm>
            <a:off x="10917868" y="4447204"/>
            <a:ext cx="1307692" cy="127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5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41"/>
          <a:stretch/>
        </p:blipFill>
        <p:spPr>
          <a:xfrm>
            <a:off x="672000" y="1956707"/>
            <a:ext cx="11520000" cy="300091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709789" y="724706"/>
            <a:ext cx="6854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latin typeface="Eras Bold ITC" panose="020B0907030504020204" pitchFamily="34" charset="0"/>
              </a:rPr>
              <a:t>Total </a:t>
            </a:r>
            <a:r>
              <a:rPr lang="es-ES" sz="2800" b="1" dirty="0" err="1" smtClean="0">
                <a:latin typeface="Eras Bold ITC" panose="020B0907030504020204" pitchFamily="34" charset="0"/>
              </a:rPr>
              <a:t>Deposition</a:t>
            </a:r>
            <a:r>
              <a:rPr lang="es-ES" sz="2800" b="1" dirty="0" smtClean="0">
                <a:latin typeface="Eras Bold ITC" panose="020B0907030504020204" pitchFamily="34" charset="0"/>
              </a:rPr>
              <a:t>  </a:t>
            </a:r>
            <a:r>
              <a:rPr lang="es-ES" sz="2800" b="1" dirty="0" smtClean="0">
                <a:solidFill>
                  <a:srgbClr val="0070C0"/>
                </a:solidFill>
                <a:latin typeface="Eras Bold ITC" panose="020B0907030504020204" pitchFamily="34" charset="0"/>
              </a:rPr>
              <a:t>B(a)P </a:t>
            </a:r>
            <a:r>
              <a:rPr lang="es-ES" sz="2800" b="1" dirty="0" err="1" smtClean="0">
                <a:solidFill>
                  <a:srgbClr val="0070C0"/>
                </a:solidFill>
                <a:latin typeface="Eras Bold ITC" panose="020B0907030504020204" pitchFamily="34" charset="0"/>
              </a:rPr>
              <a:t>particle</a:t>
            </a:r>
            <a:r>
              <a:rPr lang="es-ES" sz="2800" b="1" dirty="0" smtClean="0">
                <a:solidFill>
                  <a:srgbClr val="0070C0"/>
                </a:solidFill>
                <a:latin typeface="Eras Bold ITC" panose="020B0907030504020204" pitchFamily="34" charset="0"/>
              </a:rPr>
              <a:t> + gas</a:t>
            </a:r>
            <a:endParaRPr lang="es-ES" sz="2800" b="1" dirty="0">
              <a:latin typeface="Eras Bold ITC" panose="020B0907030504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173278" y="4772953"/>
            <a:ext cx="805287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latin typeface="Eras Bold ITC" panose="020B0907030504020204" pitchFamily="34" charset="0"/>
              </a:rPr>
              <a:t>In general: CHIMERE &gt; SILAM &gt; GLEMOS &gt; MINNI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 smtClean="0">
                <a:latin typeface="Eras Bold ITC" panose="020B0907030504020204" pitchFamily="34" charset="0"/>
              </a:rPr>
              <a:t>Although</a:t>
            </a:r>
            <a:r>
              <a:rPr lang="es-ES" dirty="0" smtClean="0">
                <a:latin typeface="Eras Bold ITC" panose="020B0907030504020204" pitchFamily="34" charset="0"/>
              </a:rPr>
              <a:t> </a:t>
            </a:r>
            <a:r>
              <a:rPr lang="es-ES" dirty="0" err="1" smtClean="0">
                <a:latin typeface="Eras Bold ITC" panose="020B0907030504020204" pitchFamily="34" charset="0"/>
              </a:rPr>
              <a:t>there</a:t>
            </a:r>
            <a:r>
              <a:rPr lang="es-ES" dirty="0" smtClean="0">
                <a:latin typeface="Eras Bold ITC" panose="020B0907030504020204" pitchFamily="34" charset="0"/>
              </a:rPr>
              <a:t> are </a:t>
            </a:r>
            <a:r>
              <a:rPr lang="es-ES" dirty="0" err="1" smtClean="0">
                <a:latin typeface="Eras Bold ITC" panose="020B0907030504020204" pitchFamily="34" charset="0"/>
              </a:rPr>
              <a:t>spatial</a:t>
            </a:r>
            <a:r>
              <a:rPr lang="es-ES" dirty="0" smtClean="0">
                <a:latin typeface="Eras Bold ITC" panose="020B0907030504020204" pitchFamily="34" charset="0"/>
              </a:rPr>
              <a:t> </a:t>
            </a:r>
            <a:r>
              <a:rPr lang="es-ES" dirty="0" err="1" smtClean="0">
                <a:latin typeface="Eras Bold ITC" panose="020B0907030504020204" pitchFamily="34" charset="0"/>
              </a:rPr>
              <a:t>variations</a:t>
            </a:r>
            <a:endParaRPr lang="es-ES" dirty="0"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71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2"/>
          <a:srcRect t="16743" b="15305"/>
          <a:stretch/>
        </p:blipFill>
        <p:spPr>
          <a:xfrm>
            <a:off x="6135895" y="4129487"/>
            <a:ext cx="6120000" cy="129957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/>
          <a:srcRect t="16743" b="15845"/>
          <a:stretch/>
        </p:blipFill>
        <p:spPr>
          <a:xfrm>
            <a:off x="6135895" y="2485184"/>
            <a:ext cx="6120000" cy="128924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/>
          <a:srcRect t="16744" b="17698"/>
          <a:stretch/>
        </p:blipFill>
        <p:spPr>
          <a:xfrm>
            <a:off x="6072000" y="858775"/>
            <a:ext cx="6120000" cy="1253792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90" b="16823"/>
          <a:stretch/>
        </p:blipFill>
        <p:spPr>
          <a:xfrm>
            <a:off x="71474" y="4124658"/>
            <a:ext cx="6120000" cy="127537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38" b="16604"/>
          <a:stretch/>
        </p:blipFill>
        <p:spPr>
          <a:xfrm>
            <a:off x="71474" y="2485090"/>
            <a:ext cx="6120000" cy="127482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2" b="16941"/>
          <a:stretch/>
        </p:blipFill>
        <p:spPr>
          <a:xfrm>
            <a:off x="0" y="848825"/>
            <a:ext cx="6120000" cy="128477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488459" y="35670"/>
            <a:ext cx="3105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latin typeface="Eras Bold ITC" panose="020B0907030504020204" pitchFamily="34" charset="0"/>
              </a:rPr>
              <a:t>B(a)P </a:t>
            </a:r>
            <a:r>
              <a:rPr lang="es-ES" sz="2400" dirty="0" err="1" smtClean="0">
                <a:latin typeface="Eras Bold ITC" panose="020B0907030504020204" pitchFamily="34" charset="0"/>
              </a:rPr>
              <a:t>particle</a:t>
            </a:r>
            <a:r>
              <a:rPr lang="es-ES" sz="2400" dirty="0" smtClean="0">
                <a:latin typeface="Eras Bold ITC" panose="020B0907030504020204" pitchFamily="34" charset="0"/>
              </a:rPr>
              <a:t> </a:t>
            </a:r>
            <a:r>
              <a:rPr lang="es-ES" sz="2400" dirty="0" err="1" smtClean="0">
                <a:latin typeface="Eras Bold ITC" panose="020B0907030504020204" pitchFamily="34" charset="0"/>
              </a:rPr>
              <a:t>dep</a:t>
            </a:r>
            <a:r>
              <a:rPr lang="es-ES" sz="2400" dirty="0" smtClean="0">
                <a:latin typeface="Eras Bold ITC" panose="020B0907030504020204" pitchFamily="34" charset="0"/>
              </a:rPr>
              <a:t>. </a:t>
            </a:r>
            <a:endParaRPr lang="es-ES" sz="2400" dirty="0">
              <a:latin typeface="Eras Bold ITC" panose="020B0907030504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21612" y="3773513"/>
            <a:ext cx="1165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 smtClean="0">
                <a:solidFill>
                  <a:srgbClr val="0070C0"/>
                </a:solidFill>
                <a:latin typeface="Eras Bold ITC" panose="020B0907030504020204" pitchFamily="34" charset="0"/>
              </a:rPr>
              <a:t>Dry</a:t>
            </a:r>
            <a:r>
              <a:rPr lang="es-ES" dirty="0" smtClean="0">
                <a:solidFill>
                  <a:srgbClr val="0070C0"/>
                </a:solidFill>
                <a:latin typeface="Eras Bold ITC" panose="020B0907030504020204" pitchFamily="34" charset="0"/>
              </a:rPr>
              <a:t> </a:t>
            </a:r>
            <a:r>
              <a:rPr lang="es-ES" dirty="0" err="1">
                <a:solidFill>
                  <a:srgbClr val="0070C0"/>
                </a:solidFill>
                <a:latin typeface="Eras Bold ITC" panose="020B0907030504020204" pitchFamily="34" charset="0"/>
              </a:rPr>
              <a:t>dep</a:t>
            </a:r>
            <a:r>
              <a:rPr lang="es-ES" dirty="0">
                <a:solidFill>
                  <a:srgbClr val="0070C0"/>
                </a:solidFill>
                <a:latin typeface="Eras Bold ITC" panose="020B0907030504020204" pitchFamily="34" charset="0"/>
              </a:rPr>
              <a:t>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21612" y="2112567"/>
            <a:ext cx="1237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 smtClean="0">
                <a:solidFill>
                  <a:srgbClr val="0070C0"/>
                </a:solidFill>
                <a:latin typeface="Eras Bold ITC" panose="020B0907030504020204" pitchFamily="34" charset="0"/>
              </a:rPr>
              <a:t>Wet</a:t>
            </a:r>
            <a:r>
              <a:rPr lang="es-ES" dirty="0" smtClean="0">
                <a:solidFill>
                  <a:srgbClr val="0070C0"/>
                </a:solidFill>
                <a:latin typeface="Eras Bold ITC" panose="020B0907030504020204" pitchFamily="34" charset="0"/>
              </a:rPr>
              <a:t> </a:t>
            </a:r>
            <a:r>
              <a:rPr lang="es-ES" dirty="0" err="1">
                <a:solidFill>
                  <a:srgbClr val="0070C0"/>
                </a:solidFill>
                <a:latin typeface="Eras Bold ITC" panose="020B0907030504020204" pitchFamily="34" charset="0"/>
              </a:rPr>
              <a:t>dep</a:t>
            </a:r>
            <a:r>
              <a:rPr lang="es-ES" dirty="0">
                <a:solidFill>
                  <a:srgbClr val="0070C0"/>
                </a:solidFill>
                <a:latin typeface="Eras Bold ITC" panose="020B0907030504020204" pitchFamily="34" charset="0"/>
              </a:rPr>
              <a:t>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62431" y="464848"/>
            <a:ext cx="1215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 smtClean="0">
                <a:solidFill>
                  <a:srgbClr val="0070C0"/>
                </a:solidFill>
                <a:latin typeface="Eras Bold ITC" panose="020B0907030504020204" pitchFamily="34" charset="0"/>
              </a:rPr>
              <a:t>Tot</a:t>
            </a:r>
            <a:r>
              <a:rPr lang="es-ES" dirty="0" smtClean="0">
                <a:solidFill>
                  <a:srgbClr val="0070C0"/>
                </a:solidFill>
                <a:latin typeface="Eras Bold ITC" panose="020B0907030504020204" pitchFamily="34" charset="0"/>
              </a:rPr>
              <a:t>. </a:t>
            </a:r>
            <a:r>
              <a:rPr lang="es-ES" dirty="0" err="1">
                <a:solidFill>
                  <a:srgbClr val="0070C0"/>
                </a:solidFill>
                <a:latin typeface="Eras Bold ITC" panose="020B0907030504020204" pitchFamily="34" charset="0"/>
              </a:rPr>
              <a:t>dep</a:t>
            </a:r>
            <a:r>
              <a:rPr lang="es-ES" dirty="0">
                <a:solidFill>
                  <a:srgbClr val="0070C0"/>
                </a:solidFill>
                <a:latin typeface="Eras Bold ITC" panose="020B0907030504020204" pitchFamily="34" charset="0"/>
              </a:rPr>
              <a:t>.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7713833" y="153848"/>
            <a:ext cx="2462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latin typeface="Eras Bold ITC" panose="020B0907030504020204" pitchFamily="34" charset="0"/>
              </a:rPr>
              <a:t>B(a)P gas </a:t>
            </a:r>
            <a:r>
              <a:rPr lang="es-ES" sz="2400" dirty="0" err="1" smtClean="0">
                <a:latin typeface="Eras Bold ITC" panose="020B0907030504020204" pitchFamily="34" charset="0"/>
              </a:rPr>
              <a:t>dep</a:t>
            </a:r>
            <a:r>
              <a:rPr lang="es-ES" sz="2400" dirty="0" smtClean="0">
                <a:latin typeface="Eras Bold ITC" panose="020B0907030504020204" pitchFamily="34" charset="0"/>
              </a:rPr>
              <a:t>. </a:t>
            </a:r>
            <a:endParaRPr lang="es-ES" sz="2400" dirty="0">
              <a:latin typeface="Eras Bold ITC" panose="020B0907030504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0454332" y="3773513"/>
            <a:ext cx="1165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 smtClean="0">
                <a:solidFill>
                  <a:srgbClr val="0070C0"/>
                </a:solidFill>
                <a:latin typeface="Eras Bold ITC" panose="020B0907030504020204" pitchFamily="34" charset="0"/>
              </a:rPr>
              <a:t>Dry</a:t>
            </a:r>
            <a:r>
              <a:rPr lang="es-ES" dirty="0" smtClean="0">
                <a:solidFill>
                  <a:srgbClr val="0070C0"/>
                </a:solidFill>
                <a:latin typeface="Eras Bold ITC" panose="020B0907030504020204" pitchFamily="34" charset="0"/>
              </a:rPr>
              <a:t> </a:t>
            </a:r>
            <a:r>
              <a:rPr lang="es-ES" dirty="0" err="1">
                <a:solidFill>
                  <a:srgbClr val="0070C0"/>
                </a:solidFill>
                <a:latin typeface="Eras Bold ITC" panose="020B0907030504020204" pitchFamily="34" charset="0"/>
              </a:rPr>
              <a:t>dep</a:t>
            </a:r>
            <a:r>
              <a:rPr lang="es-ES" dirty="0">
                <a:solidFill>
                  <a:srgbClr val="0070C0"/>
                </a:solidFill>
                <a:latin typeface="Eras Bold ITC" panose="020B0907030504020204" pitchFamily="34" charset="0"/>
              </a:rPr>
              <a:t>.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10425285" y="2112567"/>
            <a:ext cx="1237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 smtClean="0">
                <a:solidFill>
                  <a:srgbClr val="0070C0"/>
                </a:solidFill>
                <a:latin typeface="Eras Bold ITC" panose="020B0907030504020204" pitchFamily="34" charset="0"/>
              </a:rPr>
              <a:t>Wet</a:t>
            </a:r>
            <a:r>
              <a:rPr lang="es-ES" dirty="0" smtClean="0">
                <a:solidFill>
                  <a:srgbClr val="0070C0"/>
                </a:solidFill>
                <a:latin typeface="Eras Bold ITC" panose="020B0907030504020204" pitchFamily="34" charset="0"/>
              </a:rPr>
              <a:t> </a:t>
            </a:r>
            <a:r>
              <a:rPr lang="es-ES" dirty="0" err="1">
                <a:solidFill>
                  <a:srgbClr val="0070C0"/>
                </a:solidFill>
                <a:latin typeface="Eras Bold ITC" panose="020B0907030504020204" pitchFamily="34" charset="0"/>
              </a:rPr>
              <a:t>dep</a:t>
            </a:r>
            <a:r>
              <a:rPr lang="es-ES" dirty="0">
                <a:solidFill>
                  <a:srgbClr val="0070C0"/>
                </a:solidFill>
                <a:latin typeface="Eras Bold ITC" panose="020B0907030504020204" pitchFamily="34" charset="0"/>
              </a:rPr>
              <a:t>.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10322363" y="464848"/>
            <a:ext cx="1215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 smtClean="0">
                <a:solidFill>
                  <a:srgbClr val="0070C0"/>
                </a:solidFill>
                <a:latin typeface="Eras Bold ITC" panose="020B0907030504020204" pitchFamily="34" charset="0"/>
              </a:rPr>
              <a:t>Tot</a:t>
            </a:r>
            <a:r>
              <a:rPr lang="es-ES" dirty="0" smtClean="0">
                <a:solidFill>
                  <a:srgbClr val="0070C0"/>
                </a:solidFill>
                <a:latin typeface="Eras Bold ITC" panose="020B0907030504020204" pitchFamily="34" charset="0"/>
              </a:rPr>
              <a:t>. </a:t>
            </a:r>
            <a:r>
              <a:rPr lang="es-ES" dirty="0" err="1">
                <a:solidFill>
                  <a:srgbClr val="0070C0"/>
                </a:solidFill>
                <a:latin typeface="Eras Bold ITC" panose="020B0907030504020204" pitchFamily="34" charset="0"/>
              </a:rPr>
              <a:t>dep</a:t>
            </a:r>
            <a:r>
              <a:rPr lang="es-ES" dirty="0">
                <a:solidFill>
                  <a:srgbClr val="0070C0"/>
                </a:solidFill>
                <a:latin typeface="Eras Bold ITC" panose="020B0907030504020204" pitchFamily="34" charset="0"/>
              </a:rPr>
              <a:t>.</a:t>
            </a:r>
          </a:p>
        </p:txBody>
      </p:sp>
      <p:cxnSp>
        <p:nvCxnSpPr>
          <p:cNvPr id="17" name="Conector recto 16"/>
          <p:cNvCxnSpPr/>
          <p:nvPr/>
        </p:nvCxnSpPr>
        <p:spPr>
          <a:xfrm>
            <a:off x="6071139" y="119025"/>
            <a:ext cx="11151" cy="5798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29"/>
          <p:cNvSpPr txBox="1"/>
          <p:nvPr/>
        </p:nvSpPr>
        <p:spPr>
          <a:xfrm>
            <a:off x="380981" y="5465545"/>
            <a:ext cx="11509828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CHIMERE and SILAM: </a:t>
            </a:r>
            <a:r>
              <a:rPr lang="es-ES" dirty="0" err="1" smtClean="0"/>
              <a:t>Largest</a:t>
            </a:r>
            <a:r>
              <a:rPr lang="es-ES" dirty="0" smtClean="0"/>
              <a:t> </a:t>
            </a:r>
            <a:r>
              <a:rPr lang="es-ES" dirty="0" err="1" smtClean="0"/>
              <a:t>particle</a:t>
            </a:r>
            <a:r>
              <a:rPr lang="es-ES" dirty="0" smtClean="0"/>
              <a:t> </a:t>
            </a:r>
            <a:r>
              <a:rPr lang="es-ES" dirty="0" err="1" smtClean="0"/>
              <a:t>deposition</a:t>
            </a:r>
            <a:r>
              <a:rPr lang="es-ES" dirty="0" smtClean="0"/>
              <a:t> </a:t>
            </a:r>
            <a:r>
              <a:rPr lang="es-ES" dirty="0" err="1" smtClean="0"/>
              <a:t>rates</a:t>
            </a:r>
            <a:r>
              <a:rPr lang="es-ES" dirty="0" smtClean="0"/>
              <a:t> (</a:t>
            </a:r>
            <a:r>
              <a:rPr lang="es-ES" dirty="0" err="1" smtClean="0"/>
              <a:t>mainly</a:t>
            </a:r>
            <a:r>
              <a:rPr lang="es-ES" dirty="0" smtClean="0"/>
              <a:t> </a:t>
            </a:r>
            <a:r>
              <a:rPr lang="es-ES" dirty="0" err="1" smtClean="0"/>
              <a:t>wet</a:t>
            </a:r>
            <a:r>
              <a:rPr lang="es-E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CHIMERE, SILAM, MINNI: </a:t>
            </a:r>
            <a:r>
              <a:rPr lang="es-ES" dirty="0" err="1" smtClean="0"/>
              <a:t>Wet</a:t>
            </a:r>
            <a:r>
              <a:rPr lang="es-ES" dirty="0" smtClean="0"/>
              <a:t> </a:t>
            </a:r>
            <a:r>
              <a:rPr lang="es-ES" dirty="0" err="1" smtClean="0"/>
              <a:t>deposition</a:t>
            </a:r>
            <a:r>
              <a:rPr lang="es-ES" dirty="0" smtClean="0"/>
              <a:t> of </a:t>
            </a:r>
            <a:r>
              <a:rPr lang="es-ES" dirty="0" err="1" smtClean="0"/>
              <a:t>particles</a:t>
            </a:r>
            <a:r>
              <a:rPr lang="es-ES" dirty="0" smtClean="0"/>
              <a:t> &gt; </a:t>
            </a:r>
            <a:r>
              <a:rPr lang="es-ES" dirty="0" err="1" smtClean="0"/>
              <a:t>dry</a:t>
            </a:r>
            <a:r>
              <a:rPr lang="es-ES" dirty="0" smtClean="0"/>
              <a:t> </a:t>
            </a:r>
            <a:r>
              <a:rPr lang="es-ES" dirty="0" err="1" smtClean="0"/>
              <a:t>deposition</a:t>
            </a:r>
            <a:r>
              <a:rPr lang="es-ES" dirty="0" smtClean="0"/>
              <a:t> of </a:t>
            </a:r>
            <a:r>
              <a:rPr lang="es-ES" dirty="0" err="1" smtClean="0"/>
              <a:t>particles</a:t>
            </a:r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GLEMOS: </a:t>
            </a:r>
            <a:r>
              <a:rPr lang="es-ES" dirty="0" err="1" smtClean="0"/>
              <a:t>Dry</a:t>
            </a:r>
            <a:r>
              <a:rPr lang="es-ES" dirty="0" smtClean="0"/>
              <a:t> </a:t>
            </a:r>
            <a:r>
              <a:rPr lang="es-ES" dirty="0" err="1" smtClean="0"/>
              <a:t>deposition</a:t>
            </a:r>
            <a:r>
              <a:rPr lang="es-ES" dirty="0" smtClean="0"/>
              <a:t> of </a:t>
            </a:r>
            <a:r>
              <a:rPr lang="es-ES" dirty="0" err="1" smtClean="0"/>
              <a:t>particles</a:t>
            </a:r>
            <a:r>
              <a:rPr lang="es-ES" dirty="0" smtClean="0"/>
              <a:t> &gt; </a:t>
            </a:r>
            <a:r>
              <a:rPr lang="es-ES" dirty="0" err="1" smtClean="0"/>
              <a:t>wet</a:t>
            </a:r>
            <a:r>
              <a:rPr lang="es-ES" dirty="0" smtClean="0"/>
              <a:t> </a:t>
            </a:r>
            <a:r>
              <a:rPr lang="es-ES" dirty="0" err="1" smtClean="0"/>
              <a:t>deposition</a:t>
            </a:r>
            <a:r>
              <a:rPr lang="es-ES" dirty="0" smtClean="0"/>
              <a:t> of </a:t>
            </a:r>
            <a:r>
              <a:rPr lang="es-ES" dirty="0" err="1" smtClean="0"/>
              <a:t>particles</a:t>
            </a:r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GLEMOS: Gas </a:t>
            </a:r>
            <a:r>
              <a:rPr lang="es-ES" dirty="0" err="1" smtClean="0"/>
              <a:t>deposition</a:t>
            </a:r>
            <a:r>
              <a:rPr lang="es-ES" dirty="0"/>
              <a:t> </a:t>
            </a:r>
            <a:r>
              <a:rPr lang="es-ES" dirty="0" err="1" smtClean="0"/>
              <a:t>rates</a:t>
            </a:r>
            <a:r>
              <a:rPr lang="es-ES" dirty="0" smtClean="0"/>
              <a:t> are quite similar to </a:t>
            </a:r>
            <a:r>
              <a:rPr lang="es-ES" dirty="0" err="1" smtClean="0"/>
              <a:t>those</a:t>
            </a:r>
            <a:r>
              <a:rPr lang="es-ES" dirty="0" smtClean="0"/>
              <a:t> of </a:t>
            </a:r>
            <a:r>
              <a:rPr lang="es-ES" dirty="0" err="1" smtClean="0"/>
              <a:t>particles</a:t>
            </a:r>
            <a:r>
              <a:rPr lang="es-ES" dirty="0" smtClean="0"/>
              <a:t> (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higher</a:t>
            </a:r>
            <a:r>
              <a:rPr lang="es-ES" dirty="0" smtClean="0"/>
              <a:t>)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5056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2" grpId="0"/>
      <p:bldP spid="14" grpId="0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41"/>
          <a:stretch/>
        </p:blipFill>
        <p:spPr>
          <a:xfrm>
            <a:off x="205267" y="2980347"/>
            <a:ext cx="7392481" cy="192571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4567" y="2520296"/>
            <a:ext cx="5030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Eras Bold ITC" panose="020B0907030504020204" pitchFamily="34" charset="0"/>
              </a:rPr>
              <a:t>Total </a:t>
            </a:r>
            <a:r>
              <a:rPr lang="es-ES" dirty="0" err="1" smtClean="0">
                <a:latin typeface="Eras Bold ITC" panose="020B0907030504020204" pitchFamily="34" charset="0"/>
              </a:rPr>
              <a:t>Deposition</a:t>
            </a:r>
            <a:r>
              <a:rPr lang="es-ES" dirty="0" smtClean="0">
                <a:latin typeface="Eras Bold ITC" panose="020B0907030504020204" pitchFamily="34" charset="0"/>
              </a:rPr>
              <a:t>  </a:t>
            </a:r>
            <a:r>
              <a:rPr lang="es-ES" dirty="0" smtClean="0">
                <a:solidFill>
                  <a:srgbClr val="0070C0"/>
                </a:solidFill>
                <a:latin typeface="Eras Bold ITC" panose="020B0907030504020204" pitchFamily="34" charset="0"/>
              </a:rPr>
              <a:t>B(a)P </a:t>
            </a:r>
            <a:r>
              <a:rPr lang="es-ES" dirty="0" err="1" smtClean="0">
                <a:solidFill>
                  <a:srgbClr val="0070C0"/>
                </a:solidFill>
                <a:latin typeface="Eras Bold ITC" panose="020B0907030504020204" pitchFamily="34" charset="0"/>
              </a:rPr>
              <a:t>particle</a:t>
            </a:r>
            <a:r>
              <a:rPr lang="es-ES" dirty="0" smtClean="0">
                <a:solidFill>
                  <a:srgbClr val="0070C0"/>
                </a:solidFill>
                <a:latin typeface="Eras Bold ITC" panose="020B0907030504020204" pitchFamily="34" charset="0"/>
              </a:rPr>
              <a:t> + gas</a:t>
            </a:r>
            <a:endParaRPr lang="es-ES" dirty="0">
              <a:latin typeface="Eras Bold ITC" panose="020B0907030504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" t="13917" r="462" b="12927"/>
          <a:stretch/>
        </p:blipFill>
        <p:spPr>
          <a:xfrm>
            <a:off x="113635" y="843852"/>
            <a:ext cx="7111918" cy="1576616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1" y="4623232"/>
            <a:ext cx="3372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latin typeface="Eras Bold ITC" panose="020B0907030504020204" pitchFamily="34" charset="0"/>
              </a:rPr>
              <a:t>Annual</a:t>
            </a:r>
            <a:r>
              <a:rPr lang="es-ES" dirty="0">
                <a:latin typeface="Eras Bold ITC" panose="020B0907030504020204" pitchFamily="34" charset="0"/>
              </a:rPr>
              <a:t> </a:t>
            </a:r>
            <a:r>
              <a:rPr lang="es-ES" dirty="0" err="1">
                <a:latin typeface="Eras Bold ITC" panose="020B0907030504020204" pitchFamily="34" charset="0"/>
              </a:rPr>
              <a:t>precipitation</a:t>
            </a:r>
            <a:r>
              <a:rPr lang="es-ES" dirty="0">
                <a:latin typeface="Eras Bold ITC" panose="020B0907030504020204" pitchFamily="34" charset="0"/>
              </a:rPr>
              <a:t> (mm)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3" b="19306"/>
          <a:stretch/>
        </p:blipFill>
        <p:spPr>
          <a:xfrm>
            <a:off x="190589" y="5159015"/>
            <a:ext cx="7555373" cy="172351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3159" y="3119136"/>
            <a:ext cx="3615820" cy="218493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" t="16339" r="17054" b="70150"/>
          <a:stretch/>
        </p:blipFill>
        <p:spPr>
          <a:xfrm>
            <a:off x="113634" y="693808"/>
            <a:ext cx="6191675" cy="328667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" t="16339" r="17054" b="70150"/>
          <a:stretch/>
        </p:blipFill>
        <p:spPr>
          <a:xfrm>
            <a:off x="586929" y="5113152"/>
            <a:ext cx="5805358" cy="308162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8292" y="4579690"/>
            <a:ext cx="4256354" cy="2020526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113634" y="224611"/>
            <a:ext cx="5030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Eras Bold ITC" panose="020B0907030504020204" pitchFamily="34" charset="0"/>
              </a:rPr>
              <a:t>  Air </a:t>
            </a:r>
            <a:r>
              <a:rPr lang="es-ES" dirty="0" err="1" smtClean="0">
                <a:latin typeface="Eras Bold ITC" panose="020B0907030504020204" pitchFamily="34" charset="0"/>
              </a:rPr>
              <a:t>concentration</a:t>
            </a:r>
            <a:r>
              <a:rPr lang="es-ES" dirty="0" smtClean="0">
                <a:latin typeface="Eras Bold ITC" panose="020B0907030504020204" pitchFamily="34" charset="0"/>
              </a:rPr>
              <a:t> </a:t>
            </a:r>
            <a:r>
              <a:rPr lang="es-ES" dirty="0" smtClean="0">
                <a:solidFill>
                  <a:srgbClr val="0070C0"/>
                </a:solidFill>
                <a:latin typeface="Eras Bold ITC" panose="020B0907030504020204" pitchFamily="34" charset="0"/>
              </a:rPr>
              <a:t>(gas +aerosol)</a:t>
            </a:r>
            <a:endParaRPr lang="es-ES" dirty="0">
              <a:latin typeface="Eras Bold ITC" panose="020B0907030504020204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884D8B4F-BB2F-4C14-850E-C35C5C8BAD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4084" y="192406"/>
            <a:ext cx="4240562" cy="318042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75" y="3388222"/>
            <a:ext cx="4867459" cy="283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58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231783" y="998625"/>
            <a:ext cx="8932932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sz="20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New model updates: SILAM and MINNI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sz="20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More variables submitted by SILAM and MINNI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281925" y="254996"/>
            <a:ext cx="2241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err="1" smtClean="0">
                <a:latin typeface="Eras Bold ITC" panose="020B0907030504020204" pitchFamily="34" charset="0"/>
              </a:rPr>
              <a:t>Conclusions</a:t>
            </a:r>
            <a:r>
              <a:rPr lang="es-ES" sz="2400" dirty="0" smtClean="0">
                <a:latin typeface="Eras Bold ITC" panose="020B0907030504020204" pitchFamily="34" charset="0"/>
              </a:rPr>
              <a:t> I</a:t>
            </a:r>
            <a:endParaRPr lang="es-ES" sz="2400" dirty="0">
              <a:latin typeface="Eras Bold ITC" panose="020B0907030504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264808" y="2171561"/>
            <a:ext cx="1051687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ES" sz="2000" b="1" dirty="0">
                <a:latin typeface="Arial Black" panose="020B0A04020102020204" pitchFamily="34" charset="0"/>
              </a:rPr>
              <a:t>B(a)P AIR CONCENTRATIOS</a:t>
            </a:r>
            <a:r>
              <a:rPr lang="es-ES" sz="2000" dirty="0">
                <a:latin typeface="Arial Black" panose="020B0A04020102020204" pitchFamily="34" charset="0"/>
              </a:rPr>
              <a:t>:</a:t>
            </a:r>
          </a:p>
          <a:p>
            <a:pPr>
              <a:spcAft>
                <a:spcPts val="1200"/>
              </a:spcAft>
            </a:pPr>
            <a:r>
              <a:rPr lang="es-ES" sz="2000" dirty="0">
                <a:solidFill>
                  <a:srgbClr val="0070C0"/>
                </a:solidFill>
              </a:rPr>
              <a:t>EMEP SITES </a:t>
            </a:r>
            <a:r>
              <a:rPr lang="es-ES" sz="2000" b="1" dirty="0" err="1">
                <a:solidFill>
                  <a:srgbClr val="0070C0"/>
                </a:solidFill>
              </a:rPr>
              <a:t>Altitude</a:t>
            </a:r>
            <a:r>
              <a:rPr lang="es-ES" sz="2000" b="1" dirty="0">
                <a:solidFill>
                  <a:srgbClr val="0070C0"/>
                </a:solidFill>
              </a:rPr>
              <a:t> &lt; 800 m </a:t>
            </a:r>
            <a:r>
              <a:rPr lang="es-ES" sz="2000" dirty="0">
                <a:solidFill>
                  <a:srgbClr val="0070C0"/>
                </a:solidFill>
              </a:rPr>
              <a:t>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 err="1"/>
              <a:t>Very</a:t>
            </a:r>
            <a:r>
              <a:rPr lang="es-ES" sz="2000" dirty="0"/>
              <a:t> </a:t>
            </a:r>
            <a:r>
              <a:rPr lang="es-ES" sz="2000" dirty="0" err="1"/>
              <a:t>high</a:t>
            </a:r>
            <a:r>
              <a:rPr lang="es-ES" sz="2000" dirty="0"/>
              <a:t> </a:t>
            </a:r>
            <a:r>
              <a:rPr lang="es-ES" sz="2000" dirty="0" err="1"/>
              <a:t>spatial</a:t>
            </a:r>
            <a:r>
              <a:rPr lang="es-ES" sz="2000" dirty="0"/>
              <a:t> </a:t>
            </a:r>
            <a:r>
              <a:rPr lang="es-ES" sz="2000" dirty="0" err="1"/>
              <a:t>correlation</a:t>
            </a:r>
            <a:r>
              <a:rPr lang="es-ES" sz="2000" dirty="0"/>
              <a:t> </a:t>
            </a:r>
            <a:r>
              <a:rPr lang="es-ES" sz="2000" dirty="0" err="1"/>
              <a:t>for</a:t>
            </a:r>
            <a:r>
              <a:rPr lang="es-ES" sz="2000" dirty="0"/>
              <a:t> </a:t>
            </a:r>
            <a:r>
              <a:rPr lang="es-ES" sz="2000" dirty="0" err="1"/>
              <a:t>all</a:t>
            </a:r>
            <a:r>
              <a:rPr lang="es-ES" sz="2000" dirty="0"/>
              <a:t> </a:t>
            </a:r>
            <a:r>
              <a:rPr lang="es-ES" sz="2000" dirty="0" err="1"/>
              <a:t>the</a:t>
            </a:r>
            <a:r>
              <a:rPr lang="es-ES" sz="2000" dirty="0"/>
              <a:t> </a:t>
            </a:r>
            <a:r>
              <a:rPr lang="es-ES" sz="2000" dirty="0" err="1"/>
              <a:t>models</a:t>
            </a:r>
            <a:endParaRPr lang="es-ES" sz="20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/>
              <a:t>CHIMERE:  a bit </a:t>
            </a:r>
            <a:r>
              <a:rPr lang="es-ES" sz="2000" dirty="0" err="1"/>
              <a:t>better</a:t>
            </a:r>
            <a:r>
              <a:rPr lang="es-ES" sz="2000" dirty="0"/>
              <a:t> performance </a:t>
            </a:r>
            <a:r>
              <a:rPr lang="es-ES" sz="2000" dirty="0" err="1"/>
              <a:t>for</a:t>
            </a:r>
            <a:r>
              <a:rPr lang="es-ES" sz="2000" dirty="0"/>
              <a:t> total </a:t>
            </a:r>
            <a:r>
              <a:rPr lang="es-ES" sz="2000" dirty="0" err="1"/>
              <a:t>than</a:t>
            </a:r>
            <a:r>
              <a:rPr lang="es-ES" sz="2000" dirty="0"/>
              <a:t> </a:t>
            </a:r>
            <a:r>
              <a:rPr lang="es-ES" sz="2000" dirty="0" err="1"/>
              <a:t>for</a:t>
            </a:r>
            <a:r>
              <a:rPr lang="es-ES" sz="2000" dirty="0"/>
              <a:t> aerosol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/>
              <a:t>GLEMOS: </a:t>
            </a:r>
            <a:r>
              <a:rPr lang="es-ES" sz="2000" dirty="0" err="1"/>
              <a:t>underestimation</a:t>
            </a:r>
            <a:r>
              <a:rPr lang="es-ES" sz="2000" dirty="0"/>
              <a:t> of aerosol </a:t>
            </a:r>
            <a:r>
              <a:rPr lang="es-ES" sz="2000" dirty="0" err="1"/>
              <a:t>phase</a:t>
            </a:r>
            <a:r>
              <a:rPr lang="es-ES" sz="2000" dirty="0"/>
              <a:t> and </a:t>
            </a:r>
            <a:r>
              <a:rPr lang="es-ES" sz="2000" dirty="0" err="1"/>
              <a:t>overestimation</a:t>
            </a:r>
            <a:r>
              <a:rPr lang="es-ES" sz="2000" dirty="0"/>
              <a:t> of total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/>
              <a:t>MINNI: </a:t>
            </a:r>
            <a:r>
              <a:rPr lang="es-ES" sz="2000" dirty="0" err="1"/>
              <a:t>underestimation</a:t>
            </a:r>
            <a:r>
              <a:rPr lang="es-ES" sz="2000" dirty="0"/>
              <a:t> of </a:t>
            </a:r>
            <a:r>
              <a:rPr lang="es-ES" sz="2000" dirty="0" err="1"/>
              <a:t>both</a:t>
            </a:r>
            <a:r>
              <a:rPr lang="es-ES" sz="2000" dirty="0"/>
              <a:t>, </a:t>
            </a:r>
            <a:r>
              <a:rPr lang="es-ES" sz="2000" dirty="0" err="1"/>
              <a:t>particle</a:t>
            </a:r>
            <a:r>
              <a:rPr lang="es-ES" sz="2000" dirty="0"/>
              <a:t> and </a:t>
            </a:r>
            <a:r>
              <a:rPr lang="es-ES" sz="2000" dirty="0"/>
              <a:t>total</a:t>
            </a:r>
            <a:endParaRPr lang="es-ES" sz="20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/>
              <a:t>SILAM: Small </a:t>
            </a:r>
            <a:r>
              <a:rPr lang="es-ES" sz="2000" dirty="0" err="1"/>
              <a:t>bias</a:t>
            </a:r>
            <a:r>
              <a:rPr lang="es-ES" sz="2000" dirty="0"/>
              <a:t> </a:t>
            </a:r>
            <a:r>
              <a:rPr lang="es-ES" sz="2000" dirty="0" err="1"/>
              <a:t>for</a:t>
            </a:r>
            <a:r>
              <a:rPr lang="es-ES" sz="2000" dirty="0"/>
              <a:t> aerosol </a:t>
            </a:r>
            <a:r>
              <a:rPr lang="es-ES" sz="2000" dirty="0" err="1"/>
              <a:t>phase</a:t>
            </a:r>
            <a:r>
              <a:rPr lang="es-ES" sz="2000" dirty="0"/>
              <a:t> </a:t>
            </a:r>
            <a:r>
              <a:rPr lang="es-ES" sz="2000" dirty="0" err="1"/>
              <a:t>but</a:t>
            </a:r>
            <a:r>
              <a:rPr lang="es-ES" sz="2000" dirty="0"/>
              <a:t> </a:t>
            </a:r>
            <a:r>
              <a:rPr lang="es-ES" sz="2000" dirty="0" err="1"/>
              <a:t>overestimates</a:t>
            </a:r>
            <a:r>
              <a:rPr lang="es-ES" sz="2000" dirty="0"/>
              <a:t> total</a:t>
            </a:r>
          </a:p>
          <a:p>
            <a:pPr>
              <a:spcAft>
                <a:spcPts val="1200"/>
              </a:spcAft>
            </a:pPr>
            <a:r>
              <a:rPr lang="es-ES" sz="2000" dirty="0">
                <a:solidFill>
                  <a:srgbClr val="0070C0"/>
                </a:solidFill>
              </a:rPr>
              <a:t>B(a)P in PM10, AQ e-</a:t>
            </a:r>
            <a:r>
              <a:rPr lang="es-ES" sz="2000" dirty="0" err="1">
                <a:solidFill>
                  <a:srgbClr val="0070C0"/>
                </a:solidFill>
              </a:rPr>
              <a:t>Reporting</a:t>
            </a:r>
            <a:r>
              <a:rPr lang="es-ES" sz="2000" dirty="0">
                <a:solidFill>
                  <a:srgbClr val="0070C0"/>
                </a:solidFill>
              </a:rPr>
              <a:t> EEA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General </a:t>
            </a:r>
            <a:r>
              <a:rPr lang="es-ES" sz="2000" dirty="0" err="1"/>
              <a:t>underestimation</a:t>
            </a:r>
            <a:r>
              <a:rPr lang="es-ES" sz="2000" dirty="0"/>
              <a:t> of </a:t>
            </a:r>
            <a:r>
              <a:rPr lang="es-ES" sz="2000" dirty="0" err="1"/>
              <a:t>concentrations</a:t>
            </a:r>
            <a:r>
              <a:rPr lang="es-ES" sz="2000" dirty="0"/>
              <a:t>, </a:t>
            </a:r>
            <a:r>
              <a:rPr lang="es-ES" sz="2000" dirty="0" err="1">
                <a:solidFill>
                  <a:srgbClr val="C00000"/>
                </a:solidFill>
              </a:rPr>
              <a:t>especially</a:t>
            </a:r>
            <a:r>
              <a:rPr lang="es-ES" sz="2000" dirty="0">
                <a:solidFill>
                  <a:srgbClr val="C00000"/>
                </a:solidFill>
              </a:rPr>
              <a:t> at </a:t>
            </a:r>
            <a:r>
              <a:rPr lang="es-ES" sz="2000" dirty="0" err="1">
                <a:solidFill>
                  <a:srgbClr val="C00000"/>
                </a:solidFill>
              </a:rPr>
              <a:t>urban</a:t>
            </a:r>
            <a:r>
              <a:rPr lang="es-ES" sz="2000" dirty="0">
                <a:solidFill>
                  <a:srgbClr val="C00000"/>
                </a:solidFill>
              </a:rPr>
              <a:t> </a:t>
            </a:r>
            <a:r>
              <a:rPr lang="es-ES" sz="2000" dirty="0" err="1">
                <a:solidFill>
                  <a:srgbClr val="C00000"/>
                </a:solidFill>
              </a:rPr>
              <a:t>sites</a:t>
            </a:r>
            <a:endParaRPr lang="es-ES" sz="200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err="1"/>
              <a:t>Larger</a:t>
            </a:r>
            <a:r>
              <a:rPr lang="es-ES" sz="2000" dirty="0"/>
              <a:t> </a:t>
            </a:r>
            <a:r>
              <a:rPr lang="es-ES" sz="2000" dirty="0" err="1"/>
              <a:t>errors</a:t>
            </a:r>
            <a:r>
              <a:rPr lang="es-ES" sz="2000" dirty="0"/>
              <a:t> </a:t>
            </a:r>
            <a:r>
              <a:rPr lang="es-ES" sz="2000" dirty="0" err="1"/>
              <a:t>than</a:t>
            </a:r>
            <a:r>
              <a:rPr lang="es-ES" sz="2000" dirty="0"/>
              <a:t> </a:t>
            </a:r>
            <a:r>
              <a:rPr lang="es-ES" sz="2000" dirty="0" err="1"/>
              <a:t>for</a:t>
            </a:r>
            <a:r>
              <a:rPr lang="es-ES" sz="2000" dirty="0"/>
              <a:t> EMEP </a:t>
            </a:r>
            <a:r>
              <a:rPr lang="es-ES" sz="2000" dirty="0" err="1"/>
              <a:t>sites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11932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487847" y="1706659"/>
            <a:ext cx="948495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S" sz="28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lvl="0">
              <a:spcAft>
                <a:spcPts val="0"/>
              </a:spcAft>
            </a:pP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</a:rPr>
              <a:t>Update of the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</a:rPr>
              <a:t>intercomparison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</a:rPr>
              <a:t> and evaluation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</a:rPr>
              <a:t>of atmospheric concentrations estimated by 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</a:rPr>
              <a:t>GLEMOS, CHIMERE, MINNI, 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</a:rPr>
              <a:t>SILAM</a:t>
            </a:r>
          </a:p>
          <a:p>
            <a:pPr lvl="0">
              <a:spcAft>
                <a:spcPts val="0"/>
              </a:spcAft>
            </a:pPr>
            <a:endParaRPr lang="en-GB" sz="28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s-ES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</a:rPr>
              <a:t>Model evaluation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</a:rPr>
              <a:t>Gas/particle ratios</a:t>
            </a:r>
            <a:endParaRPr lang="es-ES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</a:rPr>
              <a:t>Deposition 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</a:rPr>
              <a:t>rates : 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</a:rPr>
              <a:t>total, dry , 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</a:rPr>
              <a:t>wet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28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es-ES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GB" sz="28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487847" y="785540"/>
            <a:ext cx="21980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s-ES" sz="3200" b="1" dirty="0" err="1">
                <a:latin typeface="Eras Bold ITC" panose="020B0907030504020204" pitchFamily="34" charset="0"/>
                <a:ea typeface="Calibri" panose="020F0502020204030204" pitchFamily="34" charset="0"/>
              </a:rPr>
              <a:t>Contents</a:t>
            </a:r>
            <a:r>
              <a:rPr lang="es-ES" sz="3200" b="1" dirty="0">
                <a:latin typeface="Eras Bold ITC" panose="020B0907030504020204" pitchFamily="34" charset="0"/>
                <a:ea typeface="Calibri" panose="020F050202020403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5764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684994" y="967799"/>
            <a:ext cx="10910807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es-ES" sz="2000" dirty="0" smtClean="0">
                <a:latin typeface="Arial Black" panose="020B0A04020102020204" pitchFamily="34" charset="0"/>
              </a:rPr>
              <a:t>GAS/PARTICLE </a:t>
            </a:r>
            <a:r>
              <a:rPr lang="es-ES" sz="2000" dirty="0" smtClean="0">
                <a:latin typeface="Arial Black" panose="020B0A04020102020204" pitchFamily="34" charset="0"/>
              </a:rPr>
              <a:t>RATIO: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err="1" smtClean="0"/>
              <a:t>Significant</a:t>
            </a:r>
            <a:r>
              <a:rPr lang="es-ES" sz="2000" dirty="0" smtClean="0"/>
              <a:t> </a:t>
            </a:r>
            <a:r>
              <a:rPr lang="es-ES" sz="2000" dirty="0" err="1"/>
              <a:t>differences</a:t>
            </a:r>
            <a:r>
              <a:rPr lang="es-ES" sz="2000" dirty="0"/>
              <a:t> </a:t>
            </a:r>
            <a:r>
              <a:rPr lang="es-ES" sz="2000" dirty="0" err="1"/>
              <a:t>for</a:t>
            </a:r>
            <a:r>
              <a:rPr lang="es-ES" sz="2000" dirty="0"/>
              <a:t> aerosol/total ratio</a:t>
            </a:r>
            <a:r>
              <a:rPr lang="es-ES" sz="2000" dirty="0" smtClean="0"/>
              <a:t>. </a:t>
            </a:r>
            <a:r>
              <a:rPr lang="es-ES" sz="2000" dirty="0"/>
              <a:t>In general </a:t>
            </a:r>
            <a:r>
              <a:rPr lang="es-ES" sz="2000" dirty="0" err="1"/>
              <a:t>all</a:t>
            </a:r>
            <a:r>
              <a:rPr lang="es-ES" sz="2000" dirty="0"/>
              <a:t> </a:t>
            </a:r>
            <a:r>
              <a:rPr lang="es-ES" sz="2000" dirty="0" err="1" smtClean="0"/>
              <a:t>models</a:t>
            </a:r>
            <a:r>
              <a:rPr lang="es-ES" sz="2000" dirty="0" smtClean="0"/>
              <a:t> </a:t>
            </a:r>
            <a:r>
              <a:rPr lang="es-ES" sz="2000" dirty="0" err="1"/>
              <a:t>have</a:t>
            </a:r>
            <a:r>
              <a:rPr lang="es-ES" sz="2000" dirty="0"/>
              <a:t> similar </a:t>
            </a:r>
            <a:r>
              <a:rPr lang="es-ES" sz="2000" dirty="0" err="1"/>
              <a:t>spatial</a:t>
            </a:r>
            <a:r>
              <a:rPr lang="es-ES" sz="2000" dirty="0"/>
              <a:t> </a:t>
            </a:r>
            <a:r>
              <a:rPr lang="es-ES" sz="2000" dirty="0" err="1"/>
              <a:t>gradients</a:t>
            </a:r>
            <a:r>
              <a:rPr lang="es-ES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CHIMERE and MINNI </a:t>
            </a:r>
            <a:r>
              <a:rPr lang="es-ES" sz="2000" dirty="0" err="1"/>
              <a:t>have</a:t>
            </a:r>
            <a:r>
              <a:rPr lang="es-ES" sz="2000" dirty="0"/>
              <a:t> </a:t>
            </a:r>
            <a:r>
              <a:rPr lang="es-ES" sz="2000" dirty="0" err="1"/>
              <a:t>the</a:t>
            </a:r>
            <a:r>
              <a:rPr lang="es-ES" sz="2000" dirty="0"/>
              <a:t> </a:t>
            </a:r>
            <a:r>
              <a:rPr lang="es-ES" sz="2000" dirty="0" err="1"/>
              <a:t>highest</a:t>
            </a:r>
            <a:r>
              <a:rPr lang="es-ES" sz="2000" dirty="0"/>
              <a:t> </a:t>
            </a:r>
            <a:r>
              <a:rPr lang="es-ES" sz="2000" dirty="0" err="1"/>
              <a:t>particle</a:t>
            </a:r>
            <a:r>
              <a:rPr lang="es-ES" sz="2000" dirty="0"/>
              <a:t> to total ratios, SILAM </a:t>
            </a:r>
            <a:r>
              <a:rPr lang="es-ES" sz="2000" dirty="0" err="1"/>
              <a:t>the</a:t>
            </a:r>
            <a:r>
              <a:rPr lang="es-ES" sz="2000" dirty="0"/>
              <a:t> </a:t>
            </a:r>
            <a:r>
              <a:rPr lang="es-ES" sz="2000" dirty="0" err="1" smtClean="0"/>
              <a:t>lowest</a:t>
            </a:r>
            <a:endParaRPr lang="es-E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err="1" smtClean="0"/>
              <a:t>Few</a:t>
            </a:r>
            <a:r>
              <a:rPr lang="es-ES" sz="2000" dirty="0" smtClean="0"/>
              <a:t> </a:t>
            </a:r>
            <a:r>
              <a:rPr lang="es-ES" sz="2000" dirty="0" err="1"/>
              <a:t>measurements</a:t>
            </a:r>
            <a:r>
              <a:rPr lang="es-ES" sz="2000" dirty="0"/>
              <a:t> </a:t>
            </a:r>
            <a:r>
              <a:rPr lang="es-ES" sz="2000" dirty="0" err="1" smtClean="0"/>
              <a:t>for</a:t>
            </a:r>
            <a:r>
              <a:rPr lang="es-ES" sz="2000" dirty="0" smtClean="0"/>
              <a:t>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/>
              <a:t>gas </a:t>
            </a:r>
            <a:r>
              <a:rPr lang="es-ES" sz="2000" dirty="0" err="1" smtClean="0"/>
              <a:t>phase</a:t>
            </a:r>
            <a:endParaRPr lang="es-ES" sz="20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3382662" y="210875"/>
            <a:ext cx="2347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err="1" smtClean="0">
                <a:latin typeface="Eras Bold ITC" panose="020B0907030504020204" pitchFamily="34" charset="0"/>
              </a:rPr>
              <a:t>Conclusions</a:t>
            </a:r>
            <a:r>
              <a:rPr lang="es-ES" sz="2400" dirty="0" smtClean="0">
                <a:latin typeface="Eras Bold ITC" panose="020B0907030504020204" pitchFamily="34" charset="0"/>
              </a:rPr>
              <a:t> </a:t>
            </a:r>
            <a:r>
              <a:rPr lang="es-ES" sz="2400" dirty="0" smtClean="0">
                <a:latin typeface="Eras Bold ITC" panose="020B0907030504020204" pitchFamily="34" charset="0"/>
              </a:rPr>
              <a:t>II</a:t>
            </a:r>
            <a:endParaRPr lang="es-ES" sz="2400" dirty="0">
              <a:latin typeface="Eras Bold ITC" panose="020B0907030504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84994" y="2740386"/>
            <a:ext cx="11160641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ES" sz="2000" dirty="0">
                <a:latin typeface="Arial Black" panose="020B0A04020102020204" pitchFamily="34" charset="0"/>
              </a:rPr>
              <a:t>DEPOSITION: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err="1"/>
              <a:t>Significant</a:t>
            </a:r>
            <a:r>
              <a:rPr lang="es-ES" sz="2000" dirty="0"/>
              <a:t> </a:t>
            </a:r>
            <a:r>
              <a:rPr lang="es-ES" sz="2000" dirty="0" err="1"/>
              <a:t>differences</a:t>
            </a:r>
            <a:r>
              <a:rPr lang="es-ES" sz="2000" dirty="0"/>
              <a:t> </a:t>
            </a:r>
            <a:r>
              <a:rPr lang="es-ES" sz="2000" dirty="0" err="1"/>
              <a:t>between</a:t>
            </a:r>
            <a:r>
              <a:rPr lang="es-ES" sz="2000" dirty="0"/>
              <a:t> </a:t>
            </a:r>
            <a:r>
              <a:rPr lang="es-ES" sz="2000" dirty="0" err="1"/>
              <a:t>models</a:t>
            </a:r>
            <a:r>
              <a:rPr lang="es-ES" sz="2000" dirty="0"/>
              <a:t> </a:t>
            </a:r>
            <a:r>
              <a:rPr lang="es-ES" sz="2000" dirty="0" err="1"/>
              <a:t>for</a:t>
            </a:r>
            <a:r>
              <a:rPr lang="es-ES" sz="2000" dirty="0"/>
              <a:t> </a:t>
            </a:r>
            <a:r>
              <a:rPr lang="es-ES" sz="2000" dirty="0" err="1"/>
              <a:t>deposition</a:t>
            </a:r>
            <a:r>
              <a:rPr lang="es-ES" sz="2000" dirty="0"/>
              <a:t> (</a:t>
            </a:r>
            <a:r>
              <a:rPr lang="es-ES" sz="2000" dirty="0" err="1"/>
              <a:t>particles</a:t>
            </a:r>
            <a:r>
              <a:rPr lang="es-ES" sz="2000" dirty="0"/>
              <a:t>, gas, </a:t>
            </a:r>
            <a:r>
              <a:rPr lang="es-ES" sz="2000" dirty="0" err="1"/>
              <a:t>wet</a:t>
            </a:r>
            <a:r>
              <a:rPr lang="es-ES" sz="2000" dirty="0"/>
              <a:t>, </a:t>
            </a:r>
            <a:r>
              <a:rPr lang="es-ES" sz="2000" dirty="0" err="1" smtClean="0"/>
              <a:t>dry</a:t>
            </a:r>
            <a:r>
              <a:rPr lang="es-ES" sz="20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Doubts </a:t>
            </a:r>
            <a:r>
              <a:rPr lang="en-GB" sz="2000" dirty="0"/>
              <a:t>about the measurements for deposition (e.g. </a:t>
            </a:r>
            <a:r>
              <a:rPr lang="en-GB" sz="2000" dirty="0"/>
              <a:t>very low values in areas with high concentrations)</a:t>
            </a:r>
            <a:endParaRPr lang="es-E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smtClean="0"/>
              <a:t> </a:t>
            </a:r>
            <a:r>
              <a:rPr lang="es-ES" sz="2000" dirty="0" err="1"/>
              <a:t>With</a:t>
            </a:r>
            <a:r>
              <a:rPr lang="es-ES" sz="2000" dirty="0"/>
              <a:t> </a:t>
            </a:r>
            <a:r>
              <a:rPr lang="es-ES" sz="2000" dirty="0" err="1"/>
              <a:t>the</a:t>
            </a:r>
            <a:r>
              <a:rPr lang="es-ES" sz="2000" dirty="0"/>
              <a:t> </a:t>
            </a:r>
            <a:r>
              <a:rPr lang="es-ES" sz="2000" dirty="0" err="1"/>
              <a:t>information</a:t>
            </a:r>
            <a:r>
              <a:rPr lang="es-ES" sz="2000" dirty="0"/>
              <a:t> </a:t>
            </a:r>
            <a:r>
              <a:rPr lang="es-ES" sz="2000" dirty="0" err="1"/>
              <a:t>available</a:t>
            </a:r>
            <a:r>
              <a:rPr lang="es-ES" sz="2000" dirty="0"/>
              <a:t>, </a:t>
            </a:r>
            <a:r>
              <a:rPr lang="es-ES" sz="2000" dirty="0" err="1"/>
              <a:t>overestimation</a:t>
            </a:r>
            <a:r>
              <a:rPr lang="es-ES" sz="2000" dirty="0"/>
              <a:t> of </a:t>
            </a:r>
            <a:r>
              <a:rPr lang="es-ES" sz="2000" dirty="0" err="1" smtClean="0"/>
              <a:t>deposition</a:t>
            </a:r>
            <a:r>
              <a:rPr lang="es-ES" sz="2000" dirty="0" smtClean="0"/>
              <a:t>, </a:t>
            </a:r>
            <a:r>
              <a:rPr lang="es-ES" sz="2000" dirty="0" err="1"/>
              <a:t>specially</a:t>
            </a:r>
            <a:r>
              <a:rPr lang="es-ES" sz="2000" dirty="0"/>
              <a:t> </a:t>
            </a:r>
            <a:r>
              <a:rPr lang="es-ES" sz="2000" dirty="0" smtClean="0"/>
              <a:t>CHIMERE  (and MINNI </a:t>
            </a:r>
            <a:r>
              <a:rPr lang="es-ES" sz="2000" dirty="0" err="1" smtClean="0"/>
              <a:t>underestimation</a:t>
            </a:r>
            <a:r>
              <a:rPr lang="es-ES" sz="2000" dirty="0" smtClean="0"/>
              <a:t>)</a:t>
            </a:r>
            <a:endParaRPr lang="es-E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err="1"/>
              <a:t>Few</a:t>
            </a:r>
            <a:r>
              <a:rPr lang="es-ES" sz="2000" dirty="0"/>
              <a:t> </a:t>
            </a:r>
            <a:r>
              <a:rPr lang="es-ES" sz="2000" dirty="0" err="1"/>
              <a:t>observations</a:t>
            </a:r>
            <a:r>
              <a:rPr lang="es-ES" sz="2000" dirty="0"/>
              <a:t> in general in </a:t>
            </a:r>
            <a:r>
              <a:rPr lang="es-ES" sz="2000" dirty="0" err="1"/>
              <a:t>Southern</a:t>
            </a:r>
            <a:r>
              <a:rPr lang="es-ES" sz="2000" dirty="0"/>
              <a:t> </a:t>
            </a:r>
            <a:r>
              <a:rPr lang="es-ES" sz="2000" dirty="0" err="1"/>
              <a:t>Europe</a:t>
            </a:r>
            <a:endParaRPr lang="es-E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Total </a:t>
            </a:r>
            <a:r>
              <a:rPr lang="es-ES" sz="2000" dirty="0" err="1"/>
              <a:t>deposition</a:t>
            </a:r>
            <a:r>
              <a:rPr lang="es-ES" sz="2000" dirty="0"/>
              <a:t>: In general: CHIMERE &gt; SILAM &gt; GLEMOS &gt; </a:t>
            </a:r>
            <a:r>
              <a:rPr lang="es-ES" sz="2000" dirty="0" smtClean="0"/>
              <a:t>MINNI   (</a:t>
            </a:r>
            <a:r>
              <a:rPr lang="es-ES" sz="2000" dirty="0" err="1"/>
              <a:t>a</a:t>
            </a:r>
            <a:r>
              <a:rPr lang="es-ES" sz="2000" dirty="0" err="1" smtClean="0"/>
              <a:t>lthough</a:t>
            </a:r>
            <a:r>
              <a:rPr lang="es-ES" sz="2000" dirty="0" smtClean="0"/>
              <a:t> </a:t>
            </a:r>
            <a:r>
              <a:rPr lang="es-ES" sz="2000" dirty="0" err="1"/>
              <a:t>there</a:t>
            </a:r>
            <a:r>
              <a:rPr lang="es-ES" sz="2000" dirty="0"/>
              <a:t> are </a:t>
            </a:r>
            <a:r>
              <a:rPr lang="es-ES" sz="2000" dirty="0" err="1"/>
              <a:t>spatial</a:t>
            </a:r>
            <a:r>
              <a:rPr lang="es-ES" sz="2000" dirty="0"/>
              <a:t> </a:t>
            </a:r>
            <a:r>
              <a:rPr lang="es-ES" sz="2000" dirty="0" err="1" smtClean="0"/>
              <a:t>variations</a:t>
            </a:r>
            <a:r>
              <a:rPr lang="es-ES" sz="2000" dirty="0" smtClean="0"/>
              <a:t>)</a:t>
            </a:r>
            <a:endParaRPr lang="es-E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CHIMERE and SILAM: </a:t>
            </a:r>
            <a:r>
              <a:rPr lang="es-ES" sz="2000" dirty="0" err="1"/>
              <a:t>Largest</a:t>
            </a:r>
            <a:r>
              <a:rPr lang="es-ES" sz="2000" dirty="0"/>
              <a:t> </a:t>
            </a:r>
            <a:r>
              <a:rPr lang="es-ES" sz="2000" dirty="0" err="1"/>
              <a:t>particle</a:t>
            </a:r>
            <a:r>
              <a:rPr lang="es-ES" sz="2000" dirty="0"/>
              <a:t> </a:t>
            </a:r>
            <a:r>
              <a:rPr lang="es-ES" sz="2000" dirty="0" err="1"/>
              <a:t>deposition</a:t>
            </a:r>
            <a:r>
              <a:rPr lang="es-ES" sz="2000" dirty="0"/>
              <a:t> </a:t>
            </a:r>
            <a:r>
              <a:rPr lang="es-ES" sz="2000" dirty="0" err="1"/>
              <a:t>rates</a:t>
            </a:r>
            <a:r>
              <a:rPr lang="es-ES" sz="2000" dirty="0"/>
              <a:t> (</a:t>
            </a:r>
            <a:r>
              <a:rPr lang="es-ES" sz="2000" dirty="0" err="1"/>
              <a:t>mainly</a:t>
            </a:r>
            <a:r>
              <a:rPr lang="es-ES" sz="2000" dirty="0"/>
              <a:t> </a:t>
            </a:r>
            <a:r>
              <a:rPr lang="es-ES" sz="2000" dirty="0" err="1"/>
              <a:t>wet</a:t>
            </a:r>
            <a:r>
              <a:rPr lang="es-ES" sz="20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CHIMERE, SILAM, MINNI: </a:t>
            </a:r>
            <a:r>
              <a:rPr lang="es-ES" sz="2000" dirty="0" smtClean="0"/>
              <a:t>WDEP </a:t>
            </a:r>
            <a:r>
              <a:rPr lang="es-ES" sz="2000" dirty="0"/>
              <a:t>of </a:t>
            </a:r>
            <a:r>
              <a:rPr lang="es-ES" sz="2000" dirty="0" err="1"/>
              <a:t>particles</a:t>
            </a:r>
            <a:r>
              <a:rPr lang="es-ES" sz="2000" dirty="0"/>
              <a:t> &gt; </a:t>
            </a:r>
            <a:r>
              <a:rPr lang="es-ES" sz="2000" dirty="0" smtClean="0"/>
              <a:t>DDEP </a:t>
            </a:r>
            <a:r>
              <a:rPr lang="es-ES" sz="2000" dirty="0"/>
              <a:t>of </a:t>
            </a:r>
            <a:r>
              <a:rPr lang="es-ES" sz="2000" dirty="0" err="1" smtClean="0"/>
              <a:t>particles</a:t>
            </a:r>
            <a:r>
              <a:rPr lang="es-ES" sz="2000" dirty="0" smtClean="0"/>
              <a:t> || GLEMOS</a:t>
            </a:r>
            <a:r>
              <a:rPr lang="es-ES" sz="2000" dirty="0"/>
              <a:t>: </a:t>
            </a:r>
            <a:r>
              <a:rPr lang="es-ES" sz="2000" dirty="0" smtClean="0"/>
              <a:t>DDEP </a:t>
            </a:r>
            <a:r>
              <a:rPr lang="es-ES" sz="2000" dirty="0"/>
              <a:t>of </a:t>
            </a:r>
            <a:r>
              <a:rPr lang="es-ES" sz="2000" dirty="0" err="1"/>
              <a:t>particles</a:t>
            </a:r>
            <a:r>
              <a:rPr lang="es-ES" sz="2000" dirty="0"/>
              <a:t> &gt; </a:t>
            </a:r>
            <a:r>
              <a:rPr lang="es-ES" sz="2000" dirty="0" smtClean="0"/>
              <a:t>WDEP </a:t>
            </a:r>
            <a:r>
              <a:rPr lang="es-ES" sz="2000" dirty="0"/>
              <a:t>of </a:t>
            </a:r>
            <a:r>
              <a:rPr lang="es-ES" sz="2000" dirty="0" err="1"/>
              <a:t>particles</a:t>
            </a:r>
            <a:endParaRPr lang="es-E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GLEMOS: </a:t>
            </a:r>
            <a:r>
              <a:rPr lang="es-ES" sz="2000" dirty="0" err="1"/>
              <a:t>Particle</a:t>
            </a:r>
            <a:r>
              <a:rPr lang="es-ES" sz="2000" dirty="0"/>
              <a:t> </a:t>
            </a:r>
            <a:r>
              <a:rPr lang="es-ES" sz="2000" dirty="0" err="1"/>
              <a:t>deposition</a:t>
            </a:r>
            <a:r>
              <a:rPr lang="es-ES" sz="2000" dirty="0"/>
              <a:t> </a:t>
            </a:r>
            <a:r>
              <a:rPr lang="es-ES" sz="2000" dirty="0" err="1"/>
              <a:t>rates</a:t>
            </a:r>
            <a:r>
              <a:rPr lang="es-ES" sz="2000" dirty="0"/>
              <a:t> are quite similar to </a:t>
            </a:r>
            <a:r>
              <a:rPr lang="es-ES" sz="2000" dirty="0" err="1"/>
              <a:t>those</a:t>
            </a:r>
            <a:r>
              <a:rPr lang="es-ES" sz="2000" dirty="0"/>
              <a:t> of gas</a:t>
            </a:r>
          </a:p>
        </p:txBody>
      </p:sp>
    </p:spTree>
    <p:extLst>
      <p:ext uri="{BB962C8B-B14F-4D97-AF65-F5344CB8AC3E}">
        <p14:creationId xmlns:p14="http://schemas.microsoft.com/office/powerpoint/2010/main" val="374843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538" y="304696"/>
            <a:ext cx="5120760" cy="2880428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5" name="Rectángulo 4"/>
          <p:cNvSpPr/>
          <p:nvPr/>
        </p:nvSpPr>
        <p:spPr>
          <a:xfrm>
            <a:off x="215045" y="498960"/>
            <a:ext cx="563699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sz="2000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Results presented </a:t>
            </a:r>
            <a:r>
              <a:rPr lang="en-US" sz="2000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at the </a:t>
            </a:r>
            <a:r>
              <a:rPr lang="en-US" sz="2000" dirty="0" smtClean="0">
                <a:solidFill>
                  <a:srgbClr val="00B0F0"/>
                </a:solidFill>
                <a:latin typeface="Arial Rounded MT Bold" panose="020F0704030504030204" pitchFamily="34" charset="0"/>
              </a:rPr>
              <a:t>International </a:t>
            </a:r>
            <a:r>
              <a:rPr lang="en-US" sz="20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Technical Meeting On Air Pollution Modeling And Its Application</a:t>
            </a:r>
            <a:r>
              <a:rPr lang="en-US" sz="20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, 14 - 18 Oct. 2024, Copenhagen, </a:t>
            </a:r>
            <a:r>
              <a:rPr lang="en-US" sz="2000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Denmark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Tx/>
              <a:buChar char="-"/>
            </a:pPr>
            <a:endParaRPr lang="en-US" sz="2000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3922" t="19238" r="26078" b="18018"/>
          <a:stretch/>
        </p:blipFill>
        <p:spPr>
          <a:xfrm>
            <a:off x="6364375" y="3358296"/>
            <a:ext cx="4719262" cy="3331244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3" name="Rectángulo 2"/>
          <p:cNvSpPr/>
          <p:nvPr/>
        </p:nvSpPr>
        <p:spPr>
          <a:xfrm>
            <a:off x="345477" y="3185124"/>
            <a:ext cx="50635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sz="2000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Manuscript </a:t>
            </a:r>
            <a:r>
              <a:rPr lang="en-US" sz="20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on-going (already circulated to authors in April, waiting for comments)</a:t>
            </a:r>
            <a:endParaRPr lang="en-US" sz="2000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34829" y="4965752"/>
            <a:ext cx="4997426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Eras Bold ITC" panose="020B0907030504020204" pitchFamily="34" charset="0"/>
              </a:rPr>
              <a:t>Future POPs campaign: Good idea</a:t>
            </a:r>
            <a:endParaRPr lang="es-ES" sz="2000" dirty="0">
              <a:solidFill>
                <a:schemeClr val="tx2">
                  <a:lumMod val="75000"/>
                </a:schemeClr>
              </a:solidFill>
              <a:latin typeface="Eras Bold ITC" panose="020B0907030504020204" pitchFamily="34" charset="0"/>
            </a:endParaRP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Eras Bold ITC" panose="020B0907030504020204" pitchFamily="34" charset="0"/>
              </a:rPr>
              <a:t>(opportunities for measurements of gas phase? Deposition? Increased spatial coverage of measurements?)</a:t>
            </a:r>
            <a:endParaRPr lang="es-ES" sz="2000" dirty="0">
              <a:solidFill>
                <a:schemeClr val="tx2">
                  <a:lumMod val="75000"/>
                </a:schemeClr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36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010483" y="733823"/>
            <a:ext cx="4282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err="1" smtClean="0">
                <a:latin typeface="Eras Bold ITC" panose="020B0907030504020204" pitchFamily="34" charset="0"/>
              </a:rPr>
              <a:t>Thank</a:t>
            </a:r>
            <a:r>
              <a:rPr lang="es-ES" sz="4800" dirty="0" smtClean="0">
                <a:latin typeface="Eras Bold ITC" panose="020B0907030504020204" pitchFamily="34" charset="0"/>
              </a:rPr>
              <a:t> </a:t>
            </a:r>
            <a:r>
              <a:rPr lang="es-ES" sz="4800" dirty="0" err="1" smtClean="0">
                <a:latin typeface="Eras Bold ITC" panose="020B0907030504020204" pitchFamily="34" charset="0"/>
              </a:rPr>
              <a:t>you</a:t>
            </a:r>
            <a:r>
              <a:rPr lang="es-ES" sz="4800" dirty="0" smtClean="0">
                <a:latin typeface="Eras Bold ITC" panose="020B0907030504020204" pitchFamily="34" charset="0"/>
              </a:rPr>
              <a:t>!</a:t>
            </a:r>
            <a:endParaRPr lang="es-ES" sz="4800" dirty="0">
              <a:latin typeface="Eras Bold ITC" panose="020B0907030504020204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/>
          <a:srcRect l="57528" t="86267" r="7372" b="5701"/>
          <a:stretch/>
        </p:blipFill>
        <p:spPr>
          <a:xfrm>
            <a:off x="4594746" y="5766872"/>
            <a:ext cx="6725462" cy="86567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6642" y="5749298"/>
            <a:ext cx="2939677" cy="674926"/>
          </a:xfrm>
          <a:prstGeom prst="rect">
            <a:avLst/>
          </a:prstGeom>
        </p:spPr>
      </p:pic>
      <p:sp>
        <p:nvSpPr>
          <p:cNvPr id="23" name="Rectángulo 22"/>
          <p:cNvSpPr/>
          <p:nvPr/>
        </p:nvSpPr>
        <p:spPr>
          <a:xfrm>
            <a:off x="584156" y="2042246"/>
            <a:ext cx="111777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000" dirty="0">
                <a:latin typeface="Bahnschrift Light" panose="020B0502040204020203" pitchFamily="34" charset="0"/>
              </a:rPr>
              <a:t>Project TED2021-132431B-I00 (TRANSAIRE: Transition to cleaner air in Spain) funded by MCIN/AEI/ 10.13039/501100011033 and by the European Union </a:t>
            </a:r>
            <a:r>
              <a:rPr lang="en-GB" sz="2000" dirty="0" err="1">
                <a:latin typeface="Bahnschrift Light" panose="020B0502040204020203" pitchFamily="34" charset="0"/>
              </a:rPr>
              <a:t>NextGenerationEU</a:t>
            </a:r>
            <a:r>
              <a:rPr lang="en-GB" sz="2000" dirty="0">
                <a:latin typeface="Bahnschrift Light" panose="020B0502040204020203" pitchFamily="34" charset="0"/>
              </a:rPr>
              <a:t>/PRTR</a:t>
            </a:r>
            <a:endParaRPr lang="es-ES" sz="2000" dirty="0">
              <a:latin typeface="Bahnschrift Light" panose="020B0502040204020203" pitchFamily="34" charset="0"/>
            </a:endParaRPr>
          </a:p>
        </p:txBody>
      </p:sp>
      <p:grpSp>
        <p:nvGrpSpPr>
          <p:cNvPr id="24" name="Grupo 23"/>
          <p:cNvGrpSpPr/>
          <p:nvPr/>
        </p:nvGrpSpPr>
        <p:grpSpPr>
          <a:xfrm>
            <a:off x="2810543" y="2883845"/>
            <a:ext cx="4771198" cy="561996"/>
            <a:chOff x="2531669" y="4723734"/>
            <a:chExt cx="4920651" cy="579600"/>
          </a:xfrm>
        </p:grpSpPr>
        <p:pic>
          <p:nvPicPr>
            <p:cNvPr id="25" name="Imagen 6"/>
            <p:cNvPicPr>
              <a:picLocks noChangeAspect="1"/>
            </p:cNvPicPr>
            <p:nvPr/>
          </p:nvPicPr>
          <p:blipFill rotWithShape="1">
            <a:blip r:embed="rId4"/>
            <a:srcRect l="18500" t="24801" r="36613" b="62600"/>
            <a:stretch/>
          </p:blipFill>
          <p:spPr>
            <a:xfrm>
              <a:off x="3419872" y="4725144"/>
              <a:ext cx="3661869" cy="578190"/>
            </a:xfrm>
            <a:prstGeom prst="rect">
              <a:avLst/>
            </a:prstGeom>
          </p:spPr>
        </p:pic>
        <p:pic>
          <p:nvPicPr>
            <p:cNvPr id="26" name="Imagen 2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541"/>
            <a:stretch/>
          </p:blipFill>
          <p:spPr>
            <a:xfrm>
              <a:off x="2531669" y="4723734"/>
              <a:ext cx="2184347" cy="579600"/>
            </a:xfrm>
            <a:prstGeom prst="rect">
              <a:avLst/>
            </a:prstGeom>
          </p:spPr>
        </p:pic>
        <p:pic>
          <p:nvPicPr>
            <p:cNvPr id="27" name="Imagen 2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27261" y="4723734"/>
              <a:ext cx="825059" cy="579600"/>
            </a:xfrm>
            <a:prstGeom prst="rect">
              <a:avLst/>
            </a:prstGeom>
          </p:spPr>
        </p:pic>
      </p:grpSp>
      <p:pic>
        <p:nvPicPr>
          <p:cNvPr id="28" name="Imagen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1790" y="2840851"/>
            <a:ext cx="1498847" cy="604990"/>
          </a:xfrm>
          <a:prstGeom prst="rect">
            <a:avLst/>
          </a:prstGeom>
        </p:spPr>
      </p:pic>
      <p:sp>
        <p:nvSpPr>
          <p:cNvPr id="29" name="Rectángulo 28"/>
          <p:cNvSpPr/>
          <p:nvPr/>
        </p:nvSpPr>
        <p:spPr>
          <a:xfrm>
            <a:off x="3734154" y="4386502"/>
            <a:ext cx="34882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i="1" u="sng" dirty="0">
                <a:solidFill>
                  <a:srgbClr val="0563C1"/>
                </a:solidFill>
                <a:latin typeface="Calibri" panose="020F0502020204030204" pitchFamily="34" charset="0"/>
              </a:rPr>
              <a:t>m.garcia@ciemat.es</a:t>
            </a:r>
            <a:endParaRPr lang="en-GB" sz="2400" i="1" dirty="0"/>
          </a:p>
          <a:p>
            <a:r>
              <a:rPr lang="es-ES" sz="2400" i="1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8"/>
              </a:rPr>
              <a:t>mark.theobald@ciemat.es</a:t>
            </a:r>
            <a:endParaRPr lang="es-ES" sz="2400" i="1" u="sng" dirty="0" smtClean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0" name="image20.png"/>
          <p:cNvPicPr/>
          <p:nvPr/>
        </p:nvPicPr>
        <p:blipFill rotWithShape="1">
          <a:blip r:embed="rId9"/>
          <a:srcRect l="8719"/>
          <a:stretch/>
        </p:blipFill>
        <p:spPr>
          <a:xfrm>
            <a:off x="8761933" y="4029061"/>
            <a:ext cx="2929801" cy="772940"/>
          </a:xfrm>
          <a:prstGeom prst="rect">
            <a:avLst/>
          </a:prstGeom>
          <a:ln/>
        </p:spPr>
      </p:pic>
      <p:sp>
        <p:nvSpPr>
          <p:cNvPr id="31" name="Rectángulo 30"/>
          <p:cNvSpPr/>
          <p:nvPr/>
        </p:nvSpPr>
        <p:spPr>
          <a:xfrm>
            <a:off x="584157" y="3654317"/>
            <a:ext cx="11374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>
                <a:latin typeface="Bahnschrift Light" panose="020B0502040204020203" pitchFamily="34" charset="0"/>
              </a:rPr>
              <a:t>We </a:t>
            </a:r>
            <a:r>
              <a:rPr lang="en-US" sz="2000" dirty="0" smtClean="0">
                <a:latin typeface="Bahnschrift Light" panose="020B0502040204020203" pitchFamily="34" charset="0"/>
              </a:rPr>
              <a:t>also thank </a:t>
            </a:r>
            <a:r>
              <a:rPr lang="en-US" sz="2000" dirty="0">
                <a:latin typeface="Bahnschrift Light" panose="020B0502040204020203" pitchFamily="34" charset="0"/>
              </a:rPr>
              <a:t>the Ministry for the Ecological Transition and Demographic Challenge (MITERD</a:t>
            </a:r>
            <a:r>
              <a:rPr lang="en-US" sz="2000" dirty="0" smtClean="0">
                <a:latin typeface="Bahnschrift Light" panose="020B0502040204020203" pitchFamily="34" charset="0"/>
              </a:rPr>
              <a:t>)</a:t>
            </a:r>
            <a:endParaRPr lang="es-ES" sz="2000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96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BAB97E8B-8898-475B-AE61-74E5C8F45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091" y="237619"/>
            <a:ext cx="10778886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Tahoma" pitchFamily="34" charset="0"/>
              </a:defRPr>
            </a:lvl1pPr>
          </a:lstStyle>
          <a:p>
            <a:r>
              <a:rPr lang="it-IT" dirty="0">
                <a:latin typeface="Eras Bold ITC" panose="020B0907030504020204" pitchFamily="34" charset="0"/>
              </a:rPr>
              <a:t>Eurodelta-Carb B(a)P multi-model intercomparison study</a:t>
            </a:r>
            <a:endParaRPr lang="en-US" dirty="0">
              <a:latin typeface="Eras Bold ITC" panose="020B0907030504020204" pitchFamily="34" charset="0"/>
            </a:endParaRPr>
          </a:p>
        </p:txBody>
      </p:sp>
      <p:sp>
        <p:nvSpPr>
          <p:cNvPr id="20" name="TextBox 12">
            <a:extLst>
              <a:ext uri="{FF2B5EF4-FFF2-40B4-BE49-F238E27FC236}">
                <a16:creationId xmlns:a16="http://schemas.microsoft.com/office/drawing/2014/main" id="{3F007264-1CAB-46D3-91FF-2F3C9F738801}"/>
              </a:ext>
            </a:extLst>
          </p:cNvPr>
          <p:cNvSpPr txBox="1"/>
          <p:nvPr/>
        </p:nvSpPr>
        <p:spPr>
          <a:xfrm>
            <a:off x="819929" y="1210965"/>
            <a:ext cx="4434763" cy="3770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68580" tIns="34290" rIns="68580" bIns="34290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000" dirty="0">
                <a:latin typeface="Eras Bold ITC" panose="020B0907030504020204" pitchFamily="34" charset="0"/>
              </a:rPr>
              <a:t>Participating models</a:t>
            </a:r>
            <a:endParaRPr lang="ru-RU" sz="2000" dirty="0"/>
          </a:p>
        </p:txBody>
      </p:sp>
      <p:sp>
        <p:nvSpPr>
          <p:cNvPr id="9" name="Rectángulo 8"/>
          <p:cNvSpPr/>
          <p:nvPr/>
        </p:nvSpPr>
        <p:spPr>
          <a:xfrm>
            <a:off x="5988499" y="1056048"/>
            <a:ext cx="5917675" cy="5324535"/>
          </a:xfrm>
          <a:prstGeom prst="rect">
            <a:avLst/>
          </a:prstGeom>
          <a:solidFill>
            <a:srgbClr val="DAA6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Eras Bold ITC" panose="020B0907030504020204" pitchFamily="34" charset="0"/>
              </a:rPr>
              <a:t>Prescribed modelling </a:t>
            </a:r>
            <a:r>
              <a:rPr lang="en-GB" sz="2000" dirty="0" smtClean="0">
                <a:latin typeface="Eras Bold ITC" panose="020B0907030504020204" pitchFamily="34" charset="0"/>
              </a:rPr>
              <a:t>domain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>
              <a:latin typeface="Eras Bold ITC" panose="020B0907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Eras Bold ITC" panose="020B0907030504020204" pitchFamily="34" charset="0"/>
              </a:rPr>
              <a:t>Prescribed B(a)P </a:t>
            </a:r>
            <a:r>
              <a:rPr lang="en-GB" sz="2000" dirty="0">
                <a:latin typeface="Eras Bold ITC" panose="020B0907030504020204" pitchFamily="34" charset="0"/>
              </a:rPr>
              <a:t>annual emissions </a:t>
            </a:r>
            <a:r>
              <a:rPr lang="en-GB" sz="2000" dirty="0" smtClean="0">
                <a:latin typeface="Eras Bold ITC" panose="020B0907030504020204" pitchFamily="34" charset="0"/>
              </a:rPr>
              <a:t>(2018)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>
              <a:latin typeface="Eras Bold ITC" panose="020B0907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Eras Bold ITC" panose="020B0907030504020204" pitchFamily="34" charset="0"/>
              </a:rPr>
              <a:t>Prescribed emissions for </a:t>
            </a:r>
            <a:r>
              <a:rPr lang="en-GB" sz="2000" dirty="0">
                <a:latin typeface="Eras Bold ITC" panose="020B0907030504020204" pitchFamily="34" charset="0"/>
              </a:rPr>
              <a:t>other </a:t>
            </a:r>
            <a:r>
              <a:rPr lang="en-GB" sz="2000" dirty="0" smtClean="0">
                <a:latin typeface="Eras Bold ITC" panose="020B0907030504020204" pitchFamily="34" charset="0"/>
              </a:rPr>
              <a:t>pollutants (CAMs)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>
              <a:latin typeface="Eras Bold ITC" panose="020B0907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Eras Bold ITC" panose="020B0907030504020204" pitchFamily="34" charset="0"/>
              </a:rPr>
              <a:t>Free</a:t>
            </a:r>
            <a:r>
              <a:rPr lang="en-GB" sz="2000" dirty="0">
                <a:latin typeface="Eras Bold ITC" panose="020B0907030504020204" pitchFamily="34" charset="0"/>
              </a:rPr>
              <a:t>: Meteorological </a:t>
            </a:r>
            <a:r>
              <a:rPr lang="en-GB" sz="2000" dirty="0" smtClean="0">
                <a:latin typeface="Eras Bold ITC" panose="020B0907030504020204" pitchFamily="34" charset="0"/>
              </a:rPr>
              <a:t>input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>
              <a:latin typeface="Eras Bold ITC" panose="020B0907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Eras Bold ITC" panose="020B0907030504020204" pitchFamily="34" charset="0"/>
              </a:rPr>
              <a:t>Differences: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Eras Bold ITC" panose="020B0907030504020204" pitchFamily="34" charset="0"/>
              </a:rPr>
              <a:t> Intra-annual </a:t>
            </a:r>
            <a:r>
              <a:rPr lang="en-GB" sz="2000" dirty="0">
                <a:latin typeface="Eras Bold ITC" panose="020B0907030504020204" pitchFamily="34" charset="0"/>
              </a:rPr>
              <a:t>changes of </a:t>
            </a:r>
            <a:r>
              <a:rPr lang="en-GB" sz="2000" dirty="0" smtClean="0">
                <a:latin typeface="Eras Bold ITC" panose="020B0907030504020204" pitchFamily="34" charset="0"/>
              </a:rPr>
              <a:t>B(a)P emissions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Eras Bold ITC" panose="020B0907030504020204" pitchFamily="34" charset="0"/>
              </a:rPr>
              <a:t>boundary conditions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Eras Bold ITC" panose="020B0907030504020204" pitchFamily="34" charset="0"/>
              </a:rPr>
              <a:t> fire emissions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Eras Bold ITC" panose="020B0907030504020204" pitchFamily="34" charset="0"/>
              </a:rPr>
              <a:t>Model parameterizations (gas to particle conversion, deposition, chemistry) </a:t>
            </a:r>
            <a:endParaRPr lang="es-ES" sz="2000" dirty="0">
              <a:latin typeface="Eras Bold ITC" panose="020B0907030504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0458"/>
            <a:ext cx="5884164" cy="2589276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95863" y="4886295"/>
            <a:ext cx="5292437" cy="13388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dirty="0">
                <a:solidFill>
                  <a:schemeClr val="tx2"/>
                </a:solidFill>
                <a:latin typeface="Arial Black" panose="020B0A04020102020204" pitchFamily="34" charset="0"/>
              </a:rPr>
              <a:t>New model updates: SILAM and MINNI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dirty="0">
                <a:solidFill>
                  <a:schemeClr val="tx2"/>
                </a:solidFill>
                <a:latin typeface="Arial Black" panose="020B0A04020102020204" pitchFamily="34" charset="0"/>
              </a:rPr>
              <a:t>More variables submitted by SILAM and MINNI</a:t>
            </a:r>
            <a:endParaRPr lang="en-US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77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589254" y="117649"/>
            <a:ext cx="1834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err="1" smtClean="0"/>
              <a:t>Meteorology</a:t>
            </a:r>
            <a:endParaRPr lang="es-ES" sz="2400" b="1" dirty="0"/>
          </a:p>
        </p:txBody>
      </p:sp>
      <p:sp>
        <p:nvSpPr>
          <p:cNvPr id="7" name="Rectángulo 6"/>
          <p:cNvSpPr/>
          <p:nvPr/>
        </p:nvSpPr>
        <p:spPr>
          <a:xfrm>
            <a:off x="1248489" y="1946301"/>
            <a:ext cx="16636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err="1" smtClean="0"/>
              <a:t>Annual</a:t>
            </a:r>
            <a:r>
              <a:rPr lang="es-ES" b="1" dirty="0" smtClean="0"/>
              <a:t> </a:t>
            </a:r>
            <a:r>
              <a:rPr lang="es-ES" b="1" dirty="0" err="1" smtClean="0"/>
              <a:t>precipitation</a:t>
            </a:r>
            <a:r>
              <a:rPr lang="es-ES" b="1" dirty="0" smtClean="0"/>
              <a:t> (mm)</a:t>
            </a:r>
            <a:endParaRPr lang="es-ES" b="1" dirty="0"/>
          </a:p>
        </p:txBody>
      </p:sp>
      <p:sp>
        <p:nvSpPr>
          <p:cNvPr id="8" name="Rectángulo 7"/>
          <p:cNvSpPr/>
          <p:nvPr/>
        </p:nvSpPr>
        <p:spPr>
          <a:xfrm>
            <a:off x="1159588" y="3584879"/>
            <a:ext cx="195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Mean </a:t>
            </a:r>
            <a:r>
              <a:rPr lang="es-ES" b="1" dirty="0" err="1" smtClean="0"/>
              <a:t>annual</a:t>
            </a:r>
            <a:r>
              <a:rPr lang="es-ES" b="1" dirty="0" smtClean="0"/>
              <a:t> </a:t>
            </a:r>
            <a:r>
              <a:rPr lang="es-ES" b="1" dirty="0" err="1" smtClean="0"/>
              <a:t>temperature</a:t>
            </a:r>
            <a:r>
              <a:rPr lang="es-ES" b="1" dirty="0" smtClean="0"/>
              <a:t> (2 m) </a:t>
            </a:r>
          </a:p>
          <a:p>
            <a:r>
              <a:rPr lang="es-ES" b="1" dirty="0" smtClean="0"/>
              <a:t>(K)</a:t>
            </a:r>
            <a:endParaRPr lang="es-E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1" b="23653"/>
          <a:stretch/>
        </p:blipFill>
        <p:spPr>
          <a:xfrm>
            <a:off x="3115388" y="4976087"/>
            <a:ext cx="7131670" cy="164059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38" b="25896"/>
          <a:stretch/>
        </p:blipFill>
        <p:spPr>
          <a:xfrm>
            <a:off x="3214499" y="3196647"/>
            <a:ext cx="8095404" cy="166563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3" b="26165"/>
          <a:stretch/>
        </p:blipFill>
        <p:spPr>
          <a:xfrm>
            <a:off x="3159050" y="1456068"/>
            <a:ext cx="8206301" cy="1660932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956388" y="5519386"/>
            <a:ext cx="195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Mean </a:t>
            </a:r>
            <a:r>
              <a:rPr lang="es-ES" b="1" dirty="0" err="1" smtClean="0"/>
              <a:t>annual</a:t>
            </a:r>
            <a:r>
              <a:rPr lang="es-ES" b="1" dirty="0" smtClean="0"/>
              <a:t> </a:t>
            </a:r>
            <a:r>
              <a:rPr lang="es-ES" b="1" dirty="0" err="1" smtClean="0"/>
              <a:t>wind</a:t>
            </a:r>
            <a:r>
              <a:rPr lang="es-ES" b="1" dirty="0" smtClean="0"/>
              <a:t> </a:t>
            </a:r>
            <a:r>
              <a:rPr lang="es-ES" b="1" dirty="0" err="1" smtClean="0"/>
              <a:t>speed</a:t>
            </a:r>
            <a:r>
              <a:rPr lang="es-ES" b="1" dirty="0" smtClean="0"/>
              <a:t> (10 m) </a:t>
            </a:r>
          </a:p>
          <a:p>
            <a:r>
              <a:rPr lang="es-ES" b="1" dirty="0" smtClean="0"/>
              <a:t>(m/s)</a:t>
            </a:r>
            <a:endParaRPr lang="es-ES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0088562" y="5796385"/>
            <a:ext cx="1668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(</a:t>
            </a:r>
            <a:r>
              <a:rPr lang="es-ES" dirty="0" err="1" smtClean="0"/>
              <a:t>Not</a:t>
            </a:r>
            <a:r>
              <a:rPr lang="es-ES" dirty="0" smtClean="0"/>
              <a:t> </a:t>
            </a:r>
            <a:r>
              <a:rPr lang="es-ES" dirty="0" err="1" smtClean="0"/>
              <a:t>available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GLEMOS)</a:t>
            </a:r>
            <a:endParaRPr lang="es-E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798286" y="665852"/>
            <a:ext cx="10798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 smtClean="0">
                <a:solidFill>
                  <a:srgbClr val="0070C0"/>
                </a:solidFill>
              </a:rPr>
              <a:t>All</a:t>
            </a:r>
            <a:r>
              <a:rPr lang="es-ES" sz="2000" b="1" dirty="0" smtClean="0">
                <a:solidFill>
                  <a:srgbClr val="0070C0"/>
                </a:solidFill>
              </a:rPr>
              <a:t> </a:t>
            </a:r>
            <a:r>
              <a:rPr lang="es-ES" sz="2000" b="1" dirty="0" err="1" smtClean="0">
                <a:solidFill>
                  <a:srgbClr val="0070C0"/>
                </a:solidFill>
              </a:rPr>
              <a:t>the</a:t>
            </a:r>
            <a:r>
              <a:rPr lang="es-ES" sz="2000" b="1" dirty="0" smtClean="0">
                <a:solidFill>
                  <a:srgbClr val="0070C0"/>
                </a:solidFill>
              </a:rPr>
              <a:t> </a:t>
            </a:r>
            <a:r>
              <a:rPr lang="es-ES" sz="2000" b="1" dirty="0" err="1" smtClean="0">
                <a:solidFill>
                  <a:srgbClr val="0070C0"/>
                </a:solidFill>
              </a:rPr>
              <a:t>models</a:t>
            </a:r>
            <a:r>
              <a:rPr lang="es-ES" sz="2000" b="1" dirty="0" smtClean="0">
                <a:solidFill>
                  <a:srgbClr val="0070C0"/>
                </a:solidFill>
              </a:rPr>
              <a:t> </a:t>
            </a:r>
            <a:r>
              <a:rPr lang="es-ES" sz="2000" b="1" dirty="0" err="1" smtClean="0">
                <a:solidFill>
                  <a:srgbClr val="0070C0"/>
                </a:solidFill>
              </a:rPr>
              <a:t>used</a:t>
            </a:r>
            <a:r>
              <a:rPr lang="es-ES" sz="2000" b="1" dirty="0" smtClean="0">
                <a:solidFill>
                  <a:srgbClr val="0070C0"/>
                </a:solidFill>
              </a:rPr>
              <a:t> IFS </a:t>
            </a:r>
            <a:r>
              <a:rPr lang="es-ES" sz="2000" b="1" dirty="0" err="1" smtClean="0">
                <a:solidFill>
                  <a:srgbClr val="0070C0"/>
                </a:solidFill>
              </a:rPr>
              <a:t>meteorology</a:t>
            </a:r>
            <a:r>
              <a:rPr lang="es-ES" sz="2000" b="1" dirty="0" smtClean="0">
                <a:solidFill>
                  <a:srgbClr val="0070C0"/>
                </a:solidFill>
              </a:rPr>
              <a:t>, </a:t>
            </a:r>
            <a:r>
              <a:rPr lang="es-ES" sz="2000" b="1" dirty="0" err="1" smtClean="0">
                <a:solidFill>
                  <a:srgbClr val="0070C0"/>
                </a:solidFill>
              </a:rPr>
              <a:t>but</a:t>
            </a:r>
            <a:r>
              <a:rPr lang="es-ES" sz="2000" b="1" dirty="0" smtClean="0">
                <a:solidFill>
                  <a:srgbClr val="0070C0"/>
                </a:solidFill>
              </a:rPr>
              <a:t>: GLEMOS-&gt; IFS </a:t>
            </a:r>
            <a:r>
              <a:rPr lang="es-ES" sz="2000" b="1" dirty="0" err="1" smtClean="0">
                <a:solidFill>
                  <a:srgbClr val="0070C0"/>
                </a:solidFill>
              </a:rPr>
              <a:t>refined</a:t>
            </a:r>
            <a:r>
              <a:rPr lang="es-ES" sz="2000" b="1" dirty="0" smtClean="0">
                <a:solidFill>
                  <a:srgbClr val="0070C0"/>
                </a:solidFill>
              </a:rPr>
              <a:t> </a:t>
            </a:r>
            <a:r>
              <a:rPr lang="es-ES" sz="2000" b="1" dirty="0" err="1" smtClean="0">
                <a:solidFill>
                  <a:srgbClr val="0070C0"/>
                </a:solidFill>
              </a:rPr>
              <a:t>with</a:t>
            </a:r>
            <a:r>
              <a:rPr lang="es-ES" sz="2000" b="1" dirty="0" smtClean="0">
                <a:solidFill>
                  <a:srgbClr val="0070C0"/>
                </a:solidFill>
              </a:rPr>
              <a:t> WRF; CHIMERE-&gt;IFS </a:t>
            </a:r>
            <a:r>
              <a:rPr lang="es-ES" sz="2000" b="1" dirty="0" err="1" smtClean="0">
                <a:solidFill>
                  <a:srgbClr val="0070C0"/>
                </a:solidFill>
              </a:rPr>
              <a:t>with</a:t>
            </a:r>
            <a:r>
              <a:rPr lang="es-ES" sz="2000" b="1" dirty="0" smtClean="0">
                <a:solidFill>
                  <a:srgbClr val="0070C0"/>
                </a:solidFill>
              </a:rPr>
              <a:t> PBL </a:t>
            </a:r>
            <a:r>
              <a:rPr lang="es-ES" sz="2000" b="1" dirty="0" err="1" smtClean="0">
                <a:solidFill>
                  <a:srgbClr val="0070C0"/>
                </a:solidFill>
              </a:rPr>
              <a:t>calculated</a:t>
            </a:r>
            <a:r>
              <a:rPr lang="es-ES" sz="2000" b="1" dirty="0" smtClean="0">
                <a:solidFill>
                  <a:srgbClr val="0070C0"/>
                </a:solidFill>
              </a:rPr>
              <a:t> </a:t>
            </a:r>
            <a:r>
              <a:rPr lang="es-ES" sz="2000" b="1" dirty="0" err="1" smtClean="0">
                <a:solidFill>
                  <a:srgbClr val="0070C0"/>
                </a:solidFill>
              </a:rPr>
              <a:t>by</a:t>
            </a:r>
            <a:r>
              <a:rPr lang="es-ES" sz="2000" b="1" dirty="0" smtClean="0">
                <a:solidFill>
                  <a:srgbClr val="0070C0"/>
                </a:solidFill>
              </a:rPr>
              <a:t> </a:t>
            </a:r>
            <a:r>
              <a:rPr lang="es-ES" sz="2000" b="1" dirty="0" err="1" smtClean="0">
                <a:solidFill>
                  <a:srgbClr val="0070C0"/>
                </a:solidFill>
              </a:rPr>
              <a:t>the</a:t>
            </a:r>
            <a:r>
              <a:rPr lang="es-ES" sz="2000" b="1" dirty="0" smtClean="0">
                <a:solidFill>
                  <a:srgbClr val="0070C0"/>
                </a:solidFill>
              </a:rPr>
              <a:t> </a:t>
            </a:r>
            <a:r>
              <a:rPr lang="es-ES" sz="2000" b="1" dirty="0" err="1" smtClean="0">
                <a:solidFill>
                  <a:srgbClr val="0070C0"/>
                </a:solidFill>
              </a:rPr>
              <a:t>model</a:t>
            </a:r>
            <a:r>
              <a:rPr lang="es-ES" sz="2000" b="1" dirty="0" smtClean="0">
                <a:solidFill>
                  <a:srgbClr val="0070C0"/>
                </a:solidFill>
              </a:rPr>
              <a:t>; SILAM -&gt; </a:t>
            </a:r>
            <a:r>
              <a:rPr lang="es-ES" sz="2000" b="1" dirty="0" err="1" smtClean="0">
                <a:solidFill>
                  <a:srgbClr val="0070C0"/>
                </a:solidFill>
              </a:rPr>
              <a:t>some</a:t>
            </a:r>
            <a:r>
              <a:rPr lang="es-ES" sz="2000" b="1" dirty="0" smtClean="0">
                <a:solidFill>
                  <a:srgbClr val="0070C0"/>
                </a:solidFill>
              </a:rPr>
              <a:t> </a:t>
            </a:r>
            <a:r>
              <a:rPr lang="es-ES" sz="2000" b="1" dirty="0" err="1" smtClean="0">
                <a:solidFill>
                  <a:srgbClr val="0070C0"/>
                </a:solidFill>
              </a:rPr>
              <a:t>processing</a:t>
            </a:r>
            <a:r>
              <a:rPr lang="es-ES" sz="2000" b="1" dirty="0" smtClean="0">
                <a:solidFill>
                  <a:srgbClr val="0070C0"/>
                </a:solidFill>
              </a:rPr>
              <a:t> </a:t>
            </a:r>
            <a:r>
              <a:rPr lang="es-ES" sz="2000" b="1" dirty="0" err="1">
                <a:solidFill>
                  <a:srgbClr val="0070C0"/>
                </a:solidFill>
              </a:rPr>
              <a:t>for</a:t>
            </a:r>
            <a:r>
              <a:rPr lang="es-ES" sz="2000" b="1" dirty="0">
                <a:solidFill>
                  <a:srgbClr val="0070C0"/>
                </a:solidFill>
              </a:rPr>
              <a:t> </a:t>
            </a:r>
            <a:r>
              <a:rPr lang="es-ES" sz="2000" b="1" dirty="0">
                <a:solidFill>
                  <a:srgbClr val="0070C0"/>
                </a:solidFill>
              </a:rPr>
              <a:t>P</a:t>
            </a:r>
            <a:r>
              <a:rPr lang="es-ES" sz="2000" b="1" dirty="0" smtClean="0">
                <a:solidFill>
                  <a:srgbClr val="0070C0"/>
                </a:solidFill>
              </a:rPr>
              <a:t>BL </a:t>
            </a:r>
            <a:r>
              <a:rPr lang="es-ES" sz="2000" b="1" dirty="0">
                <a:solidFill>
                  <a:srgbClr val="0070C0"/>
                </a:solidFill>
              </a:rPr>
              <a:t>and vertical </a:t>
            </a:r>
            <a:r>
              <a:rPr lang="es-ES" sz="2000" b="1" dirty="0" err="1">
                <a:solidFill>
                  <a:srgbClr val="0070C0"/>
                </a:solidFill>
              </a:rPr>
              <a:t>wind</a:t>
            </a:r>
            <a:r>
              <a:rPr lang="es-ES" sz="2000" b="1" dirty="0">
                <a:solidFill>
                  <a:srgbClr val="0070C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7540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F25DA52-6D62-66C4-AC73-739B6EBC5B4B}"/>
              </a:ext>
            </a:extLst>
          </p:cNvPr>
          <p:cNvSpPr txBox="1"/>
          <p:nvPr/>
        </p:nvSpPr>
        <p:spPr>
          <a:xfrm>
            <a:off x="5282155" y="185197"/>
            <a:ext cx="66689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Eras Bold ITC" panose="020B0907030504020204" pitchFamily="34" charset="0"/>
              </a:rPr>
              <a:t>Annual mean </a:t>
            </a:r>
            <a:r>
              <a:rPr lang="en-US" sz="2800" dirty="0" smtClean="0">
                <a:solidFill>
                  <a:srgbClr val="0070C0"/>
                </a:solidFill>
                <a:latin typeface="Eras Bold ITC" panose="020B0907030504020204" pitchFamily="34" charset="0"/>
              </a:rPr>
              <a:t>modelled B(a)P </a:t>
            </a:r>
            <a:r>
              <a:rPr lang="en-US" sz="2800" dirty="0">
                <a:solidFill>
                  <a:srgbClr val="0070C0"/>
                </a:solidFill>
                <a:latin typeface="Eras Bold ITC" panose="020B0907030504020204" pitchFamily="34" charset="0"/>
              </a:rPr>
              <a:t>concentrations (2018) </a:t>
            </a:r>
            <a:r>
              <a:rPr lang="es-ES" sz="2800" b="1" dirty="0"/>
              <a:t>(aerosol + gas)</a:t>
            </a:r>
          </a:p>
          <a:p>
            <a:pPr algn="ctr"/>
            <a:endParaRPr lang="en-US" sz="2800" dirty="0">
              <a:solidFill>
                <a:srgbClr val="0070C0"/>
              </a:solidFill>
              <a:latin typeface="Eras Bold ITC" panose="020B0907030504020204" pitchFamily="34" charset="0"/>
            </a:endParaRP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E99C7EF9-CD75-96B8-51E1-8BA4F820F7F5}"/>
              </a:ext>
            </a:extLst>
          </p:cNvPr>
          <p:cNvSpPr txBox="1"/>
          <p:nvPr/>
        </p:nvSpPr>
        <p:spPr>
          <a:xfrm>
            <a:off x="9084906" y="132643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  <a:latin typeface="Eras Bold ITC" panose="020B0907030504020204" pitchFamily="34" charset="0"/>
              </a:rPr>
              <a:t>GLEMOS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6" name="TextBox 10">
            <a:extLst>
              <a:ext uri="{FF2B5EF4-FFF2-40B4-BE49-F238E27FC236}">
                <a16:creationId xmlns:a16="http://schemas.microsoft.com/office/drawing/2014/main" id="{4E2348B4-0334-85E2-671C-3FA0312A54EC}"/>
              </a:ext>
            </a:extLst>
          </p:cNvPr>
          <p:cNvSpPr txBox="1"/>
          <p:nvPr/>
        </p:nvSpPr>
        <p:spPr>
          <a:xfrm>
            <a:off x="6326096" y="386464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/>
                </a:solidFill>
                <a:latin typeface="Eras Bold ITC" panose="020B0907030504020204" pitchFamily="34" charset="0"/>
              </a:rPr>
              <a:t>MINNI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3A98F04B-2BB8-0EF1-DE03-08C6E67124E6}"/>
              </a:ext>
            </a:extLst>
          </p:cNvPr>
          <p:cNvSpPr/>
          <p:nvPr/>
        </p:nvSpPr>
        <p:spPr>
          <a:xfrm>
            <a:off x="13129298" y="4817758"/>
            <a:ext cx="126000" cy="126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AB076C6E-67ED-F968-98FA-4AF35564B0F8}"/>
              </a:ext>
            </a:extLst>
          </p:cNvPr>
          <p:cNvSpPr/>
          <p:nvPr/>
        </p:nvSpPr>
        <p:spPr>
          <a:xfrm>
            <a:off x="13110248" y="4503009"/>
            <a:ext cx="144000" cy="144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0">
            <a:extLst>
              <a:ext uri="{FF2B5EF4-FFF2-40B4-BE49-F238E27FC236}">
                <a16:creationId xmlns:a16="http://schemas.microsoft.com/office/drawing/2014/main" id="{E99C7EF9-CD75-96B8-51E1-8BA4F820F7F5}"/>
              </a:ext>
            </a:extLst>
          </p:cNvPr>
          <p:cNvSpPr txBox="1"/>
          <p:nvPr/>
        </p:nvSpPr>
        <p:spPr>
          <a:xfrm>
            <a:off x="9212348" y="383794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  <a:latin typeface="Eras Bold ITC" panose="020B0907030504020204" pitchFamily="34" charset="0"/>
              </a:rPr>
              <a:t>SILAM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22" r="54280" b="13969"/>
          <a:stretch/>
        </p:blipFill>
        <p:spPr>
          <a:xfrm>
            <a:off x="5710951" y="1619761"/>
            <a:ext cx="6011780" cy="2256236"/>
          </a:xfrm>
          <a:prstGeom prst="rect">
            <a:avLst/>
          </a:prstGeom>
        </p:spPr>
      </p:pic>
      <p:sp>
        <p:nvSpPr>
          <p:cNvPr id="15" name="TextBox 10">
            <a:extLst>
              <a:ext uri="{FF2B5EF4-FFF2-40B4-BE49-F238E27FC236}">
                <a16:creationId xmlns:a16="http://schemas.microsoft.com/office/drawing/2014/main" id="{E99C7EF9-CD75-96B8-51E1-8BA4F820F7F5}"/>
              </a:ext>
            </a:extLst>
          </p:cNvPr>
          <p:cNvSpPr txBox="1"/>
          <p:nvPr/>
        </p:nvSpPr>
        <p:spPr>
          <a:xfrm>
            <a:off x="6311584" y="1266962"/>
            <a:ext cx="1343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  <a:latin typeface="Eras Bold ITC" panose="020B0907030504020204" pitchFamily="34" charset="0"/>
              </a:rPr>
              <a:t>CHIMERE</a:t>
            </a:r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30" name="Группа 7">
            <a:extLst>
              <a:ext uri="{FF2B5EF4-FFF2-40B4-BE49-F238E27FC236}">
                <a16:creationId xmlns:a16="http://schemas.microsoft.com/office/drawing/2014/main" id="{5658DDB2-E4AE-4660-A0C6-9589FEDF8701}"/>
              </a:ext>
            </a:extLst>
          </p:cNvPr>
          <p:cNvGrpSpPr/>
          <p:nvPr/>
        </p:nvGrpSpPr>
        <p:grpSpPr>
          <a:xfrm>
            <a:off x="233119" y="2085654"/>
            <a:ext cx="4210887" cy="3637717"/>
            <a:chOff x="5461316" y="864103"/>
            <a:chExt cx="6312421" cy="5129794"/>
          </a:xfrm>
        </p:grpSpPr>
        <p:pic>
          <p:nvPicPr>
            <p:cNvPr id="31" name="Рисунок 5">
              <a:extLst>
                <a:ext uri="{FF2B5EF4-FFF2-40B4-BE49-F238E27FC236}">
                  <a16:creationId xmlns:a16="http://schemas.microsoft.com/office/drawing/2014/main" id="{AEB81714-C92C-43AD-903C-E59DFB1D7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1316" y="864103"/>
              <a:ext cx="6312421" cy="5129794"/>
            </a:xfrm>
            <a:prstGeom prst="rect">
              <a:avLst/>
            </a:prstGeom>
          </p:spPr>
        </p:pic>
        <p:sp>
          <p:nvSpPr>
            <p:cNvPr id="32" name="Прямоугольник 6">
              <a:extLst>
                <a:ext uri="{FF2B5EF4-FFF2-40B4-BE49-F238E27FC236}">
                  <a16:creationId xmlns:a16="http://schemas.microsoft.com/office/drawing/2014/main" id="{43FC413D-E4A9-436C-8E28-91B31FEDA4AC}"/>
                </a:ext>
              </a:extLst>
            </p:cNvPr>
            <p:cNvSpPr/>
            <p:nvPr/>
          </p:nvSpPr>
          <p:spPr>
            <a:xfrm>
              <a:off x="5726545" y="1080655"/>
              <a:ext cx="5791200" cy="4701309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sp>
        <p:nvSpPr>
          <p:cNvPr id="33" name="TextBox 9">
            <a:extLst>
              <a:ext uri="{FF2B5EF4-FFF2-40B4-BE49-F238E27FC236}">
                <a16:creationId xmlns:a16="http://schemas.microsoft.com/office/drawing/2014/main" id="{5BF7A261-C8B0-4C74-9E6D-08302DDE3DF9}"/>
              </a:ext>
            </a:extLst>
          </p:cNvPr>
          <p:cNvSpPr txBox="1"/>
          <p:nvPr/>
        </p:nvSpPr>
        <p:spPr>
          <a:xfrm>
            <a:off x="696546" y="1269482"/>
            <a:ext cx="36201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Eras Bold ITC" panose="020B09070305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CEIP emission inventory for 2018 (submission of 2021)</a:t>
            </a:r>
            <a:endParaRPr lang="ru-RU" dirty="0"/>
          </a:p>
        </p:txBody>
      </p:sp>
      <p:sp>
        <p:nvSpPr>
          <p:cNvPr id="34" name="TextBox 11">
            <a:extLst>
              <a:ext uri="{FF2B5EF4-FFF2-40B4-BE49-F238E27FC236}">
                <a16:creationId xmlns:a16="http://schemas.microsoft.com/office/drawing/2014/main" id="{5D83E765-0BB3-4BE9-B4F0-BD900830E4E8}"/>
              </a:ext>
            </a:extLst>
          </p:cNvPr>
          <p:cNvSpPr txBox="1"/>
          <p:nvPr/>
        </p:nvSpPr>
        <p:spPr>
          <a:xfrm>
            <a:off x="377489" y="5782008"/>
            <a:ext cx="40665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Eras Bold ITC" panose="020B09070305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B(a)P annual emission fluxes for 2018, g km</a:t>
            </a:r>
            <a:r>
              <a:rPr lang="en-US" baseline="30000" dirty="0">
                <a:latin typeface="Eras Bold ITC" panose="020B09070305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-2</a:t>
            </a:r>
            <a:r>
              <a:rPr lang="en-US" dirty="0">
                <a:latin typeface="Eras Bold ITC" panose="020B09070305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smtClean="0">
                <a:latin typeface="Eras Bold ITC" panose="020B09070305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yr</a:t>
            </a:r>
            <a:r>
              <a:rPr lang="en-US" baseline="30000" dirty="0" smtClean="0">
                <a:latin typeface="Eras Bold ITC" panose="020B09070305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-1</a:t>
            </a:r>
            <a:endParaRPr lang="ru-RU" baseline="30000" dirty="0"/>
          </a:p>
        </p:txBody>
      </p:sp>
      <p:sp>
        <p:nvSpPr>
          <p:cNvPr id="35" name="TextBox 11">
            <a:extLst>
              <a:ext uri="{FF2B5EF4-FFF2-40B4-BE49-F238E27FC236}">
                <a16:creationId xmlns:a16="http://schemas.microsoft.com/office/drawing/2014/main" id="{FF25DA52-6D62-66C4-AC73-739B6EBC5B4B}"/>
              </a:ext>
            </a:extLst>
          </p:cNvPr>
          <p:cNvSpPr txBox="1"/>
          <p:nvPr/>
        </p:nvSpPr>
        <p:spPr>
          <a:xfrm>
            <a:off x="233119" y="286056"/>
            <a:ext cx="46666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Eras Bold ITC" panose="020B0907030504020204" pitchFamily="34" charset="0"/>
              </a:rPr>
              <a:t>Annual </a:t>
            </a:r>
            <a:r>
              <a:rPr lang="en-US" sz="2800" dirty="0" smtClean="0">
                <a:solidFill>
                  <a:srgbClr val="0070C0"/>
                </a:solidFill>
                <a:latin typeface="Eras Bold ITC" panose="020B0907030504020204" pitchFamily="34" charset="0"/>
              </a:rPr>
              <a:t>emissions</a:t>
            </a:r>
          </a:p>
          <a:p>
            <a:pPr algn="ctr"/>
            <a:r>
              <a:rPr lang="en-US" sz="2800" dirty="0" smtClean="0">
                <a:solidFill>
                  <a:srgbClr val="0070C0"/>
                </a:solidFill>
                <a:latin typeface="Eras Bold ITC" panose="020B0907030504020204" pitchFamily="34" charset="0"/>
              </a:rPr>
              <a:t>(2018</a:t>
            </a:r>
            <a:r>
              <a:rPr lang="en-US" sz="2800" dirty="0">
                <a:solidFill>
                  <a:srgbClr val="0070C0"/>
                </a:solidFill>
                <a:latin typeface="Eras Bold ITC" panose="020B0907030504020204" pitchFamily="34" charset="0"/>
              </a:rPr>
              <a:t>) </a:t>
            </a: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9" t="23937" r="1579" b="17183"/>
          <a:stretch/>
        </p:blipFill>
        <p:spPr>
          <a:xfrm>
            <a:off x="4993730" y="4086741"/>
            <a:ext cx="1251409" cy="1691526"/>
          </a:xfrm>
          <a:prstGeom prst="rect">
            <a:avLst/>
          </a:prstGeom>
        </p:spPr>
      </p:pic>
      <p:cxnSp>
        <p:nvCxnSpPr>
          <p:cNvPr id="7" name="Conector recto 6"/>
          <p:cNvCxnSpPr/>
          <p:nvPr/>
        </p:nvCxnSpPr>
        <p:spPr>
          <a:xfrm>
            <a:off x="4899749" y="957608"/>
            <a:ext cx="0" cy="54707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12" t="23192" r="13022" b="14165"/>
          <a:stretch/>
        </p:blipFill>
        <p:spPr>
          <a:xfrm>
            <a:off x="6265465" y="4208205"/>
            <a:ext cx="5565829" cy="233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70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17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463539" y="1494785"/>
            <a:ext cx="2216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rgbClr val="00B0F0"/>
                </a:solidFill>
              </a:rPr>
              <a:t>Aerosol + Gas</a:t>
            </a:r>
            <a:endParaRPr lang="es-ES" sz="2800" b="1" dirty="0">
              <a:solidFill>
                <a:srgbClr val="00B0F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" t="31255" b="22615"/>
          <a:stretch/>
        </p:blipFill>
        <p:spPr>
          <a:xfrm>
            <a:off x="2679658" y="2613845"/>
            <a:ext cx="8333783" cy="147196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" t="31603" b="21917"/>
          <a:stretch/>
        </p:blipFill>
        <p:spPr>
          <a:xfrm>
            <a:off x="2646205" y="4298265"/>
            <a:ext cx="8322632" cy="148311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" t="13917" b="12927"/>
          <a:stretch/>
        </p:blipFill>
        <p:spPr>
          <a:xfrm>
            <a:off x="2821258" y="769435"/>
            <a:ext cx="8333784" cy="1750741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679658" y="5731253"/>
            <a:ext cx="846461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Eras Bold ITC" panose="020B0907030504020204" pitchFamily="34" charset="0"/>
              </a:rPr>
              <a:t>In general </a:t>
            </a:r>
            <a:r>
              <a:rPr lang="es-ES" dirty="0" err="1" smtClean="0">
                <a:latin typeface="Eras Bold ITC" panose="020B0907030504020204" pitchFamily="34" charset="0"/>
              </a:rPr>
              <a:t>all</a:t>
            </a:r>
            <a:r>
              <a:rPr lang="es-ES" dirty="0" smtClean="0">
                <a:latin typeface="Eras Bold ITC" panose="020B0907030504020204" pitchFamily="34" charset="0"/>
              </a:rPr>
              <a:t> </a:t>
            </a:r>
            <a:r>
              <a:rPr lang="es-ES" dirty="0" err="1" smtClean="0">
                <a:latin typeface="Eras Bold ITC" panose="020B0907030504020204" pitchFamily="34" charset="0"/>
              </a:rPr>
              <a:t>models</a:t>
            </a:r>
            <a:r>
              <a:rPr lang="es-ES" dirty="0" smtClean="0">
                <a:latin typeface="Eras Bold ITC" panose="020B0907030504020204" pitchFamily="34" charset="0"/>
              </a:rPr>
              <a:t> </a:t>
            </a:r>
            <a:r>
              <a:rPr lang="es-ES" dirty="0" err="1" smtClean="0">
                <a:latin typeface="Eras Bold ITC" panose="020B0907030504020204" pitchFamily="34" charset="0"/>
              </a:rPr>
              <a:t>have</a:t>
            </a:r>
            <a:r>
              <a:rPr lang="es-ES" dirty="0" smtClean="0">
                <a:latin typeface="Eras Bold ITC" panose="020B0907030504020204" pitchFamily="34" charset="0"/>
              </a:rPr>
              <a:t> B(a)P </a:t>
            </a:r>
            <a:r>
              <a:rPr lang="es-ES" dirty="0" err="1" smtClean="0">
                <a:latin typeface="Eras Bold ITC" panose="020B0907030504020204" pitchFamily="34" charset="0"/>
              </a:rPr>
              <a:t>mainly</a:t>
            </a:r>
            <a:r>
              <a:rPr lang="es-ES" dirty="0" smtClean="0">
                <a:latin typeface="Eras Bold ITC" panose="020B0907030504020204" pitchFamily="34" charset="0"/>
              </a:rPr>
              <a:t> in </a:t>
            </a:r>
            <a:r>
              <a:rPr lang="es-ES" dirty="0" err="1" smtClean="0">
                <a:latin typeface="Eras Bold ITC" panose="020B0907030504020204" pitchFamily="34" charset="0"/>
              </a:rPr>
              <a:t>the</a:t>
            </a:r>
            <a:r>
              <a:rPr lang="es-ES" dirty="0" smtClean="0">
                <a:latin typeface="Eras Bold ITC" panose="020B0907030504020204" pitchFamily="34" charset="0"/>
              </a:rPr>
              <a:t> aerosol </a:t>
            </a:r>
            <a:r>
              <a:rPr lang="es-ES" dirty="0" err="1" smtClean="0">
                <a:latin typeface="Eras Bold ITC" panose="020B0907030504020204" pitchFamily="34" charset="0"/>
              </a:rPr>
              <a:t>component</a:t>
            </a:r>
            <a:endParaRPr lang="es-ES" dirty="0">
              <a:latin typeface="Eras Bold ITC" panose="020B0907030504020204" pitchFamily="34" charset="0"/>
            </a:endParaRP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E99C7EF9-CD75-96B8-51E1-8BA4F820F7F5}"/>
              </a:ext>
            </a:extLst>
          </p:cNvPr>
          <p:cNvSpPr txBox="1"/>
          <p:nvPr/>
        </p:nvSpPr>
        <p:spPr>
          <a:xfrm>
            <a:off x="3044284" y="697960"/>
            <a:ext cx="1683834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Eras Bold ITC" panose="020B0907030504020204" pitchFamily="34" charset="0"/>
              </a:rPr>
              <a:t>CHIMERE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E99C7EF9-CD75-96B8-51E1-8BA4F820F7F5}"/>
              </a:ext>
            </a:extLst>
          </p:cNvPr>
          <p:cNvSpPr txBox="1"/>
          <p:nvPr/>
        </p:nvSpPr>
        <p:spPr>
          <a:xfrm>
            <a:off x="4728118" y="697960"/>
            <a:ext cx="1743302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Eras Bold ITC" panose="020B0907030504020204" pitchFamily="34" charset="0"/>
              </a:rPr>
              <a:t>GLEMOS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E99C7EF9-CD75-96B8-51E1-8BA4F820F7F5}"/>
              </a:ext>
            </a:extLst>
          </p:cNvPr>
          <p:cNvSpPr txBox="1"/>
          <p:nvPr/>
        </p:nvSpPr>
        <p:spPr>
          <a:xfrm>
            <a:off x="6335401" y="697960"/>
            <a:ext cx="1955872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Eras Bold ITC" panose="020B0907030504020204" pitchFamily="34" charset="0"/>
              </a:rPr>
              <a:t>MINNI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E99C7EF9-CD75-96B8-51E1-8BA4F820F7F5}"/>
              </a:ext>
            </a:extLst>
          </p:cNvPr>
          <p:cNvSpPr txBox="1"/>
          <p:nvPr/>
        </p:nvSpPr>
        <p:spPr>
          <a:xfrm>
            <a:off x="8291273" y="697960"/>
            <a:ext cx="1683834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Eras Bold ITC" panose="020B0907030504020204" pitchFamily="34" charset="0"/>
              </a:rPr>
              <a:t>SILAM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87485" y="874782"/>
            <a:ext cx="1903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>
                <a:latin typeface="Eras Bold ITC" panose="020B0907030504020204" pitchFamily="34" charset="0"/>
              </a:rPr>
              <a:t>B(a)P </a:t>
            </a:r>
            <a:r>
              <a:rPr lang="es-ES" sz="2400" dirty="0" err="1">
                <a:latin typeface="Eras Bold ITC" panose="020B0907030504020204" pitchFamily="34" charset="0"/>
              </a:rPr>
              <a:t>conc</a:t>
            </a:r>
            <a:r>
              <a:rPr lang="es-ES" sz="2400" dirty="0">
                <a:latin typeface="Eras Bold ITC" panose="020B0907030504020204" pitchFamily="34" charset="0"/>
              </a:rPr>
              <a:t>.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670001" y="2957298"/>
            <a:ext cx="1323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rgbClr val="00B0F0"/>
                </a:solidFill>
              </a:rPr>
              <a:t>Aerosol</a:t>
            </a:r>
            <a:endParaRPr lang="es-ES" sz="2800" b="1" dirty="0">
              <a:solidFill>
                <a:srgbClr val="00B0F0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877581" y="4664021"/>
            <a:ext cx="73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rgbClr val="00B0F0"/>
                </a:solidFill>
              </a:rPr>
              <a:t>Gas</a:t>
            </a:r>
            <a:endParaRPr lang="es-ES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1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547760" y="1049616"/>
            <a:ext cx="2216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rgbClr val="00B0F0"/>
                </a:solidFill>
              </a:rPr>
              <a:t>Aerosol + Gas</a:t>
            </a:r>
            <a:endParaRPr lang="es-ES" sz="2800" b="1" dirty="0">
              <a:solidFill>
                <a:srgbClr val="00B0F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" t="31255" b="22615"/>
          <a:stretch/>
        </p:blipFill>
        <p:spPr>
          <a:xfrm>
            <a:off x="2763879" y="2168676"/>
            <a:ext cx="8333783" cy="147196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" t="13917" b="12927"/>
          <a:stretch/>
        </p:blipFill>
        <p:spPr>
          <a:xfrm>
            <a:off x="2905479" y="324266"/>
            <a:ext cx="8333784" cy="1750741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703633" y="5501343"/>
            <a:ext cx="846461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Eras Bold ITC" panose="020B0907030504020204" pitchFamily="34" charset="0"/>
              </a:rPr>
              <a:t>In general </a:t>
            </a:r>
            <a:r>
              <a:rPr lang="es-ES" dirty="0" err="1" smtClean="0">
                <a:latin typeface="Eras Bold ITC" panose="020B0907030504020204" pitchFamily="34" charset="0"/>
              </a:rPr>
              <a:t>all</a:t>
            </a:r>
            <a:r>
              <a:rPr lang="es-ES" dirty="0" smtClean="0">
                <a:latin typeface="Eras Bold ITC" panose="020B0907030504020204" pitchFamily="34" charset="0"/>
              </a:rPr>
              <a:t> </a:t>
            </a:r>
            <a:r>
              <a:rPr lang="es-ES" dirty="0" err="1" smtClean="0">
                <a:latin typeface="Eras Bold ITC" panose="020B0907030504020204" pitchFamily="34" charset="0"/>
              </a:rPr>
              <a:t>models</a:t>
            </a:r>
            <a:r>
              <a:rPr lang="es-ES" dirty="0" smtClean="0">
                <a:latin typeface="Eras Bold ITC" panose="020B0907030504020204" pitchFamily="34" charset="0"/>
              </a:rPr>
              <a:t> </a:t>
            </a:r>
            <a:r>
              <a:rPr lang="es-ES" dirty="0" err="1" smtClean="0">
                <a:latin typeface="Eras Bold ITC" panose="020B0907030504020204" pitchFamily="34" charset="0"/>
              </a:rPr>
              <a:t>have</a:t>
            </a:r>
            <a:r>
              <a:rPr lang="es-ES" dirty="0" smtClean="0">
                <a:latin typeface="Eras Bold ITC" panose="020B0907030504020204" pitchFamily="34" charset="0"/>
              </a:rPr>
              <a:t> B(a)P </a:t>
            </a:r>
            <a:r>
              <a:rPr lang="es-ES" dirty="0" err="1" smtClean="0">
                <a:latin typeface="Eras Bold ITC" panose="020B0907030504020204" pitchFamily="34" charset="0"/>
              </a:rPr>
              <a:t>mainly</a:t>
            </a:r>
            <a:r>
              <a:rPr lang="es-ES" dirty="0" smtClean="0">
                <a:latin typeface="Eras Bold ITC" panose="020B0907030504020204" pitchFamily="34" charset="0"/>
              </a:rPr>
              <a:t> in </a:t>
            </a:r>
            <a:r>
              <a:rPr lang="es-ES" dirty="0" err="1" smtClean="0">
                <a:latin typeface="Eras Bold ITC" panose="020B0907030504020204" pitchFamily="34" charset="0"/>
              </a:rPr>
              <a:t>the</a:t>
            </a:r>
            <a:r>
              <a:rPr lang="es-ES" dirty="0" smtClean="0">
                <a:latin typeface="Eras Bold ITC" panose="020B0907030504020204" pitchFamily="34" charset="0"/>
              </a:rPr>
              <a:t> aerosol </a:t>
            </a:r>
            <a:r>
              <a:rPr lang="es-ES" dirty="0" err="1" smtClean="0">
                <a:latin typeface="Eras Bold ITC" panose="020B0907030504020204" pitchFamily="34" charset="0"/>
              </a:rPr>
              <a:t>component</a:t>
            </a:r>
            <a:endParaRPr lang="es-ES" dirty="0">
              <a:latin typeface="Eras Bold ITC" panose="020B0907030504020204" pitchFamily="34" charset="0"/>
            </a:endParaRP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E99C7EF9-CD75-96B8-51E1-8BA4F820F7F5}"/>
              </a:ext>
            </a:extLst>
          </p:cNvPr>
          <p:cNvSpPr txBox="1"/>
          <p:nvPr/>
        </p:nvSpPr>
        <p:spPr>
          <a:xfrm>
            <a:off x="3128505" y="252791"/>
            <a:ext cx="1683834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Eras Bold ITC" panose="020B0907030504020204" pitchFamily="34" charset="0"/>
              </a:rPr>
              <a:t>CHIMERE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E99C7EF9-CD75-96B8-51E1-8BA4F820F7F5}"/>
              </a:ext>
            </a:extLst>
          </p:cNvPr>
          <p:cNvSpPr txBox="1"/>
          <p:nvPr/>
        </p:nvSpPr>
        <p:spPr>
          <a:xfrm>
            <a:off x="4812339" y="252791"/>
            <a:ext cx="1743302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Eras Bold ITC" panose="020B0907030504020204" pitchFamily="34" charset="0"/>
              </a:rPr>
              <a:t>GLEMOS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E99C7EF9-CD75-96B8-51E1-8BA4F820F7F5}"/>
              </a:ext>
            </a:extLst>
          </p:cNvPr>
          <p:cNvSpPr txBox="1"/>
          <p:nvPr/>
        </p:nvSpPr>
        <p:spPr>
          <a:xfrm>
            <a:off x="6419622" y="252791"/>
            <a:ext cx="1955872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Eras Bold ITC" panose="020B0907030504020204" pitchFamily="34" charset="0"/>
              </a:rPr>
              <a:t>MINNI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E99C7EF9-CD75-96B8-51E1-8BA4F820F7F5}"/>
              </a:ext>
            </a:extLst>
          </p:cNvPr>
          <p:cNvSpPr txBox="1"/>
          <p:nvPr/>
        </p:nvSpPr>
        <p:spPr>
          <a:xfrm>
            <a:off x="8375494" y="252791"/>
            <a:ext cx="1683834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Eras Bold ITC" panose="020B0907030504020204" pitchFamily="34" charset="0"/>
              </a:rPr>
              <a:t>SILAM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71706" y="429613"/>
            <a:ext cx="1903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>
                <a:latin typeface="Eras Bold ITC" panose="020B0907030504020204" pitchFamily="34" charset="0"/>
              </a:rPr>
              <a:t>B(a)P </a:t>
            </a:r>
            <a:r>
              <a:rPr lang="es-ES" sz="2400" dirty="0" err="1">
                <a:latin typeface="Eras Bold ITC" panose="020B0907030504020204" pitchFamily="34" charset="0"/>
              </a:rPr>
              <a:t>conc</a:t>
            </a:r>
            <a:r>
              <a:rPr lang="es-ES" sz="2400" dirty="0">
                <a:latin typeface="Eras Bold ITC" panose="020B0907030504020204" pitchFamily="34" charset="0"/>
              </a:rPr>
              <a:t>.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754222" y="2512129"/>
            <a:ext cx="1323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rgbClr val="00B0F0"/>
                </a:solidFill>
              </a:rPr>
              <a:t>Aerosol</a:t>
            </a:r>
            <a:endParaRPr lang="es-ES" sz="2800" b="1" dirty="0">
              <a:solidFill>
                <a:srgbClr val="00B0F0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499632" y="4066152"/>
            <a:ext cx="2204001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rgbClr val="00B0F0"/>
                </a:solidFill>
              </a:rPr>
              <a:t>Aerosol/Total</a:t>
            </a:r>
            <a:endParaRPr lang="es-ES" sz="2800" b="1" dirty="0">
              <a:solidFill>
                <a:srgbClr val="00B0F0"/>
              </a:solidFill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6" b="24966"/>
          <a:stretch/>
        </p:blipFill>
        <p:spPr>
          <a:xfrm>
            <a:off x="2703633" y="3618209"/>
            <a:ext cx="7968786" cy="1735842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2077469" y="5944785"/>
            <a:ext cx="967024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latin typeface="Eras Bold ITC" panose="020B0907030504020204" pitchFamily="34" charset="0"/>
              </a:rPr>
              <a:t>In general </a:t>
            </a:r>
            <a:r>
              <a:rPr lang="es-ES" dirty="0" err="1" smtClean="0">
                <a:latin typeface="Eras Bold ITC" panose="020B0907030504020204" pitchFamily="34" charset="0"/>
              </a:rPr>
              <a:t>all</a:t>
            </a:r>
            <a:r>
              <a:rPr lang="es-ES" dirty="0" smtClean="0">
                <a:latin typeface="Eras Bold ITC" panose="020B0907030504020204" pitchFamily="34" charset="0"/>
              </a:rPr>
              <a:t> </a:t>
            </a:r>
            <a:r>
              <a:rPr lang="es-ES" dirty="0" err="1" smtClean="0">
                <a:latin typeface="Eras Bold ITC" panose="020B0907030504020204" pitchFamily="34" charset="0"/>
              </a:rPr>
              <a:t>models</a:t>
            </a:r>
            <a:r>
              <a:rPr lang="es-ES" dirty="0" smtClean="0">
                <a:latin typeface="Eras Bold ITC" panose="020B0907030504020204" pitchFamily="34" charset="0"/>
              </a:rPr>
              <a:t> </a:t>
            </a:r>
            <a:r>
              <a:rPr lang="es-ES" dirty="0" err="1" smtClean="0">
                <a:latin typeface="Eras Bold ITC" panose="020B0907030504020204" pitchFamily="34" charset="0"/>
              </a:rPr>
              <a:t>have</a:t>
            </a:r>
            <a:r>
              <a:rPr lang="es-ES" dirty="0" smtClean="0">
                <a:latin typeface="Eras Bold ITC" panose="020B0907030504020204" pitchFamily="34" charset="0"/>
              </a:rPr>
              <a:t> similar </a:t>
            </a:r>
            <a:r>
              <a:rPr lang="es-ES" dirty="0" err="1" smtClean="0">
                <a:latin typeface="Eras Bold ITC" panose="020B0907030504020204" pitchFamily="34" charset="0"/>
              </a:rPr>
              <a:t>spatial</a:t>
            </a:r>
            <a:r>
              <a:rPr lang="es-ES" dirty="0" smtClean="0">
                <a:latin typeface="Eras Bold ITC" panose="020B0907030504020204" pitchFamily="34" charset="0"/>
              </a:rPr>
              <a:t> </a:t>
            </a:r>
            <a:r>
              <a:rPr lang="es-ES" dirty="0" err="1" smtClean="0">
                <a:latin typeface="Eras Bold ITC" panose="020B0907030504020204" pitchFamily="34" charset="0"/>
              </a:rPr>
              <a:t>gradients</a:t>
            </a:r>
            <a:r>
              <a:rPr lang="es-ES" dirty="0" smtClean="0">
                <a:latin typeface="Eras Bold ITC" panose="020B0907030504020204" pitchFamily="34" charset="0"/>
              </a:rPr>
              <a:t> (</a:t>
            </a:r>
            <a:r>
              <a:rPr lang="es-ES" dirty="0" err="1" smtClean="0">
                <a:latin typeface="Eras Bold ITC" panose="020B0907030504020204" pitchFamily="34" charset="0"/>
              </a:rPr>
              <a:t>except</a:t>
            </a:r>
            <a:r>
              <a:rPr lang="es-ES" dirty="0" smtClean="0">
                <a:latin typeface="Eras Bold ITC" panose="020B0907030504020204" pitchFamily="34" charset="0"/>
              </a:rPr>
              <a:t> SILAM)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latin typeface="Eras Bold ITC" panose="020B0907030504020204" pitchFamily="34" charset="0"/>
              </a:rPr>
              <a:t>CHIMERE and MINNI </a:t>
            </a:r>
            <a:r>
              <a:rPr lang="es-ES" dirty="0" err="1" smtClean="0">
                <a:latin typeface="Eras Bold ITC" panose="020B0907030504020204" pitchFamily="34" charset="0"/>
              </a:rPr>
              <a:t>have</a:t>
            </a:r>
            <a:r>
              <a:rPr lang="es-ES" dirty="0" smtClean="0">
                <a:latin typeface="Eras Bold ITC" panose="020B0907030504020204" pitchFamily="34" charset="0"/>
              </a:rPr>
              <a:t> </a:t>
            </a:r>
            <a:r>
              <a:rPr lang="es-ES" dirty="0" err="1" smtClean="0">
                <a:latin typeface="Eras Bold ITC" panose="020B0907030504020204" pitchFamily="34" charset="0"/>
              </a:rPr>
              <a:t>the</a:t>
            </a:r>
            <a:r>
              <a:rPr lang="es-ES" dirty="0" smtClean="0">
                <a:latin typeface="Eras Bold ITC" panose="020B0907030504020204" pitchFamily="34" charset="0"/>
              </a:rPr>
              <a:t> </a:t>
            </a:r>
            <a:r>
              <a:rPr lang="es-ES" dirty="0" err="1" smtClean="0">
                <a:latin typeface="Eras Bold ITC" panose="020B0907030504020204" pitchFamily="34" charset="0"/>
              </a:rPr>
              <a:t>highest</a:t>
            </a:r>
            <a:r>
              <a:rPr lang="es-ES" dirty="0" smtClean="0">
                <a:latin typeface="Eras Bold ITC" panose="020B0907030504020204" pitchFamily="34" charset="0"/>
              </a:rPr>
              <a:t> </a:t>
            </a:r>
            <a:r>
              <a:rPr lang="es-ES" dirty="0" err="1" smtClean="0">
                <a:latin typeface="Eras Bold ITC" panose="020B0907030504020204" pitchFamily="34" charset="0"/>
              </a:rPr>
              <a:t>particle</a:t>
            </a:r>
            <a:r>
              <a:rPr lang="es-ES" dirty="0" smtClean="0">
                <a:latin typeface="Eras Bold ITC" panose="020B0907030504020204" pitchFamily="34" charset="0"/>
              </a:rPr>
              <a:t> to total ratios, SILAM </a:t>
            </a:r>
            <a:r>
              <a:rPr lang="es-ES" dirty="0" err="1" smtClean="0">
                <a:latin typeface="Eras Bold ITC" panose="020B0907030504020204" pitchFamily="34" charset="0"/>
              </a:rPr>
              <a:t>the</a:t>
            </a:r>
            <a:r>
              <a:rPr lang="es-ES" dirty="0" smtClean="0">
                <a:latin typeface="Eras Bold ITC" panose="020B0907030504020204" pitchFamily="34" charset="0"/>
              </a:rPr>
              <a:t> </a:t>
            </a:r>
            <a:r>
              <a:rPr lang="es-ES" dirty="0" err="1" smtClean="0">
                <a:latin typeface="Eras Bold ITC" panose="020B0907030504020204" pitchFamily="34" charset="0"/>
              </a:rPr>
              <a:t>lowest</a:t>
            </a:r>
            <a:endParaRPr lang="es-ES" dirty="0"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85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4489" t="5215" r="28360" b="5446"/>
          <a:stretch/>
        </p:blipFill>
        <p:spPr>
          <a:xfrm>
            <a:off x="9601199" y="1053259"/>
            <a:ext cx="2423816" cy="2368071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90792" y="119717"/>
            <a:ext cx="9570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err="1" smtClean="0"/>
              <a:t>Model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evaluation</a:t>
            </a:r>
            <a:r>
              <a:rPr lang="es-ES" sz="2400" b="1" dirty="0" smtClean="0"/>
              <a:t> (B(a)P </a:t>
            </a:r>
            <a:r>
              <a:rPr lang="es-ES" sz="2400" b="1" dirty="0" err="1" smtClean="0"/>
              <a:t>concentrations</a:t>
            </a:r>
            <a:r>
              <a:rPr lang="es-ES" sz="2400" b="1" dirty="0" smtClean="0"/>
              <a:t>, </a:t>
            </a:r>
            <a:r>
              <a:rPr lang="es-ES" sz="2400" b="1" dirty="0" smtClean="0">
                <a:solidFill>
                  <a:srgbClr val="0070C0"/>
                </a:solidFill>
              </a:rPr>
              <a:t>EMEP </a:t>
            </a:r>
            <a:r>
              <a:rPr lang="es-ES" sz="2400" b="1" dirty="0" err="1" smtClean="0">
                <a:solidFill>
                  <a:srgbClr val="0070C0"/>
                </a:solidFill>
              </a:rPr>
              <a:t>stations</a:t>
            </a:r>
            <a:r>
              <a:rPr lang="es-ES" sz="2400" b="1" dirty="0" smtClean="0"/>
              <a:t>, </a:t>
            </a:r>
            <a:r>
              <a:rPr lang="es-ES" sz="2400" b="1" dirty="0" err="1" smtClean="0"/>
              <a:t>Altitude</a:t>
            </a:r>
            <a:r>
              <a:rPr lang="es-ES" sz="2400" b="1" dirty="0" smtClean="0"/>
              <a:t> &lt; 800 m)</a:t>
            </a:r>
            <a:endParaRPr lang="es-ES" sz="2400" b="1" dirty="0"/>
          </a:p>
        </p:txBody>
      </p:sp>
      <p:grpSp>
        <p:nvGrpSpPr>
          <p:cNvPr id="6" name="Grupo 5"/>
          <p:cNvGrpSpPr/>
          <p:nvPr/>
        </p:nvGrpSpPr>
        <p:grpSpPr>
          <a:xfrm>
            <a:off x="175055" y="788365"/>
            <a:ext cx="9095730" cy="2713614"/>
            <a:chOff x="986459" y="1000183"/>
            <a:chExt cx="8621967" cy="2572272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3"/>
            <a:srcRect t="8002"/>
            <a:stretch/>
          </p:blipFill>
          <p:spPr>
            <a:xfrm>
              <a:off x="986459" y="1000183"/>
              <a:ext cx="7988576" cy="2572272"/>
            </a:xfrm>
            <a:prstGeom prst="rect">
              <a:avLst/>
            </a:prstGeom>
          </p:spPr>
        </p:pic>
        <p:sp>
          <p:nvSpPr>
            <p:cNvPr id="4" name="CuadroTexto 3"/>
            <p:cNvSpPr txBox="1"/>
            <p:nvPr/>
          </p:nvSpPr>
          <p:spPr>
            <a:xfrm>
              <a:off x="8001222" y="2045403"/>
              <a:ext cx="1607204" cy="4959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Ins="0" rtlCol="0">
              <a:spAutoFit/>
            </a:bodyPr>
            <a:lstStyle/>
            <a:p>
              <a:r>
                <a:rPr lang="es-ES" sz="1400" b="1" dirty="0" err="1" smtClean="0"/>
                <a:t>BaP</a:t>
              </a:r>
              <a:r>
                <a:rPr lang="es-ES" sz="1400" b="1" dirty="0" smtClean="0"/>
                <a:t> in PM</a:t>
              </a:r>
              <a:r>
                <a:rPr lang="es-ES" sz="1400" b="1" baseline="-25000" dirty="0" smtClean="0"/>
                <a:t>10</a:t>
              </a:r>
            </a:p>
            <a:p>
              <a:r>
                <a:rPr lang="es-ES" sz="1400" b="1" dirty="0" err="1" smtClean="0"/>
                <a:t>BaP</a:t>
              </a:r>
              <a:r>
                <a:rPr lang="es-ES" sz="1400" b="1" dirty="0" smtClean="0"/>
                <a:t> total (</a:t>
              </a:r>
              <a:r>
                <a:rPr lang="es-ES" sz="1400" b="1" dirty="0" err="1" smtClean="0"/>
                <a:t>part</a:t>
              </a:r>
              <a:r>
                <a:rPr lang="es-ES" sz="1400" b="1" dirty="0" smtClean="0"/>
                <a:t>. + gas)</a:t>
              </a:r>
              <a:endParaRPr lang="es-ES" sz="1400" b="1" dirty="0"/>
            </a:p>
          </p:txBody>
        </p:sp>
      </p:grp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970570"/>
              </p:ext>
            </p:extLst>
          </p:nvPr>
        </p:nvGraphicFramePr>
        <p:xfrm>
          <a:off x="1825084" y="3789190"/>
          <a:ext cx="7896223" cy="1104900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1475236">
                  <a:extLst>
                    <a:ext uri="{9D8B030D-6E8A-4147-A177-3AD203B41FA5}">
                      <a16:colId xmlns:a16="http://schemas.microsoft.com/office/drawing/2014/main" val="2559112818"/>
                    </a:ext>
                  </a:extLst>
                </a:gridCol>
                <a:gridCol w="279481">
                  <a:extLst>
                    <a:ext uri="{9D8B030D-6E8A-4147-A177-3AD203B41FA5}">
                      <a16:colId xmlns:a16="http://schemas.microsoft.com/office/drawing/2014/main" val="1665389039"/>
                    </a:ext>
                  </a:extLst>
                </a:gridCol>
                <a:gridCol w="877358">
                  <a:extLst>
                    <a:ext uri="{9D8B030D-6E8A-4147-A177-3AD203B41FA5}">
                      <a16:colId xmlns:a16="http://schemas.microsoft.com/office/drawing/2014/main" val="3440980351"/>
                    </a:ext>
                  </a:extLst>
                </a:gridCol>
                <a:gridCol w="877358">
                  <a:extLst>
                    <a:ext uri="{9D8B030D-6E8A-4147-A177-3AD203B41FA5}">
                      <a16:colId xmlns:a16="http://schemas.microsoft.com/office/drawing/2014/main" val="3250448942"/>
                    </a:ext>
                  </a:extLst>
                </a:gridCol>
                <a:gridCol w="877358">
                  <a:extLst>
                    <a:ext uri="{9D8B030D-6E8A-4147-A177-3AD203B41FA5}">
                      <a16:colId xmlns:a16="http://schemas.microsoft.com/office/drawing/2014/main" val="2013364841"/>
                    </a:ext>
                  </a:extLst>
                </a:gridCol>
                <a:gridCol w="877358">
                  <a:extLst>
                    <a:ext uri="{9D8B030D-6E8A-4147-A177-3AD203B41FA5}">
                      <a16:colId xmlns:a16="http://schemas.microsoft.com/office/drawing/2014/main" val="1241178096"/>
                    </a:ext>
                  </a:extLst>
                </a:gridCol>
                <a:gridCol w="877358">
                  <a:extLst>
                    <a:ext uri="{9D8B030D-6E8A-4147-A177-3AD203B41FA5}">
                      <a16:colId xmlns:a16="http://schemas.microsoft.com/office/drawing/2014/main" val="917541153"/>
                    </a:ext>
                  </a:extLst>
                </a:gridCol>
                <a:gridCol w="877358">
                  <a:extLst>
                    <a:ext uri="{9D8B030D-6E8A-4147-A177-3AD203B41FA5}">
                      <a16:colId xmlns:a16="http://schemas.microsoft.com/office/drawing/2014/main" val="3907441234"/>
                    </a:ext>
                  </a:extLst>
                </a:gridCol>
                <a:gridCol w="877358">
                  <a:extLst>
                    <a:ext uri="{9D8B030D-6E8A-4147-A177-3AD203B41FA5}">
                      <a16:colId xmlns:a16="http://schemas.microsoft.com/office/drawing/2014/main" val="290913488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 err="1">
                          <a:effectLst/>
                        </a:rPr>
                        <a:t>Model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n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O_MEAN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M_MEAN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FAC2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FB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NMB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NRMSE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r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4314872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</a:rPr>
                        <a:t>CHIMERE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20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0.156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0.160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80%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0.025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2%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0.75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0.89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2422295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</a:rPr>
                        <a:t>GLEMOS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20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0.156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0.114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45%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-0.312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-27%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0.66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0.95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3765579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MINNI_vSep2024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20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0.156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0.079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40%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-0.656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-49%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1.05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0.94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7200956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SILAM_vOct2024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20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0.156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0.150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90%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-0.041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-4%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0.78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0.93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13187420"/>
                  </a:ext>
                </a:extLst>
              </a:tr>
            </a:tbl>
          </a:graphicData>
        </a:graphic>
      </p:graphicFrame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794498"/>
              </p:ext>
            </p:extLst>
          </p:nvPr>
        </p:nvGraphicFramePr>
        <p:xfrm>
          <a:off x="1825084" y="5181301"/>
          <a:ext cx="7896223" cy="1104900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1475236">
                  <a:extLst>
                    <a:ext uri="{9D8B030D-6E8A-4147-A177-3AD203B41FA5}">
                      <a16:colId xmlns:a16="http://schemas.microsoft.com/office/drawing/2014/main" val="2559112818"/>
                    </a:ext>
                  </a:extLst>
                </a:gridCol>
                <a:gridCol w="279481">
                  <a:extLst>
                    <a:ext uri="{9D8B030D-6E8A-4147-A177-3AD203B41FA5}">
                      <a16:colId xmlns:a16="http://schemas.microsoft.com/office/drawing/2014/main" val="1665389039"/>
                    </a:ext>
                  </a:extLst>
                </a:gridCol>
                <a:gridCol w="877358">
                  <a:extLst>
                    <a:ext uri="{9D8B030D-6E8A-4147-A177-3AD203B41FA5}">
                      <a16:colId xmlns:a16="http://schemas.microsoft.com/office/drawing/2014/main" val="3440980351"/>
                    </a:ext>
                  </a:extLst>
                </a:gridCol>
                <a:gridCol w="877358">
                  <a:extLst>
                    <a:ext uri="{9D8B030D-6E8A-4147-A177-3AD203B41FA5}">
                      <a16:colId xmlns:a16="http://schemas.microsoft.com/office/drawing/2014/main" val="3250448942"/>
                    </a:ext>
                  </a:extLst>
                </a:gridCol>
                <a:gridCol w="877358">
                  <a:extLst>
                    <a:ext uri="{9D8B030D-6E8A-4147-A177-3AD203B41FA5}">
                      <a16:colId xmlns:a16="http://schemas.microsoft.com/office/drawing/2014/main" val="2013364841"/>
                    </a:ext>
                  </a:extLst>
                </a:gridCol>
                <a:gridCol w="877358">
                  <a:extLst>
                    <a:ext uri="{9D8B030D-6E8A-4147-A177-3AD203B41FA5}">
                      <a16:colId xmlns:a16="http://schemas.microsoft.com/office/drawing/2014/main" val="1241178096"/>
                    </a:ext>
                  </a:extLst>
                </a:gridCol>
                <a:gridCol w="877358">
                  <a:extLst>
                    <a:ext uri="{9D8B030D-6E8A-4147-A177-3AD203B41FA5}">
                      <a16:colId xmlns:a16="http://schemas.microsoft.com/office/drawing/2014/main" val="917541153"/>
                    </a:ext>
                  </a:extLst>
                </a:gridCol>
                <a:gridCol w="877358">
                  <a:extLst>
                    <a:ext uri="{9D8B030D-6E8A-4147-A177-3AD203B41FA5}">
                      <a16:colId xmlns:a16="http://schemas.microsoft.com/office/drawing/2014/main" val="3907441234"/>
                    </a:ext>
                  </a:extLst>
                </a:gridCol>
                <a:gridCol w="877358">
                  <a:extLst>
                    <a:ext uri="{9D8B030D-6E8A-4147-A177-3AD203B41FA5}">
                      <a16:colId xmlns:a16="http://schemas.microsoft.com/office/drawing/2014/main" val="290913488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Model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O_MEAN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M_MEAN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FB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NMB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NRMSE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4314872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CHIMERE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2422295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GLEMOS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0.279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3765579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MINNI_vSep2024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-0.803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-57%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7200956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SILAM_vOct2024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0.211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0.568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13187420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9760912" y="682202"/>
            <a:ext cx="1821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/>
              <a:t>Station</a:t>
            </a:r>
            <a:r>
              <a:rPr lang="es-ES" b="1" dirty="0" smtClean="0"/>
              <a:t> </a:t>
            </a:r>
            <a:r>
              <a:rPr lang="es-ES" b="1" dirty="0" err="1" smtClean="0"/>
              <a:t>Locations</a:t>
            </a:r>
            <a:endParaRPr lang="en-GB" b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372272" y="4280285"/>
            <a:ext cx="1189749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1600" b="1" dirty="0" err="1" smtClean="0"/>
              <a:t>BaP</a:t>
            </a:r>
            <a:r>
              <a:rPr lang="es-ES" sz="1600" b="1" dirty="0" smtClean="0"/>
              <a:t> in PM</a:t>
            </a:r>
            <a:r>
              <a:rPr lang="es-ES" sz="1600" b="1" baseline="-25000" dirty="0" smtClean="0"/>
              <a:t>10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549746" y="5491560"/>
            <a:ext cx="945735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latin typeface="Eras Bold ITC" panose="020B0907030504020204" pitchFamily="34" charset="0"/>
              </a:rPr>
              <a:t>TOTAL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549746" y="3885754"/>
            <a:ext cx="794085" cy="38317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Eras Bold ITC" panose="020B0907030504020204" pitchFamily="34" charset="0"/>
              </a:rPr>
              <a:t>AER.</a:t>
            </a:r>
            <a:endParaRPr lang="es-ES" b="1" dirty="0">
              <a:latin typeface="Eras Bold ITC" panose="020B0907030504020204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175055" y="6010749"/>
            <a:ext cx="1320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(</a:t>
            </a:r>
            <a:r>
              <a:rPr lang="es-ES" b="1" dirty="0" err="1"/>
              <a:t>part</a:t>
            </a:r>
            <a:r>
              <a:rPr lang="es-ES" b="1" dirty="0"/>
              <a:t>. + gas)</a:t>
            </a:r>
          </a:p>
        </p:txBody>
      </p:sp>
    </p:spTree>
    <p:extLst>
      <p:ext uri="{BB962C8B-B14F-4D97-AF65-F5344CB8AC3E}">
        <p14:creationId xmlns:p14="http://schemas.microsoft.com/office/powerpoint/2010/main" val="355315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0855" t="5215" r="28360"/>
          <a:stretch/>
        </p:blipFill>
        <p:spPr>
          <a:xfrm>
            <a:off x="9266595" y="988740"/>
            <a:ext cx="2577947" cy="2512411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90792" y="119717"/>
            <a:ext cx="9570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err="1" smtClean="0"/>
              <a:t>Model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evaluation</a:t>
            </a:r>
            <a:r>
              <a:rPr lang="es-ES" sz="2400" b="1" dirty="0" smtClean="0"/>
              <a:t> (B(a)P </a:t>
            </a:r>
            <a:r>
              <a:rPr lang="es-ES" sz="2400" b="1" dirty="0" err="1" smtClean="0"/>
              <a:t>concentrations</a:t>
            </a:r>
            <a:r>
              <a:rPr lang="es-ES" sz="2400" b="1" dirty="0" smtClean="0"/>
              <a:t>, </a:t>
            </a:r>
            <a:r>
              <a:rPr lang="es-ES" sz="2400" b="1" dirty="0" smtClean="0">
                <a:solidFill>
                  <a:srgbClr val="0070C0"/>
                </a:solidFill>
              </a:rPr>
              <a:t>EMEP </a:t>
            </a:r>
            <a:r>
              <a:rPr lang="es-ES" sz="2400" b="1" dirty="0" err="1" smtClean="0">
                <a:solidFill>
                  <a:srgbClr val="0070C0"/>
                </a:solidFill>
              </a:rPr>
              <a:t>stations</a:t>
            </a:r>
            <a:r>
              <a:rPr lang="es-ES" sz="2400" b="1" dirty="0" smtClean="0"/>
              <a:t>, </a:t>
            </a:r>
            <a:r>
              <a:rPr lang="es-ES" sz="2400" b="1" dirty="0" err="1" smtClean="0"/>
              <a:t>Altitude</a:t>
            </a:r>
            <a:r>
              <a:rPr lang="es-ES" sz="2400" b="1" dirty="0" smtClean="0"/>
              <a:t> &lt; 800 m)</a:t>
            </a:r>
            <a:endParaRPr lang="es-ES" sz="2400" b="1" dirty="0"/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970570"/>
              </p:ext>
            </p:extLst>
          </p:nvPr>
        </p:nvGraphicFramePr>
        <p:xfrm>
          <a:off x="1825084" y="3789190"/>
          <a:ext cx="7896223" cy="1104900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1475236">
                  <a:extLst>
                    <a:ext uri="{9D8B030D-6E8A-4147-A177-3AD203B41FA5}">
                      <a16:colId xmlns:a16="http://schemas.microsoft.com/office/drawing/2014/main" val="2559112818"/>
                    </a:ext>
                  </a:extLst>
                </a:gridCol>
                <a:gridCol w="279481">
                  <a:extLst>
                    <a:ext uri="{9D8B030D-6E8A-4147-A177-3AD203B41FA5}">
                      <a16:colId xmlns:a16="http://schemas.microsoft.com/office/drawing/2014/main" val="1665389039"/>
                    </a:ext>
                  </a:extLst>
                </a:gridCol>
                <a:gridCol w="877358">
                  <a:extLst>
                    <a:ext uri="{9D8B030D-6E8A-4147-A177-3AD203B41FA5}">
                      <a16:colId xmlns:a16="http://schemas.microsoft.com/office/drawing/2014/main" val="3440980351"/>
                    </a:ext>
                  </a:extLst>
                </a:gridCol>
                <a:gridCol w="877358">
                  <a:extLst>
                    <a:ext uri="{9D8B030D-6E8A-4147-A177-3AD203B41FA5}">
                      <a16:colId xmlns:a16="http://schemas.microsoft.com/office/drawing/2014/main" val="3250448942"/>
                    </a:ext>
                  </a:extLst>
                </a:gridCol>
                <a:gridCol w="877358">
                  <a:extLst>
                    <a:ext uri="{9D8B030D-6E8A-4147-A177-3AD203B41FA5}">
                      <a16:colId xmlns:a16="http://schemas.microsoft.com/office/drawing/2014/main" val="2013364841"/>
                    </a:ext>
                  </a:extLst>
                </a:gridCol>
                <a:gridCol w="877358">
                  <a:extLst>
                    <a:ext uri="{9D8B030D-6E8A-4147-A177-3AD203B41FA5}">
                      <a16:colId xmlns:a16="http://schemas.microsoft.com/office/drawing/2014/main" val="1241178096"/>
                    </a:ext>
                  </a:extLst>
                </a:gridCol>
                <a:gridCol w="877358">
                  <a:extLst>
                    <a:ext uri="{9D8B030D-6E8A-4147-A177-3AD203B41FA5}">
                      <a16:colId xmlns:a16="http://schemas.microsoft.com/office/drawing/2014/main" val="917541153"/>
                    </a:ext>
                  </a:extLst>
                </a:gridCol>
                <a:gridCol w="877358">
                  <a:extLst>
                    <a:ext uri="{9D8B030D-6E8A-4147-A177-3AD203B41FA5}">
                      <a16:colId xmlns:a16="http://schemas.microsoft.com/office/drawing/2014/main" val="3907441234"/>
                    </a:ext>
                  </a:extLst>
                </a:gridCol>
                <a:gridCol w="877358">
                  <a:extLst>
                    <a:ext uri="{9D8B030D-6E8A-4147-A177-3AD203B41FA5}">
                      <a16:colId xmlns:a16="http://schemas.microsoft.com/office/drawing/2014/main" val="290913488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 err="1">
                          <a:effectLst/>
                        </a:rPr>
                        <a:t>Model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n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O_MEAN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M_MEAN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FAC2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FB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NMB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NRMSE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r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4314872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</a:rPr>
                        <a:t>CHIMERE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20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0.156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0.160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80%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0.025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2%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0.75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0.89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2422295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</a:rPr>
                        <a:t>GLEMOS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20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0.156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0.114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45%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-0.312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-27%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0.66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0.95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3765579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MINNI_vSep2024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20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0.156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0.079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40%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-0.656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-49%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1.05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0.94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7200956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SILAM_vOct2024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20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0.156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0.150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90%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-0.041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-4%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0.78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0.93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13187420"/>
                  </a:ext>
                </a:extLst>
              </a:tr>
            </a:tbl>
          </a:graphicData>
        </a:graphic>
      </p:graphicFrame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794498"/>
              </p:ext>
            </p:extLst>
          </p:nvPr>
        </p:nvGraphicFramePr>
        <p:xfrm>
          <a:off x="1825084" y="5181301"/>
          <a:ext cx="7896223" cy="1104900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1475236">
                  <a:extLst>
                    <a:ext uri="{9D8B030D-6E8A-4147-A177-3AD203B41FA5}">
                      <a16:colId xmlns:a16="http://schemas.microsoft.com/office/drawing/2014/main" val="2559112818"/>
                    </a:ext>
                  </a:extLst>
                </a:gridCol>
                <a:gridCol w="279481">
                  <a:extLst>
                    <a:ext uri="{9D8B030D-6E8A-4147-A177-3AD203B41FA5}">
                      <a16:colId xmlns:a16="http://schemas.microsoft.com/office/drawing/2014/main" val="1665389039"/>
                    </a:ext>
                  </a:extLst>
                </a:gridCol>
                <a:gridCol w="877358">
                  <a:extLst>
                    <a:ext uri="{9D8B030D-6E8A-4147-A177-3AD203B41FA5}">
                      <a16:colId xmlns:a16="http://schemas.microsoft.com/office/drawing/2014/main" val="3440980351"/>
                    </a:ext>
                  </a:extLst>
                </a:gridCol>
                <a:gridCol w="877358">
                  <a:extLst>
                    <a:ext uri="{9D8B030D-6E8A-4147-A177-3AD203B41FA5}">
                      <a16:colId xmlns:a16="http://schemas.microsoft.com/office/drawing/2014/main" val="3250448942"/>
                    </a:ext>
                  </a:extLst>
                </a:gridCol>
                <a:gridCol w="877358">
                  <a:extLst>
                    <a:ext uri="{9D8B030D-6E8A-4147-A177-3AD203B41FA5}">
                      <a16:colId xmlns:a16="http://schemas.microsoft.com/office/drawing/2014/main" val="2013364841"/>
                    </a:ext>
                  </a:extLst>
                </a:gridCol>
                <a:gridCol w="877358">
                  <a:extLst>
                    <a:ext uri="{9D8B030D-6E8A-4147-A177-3AD203B41FA5}">
                      <a16:colId xmlns:a16="http://schemas.microsoft.com/office/drawing/2014/main" val="1241178096"/>
                    </a:ext>
                  </a:extLst>
                </a:gridCol>
                <a:gridCol w="877358">
                  <a:extLst>
                    <a:ext uri="{9D8B030D-6E8A-4147-A177-3AD203B41FA5}">
                      <a16:colId xmlns:a16="http://schemas.microsoft.com/office/drawing/2014/main" val="917541153"/>
                    </a:ext>
                  </a:extLst>
                </a:gridCol>
                <a:gridCol w="877358">
                  <a:extLst>
                    <a:ext uri="{9D8B030D-6E8A-4147-A177-3AD203B41FA5}">
                      <a16:colId xmlns:a16="http://schemas.microsoft.com/office/drawing/2014/main" val="3907441234"/>
                    </a:ext>
                  </a:extLst>
                </a:gridCol>
                <a:gridCol w="877358">
                  <a:extLst>
                    <a:ext uri="{9D8B030D-6E8A-4147-A177-3AD203B41FA5}">
                      <a16:colId xmlns:a16="http://schemas.microsoft.com/office/drawing/2014/main" val="290913488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Model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O_MEAN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M_MEAN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FB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NMB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NRMSE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4314872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CHIMERE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2422295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GLEMOS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0.279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3765579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MINNI_vSep2024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-0.803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-57%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7200956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SILAM_vOct2024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0.211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0.568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13187420"/>
                  </a:ext>
                </a:extLst>
              </a:tr>
            </a:tbl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342499" y="908013"/>
            <a:ext cx="9108046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 err="1" smtClean="0">
                <a:latin typeface="Eras Bold ITC" panose="020B0907030504020204" pitchFamily="34" charset="0"/>
              </a:rPr>
              <a:t>Very</a:t>
            </a:r>
            <a:r>
              <a:rPr lang="es-ES" sz="2000" dirty="0" smtClean="0">
                <a:latin typeface="Eras Bold ITC" panose="020B0907030504020204" pitchFamily="34" charset="0"/>
              </a:rPr>
              <a:t> </a:t>
            </a:r>
            <a:r>
              <a:rPr lang="es-ES" sz="2000" dirty="0" err="1">
                <a:latin typeface="Eras Bold ITC" panose="020B0907030504020204" pitchFamily="34" charset="0"/>
              </a:rPr>
              <a:t>high</a:t>
            </a:r>
            <a:r>
              <a:rPr lang="es-ES" sz="2000" dirty="0">
                <a:latin typeface="Eras Bold ITC" panose="020B0907030504020204" pitchFamily="34" charset="0"/>
              </a:rPr>
              <a:t> </a:t>
            </a:r>
            <a:r>
              <a:rPr lang="es-ES" sz="2000" dirty="0" err="1">
                <a:latin typeface="Eras Bold ITC" panose="020B0907030504020204" pitchFamily="34" charset="0"/>
              </a:rPr>
              <a:t>spatial</a:t>
            </a:r>
            <a:r>
              <a:rPr lang="es-ES" sz="2000" dirty="0">
                <a:latin typeface="Eras Bold ITC" panose="020B0907030504020204" pitchFamily="34" charset="0"/>
              </a:rPr>
              <a:t> </a:t>
            </a:r>
            <a:r>
              <a:rPr lang="es-ES" sz="2000" dirty="0" err="1">
                <a:latin typeface="Eras Bold ITC" panose="020B0907030504020204" pitchFamily="34" charset="0"/>
              </a:rPr>
              <a:t>correlation</a:t>
            </a:r>
            <a:r>
              <a:rPr lang="es-ES" sz="2000" dirty="0">
                <a:latin typeface="Eras Bold ITC" panose="020B0907030504020204" pitchFamily="34" charset="0"/>
              </a:rPr>
              <a:t> </a:t>
            </a:r>
            <a:r>
              <a:rPr lang="es-ES" sz="2000" dirty="0" err="1">
                <a:latin typeface="Eras Bold ITC" panose="020B0907030504020204" pitchFamily="34" charset="0"/>
              </a:rPr>
              <a:t>for</a:t>
            </a:r>
            <a:r>
              <a:rPr lang="es-ES" sz="2000" dirty="0">
                <a:latin typeface="Eras Bold ITC" panose="020B0907030504020204" pitchFamily="34" charset="0"/>
              </a:rPr>
              <a:t> </a:t>
            </a:r>
            <a:r>
              <a:rPr lang="es-ES" sz="2000" dirty="0" err="1">
                <a:latin typeface="Eras Bold ITC" panose="020B0907030504020204" pitchFamily="34" charset="0"/>
              </a:rPr>
              <a:t>all</a:t>
            </a:r>
            <a:r>
              <a:rPr lang="es-ES" sz="2000" dirty="0">
                <a:latin typeface="Eras Bold ITC" panose="020B0907030504020204" pitchFamily="34" charset="0"/>
              </a:rPr>
              <a:t> </a:t>
            </a:r>
            <a:r>
              <a:rPr lang="es-ES" sz="2000" dirty="0" err="1">
                <a:latin typeface="Eras Bold ITC" panose="020B0907030504020204" pitchFamily="34" charset="0"/>
              </a:rPr>
              <a:t>the</a:t>
            </a:r>
            <a:r>
              <a:rPr lang="es-ES" sz="2000" dirty="0">
                <a:latin typeface="Eras Bold ITC" panose="020B0907030504020204" pitchFamily="34" charset="0"/>
              </a:rPr>
              <a:t> </a:t>
            </a:r>
            <a:r>
              <a:rPr lang="es-ES" sz="2000" dirty="0" err="1">
                <a:latin typeface="Eras Bold ITC" panose="020B0907030504020204" pitchFamily="34" charset="0"/>
              </a:rPr>
              <a:t>models</a:t>
            </a:r>
            <a:endParaRPr lang="es-ES" sz="2000" dirty="0">
              <a:latin typeface="Eras Bold ITC" panose="020B0907030504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Eras Bold ITC" panose="020B0907030504020204" pitchFamily="34" charset="0"/>
              </a:rPr>
              <a:t>CHIMERE:  a bit </a:t>
            </a:r>
            <a:r>
              <a:rPr lang="es-ES" sz="2000" dirty="0" err="1">
                <a:latin typeface="Eras Bold ITC" panose="020B0907030504020204" pitchFamily="34" charset="0"/>
              </a:rPr>
              <a:t>better</a:t>
            </a:r>
            <a:r>
              <a:rPr lang="es-ES" sz="2000" dirty="0">
                <a:latin typeface="Eras Bold ITC" panose="020B0907030504020204" pitchFamily="34" charset="0"/>
              </a:rPr>
              <a:t> </a:t>
            </a:r>
            <a:r>
              <a:rPr lang="es-ES" sz="2000" dirty="0" smtClean="0">
                <a:latin typeface="Eras Bold ITC" panose="020B0907030504020204" pitchFamily="34" charset="0"/>
              </a:rPr>
              <a:t>performance </a:t>
            </a:r>
            <a:r>
              <a:rPr lang="es-ES" sz="2000" dirty="0" err="1" smtClean="0">
                <a:latin typeface="Eras Bold ITC" panose="020B0907030504020204" pitchFamily="34" charset="0"/>
              </a:rPr>
              <a:t>for</a:t>
            </a:r>
            <a:r>
              <a:rPr lang="es-ES" sz="2000" dirty="0" smtClean="0">
                <a:latin typeface="Eras Bold ITC" panose="020B0907030504020204" pitchFamily="34" charset="0"/>
              </a:rPr>
              <a:t> </a:t>
            </a:r>
            <a:r>
              <a:rPr lang="es-ES" sz="2000" dirty="0">
                <a:latin typeface="Eras Bold ITC" panose="020B0907030504020204" pitchFamily="34" charset="0"/>
              </a:rPr>
              <a:t>total </a:t>
            </a:r>
            <a:r>
              <a:rPr lang="es-ES" sz="2000" dirty="0" err="1" smtClean="0">
                <a:latin typeface="Eras Bold ITC" panose="020B0907030504020204" pitchFamily="34" charset="0"/>
              </a:rPr>
              <a:t>than</a:t>
            </a:r>
            <a:r>
              <a:rPr lang="es-ES" sz="2000" dirty="0" smtClean="0">
                <a:latin typeface="Eras Bold ITC" panose="020B0907030504020204" pitchFamily="34" charset="0"/>
              </a:rPr>
              <a:t> </a:t>
            </a:r>
            <a:r>
              <a:rPr lang="es-ES" sz="2000" dirty="0" err="1" smtClean="0">
                <a:latin typeface="Eras Bold ITC" panose="020B0907030504020204" pitchFamily="34" charset="0"/>
              </a:rPr>
              <a:t>for</a:t>
            </a:r>
            <a:r>
              <a:rPr lang="es-ES" sz="2000" dirty="0" smtClean="0">
                <a:latin typeface="Eras Bold ITC" panose="020B0907030504020204" pitchFamily="34" charset="0"/>
              </a:rPr>
              <a:t> aerosol</a:t>
            </a:r>
            <a:endParaRPr lang="es-ES" sz="2000" dirty="0">
              <a:latin typeface="Eras Bold ITC" panose="020B0907030504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Eras Bold ITC" panose="020B0907030504020204" pitchFamily="34" charset="0"/>
              </a:rPr>
              <a:t>GLEMOS: </a:t>
            </a:r>
            <a:r>
              <a:rPr lang="es-ES" sz="2000" dirty="0" err="1">
                <a:latin typeface="Eras Bold ITC" panose="020B0907030504020204" pitchFamily="34" charset="0"/>
              </a:rPr>
              <a:t>underestimation</a:t>
            </a:r>
            <a:r>
              <a:rPr lang="es-ES" sz="2000" dirty="0">
                <a:latin typeface="Eras Bold ITC" panose="020B0907030504020204" pitchFamily="34" charset="0"/>
              </a:rPr>
              <a:t> </a:t>
            </a:r>
            <a:r>
              <a:rPr lang="es-ES" sz="2000" dirty="0" smtClean="0">
                <a:latin typeface="Eras Bold ITC" panose="020B0907030504020204" pitchFamily="34" charset="0"/>
              </a:rPr>
              <a:t>of aerosol </a:t>
            </a:r>
            <a:r>
              <a:rPr lang="es-ES" sz="2000" dirty="0" err="1" smtClean="0">
                <a:latin typeface="Eras Bold ITC" panose="020B0907030504020204" pitchFamily="34" charset="0"/>
              </a:rPr>
              <a:t>phase</a:t>
            </a:r>
            <a:r>
              <a:rPr lang="es-ES" sz="2000" dirty="0" smtClean="0">
                <a:latin typeface="Eras Bold ITC" panose="020B0907030504020204" pitchFamily="34" charset="0"/>
              </a:rPr>
              <a:t> and </a:t>
            </a:r>
            <a:r>
              <a:rPr lang="es-ES" sz="2000" dirty="0" err="1">
                <a:latin typeface="Eras Bold ITC" panose="020B0907030504020204" pitchFamily="34" charset="0"/>
              </a:rPr>
              <a:t>overestimation</a:t>
            </a:r>
            <a:r>
              <a:rPr lang="es-ES" sz="2000" dirty="0">
                <a:latin typeface="Eras Bold ITC" panose="020B0907030504020204" pitchFamily="34" charset="0"/>
              </a:rPr>
              <a:t> </a:t>
            </a:r>
            <a:r>
              <a:rPr lang="es-ES" sz="2000" dirty="0" smtClean="0">
                <a:latin typeface="Eras Bold ITC" panose="020B0907030504020204" pitchFamily="34" charset="0"/>
              </a:rPr>
              <a:t>of total </a:t>
            </a:r>
            <a:endParaRPr lang="es-ES" sz="2000" dirty="0">
              <a:latin typeface="Eras Bold ITC" panose="020B0907030504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Eras Bold ITC" panose="020B0907030504020204" pitchFamily="34" charset="0"/>
              </a:rPr>
              <a:t>MINNI: </a:t>
            </a:r>
            <a:r>
              <a:rPr lang="es-ES" sz="2000" dirty="0" err="1" smtClean="0">
                <a:latin typeface="Eras Bold ITC" panose="020B0907030504020204" pitchFamily="34" charset="0"/>
              </a:rPr>
              <a:t>underestimation</a:t>
            </a:r>
            <a:r>
              <a:rPr lang="es-ES" sz="2000" dirty="0" smtClean="0">
                <a:latin typeface="Eras Bold ITC" panose="020B0907030504020204" pitchFamily="34" charset="0"/>
              </a:rPr>
              <a:t> </a:t>
            </a:r>
            <a:r>
              <a:rPr lang="es-ES" sz="2000" dirty="0">
                <a:latin typeface="Eras Bold ITC" panose="020B0907030504020204" pitchFamily="34" charset="0"/>
              </a:rPr>
              <a:t>of </a:t>
            </a:r>
            <a:r>
              <a:rPr lang="es-ES" sz="2000" dirty="0" err="1" smtClean="0">
                <a:latin typeface="Eras Bold ITC" panose="020B0907030504020204" pitchFamily="34" charset="0"/>
              </a:rPr>
              <a:t>both</a:t>
            </a:r>
            <a:r>
              <a:rPr lang="es-ES" sz="2000" dirty="0" smtClean="0">
                <a:latin typeface="Eras Bold ITC" panose="020B0907030504020204" pitchFamily="34" charset="0"/>
              </a:rPr>
              <a:t>, </a:t>
            </a:r>
            <a:r>
              <a:rPr lang="es-ES" sz="2000" dirty="0" err="1" smtClean="0">
                <a:latin typeface="Eras Bold ITC" panose="020B0907030504020204" pitchFamily="34" charset="0"/>
              </a:rPr>
              <a:t>particle</a:t>
            </a:r>
            <a:r>
              <a:rPr lang="es-ES" sz="2000" dirty="0" smtClean="0">
                <a:latin typeface="Eras Bold ITC" panose="020B0907030504020204" pitchFamily="34" charset="0"/>
              </a:rPr>
              <a:t> and </a:t>
            </a:r>
            <a:r>
              <a:rPr lang="es-ES" sz="2000" dirty="0" smtClean="0">
                <a:latin typeface="Eras Bold ITC" panose="020B0907030504020204" pitchFamily="34" charset="0"/>
              </a:rPr>
              <a:t>total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Eras Bold ITC" panose="020B0907030504020204" pitchFamily="34" charset="0"/>
              </a:rPr>
              <a:t>SILAM: </a:t>
            </a:r>
            <a:r>
              <a:rPr lang="es-ES" sz="2000" dirty="0">
                <a:latin typeface="Eras Bold ITC" panose="020B0907030504020204" pitchFamily="34" charset="0"/>
              </a:rPr>
              <a:t>Small </a:t>
            </a:r>
            <a:r>
              <a:rPr lang="es-ES" sz="2000" dirty="0" err="1">
                <a:latin typeface="Eras Bold ITC" panose="020B0907030504020204" pitchFamily="34" charset="0"/>
              </a:rPr>
              <a:t>bias</a:t>
            </a:r>
            <a:r>
              <a:rPr lang="es-ES" sz="2000" dirty="0">
                <a:latin typeface="Eras Bold ITC" panose="020B0907030504020204" pitchFamily="34" charset="0"/>
              </a:rPr>
              <a:t> </a:t>
            </a:r>
            <a:r>
              <a:rPr lang="es-ES" sz="2000" dirty="0" err="1">
                <a:latin typeface="Eras Bold ITC" panose="020B0907030504020204" pitchFamily="34" charset="0"/>
              </a:rPr>
              <a:t>for</a:t>
            </a:r>
            <a:r>
              <a:rPr lang="es-ES" sz="2000" dirty="0">
                <a:latin typeface="Eras Bold ITC" panose="020B0907030504020204" pitchFamily="34" charset="0"/>
              </a:rPr>
              <a:t> aerosol </a:t>
            </a:r>
            <a:r>
              <a:rPr lang="es-ES" sz="2000" dirty="0" err="1">
                <a:latin typeface="Eras Bold ITC" panose="020B0907030504020204" pitchFamily="34" charset="0"/>
              </a:rPr>
              <a:t>phase</a:t>
            </a:r>
            <a:r>
              <a:rPr lang="es-ES" sz="2000" dirty="0">
                <a:latin typeface="Eras Bold ITC" panose="020B0907030504020204" pitchFamily="34" charset="0"/>
              </a:rPr>
              <a:t> </a:t>
            </a:r>
            <a:r>
              <a:rPr lang="es-ES" sz="2000" dirty="0" err="1">
                <a:latin typeface="Eras Bold ITC" panose="020B0907030504020204" pitchFamily="34" charset="0"/>
              </a:rPr>
              <a:t>but</a:t>
            </a:r>
            <a:r>
              <a:rPr lang="es-ES" sz="2000" dirty="0">
                <a:latin typeface="Eras Bold ITC" panose="020B0907030504020204" pitchFamily="34" charset="0"/>
              </a:rPr>
              <a:t> </a:t>
            </a:r>
            <a:r>
              <a:rPr lang="es-ES" sz="2000" dirty="0" err="1">
                <a:latin typeface="Eras Bold ITC" panose="020B0907030504020204" pitchFamily="34" charset="0"/>
              </a:rPr>
              <a:t>overestimates</a:t>
            </a:r>
            <a:r>
              <a:rPr lang="es-ES" sz="2000" dirty="0">
                <a:latin typeface="Eras Bold ITC" panose="020B0907030504020204" pitchFamily="34" charset="0"/>
              </a:rPr>
              <a:t> total</a:t>
            </a:r>
            <a:r>
              <a:rPr lang="es-ES" dirty="0"/>
              <a:t> </a:t>
            </a:r>
            <a:endParaRPr lang="es-ES" sz="2000" dirty="0" smtClean="0">
              <a:latin typeface="Eras Bold ITC" panose="020B0907030504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9463489" y="683927"/>
            <a:ext cx="1821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/>
              <a:t>Station</a:t>
            </a:r>
            <a:r>
              <a:rPr lang="es-ES" b="1" dirty="0" smtClean="0"/>
              <a:t> </a:t>
            </a:r>
            <a:r>
              <a:rPr lang="es-ES" b="1" dirty="0" err="1" smtClean="0"/>
              <a:t>Locations</a:t>
            </a:r>
            <a:endParaRPr lang="en-GB" b="1" dirty="0"/>
          </a:p>
        </p:txBody>
      </p:sp>
      <p:sp>
        <p:nvSpPr>
          <p:cNvPr id="7" name="Rectángulo 6"/>
          <p:cNvSpPr/>
          <p:nvPr/>
        </p:nvSpPr>
        <p:spPr>
          <a:xfrm>
            <a:off x="8796130" y="3677478"/>
            <a:ext cx="1212574" cy="2912165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15"/>
          <p:cNvSpPr txBox="1"/>
          <p:nvPr/>
        </p:nvSpPr>
        <p:spPr>
          <a:xfrm>
            <a:off x="372272" y="4280285"/>
            <a:ext cx="1189749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1600" b="1" dirty="0" err="1" smtClean="0"/>
              <a:t>BaP</a:t>
            </a:r>
            <a:r>
              <a:rPr lang="es-ES" sz="1600" b="1" dirty="0" smtClean="0"/>
              <a:t> in PM</a:t>
            </a:r>
            <a:r>
              <a:rPr lang="es-ES" sz="1600" b="1" baseline="-25000" dirty="0" smtClean="0"/>
              <a:t>10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549746" y="5491560"/>
            <a:ext cx="945735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latin typeface="Eras Bold ITC" panose="020B0907030504020204" pitchFamily="34" charset="0"/>
              </a:rPr>
              <a:t>TOTAL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549746" y="3885754"/>
            <a:ext cx="794085" cy="38317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Eras Bold ITC" panose="020B0907030504020204" pitchFamily="34" charset="0"/>
              </a:rPr>
              <a:t>AER.</a:t>
            </a:r>
            <a:endParaRPr lang="es-ES" b="1" dirty="0">
              <a:latin typeface="Eras Bold ITC" panose="020B0907030504020204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175055" y="6010749"/>
            <a:ext cx="1320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(</a:t>
            </a:r>
            <a:r>
              <a:rPr lang="es-ES" b="1" dirty="0" err="1"/>
              <a:t>part</a:t>
            </a:r>
            <a:r>
              <a:rPr lang="es-ES" b="1" dirty="0"/>
              <a:t>. + gas)</a:t>
            </a:r>
          </a:p>
        </p:txBody>
      </p:sp>
    </p:spTree>
    <p:extLst>
      <p:ext uri="{BB962C8B-B14F-4D97-AF65-F5344CB8AC3E}">
        <p14:creationId xmlns:p14="http://schemas.microsoft.com/office/powerpoint/2010/main" val="23433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17472</TotalTime>
  <Words>2155</Words>
  <Application>Microsoft Office PowerPoint</Application>
  <PresentationFormat>Panorámica</PresentationFormat>
  <Paragraphs>746</Paragraphs>
  <Slides>22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5" baseType="lpstr">
      <vt:lpstr>Arial</vt:lpstr>
      <vt:lpstr>Arial Black</vt:lpstr>
      <vt:lpstr>Arial Rounded MT Bold</vt:lpstr>
      <vt:lpstr>Bahnschrift Light</vt:lpstr>
      <vt:lpstr>Calibri</vt:lpstr>
      <vt:lpstr>Calibri Light</vt:lpstr>
      <vt:lpstr>DIN Pro 1 Bold</vt:lpstr>
      <vt:lpstr>Eras Bold ITC</vt:lpstr>
      <vt:lpstr>Symbol</vt:lpstr>
      <vt:lpstr>Tahoma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Mark</dc:creator>
  <cp:lastModifiedBy>admin</cp:lastModifiedBy>
  <cp:revision>131</cp:revision>
  <dcterms:created xsi:type="dcterms:W3CDTF">2024-09-23T10:30:02Z</dcterms:created>
  <dcterms:modified xsi:type="dcterms:W3CDTF">2025-05-05T14:01:47Z</dcterms:modified>
</cp:coreProperties>
</file>