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8" r:id="rId2"/>
    <p:sldId id="259" r:id="rId3"/>
    <p:sldId id="260" r:id="rId4"/>
    <p:sldId id="266" r:id="rId5"/>
    <p:sldId id="265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E88"/>
    <a:srgbClr val="E73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 showGuides="1">
      <p:cViewPr varScale="1">
        <p:scale>
          <a:sx n="139" d="100"/>
          <a:sy n="139" d="100"/>
        </p:scale>
        <p:origin x="47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4707" y="6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E1590-2819-455F-B118-A6765FD42A06}" type="datetimeFigureOut">
              <a:rPr lang="cs-CZ" smtClean="0"/>
              <a:t>04.05.2025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CDD18-4E5C-4288-A011-5A1941F60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978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_vo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"/>
            <a:ext cx="9202727" cy="6876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20" y="1801504"/>
            <a:ext cx="4823287" cy="25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7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_lo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"/>
            <a:ext cx="9202727" cy="6876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20" y="1801504"/>
            <a:ext cx="4823287" cy="25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7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_n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"/>
            <a:ext cx="9202727" cy="6876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20" y="1801504"/>
            <a:ext cx="4823287" cy="25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1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2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118" y="3392473"/>
            <a:ext cx="6858000" cy="1655762"/>
          </a:xfr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Jméno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1" y="6371065"/>
            <a:ext cx="988040" cy="114645"/>
          </a:xfrm>
          <a:prstGeom prst="rect">
            <a:avLst/>
          </a:prstGeom>
        </p:spPr>
      </p:pic>
      <p:sp>
        <p:nvSpPr>
          <p:cNvPr id="11" name="Nadpis 10"/>
          <p:cNvSpPr>
            <a:spLocks noGrp="1"/>
          </p:cNvSpPr>
          <p:nvPr>
            <p:ph type="title" hasCustomPrompt="1"/>
          </p:nvPr>
        </p:nvSpPr>
        <p:spPr>
          <a:xfrm>
            <a:off x="1055118" y="1829050"/>
            <a:ext cx="7886700" cy="1325563"/>
          </a:xfrm>
        </p:spPr>
        <p:txBody>
          <a:bodyPr>
            <a:noAutofit/>
          </a:bodyPr>
          <a:lstStyle>
            <a:lvl1pPr>
              <a:defRPr sz="5300" b="1" spc="17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90" y="6015893"/>
            <a:ext cx="1364777" cy="7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287" y="1462410"/>
            <a:ext cx="7886700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3300"/>
              </a:spcAft>
              <a:buNone/>
              <a:defRPr sz="1800" baseline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77800" indent="-177800">
              <a:spcAft>
                <a:spcPts val="570"/>
              </a:spcAft>
              <a:buFont typeface="Times New Roman" panose="02020603050405020304" pitchFamily="18" charset="0"/>
              <a:buChar char="‒"/>
              <a:defRPr sz="200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/>
              <a:t>Sem zadejte text</a:t>
            </a:r>
          </a:p>
          <a:p>
            <a:pPr lvl="1"/>
            <a:r>
              <a:rPr lang="cs-CZ" dirty="0"/>
              <a:t>Věcného vytvořené pamětní</a:t>
            </a:r>
          </a:p>
          <a:p>
            <a:pPr lvl="1"/>
            <a:r>
              <a:rPr lang="cs-CZ" dirty="0"/>
              <a:t>Co význam lhůty připadá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5" y="6370315"/>
            <a:ext cx="992817" cy="115200"/>
          </a:xfrm>
          <a:prstGeom prst="rect">
            <a:avLst/>
          </a:prstGeom>
        </p:spPr>
      </p:pic>
      <p:sp>
        <p:nvSpPr>
          <p:cNvPr id="10" name="Nadpis 3"/>
          <p:cNvSpPr>
            <a:spLocks noGrp="1"/>
          </p:cNvSpPr>
          <p:nvPr>
            <p:ph type="title"/>
          </p:nvPr>
        </p:nvSpPr>
        <p:spPr>
          <a:xfrm>
            <a:off x="564287" y="98734"/>
            <a:ext cx="7886700" cy="1325563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97" y="5978612"/>
            <a:ext cx="1351128" cy="70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7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rázek 9"/>
          <p:cNvSpPr>
            <a:spLocks noGrp="1"/>
          </p:cNvSpPr>
          <p:nvPr>
            <p:ph type="pic" sz="quarter" idx="13"/>
          </p:nvPr>
        </p:nvSpPr>
        <p:spPr>
          <a:xfrm>
            <a:off x="564287" y="1564611"/>
            <a:ext cx="8009633" cy="385682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23E88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564287" y="5432612"/>
            <a:ext cx="8009633" cy="538162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5" y="6370315"/>
            <a:ext cx="992817" cy="115200"/>
          </a:xfrm>
          <a:prstGeom prst="rect">
            <a:avLst/>
          </a:prstGeom>
        </p:spPr>
      </p:pic>
      <p:sp>
        <p:nvSpPr>
          <p:cNvPr id="13" name="Nadpis 2"/>
          <p:cNvSpPr>
            <a:spLocks noGrp="1"/>
          </p:cNvSpPr>
          <p:nvPr>
            <p:ph type="title"/>
          </p:nvPr>
        </p:nvSpPr>
        <p:spPr>
          <a:xfrm>
            <a:off x="564286" y="98734"/>
            <a:ext cx="7886700" cy="1325563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97" y="5978612"/>
            <a:ext cx="1351128" cy="70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6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564287" y="2295164"/>
            <a:ext cx="2138572" cy="66319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73331"/>
                </a:solidFill>
                <a:latin typeface="+mj-lt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/>
              <a:t>40</a:t>
            </a:r>
          </a:p>
        </p:txBody>
      </p:sp>
      <p:sp>
        <p:nvSpPr>
          <p:cNvPr id="11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564287" y="2958354"/>
            <a:ext cx="2138572" cy="2929403"/>
          </a:xfrm>
        </p:spPr>
        <p:txBody>
          <a:bodyPr/>
          <a:lstStyle>
            <a:lvl1pPr marL="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5" y="6370315"/>
            <a:ext cx="992817" cy="115200"/>
          </a:xfrm>
          <a:prstGeom prst="rect">
            <a:avLst/>
          </a:prstGeom>
        </p:spPr>
      </p:pic>
      <p:sp>
        <p:nvSpPr>
          <p:cNvPr id="15" name="Zástupný symbol pro text 9"/>
          <p:cNvSpPr>
            <a:spLocks noGrp="1"/>
          </p:cNvSpPr>
          <p:nvPr>
            <p:ph type="body" sz="quarter" idx="16" hasCustomPrompt="1"/>
          </p:nvPr>
        </p:nvSpPr>
        <p:spPr>
          <a:xfrm>
            <a:off x="3540570" y="2295164"/>
            <a:ext cx="2066854" cy="66319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73331"/>
                </a:solidFill>
                <a:latin typeface="+mj-lt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/>
              <a:t>40</a:t>
            </a:r>
          </a:p>
        </p:txBody>
      </p:sp>
      <p:sp>
        <p:nvSpPr>
          <p:cNvPr id="16" name="Zástupný symbol pro text 9"/>
          <p:cNvSpPr>
            <a:spLocks noGrp="1"/>
          </p:cNvSpPr>
          <p:nvPr>
            <p:ph type="body" sz="quarter" idx="17"/>
          </p:nvPr>
        </p:nvSpPr>
        <p:spPr>
          <a:xfrm>
            <a:off x="3540570" y="2958354"/>
            <a:ext cx="2066854" cy="2929403"/>
          </a:xfrm>
        </p:spPr>
        <p:txBody>
          <a:bodyPr/>
          <a:lstStyle>
            <a:lvl1pPr marL="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text 9"/>
          <p:cNvSpPr>
            <a:spLocks noGrp="1"/>
          </p:cNvSpPr>
          <p:nvPr>
            <p:ph type="body" sz="quarter" idx="18" hasCustomPrompt="1"/>
          </p:nvPr>
        </p:nvSpPr>
        <p:spPr>
          <a:xfrm>
            <a:off x="6445135" y="2303844"/>
            <a:ext cx="2134951" cy="66319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73331"/>
                </a:solidFill>
                <a:latin typeface="+mj-lt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/>
              <a:t>40</a:t>
            </a:r>
          </a:p>
        </p:txBody>
      </p:sp>
      <p:sp>
        <p:nvSpPr>
          <p:cNvPr id="18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6445135" y="2967034"/>
            <a:ext cx="2134951" cy="2929403"/>
          </a:xfrm>
        </p:spPr>
        <p:txBody>
          <a:bodyPr/>
          <a:lstStyle>
            <a:lvl1pPr marL="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97" y="5978612"/>
            <a:ext cx="1351128" cy="702587"/>
          </a:xfrm>
          <a:prstGeom prst="rect">
            <a:avLst/>
          </a:prstGeom>
        </p:spPr>
      </p:pic>
      <p:sp>
        <p:nvSpPr>
          <p:cNvPr id="13" name="Nadpis 2"/>
          <p:cNvSpPr>
            <a:spLocks noGrp="1"/>
          </p:cNvSpPr>
          <p:nvPr>
            <p:ph type="title"/>
          </p:nvPr>
        </p:nvSpPr>
        <p:spPr>
          <a:xfrm>
            <a:off x="564286" y="98734"/>
            <a:ext cx="7886700" cy="1325563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74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prezentace">
    <p:bg>
      <p:bgPr>
        <a:solidFill>
          <a:srgbClr val="E73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04639" y="1762438"/>
            <a:ext cx="7886700" cy="1325563"/>
          </a:xfrm>
        </p:spPr>
        <p:txBody>
          <a:bodyPr>
            <a:normAutofit/>
          </a:bodyPr>
          <a:lstStyle>
            <a:lvl1pPr>
              <a:defRPr sz="4400" b="1" spc="11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Kapitola prezentace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1" y="6371065"/>
            <a:ext cx="988040" cy="1146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62" y="6015893"/>
            <a:ext cx="1364777" cy="7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2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02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90748" y="1476103"/>
            <a:ext cx="7886700" cy="1325563"/>
          </a:xfrm>
        </p:spPr>
        <p:txBody>
          <a:bodyPr>
            <a:normAutofit/>
          </a:bodyPr>
          <a:lstStyle>
            <a:lvl1pPr>
              <a:defRPr sz="4000" b="1" spc="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Děkuji za pozornost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1" y="6371065"/>
            <a:ext cx="988040" cy="114645"/>
          </a:xfrm>
          <a:prstGeom prst="rect">
            <a:avLst/>
          </a:prstGeom>
        </p:spPr>
      </p:pic>
      <p:sp>
        <p:nvSpPr>
          <p:cNvPr id="9" name="Zástupný symbol pro text 8"/>
          <p:cNvSpPr>
            <a:spLocks noGrp="1"/>
          </p:cNvSpPr>
          <p:nvPr>
            <p:ph type="body" sz="quarter" idx="10" hasCustomPrompt="1"/>
          </p:nvPr>
        </p:nvSpPr>
        <p:spPr>
          <a:xfrm>
            <a:off x="1068446" y="3599280"/>
            <a:ext cx="5776912" cy="1803400"/>
          </a:xfrm>
        </p:spPr>
        <p:txBody>
          <a:bodyPr>
            <a:normAutofit/>
          </a:bodyPr>
          <a:lstStyle>
            <a:lvl1pPr marL="0" indent="0">
              <a:buNone/>
              <a:defRPr sz="1800" b="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cs-CZ" dirty="0"/>
              <a:t>Ing. Stanislava Drahokoupilová, Ph.D.</a:t>
            </a:r>
          </a:p>
          <a:p>
            <a:pPr lvl="0"/>
            <a:r>
              <a:rPr lang="cs-CZ" dirty="0"/>
              <a:t> stanislava.drahokoupilova@chmi.cz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04" y="4631993"/>
            <a:ext cx="2410988" cy="12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2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4472-466E-4052-B589-E1E111A72CE1}" type="datetimeFigureOut">
              <a:rPr lang="cs-CZ" smtClean="0"/>
              <a:t>04.05.2025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CFF1-F1D0-4020-8A00-0494ED639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8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50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4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24655" y="1411231"/>
            <a:ext cx="6858000" cy="2387600"/>
          </a:xfrm>
        </p:spPr>
        <p:txBody>
          <a:bodyPr/>
          <a:lstStyle/>
          <a:p>
            <a:r>
              <a:rPr lang="cs-CZ" dirty="0" err="1"/>
              <a:t>Supersites</a:t>
            </a:r>
            <a:r>
              <a:rPr lang="cs-CZ" dirty="0"/>
              <a:t> in Czech Republic </a:t>
            </a:r>
            <a:r>
              <a:rPr lang="cs-CZ" sz="3200" dirty="0" err="1"/>
              <a:t>within</a:t>
            </a:r>
            <a:r>
              <a:rPr lang="cs-CZ" sz="3200" dirty="0"/>
              <a:t> </a:t>
            </a:r>
            <a:r>
              <a:rPr lang="cs-CZ" sz="3200" dirty="0" err="1"/>
              <a:t>DIRECTIVE</a:t>
            </a:r>
            <a:r>
              <a:rPr lang="cs-CZ" sz="3200" dirty="0"/>
              <a:t> (EU) 2024/2881</a:t>
            </a:r>
            <a:r>
              <a:rPr lang="en-US" sz="3200" dirty="0"/>
              <a:t>on ambient air quality and cleaner air for Europe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4554380"/>
            <a:ext cx="6858000" cy="1655762"/>
          </a:xfrm>
        </p:spPr>
        <p:txBody>
          <a:bodyPr/>
          <a:lstStyle/>
          <a:p>
            <a:r>
              <a:rPr lang="cs-CZ" dirty="0"/>
              <a:t>RNDr. Adéla Holubová Šmejkalová Ph.D.</a:t>
            </a:r>
          </a:p>
          <a:p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Košetice </a:t>
            </a:r>
            <a:r>
              <a:rPr lang="cs-CZ" dirty="0" err="1"/>
              <a:t>Observatory</a:t>
            </a:r>
            <a:endParaRPr lang="cs-CZ" dirty="0"/>
          </a:p>
          <a:p>
            <a:r>
              <a:rPr lang="cs-CZ" dirty="0"/>
              <a:t>Department </a:t>
            </a:r>
            <a:r>
              <a:rPr lang="cs-CZ" dirty="0" err="1"/>
              <a:t>of</a:t>
            </a:r>
            <a:r>
              <a:rPr lang="cs-CZ" dirty="0"/>
              <a:t> Air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Protection</a:t>
            </a:r>
            <a:endParaRPr lang="cs-CZ" dirty="0"/>
          </a:p>
          <a:p>
            <a:r>
              <a:rPr lang="cs-CZ" dirty="0"/>
              <a:t>Czech </a:t>
            </a:r>
            <a:r>
              <a:rPr lang="cs-CZ" dirty="0" err="1"/>
              <a:t>Hydrometeorological</a:t>
            </a:r>
            <a:r>
              <a:rPr lang="cs-CZ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272401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158348C-E1F5-4636-A30D-1A9ECDA16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r="8272"/>
          <a:stretch/>
        </p:blipFill>
        <p:spPr>
          <a:xfrm>
            <a:off x="488138" y="1214582"/>
            <a:ext cx="2585070" cy="2511770"/>
          </a:xfrm>
          <a:prstGeom prst="ellipse">
            <a:avLst/>
          </a:prstGeom>
          <a:ln w="19050">
            <a:solidFill>
              <a:srgbClr val="023E88"/>
            </a:solidFill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Supersites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Czech Republic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81B7FC7-C09E-43E2-8AAE-FD0638846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01" y="961156"/>
            <a:ext cx="5287961" cy="316539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B9C03D4-B579-437A-AC18-E27139FC4B63}"/>
              </a:ext>
            </a:extLst>
          </p:cNvPr>
          <p:cNvSpPr txBox="1"/>
          <p:nvPr/>
        </p:nvSpPr>
        <p:spPr>
          <a:xfrm>
            <a:off x="1780673" y="4319068"/>
            <a:ext cx="5211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23E88"/>
                </a:solidFill>
              </a:rPr>
              <a:t>Košetice </a:t>
            </a:r>
            <a:r>
              <a:rPr lang="cs-CZ" dirty="0" err="1">
                <a:solidFill>
                  <a:srgbClr val="023E88"/>
                </a:solidFill>
              </a:rPr>
              <a:t>Observatory</a:t>
            </a:r>
            <a:r>
              <a:rPr lang="cs-CZ" dirty="0">
                <a:solidFill>
                  <a:srgbClr val="023E88"/>
                </a:solidFill>
              </a:rPr>
              <a:t> – </a:t>
            </a:r>
            <a:r>
              <a:rPr lang="cs-CZ" dirty="0" err="1">
                <a:solidFill>
                  <a:srgbClr val="023E88"/>
                </a:solidFill>
              </a:rPr>
              <a:t>Rural</a:t>
            </a:r>
            <a:r>
              <a:rPr lang="cs-CZ" dirty="0">
                <a:solidFill>
                  <a:srgbClr val="023E88"/>
                </a:solidFill>
              </a:rPr>
              <a:t> background station</a:t>
            </a:r>
          </a:p>
          <a:p>
            <a:endParaRPr lang="cs-CZ" dirty="0">
              <a:solidFill>
                <a:srgbClr val="023E88"/>
              </a:solidFill>
            </a:endParaRPr>
          </a:p>
          <a:p>
            <a:r>
              <a:rPr lang="cs-CZ" dirty="0">
                <a:solidFill>
                  <a:srgbClr val="023E88"/>
                </a:solidFill>
              </a:rPr>
              <a:t>Ostrava (Poruba) – Urban background station</a:t>
            </a:r>
          </a:p>
        </p:txBody>
      </p:sp>
    </p:spTree>
    <p:extLst>
      <p:ext uri="{BB962C8B-B14F-4D97-AF65-F5344CB8AC3E}">
        <p14:creationId xmlns:p14="http://schemas.microsoft.com/office/powerpoint/2010/main" val="189436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1A12060-B0BA-4662-8B22-391F75345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60" y="199155"/>
            <a:ext cx="2010437" cy="1203455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7DD15AC-2405-4BEF-9B49-2EFE08603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5055" r="7108" b="1326"/>
          <a:stretch/>
        </p:blipFill>
        <p:spPr>
          <a:xfrm>
            <a:off x="509796" y="494828"/>
            <a:ext cx="3396801" cy="3312383"/>
          </a:xfrm>
          <a:prstGeom prst="ellipse">
            <a:avLst/>
          </a:prstGeom>
          <a:ln w="28575">
            <a:solidFill>
              <a:srgbClr val="023E88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6E9CF7F-A68D-4407-8E25-3B08F75154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906" r="5721"/>
          <a:stretch/>
        </p:blipFill>
        <p:spPr>
          <a:xfrm>
            <a:off x="5500397" y="456393"/>
            <a:ext cx="3426686" cy="3341526"/>
          </a:xfrm>
          <a:prstGeom prst="ellipse">
            <a:avLst/>
          </a:prstGeom>
          <a:ln w="28575">
            <a:solidFill>
              <a:srgbClr val="023E88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4F1F020-FF14-4D5F-A4F5-CA7605CA8132}"/>
              </a:ext>
            </a:extLst>
          </p:cNvPr>
          <p:cNvSpPr txBox="1"/>
          <p:nvPr/>
        </p:nvSpPr>
        <p:spPr>
          <a:xfrm>
            <a:off x="425975" y="3922491"/>
            <a:ext cx="5074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23E88"/>
                </a:solidFill>
              </a:rPr>
              <a:t>Košetice </a:t>
            </a:r>
            <a:r>
              <a:rPr lang="cs-CZ" dirty="0" err="1">
                <a:solidFill>
                  <a:srgbClr val="023E88"/>
                </a:solidFill>
              </a:rPr>
              <a:t>Observatory</a:t>
            </a:r>
            <a:r>
              <a:rPr lang="cs-CZ" dirty="0">
                <a:solidFill>
                  <a:srgbClr val="023E88"/>
                </a:solidFill>
              </a:rPr>
              <a:t> – </a:t>
            </a:r>
            <a:br>
              <a:rPr lang="cs-CZ" dirty="0">
                <a:solidFill>
                  <a:srgbClr val="023E88"/>
                </a:solidFill>
              </a:rPr>
            </a:br>
            <a:r>
              <a:rPr lang="cs-CZ" dirty="0" err="1">
                <a:solidFill>
                  <a:srgbClr val="023E88"/>
                </a:solidFill>
              </a:rPr>
              <a:t>Rural</a:t>
            </a:r>
            <a:r>
              <a:rPr lang="cs-CZ" dirty="0">
                <a:solidFill>
                  <a:srgbClr val="023E88"/>
                </a:solidFill>
              </a:rPr>
              <a:t> background station</a:t>
            </a:r>
          </a:p>
          <a:p>
            <a:r>
              <a:rPr lang="cs-CZ" sz="1600" dirty="0">
                <a:solidFill>
                  <a:srgbClr val="023E88"/>
                </a:solidFill>
              </a:rPr>
              <a:t/>
            </a:r>
            <a:br>
              <a:rPr lang="cs-CZ" sz="1600" dirty="0">
                <a:solidFill>
                  <a:srgbClr val="023E88"/>
                </a:solidFill>
              </a:rPr>
            </a:br>
            <a:r>
              <a:rPr lang="cs-CZ" sz="1600" dirty="0">
                <a:solidFill>
                  <a:srgbClr val="023E88"/>
                </a:solidFill>
              </a:rPr>
              <a:t>- station </a:t>
            </a:r>
            <a:r>
              <a:rPr lang="cs-CZ" sz="1600" dirty="0" err="1">
                <a:solidFill>
                  <a:srgbClr val="023E88"/>
                </a:solidFill>
              </a:rPr>
              <a:t>of</a:t>
            </a:r>
            <a:r>
              <a:rPr lang="cs-CZ" sz="1600" dirty="0">
                <a:solidFill>
                  <a:srgbClr val="023E88"/>
                </a:solidFill>
              </a:rPr>
              <a:t> </a:t>
            </a:r>
            <a:r>
              <a:rPr lang="cs-CZ" sz="1600" dirty="0" err="1">
                <a:solidFill>
                  <a:srgbClr val="023E88"/>
                </a:solidFill>
              </a:rPr>
              <a:t>the</a:t>
            </a:r>
            <a:r>
              <a:rPr lang="cs-CZ" sz="1600" dirty="0">
                <a:solidFill>
                  <a:srgbClr val="023E88"/>
                </a:solidFill>
              </a:rPr>
              <a:t> </a:t>
            </a:r>
            <a:r>
              <a:rPr lang="en-US" sz="1600" dirty="0">
                <a:solidFill>
                  <a:srgbClr val="023E88"/>
                </a:solidFill>
              </a:rPr>
              <a:t>National Air Quality monitoring network</a:t>
            </a:r>
            <a:r>
              <a:rPr lang="cs-CZ" sz="1600" dirty="0">
                <a:solidFill>
                  <a:srgbClr val="023E88"/>
                </a:solidFill>
              </a:rPr>
              <a:t/>
            </a:r>
            <a:br>
              <a:rPr lang="cs-CZ" sz="1600" dirty="0">
                <a:solidFill>
                  <a:srgbClr val="023E88"/>
                </a:solidFill>
              </a:rPr>
            </a:br>
            <a:r>
              <a:rPr lang="cs-CZ" sz="1600" dirty="0">
                <a:solidFill>
                  <a:srgbClr val="023E88"/>
                </a:solidFill>
              </a:rPr>
              <a:t>- station </a:t>
            </a:r>
            <a:r>
              <a:rPr lang="cs-CZ" sz="1600" dirty="0" err="1">
                <a:solidFill>
                  <a:srgbClr val="023E88"/>
                </a:solidFill>
              </a:rPr>
              <a:t>EMEP</a:t>
            </a:r>
            <a:r>
              <a:rPr lang="cs-CZ" sz="1600" dirty="0">
                <a:solidFill>
                  <a:srgbClr val="023E88"/>
                </a:solidFill>
              </a:rPr>
              <a:t> </a:t>
            </a:r>
            <a:r>
              <a:rPr lang="cs-CZ" sz="1600" dirty="0" err="1">
                <a:solidFill>
                  <a:srgbClr val="023E88"/>
                </a:solidFill>
              </a:rPr>
              <a:t>level</a:t>
            </a:r>
            <a:r>
              <a:rPr lang="cs-CZ" sz="1600" dirty="0">
                <a:solidFill>
                  <a:srgbClr val="023E88"/>
                </a:solidFill>
              </a:rPr>
              <a:t> 2 </a:t>
            </a:r>
            <a:br>
              <a:rPr lang="cs-CZ" sz="1600" dirty="0">
                <a:solidFill>
                  <a:srgbClr val="023E88"/>
                </a:solidFill>
              </a:rPr>
            </a:br>
            <a:r>
              <a:rPr lang="cs-CZ" sz="1600" dirty="0">
                <a:solidFill>
                  <a:srgbClr val="023E88"/>
                </a:solidFill>
              </a:rPr>
              <a:t>- </a:t>
            </a:r>
            <a:r>
              <a:rPr lang="cs-CZ" sz="1600" dirty="0" err="1">
                <a:solidFill>
                  <a:srgbClr val="023E88"/>
                </a:solidFill>
              </a:rPr>
              <a:t>ICP</a:t>
            </a:r>
            <a:r>
              <a:rPr lang="cs-CZ" sz="1600" dirty="0">
                <a:solidFill>
                  <a:srgbClr val="023E88"/>
                </a:solidFill>
              </a:rPr>
              <a:t> </a:t>
            </a:r>
            <a:r>
              <a:rPr lang="cs-CZ" sz="1600" dirty="0" err="1">
                <a:solidFill>
                  <a:srgbClr val="023E88"/>
                </a:solidFill>
              </a:rPr>
              <a:t>IM</a:t>
            </a:r>
            <a:r>
              <a:rPr lang="cs-CZ" sz="1600" dirty="0">
                <a:solidFill>
                  <a:srgbClr val="023E88"/>
                </a:solidFill>
              </a:rPr>
              <a:t> </a:t>
            </a:r>
            <a:r>
              <a:rPr lang="cs-CZ" sz="1600" dirty="0" err="1">
                <a:solidFill>
                  <a:srgbClr val="023E88"/>
                </a:solidFill>
              </a:rPr>
              <a:t>level</a:t>
            </a:r>
            <a:r>
              <a:rPr lang="cs-CZ" sz="1600" dirty="0">
                <a:solidFill>
                  <a:srgbClr val="023E88"/>
                </a:solidFill>
              </a:rPr>
              <a:t> 1 </a:t>
            </a:r>
          </a:p>
          <a:p>
            <a:r>
              <a:rPr lang="cs-CZ" sz="1600" dirty="0">
                <a:solidFill>
                  <a:srgbClr val="023E88"/>
                </a:solidFill>
              </a:rPr>
              <a:t>- </a:t>
            </a:r>
            <a:r>
              <a:rPr lang="cs-CZ" sz="1600" dirty="0" err="1">
                <a:solidFill>
                  <a:srgbClr val="023E88"/>
                </a:solidFill>
              </a:rPr>
              <a:t>GAW</a:t>
            </a:r>
            <a:r>
              <a:rPr lang="cs-CZ" sz="1600" dirty="0">
                <a:solidFill>
                  <a:srgbClr val="023E88"/>
                </a:solidFill>
              </a:rPr>
              <a:t> </a:t>
            </a:r>
            <a:r>
              <a:rPr lang="cs-CZ" sz="1600" dirty="0" err="1">
                <a:solidFill>
                  <a:srgbClr val="023E88"/>
                </a:solidFill>
              </a:rPr>
              <a:t>regional</a:t>
            </a:r>
            <a:r>
              <a:rPr lang="cs-CZ" sz="1600" dirty="0">
                <a:solidFill>
                  <a:srgbClr val="023E88"/>
                </a:solidFill>
              </a:rPr>
              <a:t> station </a:t>
            </a:r>
          </a:p>
          <a:p>
            <a:r>
              <a:rPr lang="cs-CZ" sz="1600" dirty="0">
                <a:solidFill>
                  <a:srgbClr val="023E88"/>
                </a:solidFill>
              </a:rPr>
              <a:t>- ACTRIS </a:t>
            </a:r>
            <a:r>
              <a:rPr lang="cs-CZ" sz="1600" dirty="0" err="1">
                <a:solidFill>
                  <a:srgbClr val="023E88"/>
                </a:solidFill>
              </a:rPr>
              <a:t>RI</a:t>
            </a:r>
            <a:r>
              <a:rPr lang="cs-CZ" sz="1600" dirty="0">
                <a:solidFill>
                  <a:srgbClr val="023E88"/>
                </a:solidFill>
              </a:rPr>
              <a:t> station</a:t>
            </a:r>
          </a:p>
          <a:p>
            <a:endParaRPr lang="cs-CZ" dirty="0">
              <a:solidFill>
                <a:srgbClr val="023E88"/>
              </a:solidFill>
            </a:endParaRPr>
          </a:p>
          <a:p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1F4DA1C-2D47-4BFE-B4E6-083EFFE58234}"/>
              </a:ext>
            </a:extLst>
          </p:cNvPr>
          <p:cNvSpPr/>
          <p:nvPr/>
        </p:nvSpPr>
        <p:spPr>
          <a:xfrm>
            <a:off x="5935980" y="3970865"/>
            <a:ext cx="30251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23E88"/>
                </a:solidFill>
              </a:rPr>
              <a:t>Ostrava (Poruba) – Urban background station</a:t>
            </a:r>
          </a:p>
          <a:p>
            <a:r>
              <a:rPr lang="cs-CZ" sz="1600" dirty="0">
                <a:solidFill>
                  <a:srgbClr val="023E88"/>
                </a:solidFill>
              </a:rPr>
              <a:t/>
            </a:r>
            <a:br>
              <a:rPr lang="cs-CZ" sz="1600" dirty="0">
                <a:solidFill>
                  <a:srgbClr val="023E88"/>
                </a:solidFill>
              </a:rPr>
            </a:br>
            <a:r>
              <a:rPr lang="cs-CZ" sz="1600" dirty="0">
                <a:solidFill>
                  <a:srgbClr val="023E88"/>
                </a:solidFill>
              </a:rPr>
              <a:t>- station </a:t>
            </a:r>
            <a:r>
              <a:rPr lang="cs-CZ" sz="1600" dirty="0" err="1">
                <a:solidFill>
                  <a:srgbClr val="023E88"/>
                </a:solidFill>
              </a:rPr>
              <a:t>of</a:t>
            </a:r>
            <a:r>
              <a:rPr lang="cs-CZ" sz="1600" dirty="0">
                <a:solidFill>
                  <a:srgbClr val="023E88"/>
                </a:solidFill>
              </a:rPr>
              <a:t> </a:t>
            </a:r>
            <a:r>
              <a:rPr lang="cs-CZ" sz="1600" dirty="0" err="1">
                <a:solidFill>
                  <a:srgbClr val="023E88"/>
                </a:solidFill>
              </a:rPr>
              <a:t>the</a:t>
            </a:r>
            <a:r>
              <a:rPr lang="cs-CZ" sz="1600" dirty="0">
                <a:solidFill>
                  <a:srgbClr val="023E88"/>
                </a:solidFill>
              </a:rPr>
              <a:t> </a:t>
            </a:r>
            <a:r>
              <a:rPr lang="en-US" sz="1600" dirty="0">
                <a:solidFill>
                  <a:srgbClr val="023E88"/>
                </a:solidFill>
              </a:rPr>
              <a:t>National Air Quality monitoring network</a:t>
            </a:r>
            <a:endParaRPr lang="cs-CZ" sz="1600" dirty="0">
              <a:solidFill>
                <a:srgbClr val="023E88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7AF4B76-BD9F-44E0-A2BE-0558156C2D7F}"/>
              </a:ext>
            </a:extLst>
          </p:cNvPr>
          <p:cNvSpPr/>
          <p:nvPr/>
        </p:nvSpPr>
        <p:spPr>
          <a:xfrm>
            <a:off x="425976" y="3893348"/>
            <a:ext cx="5074420" cy="2088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F7A314-3D17-43BF-A3BF-1F6F9E3B8090}"/>
              </a:ext>
            </a:extLst>
          </p:cNvPr>
          <p:cNvSpPr/>
          <p:nvPr/>
        </p:nvSpPr>
        <p:spPr>
          <a:xfrm>
            <a:off x="5737116" y="3893348"/>
            <a:ext cx="3224003" cy="2088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121176A-E761-457A-8968-0FFE42D24DED}"/>
              </a:ext>
            </a:extLst>
          </p:cNvPr>
          <p:cNvCxnSpPr/>
          <p:nvPr/>
        </p:nvCxnSpPr>
        <p:spPr>
          <a:xfrm flipH="1">
            <a:off x="3642360" y="914400"/>
            <a:ext cx="716280" cy="32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4510BFD-1F4E-4FAC-9030-865F86532F31}"/>
              </a:ext>
            </a:extLst>
          </p:cNvPr>
          <p:cNvCxnSpPr/>
          <p:nvPr/>
        </p:nvCxnSpPr>
        <p:spPr>
          <a:xfrm>
            <a:off x="5288280" y="777240"/>
            <a:ext cx="868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0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D7372A9-C23D-4382-9C25-2D4FE0AAF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239054"/>
              </p:ext>
            </p:extLst>
          </p:nvPr>
        </p:nvGraphicFramePr>
        <p:xfrm>
          <a:off x="1500468" y="391886"/>
          <a:ext cx="5403897" cy="56232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65684">
                  <a:extLst>
                    <a:ext uri="{9D8B030D-6E8A-4147-A177-3AD203B41FA5}">
                      <a16:colId xmlns:a16="http://schemas.microsoft.com/office/drawing/2014/main" val="4014631334"/>
                    </a:ext>
                  </a:extLst>
                </a:gridCol>
                <a:gridCol w="1725672">
                  <a:extLst>
                    <a:ext uri="{9D8B030D-6E8A-4147-A177-3AD203B41FA5}">
                      <a16:colId xmlns:a16="http://schemas.microsoft.com/office/drawing/2014/main" val="72124577"/>
                    </a:ext>
                  </a:extLst>
                </a:gridCol>
                <a:gridCol w="1512541">
                  <a:extLst>
                    <a:ext uri="{9D8B030D-6E8A-4147-A177-3AD203B41FA5}">
                      <a16:colId xmlns:a16="http://schemas.microsoft.com/office/drawing/2014/main" val="786327356"/>
                    </a:ext>
                  </a:extLst>
                </a:gridCol>
              </a:tblGrid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Pollutant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solidFill>
                      <a:srgbClr val="023E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Urban background Ostrava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solidFill>
                      <a:srgbClr val="023E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Rural</a:t>
                      </a:r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background Košetice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solidFill>
                      <a:srgbClr val="023E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1605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PM</a:t>
                      </a:r>
                      <a:r>
                        <a:rPr lang="cs-CZ" sz="1050" u="none" strike="noStrike" baseline="-25000" dirty="0" err="1">
                          <a:solidFill>
                            <a:srgbClr val="023E88"/>
                          </a:solidFill>
                          <a:effectLst/>
                        </a:rPr>
                        <a:t>10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66554610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PM</a:t>
                      </a:r>
                      <a:r>
                        <a:rPr lang="cs-CZ" sz="1050" u="none" strike="noStrike" baseline="-25000" dirty="0" err="1">
                          <a:solidFill>
                            <a:srgbClr val="023E88"/>
                          </a:solidFill>
                          <a:effectLst/>
                        </a:rPr>
                        <a:t>2,5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(N)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288702790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Heavy</a:t>
                      </a:r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 metals (As, Cd, Ni, </a:t>
                      </a:r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Pb</a:t>
                      </a:r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)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1503615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BC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(N) 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413003073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Chemical</a:t>
                      </a:r>
                      <a:r>
                        <a:rPr lang="cs-CZ" sz="1050" dirty="0">
                          <a:solidFill>
                            <a:srgbClr val="023E88"/>
                          </a:solidFill>
                        </a:rPr>
                        <a:t> </a:t>
                      </a:r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composition</a:t>
                      </a:r>
                      <a:r>
                        <a:rPr lang="cs-CZ" sz="1050" dirty="0">
                          <a:solidFill>
                            <a:srgbClr val="023E88"/>
                          </a:solidFill>
                        </a:rPr>
                        <a:t> </a:t>
                      </a:r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of</a:t>
                      </a:r>
                      <a:r>
                        <a:rPr lang="cs-CZ" sz="1050" dirty="0">
                          <a:solidFill>
                            <a:srgbClr val="023E88"/>
                          </a:solidFill>
                        </a:rPr>
                        <a:t> </a:t>
                      </a:r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PM</a:t>
                      </a:r>
                      <a:r>
                        <a:rPr lang="cs-CZ" sz="1050" baseline="-25000" dirty="0" err="1">
                          <a:solidFill>
                            <a:srgbClr val="023E88"/>
                          </a:solidFill>
                        </a:rPr>
                        <a:t>2.5</a:t>
                      </a:r>
                      <a:endParaRPr lang="cs-CZ" sz="1050" b="1" i="0" u="none" strike="noStrike" baseline="-25000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340642048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Size</a:t>
                      </a:r>
                      <a:r>
                        <a:rPr lang="cs-CZ" sz="1050" dirty="0">
                          <a:solidFill>
                            <a:srgbClr val="023E88"/>
                          </a:solidFill>
                        </a:rPr>
                        <a:t> </a:t>
                      </a:r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distribution</a:t>
                      </a:r>
                      <a:r>
                        <a:rPr lang="cs-CZ" sz="1050" dirty="0">
                          <a:solidFill>
                            <a:srgbClr val="023E88"/>
                          </a:solidFill>
                        </a:rPr>
                        <a:t> </a:t>
                      </a:r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of</a:t>
                      </a:r>
                      <a:r>
                        <a:rPr lang="cs-CZ" sz="1050" dirty="0">
                          <a:solidFill>
                            <a:srgbClr val="023E88"/>
                          </a:solidFill>
                        </a:rPr>
                        <a:t> </a:t>
                      </a:r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UFP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(N)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1930117513"/>
                  </a:ext>
                </a:extLst>
              </a:tr>
              <a:tr h="2317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UFP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(N)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253978811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NO</a:t>
                      </a:r>
                      <a:r>
                        <a:rPr lang="cs-CZ" sz="1050" u="none" strike="noStrike" baseline="-25000" dirty="0" err="1">
                          <a:solidFill>
                            <a:srgbClr val="023E88"/>
                          </a:solidFill>
                          <a:effectLst/>
                        </a:rPr>
                        <a:t>2</a:t>
                      </a:r>
                      <a:r>
                        <a:rPr lang="cs-CZ" sz="1050" u="none" strike="noStrike" baseline="-25000" dirty="0">
                          <a:solidFill>
                            <a:srgbClr val="023E88"/>
                          </a:solidFill>
                          <a:effectLst/>
                        </a:rPr>
                        <a:t> , </a:t>
                      </a:r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NO, NO</a:t>
                      </a:r>
                      <a:r>
                        <a:rPr lang="cs-CZ" sz="1050" u="none" strike="noStrike" baseline="-25000" dirty="0">
                          <a:solidFill>
                            <a:srgbClr val="023E88"/>
                          </a:solidFill>
                          <a:effectLst/>
                        </a:rPr>
                        <a:t>X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122487156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Tropospheric</a:t>
                      </a:r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 ozon </a:t>
                      </a:r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O</a:t>
                      </a:r>
                      <a:r>
                        <a:rPr lang="cs-CZ" sz="1050" u="none" strike="noStrike" baseline="-25000" dirty="0" err="1">
                          <a:solidFill>
                            <a:srgbClr val="023E88"/>
                          </a:solidFill>
                          <a:effectLst/>
                        </a:rPr>
                        <a:t>3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(N)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390883615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SO</a:t>
                      </a:r>
                      <a:r>
                        <a:rPr lang="cs-CZ" sz="1050" u="none" strike="noStrike" baseline="-25000" dirty="0" err="1">
                          <a:solidFill>
                            <a:srgbClr val="023E88"/>
                          </a:solidFill>
                          <a:effectLst/>
                        </a:rPr>
                        <a:t>2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161389295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CO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(N)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86840995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Benzene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390427355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benzo</a:t>
                      </a:r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[a]pyrene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374274161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Ammonia</a:t>
                      </a:r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 </a:t>
                      </a:r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NH</a:t>
                      </a:r>
                      <a:r>
                        <a:rPr lang="cs-CZ" sz="1050" u="none" strike="noStrike" baseline="-25000" dirty="0" err="1">
                          <a:solidFill>
                            <a:srgbClr val="023E88"/>
                          </a:solidFill>
                          <a:effectLst/>
                        </a:rPr>
                        <a:t>3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 (N)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52551812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VOC</a:t>
                      </a:r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 online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 (N)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274377242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Total</a:t>
                      </a:r>
                      <a:r>
                        <a:rPr lang="cs-CZ" sz="1050" dirty="0">
                          <a:solidFill>
                            <a:srgbClr val="023E88"/>
                          </a:solidFill>
                        </a:rPr>
                        <a:t> </a:t>
                      </a:r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gaseous</a:t>
                      </a:r>
                      <a:r>
                        <a:rPr lang="cs-CZ" sz="1050" dirty="0">
                          <a:solidFill>
                            <a:srgbClr val="023E88"/>
                          </a:solidFill>
                        </a:rPr>
                        <a:t> </a:t>
                      </a:r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mercury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354255483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Total</a:t>
                      </a:r>
                      <a:r>
                        <a:rPr lang="cs-CZ" sz="1050" dirty="0">
                          <a:solidFill>
                            <a:srgbClr val="023E88"/>
                          </a:solidFill>
                        </a:rPr>
                        <a:t> </a:t>
                      </a:r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deposition</a:t>
                      </a:r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 </a:t>
                      </a:r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BaP</a:t>
                      </a:r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, </a:t>
                      </a:r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PAH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(N)</a:t>
                      </a:r>
                    </a:p>
                    <a:p>
                      <a:pPr algn="ctr" fontAlgn="ctr"/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175932356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Total</a:t>
                      </a:r>
                      <a:r>
                        <a:rPr lang="cs-CZ" sz="1050" dirty="0">
                          <a:solidFill>
                            <a:srgbClr val="023E88"/>
                          </a:solidFill>
                        </a:rPr>
                        <a:t> </a:t>
                      </a:r>
                      <a:r>
                        <a:rPr lang="cs-CZ" sz="1050" dirty="0" err="1">
                          <a:solidFill>
                            <a:srgbClr val="023E88"/>
                          </a:solidFill>
                        </a:rPr>
                        <a:t>deposition</a:t>
                      </a:r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 As, Cd, Ni, </a:t>
                      </a:r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Pb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(N) 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228849414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Depozition</a:t>
                      </a:r>
                      <a:r>
                        <a:rPr lang="cs-CZ" sz="1050" u="none" strike="noStrike" dirty="0">
                          <a:solidFill>
                            <a:srgbClr val="023E88"/>
                          </a:solidFill>
                          <a:effectLst/>
                        </a:rPr>
                        <a:t> </a:t>
                      </a:r>
                      <a:r>
                        <a:rPr lang="cs-CZ" sz="1050" u="none" strike="noStrike" dirty="0" err="1">
                          <a:solidFill>
                            <a:srgbClr val="023E88"/>
                          </a:solidFill>
                          <a:effectLst/>
                        </a:rPr>
                        <a:t>Hg</a:t>
                      </a:r>
                      <a:endParaRPr lang="cs-CZ" sz="105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u="none" strike="noStrike" dirty="0">
                          <a:solidFill>
                            <a:srgbClr val="023E88"/>
                          </a:solidFill>
                          <a:effectLst/>
                        </a:rPr>
                        <a:t>✓ </a:t>
                      </a:r>
                      <a:endParaRPr lang="cs-CZ" sz="1100" b="1" i="0" u="none" strike="noStrike" dirty="0">
                        <a:solidFill>
                          <a:srgbClr val="023E8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2747261398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E0B4D069-C433-4A92-8D58-6AAB5F7E6067}"/>
              </a:ext>
            </a:extLst>
          </p:cNvPr>
          <p:cNvSpPr/>
          <p:nvPr/>
        </p:nvSpPr>
        <p:spPr>
          <a:xfrm>
            <a:off x="1423546" y="6015166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solidFill>
                  <a:srgbClr val="023E88"/>
                </a:solidFill>
              </a:rPr>
              <a:t>*(N) </a:t>
            </a:r>
            <a:r>
              <a:rPr lang="cs-CZ" sz="1050" dirty="0" err="1">
                <a:solidFill>
                  <a:srgbClr val="023E88"/>
                </a:solidFill>
              </a:rPr>
              <a:t>new</a:t>
            </a:r>
            <a:r>
              <a:rPr lang="cs-CZ" sz="1050" dirty="0">
                <a:solidFill>
                  <a:srgbClr val="023E88"/>
                </a:solidFill>
              </a:rPr>
              <a:t> </a:t>
            </a:r>
            <a:r>
              <a:rPr lang="cs-CZ" sz="1050" dirty="0" err="1">
                <a:solidFill>
                  <a:srgbClr val="023E88"/>
                </a:solidFill>
              </a:rPr>
              <a:t>measurement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4058447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5" id="{DE7208A0-F458-4927-9051-6A1A94779A9A}" vid="{54F43B8F-A1B2-4009-B9EF-CF0AD102C2A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CHMI_prezentace_format_4_3_ENG(2)</Template>
  <TotalTime>74</TotalTime>
  <Words>204</Words>
  <Application>Microsoft Office PowerPoint</Application>
  <PresentationFormat>Pokaz na ekranie (4:3)</PresentationFormat>
  <Paragraphs>88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Motiv Office</vt:lpstr>
      <vt:lpstr>Prezentacja programu PowerPoint</vt:lpstr>
      <vt:lpstr>Supersites in Czech Republic within DIRECTIVE (EU) 2024/2881on ambient air quality and cleaner air for Europe</vt:lpstr>
      <vt:lpstr>Supersites in the Czech Republic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ADÉLA HOLUBOVÁ ŠMEJKALOVÁ, Dr.</dc:creator>
  <cp:lastModifiedBy>Olendrzyński Krzysztof</cp:lastModifiedBy>
  <cp:revision>14</cp:revision>
  <dcterms:created xsi:type="dcterms:W3CDTF">2025-04-29T13:03:00Z</dcterms:created>
  <dcterms:modified xsi:type="dcterms:W3CDTF">2025-05-04T18:44:14Z</dcterms:modified>
</cp:coreProperties>
</file>