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6"/>
  </p:notesMasterIdLst>
  <p:sldIdLst>
    <p:sldId id="257" r:id="rId5"/>
    <p:sldId id="360" r:id="rId6"/>
    <p:sldId id="386" r:id="rId7"/>
    <p:sldId id="2134806017" r:id="rId8"/>
    <p:sldId id="2134806018" r:id="rId9"/>
    <p:sldId id="2134806019" r:id="rId10"/>
    <p:sldId id="2134806016" r:id="rId11"/>
    <p:sldId id="395" r:id="rId12"/>
    <p:sldId id="393" r:id="rId13"/>
    <p:sldId id="397" r:id="rId14"/>
    <p:sldId id="2134806014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4A6"/>
    <a:srgbClr val="629EE4"/>
    <a:srgbClr val="F1F1F3"/>
    <a:srgbClr val="2299AB"/>
    <a:srgbClr val="72465E"/>
    <a:srgbClr val="2C347F"/>
    <a:srgbClr val="CCE1F2"/>
    <a:srgbClr val="2499AA"/>
    <a:srgbClr val="3F67A0"/>
    <a:srgbClr val="1B7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7" autoAdjust="0"/>
    <p:restoredTop sz="91629" autoAdjust="0"/>
  </p:normalViewPr>
  <p:slideViewPr>
    <p:cSldViewPr snapToGrid="0" showGuides="1">
      <p:cViewPr varScale="1">
        <p:scale>
          <a:sx n="101" d="100"/>
          <a:sy n="101" d="100"/>
        </p:scale>
        <p:origin x="22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63A18-53A6-4CC7-BC3E-D9DC2376F236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D35542-1081-45B6-9058-1AD1641411F3}">
      <dgm:prSet/>
      <dgm:spPr/>
      <dgm:t>
        <a:bodyPr/>
        <a:lstStyle/>
        <a:p>
          <a:r>
            <a:rPr lang="en-US"/>
            <a:t>Requirement for supersites</a:t>
          </a:r>
        </a:p>
      </dgm:t>
    </dgm:pt>
    <dgm:pt modelId="{E54F9AB6-3409-41F6-A80A-EAA45E4FA11D}" type="parTrans" cxnId="{AE09FEFA-114E-46A8-877D-83E5F322DE0C}">
      <dgm:prSet/>
      <dgm:spPr/>
      <dgm:t>
        <a:bodyPr/>
        <a:lstStyle/>
        <a:p>
          <a:endParaRPr lang="en-US"/>
        </a:p>
      </dgm:t>
    </dgm:pt>
    <dgm:pt modelId="{DCB6A08C-7D67-469D-8DF7-0EDD1BA228CB}" type="sibTrans" cxnId="{AE09FEFA-114E-46A8-877D-83E5F322DE0C}">
      <dgm:prSet/>
      <dgm:spPr/>
      <dgm:t>
        <a:bodyPr/>
        <a:lstStyle/>
        <a:p>
          <a:endParaRPr lang="en-US"/>
        </a:p>
      </dgm:t>
    </dgm:pt>
    <dgm:pt modelId="{06419B01-830A-4163-B947-EAB4A7488E67}">
      <dgm:prSet/>
      <dgm:spPr/>
      <dgm:t>
        <a:bodyPr/>
        <a:lstStyle/>
        <a:p>
          <a:r>
            <a:rPr lang="en-US"/>
            <a:t>Urban background supersite: one per 10 M people</a:t>
          </a:r>
        </a:p>
      </dgm:t>
    </dgm:pt>
    <dgm:pt modelId="{91333DE7-73AE-4BF5-8CB5-64EB5DDF2A03}" type="parTrans" cxnId="{AB0DADC6-F1A1-4F77-A29C-8868950163C9}">
      <dgm:prSet/>
      <dgm:spPr/>
      <dgm:t>
        <a:bodyPr/>
        <a:lstStyle/>
        <a:p>
          <a:endParaRPr lang="en-US"/>
        </a:p>
      </dgm:t>
    </dgm:pt>
    <dgm:pt modelId="{1B13FE23-5D5F-4580-A349-6903988FD069}" type="sibTrans" cxnId="{AB0DADC6-F1A1-4F77-A29C-8868950163C9}">
      <dgm:prSet/>
      <dgm:spPr/>
      <dgm:t>
        <a:bodyPr/>
        <a:lstStyle/>
        <a:p>
          <a:endParaRPr lang="en-US"/>
        </a:p>
      </dgm:t>
    </dgm:pt>
    <dgm:pt modelId="{CB374116-187C-4550-B9B6-FEAB6EEEAFAA}">
      <dgm:prSet/>
      <dgm:spPr/>
      <dgm:t>
        <a:bodyPr/>
        <a:lstStyle/>
        <a:p>
          <a:r>
            <a:rPr lang="en-US"/>
            <a:t>Rural background supersite: one per 100 000 km2</a:t>
          </a:r>
        </a:p>
      </dgm:t>
    </dgm:pt>
    <dgm:pt modelId="{76580FA8-2915-41DE-99F4-A38F1B653B82}" type="parTrans" cxnId="{83103760-CA4C-4E26-A987-015D6294BCF4}">
      <dgm:prSet/>
      <dgm:spPr/>
      <dgm:t>
        <a:bodyPr/>
        <a:lstStyle/>
        <a:p>
          <a:endParaRPr lang="en-US"/>
        </a:p>
      </dgm:t>
    </dgm:pt>
    <dgm:pt modelId="{C6CD71EE-C62A-48B1-97C7-2EBFD1D837D9}" type="sibTrans" cxnId="{83103760-CA4C-4E26-A987-015D6294BCF4}">
      <dgm:prSet/>
      <dgm:spPr/>
      <dgm:t>
        <a:bodyPr/>
        <a:lstStyle/>
        <a:p>
          <a:endParaRPr lang="en-US"/>
        </a:p>
      </dgm:t>
    </dgm:pt>
    <dgm:pt modelId="{1056C67F-5FB7-4320-926E-04C5281EAD86}">
      <dgm:prSet/>
      <dgm:spPr/>
      <dgm:t>
        <a:bodyPr/>
        <a:lstStyle/>
        <a:p>
          <a:r>
            <a:rPr lang="en-US"/>
            <a:t>Case Finland</a:t>
          </a:r>
        </a:p>
      </dgm:t>
    </dgm:pt>
    <dgm:pt modelId="{57F30CEC-630D-42C3-9B8D-6B839F7D453C}" type="parTrans" cxnId="{6C376DF7-8108-4660-B923-27CDC6079740}">
      <dgm:prSet/>
      <dgm:spPr/>
      <dgm:t>
        <a:bodyPr/>
        <a:lstStyle/>
        <a:p>
          <a:endParaRPr lang="en-US"/>
        </a:p>
      </dgm:t>
    </dgm:pt>
    <dgm:pt modelId="{47A0CB61-533D-447A-A899-E9929A0221C6}" type="sibTrans" cxnId="{6C376DF7-8108-4660-B923-27CDC6079740}">
      <dgm:prSet/>
      <dgm:spPr/>
      <dgm:t>
        <a:bodyPr/>
        <a:lstStyle/>
        <a:p>
          <a:endParaRPr lang="en-US"/>
        </a:p>
      </dgm:t>
    </dgm:pt>
    <dgm:pt modelId="{A79E7793-76BE-4084-8591-168F5FA1AEE7}">
      <dgm:prSet/>
      <dgm:spPr/>
      <dgm:t>
        <a:bodyPr/>
        <a:lstStyle/>
        <a:p>
          <a:r>
            <a:rPr lang="en-US" dirty="0"/>
            <a:t>1 urban supersite</a:t>
          </a:r>
        </a:p>
      </dgm:t>
    </dgm:pt>
    <dgm:pt modelId="{FE657EA8-D250-4900-91AF-8ACB54D0DE50}" type="parTrans" cxnId="{F05E298B-6028-4A00-BE1E-D71956B0C4DB}">
      <dgm:prSet/>
      <dgm:spPr/>
      <dgm:t>
        <a:bodyPr/>
        <a:lstStyle/>
        <a:p>
          <a:endParaRPr lang="en-US"/>
        </a:p>
      </dgm:t>
    </dgm:pt>
    <dgm:pt modelId="{7FBACC80-17F5-4373-A0B8-EB0D9ECEB519}" type="sibTrans" cxnId="{F05E298B-6028-4A00-BE1E-D71956B0C4DB}">
      <dgm:prSet/>
      <dgm:spPr/>
      <dgm:t>
        <a:bodyPr/>
        <a:lstStyle/>
        <a:p>
          <a:endParaRPr lang="en-US"/>
        </a:p>
      </dgm:t>
    </dgm:pt>
    <dgm:pt modelId="{04465E10-42E1-404B-A8A1-6B40F1CBEDEB}">
      <dgm:prSet/>
      <dgm:spPr/>
      <dgm:t>
        <a:bodyPr/>
        <a:lstStyle/>
        <a:p>
          <a:r>
            <a:rPr lang="en-US" dirty="0"/>
            <a:t>3 rural supersites</a:t>
          </a:r>
        </a:p>
      </dgm:t>
    </dgm:pt>
    <dgm:pt modelId="{DAB7C764-C904-4AA9-962C-A2E7529E4794}" type="parTrans" cxnId="{5ED9B7D2-667A-4FBE-AA54-9065BA0FC7B5}">
      <dgm:prSet/>
      <dgm:spPr/>
      <dgm:t>
        <a:bodyPr/>
        <a:lstStyle/>
        <a:p>
          <a:endParaRPr lang="en-US"/>
        </a:p>
      </dgm:t>
    </dgm:pt>
    <dgm:pt modelId="{40C61CA9-153E-49C1-BD19-F067A21F44B9}" type="sibTrans" cxnId="{5ED9B7D2-667A-4FBE-AA54-9065BA0FC7B5}">
      <dgm:prSet/>
      <dgm:spPr/>
      <dgm:t>
        <a:bodyPr/>
        <a:lstStyle/>
        <a:p>
          <a:endParaRPr lang="en-US"/>
        </a:p>
      </dgm:t>
    </dgm:pt>
    <dgm:pt modelId="{34478214-48EA-4021-9194-542E0864F8CA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Kumpula SMEAR?</a:t>
          </a:r>
        </a:p>
      </dgm:t>
    </dgm:pt>
    <dgm:pt modelId="{6956BF8E-B992-4EDA-AB7B-409862F8331D}" type="parTrans" cxnId="{EE7BAB26-ACF0-447A-AF99-CBB0FD69B6F1}">
      <dgm:prSet/>
      <dgm:spPr/>
      <dgm:t>
        <a:bodyPr/>
        <a:lstStyle/>
        <a:p>
          <a:endParaRPr lang="fi-FI"/>
        </a:p>
      </dgm:t>
    </dgm:pt>
    <dgm:pt modelId="{B7166970-9CAF-4B7D-A01F-058673DD446E}" type="sibTrans" cxnId="{EE7BAB26-ACF0-447A-AF99-CBB0FD69B6F1}">
      <dgm:prSet/>
      <dgm:spPr/>
      <dgm:t>
        <a:bodyPr/>
        <a:lstStyle/>
        <a:p>
          <a:endParaRPr lang="fi-FI"/>
        </a:p>
      </dgm:t>
    </dgm:pt>
    <dgm:pt modelId="{EF17539E-2EEA-47FD-98BC-6944F545CDF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Pallas, Hyytiälä, </a:t>
          </a:r>
          <a:r>
            <a:rPr lang="en-US" dirty="0" err="1"/>
            <a:t>Virolahti</a:t>
          </a:r>
          <a:r>
            <a:rPr lang="en-US" dirty="0"/>
            <a:t>?</a:t>
          </a:r>
        </a:p>
      </dgm:t>
    </dgm:pt>
    <dgm:pt modelId="{ADE46581-D795-48AA-94E6-DEC6441645D6}" type="parTrans" cxnId="{A3D99883-ADD1-4E20-BFDD-1A8917677ADE}">
      <dgm:prSet/>
      <dgm:spPr/>
      <dgm:t>
        <a:bodyPr/>
        <a:lstStyle/>
        <a:p>
          <a:endParaRPr lang="fi-FI"/>
        </a:p>
      </dgm:t>
    </dgm:pt>
    <dgm:pt modelId="{3558F9E9-9C20-438D-A52A-611BD5B94367}" type="sibTrans" cxnId="{A3D99883-ADD1-4E20-BFDD-1A8917677ADE}">
      <dgm:prSet/>
      <dgm:spPr/>
      <dgm:t>
        <a:bodyPr/>
        <a:lstStyle/>
        <a:p>
          <a:endParaRPr lang="fi-FI"/>
        </a:p>
      </dgm:t>
    </dgm:pt>
    <dgm:pt modelId="{82E3ADB1-7DC0-463A-A450-F7BFF36A76CB}" type="pres">
      <dgm:prSet presAssocID="{F7D63A18-53A6-4CC7-BC3E-D9DC2376F236}" presName="Name0" presStyleCnt="0">
        <dgm:presLayoutVars>
          <dgm:dir/>
          <dgm:animLvl val="lvl"/>
          <dgm:resizeHandles val="exact"/>
        </dgm:presLayoutVars>
      </dgm:prSet>
      <dgm:spPr/>
    </dgm:pt>
    <dgm:pt modelId="{1B60FABC-1419-4FBC-B92A-32D1EE9312C9}" type="pres">
      <dgm:prSet presAssocID="{FCD35542-1081-45B6-9058-1AD1641411F3}" presName="linNode" presStyleCnt="0"/>
      <dgm:spPr/>
    </dgm:pt>
    <dgm:pt modelId="{CC7A0480-E6AF-4A29-B20B-C0BA066B1B41}" type="pres">
      <dgm:prSet presAssocID="{FCD35542-1081-45B6-9058-1AD1641411F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E86A6BD-EF50-450B-9D27-06577E1ADA81}" type="pres">
      <dgm:prSet presAssocID="{FCD35542-1081-45B6-9058-1AD1641411F3}" presName="descendantText" presStyleLbl="alignAccFollowNode1" presStyleIdx="0" presStyleCnt="2">
        <dgm:presLayoutVars>
          <dgm:bulletEnabled val="1"/>
        </dgm:presLayoutVars>
      </dgm:prSet>
      <dgm:spPr/>
    </dgm:pt>
    <dgm:pt modelId="{9973165C-7B2B-40EB-92DD-89B2B520D6AA}" type="pres">
      <dgm:prSet presAssocID="{DCB6A08C-7D67-469D-8DF7-0EDD1BA228CB}" presName="sp" presStyleCnt="0"/>
      <dgm:spPr/>
    </dgm:pt>
    <dgm:pt modelId="{C23A595B-1141-4E99-AEDD-CBDAB00A5FFA}" type="pres">
      <dgm:prSet presAssocID="{1056C67F-5FB7-4320-926E-04C5281EAD86}" presName="linNode" presStyleCnt="0"/>
      <dgm:spPr/>
    </dgm:pt>
    <dgm:pt modelId="{E3E22035-9077-468A-BEA2-79EBD4BD8D96}" type="pres">
      <dgm:prSet presAssocID="{1056C67F-5FB7-4320-926E-04C5281EAD8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C2171F0-433A-449E-AC58-67565E1D8713}" type="pres">
      <dgm:prSet presAssocID="{1056C67F-5FB7-4320-926E-04C5281EAD8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879A211-EA70-476B-95A7-4D77B7478C60}" type="presOf" srcId="{EF17539E-2EEA-47FD-98BC-6944F545CDFF}" destId="{2C2171F0-433A-449E-AC58-67565E1D8713}" srcOrd="0" destOrd="3" presId="urn:microsoft.com/office/officeart/2005/8/layout/vList5"/>
    <dgm:cxn modelId="{A8AB021B-9723-4F01-967A-61B7F72AE69C}" type="presOf" srcId="{A79E7793-76BE-4084-8591-168F5FA1AEE7}" destId="{2C2171F0-433A-449E-AC58-67565E1D8713}" srcOrd="0" destOrd="0" presId="urn:microsoft.com/office/officeart/2005/8/layout/vList5"/>
    <dgm:cxn modelId="{13F90E25-A719-43EF-A032-8080CCC1F1FA}" type="presOf" srcId="{CB374116-187C-4550-B9B6-FEAB6EEEAFAA}" destId="{3E86A6BD-EF50-450B-9D27-06577E1ADA81}" srcOrd="0" destOrd="1" presId="urn:microsoft.com/office/officeart/2005/8/layout/vList5"/>
    <dgm:cxn modelId="{EE7BAB26-ACF0-447A-AF99-CBB0FD69B6F1}" srcId="{A79E7793-76BE-4084-8591-168F5FA1AEE7}" destId="{34478214-48EA-4021-9194-542E0864F8CA}" srcOrd="0" destOrd="0" parTransId="{6956BF8E-B992-4EDA-AB7B-409862F8331D}" sibTransId="{B7166970-9CAF-4B7D-A01F-058673DD446E}"/>
    <dgm:cxn modelId="{8952B42D-1D96-4225-A6F3-E0330D4F038E}" type="presOf" srcId="{04465E10-42E1-404B-A8A1-6B40F1CBEDEB}" destId="{2C2171F0-433A-449E-AC58-67565E1D8713}" srcOrd="0" destOrd="2" presId="urn:microsoft.com/office/officeart/2005/8/layout/vList5"/>
    <dgm:cxn modelId="{60DB4745-059F-43C0-AA77-33CC1A3E7B70}" type="presOf" srcId="{FCD35542-1081-45B6-9058-1AD1641411F3}" destId="{CC7A0480-E6AF-4A29-B20B-C0BA066B1B41}" srcOrd="0" destOrd="0" presId="urn:microsoft.com/office/officeart/2005/8/layout/vList5"/>
    <dgm:cxn modelId="{C7C6BB4E-E0A5-4151-88E5-DDC6E4D424DD}" type="presOf" srcId="{1056C67F-5FB7-4320-926E-04C5281EAD86}" destId="{E3E22035-9077-468A-BEA2-79EBD4BD8D96}" srcOrd="0" destOrd="0" presId="urn:microsoft.com/office/officeart/2005/8/layout/vList5"/>
    <dgm:cxn modelId="{83103760-CA4C-4E26-A987-015D6294BCF4}" srcId="{FCD35542-1081-45B6-9058-1AD1641411F3}" destId="{CB374116-187C-4550-B9B6-FEAB6EEEAFAA}" srcOrd="1" destOrd="0" parTransId="{76580FA8-2915-41DE-99F4-A38F1B653B82}" sibTransId="{C6CD71EE-C62A-48B1-97C7-2EBFD1D837D9}"/>
    <dgm:cxn modelId="{A3D99883-ADD1-4E20-BFDD-1A8917677ADE}" srcId="{04465E10-42E1-404B-A8A1-6B40F1CBEDEB}" destId="{EF17539E-2EEA-47FD-98BC-6944F545CDFF}" srcOrd="0" destOrd="0" parTransId="{ADE46581-D795-48AA-94E6-DEC6441645D6}" sibTransId="{3558F9E9-9C20-438D-A52A-611BD5B94367}"/>
    <dgm:cxn modelId="{F05E298B-6028-4A00-BE1E-D71956B0C4DB}" srcId="{1056C67F-5FB7-4320-926E-04C5281EAD86}" destId="{A79E7793-76BE-4084-8591-168F5FA1AEE7}" srcOrd="0" destOrd="0" parTransId="{FE657EA8-D250-4900-91AF-8ACB54D0DE50}" sibTransId="{7FBACC80-17F5-4373-A0B8-EB0D9ECEB519}"/>
    <dgm:cxn modelId="{4FD4DF92-420C-45F3-B146-E1C949E08F79}" type="presOf" srcId="{F7D63A18-53A6-4CC7-BC3E-D9DC2376F236}" destId="{82E3ADB1-7DC0-463A-A450-F7BFF36A76CB}" srcOrd="0" destOrd="0" presId="urn:microsoft.com/office/officeart/2005/8/layout/vList5"/>
    <dgm:cxn modelId="{8D8621AF-F6E9-4AAB-AB43-32B741083B2C}" type="presOf" srcId="{06419B01-830A-4163-B947-EAB4A7488E67}" destId="{3E86A6BD-EF50-450B-9D27-06577E1ADA81}" srcOrd="0" destOrd="0" presId="urn:microsoft.com/office/officeart/2005/8/layout/vList5"/>
    <dgm:cxn modelId="{AB0DADC6-F1A1-4F77-A29C-8868950163C9}" srcId="{FCD35542-1081-45B6-9058-1AD1641411F3}" destId="{06419B01-830A-4163-B947-EAB4A7488E67}" srcOrd="0" destOrd="0" parTransId="{91333DE7-73AE-4BF5-8CB5-64EB5DDF2A03}" sibTransId="{1B13FE23-5D5F-4580-A349-6903988FD069}"/>
    <dgm:cxn modelId="{FA1BFCD0-F99A-4374-BE03-3364B1E27E56}" type="presOf" srcId="{34478214-48EA-4021-9194-542E0864F8CA}" destId="{2C2171F0-433A-449E-AC58-67565E1D8713}" srcOrd="0" destOrd="1" presId="urn:microsoft.com/office/officeart/2005/8/layout/vList5"/>
    <dgm:cxn modelId="{5ED9B7D2-667A-4FBE-AA54-9065BA0FC7B5}" srcId="{1056C67F-5FB7-4320-926E-04C5281EAD86}" destId="{04465E10-42E1-404B-A8A1-6B40F1CBEDEB}" srcOrd="1" destOrd="0" parTransId="{DAB7C764-C904-4AA9-962C-A2E7529E4794}" sibTransId="{40C61CA9-153E-49C1-BD19-F067A21F44B9}"/>
    <dgm:cxn modelId="{6C376DF7-8108-4660-B923-27CDC6079740}" srcId="{F7D63A18-53A6-4CC7-BC3E-D9DC2376F236}" destId="{1056C67F-5FB7-4320-926E-04C5281EAD86}" srcOrd="1" destOrd="0" parTransId="{57F30CEC-630D-42C3-9B8D-6B839F7D453C}" sibTransId="{47A0CB61-533D-447A-A899-E9929A0221C6}"/>
    <dgm:cxn modelId="{AE09FEFA-114E-46A8-877D-83E5F322DE0C}" srcId="{F7D63A18-53A6-4CC7-BC3E-D9DC2376F236}" destId="{FCD35542-1081-45B6-9058-1AD1641411F3}" srcOrd="0" destOrd="0" parTransId="{E54F9AB6-3409-41F6-A80A-EAA45E4FA11D}" sibTransId="{DCB6A08C-7D67-469D-8DF7-0EDD1BA228CB}"/>
    <dgm:cxn modelId="{E2B9D135-EC11-4F98-A871-894069524A06}" type="presParOf" srcId="{82E3ADB1-7DC0-463A-A450-F7BFF36A76CB}" destId="{1B60FABC-1419-4FBC-B92A-32D1EE9312C9}" srcOrd="0" destOrd="0" presId="urn:microsoft.com/office/officeart/2005/8/layout/vList5"/>
    <dgm:cxn modelId="{B9ECF7CA-BB69-4B14-A673-444C926FC5D3}" type="presParOf" srcId="{1B60FABC-1419-4FBC-B92A-32D1EE9312C9}" destId="{CC7A0480-E6AF-4A29-B20B-C0BA066B1B41}" srcOrd="0" destOrd="0" presId="urn:microsoft.com/office/officeart/2005/8/layout/vList5"/>
    <dgm:cxn modelId="{F7AE01D8-1F82-4F0E-8213-1A1B38B9AE3C}" type="presParOf" srcId="{1B60FABC-1419-4FBC-B92A-32D1EE9312C9}" destId="{3E86A6BD-EF50-450B-9D27-06577E1ADA81}" srcOrd="1" destOrd="0" presId="urn:microsoft.com/office/officeart/2005/8/layout/vList5"/>
    <dgm:cxn modelId="{92A32647-FC1E-42E2-AE86-D4A0CB0B7930}" type="presParOf" srcId="{82E3ADB1-7DC0-463A-A450-F7BFF36A76CB}" destId="{9973165C-7B2B-40EB-92DD-89B2B520D6AA}" srcOrd="1" destOrd="0" presId="urn:microsoft.com/office/officeart/2005/8/layout/vList5"/>
    <dgm:cxn modelId="{BC45351D-3C06-4E7F-8F8C-96496531DEC6}" type="presParOf" srcId="{82E3ADB1-7DC0-463A-A450-F7BFF36A76CB}" destId="{C23A595B-1141-4E99-AEDD-CBDAB00A5FFA}" srcOrd="2" destOrd="0" presId="urn:microsoft.com/office/officeart/2005/8/layout/vList5"/>
    <dgm:cxn modelId="{1B6F545E-00C8-446D-BA3B-862F5C0312E7}" type="presParOf" srcId="{C23A595B-1141-4E99-AEDD-CBDAB00A5FFA}" destId="{E3E22035-9077-468A-BEA2-79EBD4BD8D96}" srcOrd="0" destOrd="0" presId="urn:microsoft.com/office/officeart/2005/8/layout/vList5"/>
    <dgm:cxn modelId="{5D8C9A71-A6B2-466F-BD65-DAC522B5A4A8}" type="presParOf" srcId="{C23A595B-1141-4E99-AEDD-CBDAB00A5FFA}" destId="{2C2171F0-433A-449E-AC58-67565E1D8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A6BD-EF50-450B-9D27-06577E1ADA81}">
      <dsp:nvSpPr>
        <dsp:cNvPr id="0" name=""/>
        <dsp:cNvSpPr/>
      </dsp:nvSpPr>
      <dsp:spPr>
        <a:xfrm rot="5400000">
          <a:off x="2871239" y="-726998"/>
          <a:ext cx="1601521" cy="345600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Urban background supersite: one per 10 M people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Rural background supersite: one per 100 000 km2</a:t>
          </a:r>
        </a:p>
      </dsp:txBody>
      <dsp:txXfrm rot="-5400000">
        <a:off x="1944000" y="278421"/>
        <a:ext cx="3377820" cy="1445161"/>
      </dsp:txXfrm>
    </dsp:sp>
    <dsp:sp modelId="{CC7A0480-E6AF-4A29-B20B-C0BA066B1B41}">
      <dsp:nvSpPr>
        <dsp:cNvPr id="0" name=""/>
        <dsp:cNvSpPr/>
      </dsp:nvSpPr>
      <dsp:spPr>
        <a:xfrm>
          <a:off x="0" y="50"/>
          <a:ext cx="1944000" cy="20019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Requirement for supersites</a:t>
          </a:r>
        </a:p>
      </dsp:txBody>
      <dsp:txXfrm>
        <a:off x="94898" y="94948"/>
        <a:ext cx="1754204" cy="1812106"/>
      </dsp:txXfrm>
    </dsp:sp>
    <dsp:sp modelId="{2C2171F0-433A-449E-AC58-67565E1D8713}">
      <dsp:nvSpPr>
        <dsp:cNvPr id="0" name=""/>
        <dsp:cNvSpPr/>
      </dsp:nvSpPr>
      <dsp:spPr>
        <a:xfrm rot="5400000">
          <a:off x="2871239" y="1374998"/>
          <a:ext cx="1601521" cy="345600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 urban supersite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700" kern="1200" dirty="0"/>
            <a:t> Kumpula SMEAR?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3 rural supersites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700" kern="1200" dirty="0"/>
            <a:t> Pallas, Hyytiälä, </a:t>
          </a:r>
          <a:r>
            <a:rPr lang="en-US" sz="1700" kern="1200" dirty="0" err="1"/>
            <a:t>Virolahti</a:t>
          </a:r>
          <a:r>
            <a:rPr lang="en-US" sz="1700" kern="1200" dirty="0"/>
            <a:t>?</a:t>
          </a:r>
        </a:p>
      </dsp:txBody>
      <dsp:txXfrm rot="-5400000">
        <a:off x="1944000" y="2380417"/>
        <a:ext cx="3377820" cy="1445161"/>
      </dsp:txXfrm>
    </dsp:sp>
    <dsp:sp modelId="{E3E22035-9077-468A-BEA2-79EBD4BD8D96}">
      <dsp:nvSpPr>
        <dsp:cNvPr id="0" name=""/>
        <dsp:cNvSpPr/>
      </dsp:nvSpPr>
      <dsp:spPr>
        <a:xfrm>
          <a:off x="0" y="2102047"/>
          <a:ext cx="1944000" cy="20019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Case Finland</a:t>
          </a:r>
        </a:p>
      </dsp:txBody>
      <dsp:txXfrm>
        <a:off x="94898" y="2196945"/>
        <a:ext cx="1754204" cy="181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BB3-271C-5145-8668-B7A91D4B524F}" type="datetimeFigureOut">
              <a:rPr lang="en-FI" smtClean="0"/>
              <a:t>2.5.2025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A797-637E-F249-9432-7F649CFAC4F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806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Almost</a:t>
            </a:r>
            <a:r>
              <a:rPr lang="fi-FI" dirty="0"/>
              <a:t> 20%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sites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Finland!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4E34-0749-9144-B79B-31DF5A3F88A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15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Pallas and </a:t>
            </a:r>
            <a:r>
              <a:rPr lang="fi-FI" dirty="0" err="1"/>
              <a:t>Värriö</a:t>
            </a:r>
            <a:r>
              <a:rPr lang="fi-FI" dirty="0"/>
              <a:t> </a:t>
            </a:r>
            <a:r>
              <a:rPr lang="fi-FI" dirty="0" err="1"/>
              <a:t>particle</a:t>
            </a:r>
            <a:r>
              <a:rPr lang="fi-FI" dirty="0"/>
              <a:t> </a:t>
            </a:r>
            <a:r>
              <a:rPr lang="fi-FI" dirty="0" err="1"/>
              <a:t>concentrations</a:t>
            </a:r>
            <a:r>
              <a:rPr lang="fi-FI" dirty="0"/>
              <a:t>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lowest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74E34-0749-9144-B79B-31DF5A3F88A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47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8492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6595B52-3557-47B6-8258-F874D678975B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492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492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BA596B-501A-3264-4E17-A8B3EC36EE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67" y="1155982"/>
            <a:ext cx="8780401" cy="227301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Heading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EA769E-0439-C5F7-FD00-04CEBA6D0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67" y="3697393"/>
            <a:ext cx="8424863" cy="783770"/>
          </a:xfrm>
        </p:spPr>
        <p:txBody>
          <a:bodyPr/>
          <a:lstStyle/>
          <a:p>
            <a:r>
              <a:rPr lang="en-US" dirty="0">
                <a:latin typeface="+mn-lt"/>
              </a:rPr>
              <a:t>Subheading</a:t>
            </a:r>
            <a:endParaRPr lang="en-FI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974352-FF23-9B71-9875-30B309074417}"/>
              </a:ext>
            </a:extLst>
          </p:cNvPr>
          <p:cNvSpPr/>
          <p:nvPr userDrawn="1"/>
        </p:nvSpPr>
        <p:spPr>
          <a:xfrm>
            <a:off x="9163062" y="2219"/>
            <a:ext cx="3028938" cy="6855781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6AE7EFA-7A9E-BFE7-42FC-7F351EB42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0CB8D-76DF-69EB-3650-5038A7CC762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7987" y="6484944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7B3AA3B2-6899-41EC-B7B8-3125AC742565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12E408-345D-ECF9-9268-B5D72232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4944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4E5FFB-F5F3-B181-D5BF-8647817D6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4944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33F25A-079B-2356-7143-223CD212B54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03125" y="1260000"/>
            <a:ext cx="3378344" cy="479631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4E4EB9-6FAE-0663-1CCC-06FA220A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E0C4E3-976B-C5E5-CC8D-DD6D320F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4" y="1260000"/>
            <a:ext cx="3570938" cy="4796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16188F-B7EF-1B63-015C-17CED79941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06462" y="1260000"/>
            <a:ext cx="3378344" cy="4796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11748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2502" userDrawn="1">
          <p15:clr>
            <a:srgbClr val="FBAE40"/>
          </p15:clr>
        </p15:guide>
        <p15:guide id="10" pos="2774" userDrawn="1">
          <p15:clr>
            <a:srgbClr val="FBAE40"/>
          </p15:clr>
        </p15:guide>
        <p15:guide id="11" pos="4906" userDrawn="1">
          <p15:clr>
            <a:srgbClr val="FBAE40"/>
          </p15:clr>
        </p15:guide>
        <p15:guide id="12" pos="51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1298-DA03-83B7-B506-15D3AB87D3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91" y="1332901"/>
            <a:ext cx="5472112" cy="719137"/>
          </a:xfrm>
        </p:spPr>
        <p:txBody>
          <a:bodyPr bIns="0" anchor="t" anchorCtr="0"/>
          <a:lstStyle>
            <a:lvl1pPr marL="0" indent="0">
              <a:lnSpc>
                <a:spcPct val="100000"/>
              </a:lnSpc>
              <a:buNone/>
              <a:defRPr sz="1600" b="1" i="0">
                <a:latin typeface="+mn-lt"/>
                <a:ea typeface="Hurme FIN Mono 1a SemiBold" panose="020B0609030202010107" pitchFamily="49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FD55-019F-96A4-C9D0-C1ECACA2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2314575"/>
            <a:ext cx="5472112" cy="37417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40E4-7B78-E3C7-C3F0-360E58F828A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902" y="1332901"/>
            <a:ext cx="5472111" cy="719137"/>
          </a:xfrm>
        </p:spPr>
        <p:txBody>
          <a:bodyPr bIns="0" anchor="t" anchorCtr="0"/>
          <a:lstStyle>
            <a:lvl1pPr marL="0" indent="0">
              <a:lnSpc>
                <a:spcPct val="100000"/>
              </a:lnSpc>
              <a:buNone/>
              <a:defRPr sz="1600" b="1" i="0">
                <a:latin typeface="+mn-lt"/>
                <a:ea typeface="Hurme FIN Mono 1a SemiBold" panose="020B0609030202010107" pitchFamily="49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0D622A-FB73-D17E-D1FA-2A7075C8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7" y="6484950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28CA0EFA-0B6D-4D96-8E19-2883D3E2ABC3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659F51-7ECD-CFFC-0E7D-E4F26D2E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484950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B9F8D5-88C0-1124-0A19-AE378981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1899" y="6484950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CAA330-E85E-39F0-51F3-6DDC83461A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1901" y="2314575"/>
            <a:ext cx="5472112" cy="374173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668565-53F6-C3A4-E180-73234450C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8685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4C2CD9-4991-1017-B395-6C8D55F2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9017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26AF79D-A20E-42AA-86D4-BA88D201674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091840-FB33-BB83-53CB-9B8FEBC76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9017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DCB8D-3CBE-1F88-8C2B-958D1415F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9017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09DE43-0A01-B392-F1CA-2CD20F632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-180000"/>
            <a:ext cx="8424862" cy="10842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7546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3A3A7-61AE-BCBD-D9C8-204F0BB9973E}"/>
              </a:ext>
            </a:extLst>
          </p:cNvPr>
          <p:cNvSpPr/>
          <p:nvPr userDrawn="1"/>
        </p:nvSpPr>
        <p:spPr>
          <a:xfrm>
            <a:off x="5880100" y="0"/>
            <a:ext cx="63119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86921-5FE6-ADE0-6621-094CCFD29B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504174"/>
            <a:ext cx="5129213" cy="797560"/>
          </a:xfrm>
        </p:spPr>
        <p:txBody>
          <a:bodyPr anchor="b"/>
          <a:lstStyle>
            <a:lvl1pPr algn="l">
              <a:defRPr sz="4000" b="0" i="0" spc="0">
                <a:solidFill>
                  <a:schemeClr val="tx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Thank you!</a:t>
            </a:r>
            <a:endParaRPr lang="en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F5290E-2716-D3ED-7A66-15C538535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935137-CDA8-4239-B3BF-8688E817AA09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354628-DE35-B498-4CCF-10C878D7E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06B96D-B07C-BFA4-7AD3-0B19030BC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239E3A1-205A-E29A-D8EE-EF998B067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024" y="1851249"/>
            <a:ext cx="3734051" cy="3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DB7877D6-DBEE-4774-BC65-0BD1E66504DF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BB80D-9AF9-8A29-A2A1-CEE223A7AD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6D51-13D7-692E-32EC-F355C4521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558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40C07-4313-BB94-19A2-51CB5899E9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CCE1F2"/>
              </a:gs>
              <a:gs pos="73000">
                <a:schemeClr val="accent3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6595B52-3557-47B6-8258-F874D678975B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79D56-83EF-9FD7-0225-0F95E80313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CCE1F2"/>
              </a:gs>
              <a:gs pos="72000">
                <a:srgbClr val="629EE4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749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C4F334-9881-A46C-3FE5-95261A313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056312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C8E3008F-79C8-4529-9880-76C3ED1E82EA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290DD-A205-BB1A-0BD0-3F90C1D3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056312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76424-47E8-AA21-6DE3-119E44B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056312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3FA45-6770-BABC-905D-D123EA462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71000">
                <a:srgbClr val="2C347F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799CE-6361-1262-3A85-FB71FE2E3C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5F54A6"/>
              </a:gs>
              <a:gs pos="71000">
                <a:srgbClr val="2C347F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188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0BB4-0C9C-C53A-CA7A-69D42D03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AB04-1E59-5BB8-8842-F87FA2A5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98840-CA85-D83E-091B-9070BA2C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D2C96-4A98-065E-2E99-10F4A734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0800-923A-0547-8B55-A9C5401CC197}" type="datetimeFigureOut">
              <a:rPr lang="en-FI" smtClean="0"/>
              <a:t>2.5.2025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118AD-EC6C-25BE-E331-4D67C67D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B3D97-D334-88EC-18B1-02784009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3108-365F-3645-AFB4-18AD907CD86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039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DB647D-D1D2-9344-15E1-23DAF1EA6F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A035E7-B3D4-79AB-647F-3E4E254C9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4153" y="3089706"/>
            <a:ext cx="6683693" cy="902107"/>
          </a:xfrm>
        </p:spPr>
        <p:txBody>
          <a:bodyPr anchor="b"/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FA42FF-2093-56C7-40B0-72F3A20A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4589464"/>
            <a:ext cx="5759451" cy="1466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29981D-C412-4A48-0323-412FCF92A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9392" y="894563"/>
            <a:ext cx="2893213" cy="28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23A3A7-61AE-BCBD-D9C8-204F0BB997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86921-5FE6-ADE0-6621-094CCFD29B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848306"/>
            <a:ext cx="11376026" cy="1580694"/>
          </a:xfrm>
        </p:spPr>
        <p:txBody>
          <a:bodyPr anchor="b"/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90551-8D39-4113-46C6-959159087C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" y="3852490"/>
            <a:ext cx="8424863" cy="78377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CF3A47-3238-A983-212B-194A71B16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5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AFFC97-5FD2-64F4-EEB6-A8681E8137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75000">
                <a:srgbClr val="2398AA"/>
              </a:gs>
              <a:gs pos="100000">
                <a:schemeClr val="accent1"/>
              </a:gs>
              <a:gs pos="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C9BE2-E3BB-621E-3A42-5201D92DF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900" y="-360000"/>
            <a:ext cx="5632450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9291D14A-C027-DEA8-591D-AFD8A8C2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2168525"/>
            <a:ext cx="5472113" cy="3887787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764612-7DD4-C053-0080-C726976A8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8464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CE5B26-2CAF-BD49-39AD-32D9F408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48464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9F3A120-543F-44BA-8768-4E4536DB548C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0618-C1DB-9843-883D-553589E7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8464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53253D-9076-5B64-173E-CA510CC8EB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1900" y="1260000"/>
            <a:ext cx="5632450" cy="394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32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AFFC97-5FD2-64F4-EEB6-A8681E8137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9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C9BE2-E3BB-621E-3A42-5201D92DF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1900" y="-360000"/>
            <a:ext cx="5661025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9291D14A-C027-DEA8-591D-AFD8A8C2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2168525"/>
            <a:ext cx="5472113" cy="3887787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764612-7DD4-C053-0080-C726976A8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1" y="648464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CE5B26-2CAF-BD49-39AD-32D9F408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48464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A9F3A120-543F-44BA-8768-4E4536DB548C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B0618-C1DB-9843-883D-553589E7F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900" y="648464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36B9B8-1C8C-E272-33E1-D39705AE69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1900" y="1260000"/>
            <a:ext cx="5661025" cy="4626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7B5B5-E167-AAF4-51AA-FE43AD64C8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9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7955-EEA6-9232-434D-A8BE49A65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6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7390D6-4357-4E96-9675-8E2986907695}" type="datetime1">
              <a:rPr lang="fi-FI" smtClean="0"/>
              <a:pPr/>
              <a:t>2.5.2025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5764-6ACE-DA53-C6A4-56762F84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49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FBFE-5B3F-886E-EDB5-87FAB4E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8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EC913E-25D4-F6C8-CC58-B1E72B0423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4" y="-360000"/>
            <a:ext cx="8424862" cy="1084263"/>
          </a:xfrm>
        </p:spPr>
        <p:txBody>
          <a:bodyPr anchor="b"/>
          <a:lstStyle>
            <a:lvl1pPr>
              <a:defRPr sz="2400">
                <a:solidFill>
                  <a:srgbClr val="F1F1F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6FEC8F-03FB-4A6C-281C-4C53AA3DFD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94" y="1260000"/>
            <a:ext cx="11265694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rgbClr val="F1F1F3"/>
                </a:solidFill>
              </a:defRPr>
            </a:lvl1pPr>
            <a:lvl2pPr>
              <a:defRPr>
                <a:solidFill>
                  <a:srgbClr val="F1F1F3"/>
                </a:solidFill>
              </a:defRPr>
            </a:lvl2pPr>
            <a:lvl3pPr>
              <a:defRPr>
                <a:solidFill>
                  <a:srgbClr val="F1F1F3"/>
                </a:solidFill>
              </a:defRPr>
            </a:lvl3pPr>
            <a:lvl4pPr>
              <a:defRPr>
                <a:solidFill>
                  <a:srgbClr val="F1F1F3"/>
                </a:solidFill>
              </a:defRPr>
            </a:lvl4pPr>
            <a:lvl5pPr>
              <a:defRPr>
                <a:solidFill>
                  <a:srgbClr val="F1F1F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15AA51-341B-83F4-3A33-9F687AB66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6800" y="5965200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74B3C-3F09-8CFA-3297-1539F560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91317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E299CCAD-D744-4DE0-B5D5-8AD102FEFC51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066707-11A7-CB5E-EAA0-7CA43903E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91317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21A12E-E0A4-2BFB-82E1-0EEBBB1DC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91317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28FBF3A-0DC0-BFBD-D436-0C5A54ECE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1848306"/>
            <a:ext cx="11376026" cy="1580694"/>
          </a:xfrm>
        </p:spPr>
        <p:txBody>
          <a:bodyPr anchor="b"/>
          <a:lstStyle>
            <a:lvl1pPr algn="l">
              <a:defRPr sz="4000" b="0" i="0" spc="0">
                <a:solidFill>
                  <a:schemeClr val="tx1"/>
                </a:solidFill>
                <a:latin typeface="+mj-lt"/>
                <a:ea typeface="Hurme FIN Mono 1a Black" panose="020B0609030202010107" pitchFamily="49" charset="77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F19E455-2D6F-4452-222F-E8407D999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7" y="3852490"/>
            <a:ext cx="8424863" cy="78377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6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06451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DCEB-F4B2-89FC-2167-6285A7C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F997F-A6B5-A3DD-43A3-A5BCDA5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95B-7C5F-4592-85AC-8699A73E3D9D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F8D9-32A1-8C7D-EA06-07F4B1E0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17F0-94B4-A41C-67B3-C15CD4CD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5666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7955-EEA6-9232-434D-A8BE49A65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6" y="6492875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9E7390D6-4357-4E96-9675-8E2986907695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5764-6ACE-DA53-C6A4-56762F84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49" y="6492875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3FBFE-5B3F-886E-EDB5-87FAB4E5E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8" y="6492875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7AB719-3A9B-B9F9-661A-6EFFB5876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294" y="-360000"/>
            <a:ext cx="8424862" cy="10842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A627E2-EB94-9376-8275-0386A06ABE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193" y="1260000"/>
            <a:ext cx="11394281" cy="4697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83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D41BF-3F33-DF38-2094-D437BEB0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4" y="540000"/>
            <a:ext cx="8424862" cy="362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0D4B3-5AB7-1065-56DD-A9761B0D5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194" y="1260000"/>
            <a:ext cx="8424862" cy="394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5186612-F107-D72D-CCA7-7E913A2C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7" y="6483511"/>
            <a:ext cx="25193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4FFF995B-7C5F-4592-85AC-8699A73E3D9D}" type="datetime1">
              <a:rPr lang="fi-FI" smtClean="0"/>
              <a:t>2.5.2025</a:t>
            </a:fld>
            <a:endParaRPr lang="en-FI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BA0AAF8-4CA7-DF3D-66AC-051A0AD1E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483511"/>
            <a:ext cx="25209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A9C342F-165B-2FF8-CDD8-34588FC8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1899" y="6483511"/>
            <a:ext cx="25209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Hurme FIN Mono 1a Medium" panose="020B0609030202010107" pitchFamily="49" charset="77"/>
                <a:cs typeface="Arial" panose="020B0604020202020204" pitchFamily="34" charset="0"/>
              </a:defRPr>
            </a:lvl1pPr>
          </a:lstStyle>
          <a:p>
            <a:fld id="{F054CD5F-7D6E-6D4B-82A4-872CE11EE207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3C58E0B-683C-11DE-4003-81752485EEB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060840" y="5965159"/>
            <a:ext cx="1036703" cy="1036703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EB5390-35D6-61A4-3BBE-0D17F679AF0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18133" y="3784087"/>
            <a:ext cx="1036703" cy="10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698" r:id="rId3"/>
    <p:sldLayoutId id="2147483702" r:id="rId4"/>
    <p:sldLayoutId id="2147483726" r:id="rId5"/>
    <p:sldLayoutId id="2147483727" r:id="rId6"/>
    <p:sldLayoutId id="2147483697" r:id="rId7"/>
    <p:sldLayoutId id="2147483787" r:id="rId8"/>
    <p:sldLayoutId id="2147483699" r:id="rId9"/>
    <p:sldLayoutId id="2147483703" r:id="rId10"/>
    <p:sldLayoutId id="2147483705" r:id="rId11"/>
    <p:sldLayoutId id="2147483706" r:id="rId12"/>
    <p:sldLayoutId id="2147483781" r:id="rId13"/>
    <p:sldLayoutId id="2147483718" r:id="rId14"/>
    <p:sldLayoutId id="2147483785" r:id="rId15"/>
    <p:sldLayoutId id="2147483786" r:id="rId16"/>
    <p:sldLayoutId id="2147483788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1366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257" userDrawn="1">
          <p15:clr>
            <a:srgbClr val="F26B43"/>
          </p15:clr>
        </p15:guide>
        <p15:guide id="24" pos="1844" userDrawn="1">
          <p15:clr>
            <a:srgbClr val="F26B43"/>
          </p15:clr>
        </p15:guide>
        <p15:guide id="25" pos="2116" userDrawn="1">
          <p15:clr>
            <a:srgbClr val="F26B43"/>
          </p15:clr>
        </p15:guide>
        <p15:guide id="26" pos="3704" userDrawn="1">
          <p15:clr>
            <a:srgbClr val="F26B43"/>
          </p15:clr>
        </p15:guide>
        <p15:guide id="27" pos="5564" userDrawn="1">
          <p15:clr>
            <a:srgbClr val="F26B43"/>
          </p15:clr>
        </p15:guide>
        <p15:guide id="28" pos="5836" userDrawn="1">
          <p15:clr>
            <a:srgbClr val="F26B43"/>
          </p15:clr>
        </p15:guide>
        <p15:guide id="29" pos="7423" userDrawn="1">
          <p15:clr>
            <a:srgbClr val="F26B43"/>
          </p15:clr>
        </p15:guide>
        <p15:guide id="30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85768-C37F-512B-AD5F-025EF11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Tuukka Petäjä</a:t>
            </a:r>
          </a:p>
          <a:p>
            <a:endParaRPr lang="fi-FI" dirty="0"/>
          </a:p>
          <a:p>
            <a:r>
              <a:rPr lang="fi-FI" dirty="0"/>
              <a:t>5.5. 2025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E98D2E-D53A-4F90-0BE8-8E65E9A5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779" y="3581200"/>
            <a:ext cx="66836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Supersites in FI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FEBB5-71E0-F66C-701B-199311DE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5638"/>
            <a:ext cx="12204000" cy="85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DE28C-696D-7AE2-3732-A1554C8D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72352"/>
            <a:ext cx="7149423" cy="883164"/>
          </a:xfrm>
          <a:prstGeom prst="rect">
            <a:avLst/>
          </a:prstGeom>
        </p:spPr>
      </p:pic>
      <p:pic>
        <p:nvPicPr>
          <p:cNvPr id="7" name="Picture 4" descr="Cloudnet data portal">
            <a:extLst>
              <a:ext uri="{FF2B5EF4-FFF2-40B4-BE49-F238E27FC236}">
                <a16:creationId xmlns:a16="http://schemas.microsoft.com/office/drawing/2014/main" id="{A9CF209F-3BAE-2FB3-C8CD-9966993D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922" y="5162108"/>
            <a:ext cx="1728354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niversity of Helsinki, Finland – EBI ...">
            <a:extLst>
              <a:ext uri="{FF2B5EF4-FFF2-40B4-BE49-F238E27FC236}">
                <a16:creationId xmlns:a16="http://schemas.microsoft.com/office/drawing/2014/main" id="{9547667E-F186-8294-D604-3F8A053A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74" y="5162108"/>
            <a:ext cx="1011797" cy="8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terials- INAR – ACCC">
            <a:extLst>
              <a:ext uri="{FF2B5EF4-FFF2-40B4-BE49-F238E27FC236}">
                <a16:creationId xmlns:a16="http://schemas.microsoft.com/office/drawing/2014/main" id="{EAEFD4DD-0C18-7A43-FBAC-FFC14898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01" y="4277374"/>
            <a:ext cx="1890570" cy="8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98CE0-7917-070E-6371-91B4B4DF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1B1E-653C-2D9E-A769-2A113A00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7881789" cy="1162461"/>
          </a:xfrm>
        </p:spPr>
        <p:txBody>
          <a:bodyPr>
            <a:normAutofit fontScale="90000"/>
          </a:bodyPr>
          <a:lstStyle/>
          <a:p>
            <a:r>
              <a:rPr lang="fi-FI" sz="4000" dirty="0" err="1"/>
              <a:t>Ultrafine</a:t>
            </a:r>
            <a:r>
              <a:rPr lang="fi-FI" sz="4000" dirty="0"/>
              <a:t> </a:t>
            </a:r>
            <a:r>
              <a:rPr lang="fi-FI" sz="4000" dirty="0" err="1"/>
              <a:t>particles</a:t>
            </a:r>
            <a:r>
              <a:rPr lang="fi-FI" sz="4000" dirty="0"/>
              <a:t> and </a:t>
            </a:r>
            <a:r>
              <a:rPr lang="fi-FI" sz="4000" dirty="0" err="1"/>
              <a:t>size</a:t>
            </a:r>
            <a:r>
              <a:rPr lang="fi-FI" sz="4000" dirty="0"/>
              <a:t> </a:t>
            </a:r>
            <a:r>
              <a:rPr lang="fi-FI" sz="4000" dirty="0" err="1"/>
              <a:t>fractions</a:t>
            </a:r>
            <a:r>
              <a:rPr lang="fi-FI" sz="4000" dirty="0"/>
              <a:t> in Europe (+BC)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BBC03-A490-69A3-4022-B3F27AA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10</a:t>
            </a:fld>
            <a:endParaRPr lang="fi-FI"/>
          </a:p>
        </p:txBody>
      </p:sp>
      <p:pic>
        <p:nvPicPr>
          <p:cNvPr id="10" name="image39.png">
            <a:extLst>
              <a:ext uri="{FF2B5EF4-FFF2-40B4-BE49-F238E27FC236}">
                <a16:creationId xmlns:a16="http://schemas.microsoft.com/office/drawing/2014/main" id="{593D5ED3-6C58-1B50-F4AB-6FC48A8726B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8268" y="1688491"/>
            <a:ext cx="7881789" cy="4378268"/>
          </a:xfrm>
          <a:prstGeom prst="rect">
            <a:avLst/>
          </a:prstGeom>
          <a:ln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19B28-6D15-321A-D2A2-770F01AB1B9E}"/>
              </a:ext>
            </a:extLst>
          </p:cNvPr>
          <p:cNvSpPr txBox="1"/>
          <p:nvPr/>
        </p:nvSpPr>
        <p:spPr>
          <a:xfrm>
            <a:off x="8616897" y="1945952"/>
            <a:ext cx="3442425" cy="397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variability of averaged 2017–2019 particle number concentrations (in # cm</a:t>
            </a:r>
            <a:r>
              <a:rPr lang="en-GB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n-GB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size fractions (in # cm</a:t>
            </a:r>
            <a:r>
              <a:rPr lang="en-GB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n-GB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black carbon (BC in ng m</a:t>
            </a:r>
            <a:r>
              <a:rPr lang="en-GB" sz="16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in Europe. For the size fraction of 10–25 nm (N</a:t>
            </a:r>
            <a:r>
              <a:rPr lang="en-GB" sz="16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10-25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only sites with a lower size detection limit of 10–14 nm are included.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UB, Urban background; TR, traffic; SUB, Suburban background; RB, Regional background.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RI-URBANS booklet, modified from 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Trechera</a:t>
            </a: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(2023) and Garcia-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Marlès</a:t>
            </a: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(2024).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33.jpg">
            <a:extLst>
              <a:ext uri="{FF2B5EF4-FFF2-40B4-BE49-F238E27FC236}">
                <a16:creationId xmlns:a16="http://schemas.microsoft.com/office/drawing/2014/main" id="{71753A5C-9BBF-6815-BF90-CB58379CE022}"/>
              </a:ext>
            </a:extLst>
          </p:cNvPr>
          <p:cNvPicPr/>
          <p:nvPr/>
        </p:nvPicPr>
        <p:blipFill>
          <a:blip r:embed="rId3"/>
          <a:srcRect l="21016" t="27059" r="59283" b="54428"/>
          <a:stretch/>
        </p:blipFill>
        <p:spPr>
          <a:xfrm>
            <a:off x="10209007" y="224970"/>
            <a:ext cx="1740208" cy="1483368"/>
          </a:xfrm>
          <a:prstGeom prst="rect">
            <a:avLst/>
          </a:prstGeom>
          <a:ln/>
        </p:spPr>
      </p:pic>
      <p:pic>
        <p:nvPicPr>
          <p:cNvPr id="14" name="image33.jpg">
            <a:extLst>
              <a:ext uri="{FF2B5EF4-FFF2-40B4-BE49-F238E27FC236}">
                <a16:creationId xmlns:a16="http://schemas.microsoft.com/office/drawing/2014/main" id="{01A92B55-DB87-235E-D2BF-09E3936F95E1}"/>
              </a:ext>
            </a:extLst>
          </p:cNvPr>
          <p:cNvPicPr/>
          <p:nvPr/>
        </p:nvPicPr>
        <p:blipFill>
          <a:blip r:embed="rId3"/>
          <a:srcRect l="22448" t="62974" r="59284" b="17402"/>
          <a:stretch/>
        </p:blipFill>
        <p:spPr>
          <a:xfrm>
            <a:off x="8520057" y="160171"/>
            <a:ext cx="1613646" cy="1572368"/>
          </a:xfrm>
          <a:prstGeom prst="rect">
            <a:avLst/>
          </a:prstGeom>
          <a:ln/>
        </p:spPr>
      </p:pic>
      <p:pic>
        <p:nvPicPr>
          <p:cNvPr id="15" name="image33.jpg">
            <a:extLst>
              <a:ext uri="{FF2B5EF4-FFF2-40B4-BE49-F238E27FC236}">
                <a16:creationId xmlns:a16="http://schemas.microsoft.com/office/drawing/2014/main" id="{6A6173DA-0DE6-75CB-6515-86C8062D937C}"/>
              </a:ext>
            </a:extLst>
          </p:cNvPr>
          <p:cNvPicPr/>
          <p:nvPr/>
        </p:nvPicPr>
        <p:blipFill>
          <a:blip r:embed="rId3"/>
          <a:srcRect l="2598" b="93034"/>
          <a:stretch/>
        </p:blipFill>
        <p:spPr>
          <a:xfrm>
            <a:off x="6208899" y="6153628"/>
            <a:ext cx="5850423" cy="4048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7868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CFF4-3EF5-0C7E-BBEF-6B4E4B5C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CF4E-37A2-8C4F-5BA2-66B1EBDFA9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06D0B-77A8-8536-DACC-A3E4A35B0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AFEF8-6A7F-5546-189C-86E47074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212F-85A5-0543-9A5A-906D4AB7CBA8}" type="datetime1">
              <a:rPr lang="en-FI" smtClean="0"/>
              <a:t>2.5.2025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6FEC0-51CE-B7C5-232B-8BC7D06E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977B-5EFE-B2DF-E8ED-1780EA32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3108-365F-3645-AFB4-18AD907CD869}" type="slidenum">
              <a:rPr lang="en-FI" smtClean="0"/>
              <a:t>11</a:t>
            </a:fld>
            <a:endParaRPr lang="en-FI"/>
          </a:p>
        </p:txBody>
      </p:sp>
      <p:pic>
        <p:nvPicPr>
          <p:cNvPr id="8" name="image30.jpg">
            <a:extLst>
              <a:ext uri="{FF2B5EF4-FFF2-40B4-BE49-F238E27FC236}">
                <a16:creationId xmlns:a16="http://schemas.microsoft.com/office/drawing/2014/main" id="{21A95060-260D-88CF-63C0-7267AE3A26E9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6057" y="1217182"/>
            <a:ext cx="6908800" cy="4352925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E9BA6-0798-F89A-37E4-BE23D852BFE4}"/>
              </a:ext>
            </a:extLst>
          </p:cNvPr>
          <p:cNvSpPr txBox="1"/>
          <p:nvPr/>
        </p:nvSpPr>
        <p:spPr>
          <a:xfrm>
            <a:off x="769258" y="5570107"/>
            <a:ext cx="6302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</a:t>
            </a:r>
            <a:r>
              <a:rPr lang="en-GB" sz="12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OP</a:t>
            </a:r>
            <a:r>
              <a:rPr lang="en-GB" sz="12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DTT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volume of PM mean values (nmol min</a:t>
            </a:r>
            <a:r>
              <a:rPr lang="en-GB" sz="12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2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in (mostly) urban sites, reported by Janssen et al. (2014), Argyropoulos et al. (2016), Visentin et al. (2016), Paraskevopoulou et al. (2019), </a:t>
            </a:r>
            <a:r>
              <a:rPr lang="en-GB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Pietrogrande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(2019, and references therein), Weber (2021), Weber et al. (2021), Grange et al. (2022), </a:t>
            </a:r>
            <a:r>
              <a:rPr lang="en-GB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Dominutti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(2023), In ‘t Veld et al. (2023a) and Vörösmarty et al. (2023).</a:t>
            </a:r>
            <a:endParaRPr lang="fi-FI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49307-9513-4652-6AFE-34A9E2E14C08}"/>
              </a:ext>
            </a:extLst>
          </p:cNvPr>
          <p:cNvSpPr txBox="1"/>
          <p:nvPr/>
        </p:nvSpPr>
        <p:spPr>
          <a:xfrm>
            <a:off x="7575096" y="1424579"/>
            <a:ext cx="41510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Oxidative potential of particulate matter (OP of PM) represents the capacity of PM to invoke oxidative reactions or to generate reactive oxygen species (ROS) in a biological media (Bates et al., 2015; and Uzu et al., 2011, among others).</a:t>
            </a:r>
            <a:endParaRPr lang="fi-FI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E2633-EB46-C9FA-7092-5D60CE759198}"/>
              </a:ext>
            </a:extLst>
          </p:cNvPr>
          <p:cNvSpPr txBox="1"/>
          <p:nvPr/>
        </p:nvSpPr>
        <p:spPr>
          <a:xfrm>
            <a:off x="8917614" y="4860250"/>
            <a:ext cx="4151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Finland</a:t>
            </a:r>
            <a:endParaRPr lang="fi-FI" sz="2400" b="1" dirty="0">
              <a:latin typeface="+mj-lt"/>
            </a:endParaRPr>
          </a:p>
        </p:txBody>
      </p:sp>
      <p:pic>
        <p:nvPicPr>
          <p:cNvPr id="12" name="Graphic 11" descr="Surprised face outline with solid fill">
            <a:extLst>
              <a:ext uri="{FF2B5EF4-FFF2-40B4-BE49-F238E27FC236}">
                <a16:creationId xmlns:a16="http://schemas.microsoft.com/office/drawing/2014/main" id="{2B59CE5B-B2F5-8BC7-5F53-FC04CB6BE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214" y="4633882"/>
            <a:ext cx="914400" cy="914400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4B02A96C-194D-C590-2047-E97FAF7B0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757" y="45870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090A-2036-A6EB-B3AA-5B0A44321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3F1999-8E41-BC48-73D9-DFAF00B6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4" y="-641043"/>
            <a:ext cx="10515600" cy="1325563"/>
          </a:xfrm>
        </p:spPr>
        <p:txBody>
          <a:bodyPr/>
          <a:lstStyle/>
          <a:p>
            <a:r>
              <a:rPr lang="fi-FI" dirty="0" err="1"/>
              <a:t>Current</a:t>
            </a:r>
            <a:r>
              <a:rPr lang="fi-FI" dirty="0"/>
              <a:t> AQ </a:t>
            </a:r>
            <a:r>
              <a:rPr lang="fi-FI" dirty="0" err="1"/>
              <a:t>monitoring</a:t>
            </a:r>
            <a:r>
              <a:rPr lang="fi-FI" dirty="0"/>
              <a:t> in Finland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6E2064-B35E-43AA-F81B-D39295C9E6E3}"/>
              </a:ext>
            </a:extLst>
          </p:cNvPr>
          <p:cNvSpPr txBox="1">
            <a:spLocks/>
          </p:cNvSpPr>
          <p:nvPr/>
        </p:nvSpPr>
        <p:spPr>
          <a:xfrm>
            <a:off x="190501" y="1046455"/>
            <a:ext cx="3691575" cy="500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800" dirty="0"/>
              <a:t>Urban AQ monitoring handled on local level – by the municipalities.</a:t>
            </a:r>
          </a:p>
          <a:p>
            <a:r>
              <a:rPr lang="en-US" sz="1800" dirty="0"/>
              <a:t>Rural AQ monitoring duty of FMI as stated in the legislation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Number of site types:</a:t>
            </a:r>
          </a:p>
          <a:p>
            <a:r>
              <a:rPr lang="en-US" sz="1800" dirty="0"/>
              <a:t>Fixed traffic ~45 sites</a:t>
            </a:r>
          </a:p>
          <a:p>
            <a:r>
              <a:rPr lang="en-US" sz="1800" dirty="0"/>
              <a:t>Fixed industrial ~40 sites</a:t>
            </a:r>
          </a:p>
          <a:p>
            <a:r>
              <a:rPr lang="en-US" sz="1800" dirty="0"/>
              <a:t>Fixed urban background ~30 sites</a:t>
            </a:r>
          </a:p>
          <a:p>
            <a:r>
              <a:rPr lang="en-US" sz="1800" dirty="0"/>
              <a:t>Fixed regional background, 10+ sites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FF773-A76F-BF0D-6607-D5F17C29E7AD}"/>
              </a:ext>
            </a:extLst>
          </p:cNvPr>
          <p:cNvSpPr txBox="1"/>
          <p:nvPr/>
        </p:nvSpPr>
        <p:spPr>
          <a:xfrm>
            <a:off x="7904514" y="1046455"/>
            <a:ext cx="3895307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tx2"/>
                </a:solidFill>
              </a:rPr>
              <a:t>Number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measurement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r>
              <a:rPr lang="fi-FI" dirty="0">
                <a:solidFill>
                  <a:schemeClr val="tx2"/>
                </a:solidFill>
              </a:rPr>
              <a:t> in Finland in 2025 (</a:t>
            </a:r>
            <a:r>
              <a:rPr lang="fi-FI" dirty="0" err="1">
                <a:solidFill>
                  <a:schemeClr val="tx2"/>
                </a:solidFill>
              </a:rPr>
              <a:t>approximately</a:t>
            </a:r>
            <a:r>
              <a:rPr lang="fi-FI" dirty="0">
                <a:solidFill>
                  <a:schemeClr val="tx2"/>
                </a:solidFill>
              </a:rPr>
              <a:t>):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PM</a:t>
            </a:r>
            <a:r>
              <a:rPr lang="fi-FI" baseline="-25000" dirty="0">
                <a:solidFill>
                  <a:schemeClr val="tx2"/>
                </a:solidFill>
              </a:rPr>
              <a:t>10</a:t>
            </a:r>
            <a:r>
              <a:rPr lang="fi-FI" dirty="0">
                <a:solidFill>
                  <a:schemeClr val="tx2"/>
                </a:solidFill>
              </a:rPr>
              <a:t> 		70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NO</a:t>
            </a:r>
            <a:r>
              <a:rPr lang="fi-FI" baseline="-25000" dirty="0">
                <a:solidFill>
                  <a:schemeClr val="tx2"/>
                </a:solidFill>
              </a:rPr>
              <a:t>x		</a:t>
            </a:r>
            <a:r>
              <a:rPr lang="fi-FI" dirty="0">
                <a:solidFill>
                  <a:schemeClr val="tx2"/>
                </a:solidFill>
              </a:rPr>
              <a:t>60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PM</a:t>
            </a:r>
            <a:r>
              <a:rPr lang="fi-FI" baseline="-25000" dirty="0">
                <a:solidFill>
                  <a:schemeClr val="tx2"/>
                </a:solidFill>
              </a:rPr>
              <a:t>2.5</a:t>
            </a:r>
            <a:r>
              <a:rPr lang="fi-FI" dirty="0">
                <a:solidFill>
                  <a:schemeClr val="tx2"/>
                </a:solidFill>
              </a:rPr>
              <a:t> 		50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en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SO</a:t>
            </a:r>
            <a:r>
              <a:rPr lang="fi-FI" baseline="-25000" dirty="0">
                <a:solidFill>
                  <a:schemeClr val="tx2"/>
                </a:solidFill>
              </a:rPr>
              <a:t>2		</a:t>
            </a:r>
            <a:r>
              <a:rPr lang="fi-FI" dirty="0">
                <a:solidFill>
                  <a:schemeClr val="tx2"/>
                </a:solidFill>
              </a:rPr>
              <a:t>40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O</a:t>
            </a:r>
            <a:r>
              <a:rPr lang="fi-FI" baseline="-25000" dirty="0">
                <a:solidFill>
                  <a:schemeClr val="tx2"/>
                </a:solidFill>
              </a:rPr>
              <a:t>3		</a:t>
            </a:r>
            <a:r>
              <a:rPr lang="fi-FI" dirty="0">
                <a:solidFill>
                  <a:schemeClr val="tx2"/>
                </a:solidFill>
              </a:rPr>
              <a:t>20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 err="1">
                <a:solidFill>
                  <a:schemeClr val="tx2"/>
                </a:solidFill>
              </a:rPr>
              <a:t>PAHs</a:t>
            </a:r>
            <a:r>
              <a:rPr lang="fi-FI" dirty="0">
                <a:solidFill>
                  <a:schemeClr val="tx2"/>
                </a:solidFill>
              </a:rPr>
              <a:t> in PM10	10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 err="1">
                <a:solidFill>
                  <a:schemeClr val="tx2"/>
                </a:solidFill>
              </a:rPr>
              <a:t>Metals</a:t>
            </a:r>
            <a:r>
              <a:rPr lang="fi-FI" dirty="0">
                <a:solidFill>
                  <a:schemeClr val="tx2"/>
                </a:solidFill>
              </a:rPr>
              <a:t> in PM10 	10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b="1" dirty="0">
                <a:solidFill>
                  <a:schemeClr val="tx2"/>
                </a:solidFill>
              </a:rPr>
              <a:t>Black </a:t>
            </a:r>
            <a:r>
              <a:rPr lang="fi-FI" b="1" dirty="0" err="1">
                <a:solidFill>
                  <a:schemeClr val="tx2"/>
                </a:solidFill>
              </a:rPr>
              <a:t>carbon</a:t>
            </a:r>
            <a:r>
              <a:rPr lang="fi-FI" b="1" dirty="0">
                <a:solidFill>
                  <a:schemeClr val="tx2"/>
                </a:solidFill>
              </a:rPr>
              <a:t>	10 </a:t>
            </a:r>
            <a:r>
              <a:rPr lang="fi-FI" b="1" dirty="0" err="1">
                <a:solidFill>
                  <a:schemeClr val="tx2"/>
                </a:solidFill>
              </a:rPr>
              <a:t>sites</a:t>
            </a:r>
            <a:endParaRPr lang="fi-FI" b="1" dirty="0">
              <a:solidFill>
                <a:schemeClr val="tx2"/>
              </a:solidFill>
            </a:endParaRPr>
          </a:p>
          <a:p>
            <a:r>
              <a:rPr lang="fi-FI" b="1" dirty="0">
                <a:solidFill>
                  <a:schemeClr val="tx2"/>
                </a:solidFill>
              </a:rPr>
              <a:t>UFP (as CPC)	10 </a:t>
            </a:r>
            <a:r>
              <a:rPr lang="fi-FI" b="1" dirty="0" err="1">
                <a:solidFill>
                  <a:schemeClr val="tx2"/>
                </a:solidFill>
              </a:rPr>
              <a:t>sites</a:t>
            </a:r>
            <a:r>
              <a:rPr lang="fi-FI" b="1" dirty="0">
                <a:solidFill>
                  <a:schemeClr val="tx2"/>
                </a:solidFill>
              </a:rPr>
              <a:t> </a:t>
            </a:r>
          </a:p>
          <a:p>
            <a:r>
              <a:rPr lang="fi-FI" b="1" dirty="0">
                <a:solidFill>
                  <a:schemeClr val="tx2"/>
                </a:solidFill>
              </a:rPr>
              <a:t>PNSD		10 </a:t>
            </a:r>
            <a:r>
              <a:rPr lang="fi-FI" b="1" dirty="0" err="1">
                <a:solidFill>
                  <a:schemeClr val="tx2"/>
                </a:solidFill>
              </a:rPr>
              <a:t>sites</a:t>
            </a:r>
            <a:r>
              <a:rPr lang="fi-FI" b="1" dirty="0">
                <a:solidFill>
                  <a:schemeClr val="tx2"/>
                </a:solidFill>
              </a:rPr>
              <a:t> </a:t>
            </a:r>
          </a:p>
          <a:p>
            <a:r>
              <a:rPr lang="fi-FI" b="1" dirty="0" err="1">
                <a:solidFill>
                  <a:schemeClr val="bg1">
                    <a:lumMod val="50000"/>
                  </a:schemeClr>
                </a:solidFill>
              </a:rPr>
              <a:t>Ammonia</a:t>
            </a:r>
            <a:r>
              <a:rPr lang="fi-FI" b="1" dirty="0">
                <a:solidFill>
                  <a:schemeClr val="bg1">
                    <a:lumMod val="50000"/>
                  </a:schemeClr>
                </a:solidFill>
              </a:rPr>
              <a:t>	5 </a:t>
            </a:r>
            <a:r>
              <a:rPr lang="fi-FI" b="1" dirty="0" err="1">
                <a:solidFill>
                  <a:schemeClr val="bg1">
                    <a:lumMod val="50000"/>
                  </a:schemeClr>
                </a:solidFill>
              </a:rPr>
              <a:t>sites</a:t>
            </a:r>
            <a:endParaRPr lang="fi-FI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i-FI" b="1" dirty="0" err="1">
                <a:solidFill>
                  <a:schemeClr val="tx2"/>
                </a:solidFill>
              </a:rPr>
              <a:t>Methane</a:t>
            </a:r>
            <a:r>
              <a:rPr lang="fi-FI" b="1" dirty="0">
                <a:solidFill>
                  <a:schemeClr val="tx2"/>
                </a:solidFill>
              </a:rPr>
              <a:t>	5 </a:t>
            </a:r>
            <a:r>
              <a:rPr lang="fi-FI" b="1" dirty="0" err="1">
                <a:solidFill>
                  <a:schemeClr val="tx2"/>
                </a:solidFill>
              </a:rPr>
              <a:t>sites</a:t>
            </a:r>
            <a:r>
              <a:rPr lang="fi-FI" b="1" dirty="0">
                <a:solidFill>
                  <a:schemeClr val="tx2"/>
                </a:solidFill>
              </a:rPr>
              <a:t> (GHG)</a:t>
            </a:r>
          </a:p>
          <a:p>
            <a:r>
              <a:rPr lang="fi-FI" dirty="0">
                <a:solidFill>
                  <a:schemeClr val="tx2"/>
                </a:solidFill>
              </a:rPr>
              <a:t>CO		6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r>
              <a:rPr lang="fi-FI" dirty="0">
                <a:solidFill>
                  <a:schemeClr val="tx2"/>
                </a:solidFill>
              </a:rPr>
              <a:t> (GHG)</a:t>
            </a:r>
          </a:p>
          <a:p>
            <a:r>
              <a:rPr lang="fi-FI" dirty="0">
                <a:solidFill>
                  <a:schemeClr val="tx2"/>
                </a:solidFill>
              </a:rPr>
              <a:t>EC/OC		3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Main </a:t>
            </a:r>
            <a:r>
              <a:rPr lang="fi-FI" dirty="0" err="1">
                <a:solidFill>
                  <a:schemeClr val="tx2"/>
                </a:solidFill>
              </a:rPr>
              <a:t>ions</a:t>
            </a:r>
            <a:r>
              <a:rPr lang="fi-FI" dirty="0">
                <a:solidFill>
                  <a:schemeClr val="tx2"/>
                </a:solidFill>
              </a:rPr>
              <a:t>	3 </a:t>
            </a:r>
            <a:r>
              <a:rPr lang="fi-FI" dirty="0" err="1">
                <a:solidFill>
                  <a:schemeClr val="tx2"/>
                </a:solidFill>
              </a:rPr>
              <a:t>sites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VOCs		3+campaigns</a:t>
            </a:r>
          </a:p>
          <a:p>
            <a:r>
              <a:rPr lang="fi-FI" dirty="0">
                <a:solidFill>
                  <a:schemeClr val="tx2"/>
                </a:solidFill>
              </a:rPr>
              <a:t>TRS		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94214-2F57-EF6C-1421-0B5684B97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2" t="8533" r="13832" b="13078"/>
          <a:stretch/>
        </p:blipFill>
        <p:spPr>
          <a:xfrm>
            <a:off x="4467217" y="1180241"/>
            <a:ext cx="3233566" cy="5503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2FF56-C274-09F5-D69A-5CF7692DFF5C}"/>
              </a:ext>
            </a:extLst>
          </p:cNvPr>
          <p:cNvSpPr txBox="1"/>
          <p:nvPr/>
        </p:nvSpPr>
        <p:spPr>
          <a:xfrm>
            <a:off x="3252371" y="2731755"/>
            <a:ext cx="465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35</a:t>
            </a:r>
            <a:r>
              <a:rPr lang="en-GB" sz="2400" dirty="0">
                <a:solidFill>
                  <a:schemeClr val="tx2"/>
                </a:solidFill>
              </a:rPr>
              <a:t> networks </a:t>
            </a:r>
          </a:p>
          <a:p>
            <a:r>
              <a:rPr lang="en-GB" sz="2400" dirty="0">
                <a:solidFill>
                  <a:schemeClr val="tx2"/>
                </a:solidFill>
              </a:rPr>
              <a:t>measuring AQ at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100+ </a:t>
            </a:r>
            <a:r>
              <a:rPr lang="en-GB" sz="2400" dirty="0">
                <a:solidFill>
                  <a:schemeClr val="tx2"/>
                </a:solidFill>
              </a:rPr>
              <a:t>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FE997-FCA5-EA23-25FC-FFA300F9E2B6}"/>
              </a:ext>
            </a:extLst>
          </p:cNvPr>
          <p:cNvSpPr txBox="1"/>
          <p:nvPr/>
        </p:nvSpPr>
        <p:spPr>
          <a:xfrm>
            <a:off x="190501" y="6309434"/>
            <a:ext cx="287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Katriina Kyllönen, FMI</a:t>
            </a:r>
          </a:p>
        </p:txBody>
      </p:sp>
    </p:spTree>
    <p:extLst>
      <p:ext uri="{BB962C8B-B14F-4D97-AF65-F5344CB8AC3E}">
        <p14:creationId xmlns:p14="http://schemas.microsoft.com/office/powerpoint/2010/main" val="139423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23CD-1C8C-CC88-288E-F8ACEDD0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11160000" cy="1325563"/>
          </a:xfrm>
        </p:spPr>
        <p:txBody>
          <a:bodyPr anchor="t">
            <a:normAutofit/>
          </a:bodyPr>
          <a:lstStyle/>
          <a:p>
            <a:r>
              <a:rPr lang="fi-FI" dirty="0"/>
              <a:t>Air </a:t>
            </a:r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Monitoring</a:t>
            </a:r>
            <a:r>
              <a:rPr lang="fi-FI" dirty="0"/>
              <a:t>:</a:t>
            </a:r>
            <a:br>
              <a:rPr lang="fi-FI" dirty="0"/>
            </a:br>
            <a:r>
              <a:rPr lang="fi-FI" sz="4000" dirty="0"/>
              <a:t>New </a:t>
            </a:r>
            <a:r>
              <a:rPr lang="fi-FI" sz="4000" dirty="0" err="1"/>
              <a:t>concept</a:t>
            </a:r>
            <a:r>
              <a:rPr lang="fi-FI" sz="4000" dirty="0"/>
              <a:t> in AQD: Air </a:t>
            </a:r>
            <a:r>
              <a:rPr lang="fi-FI" sz="4000" dirty="0" err="1"/>
              <a:t>Quality</a:t>
            </a:r>
            <a:r>
              <a:rPr lang="fi-FI" sz="4000" dirty="0"/>
              <a:t> </a:t>
            </a:r>
            <a:r>
              <a:rPr lang="fi-FI" sz="4000" dirty="0" err="1"/>
              <a:t>Supersites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6C73B-0CCD-532D-7E2C-67E483BB4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4000" y="1825625"/>
            <a:ext cx="5400000" cy="4104000"/>
          </a:xfrm>
        </p:spPr>
        <p:txBody>
          <a:bodyPr>
            <a:normAutofit fontScale="77500" lnSpcReduction="20000"/>
          </a:bodyPr>
          <a:lstStyle/>
          <a:p>
            <a:r>
              <a:rPr lang="en-GB" sz="2000" b="1" dirty="0"/>
              <a:t>New responsibilities, utilising research infrastructures</a:t>
            </a:r>
          </a:p>
          <a:p>
            <a:r>
              <a:rPr lang="fi-FI" sz="2000" dirty="0" err="1"/>
              <a:t>Mandatory</a:t>
            </a:r>
            <a:r>
              <a:rPr lang="fi-FI" sz="2000" dirty="0"/>
              <a:t> </a:t>
            </a:r>
            <a:r>
              <a:rPr lang="fi-FI" sz="2000" dirty="0" err="1"/>
              <a:t>measurements</a:t>
            </a:r>
            <a:endParaRPr lang="fi-FI" sz="2000" dirty="0"/>
          </a:p>
          <a:p>
            <a:pPr lvl="1"/>
            <a:r>
              <a:rPr lang="fi-FI" sz="2000" dirty="0" err="1"/>
              <a:t>The</a:t>
            </a:r>
            <a:r>
              <a:rPr lang="fi-FI" sz="2000" dirty="0"/>
              <a:t> ”</a:t>
            </a:r>
            <a:r>
              <a:rPr lang="fi-FI" sz="2000" dirty="0" err="1"/>
              <a:t>old</a:t>
            </a:r>
            <a:r>
              <a:rPr lang="fi-FI" sz="2000" dirty="0"/>
              <a:t>” </a:t>
            </a:r>
            <a:r>
              <a:rPr lang="fi-FI" sz="2000" dirty="0" err="1"/>
              <a:t>pollutants</a:t>
            </a:r>
            <a:endParaRPr lang="fi-FI" sz="2000" dirty="0"/>
          </a:p>
          <a:p>
            <a:pPr lvl="1"/>
            <a:r>
              <a:rPr lang="fi-FI" sz="2000" dirty="0" err="1"/>
              <a:t>Ultrafine</a:t>
            </a:r>
            <a:r>
              <a:rPr lang="fi-FI" sz="2000" dirty="0"/>
              <a:t> </a:t>
            </a:r>
            <a:r>
              <a:rPr lang="fi-FI" sz="2000" dirty="0" err="1"/>
              <a:t>particles</a:t>
            </a:r>
            <a:endParaRPr lang="fi-FI" sz="2000" dirty="0"/>
          </a:p>
          <a:p>
            <a:pPr lvl="1"/>
            <a:r>
              <a:rPr lang="fi-FI" sz="2000" dirty="0"/>
              <a:t>PNSD</a:t>
            </a:r>
          </a:p>
          <a:p>
            <a:pPr lvl="1"/>
            <a:r>
              <a:rPr lang="fi-FI" sz="2000" dirty="0"/>
              <a:t>Black </a:t>
            </a:r>
            <a:r>
              <a:rPr lang="fi-FI" sz="2000" dirty="0" err="1"/>
              <a:t>carbon</a:t>
            </a:r>
            <a:endParaRPr lang="fi-FI" sz="2000" dirty="0"/>
          </a:p>
          <a:p>
            <a:pPr lvl="1"/>
            <a:r>
              <a:rPr lang="fi-FI" sz="2000" dirty="0" err="1"/>
              <a:t>Ammonia</a:t>
            </a:r>
            <a:endParaRPr lang="fi-FI" sz="2000" dirty="0"/>
          </a:p>
          <a:p>
            <a:r>
              <a:rPr lang="fi-FI" sz="2000" dirty="0" err="1"/>
              <a:t>Recommended</a:t>
            </a:r>
            <a:r>
              <a:rPr lang="fi-FI" sz="2000" dirty="0"/>
              <a:t> </a:t>
            </a:r>
            <a:r>
              <a:rPr lang="fi-FI" sz="2000" dirty="0" err="1"/>
              <a:t>measurements</a:t>
            </a:r>
            <a:endParaRPr lang="fi-FI" sz="2000" dirty="0"/>
          </a:p>
          <a:p>
            <a:pPr lvl="1"/>
            <a:r>
              <a:rPr lang="fi-FI" sz="2000" dirty="0" err="1"/>
              <a:t>The</a:t>
            </a:r>
            <a:r>
              <a:rPr lang="fi-FI" sz="2000" dirty="0"/>
              <a:t> ”</a:t>
            </a:r>
            <a:r>
              <a:rPr lang="fi-FI" sz="2000" dirty="0" err="1"/>
              <a:t>old</a:t>
            </a:r>
            <a:r>
              <a:rPr lang="fi-FI" sz="2000" dirty="0"/>
              <a:t>” </a:t>
            </a:r>
            <a:r>
              <a:rPr lang="fi-FI" sz="2000" dirty="0" err="1"/>
              <a:t>ones</a:t>
            </a:r>
            <a:endParaRPr lang="fi-FI" sz="2000" dirty="0"/>
          </a:p>
          <a:p>
            <a:pPr lvl="1"/>
            <a:r>
              <a:rPr lang="fi-FI" sz="2000" dirty="0"/>
              <a:t>PM </a:t>
            </a:r>
            <a:r>
              <a:rPr lang="fi-FI" sz="2000" dirty="0" err="1"/>
              <a:t>oxidative</a:t>
            </a:r>
            <a:r>
              <a:rPr lang="fi-FI" sz="2000" dirty="0"/>
              <a:t> </a:t>
            </a:r>
            <a:r>
              <a:rPr lang="fi-FI" sz="2000" dirty="0" err="1"/>
              <a:t>potential</a:t>
            </a:r>
            <a:endParaRPr lang="fi-FI" sz="2000" dirty="0"/>
          </a:p>
          <a:p>
            <a:pPr lvl="1"/>
            <a:r>
              <a:rPr lang="fi-FI" sz="2000" dirty="0" err="1"/>
              <a:t>Levoglucosan</a:t>
            </a:r>
            <a:endParaRPr lang="fi-FI" sz="2000" dirty="0"/>
          </a:p>
          <a:p>
            <a:pPr lvl="1"/>
            <a:r>
              <a:rPr lang="fi-FI" sz="2000" dirty="0" err="1"/>
              <a:t>Nitric</a:t>
            </a:r>
            <a:r>
              <a:rPr lang="fi-FI" sz="2000" dirty="0"/>
              <a:t> </a:t>
            </a:r>
            <a:r>
              <a:rPr lang="fi-FI" sz="2000" dirty="0" err="1"/>
              <a:t>acic</a:t>
            </a:r>
            <a:endParaRPr lang="fi-FI" sz="20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0495C-5A62-5E84-E660-B4ED6241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0" y="6173475"/>
            <a:ext cx="814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BE8AB2-9B50-D544-A2BB-62673476E5E9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C54E49-8325-5997-055B-7D60C126023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04000" y="1825625"/>
          <a:ext cx="5400000" cy="41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8A49A4-2755-AFC7-07E0-86B55238FAA0}"/>
              </a:ext>
            </a:extLst>
          </p:cNvPr>
          <p:cNvSpPr txBox="1"/>
          <p:nvPr/>
        </p:nvSpPr>
        <p:spPr>
          <a:xfrm>
            <a:off x="9898745" y="2351484"/>
            <a:ext cx="2293255" cy="4493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100" b="1" dirty="0"/>
              <a:t>Old </a:t>
            </a:r>
            <a:r>
              <a:rPr lang="fi-FI" sz="1100" b="1" dirty="0" err="1"/>
              <a:t>monitoring</a:t>
            </a:r>
            <a:r>
              <a:rPr lang="fi-FI" sz="1100" b="1" dirty="0"/>
              <a:t> </a:t>
            </a:r>
            <a:r>
              <a:rPr lang="fi-FI" sz="1100" b="1" dirty="0" err="1"/>
              <a:t>requirements</a:t>
            </a:r>
            <a:r>
              <a:rPr lang="fi-FI" sz="1100" dirty="0"/>
              <a:t>:</a:t>
            </a:r>
          </a:p>
          <a:p>
            <a:endParaRPr lang="fi-FI" sz="1100" b="1" dirty="0"/>
          </a:p>
          <a:p>
            <a:r>
              <a:rPr lang="fi-FI" sz="1100" b="1" dirty="0" err="1"/>
              <a:t>Gases</a:t>
            </a:r>
            <a:r>
              <a:rPr lang="fi-FI" sz="1100" b="1" dirty="0"/>
              <a:t>:</a:t>
            </a:r>
          </a:p>
          <a:p>
            <a:r>
              <a:rPr lang="fi-FI" sz="1100" dirty="0"/>
              <a:t>SO2, NO2/NO/</a:t>
            </a:r>
            <a:r>
              <a:rPr lang="fi-FI" sz="1100" dirty="0" err="1"/>
              <a:t>NOx</a:t>
            </a:r>
            <a:r>
              <a:rPr lang="fi-FI" sz="1100" dirty="0"/>
              <a:t>, O3, CO</a:t>
            </a:r>
          </a:p>
          <a:p>
            <a:r>
              <a:rPr lang="fi-FI" sz="1100" dirty="0"/>
              <a:t>VOC</a:t>
            </a:r>
          </a:p>
          <a:p>
            <a:r>
              <a:rPr lang="fi-FI" sz="1100" dirty="0"/>
              <a:t>Mercury</a:t>
            </a:r>
          </a:p>
          <a:p>
            <a:endParaRPr lang="fi-FI" sz="1100" b="1" dirty="0"/>
          </a:p>
          <a:p>
            <a:r>
              <a:rPr lang="fi-FI" sz="1100" b="1" dirty="0"/>
              <a:t>PM </a:t>
            </a:r>
            <a:r>
              <a:rPr lang="fi-FI" sz="1100" b="1" dirty="0" err="1"/>
              <a:t>mass</a:t>
            </a:r>
            <a:r>
              <a:rPr lang="fi-FI" sz="1100" b="1" dirty="0"/>
              <a:t>:</a:t>
            </a:r>
          </a:p>
          <a:p>
            <a:r>
              <a:rPr lang="fi-FI" sz="1100" dirty="0"/>
              <a:t>PM2,5</a:t>
            </a:r>
          </a:p>
          <a:p>
            <a:r>
              <a:rPr lang="fi-FI" sz="1100" dirty="0"/>
              <a:t>PM10</a:t>
            </a:r>
          </a:p>
          <a:p>
            <a:endParaRPr lang="fi-FI" sz="1100" b="1" dirty="0"/>
          </a:p>
          <a:p>
            <a:r>
              <a:rPr lang="fi-FI" sz="1100" b="1" dirty="0"/>
              <a:t>PM2,5 </a:t>
            </a:r>
            <a:r>
              <a:rPr lang="fi-FI" sz="1100" b="1" dirty="0" err="1"/>
              <a:t>chemical</a:t>
            </a:r>
            <a:r>
              <a:rPr lang="fi-FI" sz="1100" b="1" dirty="0"/>
              <a:t> composition</a:t>
            </a:r>
          </a:p>
          <a:p>
            <a:r>
              <a:rPr lang="fi-FI" sz="1100" dirty="0" err="1"/>
              <a:t>Ions</a:t>
            </a:r>
            <a:r>
              <a:rPr lang="fi-FI" sz="1100" dirty="0"/>
              <a:t>: </a:t>
            </a:r>
            <a:r>
              <a:rPr lang="fi-FI" sz="1100" dirty="0" err="1"/>
              <a:t>Sulphate</a:t>
            </a:r>
            <a:r>
              <a:rPr lang="fi-FI" sz="1100" dirty="0"/>
              <a:t>, </a:t>
            </a:r>
            <a:r>
              <a:rPr lang="fi-FI" sz="1100" dirty="0" err="1"/>
              <a:t>nitrate</a:t>
            </a:r>
            <a:r>
              <a:rPr lang="fi-FI" sz="1100" dirty="0"/>
              <a:t>, </a:t>
            </a:r>
            <a:r>
              <a:rPr lang="fi-FI" sz="1100" dirty="0" err="1"/>
              <a:t>ammo-nium</a:t>
            </a:r>
            <a:r>
              <a:rPr lang="fi-FI" sz="1100" dirty="0"/>
              <a:t>, </a:t>
            </a:r>
            <a:r>
              <a:rPr lang="fi-FI" sz="1100" dirty="0" err="1"/>
              <a:t>chloride</a:t>
            </a:r>
            <a:r>
              <a:rPr lang="fi-FI" sz="1100" dirty="0"/>
              <a:t>, </a:t>
            </a:r>
            <a:r>
              <a:rPr lang="fi-FI" sz="1100" dirty="0" err="1"/>
              <a:t>calcium</a:t>
            </a:r>
            <a:r>
              <a:rPr lang="fi-FI" sz="1100" dirty="0"/>
              <a:t>, </a:t>
            </a:r>
            <a:r>
              <a:rPr lang="fi-FI" sz="1100" dirty="0" err="1"/>
              <a:t>mag-nesium</a:t>
            </a:r>
            <a:r>
              <a:rPr lang="fi-FI" sz="1100" dirty="0"/>
              <a:t>, </a:t>
            </a:r>
            <a:r>
              <a:rPr lang="fi-FI" sz="1100" dirty="0" err="1"/>
              <a:t>potassium</a:t>
            </a:r>
            <a:r>
              <a:rPr lang="fi-FI" sz="1100" dirty="0"/>
              <a:t>, and </a:t>
            </a:r>
            <a:r>
              <a:rPr lang="fi-FI" sz="1100" dirty="0" err="1"/>
              <a:t>sodium</a:t>
            </a:r>
            <a:r>
              <a:rPr lang="fi-FI" sz="1100" dirty="0"/>
              <a:t>;</a:t>
            </a:r>
          </a:p>
          <a:p>
            <a:r>
              <a:rPr lang="fi-FI" sz="1100" dirty="0" err="1"/>
              <a:t>Elemental</a:t>
            </a:r>
            <a:r>
              <a:rPr lang="fi-FI" sz="1100" dirty="0"/>
              <a:t> and </a:t>
            </a:r>
            <a:r>
              <a:rPr lang="fi-FI" sz="1100" dirty="0" err="1"/>
              <a:t>organic</a:t>
            </a:r>
            <a:r>
              <a:rPr lang="fi-FI" sz="1100" dirty="0"/>
              <a:t> </a:t>
            </a:r>
            <a:r>
              <a:rPr lang="fi-FI" sz="1100" dirty="0" err="1"/>
              <a:t>carbon</a:t>
            </a:r>
            <a:r>
              <a:rPr lang="fi-FI" sz="1100" dirty="0"/>
              <a:t> (EC/OC)</a:t>
            </a:r>
          </a:p>
          <a:p>
            <a:endParaRPr lang="fi-FI" sz="1100" b="1" dirty="0"/>
          </a:p>
          <a:p>
            <a:r>
              <a:rPr lang="fi-FI" sz="1100" b="1" dirty="0"/>
              <a:t>PM10 </a:t>
            </a:r>
            <a:r>
              <a:rPr lang="fi-FI" sz="1100" b="1" dirty="0" err="1"/>
              <a:t>trace</a:t>
            </a:r>
            <a:r>
              <a:rPr lang="fi-FI" sz="1100" b="1" dirty="0"/>
              <a:t> </a:t>
            </a:r>
            <a:r>
              <a:rPr lang="fi-FI" sz="1100" b="1" dirty="0" err="1"/>
              <a:t>components</a:t>
            </a:r>
            <a:endParaRPr lang="fi-FI" sz="1100" b="1" dirty="0"/>
          </a:p>
          <a:p>
            <a:r>
              <a:rPr lang="fi-FI" sz="1100" dirty="0" err="1"/>
              <a:t>Benzo</a:t>
            </a:r>
            <a:r>
              <a:rPr lang="fi-FI" sz="1100" dirty="0"/>
              <a:t>(a)</a:t>
            </a:r>
            <a:r>
              <a:rPr lang="fi-FI" sz="1100" dirty="0" err="1"/>
              <a:t>pyrene</a:t>
            </a:r>
            <a:r>
              <a:rPr lang="fi-FI" sz="1100" dirty="0"/>
              <a:t> and </a:t>
            </a:r>
            <a:r>
              <a:rPr lang="fi-FI" sz="1100" dirty="0" err="1"/>
              <a:t>other</a:t>
            </a:r>
            <a:r>
              <a:rPr lang="fi-FI" sz="1100" dirty="0"/>
              <a:t> </a:t>
            </a:r>
            <a:r>
              <a:rPr lang="fi-FI" sz="1100" dirty="0" err="1"/>
              <a:t>PAHs</a:t>
            </a:r>
            <a:r>
              <a:rPr lang="fi-FI" sz="1100" dirty="0"/>
              <a:t>;</a:t>
            </a:r>
          </a:p>
          <a:p>
            <a:r>
              <a:rPr lang="fi-FI" sz="1100" dirty="0" err="1"/>
              <a:t>Metals</a:t>
            </a:r>
            <a:r>
              <a:rPr lang="fi-FI" sz="1100" dirty="0"/>
              <a:t>: </a:t>
            </a:r>
            <a:r>
              <a:rPr lang="fi-FI" sz="1100" dirty="0" err="1"/>
              <a:t>arsenic</a:t>
            </a:r>
            <a:r>
              <a:rPr lang="fi-FI" sz="1100" dirty="0"/>
              <a:t>, </a:t>
            </a:r>
            <a:r>
              <a:rPr lang="fi-FI" sz="1100" dirty="0" err="1"/>
              <a:t>cadmium</a:t>
            </a:r>
            <a:r>
              <a:rPr lang="fi-FI" sz="1100" dirty="0"/>
              <a:t>, </a:t>
            </a:r>
            <a:r>
              <a:rPr lang="fi-FI" sz="1100" dirty="0" err="1"/>
              <a:t>nickel</a:t>
            </a:r>
            <a:r>
              <a:rPr lang="fi-FI" sz="1100" dirty="0"/>
              <a:t>, </a:t>
            </a:r>
            <a:r>
              <a:rPr lang="fi-FI" sz="1100" dirty="0" err="1"/>
              <a:t>lead</a:t>
            </a:r>
            <a:endParaRPr lang="fi-FI" sz="1100" dirty="0"/>
          </a:p>
          <a:p>
            <a:endParaRPr lang="fi-FI" sz="1100" b="1" dirty="0"/>
          </a:p>
          <a:p>
            <a:r>
              <a:rPr lang="fi-FI" sz="1100" b="1" dirty="0"/>
              <a:t>Deposition</a:t>
            </a:r>
            <a:r>
              <a:rPr lang="fi-FI" sz="1100" dirty="0"/>
              <a:t> </a:t>
            </a:r>
          </a:p>
          <a:p>
            <a:r>
              <a:rPr lang="fi-FI" sz="1100" dirty="0" err="1"/>
              <a:t>PAHs</a:t>
            </a:r>
            <a:r>
              <a:rPr lang="fi-FI" sz="1100" dirty="0"/>
              <a:t>, </a:t>
            </a:r>
            <a:r>
              <a:rPr lang="fi-FI" sz="1100" dirty="0" err="1"/>
              <a:t>metals</a:t>
            </a:r>
            <a:r>
              <a:rPr lang="fi-FI" sz="1100" dirty="0"/>
              <a:t>, </a:t>
            </a:r>
            <a:r>
              <a:rPr lang="fi-FI" sz="1100" dirty="0" err="1"/>
              <a:t>mercury</a:t>
            </a:r>
            <a:endParaRPr lang="fi-FI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93E38-60C6-0286-4F03-D991F7B45216}"/>
              </a:ext>
            </a:extLst>
          </p:cNvPr>
          <p:cNvSpPr txBox="1"/>
          <p:nvPr/>
        </p:nvSpPr>
        <p:spPr>
          <a:xfrm>
            <a:off x="251775" y="6536809"/>
            <a:ext cx="355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Katriina Kyllönen, FMI</a:t>
            </a:r>
          </a:p>
        </p:txBody>
      </p:sp>
    </p:spTree>
    <p:extLst>
      <p:ext uri="{BB962C8B-B14F-4D97-AF65-F5344CB8AC3E}">
        <p14:creationId xmlns:p14="http://schemas.microsoft.com/office/powerpoint/2010/main" val="153257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13A0-F563-F2B2-CFC0-E8338867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4" y="539999"/>
            <a:ext cx="6565106" cy="584681"/>
          </a:xfrm>
        </p:spPr>
        <p:txBody>
          <a:bodyPr/>
          <a:lstStyle/>
          <a:p>
            <a:r>
              <a:rPr lang="en-FI" dirty="0"/>
              <a:t>SMEAR III urban background site in Kumpula Campus in Helsinki</a:t>
            </a:r>
          </a:p>
        </p:txBody>
      </p:sp>
      <p:pic>
        <p:nvPicPr>
          <p:cNvPr id="10" name="Content Placeholder 9" descr="A tall metal tower with wires&#10;&#10;AI-generated content may be incorrect.">
            <a:extLst>
              <a:ext uri="{FF2B5EF4-FFF2-40B4-BE49-F238E27FC236}">
                <a16:creationId xmlns:a16="http://schemas.microsoft.com/office/drawing/2014/main" id="{ABC95FD4-D194-F616-60FB-744409698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20518" y="26753"/>
            <a:ext cx="4241800" cy="26592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4585A-7E7A-A4B0-B123-F3D22DB1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018" y="3034111"/>
            <a:ext cx="5681182" cy="3631962"/>
          </a:xfrm>
        </p:spPr>
        <p:txBody>
          <a:bodyPr/>
          <a:lstStyle/>
          <a:p>
            <a:r>
              <a:rPr lang="en-FI" sz="1800" dirty="0"/>
              <a:t>Collaborative effort of University of Helsinki (UHEL), Finnish Meteorological Institute and </a:t>
            </a:r>
            <a:r>
              <a:rPr lang="en-GB" sz="1800" dirty="0"/>
              <a:t>Helsinki (FMI) Region Environmental Services (HSY)</a:t>
            </a:r>
          </a:p>
          <a:p>
            <a:r>
              <a:rPr lang="en-GB" sz="1800" dirty="0"/>
              <a:t>Aerosol size distribution and number concentration measurements since 2001</a:t>
            </a:r>
          </a:p>
          <a:p>
            <a:r>
              <a:rPr lang="en-GB" sz="1800" dirty="0"/>
              <a:t>Black Carbon measurements</a:t>
            </a:r>
          </a:p>
          <a:p>
            <a:r>
              <a:rPr lang="en-GB" sz="1800" dirty="0"/>
              <a:t>ACTRIS aerosol in-situ and trace gas in-situ observation site</a:t>
            </a:r>
          </a:p>
          <a:p>
            <a:r>
              <a:rPr lang="en-GB" sz="1800" dirty="0"/>
              <a:t>ICOS Ecosystem site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A7201-531B-02EB-8102-3EF226A3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3108-365F-3645-AFB4-18AD907CD869}" type="slidenum">
              <a:rPr lang="en-FI" smtClean="0"/>
              <a:t>4</a:t>
            </a:fld>
            <a:endParaRPr lang="en-FI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B082A74-6C4E-639F-CA71-2314B185B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9FFC0-7D47-6E52-64DE-C981F1AC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441251"/>
            <a:ext cx="4711700" cy="3975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A7A21F-2701-30F5-9CC1-4FBEF7632901}"/>
              </a:ext>
            </a:extLst>
          </p:cNvPr>
          <p:cNvSpPr txBox="1"/>
          <p:nvPr/>
        </p:nvSpPr>
        <p:spPr>
          <a:xfrm>
            <a:off x="394097" y="5648307"/>
            <a:ext cx="427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Diurnal cycle of UFPs (top), accumulation mode (middle) and coarse mode (bottom)</a:t>
            </a:r>
          </a:p>
        </p:txBody>
      </p:sp>
    </p:spTree>
    <p:extLst>
      <p:ext uri="{BB962C8B-B14F-4D97-AF65-F5344CB8AC3E}">
        <p14:creationId xmlns:p14="http://schemas.microsoft.com/office/powerpoint/2010/main" val="205225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9980-5F08-2F48-2A13-32331252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4" y="163512"/>
            <a:ext cx="8641556" cy="610744"/>
          </a:xfrm>
        </p:spPr>
        <p:txBody>
          <a:bodyPr/>
          <a:lstStyle/>
          <a:p>
            <a:r>
              <a:rPr lang="en-FI" dirty="0"/>
              <a:t>Rural background sites in Hyytiälä and Pallas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1CFC-9306-C079-27AB-4FBAA317F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6892" y="1008062"/>
            <a:ext cx="5354008" cy="3194211"/>
          </a:xfrm>
        </p:spPr>
        <p:txBody>
          <a:bodyPr/>
          <a:lstStyle/>
          <a:p>
            <a:r>
              <a:rPr lang="en-FI" sz="1600" dirty="0"/>
              <a:t>Long-term observations since 1990s</a:t>
            </a:r>
          </a:p>
          <a:p>
            <a:endParaRPr lang="en-FI" sz="1600" dirty="0"/>
          </a:p>
          <a:p>
            <a:r>
              <a:rPr lang="en-FI" sz="1600" dirty="0"/>
              <a:t>Background sites in boreal and sub-Arctic  environment</a:t>
            </a:r>
          </a:p>
          <a:p>
            <a:endParaRPr lang="en-FI" sz="1600" dirty="0"/>
          </a:p>
          <a:p>
            <a:r>
              <a:rPr lang="en-GB" sz="1600" dirty="0"/>
              <a:t>I</a:t>
            </a:r>
            <a:r>
              <a:rPr lang="en-FI" sz="1600" dirty="0"/>
              <a:t>ncludes UFP, eBC measurements</a:t>
            </a:r>
          </a:p>
          <a:p>
            <a:endParaRPr lang="en-FI" sz="1600" dirty="0"/>
          </a:p>
          <a:p>
            <a:r>
              <a:rPr lang="en-FI" sz="1600" dirty="0"/>
              <a:t>Contributes to ACTRIS, ICOS, eLTER and ANAEE infrastructures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50850-1E9D-E289-9E5F-72C37215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3108-365F-3645-AFB4-18AD907CD869}" type="slidenum">
              <a:rPr lang="en-FI" smtClean="0"/>
              <a:t>5</a:t>
            </a:fld>
            <a:endParaRPr lang="en-FI"/>
          </a:p>
        </p:txBody>
      </p:sp>
      <p:pic>
        <p:nvPicPr>
          <p:cNvPr id="8" name="Picture 2" descr="Greenhouse Gases - Finnish ...">
            <a:extLst>
              <a:ext uri="{FF2B5EF4-FFF2-40B4-BE49-F238E27FC236}">
                <a16:creationId xmlns:a16="http://schemas.microsoft.com/office/drawing/2014/main" id="{9F743070-B00A-F2BE-76DD-3A5FA7195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2" y="4202273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6031B0C-E815-47EA-BD5D-B26C2232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" y="1008062"/>
            <a:ext cx="29029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52F3B-31D5-A82F-39A0-2E58EAE6F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224" y="11112"/>
            <a:ext cx="3850832" cy="66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67C4-EECD-8C44-F88C-0A23E18B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394D54-E05A-45A6-D876-595FF24B4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17144"/>
            <a:ext cx="2006600" cy="762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C889E-CDF4-9890-A4AD-7ABD59CC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07C7-679B-9C44-BCFF-00F6B7322112}" type="datetime1">
              <a:rPr lang="en-FI" smtClean="0"/>
              <a:t>5.5.2025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C183-4BA2-2E18-9AE8-49F892BD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73DD-1A05-3791-A8E6-A0331626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3108-365F-3645-AFB4-18AD907CD869}" type="slidenum">
              <a:rPr lang="en-FI" smtClean="0"/>
              <a:t>6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A06FA-9E27-A8FB-92DA-A2DC4034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" y="44700"/>
            <a:ext cx="5827059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CC165-272B-EF78-75CD-A65EF699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" y="1922502"/>
            <a:ext cx="3153709" cy="4561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B0840-F54C-08A8-705B-2389B60BE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40" y="44700"/>
            <a:ext cx="4274810" cy="1674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BF71B-0762-CBD0-B50C-2965DE39E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740" y="1715894"/>
            <a:ext cx="2311400" cy="36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B047B0-4041-9487-E48D-07CC41C0D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040" y="4928937"/>
            <a:ext cx="4037920" cy="1884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69A995-D632-4934-8DD7-DECCD2EA1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6039" y="5302161"/>
            <a:ext cx="3911600" cy="109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CF511-ED0C-EFF2-9544-8BFC00E70D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049" y="1488833"/>
            <a:ext cx="4165600" cy="3759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FAD29C-A15C-6DC2-EBD3-54D1784D420B}"/>
              </a:ext>
            </a:extLst>
          </p:cNvPr>
          <p:cNvSpPr txBox="1"/>
          <p:nvPr/>
        </p:nvSpPr>
        <p:spPr>
          <a:xfrm>
            <a:off x="8101040" y="2574038"/>
            <a:ext cx="365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Organic vapor concentration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SO</a:t>
            </a:r>
            <a:r>
              <a:rPr lang="en-FI" baseline="-25000" dirty="0"/>
              <a:t>2</a:t>
            </a:r>
            <a:r>
              <a:rPr lang="en-FI" dirty="0"/>
              <a:t> and sulfuric acid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Condensation sink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dirty="0"/>
              <a:t>Nucleation mode concentration decrease</a:t>
            </a:r>
          </a:p>
        </p:txBody>
      </p:sp>
    </p:spTree>
    <p:extLst>
      <p:ext uri="{BB962C8B-B14F-4D97-AF65-F5344CB8AC3E}">
        <p14:creationId xmlns:p14="http://schemas.microsoft.com/office/powerpoint/2010/main" val="309541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6932A-DFD5-2188-AEF4-72110AD0E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5881-4846-93DC-752F-67B4736BF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Thanks for your attention!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7965-90F1-297D-9F7D-E9B63B3D3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tuukka.petaja@actris.eu</a:t>
            </a:r>
          </a:p>
          <a:p>
            <a:r>
              <a:rPr lang="en-FI" dirty="0"/>
              <a:t>tuukka.petaja@helsinki.fi</a:t>
            </a:r>
          </a:p>
        </p:txBody>
      </p:sp>
    </p:spTree>
    <p:extLst>
      <p:ext uri="{BB962C8B-B14F-4D97-AF65-F5344CB8AC3E}">
        <p14:creationId xmlns:p14="http://schemas.microsoft.com/office/powerpoint/2010/main" val="349270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780C-E96B-ECBF-65C5-8BCCCC1B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Black </a:t>
            </a:r>
            <a:r>
              <a:rPr lang="fi-FI" dirty="0" err="1"/>
              <a:t>carbon</a:t>
            </a:r>
            <a:r>
              <a:rPr lang="fi-FI" dirty="0"/>
              <a:t>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E28E9-6393-C396-1E38-9D21B3D8B4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189BA-16C8-9263-993B-BBACBE13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8</a:t>
            </a:fld>
            <a:endParaRPr lang="fi-FI"/>
          </a:p>
        </p:txBody>
      </p:sp>
      <p:pic>
        <p:nvPicPr>
          <p:cNvPr id="6" name="image35.png" descr="A screenshot of a graph&#10;&#10;Description automatically generated">
            <a:extLst>
              <a:ext uri="{FF2B5EF4-FFF2-40B4-BE49-F238E27FC236}">
                <a16:creationId xmlns:a16="http://schemas.microsoft.com/office/drawing/2014/main" id="{AED08883-E9F7-4A75-CE50-328883C0532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0456" y="1089180"/>
            <a:ext cx="7469953" cy="5266858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5AB8C-4F27-A57A-D460-F00959C559EE}"/>
              </a:ext>
            </a:extLst>
          </p:cNvPr>
          <p:cNvSpPr txBox="1"/>
          <p:nvPr/>
        </p:nvSpPr>
        <p:spPr>
          <a:xfrm>
            <a:off x="7842325" y="1330773"/>
            <a:ext cx="3843812" cy="172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150"/>
              </a:spcAft>
            </a:pP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Variability of hourly averaged 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eBC</a:t>
            </a: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mass concentrations at 50 sites between 2017 and 2019 categorized by the type of site and region. 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150"/>
              </a:spcAft>
            </a:pP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RI-URBANS booklet, modified from </a:t>
            </a:r>
            <a:r>
              <a:rPr lang="en-GB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Savadkoohi</a:t>
            </a:r>
            <a:r>
              <a:rPr lang="en-GB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(2023).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BDB940-BB4A-221B-56D5-8B40858712CB}"/>
              </a:ext>
            </a:extLst>
          </p:cNvPr>
          <p:cNvSpPr/>
          <p:nvPr/>
        </p:nvSpPr>
        <p:spPr>
          <a:xfrm>
            <a:off x="1903228" y="3062619"/>
            <a:ext cx="372139" cy="45675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9942EE-C0AD-C804-B483-47D80C79DED6}"/>
              </a:ext>
            </a:extLst>
          </p:cNvPr>
          <p:cNvSpPr/>
          <p:nvPr/>
        </p:nvSpPr>
        <p:spPr>
          <a:xfrm>
            <a:off x="5817005" y="3023881"/>
            <a:ext cx="1078647" cy="495495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5A8678-8B9D-9D1E-A879-CED1EB01BC4B}"/>
              </a:ext>
            </a:extLst>
          </p:cNvPr>
          <p:cNvSpPr/>
          <p:nvPr/>
        </p:nvSpPr>
        <p:spPr>
          <a:xfrm>
            <a:off x="6956737" y="5457970"/>
            <a:ext cx="372139" cy="45675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BA4420-FD54-9B96-E9E9-0C3EFECA9746}"/>
              </a:ext>
            </a:extLst>
          </p:cNvPr>
          <p:cNvSpPr/>
          <p:nvPr/>
        </p:nvSpPr>
        <p:spPr>
          <a:xfrm>
            <a:off x="2201165" y="5457970"/>
            <a:ext cx="1187494" cy="45675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46015B-D7C1-CF5D-F27F-F20AEA628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64" t="29354" r="38616" b="29275"/>
          <a:stretch/>
        </p:blipFill>
        <p:spPr>
          <a:xfrm>
            <a:off x="8232278" y="3740509"/>
            <a:ext cx="3517113" cy="2863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0A5D1-68C2-0CEF-82A7-75AFA6E5A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9" t="15212" r="57185" b="78410"/>
          <a:stretch/>
        </p:blipFill>
        <p:spPr>
          <a:xfrm>
            <a:off x="8269642" y="3297002"/>
            <a:ext cx="3321783" cy="342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B1ADEC-9F81-F7CE-4653-836B724BD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83" t="10633" r="15170" b="78411"/>
          <a:stretch/>
        </p:blipFill>
        <p:spPr>
          <a:xfrm>
            <a:off x="9233348" y="4297406"/>
            <a:ext cx="2668196" cy="5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1490-2293-B749-402C-0653ED5F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811900"/>
            <a:ext cx="8424862" cy="362844"/>
          </a:xfrm>
        </p:spPr>
        <p:txBody>
          <a:bodyPr/>
          <a:lstStyle/>
          <a:p>
            <a:r>
              <a:rPr lang="fi-FI" dirty="0" err="1"/>
              <a:t>Ultrafine</a:t>
            </a:r>
            <a:r>
              <a:rPr lang="fi-FI" dirty="0"/>
              <a:t> </a:t>
            </a:r>
            <a:r>
              <a:rPr lang="fi-FI" dirty="0" err="1"/>
              <a:t>particles</a:t>
            </a:r>
            <a:r>
              <a:rPr lang="fi-FI" dirty="0"/>
              <a:t> and </a:t>
            </a:r>
            <a:r>
              <a:rPr lang="fi-FI" dirty="0" err="1"/>
              <a:t>particle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4C4A-C716-3843-21FC-E65411AE1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1733C-F83F-65A4-FF6C-51A50CB1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9</a:t>
            </a:fld>
            <a:endParaRPr lang="fi-FI"/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35637A4A-6A82-A003-6B61-E161CB2E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95" y="1613584"/>
            <a:ext cx="4428331" cy="3213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EB14EB-57E1-EC5A-FD57-ADFE010D3917}"/>
              </a:ext>
            </a:extLst>
          </p:cNvPr>
          <p:cNvSpPr txBox="1"/>
          <p:nvPr/>
        </p:nvSpPr>
        <p:spPr>
          <a:xfrm>
            <a:off x="7226506" y="4871823"/>
            <a:ext cx="402953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tx2"/>
                </a:solidFill>
              </a:rPr>
              <a:t>Pallas 1996-2021 PNC </a:t>
            </a:r>
            <a:r>
              <a:rPr lang="fi-FI" sz="1600" b="1" dirty="0" err="1">
                <a:solidFill>
                  <a:schemeClr val="tx2"/>
                </a:solidFill>
              </a:rPr>
              <a:t>concentrations</a:t>
            </a:r>
            <a:endParaRPr lang="fi-FI" sz="1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Large</a:t>
            </a:r>
            <a:r>
              <a:rPr lang="fi-FI" sz="1600" dirty="0"/>
              <a:t> </a:t>
            </a:r>
            <a:r>
              <a:rPr lang="fi-FI" sz="1600" dirty="0" err="1"/>
              <a:t>seasonal</a:t>
            </a:r>
            <a:r>
              <a:rPr lang="fi-FI" sz="1600" dirty="0"/>
              <a:t> </a:t>
            </a:r>
            <a:r>
              <a:rPr lang="fi-FI" sz="1600" dirty="0" err="1"/>
              <a:t>concentration</a:t>
            </a:r>
            <a:r>
              <a:rPr lang="fi-FI" sz="1600" dirty="0"/>
              <a:t> </a:t>
            </a:r>
            <a:r>
              <a:rPr lang="fi-FI" sz="1600" dirty="0" err="1"/>
              <a:t>differences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Maximum in </a:t>
            </a:r>
            <a:r>
              <a:rPr lang="fi-FI" sz="1600" dirty="0" err="1"/>
              <a:t>the</a:t>
            </a:r>
            <a:r>
              <a:rPr lang="fi-FI" sz="1600" dirty="0"/>
              <a:t> summer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Minimum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winter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-&gt; </a:t>
            </a:r>
            <a:r>
              <a:rPr lang="fi-FI" sz="1600" dirty="0" err="1"/>
              <a:t>Secondary</a:t>
            </a:r>
            <a:r>
              <a:rPr lang="fi-FI" sz="1600" dirty="0"/>
              <a:t>, </a:t>
            </a:r>
            <a:r>
              <a:rPr lang="fi-FI" sz="1600" dirty="0" err="1"/>
              <a:t>natural</a:t>
            </a:r>
            <a:r>
              <a:rPr lang="fi-FI" sz="1600" dirty="0"/>
              <a:t> </a:t>
            </a:r>
            <a:r>
              <a:rPr lang="fi-FI" sz="1600" dirty="0" err="1"/>
              <a:t>aerosol</a:t>
            </a:r>
            <a:r>
              <a:rPr lang="fi-FI" sz="1600" dirty="0"/>
              <a:t> </a:t>
            </a:r>
            <a:r>
              <a:rPr lang="fi-FI" sz="1600" dirty="0" err="1"/>
              <a:t>production</a:t>
            </a:r>
            <a:r>
              <a:rPr lang="fi-FI" sz="1600" dirty="0"/>
              <a:t> </a:t>
            </a:r>
            <a:r>
              <a:rPr lang="fi-FI" sz="1600" dirty="0" err="1"/>
              <a:t>during</a:t>
            </a:r>
            <a:r>
              <a:rPr lang="fi-FI" sz="1600" dirty="0"/>
              <a:t> summer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87A17-E5FE-C3DA-F333-091319D5D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96" t="10633" r="15170" b="78134"/>
          <a:stretch/>
        </p:blipFill>
        <p:spPr>
          <a:xfrm>
            <a:off x="6664192" y="6051053"/>
            <a:ext cx="1358100" cy="59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12678-3E9C-FD86-B11C-5915E9976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9" t="15212" r="57185" b="78410"/>
          <a:stretch/>
        </p:blipFill>
        <p:spPr>
          <a:xfrm>
            <a:off x="3187532" y="6225036"/>
            <a:ext cx="3321783" cy="34266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6C695DD-2B79-6A10-98FA-8B405449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35" y="1690688"/>
            <a:ext cx="3902074" cy="42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B23FBA-01C4-4A92-59DE-38C3E0B0BD94}"/>
              </a:ext>
            </a:extLst>
          </p:cNvPr>
          <p:cNvSpPr txBox="1"/>
          <p:nvPr/>
        </p:nvSpPr>
        <p:spPr>
          <a:xfrm>
            <a:off x="912574" y="5991759"/>
            <a:ext cx="34547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 err="1"/>
              <a:t>Laj</a:t>
            </a:r>
            <a:r>
              <a:rPr lang="fi-FI" sz="1050" i="1" dirty="0"/>
              <a:t> et al. </a:t>
            </a:r>
            <a:r>
              <a:rPr lang="fi-FI" sz="1050" i="1" dirty="0" err="1"/>
              <a:t>Atmospheric</a:t>
            </a:r>
            <a:r>
              <a:rPr lang="fi-FI" sz="1050" i="1" dirty="0"/>
              <a:t> </a:t>
            </a:r>
            <a:r>
              <a:rPr lang="fi-FI" sz="1050" i="1" dirty="0" err="1"/>
              <a:t>Measurement</a:t>
            </a:r>
            <a:r>
              <a:rPr lang="fi-FI" sz="1050" i="1" dirty="0"/>
              <a:t> </a:t>
            </a:r>
            <a:r>
              <a:rPr lang="fi-FI" sz="1050" i="1" dirty="0" err="1"/>
              <a:t>Techniques</a:t>
            </a:r>
            <a:r>
              <a:rPr lang="fi-FI" sz="1050" i="1" dirty="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E18A2-8CB5-C407-AC2E-DE62A5E6DCB4}"/>
              </a:ext>
            </a:extLst>
          </p:cNvPr>
          <p:cNvSpPr/>
          <p:nvPr/>
        </p:nvSpPr>
        <p:spPr>
          <a:xfrm>
            <a:off x="1324811" y="4819793"/>
            <a:ext cx="3153814" cy="2539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01A5D-2DE4-23C8-CE48-9F7361AD4179}"/>
              </a:ext>
            </a:extLst>
          </p:cNvPr>
          <p:cNvSpPr/>
          <p:nvPr/>
        </p:nvSpPr>
        <p:spPr>
          <a:xfrm>
            <a:off x="1324811" y="4037457"/>
            <a:ext cx="3153814" cy="1620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196D0-9EAE-D15C-044D-D6DF1F6BF874}"/>
              </a:ext>
            </a:extLst>
          </p:cNvPr>
          <p:cNvSpPr txBox="1"/>
          <p:nvPr/>
        </p:nvSpPr>
        <p:spPr>
          <a:xfrm>
            <a:off x="9923950" y="3959854"/>
            <a:ext cx="1594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Data: FMI</a:t>
            </a:r>
          </a:p>
        </p:txBody>
      </p:sp>
    </p:spTree>
    <p:extLst>
      <p:ext uri="{BB962C8B-B14F-4D97-AF65-F5344CB8AC3E}">
        <p14:creationId xmlns:p14="http://schemas.microsoft.com/office/powerpoint/2010/main" val="17992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CTRIS Theme">
  <a:themeElements>
    <a:clrScheme name="Custom 2">
      <a:dk1>
        <a:srgbClr val="010025"/>
      </a:dk1>
      <a:lt1>
        <a:sysClr val="window" lastClr="FFFFFF"/>
      </a:lt1>
      <a:dk2>
        <a:srgbClr val="29293D"/>
      </a:dk2>
      <a:lt2>
        <a:srgbClr val="F1F1F3"/>
      </a:lt2>
      <a:accent1>
        <a:srgbClr val="8CDECD"/>
      </a:accent1>
      <a:accent2>
        <a:srgbClr val="2398AA"/>
      </a:accent2>
      <a:accent3>
        <a:srgbClr val="CCE1F2"/>
      </a:accent3>
      <a:accent4>
        <a:srgbClr val="9EC9EC"/>
      </a:accent4>
      <a:accent5>
        <a:srgbClr val="629EE4"/>
      </a:accent5>
      <a:accent6>
        <a:srgbClr val="5F54A6"/>
      </a:accent6>
      <a:hlink>
        <a:srgbClr val="2C347F"/>
      </a:hlink>
      <a:folHlink>
        <a:srgbClr val="72465E"/>
      </a:folHlink>
    </a:clrScheme>
    <a:fontScheme name="Open Sans">
      <a:majorFont>
        <a:latin typeface="Open Sans Light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ris-brand-template-20240614" id="{ACD36E00-C952-A947-9797-D18C8A4D0B43}" vid="{0864A764-6477-3D4D-BAF5-27459E437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DC97864A66143A274F9EBE414F37C" ma:contentTypeVersion="11" ma:contentTypeDescription="Create a new document." ma:contentTypeScope="" ma:versionID="0f40ed6ec4486ca56566e30273ded26c">
  <xsd:schema xmlns:xsd="http://www.w3.org/2001/XMLSchema" xmlns:xs="http://www.w3.org/2001/XMLSchema" xmlns:p="http://schemas.microsoft.com/office/2006/metadata/properties" xmlns:ns2="a04c930b-70e3-4c55-a8fd-46a359ef66c6" xmlns:ns3="3fe830f8-0cfb-4f13-8f71-dbe669bfea38" targetNamespace="http://schemas.microsoft.com/office/2006/metadata/properties" ma:root="true" ma:fieldsID="5b3fc4e200ee9eaff7c649ec35190b6f" ns2:_="" ns3:_="">
    <xsd:import namespace="a04c930b-70e3-4c55-a8fd-46a359ef66c6"/>
    <xsd:import namespace="3fe830f8-0cfb-4f13-8f71-dbe669bfe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c930b-70e3-4c55-a8fd-46a359ef6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86d3d2a-4611-4f7e-bec0-b3efbd6be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830f8-0cfb-4f13-8f71-dbe669bfea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5235a4-348f-481c-8e29-eadccaf0e288}" ma:internalName="TaxCatchAll" ma:showField="CatchAllData" ma:web="3fe830f8-0cfb-4f13-8f71-dbe669bfea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4c930b-70e3-4c55-a8fd-46a359ef66c6">
      <Terms xmlns="http://schemas.microsoft.com/office/infopath/2007/PartnerControls"/>
    </lcf76f155ced4ddcb4097134ff3c332f>
    <TaxCatchAll xmlns="3fe830f8-0cfb-4f13-8f71-dbe669bfea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9AF9B-4554-4A1D-97C2-36FBA4844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4c930b-70e3-4c55-a8fd-46a359ef66c6"/>
    <ds:schemaRef ds:uri="3fe830f8-0cfb-4f13-8f71-dbe669bfe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7CE816-8EB8-489F-8733-506595193F4C}">
  <ds:schemaRefs>
    <ds:schemaRef ds:uri="http://schemas.microsoft.com/office/2006/metadata/properties"/>
    <ds:schemaRef ds:uri="http://schemas.microsoft.com/office/infopath/2007/PartnerControls"/>
    <ds:schemaRef ds:uri="a04c930b-70e3-4c55-a8fd-46a359ef66c6"/>
    <ds:schemaRef ds:uri="3fe830f8-0cfb-4f13-8f71-dbe669bfea38"/>
  </ds:schemaRefs>
</ds:datastoreItem>
</file>

<file path=customXml/itemProps3.xml><?xml version="1.0" encoding="utf-8"?>
<ds:datastoreItem xmlns:ds="http://schemas.openxmlformats.org/officeDocument/2006/customXml" ds:itemID="{9A2083F0-5534-4FE6-BFCB-2089026CC2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actris-brand-template-20240614</Template>
  <TotalTime>20530</TotalTime>
  <Words>874</Words>
  <Application>Microsoft Macintosh PowerPoint</Application>
  <PresentationFormat>Widescreen</PresentationFormat>
  <Paragraphs>136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Open Sans ExtraBold</vt:lpstr>
      <vt:lpstr>Open Sans Light</vt:lpstr>
      <vt:lpstr>Open Sans Regular</vt:lpstr>
      <vt:lpstr>Wingdings</vt:lpstr>
      <vt:lpstr>ACTRIS Theme</vt:lpstr>
      <vt:lpstr>Supersites in FI</vt:lpstr>
      <vt:lpstr>Current AQ monitoring in Finland</vt:lpstr>
      <vt:lpstr>Air Quality Monitoring: New concept in AQD: Air Quality Supersites</vt:lpstr>
      <vt:lpstr>SMEAR III urban background site in Kumpula Campus in Helsinki</vt:lpstr>
      <vt:lpstr>Rural background sites in Hyytiälä and Pallas</vt:lpstr>
      <vt:lpstr>PowerPoint Presentation</vt:lpstr>
      <vt:lpstr>Thanks for your attention!</vt:lpstr>
      <vt:lpstr>Black carbon in Europe</vt:lpstr>
      <vt:lpstr>Ultrafine particles and particle number size distribution</vt:lpstr>
      <vt:lpstr>Ultrafine particles and size fractions in Europe (+BC)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Saponaro</dc:creator>
  <cp:lastModifiedBy>Petäjä, Tuukka T</cp:lastModifiedBy>
  <cp:revision>20</cp:revision>
  <cp:lastPrinted>2025-05-02T12:08:53Z</cp:lastPrinted>
  <dcterms:created xsi:type="dcterms:W3CDTF">2024-07-19T11:58:40Z</dcterms:created>
  <dcterms:modified xsi:type="dcterms:W3CDTF">2025-05-05T09:02:46Z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0x010100CE5DC97864A66143A274F9EBE414F37C</vt:lpwstr>
  </property>
</Properties>
</file>