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134805865" r:id="rId2"/>
    <p:sldId id="2758" r:id="rId3"/>
    <p:sldId id="2134805868" r:id="rId4"/>
    <p:sldId id="2749" r:id="rId5"/>
    <p:sldId id="263" r:id="rId6"/>
    <p:sldId id="2134805874" r:id="rId7"/>
    <p:sldId id="256" r:id="rId8"/>
    <p:sldId id="2717" r:id="rId9"/>
    <p:sldId id="2716" r:id="rId10"/>
    <p:sldId id="2718" r:id="rId11"/>
    <p:sldId id="2134805872" r:id="rId12"/>
    <p:sldId id="2729" r:id="rId13"/>
    <p:sldId id="511" r:id="rId14"/>
    <p:sldId id="2134805873" r:id="rId15"/>
    <p:sldId id="21348058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AC74D6"/>
    <a:srgbClr val="B686DA"/>
    <a:srgbClr val="66FF33"/>
    <a:srgbClr val="DFDFE0"/>
    <a:srgbClr val="9AB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8" autoAdjust="0"/>
    <p:restoredTop sz="93946" autoAdjust="0"/>
  </p:normalViewPr>
  <p:slideViewPr>
    <p:cSldViewPr snapToGrid="0">
      <p:cViewPr varScale="1">
        <p:scale>
          <a:sx n="90" d="100"/>
          <a:sy n="90" d="100"/>
        </p:scale>
        <p:origin x="216" y="592"/>
      </p:cViewPr>
      <p:guideLst/>
    </p:cSldViewPr>
  </p:slideViewPr>
  <p:outlineViewPr>
    <p:cViewPr>
      <p:scale>
        <a:sx n="33" d="100"/>
        <a:sy n="33" d="100"/>
      </p:scale>
      <p:origin x="0" y="-29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37306E4-FF22-45F6-A6FF-9CF2D4D9A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0E40F0-C9AA-4306-BD7F-A4D27A312A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7D5B-0733-460E-BF0D-0D724A31756D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87C292-DC90-4BA6-AD50-A92AB4DC3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99E4D9-2B8E-435A-8215-986503933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C417-3EE2-40A3-B8FD-5AA9939F1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B9A6-325C-40F3-BC5C-6817527F9623}" type="datetimeFigureOut">
              <a:rPr lang="es-ES" smtClean="0"/>
              <a:t>2/5/25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9282-1D18-45AE-8577-9CF14351A2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4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09282-1D18-45AE-8577-9CF14351A25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22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2B74-E4E1-4045-903B-33908A55E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3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8492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6595B52-3557-47B6-8258-F874D678975B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492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492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BA596B-501A-3264-4E17-A8B3EC36E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67" y="1155982"/>
            <a:ext cx="8780401" cy="227301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Heading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EA769E-0439-C5F7-FD00-04CEBA6D0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67" y="3697393"/>
            <a:ext cx="8424863" cy="783770"/>
          </a:xfrm>
        </p:spPr>
        <p:txBody>
          <a:bodyPr/>
          <a:lstStyle/>
          <a:p>
            <a:r>
              <a:rPr lang="en-US" dirty="0">
                <a:latin typeface="+mn-lt"/>
              </a:rPr>
              <a:t>Subheading</a:t>
            </a:r>
            <a:endParaRPr lang="en-FI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74352-FF23-9B71-9875-30B309074417}"/>
              </a:ext>
            </a:extLst>
          </p:cNvPr>
          <p:cNvSpPr/>
          <p:nvPr userDrawn="1"/>
        </p:nvSpPr>
        <p:spPr>
          <a:xfrm>
            <a:off x="9163062" y="2219"/>
            <a:ext cx="3028938" cy="6855781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AE7EFA-7A9E-BFE7-42FC-7F351EB42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0CB8D-76DF-69EB-3650-5038A7CC762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7987" y="6484944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7B3AA3B2-6899-41EC-B7B8-3125AC742565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12E408-345D-ECF9-9268-B5D72232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4944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4E5FFB-F5F3-B181-D5BF-8647817D6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4944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33F25A-079B-2356-7143-223CD212B54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03125" y="1260000"/>
            <a:ext cx="3378344" cy="47963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4E4EB9-6FAE-0663-1CCC-06FA220A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E0C4E3-976B-C5E5-CC8D-DD6D320F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4" y="1260000"/>
            <a:ext cx="3570938" cy="4796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16188F-B7EF-1B63-015C-17CED79941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06462" y="1260000"/>
            <a:ext cx="3378344" cy="4796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0642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2502">
          <p15:clr>
            <a:srgbClr val="FBAE40"/>
          </p15:clr>
        </p15:guide>
        <p15:guide id="10" pos="2774">
          <p15:clr>
            <a:srgbClr val="FBAE40"/>
          </p15:clr>
        </p15:guide>
        <p15:guide id="11" pos="4906">
          <p15:clr>
            <a:srgbClr val="FBAE40"/>
          </p15:clr>
        </p15:guide>
        <p15:guide id="12" pos="51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1298-DA03-83B7-B506-15D3AB87D3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91" y="1332901"/>
            <a:ext cx="5472112" cy="719137"/>
          </a:xfrm>
        </p:spPr>
        <p:txBody>
          <a:bodyPr bIns="0" anchor="t" anchorCtr="0"/>
          <a:lstStyle>
            <a:lvl1pPr marL="0" indent="0">
              <a:lnSpc>
                <a:spcPct val="100000"/>
              </a:lnSpc>
              <a:buNone/>
              <a:defRPr sz="1600" b="1" i="0">
                <a:latin typeface="+mn-lt"/>
                <a:ea typeface="Hurme FIN Mono 1a SemiBold" panose="020B0609030202010107" pitchFamily="49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FD55-019F-96A4-C9D0-C1ECACA2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2314575"/>
            <a:ext cx="5472112" cy="37417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40E4-7B78-E3C7-C3F0-360E58F828A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902" y="1332901"/>
            <a:ext cx="5472111" cy="719137"/>
          </a:xfrm>
        </p:spPr>
        <p:txBody>
          <a:bodyPr bIns="0" anchor="t" anchorCtr="0"/>
          <a:lstStyle>
            <a:lvl1pPr marL="0" indent="0">
              <a:lnSpc>
                <a:spcPct val="100000"/>
              </a:lnSpc>
              <a:buNone/>
              <a:defRPr sz="1600" b="1" i="0">
                <a:latin typeface="+mn-lt"/>
                <a:ea typeface="Hurme FIN Mono 1a SemiBold" panose="020B0609030202010107" pitchFamily="49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0D622A-FB73-D17E-D1FA-2A7075C8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7" y="6484950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28CA0EFA-0B6D-4D96-8E19-2883D3E2ABC3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659F51-7ECD-CFFC-0E7D-E4F26D2E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4950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9F8D5-88C0-1124-0A19-AE378981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1899" y="6484950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CAA330-E85E-39F0-51F3-6DDC83461A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1901" y="2314575"/>
            <a:ext cx="5472112" cy="37417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668565-53F6-C3A4-E180-73234450C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0256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4C2CD9-4991-1017-B395-6C8D55F2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9017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26AF79D-A20E-42AA-86D4-BA88D201674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091840-FB33-BB83-53CB-9B8FEBC76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9017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DCB8D-3CBE-1F88-8C2B-958D1415F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9017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09DE43-0A01-B392-F1CA-2CD20F632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71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3A3A7-61AE-BCBD-D9C8-204F0BB9973E}"/>
              </a:ext>
            </a:extLst>
          </p:cNvPr>
          <p:cNvSpPr/>
          <p:nvPr userDrawn="1"/>
        </p:nvSpPr>
        <p:spPr>
          <a:xfrm>
            <a:off x="5880100" y="0"/>
            <a:ext cx="63119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86921-5FE6-ADE0-6621-094CCFD29B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504174"/>
            <a:ext cx="5129213" cy="797560"/>
          </a:xfrm>
        </p:spPr>
        <p:txBody>
          <a:bodyPr anchor="b"/>
          <a:lstStyle>
            <a:lvl1pPr algn="l">
              <a:defRPr sz="4000" b="0" i="0" spc="0">
                <a:solidFill>
                  <a:schemeClr val="tx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Thank you!</a:t>
            </a:r>
            <a:endParaRPr lang="en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F5290E-2716-D3ED-7A66-15C538535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935137-CDA8-4239-B3BF-8688E817AA09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354628-DE35-B498-4CCF-10C878D7E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06B96D-B07C-BFA4-7AD3-0B19030BC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239E3A1-205A-E29A-D8EE-EF998B067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024" y="1851249"/>
            <a:ext cx="3734051" cy="3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05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DB7877D6-DBEE-4774-BC65-0BD1E66504D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BB80D-9AF9-8A29-A2A1-CEE223A7A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6D51-13D7-692E-32EC-F355C4521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6975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40C07-4313-BB94-19A2-51CB5899E9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CCE1F2"/>
              </a:gs>
              <a:gs pos="73000">
                <a:schemeClr val="accent3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6595B52-3557-47B6-8258-F874D678975B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79D56-83EF-9FD7-0225-0F95E80313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CCE1F2"/>
              </a:gs>
              <a:gs pos="72000">
                <a:srgbClr val="629EE4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9322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C8E3008F-79C8-4529-9880-76C3ED1E82EA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3FA45-6770-BABC-905D-D123EA462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71000">
                <a:srgbClr val="2C347F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799CE-6361-1262-3A85-FB71FE2E3C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5F54A6"/>
              </a:gs>
              <a:gs pos="71000">
                <a:srgbClr val="2C347F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751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481" y="4148591"/>
            <a:ext cx="7223847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810" y="60265"/>
            <a:ext cx="7123190" cy="368199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64150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, blue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2AB942-00BA-4B0C-9DE8-1D93ED39F18F}"/>
              </a:ext>
            </a:extLst>
          </p:cNvPr>
          <p:cNvSpPr/>
          <p:nvPr userDrawn="1"/>
        </p:nvSpPr>
        <p:spPr>
          <a:xfrm>
            <a:off x="0" y="0"/>
            <a:ext cx="12192000" cy="58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38F5CA32-9FE6-49CE-917E-D5AA81BA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9" y="63635"/>
            <a:ext cx="10855954" cy="461665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B34923-3F5C-56E8-7067-41F0BB6750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23" y="42699"/>
            <a:ext cx="902658" cy="4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4836F-2602-4C6A-9C01-FAC90BC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A8347-64FB-4C7E-9164-2DE6A2F0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C5AD2-4F39-4809-AC14-917B2E17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A53B7-FD2F-4893-98B6-695B7C7B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39C9B-D3B8-45F7-92E8-299BCB4A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08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DB647D-D1D2-9344-15E1-23DAF1EA6F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A035E7-B3D4-79AB-647F-3E4E254C9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4153" y="3089706"/>
            <a:ext cx="6683693" cy="902107"/>
          </a:xfrm>
        </p:spPr>
        <p:txBody>
          <a:bodyPr anchor="b"/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FA42FF-2093-56C7-40B0-72F3A20A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4589464"/>
            <a:ext cx="5759451" cy="1466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29981D-C412-4A48-0323-412FCF92A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92" y="894563"/>
            <a:ext cx="2893213" cy="28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IMP Kick-Off meeting, </a:t>
            </a:r>
            <a:r>
              <a:rPr lang="en-US" sz="1200" b="1" i="1" strike="noStrike" spc="-1" dirty="0" err="1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Larnaca</a:t>
            </a:r>
            <a:r>
              <a:rPr lang="en-US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Cyprus -- 2-6 March 2020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400" y="0"/>
            <a:ext cx="10306051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5CDF3-1160-4E65-A6F1-79F4A710B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9400" y="980876"/>
            <a:ext cx="10306051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66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Title Only, blue fil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588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0">
              <a:latin typeface="+mj-lt"/>
            </a:endParaRPr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 bwMode="auto">
          <a:xfrm>
            <a:off x="332369" y="143147"/>
            <a:ext cx="10855954" cy="46166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994068" y="94589"/>
            <a:ext cx="9750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4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3DD91A81-8DEF-42A0-B44D-FA18D17CA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700" y="6206296"/>
            <a:ext cx="972100" cy="5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05FBF-BDB1-421C-8890-661BF3E6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A6B8-799D-4C2A-9642-E734FBA0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47CF0E2F-6165-4774-9981-10941B7A6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GB" dirty="0"/>
              <a:t>WP1 Meeting 2</a:t>
            </a:r>
            <a:r>
              <a:rPr lang="en-GB" baseline="30000" dirty="0"/>
              <a:t>nd</a:t>
            </a:r>
            <a:r>
              <a:rPr lang="en-GB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3416795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A9BDFDA-F262-4EE1-A083-2CBEE33A2EEB}"/>
              </a:ext>
            </a:extLst>
          </p:cNvPr>
          <p:cNvGrpSpPr/>
          <p:nvPr userDrawn="1"/>
        </p:nvGrpSpPr>
        <p:grpSpPr>
          <a:xfrm>
            <a:off x="0" y="0"/>
            <a:ext cx="12192000" cy="4976949"/>
            <a:chOff x="0" y="0"/>
            <a:chExt cx="12192000" cy="350996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138CC78-A72E-4E31-AF92-36882F6D5742}"/>
                </a:ext>
              </a:extLst>
            </p:cNvPr>
            <p:cNvSpPr/>
            <p:nvPr userDrawn="1"/>
          </p:nvSpPr>
          <p:spPr>
            <a:xfrm>
              <a:off x="0" y="0"/>
              <a:ext cx="12192000" cy="3509963"/>
            </a:xfrm>
            <a:prstGeom prst="rect">
              <a:avLst/>
            </a:prstGeom>
            <a:solidFill>
              <a:srgbClr val="9ABB5F">
                <a:alpha val="89804"/>
              </a:srgbClr>
            </a:solidFill>
            <a:ln>
              <a:solidFill>
                <a:srgbClr val="9ABB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5FF05B4-FB02-4B4F-B7B5-A16189946E2D}"/>
                </a:ext>
              </a:extLst>
            </p:cNvPr>
            <p:cNvSpPr/>
            <p:nvPr userDrawn="1"/>
          </p:nvSpPr>
          <p:spPr>
            <a:xfrm>
              <a:off x="143691" y="156754"/>
              <a:ext cx="11887200" cy="3246120"/>
            </a:xfrm>
            <a:prstGeom prst="rect">
              <a:avLst/>
            </a:prstGeom>
            <a:solidFill>
              <a:srgbClr val="DFDFE0">
                <a:alpha val="74902"/>
              </a:srgbClr>
            </a:solidFill>
            <a:ln>
              <a:solidFill>
                <a:srgbClr val="DFD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6FB1456-E003-4D83-9513-8D896A61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50568-532B-4BD0-830E-DDA38E1E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10515600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BE25F4AA-E5E6-409A-BCE2-EE6B07DAB8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55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D2A72-4FA7-4F3A-9674-96359236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6783B-2FF2-4CFD-A9EB-6B90D44AC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EA031-0C37-4313-BA24-AE6CAD4C0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6A648124-2690-401B-AAA3-7C19721B7E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29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D166-41B9-489B-8673-996415BC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0C44C-8E33-4A0F-893F-BBC6DFD1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BB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CC638-2D93-4247-8645-9F406634B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BDC404-C627-4218-BC6B-9B00BEE37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ABB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C3B034-E9AF-4324-BD5E-BDABA7338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EE19137-24F0-46AF-9FE9-5FC6B4474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25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53376-CAE5-45CA-91AD-FB3F0915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01BF660-8285-4695-8EDF-1FBD5FE51F10}"/>
              </a:ext>
            </a:extLst>
          </p:cNvPr>
          <p:cNvCxnSpPr>
            <a:cxnSpLocks/>
          </p:cNvCxnSpPr>
          <p:nvPr userDrawn="1"/>
        </p:nvCxnSpPr>
        <p:spPr>
          <a:xfrm>
            <a:off x="653143" y="352062"/>
            <a:ext cx="0" cy="1316038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C98A761C-8D0A-4892-9E0C-66FCC6FA8C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370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1">
            <a:extLst>
              <a:ext uri="{FF2B5EF4-FFF2-40B4-BE49-F238E27FC236}">
                <a16:creationId xmlns:a16="http://schemas.microsoft.com/office/drawing/2014/main" id="{A9ABF0A6-35FB-4149-AC48-5D0F815B3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17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B2A4-7B77-4CB1-AE89-01EC0FA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9D856-F848-450F-995E-531A7BB7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9ABB5F"/>
              </a:buClr>
              <a:defRPr sz="3200"/>
            </a:lvl1pPr>
            <a:lvl2pPr>
              <a:buClr>
                <a:srgbClr val="9ABB5F"/>
              </a:buClr>
              <a:defRPr sz="2800"/>
            </a:lvl2pPr>
            <a:lvl3pPr>
              <a:buClr>
                <a:srgbClr val="9ABB5F"/>
              </a:buClr>
              <a:defRPr sz="2400"/>
            </a:lvl3pPr>
            <a:lvl4pPr>
              <a:buClr>
                <a:srgbClr val="9ABB5F"/>
              </a:buClr>
              <a:defRPr sz="2000"/>
            </a:lvl4pPr>
            <a:lvl5pPr>
              <a:buClr>
                <a:srgbClr val="9ABB5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35733-BC3D-4946-9657-12BA864B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6618E4-156F-444B-BF31-34DCAE690B3E}"/>
              </a:ext>
            </a:extLst>
          </p:cNvPr>
          <p:cNvCxnSpPr>
            <a:cxnSpLocks/>
          </p:cNvCxnSpPr>
          <p:nvPr userDrawn="1"/>
        </p:nvCxnSpPr>
        <p:spPr>
          <a:xfrm>
            <a:off x="666206" y="457200"/>
            <a:ext cx="0" cy="1600200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29DE26BC-E4E4-497F-9B5E-144232C53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3A3A7-61AE-BCBD-D9C8-204F0BB997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86921-5FE6-ADE0-6621-094CCFD29B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848306"/>
            <a:ext cx="11376026" cy="1580694"/>
          </a:xfrm>
        </p:spPr>
        <p:txBody>
          <a:bodyPr anchor="b"/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90551-8D39-4113-46C6-959159087C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" y="3852490"/>
            <a:ext cx="8424863" cy="78377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CF3A47-3238-A983-212B-194A71B16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CECC4-EC32-4F34-B5D8-C7DAC27F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3F7E5A-5DC2-44F9-8C52-DCE85CA48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A2FA94-A49A-4B27-8EE5-878B9836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29C23DD-3008-4124-B61F-B87DBBE513D1}"/>
              </a:ext>
            </a:extLst>
          </p:cNvPr>
          <p:cNvCxnSpPr>
            <a:cxnSpLocks/>
          </p:cNvCxnSpPr>
          <p:nvPr userDrawn="1"/>
        </p:nvCxnSpPr>
        <p:spPr>
          <a:xfrm>
            <a:off x="666206" y="457200"/>
            <a:ext cx="0" cy="1600200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C1F222F3-C164-493D-9E04-90C82689F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75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AE85E-B937-4BE1-A7D0-C6845494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7CCD2C-0A72-48DF-840F-9F3B9CF76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E03B007-3E55-4C12-9917-316BAD5DF8D2}"/>
              </a:ext>
            </a:extLst>
          </p:cNvPr>
          <p:cNvCxnSpPr>
            <a:cxnSpLocks/>
          </p:cNvCxnSpPr>
          <p:nvPr userDrawn="1"/>
        </p:nvCxnSpPr>
        <p:spPr>
          <a:xfrm>
            <a:off x="653143" y="352062"/>
            <a:ext cx="0" cy="1316038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20F652FE-9A12-4F09-8296-E0D738BC48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60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467385-F798-4470-A001-3B2DEAB35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23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6B0A12-9F3D-4399-A1E6-56B21D7D1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234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5CC2D042-0C07-41A8-B4A6-4FDE3F0830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53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400" y="0"/>
            <a:ext cx="10306051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5CDF3-1160-4E65-A6F1-79F4A710B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9400" y="980876"/>
            <a:ext cx="10306051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472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05FBF-BDB1-421C-8890-661BF3E6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A6B8-799D-4C2A-9642-E734FBA0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47CF0E2F-6165-4774-9981-10941B7A6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GB" dirty="0"/>
              <a:t>WP1 Meeting 2</a:t>
            </a:r>
            <a:r>
              <a:rPr lang="en-GB" baseline="30000" dirty="0"/>
              <a:t>nd</a:t>
            </a:r>
            <a:r>
              <a:rPr lang="en-GB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222573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DB7877D6-DBEE-4774-BC65-0BD1E66504D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BB80D-9AF9-8A29-A2A1-CEE223A7A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6D51-13D7-692E-32EC-F355C4521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8259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B2A4-7B77-4CB1-AE89-01EC0FA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9D856-F848-450F-995E-531A7BB7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9ABB5F"/>
              </a:buClr>
              <a:defRPr sz="3200"/>
            </a:lvl1pPr>
            <a:lvl2pPr>
              <a:buClr>
                <a:srgbClr val="9ABB5F"/>
              </a:buClr>
              <a:defRPr sz="2800"/>
            </a:lvl2pPr>
            <a:lvl3pPr>
              <a:buClr>
                <a:srgbClr val="9ABB5F"/>
              </a:buClr>
              <a:defRPr sz="2400"/>
            </a:lvl3pPr>
            <a:lvl4pPr>
              <a:buClr>
                <a:srgbClr val="9ABB5F"/>
              </a:buClr>
              <a:defRPr sz="2000"/>
            </a:lvl4pPr>
            <a:lvl5pPr>
              <a:buClr>
                <a:srgbClr val="9ABB5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35733-BC3D-4946-9657-12BA864B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6618E4-156F-444B-BF31-34DCAE690B3E}"/>
              </a:ext>
            </a:extLst>
          </p:cNvPr>
          <p:cNvCxnSpPr>
            <a:cxnSpLocks/>
          </p:cNvCxnSpPr>
          <p:nvPr userDrawn="1"/>
        </p:nvCxnSpPr>
        <p:spPr>
          <a:xfrm>
            <a:off x="666206" y="457200"/>
            <a:ext cx="0" cy="1600200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29DE26BC-E4E4-497F-9B5E-144232C53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846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D2A72-4FA7-4F3A-9674-96359236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6783B-2FF2-4CFD-A9EB-6B90D44AC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EA031-0C37-4313-BA24-AE6CAD4C0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6A648124-2690-401B-AAA3-7C19721B7E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97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15DCC90-F684-46E6-8E95-6229A4F10B24}"/>
              </a:ext>
            </a:extLst>
          </p:cNvPr>
          <p:cNvGrpSpPr/>
          <p:nvPr userDrawn="1"/>
        </p:nvGrpSpPr>
        <p:grpSpPr>
          <a:xfrm>
            <a:off x="-13062" y="0"/>
            <a:ext cx="12205062" cy="3735977"/>
            <a:chOff x="-13062" y="0"/>
            <a:chExt cx="12192000" cy="368694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F64E7B6-F716-406F-8A92-E6CEFEDA96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062" y="0"/>
              <a:ext cx="12192000" cy="3686947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4056D3D-50D2-498E-9B53-98D452FE399B}"/>
                </a:ext>
              </a:extLst>
            </p:cNvPr>
            <p:cNvSpPr/>
            <p:nvPr userDrawn="1"/>
          </p:nvSpPr>
          <p:spPr>
            <a:xfrm>
              <a:off x="256904" y="248557"/>
              <a:ext cx="11652067" cy="3189832"/>
            </a:xfrm>
            <a:prstGeom prst="rect">
              <a:avLst/>
            </a:prstGeom>
            <a:solidFill>
              <a:srgbClr val="DFDFE0">
                <a:alpha val="74902"/>
              </a:srgbClr>
            </a:solidFill>
            <a:ln>
              <a:solidFill>
                <a:srgbClr val="DFD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019406B-B224-43FB-8B56-E119A08C3D9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926420"/>
            <a:ext cx="9144000" cy="2387600"/>
          </a:xfrm>
        </p:spPr>
        <p:txBody>
          <a:bodyPr anchor="b">
            <a:normAutofit/>
          </a:bodyPr>
          <a:lstStyle>
            <a:lvl1pPr algn="ctr">
              <a:defRPr sz="5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6A8E1B-1562-4161-ABB6-A81472E9FD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937" y="38836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E5DE4DB-D27F-4A25-A4DC-2933B9AF1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854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3062" y="0"/>
            <a:ext cx="12205062" cy="3735977"/>
            <a:chOff x="-13062" y="0"/>
            <a:chExt cx="12192000" cy="3686947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062" y="0"/>
              <a:ext cx="12192000" cy="368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56904" y="248557"/>
              <a:ext cx="11652067" cy="3189832"/>
            </a:xfrm>
            <a:prstGeom prst="rect">
              <a:avLst/>
            </a:prstGeom>
            <a:solidFill>
              <a:srgbClr val="DFDFE0">
                <a:alpha val="74901"/>
              </a:srgbClr>
            </a:solidFill>
            <a:ln w="12700" cap="flat" cmpd="sng">
              <a:solidFill>
                <a:srgbClr val="DFDFE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9264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Roboto"/>
              <a:buNone/>
              <a:defRPr sz="5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10937" y="38836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3"/>
          </p:nvPr>
        </p:nvSpPr>
        <p:spPr>
          <a:xfrm>
            <a:off x="9343505" y="6059488"/>
            <a:ext cx="1421333" cy="54665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57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AFFC97-5FD2-64F4-EEB6-A8681E8137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C9BE2-E3BB-621E-3A42-5201D92DF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900" y="-360000"/>
            <a:ext cx="5632450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9291D14A-C027-DEA8-591D-AFD8A8C2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2168525"/>
            <a:ext cx="5472113" cy="3887787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764612-7DD4-C053-0080-C726976A8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8464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CE5B26-2CAF-BD49-39AD-32D9F408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48464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9F3A120-543F-44BA-8768-4E4536DB548C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0618-C1DB-9843-883D-553589E7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8464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53253D-9076-5B64-173E-CA510CC8EB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1900" y="1260000"/>
            <a:ext cx="5632450" cy="394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86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05FBF-BDB1-421C-8890-661BF3E6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A6B8-799D-4C2A-9642-E734FBA0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EDCA0E-E9A2-46CF-AFC6-03AEE385BD4D}"/>
              </a:ext>
            </a:extLst>
          </p:cNvPr>
          <p:cNvCxnSpPr>
            <a:cxnSpLocks/>
          </p:cNvCxnSpPr>
          <p:nvPr userDrawn="1"/>
        </p:nvCxnSpPr>
        <p:spPr>
          <a:xfrm>
            <a:off x="653143" y="352062"/>
            <a:ext cx="0" cy="1316038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47CF0E2F-6165-4774-9981-10941B7A6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06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05FBF-BDB1-421C-8890-661BF3E6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A6B8-799D-4C2A-9642-E734FBA0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47CF0E2F-6165-4774-9981-10941B7A6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GB" dirty="0"/>
              <a:t>WP1 Meeting 2</a:t>
            </a:r>
            <a:r>
              <a:rPr lang="en-GB" baseline="30000" dirty="0"/>
              <a:t>nd</a:t>
            </a:r>
            <a:r>
              <a:rPr lang="en-GB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275418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DB7877D6-DBEE-4774-BC65-0BD1E66504D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BB80D-9AF9-8A29-A2A1-CEE223A7A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6D51-13D7-692E-32EC-F355C4521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0801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B2A4-7B77-4CB1-AE89-01EC0FA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9D856-F848-450F-995E-531A7BB7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9ABB5F"/>
              </a:buClr>
              <a:defRPr sz="3200"/>
            </a:lvl1pPr>
            <a:lvl2pPr>
              <a:buClr>
                <a:srgbClr val="9ABB5F"/>
              </a:buClr>
              <a:defRPr sz="2800"/>
            </a:lvl2pPr>
            <a:lvl3pPr>
              <a:buClr>
                <a:srgbClr val="9ABB5F"/>
              </a:buClr>
              <a:defRPr sz="2400"/>
            </a:lvl3pPr>
            <a:lvl4pPr>
              <a:buClr>
                <a:srgbClr val="9ABB5F"/>
              </a:buClr>
              <a:defRPr sz="2000"/>
            </a:lvl4pPr>
            <a:lvl5pPr>
              <a:buClr>
                <a:srgbClr val="9ABB5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35733-BC3D-4946-9657-12BA864B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6618E4-156F-444B-BF31-34DCAE690B3E}"/>
              </a:ext>
            </a:extLst>
          </p:cNvPr>
          <p:cNvCxnSpPr>
            <a:cxnSpLocks/>
          </p:cNvCxnSpPr>
          <p:nvPr userDrawn="1"/>
        </p:nvCxnSpPr>
        <p:spPr>
          <a:xfrm>
            <a:off x="666206" y="457200"/>
            <a:ext cx="0" cy="1600200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29DE26BC-E4E4-497F-9B5E-144232C53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32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D2A72-4FA7-4F3A-9674-96359236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6783B-2FF2-4CFD-A9EB-6B90D44AC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EEA031-0C37-4313-BA24-AE6CAD4C0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6A648124-2690-401B-AAA3-7C19721B7E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1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7B5B5-E167-AAF4-51AA-FE43AD64C8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9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7955-EEA6-9232-434D-A8BE49A65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6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7390D6-4357-4E96-9675-8E2986907695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5764-6ACE-DA53-C6A4-56762F84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49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FBFE-5B3F-886E-EDB5-87FAB4E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8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EC913E-25D4-F6C8-CC58-B1E72B04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4" y="-360000"/>
            <a:ext cx="8424862" cy="1084263"/>
          </a:xfrm>
        </p:spPr>
        <p:txBody>
          <a:bodyPr anchor="b"/>
          <a:lstStyle>
            <a:lvl1pPr>
              <a:defRPr sz="2400">
                <a:solidFill>
                  <a:srgbClr val="F1F1F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6FEC8F-03FB-4A6C-281C-4C53AA3DF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94" y="1260000"/>
            <a:ext cx="11265694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1F1F3"/>
                </a:solidFill>
              </a:defRPr>
            </a:lvl1pPr>
            <a:lvl2pPr>
              <a:defRPr>
                <a:solidFill>
                  <a:srgbClr val="F1F1F3"/>
                </a:solidFill>
              </a:defRPr>
            </a:lvl2pPr>
            <a:lvl3pPr>
              <a:defRPr>
                <a:solidFill>
                  <a:srgbClr val="F1F1F3"/>
                </a:solidFill>
              </a:defRPr>
            </a:lvl3pPr>
            <a:lvl4pPr>
              <a:defRPr>
                <a:solidFill>
                  <a:srgbClr val="F1F1F3"/>
                </a:solidFill>
              </a:defRPr>
            </a:lvl4pPr>
            <a:lvl5pPr>
              <a:defRPr>
                <a:solidFill>
                  <a:srgbClr val="F1F1F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15AA51-341B-83F4-3A33-9F687AB66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2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3062" y="0"/>
            <a:ext cx="12205062" cy="3735977"/>
            <a:chOff x="-13062" y="0"/>
            <a:chExt cx="12192000" cy="3686947"/>
          </a:xfrm>
        </p:grpSpPr>
        <p:pic>
          <p:nvPicPr>
            <p:cNvPr id="18" name="Google Shape;18;p2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062" y="0"/>
              <a:ext cx="12192000" cy="368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56904" y="248557"/>
              <a:ext cx="11652067" cy="3189832"/>
            </a:xfrm>
            <a:prstGeom prst="rect">
              <a:avLst/>
            </a:prstGeom>
            <a:solidFill>
              <a:srgbClr val="DFDFE0">
                <a:alpha val="74901"/>
              </a:srgbClr>
            </a:solidFill>
            <a:ln w="12700" cap="flat" cmpd="sng">
              <a:solidFill>
                <a:srgbClr val="DFDFE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9264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Roboto"/>
              <a:buNone/>
              <a:defRPr sz="5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10937" y="38836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3"/>
          </p:nvPr>
        </p:nvSpPr>
        <p:spPr>
          <a:xfrm>
            <a:off x="9343505" y="6059488"/>
            <a:ext cx="1421333" cy="54665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5794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05FBF-BDB1-421C-8890-661BF3E6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A6B8-799D-4C2A-9642-E734FBA0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ABB5F"/>
              </a:buClr>
              <a:defRPr/>
            </a:lvl1pPr>
            <a:lvl2pPr>
              <a:buClr>
                <a:srgbClr val="9ABB5F"/>
              </a:buClr>
              <a:defRPr/>
            </a:lvl2pPr>
            <a:lvl3pPr>
              <a:buClr>
                <a:srgbClr val="9ABB5F"/>
              </a:buClr>
              <a:defRPr/>
            </a:lvl3pPr>
            <a:lvl4pPr>
              <a:buClr>
                <a:srgbClr val="9ABB5F"/>
              </a:buClr>
              <a:defRPr/>
            </a:lvl4pPr>
            <a:lvl5pPr>
              <a:buClr>
                <a:srgbClr val="9ABB5F"/>
              </a:buCl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EDCA0E-E9A2-46CF-AFC6-03AEE385BD4D}"/>
              </a:ext>
            </a:extLst>
          </p:cNvPr>
          <p:cNvCxnSpPr>
            <a:cxnSpLocks/>
          </p:cNvCxnSpPr>
          <p:nvPr userDrawn="1"/>
        </p:nvCxnSpPr>
        <p:spPr>
          <a:xfrm>
            <a:off x="653143" y="352062"/>
            <a:ext cx="0" cy="1316038"/>
          </a:xfrm>
          <a:prstGeom prst="line">
            <a:avLst/>
          </a:prstGeom>
          <a:ln w="28575">
            <a:solidFill>
              <a:srgbClr val="9AB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47CF0E2F-6165-4774-9981-10941B7A6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4657" y="6308725"/>
            <a:ext cx="2982685" cy="297413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es-ES" i="1" dirty="0"/>
              <a:t>Nombre del evento. Día, mes, año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AFFC97-5FD2-64F4-EEB6-A8681E8137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9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C9BE2-E3BB-621E-3A42-5201D92DF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900" y="-360000"/>
            <a:ext cx="5661025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9291D14A-C027-DEA8-591D-AFD8A8C2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2168525"/>
            <a:ext cx="5472113" cy="3887787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764612-7DD4-C053-0080-C726976A8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8464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CE5B26-2CAF-BD49-39AD-32D9F408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48464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9F3A120-543F-44BA-8768-4E4536DB548C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0618-C1DB-9843-883D-553589E7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8464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36B9B8-1C8C-E272-33E1-D39705AE69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1900" y="1260000"/>
            <a:ext cx="5661025" cy="4626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8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7B5B5-E167-AAF4-51AA-FE43AD64C8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9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7955-EEA6-9232-434D-A8BE49A65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6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7390D6-4357-4E96-9675-8E2986907695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5764-6ACE-DA53-C6A4-56762F84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49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FBFE-5B3F-886E-EDB5-87FAB4E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8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EC913E-25D4-F6C8-CC58-B1E72B04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4" y="-360000"/>
            <a:ext cx="8424862" cy="1084263"/>
          </a:xfrm>
        </p:spPr>
        <p:txBody>
          <a:bodyPr anchor="b"/>
          <a:lstStyle>
            <a:lvl1pPr>
              <a:defRPr sz="2400">
                <a:solidFill>
                  <a:srgbClr val="F1F1F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6FEC8F-03FB-4A6C-281C-4C53AA3DF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94" y="1260000"/>
            <a:ext cx="11265694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1F1F3"/>
                </a:solidFill>
              </a:defRPr>
            </a:lvl1pPr>
            <a:lvl2pPr>
              <a:defRPr>
                <a:solidFill>
                  <a:srgbClr val="F1F1F3"/>
                </a:solidFill>
              </a:defRPr>
            </a:lvl2pPr>
            <a:lvl3pPr>
              <a:defRPr>
                <a:solidFill>
                  <a:srgbClr val="F1F1F3"/>
                </a:solidFill>
              </a:defRPr>
            </a:lvl3pPr>
            <a:lvl4pPr>
              <a:defRPr>
                <a:solidFill>
                  <a:srgbClr val="F1F1F3"/>
                </a:solidFill>
              </a:defRPr>
            </a:lvl4pPr>
            <a:lvl5pPr>
              <a:defRPr>
                <a:solidFill>
                  <a:srgbClr val="F1F1F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15AA51-341B-83F4-3A33-9F687AB66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4B3C-3F09-8CFA-3297-1539F560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9131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E299CCAD-D744-4DE0-B5D5-8AD102FEFC51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066707-11A7-CB5E-EAA0-7CA43903E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9131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21A12E-E0A4-2BFB-82E1-0EEBBB1DC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9131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28FBF3A-0DC0-BFBD-D436-0C5A54ECE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848306"/>
            <a:ext cx="11376026" cy="1580694"/>
          </a:xfrm>
        </p:spPr>
        <p:txBody>
          <a:bodyPr anchor="b"/>
          <a:lstStyle>
            <a:lvl1pPr algn="l">
              <a:defRPr sz="4000" b="0" i="0" spc="0">
                <a:solidFill>
                  <a:schemeClr val="tx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F19E455-2D6F-4452-222F-E8407D999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" y="3852490"/>
            <a:ext cx="8424863" cy="78377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87232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DCEB-F4B2-89FC-2167-6285A7C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F997F-A6B5-A3DD-43A3-A5BCDA5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95B-7C5F-4592-85AC-8699A73E3D9D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F8D9-32A1-8C7D-EA06-07F4B1E0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17F0-94B4-A41C-67B3-C15CD4CD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79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7955-EEA6-9232-434D-A8BE49A65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6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7390D6-4357-4E96-9675-8E2986907695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5764-6ACE-DA53-C6A4-56762F84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49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FBFE-5B3F-886E-EDB5-87FAB4E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8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7AB719-3A9B-B9F9-661A-6EFFB5876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4" y="-360000"/>
            <a:ext cx="8424862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A627E2-EB94-9376-8275-0386A06ABE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93" y="1260000"/>
            <a:ext cx="11394281" cy="4697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5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D41BF-3F33-DF38-2094-D437BEB0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4" y="540000"/>
            <a:ext cx="8424862" cy="362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D4B3-5AB7-1065-56DD-A9761B0D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194" y="1260000"/>
            <a:ext cx="8424862" cy="394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5186612-F107-D72D-CCA7-7E913A2C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83511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4FFF995B-7C5F-4592-85AC-8699A73E3D9D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BA0AAF8-4CA7-DF3D-66AC-051A0AD1E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3511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A9C342F-165B-2FF8-CDD8-34588FC8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3511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3C58E0B-683C-11DE-4003-81752485EEBB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840" y="5965159"/>
            <a:ext cx="1036703" cy="1036703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EB5390-35D6-61A4-3BBE-0D17F679AF09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33" y="3784087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  <p:sldLayoutId id="2147483665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1366">
          <p15:clr>
            <a:srgbClr val="F26B43"/>
          </p15:clr>
        </p15:guide>
        <p15:guide id="22" pos="3976">
          <p15:clr>
            <a:srgbClr val="F26B43"/>
          </p15:clr>
        </p15:guide>
        <p15:guide id="23" pos="257">
          <p15:clr>
            <a:srgbClr val="F26B43"/>
          </p15:clr>
        </p15:guide>
        <p15:guide id="24" pos="1844">
          <p15:clr>
            <a:srgbClr val="F26B43"/>
          </p15:clr>
        </p15:guide>
        <p15:guide id="25" pos="2116">
          <p15:clr>
            <a:srgbClr val="F26B43"/>
          </p15:clr>
        </p15:guide>
        <p15:guide id="26" pos="3704">
          <p15:clr>
            <a:srgbClr val="F26B43"/>
          </p15:clr>
        </p15:guide>
        <p15:guide id="27" pos="5564">
          <p15:clr>
            <a:srgbClr val="F26B43"/>
          </p15:clr>
        </p15:guide>
        <p15:guide id="28" pos="5836">
          <p15:clr>
            <a:srgbClr val="F26B43"/>
          </p15:clr>
        </p15:guide>
        <p15:guide id="29" pos="7423">
          <p15:clr>
            <a:srgbClr val="F26B43"/>
          </p15:clr>
        </p15:guide>
        <p15:guide id="30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Xavier.querol@idaea.csic.es" TargetMode="External"/><Relationship Id="rId3" Type="http://schemas.openxmlformats.org/officeDocument/2006/relationships/hyperlink" Target="https://riurbans.eu/a-series-of-training-events-addressing-harmonized-measurements-of-emerging-pollutants-of-the-new-air-quality-directive/" TargetMode="External"/><Relationship Id="rId7" Type="http://schemas.openxmlformats.org/officeDocument/2006/relationships/hyperlink" Target="mailto:tuukka.petaja@helsinki.fi" TargetMode="Externa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uukka.petaja@actris.eu" TargetMode="External"/><Relationship Id="rId11" Type="http://schemas.openxmlformats.org/officeDocument/2006/relationships/image" Target="../media/image60.png"/><Relationship Id="rId5" Type="http://schemas.openxmlformats.org/officeDocument/2006/relationships/hyperlink" Target="https://riurbans.eu/follow-up-third-training-on-harmonized-measurements-of-emerging-pollutants-focused-on-equivalent-black-carbon/" TargetMode="External"/><Relationship Id="rId10" Type="http://schemas.openxmlformats.org/officeDocument/2006/relationships/image" Target="../media/image59.jpeg"/><Relationship Id="rId4" Type="http://schemas.openxmlformats.org/officeDocument/2006/relationships/hyperlink" Target="https://riurbans.eu/follow-up-second-training-on-harmonized-measurements-of-emerging-pollutants/" TargetMode="Externa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xavier.querol@idaea.csic.es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tuukka.petaja@helsinki.fi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1.png"/><Relationship Id="rId11" Type="http://schemas.openxmlformats.org/officeDocument/2006/relationships/image" Target="../media/image17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65BF-4816-8168-4C23-F0676BC3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B335-7AA0-7349-7F4E-0A76906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92E4-0381-F4C0-F075-6C51C7E1C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567B1-A451-3A12-8195-65E941A9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4356"/>
            <a:ext cx="12187671" cy="6860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459B0-E4FC-1F60-5288-E8AE020F0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5638"/>
            <a:ext cx="12204000" cy="855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BDBF0-DF5C-26EA-6ADB-B8F7049A9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972352"/>
            <a:ext cx="7149423" cy="883164"/>
          </a:xfrm>
          <a:prstGeom prst="rect">
            <a:avLst/>
          </a:prstGeom>
        </p:spPr>
      </p:pic>
      <p:pic>
        <p:nvPicPr>
          <p:cNvPr id="2050" name="Picture 2" descr="Projects - Research Centres IMT Nord Europe">
            <a:extLst>
              <a:ext uri="{FF2B5EF4-FFF2-40B4-BE49-F238E27FC236}">
                <a16:creationId xmlns:a16="http://schemas.microsoft.com/office/drawing/2014/main" id="{79217E79-73F0-A3E5-4A9F-E1820103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922" y="6046843"/>
            <a:ext cx="2952748" cy="8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udnet data portal">
            <a:extLst>
              <a:ext uri="{FF2B5EF4-FFF2-40B4-BE49-F238E27FC236}">
                <a16:creationId xmlns:a16="http://schemas.microsoft.com/office/drawing/2014/main" id="{0E45FBC7-8188-0C8C-B924-B868714E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922" y="5162108"/>
            <a:ext cx="1728354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iversity of Helsinki, Finland – EBI ...">
            <a:extLst>
              <a:ext uri="{FF2B5EF4-FFF2-40B4-BE49-F238E27FC236}">
                <a16:creationId xmlns:a16="http://schemas.microsoft.com/office/drawing/2014/main" id="{BBD95BAA-76DB-F265-A6B7-7CB765E4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574" y="5162108"/>
            <a:ext cx="1011797" cy="8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terials- INAR – ACCC">
            <a:extLst>
              <a:ext uri="{FF2B5EF4-FFF2-40B4-BE49-F238E27FC236}">
                <a16:creationId xmlns:a16="http://schemas.microsoft.com/office/drawing/2014/main" id="{329757EB-4FEB-42B2-41A1-4BD70B90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207" y="4380404"/>
            <a:ext cx="1650164" cy="7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9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D88F32-0061-46F0-91B7-69753A351464}"/>
              </a:ext>
            </a:extLst>
          </p:cNvPr>
          <p:cNvSpPr/>
          <p:nvPr/>
        </p:nvSpPr>
        <p:spPr>
          <a:xfrm>
            <a:off x="2479021" y="646537"/>
            <a:ext cx="5611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https://riurbans.eu/project/#service-tools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798746-E12D-4D13-8A6D-70FB357E8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98" y="1759870"/>
            <a:ext cx="6108792" cy="17616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8B26E51-6542-4714-8AB8-DBF2B7AD1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94" y="3491314"/>
            <a:ext cx="6108796" cy="9767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27C40A-BC33-405A-8E25-5612B3AFC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66" y="4449509"/>
            <a:ext cx="5990766" cy="7151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3376D6-A226-4D61-8044-22BFFFD614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175" y="1759870"/>
            <a:ext cx="5990764" cy="7848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0B62C0-CC81-4E54-971E-649EE307A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3" y="2262718"/>
            <a:ext cx="5990761" cy="5562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8F65F9-04F8-4EC9-85E4-7BC8619FFF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896" y="2729854"/>
            <a:ext cx="6108795" cy="5335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8AF86B-EBE3-440D-B9E5-7E21D05941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950" y="3236004"/>
            <a:ext cx="6108797" cy="53350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54E3320-C129-4718-912C-5DAA3BA2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078"/>
            <a:ext cx="12082409" cy="646290"/>
          </a:xfr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</a:pPr>
            <a:r>
              <a:rPr lang="en-GB" sz="3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RI-URBANS’ service tools</a:t>
            </a:r>
            <a:endParaRPr lang="en-US" sz="3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2ACB-B9CD-6AFA-6E13-F1E89077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7" y="191656"/>
            <a:ext cx="8424862" cy="362844"/>
          </a:xfrm>
        </p:spPr>
        <p:txBody>
          <a:bodyPr/>
          <a:lstStyle/>
          <a:p>
            <a:r>
              <a:rPr lang="en-FI" dirty="0"/>
              <a:t>Internal structure of a Service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C7A3-7540-41DA-9717-62B1517D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422" y="702601"/>
            <a:ext cx="8533605" cy="2743871"/>
          </a:xfrm>
        </p:spPr>
        <p:txBody>
          <a:bodyPr/>
          <a:lstStyle/>
          <a:p>
            <a:pPr marL="0" indent="0">
              <a:buNone/>
            </a:pPr>
            <a:r>
              <a:rPr lang="en-FI" sz="2400" dirty="0"/>
              <a:t>1. Definitions</a:t>
            </a:r>
          </a:p>
          <a:p>
            <a:pPr marL="0" indent="0">
              <a:buNone/>
            </a:pPr>
            <a:r>
              <a:rPr lang="en-FI" sz="2400" dirty="0"/>
              <a:t>2. Measurement methods and quality control </a:t>
            </a:r>
          </a:p>
          <a:p>
            <a:pPr lvl="1"/>
            <a:r>
              <a:rPr lang="en-GB" sz="2000" dirty="0"/>
              <a:t>B</a:t>
            </a:r>
            <a:r>
              <a:rPr lang="en-FI" sz="2000" dirty="0"/>
              <a:t>ased on ACTRIS, CEN etc standards</a:t>
            </a:r>
            <a:endParaRPr lang="en-FI" sz="2400" dirty="0"/>
          </a:p>
          <a:p>
            <a:pPr marL="0" indent="0">
              <a:buNone/>
            </a:pPr>
            <a:r>
              <a:rPr lang="en-FI" sz="2400" dirty="0"/>
              <a:t>3. Pan-European overview</a:t>
            </a:r>
          </a:p>
          <a:p>
            <a:pPr marL="0" indent="0">
              <a:buNone/>
            </a:pPr>
            <a:r>
              <a:rPr lang="en-FI" sz="2400" dirty="0"/>
              <a:t>4. Recommendations and main findings</a:t>
            </a:r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314EF6-C5BC-6118-4D0E-254C5FF4D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95" y="3356430"/>
            <a:ext cx="9752806" cy="34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6A1362-5D61-480D-A116-11B2538BE4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213" y="930369"/>
            <a:ext cx="7756672" cy="499726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3C76B224-5973-40A2-95A6-46439A54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7" y="14584"/>
            <a:ext cx="12106979" cy="646331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s-ES" sz="3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The RI-URBANS booklet</a:t>
            </a:r>
          </a:p>
        </p:txBody>
      </p:sp>
    </p:spTree>
    <p:extLst>
      <p:ext uri="{BB962C8B-B14F-4D97-AF65-F5344CB8AC3E}">
        <p14:creationId xmlns:p14="http://schemas.microsoft.com/office/powerpoint/2010/main" val="327893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123" y="335561"/>
            <a:ext cx="11811627" cy="782357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IE" sz="2800" kern="100" dirty="0">
                <a:latin typeface="Aptos"/>
                <a:ea typeface="Aptos"/>
                <a:cs typeface="Times New Roman" panose="02020603050405020304" pitchFamily="18" charset="0"/>
              </a:rPr>
              <a:t>series of training events addressing harmonised measurements of emerging pollutants of the new Air Quality Directive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" y="1414377"/>
            <a:ext cx="10224655" cy="5345197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Training # 1: 	23.1. 2025 @ 09:30 – 11:30 CET</a:t>
            </a: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    Aerosol particle number concentration: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  <a:hlinkClick r:id="rId3"/>
              </a:rPr>
              <a:t>https://riurbans.eu/a-series-of-training-events-addressing-harmonized-measurements-of-emerging-pollutants-of-the-new-air-quality-directive/</a:t>
            </a:r>
            <a:endParaRPr lang="en-IE" sz="2400" b="1" kern="100" dirty="0">
              <a:solidFill>
                <a:schemeClr val="tx1">
                  <a:lumMod val="75000"/>
                </a:schemeClr>
              </a:solidFill>
              <a:latin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sz="2400" b="1" kern="100" dirty="0">
              <a:solidFill>
                <a:schemeClr val="tx1">
                  <a:lumMod val="75000"/>
                </a:schemeClr>
              </a:solidFill>
              <a:latin typeface="Aptos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Training # 2: 	27.1. 2025 @ 09:30 – 11:30 CET</a:t>
            </a: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cs typeface="Times New Roman" panose="02020603050405020304" pitchFamily="18" charset="0"/>
              </a:rPr>
              <a:t>    Aerosol particle number size distribution: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latin typeface="Aptos"/>
                <a:ea typeface="Aptos"/>
                <a:cs typeface="Times New Roman" panose="02020603050405020304" pitchFamily="18" charset="0"/>
                <a:hlinkClick r:id="rId4"/>
              </a:rPr>
              <a:t>https://riurbans.eu/follow-up-second-training-on-harmonized-measurements-of-emerging-pollutants/</a:t>
            </a:r>
            <a:endParaRPr lang="en-IE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Training # 3: 	11.2. 2025 @ 09:30 – 11:30 CET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    </a:t>
            </a: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Equivalent Black Carbon: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  <a:hlinkClick r:id="rId5"/>
              </a:rPr>
              <a:t>https://riurbans.eu/follow-up-third-training-on-harmonized-measurements-of-emerging-pollutants-focused-on-equivalent-black-carbon/</a:t>
            </a:r>
            <a:endParaRPr lang="en-IE" sz="2400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sz="2400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Training # 4 and beyond: 	</a:t>
            </a:r>
            <a:r>
              <a:rPr lang="en-IE" sz="2400" kern="100" dirty="0" err="1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tbd</a:t>
            </a: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    </a:t>
            </a: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Data management, ammonia, oxidative potential, VOCs, …</a:t>
            </a:r>
          </a:p>
          <a:p>
            <a:pPr marL="0" indent="0">
              <a:spcAft>
                <a:spcPts val="0"/>
              </a:spcAft>
              <a:buNone/>
            </a:pPr>
            <a:endParaRPr lang="en-IE" sz="2400" b="1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IE" sz="2400" b="1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Contact: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  <a:hlinkClick r:id="rId6"/>
              </a:rPr>
              <a:t>tuukka.petaja@actris.eu</a:t>
            </a: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</a:rPr>
              <a:t>; </a:t>
            </a: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  <a:hlinkClick r:id="rId7"/>
              </a:rPr>
              <a:t>tuukka.petaja@helsinki.fi</a:t>
            </a:r>
            <a:endParaRPr lang="en-IE" sz="2400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IE" sz="2400" kern="100" dirty="0">
                <a:solidFill>
                  <a:schemeClr val="tx1">
                    <a:lumMod val="75000"/>
                  </a:schemeClr>
                </a:solidFill>
                <a:latin typeface="Aptos"/>
                <a:ea typeface="Aptos"/>
                <a:cs typeface="Times New Roman" panose="02020603050405020304" pitchFamily="18" charset="0"/>
                <a:hlinkClick r:id="rId8"/>
              </a:rPr>
              <a:t>Xavier.querol@idaea.csic.es</a:t>
            </a:r>
            <a:endParaRPr lang="en-IE" sz="2400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solidFill>
                <a:schemeClr val="tx1">
                  <a:lumMod val="75000"/>
                </a:schemeClr>
              </a:solidFill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IE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6" name="Picture 5" descr="A green and white logo&#10;&#10;Description automatically generated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6028" y="2158090"/>
            <a:ext cx="1597410" cy="74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23F9E9BD-7E4D-8197-748D-7D4BFE1A82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2567" y="3518639"/>
            <a:ext cx="1925054" cy="711460"/>
          </a:xfrm>
          <a:prstGeom prst="rect">
            <a:avLst/>
          </a:prstGeom>
        </p:spPr>
      </p:pic>
      <p:pic>
        <p:nvPicPr>
          <p:cNvPr id="8" name="Picture 7" descr="Corporate visuals | European Environment Agency's home pag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6597" y="4681938"/>
            <a:ext cx="2156993" cy="110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F5A37E5-A3E0-BB5E-66F4-AE1794E5300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825" y="1117918"/>
            <a:ext cx="1706204" cy="7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CBAD-24B8-B38E-D430-34763F33AB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7390D6-4357-4E96-9675-8E2986907695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0393C-C906-220F-F329-941381535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07A10-0D9B-9C8A-CAAF-D7FD4E6BF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4CD5F-7D6E-6D4B-82A4-872CE11EE207}" type="slidenum">
              <a:rPr lang="en-FI" smtClean="0"/>
              <a:pPr/>
              <a:t>14</a:t>
            </a:fld>
            <a:endParaRPr lang="en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D4E2D-D2BB-BB98-9FB7-882A066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114300"/>
            <a:ext cx="8424862" cy="878206"/>
          </a:xfrm>
        </p:spPr>
        <p:txBody>
          <a:bodyPr/>
          <a:lstStyle/>
          <a:p>
            <a:r>
              <a:rPr lang="en-FI" sz="4000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B2835-98BE-1EA1-36A8-87097B68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" y="1628775"/>
            <a:ext cx="11394281" cy="4543425"/>
          </a:xfrm>
        </p:spPr>
        <p:txBody>
          <a:bodyPr/>
          <a:lstStyle/>
          <a:p>
            <a:r>
              <a:rPr lang="en-FI" sz="2400" dirty="0"/>
              <a:t>Joint discussions an regarding data management of the new air quality parameters (UFP, BC) are on-going (ACTRIS, RI-URBANS, AQUILA</a:t>
            </a:r>
            <a:r>
              <a:rPr lang="en-FI" sz="2400"/>
              <a:t>, EEA, JRC)</a:t>
            </a:r>
            <a:endParaRPr lang="en-FI" sz="2400" dirty="0"/>
          </a:p>
          <a:p>
            <a:r>
              <a:rPr lang="en-FI" sz="2400" dirty="0"/>
              <a:t>Service Tools available on-line: </a:t>
            </a:r>
          </a:p>
          <a:p>
            <a:pPr lvl="1"/>
            <a:r>
              <a:rPr lang="en-GB" sz="2300" dirty="0"/>
              <a:t>https://</a:t>
            </a:r>
            <a:r>
              <a:rPr lang="en-GB" sz="2300" dirty="0" err="1"/>
              <a:t>riurbans.eu</a:t>
            </a:r>
            <a:r>
              <a:rPr lang="en-GB" sz="2300" dirty="0"/>
              <a:t>/project/#service-tools</a:t>
            </a:r>
            <a:endParaRPr lang="en-FI" sz="2300" dirty="0"/>
          </a:p>
          <a:p>
            <a:r>
              <a:rPr lang="en-FI" sz="2400" dirty="0"/>
              <a:t>RI-URBANS Science Conference in Barcelona </a:t>
            </a:r>
          </a:p>
          <a:p>
            <a:pPr lvl="1"/>
            <a:r>
              <a:rPr lang="en-FI" sz="2000" dirty="0"/>
              <a:t>8.9.-9. 2025 </a:t>
            </a:r>
          </a:p>
          <a:p>
            <a:r>
              <a:rPr lang="en-FI" sz="2400" dirty="0"/>
              <a:t>RI-URBANS stakeholder seminar (on-line)</a:t>
            </a:r>
          </a:p>
          <a:p>
            <a:pPr lvl="1"/>
            <a:r>
              <a:rPr lang="en-FI" sz="2000" dirty="0"/>
              <a:t>10.9.2025</a:t>
            </a:r>
          </a:p>
          <a:p>
            <a:endParaRPr lang="en-FI" dirty="0"/>
          </a:p>
          <a:p>
            <a:pPr marL="0" indent="0">
              <a:buNone/>
            </a:pPr>
            <a:r>
              <a:rPr lang="en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631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AA3-E8C8-EF41-80B8-031D2BC0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CD673E-E3E7-DBAC-B700-BFA4CAB11817}"/>
              </a:ext>
            </a:extLst>
          </p:cNvPr>
          <p:cNvSpPr txBox="1"/>
          <p:nvPr/>
        </p:nvSpPr>
        <p:spPr>
          <a:xfrm>
            <a:off x="1348429" y="2400734"/>
            <a:ext cx="9187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/>
              <a:t>Thank you very much for your attention!!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9BB604A4-4C1E-3EEE-59A3-0C3ABACD5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6" y="4932894"/>
            <a:ext cx="11143757" cy="28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s-ES" sz="2400" b="1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tu</a:t>
            </a:r>
            <a:r>
              <a:rPr lang="en-GB" altLang="es-ES" sz="2400" b="1" dirty="0">
                <a:cs typeface="Times New Roman" panose="02020603050405020304" pitchFamily="18" charset="0"/>
                <a:hlinkClick r:id="rId2"/>
              </a:rPr>
              <a:t>ukka.petaja@actris.eu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s-ES" sz="2400" b="1" dirty="0">
                <a:cs typeface="Times New Roman" panose="02020603050405020304" pitchFamily="18" charset="0"/>
                <a:hlinkClick r:id="rId2"/>
              </a:rPr>
              <a:t>tuukka.petaja@helsinki.fi</a:t>
            </a:r>
            <a:endParaRPr lang="en-GB" altLang="es-ES" sz="2400" b="1" dirty="0"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xavier.querol@idaea.csic.es</a:t>
            </a:r>
            <a:endParaRPr kumimoji="0" lang="en-GB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68D490-4D09-4CC0-BE0B-293B6D4A5B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" y="3818135"/>
            <a:ext cx="2826554" cy="7420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27DC16-17D1-E173-351F-53E897F5FA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896" y="4621803"/>
            <a:ext cx="1555457" cy="6221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CDAAC8-0368-7BD0-5235-78885FB9436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119" y="3850846"/>
            <a:ext cx="2546628" cy="14984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4" descr="Cloudnet data portal">
            <a:extLst>
              <a:ext uri="{FF2B5EF4-FFF2-40B4-BE49-F238E27FC236}">
                <a16:creationId xmlns:a16="http://schemas.microsoft.com/office/drawing/2014/main" id="{EA2FA9BB-2EB1-6082-E575-28BC6D76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8866" y="5476433"/>
            <a:ext cx="2763134" cy="13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523D28-72BF-4066-94D8-180267251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60363"/>
            <a:ext cx="8877300" cy="1025526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WHAT IS ACTRIS?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36E9B-0539-439A-9D1D-2802EC9831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0" y="651507"/>
            <a:ext cx="4155071" cy="5505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C08D8-B7BE-4944-997D-85D64A5DE59A}"/>
              </a:ext>
            </a:extLst>
          </p:cNvPr>
          <p:cNvSpPr txBox="1"/>
          <p:nvPr/>
        </p:nvSpPr>
        <p:spPr>
          <a:xfrm>
            <a:off x="4815840" y="940987"/>
            <a:ext cx="6837680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Aerosol, Clouds and Trace Gases Research Infrastructure (ACTRIS) is a pan-European research infrastructure having the goal to produce high-quality integrated datasets in the field of atmospheric sciences. ACTRIS provides different services, including access to instrumented platforms, tailored for scientific and technological usage.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A02DA-9A57-4698-8AF4-DBD1D116D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20" y="5264157"/>
            <a:ext cx="2092960" cy="1550528"/>
          </a:xfrm>
          <a:prstGeom prst="roundRect">
            <a:avLst>
              <a:gd name="adj" fmla="val 3682"/>
            </a:avLst>
          </a:prstGeom>
          <a:ln>
            <a:noFill/>
          </a:ln>
          <a:effectLst/>
        </p:spPr>
      </p:pic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CFD449B0-ED15-F2BE-7438-BA6EA1590569}"/>
              </a:ext>
            </a:extLst>
          </p:cNvPr>
          <p:cNvGraphicFramePr>
            <a:graphicFrameLocks noGrp="1"/>
          </p:cNvGraphicFramePr>
          <p:nvPr/>
        </p:nvGraphicFramePr>
        <p:xfrm>
          <a:off x="5041032" y="2863924"/>
          <a:ext cx="5896464" cy="3808927"/>
        </p:xfrm>
        <a:graphic>
          <a:graphicData uri="http://schemas.openxmlformats.org/drawingml/2006/table">
            <a:tbl>
              <a:tblPr firstRow="1" bandRow="1"/>
              <a:tblGrid>
                <a:gridCol w="1965488">
                  <a:extLst>
                    <a:ext uri="{9D8B030D-6E8A-4147-A177-3AD203B41FA5}">
                      <a16:colId xmlns:a16="http://schemas.microsoft.com/office/drawing/2014/main" val="2776881919"/>
                    </a:ext>
                  </a:extLst>
                </a:gridCol>
                <a:gridCol w="1965488">
                  <a:extLst>
                    <a:ext uri="{9D8B030D-6E8A-4147-A177-3AD203B41FA5}">
                      <a16:colId xmlns:a16="http://schemas.microsoft.com/office/drawing/2014/main" val="1371836346"/>
                    </a:ext>
                  </a:extLst>
                </a:gridCol>
                <a:gridCol w="1965488">
                  <a:extLst>
                    <a:ext uri="{9D8B030D-6E8A-4147-A177-3AD203B41FA5}">
                      <a16:colId xmlns:a16="http://schemas.microsoft.com/office/drawing/2014/main" val="3205369052"/>
                    </a:ext>
                  </a:extLst>
                </a:gridCol>
              </a:tblGrid>
              <a:tr h="413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i-FI" dirty="0"/>
                        <a:t>In </a:t>
                      </a:r>
                      <a:r>
                        <a:rPr lang="fi-FI" dirty="0" err="1"/>
                        <a:t>Situ</a:t>
                      </a:r>
                      <a:endParaRPr lang="en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i-FI" dirty="0"/>
                        <a:t>Remote </a:t>
                      </a:r>
                      <a:r>
                        <a:rPr lang="fi-FI" dirty="0" err="1"/>
                        <a:t>Sensing</a:t>
                      </a:r>
                      <a:endParaRPr lang="en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79327"/>
                  </a:ext>
                </a:extLst>
              </a:tr>
              <a:tr h="113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i-FI" sz="1800" b="1" kern="1200" dirty="0" err="1">
                          <a:solidFill>
                            <a:schemeClr val="tx1"/>
                          </a:solidFill>
                        </a:rPr>
                        <a:t>Aerosol</a:t>
                      </a:r>
                      <a:endParaRPr lang="en-C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86075"/>
                  </a:ext>
                </a:extLst>
              </a:tr>
              <a:tr h="113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i-FI" sz="1800" b="1" kern="1200" dirty="0" err="1">
                          <a:solidFill>
                            <a:schemeClr val="tx1"/>
                          </a:solidFill>
                        </a:rPr>
                        <a:t>Clouds</a:t>
                      </a:r>
                      <a:endParaRPr lang="en-C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31487"/>
                  </a:ext>
                </a:extLst>
              </a:tr>
              <a:tr h="1131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i-FI" sz="1800" b="1" kern="1200" dirty="0" err="1">
                          <a:solidFill>
                            <a:schemeClr val="tx1"/>
                          </a:solidFill>
                        </a:rPr>
                        <a:t>Trace</a:t>
                      </a:r>
                      <a:r>
                        <a:rPr lang="fi-FI" sz="18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800" b="1" kern="1200" dirty="0" err="1">
                          <a:solidFill>
                            <a:schemeClr val="tx1"/>
                          </a:solidFill>
                        </a:rPr>
                        <a:t>Gases</a:t>
                      </a:r>
                      <a:endParaRPr lang="en-C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1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689199"/>
                  </a:ext>
                </a:extLst>
              </a:tr>
            </a:tbl>
          </a:graphicData>
        </a:graphic>
      </p:graphicFrame>
      <p:pic>
        <p:nvPicPr>
          <p:cNvPr id="21" name="Picture 20" descr="A hexagon with a flag and dots&#10;&#10;Description automatically generated">
            <a:extLst>
              <a:ext uri="{FF2B5EF4-FFF2-40B4-BE49-F238E27FC236}">
                <a16:creationId xmlns:a16="http://schemas.microsoft.com/office/drawing/2014/main" id="{C6A7F24F-7DED-76F1-B412-AAE751C8F9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1"/>
          <a:stretch/>
        </p:blipFill>
        <p:spPr>
          <a:xfrm>
            <a:off x="7933401" y="3357726"/>
            <a:ext cx="1135114" cy="967107"/>
          </a:xfrm>
          <a:prstGeom prst="rect">
            <a:avLst/>
          </a:prstGeom>
        </p:spPr>
      </p:pic>
      <p:pic>
        <p:nvPicPr>
          <p:cNvPr id="22" name="Picture 21" descr="A hexagon with a blue and white logo&#10;&#10;Description automatically generated">
            <a:extLst>
              <a:ext uri="{FF2B5EF4-FFF2-40B4-BE49-F238E27FC236}">
                <a16:creationId xmlns:a16="http://schemas.microsoft.com/office/drawing/2014/main" id="{31C40BBE-C244-7768-9494-F35F80F53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74" b="10046"/>
          <a:stretch/>
        </p:blipFill>
        <p:spPr>
          <a:xfrm>
            <a:off x="9825419" y="3346679"/>
            <a:ext cx="1135114" cy="978154"/>
          </a:xfrm>
          <a:prstGeom prst="rect">
            <a:avLst/>
          </a:prstGeom>
        </p:spPr>
      </p:pic>
      <p:pic>
        <p:nvPicPr>
          <p:cNvPr id="23" name="Picture 22" descr="A hexagon with a cloud and a wifi symbol&#10;&#10;Description automatically generated">
            <a:extLst>
              <a:ext uri="{FF2B5EF4-FFF2-40B4-BE49-F238E27FC236}">
                <a16:creationId xmlns:a16="http://schemas.microsoft.com/office/drawing/2014/main" id="{C14D6EE7-1CE9-A978-E753-C3E01B28A9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1" t="7834" r="4244" b="6658"/>
          <a:stretch/>
        </p:blipFill>
        <p:spPr>
          <a:xfrm>
            <a:off x="9786747" y="4477926"/>
            <a:ext cx="1173786" cy="978154"/>
          </a:xfrm>
          <a:prstGeom prst="rect">
            <a:avLst/>
          </a:prstGeom>
        </p:spPr>
      </p:pic>
      <p:pic>
        <p:nvPicPr>
          <p:cNvPr id="24" name="Picture 23" descr="A hexagon with lines and dots&#10;&#10;Description automatically generated">
            <a:extLst>
              <a:ext uri="{FF2B5EF4-FFF2-40B4-BE49-F238E27FC236}">
                <a16:creationId xmlns:a16="http://schemas.microsoft.com/office/drawing/2014/main" id="{C2741911-C979-18DC-33D8-8B8D9808B9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6" r="9074"/>
          <a:stretch/>
        </p:blipFill>
        <p:spPr>
          <a:xfrm>
            <a:off x="7901254" y="5640300"/>
            <a:ext cx="1178147" cy="943367"/>
          </a:xfrm>
          <a:prstGeom prst="rect">
            <a:avLst/>
          </a:prstGeom>
        </p:spPr>
      </p:pic>
      <p:pic>
        <p:nvPicPr>
          <p:cNvPr id="25" name="Picture 24" descr="A hexagon with a cloud and a flag&#10;&#10;Description automatically generated">
            <a:extLst>
              <a:ext uri="{FF2B5EF4-FFF2-40B4-BE49-F238E27FC236}">
                <a16:creationId xmlns:a16="http://schemas.microsoft.com/office/drawing/2014/main" id="{BE7B5A92-BA50-8601-5F94-9D89AD456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48" r="6195"/>
          <a:stretch/>
        </p:blipFill>
        <p:spPr>
          <a:xfrm>
            <a:off x="7895643" y="4469683"/>
            <a:ext cx="1210805" cy="994639"/>
          </a:xfrm>
          <a:prstGeom prst="rect">
            <a:avLst/>
          </a:prstGeom>
        </p:spPr>
      </p:pic>
      <p:pic>
        <p:nvPicPr>
          <p:cNvPr id="26" name="Picture 25" descr="A hexagon with lines and dots&#10;&#10;Description automatically generated">
            <a:extLst>
              <a:ext uri="{FF2B5EF4-FFF2-40B4-BE49-F238E27FC236}">
                <a16:creationId xmlns:a16="http://schemas.microsoft.com/office/drawing/2014/main" id="{B5AF23F7-F7EC-10FD-8457-906D5A8975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49"/>
          <a:stretch/>
        </p:blipFill>
        <p:spPr>
          <a:xfrm>
            <a:off x="9786747" y="5609173"/>
            <a:ext cx="1140941" cy="9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70DC-9192-0341-F6DB-A33FCEEC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47DEE-D644-AFFC-C04E-B9507519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50676-2B5E-99DC-53ED-FDC0773B2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D78E7-B5C1-31BF-EF63-3F12C04E3E4A}"/>
              </a:ext>
            </a:extLst>
          </p:cNvPr>
          <p:cNvSpPr/>
          <p:nvPr/>
        </p:nvSpPr>
        <p:spPr>
          <a:xfrm>
            <a:off x="7160730" y="92279"/>
            <a:ext cx="4952973" cy="61019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58981-183F-DCDD-33B0-DA65BB7F8B12}"/>
              </a:ext>
            </a:extLst>
          </p:cNvPr>
          <p:cNvSpPr txBox="1"/>
          <p:nvPr/>
        </p:nvSpPr>
        <p:spPr>
          <a:xfrm>
            <a:off x="7327393" y="318706"/>
            <a:ext cx="4559808" cy="57554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16 member countries: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Austria Belgium Bulgaria Czechia Cyprus Denmark Finland France Germany Italy Netherlands Norway Poland Romania Spain Sweden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One permanent observer: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i="1" dirty="0">
                <a:solidFill>
                  <a:prstClr val="white"/>
                </a:solidFill>
                <a:latin typeface="Franklin Gothic Medium"/>
              </a:rPr>
              <a:t>One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in membership 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Three in negotiation 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Estonia Ireland Portugal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B1A710-19B2-67A1-7719-EC594E98DE3C}"/>
              </a:ext>
            </a:extLst>
          </p:cNvPr>
          <p:cNvGrpSpPr/>
          <p:nvPr/>
        </p:nvGrpSpPr>
        <p:grpSpPr>
          <a:xfrm>
            <a:off x="191294" y="868742"/>
            <a:ext cx="6803113" cy="5325476"/>
            <a:chOff x="5857535" y="1251852"/>
            <a:chExt cx="4602930" cy="3603173"/>
          </a:xfrm>
        </p:grpSpPr>
        <p:pic>
          <p:nvPicPr>
            <p:cNvPr id="9" name="Picture 8" descr="A map of europe with different colored countries/regions&#10;&#10;Description automatically generated">
              <a:extLst>
                <a:ext uri="{FF2B5EF4-FFF2-40B4-BE49-F238E27FC236}">
                  <a16:creationId xmlns:a16="http://schemas.microsoft.com/office/drawing/2014/main" id="{B44DD817-304C-6D1E-DB26-9618A0A0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535" y="1251852"/>
              <a:ext cx="4602930" cy="36031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D90FD4-1632-B082-337C-EF493CA16152}"/>
                </a:ext>
              </a:extLst>
            </p:cNvPr>
            <p:cNvSpPr txBox="1"/>
            <p:nvPr/>
          </p:nvSpPr>
          <p:spPr>
            <a:xfrm>
              <a:off x="5957355" y="1764283"/>
              <a:ext cx="2055493" cy="281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Members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</a:t>
              </a: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permanent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observers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of ACTRIS ERIC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Countries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otherwise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involved</a:t>
              </a:r>
              <a:r>
                <a:rPr kumimoji="0" lang="fi-FI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 ACTRIS</a:t>
              </a:r>
              <a:endPara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44897E1C-56E9-6F87-6C19-C4222FF4CF72}"/>
              </a:ext>
            </a:extLst>
          </p:cNvPr>
          <p:cNvSpPr txBox="1">
            <a:spLocks/>
          </p:cNvSpPr>
          <p:nvPr/>
        </p:nvSpPr>
        <p:spPr>
          <a:xfrm>
            <a:off x="191294" y="-360000"/>
            <a:ext cx="8424862" cy="10842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ACTRIS ERIC established on 25th April 2023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1998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D0AC-E5D4-4743-9AF3-4129569B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r>
              <a:rPr lang="es-ES" sz="3000" b="1" kern="1200">
                <a:latin typeface="+mj-lt"/>
                <a:ea typeface=""/>
                <a:cs typeface="Arial" panose="020B0604020202020204" pitchFamily="34" charset="0"/>
              </a:rPr>
              <a:t>ACTRIS NATIONAL FACILITIES –THE BACKBONE OF THE RI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6EBDA69-1BD9-D361-995A-A430EF23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3932237" cy="3811588"/>
          </a:xfrm>
        </p:spPr>
        <p:txBody>
          <a:bodyPr/>
          <a:lstStyle/>
          <a:p>
            <a:pPr marR="0" fontAlgn="auto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80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Observatory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Platforms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</a:p>
          <a:p>
            <a:pPr marR="0" fontAlgn="auto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ES" sz="1600" b="0" i="0" kern="1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ixed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ground-based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stations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delivering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long-term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high-quality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data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aerosol,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clouds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trace gases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remote-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sensing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in situ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measurement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techniques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5D3C9D-EB29-41E5-6AF3-8AFE1103A5AE}"/>
              </a:ext>
            </a:extLst>
          </p:cNvPr>
          <p:cNvGrpSpPr/>
          <p:nvPr/>
        </p:nvGrpSpPr>
        <p:grpSpPr>
          <a:xfrm>
            <a:off x="5183188" y="728663"/>
            <a:ext cx="6875462" cy="4879026"/>
            <a:chOff x="243840" y="816229"/>
            <a:chExt cx="7791323" cy="5512452"/>
          </a:xfrm>
        </p:grpSpPr>
        <p:pic>
          <p:nvPicPr>
            <p:cNvPr id="6" name="Image 1">
              <a:extLst>
                <a:ext uri="{FF2B5EF4-FFF2-40B4-BE49-F238E27FC236}">
                  <a16:creationId xmlns:a16="http://schemas.microsoft.com/office/drawing/2014/main" id="{4CB3DCA4-69AE-0862-74EA-1D2E63D85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" y="816229"/>
              <a:ext cx="7791323" cy="5512452"/>
            </a:xfrm>
            <a:prstGeom prst="rect">
              <a:avLst/>
            </a:prstGeom>
          </p:spPr>
        </p:pic>
        <p:pic>
          <p:nvPicPr>
            <p:cNvPr id="3" name="Picture 4" descr="Cloudnet data portal">
              <a:extLst>
                <a:ext uri="{FF2B5EF4-FFF2-40B4-BE49-F238E27FC236}">
                  <a16:creationId xmlns:a16="http://schemas.microsoft.com/office/drawing/2014/main" id="{1CB83026-D8EA-9AE5-D484-67425BF64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5" y="3732018"/>
              <a:ext cx="1371204" cy="685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891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97C72D1-EAD7-D60F-7D79-78FBFFF2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318193"/>
            <a:ext cx="8424862" cy="362844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2500" b="1" kern="1200" dirty="0">
                <a:latin typeface="+mj-lt"/>
                <a:ea typeface=""/>
                <a:cs typeface="Arial" panose="020B0604020202020204" pitchFamily="34" charset="0"/>
              </a:rPr>
              <a:t>ACTRIS </a:t>
            </a:r>
            <a:r>
              <a:rPr lang="es-ES" sz="2500" b="1" kern="1200" dirty="0" err="1">
                <a:latin typeface="+mj-lt"/>
                <a:ea typeface=""/>
                <a:cs typeface="Arial" panose="020B0604020202020204" pitchFamily="34" charset="0"/>
              </a:rPr>
              <a:t>core</a:t>
            </a:r>
            <a:r>
              <a:rPr lang="es-ES" sz="2500" b="1" kern="1200" dirty="0">
                <a:latin typeface="+mj-lt"/>
                <a:ea typeface=""/>
                <a:cs typeface="Arial" panose="020B0604020202020204" pitchFamily="34" charset="0"/>
              </a:rPr>
              <a:t> </a:t>
            </a:r>
            <a:r>
              <a:rPr lang="es-ES" sz="2500" b="1" kern="1200" dirty="0" err="1">
                <a:latin typeface="+mj-lt"/>
                <a:ea typeface=""/>
                <a:cs typeface="Arial" panose="020B0604020202020204" pitchFamily="34" charset="0"/>
              </a:rPr>
              <a:t>services</a:t>
            </a:r>
            <a:r>
              <a:rPr lang="es-ES" sz="2500" b="1" kern="1200" dirty="0">
                <a:latin typeface="+mj-lt"/>
                <a:ea typeface=""/>
                <a:cs typeface="Arial" panose="020B0604020202020204" pitchFamily="34" charset="0"/>
              </a:rPr>
              <a:t> – </a:t>
            </a:r>
            <a:r>
              <a:rPr lang="es-ES" sz="2500" dirty="0" err="1"/>
              <a:t>technical</a:t>
            </a:r>
            <a:r>
              <a:rPr lang="es-ES" sz="2500" dirty="0"/>
              <a:t> </a:t>
            </a:r>
            <a:r>
              <a:rPr lang="es-ES" sz="2500" dirty="0" err="1"/>
              <a:t>support</a:t>
            </a:r>
            <a:r>
              <a:rPr lang="es-ES" sz="2500" dirty="0"/>
              <a:t> and </a:t>
            </a:r>
            <a:r>
              <a:rPr lang="es-ES" sz="2500" b="1" kern="1200" dirty="0">
                <a:latin typeface="+mj-lt"/>
                <a:ea typeface=""/>
                <a:cs typeface="Arial" panose="020B0604020202020204" pitchFamily="34" charset="0"/>
              </a:rPr>
              <a:t>data </a:t>
            </a:r>
            <a:r>
              <a:rPr lang="es-ES" sz="2500" b="1" kern="1200" dirty="0" err="1">
                <a:latin typeface="+mj-lt"/>
                <a:ea typeface=""/>
                <a:cs typeface="Arial" panose="020B0604020202020204" pitchFamily="34" charset="0"/>
              </a:rPr>
              <a:t>provision</a:t>
            </a:r>
            <a:r>
              <a:rPr lang="es-ES" sz="2500" dirty="0"/>
              <a:t> </a:t>
            </a:r>
            <a:endParaRPr lang="es-ES" sz="2500" b="1" kern="1200" dirty="0">
              <a:latin typeface="+mj-lt"/>
              <a:ea typeface="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3D88-D52C-0DE6-C65E-D70A391BFF7B}"/>
              </a:ext>
            </a:extLst>
          </p:cNvPr>
          <p:cNvSpPr txBox="1">
            <a:spLocks/>
          </p:cNvSpPr>
          <p:nvPr/>
        </p:nvSpPr>
        <p:spPr>
          <a:xfrm>
            <a:off x="5873652" y="2490193"/>
            <a:ext cx="5181600" cy="435133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9ABB5F"/>
              </a:buClr>
            </a:pP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Led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by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NILU,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Norway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5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RPOs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operating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Data Centre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Units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located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Norway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Finland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France,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Italy</a:t>
            </a:r>
            <a:r>
              <a:rPr lang="es-ES" sz="19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</a:t>
            </a:r>
            <a:r>
              <a:rPr lang="es-ES" sz="1900" dirty="0" err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Spain</a:t>
            </a:r>
            <a:endParaRPr lang="es-ES" sz="1900" dirty="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endParaRPr kumimoji="0" lang="es-ES" sz="190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Available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for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free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via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ACTRIS Data Centre </a:t>
            </a: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endParaRPr kumimoji="0" lang="es-ES" sz="190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Common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measurement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data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processing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protocols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+ QA/QC</a:t>
            </a: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endParaRPr kumimoji="0" lang="es-ES" sz="190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Virtual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tools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for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processing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data online</a:t>
            </a: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endParaRPr kumimoji="0" lang="es-ES" sz="190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r>
              <a:rPr kumimoji="0" lang="es-ES" sz="190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Over</a:t>
            </a:r>
            <a:r>
              <a:rPr kumimoji="0" lang="es-ES" sz="190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100 variables</a:t>
            </a:r>
          </a:p>
          <a:p>
            <a:pPr marL="228600" marR="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ABB5F"/>
              </a:buClr>
              <a:buSzTx/>
              <a:tabLst/>
              <a:defRPr/>
            </a:pPr>
            <a:endParaRPr kumimoji="0" lang="es-ES" sz="120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1C767-22EC-2A15-CDE7-232533201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435" y="0"/>
            <a:ext cx="2141565" cy="2490193"/>
          </a:xfrm>
          <a:prstGeom prst="rect">
            <a:avLst/>
          </a:prstGeom>
          <a:noFill/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FC14928-C7AF-E8BF-50A4-51ABACED6929}"/>
              </a:ext>
            </a:extLst>
          </p:cNvPr>
          <p:cNvSpPr txBox="1">
            <a:spLocks/>
          </p:cNvSpPr>
          <p:nvPr/>
        </p:nvSpPr>
        <p:spPr>
          <a:xfrm>
            <a:off x="206964" y="1253331"/>
            <a:ext cx="5472905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9ABB5F"/>
              </a:buClr>
              <a:buFont typeface="Arial" panose="020B0604020202020204" pitchFamily="34" charset="0"/>
              <a:buChar char="•"/>
              <a:defRPr sz="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Provided by 6 Topical </a:t>
            </a:r>
            <a:r>
              <a:rPr lang="en-US" sz="1900" dirty="0" err="1"/>
              <a:t>Centres</a:t>
            </a:r>
            <a:endParaRPr lang="en-US" sz="1900" dirty="0"/>
          </a:p>
          <a:p>
            <a:r>
              <a:rPr lang="en-US" sz="1900" dirty="0"/>
              <a:t>Standard operation procedures developed for all ACTRIS techniques and variables</a:t>
            </a:r>
          </a:p>
          <a:p>
            <a:r>
              <a:rPr lang="en-US" sz="1900" dirty="0"/>
              <a:t>Standards for </a:t>
            </a:r>
            <a:r>
              <a:rPr lang="en-US" sz="1900" dirty="0" err="1"/>
              <a:t>harmonised</a:t>
            </a:r>
            <a:r>
              <a:rPr lang="en-US" sz="1900" dirty="0"/>
              <a:t> measurement and data processing protocols</a:t>
            </a:r>
          </a:p>
          <a:p>
            <a:r>
              <a:rPr lang="en-US" sz="1900" dirty="0" err="1"/>
              <a:t>Harmonised</a:t>
            </a:r>
            <a:r>
              <a:rPr lang="en-US" sz="1900" dirty="0"/>
              <a:t> retrieval methods for geophysical products</a:t>
            </a:r>
          </a:p>
          <a:p>
            <a:r>
              <a:rPr lang="en-US" sz="1900" dirty="0"/>
              <a:t>Certification of National Facility measurements by providing an ACTRIS label after a thorough evaluation process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8C1E5D-0D40-6908-CB2C-44F91CDA16DA}"/>
              </a:ext>
            </a:extLst>
          </p:cNvPr>
          <p:cNvSpPr/>
          <p:nvPr/>
        </p:nvSpPr>
        <p:spPr>
          <a:xfrm>
            <a:off x="2827269" y="5033318"/>
            <a:ext cx="1909635" cy="176753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9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068B-0141-B141-B328-447C723F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63E2-C77C-7B9A-4383-D8F7465D7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633663" cy="4351338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D35E5-A4F6-84F1-B6D2-188B6878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38" y="251862"/>
            <a:ext cx="6062661" cy="6066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F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b="1" dirty="0"/>
              <a:t>Major achievements: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F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1) Development of atmospheric measurement techniques and methodologies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2) Contributions to understanding of atmospheric processes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3) Trends and variability of atmospheric composition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4) Studies on air quality and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5) Monitor extreme events and atmospheric hazards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FI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b="1" dirty="0"/>
              <a:t>Challenges: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F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1) Maintain attractiveness to evolving community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2) Ensure regular technological upgrades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3) Maintain a sustainable transnational.access program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4) Extend the user-base with cross-disciplinary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5) Contribute to global atmospheric observations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FI" sz="1800" dirty="0"/>
              <a:t>6) Support data to respond to societal needs  </a:t>
            </a:r>
          </a:p>
          <a:p>
            <a:endParaRPr lang="en-FI" dirty="0"/>
          </a:p>
          <a:p>
            <a:endParaRPr lang="en-FI" dirty="0"/>
          </a:p>
          <a:p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3ABF3-797D-433B-5712-24FF4F33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9" y="4076211"/>
            <a:ext cx="1511300" cy="71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203D0-69E7-5B2D-1C88-705EA511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251862"/>
            <a:ext cx="5181599" cy="37185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2DF208-C674-87BC-52D1-B3D139EA49AD}"/>
              </a:ext>
            </a:extLst>
          </p:cNvPr>
          <p:cNvSpPr txBox="1"/>
          <p:nvPr/>
        </p:nvSpPr>
        <p:spPr>
          <a:xfrm>
            <a:off x="28576" y="547262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dirty="0"/>
              <a:t>Laj et al. (2024): a comprehensive description of ACTRIS</a:t>
            </a:r>
          </a:p>
        </p:txBody>
      </p:sp>
    </p:spTree>
    <p:extLst>
      <p:ext uri="{BB962C8B-B14F-4D97-AF65-F5344CB8AC3E}">
        <p14:creationId xmlns:p14="http://schemas.microsoft.com/office/powerpoint/2010/main" val="405359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500062" y="720128"/>
            <a:ext cx="111918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</a:pPr>
            <a:r>
              <a:rPr lang="en-GB" dirty="0"/>
              <a:t>RI-URBANS</a:t>
            </a:r>
            <a:br>
              <a:rPr lang="en-GB" dirty="0"/>
            </a:br>
            <a:r>
              <a:rPr lang="en-US" sz="4400" dirty="0"/>
              <a:t>Research Infrastructures Services Reinforcing Air Quality Monitoring Capacities in European Urban &amp; Industrial </a:t>
            </a:r>
            <a:r>
              <a:rPr lang="en-US" sz="4400" dirty="0" err="1"/>
              <a:t>AreaS</a:t>
            </a:r>
            <a:r>
              <a:rPr lang="en-US" sz="4400" dirty="0"/>
              <a:t> </a:t>
            </a:r>
            <a:endParaRPr lang="en-GB" sz="4400" dirty="0"/>
          </a:p>
        </p:txBody>
      </p:sp>
      <p:sp>
        <p:nvSpPr>
          <p:cNvPr id="111" name="Google Shape;111;p16"/>
          <p:cNvSpPr txBox="1"/>
          <p:nvPr/>
        </p:nvSpPr>
        <p:spPr>
          <a:xfrm>
            <a:off x="76199" y="3763986"/>
            <a:ext cx="12039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9ABB5F"/>
              </a:buClr>
              <a:buSzPts val="24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Tuukka Petäjä &amp; Xavier Querol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BB5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6"/>
          <p:cNvGrpSpPr/>
          <p:nvPr/>
        </p:nvGrpSpPr>
        <p:grpSpPr>
          <a:xfrm>
            <a:off x="192628" y="4943642"/>
            <a:ext cx="1601700" cy="1037632"/>
            <a:chOff x="8455679" y="5842661"/>
            <a:chExt cx="1277437" cy="797655"/>
          </a:xfrm>
        </p:grpSpPr>
        <p:pic>
          <p:nvPicPr>
            <p:cNvPr id="113" name="Google Shape;113;p16" descr="https://www.idaea.csic.es/wp-content/uploads/2018/10/Logo_IDAE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5680" y="5842661"/>
              <a:ext cx="1277436" cy="51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6" descr="https://www.idaea.csic.es/wp-content/uploads/2018/10/CSIC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5679" y="6412881"/>
              <a:ext cx="1170709" cy="2274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16" descr="University of Helsinki - Wikipedia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6300" y="4680499"/>
            <a:ext cx="1417299" cy="1199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546556-AB09-4E22-84F2-D25D5204EFC8}"/>
              </a:ext>
            </a:extLst>
          </p:cNvPr>
          <p:cNvSpPr txBox="1"/>
          <p:nvPr/>
        </p:nvSpPr>
        <p:spPr>
          <a:xfrm>
            <a:off x="3672314" y="4202930"/>
            <a:ext cx="5055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/>
              <a:t>GUIDANCE DOCUMENTS</a:t>
            </a:r>
          </a:p>
          <a:p>
            <a:pPr algn="ctr"/>
            <a:r>
              <a:rPr lang="es-ES" sz="3200" b="1" dirty="0"/>
              <a:t> FOR SERVICE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E5C8E-2DC0-A7BD-78CD-558CB0BC55E0}"/>
              </a:ext>
            </a:extLst>
          </p:cNvPr>
          <p:cNvSpPr txBox="1"/>
          <p:nvPr/>
        </p:nvSpPr>
        <p:spPr>
          <a:xfrm>
            <a:off x="2831305" y="6273879"/>
            <a:ext cx="652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Prepared in collaboration with ACTRIS and IAGOS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7BBDE6A-EACF-406D-B07D-835D1ADEF5FF}"/>
              </a:ext>
            </a:extLst>
          </p:cNvPr>
          <p:cNvSpPr txBox="1"/>
          <p:nvPr/>
        </p:nvSpPr>
        <p:spPr>
          <a:xfrm>
            <a:off x="0" y="436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14 countries, 26 beneficiaries,  1 associated beneficiary, starting with 11 cities, 17 associated collaborators</a:t>
            </a:r>
          </a:p>
          <a:p>
            <a:pPr algn="ctr"/>
            <a:r>
              <a:rPr lang="en-GB" b="1" dirty="0"/>
              <a:t>October 2021 – September 2025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7D49D7-66E5-480D-BC7D-1A9AA984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5" y="1116527"/>
            <a:ext cx="5347161" cy="48591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89AE10-E462-4893-A587-545FA48B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2" y="512997"/>
            <a:ext cx="3250667" cy="1437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0160B-CBA3-4E03-8078-CDC92B2A3B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67" y="1543816"/>
            <a:ext cx="979278" cy="434567"/>
          </a:xfrm>
          <a:prstGeom prst="rect">
            <a:avLst/>
          </a:prstGeom>
        </p:spPr>
      </p:pic>
      <p:pic>
        <p:nvPicPr>
          <p:cNvPr id="7" name="Picture 2" descr="ACTRiS">
            <a:extLst>
              <a:ext uri="{FF2B5EF4-FFF2-40B4-BE49-F238E27FC236}">
                <a16:creationId xmlns:a16="http://schemas.microsoft.com/office/drawing/2014/main" id="{2B8088DA-A1F3-4F36-BF9D-6934DC47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628" y="5415767"/>
            <a:ext cx="921189" cy="5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8CBA0-90AC-FE6F-9ABF-490A8D0B2F34}"/>
              </a:ext>
            </a:extLst>
          </p:cNvPr>
          <p:cNvGrpSpPr/>
          <p:nvPr/>
        </p:nvGrpSpPr>
        <p:grpSpPr>
          <a:xfrm>
            <a:off x="6495226" y="1116527"/>
            <a:ext cx="4565631" cy="5158625"/>
            <a:chOff x="6495226" y="1116527"/>
            <a:chExt cx="4565631" cy="51586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BA41BF-6EBD-E8E5-1198-F2166A8D6166}"/>
                </a:ext>
              </a:extLst>
            </p:cNvPr>
            <p:cNvGrpSpPr/>
            <p:nvPr/>
          </p:nvGrpSpPr>
          <p:grpSpPr>
            <a:xfrm>
              <a:off x="6495226" y="1116527"/>
              <a:ext cx="4565631" cy="5158625"/>
              <a:chOff x="6527044" y="817094"/>
              <a:chExt cx="4565631" cy="5158625"/>
            </a:xfrm>
          </p:grpSpPr>
          <p:pic>
            <p:nvPicPr>
              <p:cNvPr id="3" name="Imagen 3">
                <a:extLst>
                  <a:ext uri="{FF2B5EF4-FFF2-40B4-BE49-F238E27FC236}">
                    <a16:creationId xmlns:a16="http://schemas.microsoft.com/office/drawing/2014/main" id="{0BE36C7C-1194-23C3-B9C6-11708E448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27055" y="817094"/>
                <a:ext cx="4565378" cy="1718312"/>
              </a:xfrm>
              <a:prstGeom prst="rect">
                <a:avLst/>
              </a:prstGeom>
            </p:spPr>
          </p:pic>
          <p:pic>
            <p:nvPicPr>
              <p:cNvPr id="4" name="Imagen 5">
                <a:extLst>
                  <a:ext uri="{FF2B5EF4-FFF2-40B4-BE49-F238E27FC236}">
                    <a16:creationId xmlns:a16="http://schemas.microsoft.com/office/drawing/2014/main" id="{00707FC9-5647-C695-DAD2-804B521103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27044" y="2513634"/>
                <a:ext cx="4565389" cy="1708242"/>
              </a:xfrm>
              <a:prstGeom prst="rect">
                <a:avLst/>
              </a:prstGeom>
            </p:spPr>
          </p:pic>
          <p:pic>
            <p:nvPicPr>
              <p:cNvPr id="5" name="Imagen 6">
                <a:extLst>
                  <a:ext uri="{FF2B5EF4-FFF2-40B4-BE49-F238E27FC236}">
                    <a16:creationId xmlns:a16="http://schemas.microsoft.com/office/drawing/2014/main" id="{4CF5B4D5-5EA1-E0BF-FD46-BFE2DE928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27044" y="4200450"/>
                <a:ext cx="4565378" cy="906083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4E975C8-BD83-F339-4A21-F7198F538AB5}"/>
                  </a:ext>
                </a:extLst>
              </p:cNvPr>
              <p:cNvGrpSpPr/>
              <p:nvPr/>
            </p:nvGrpSpPr>
            <p:grpSpPr>
              <a:xfrm>
                <a:off x="6527297" y="5069636"/>
                <a:ext cx="4565378" cy="906083"/>
                <a:chOff x="6923304" y="5587486"/>
                <a:chExt cx="4565378" cy="906083"/>
              </a:xfrm>
            </p:grpSpPr>
            <p:pic>
              <p:nvPicPr>
                <p:cNvPr id="15" name="Imagen 6">
                  <a:extLst>
                    <a:ext uri="{FF2B5EF4-FFF2-40B4-BE49-F238E27FC236}">
                      <a16:creationId xmlns:a16="http://schemas.microsoft.com/office/drawing/2014/main" id="{7591C671-D187-F8F2-6CA5-23B7117D0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923304" y="5587486"/>
                  <a:ext cx="4565378" cy="906083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87C02F-F041-7875-3936-CD8D6CE56479}"/>
                    </a:ext>
                  </a:extLst>
                </p:cNvPr>
                <p:cNvSpPr txBox="1"/>
                <p:nvPr/>
              </p:nvSpPr>
              <p:spPr>
                <a:xfrm>
                  <a:off x="6955971" y="5809657"/>
                  <a:ext cx="795592" cy="580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FI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B92752-8947-DB6E-A8D2-451DFC182DFA}"/>
                    </a:ext>
                  </a:extLst>
                </p:cNvPr>
                <p:cNvSpPr txBox="1"/>
                <p:nvPr/>
              </p:nvSpPr>
              <p:spPr>
                <a:xfrm>
                  <a:off x="10581250" y="5809657"/>
                  <a:ext cx="795592" cy="580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FI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EB68C88-5451-3630-8F75-5341471A55B6}"/>
                    </a:ext>
                  </a:extLst>
                </p:cNvPr>
                <p:cNvSpPr txBox="1"/>
                <p:nvPr/>
              </p:nvSpPr>
              <p:spPr>
                <a:xfrm>
                  <a:off x="9674382" y="5809656"/>
                  <a:ext cx="848604" cy="580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FI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886DB0B-546B-DB82-B9E8-14F0445CC4DB}"/>
                    </a:ext>
                  </a:extLst>
                </p:cNvPr>
                <p:cNvSpPr txBox="1"/>
                <p:nvPr/>
              </p:nvSpPr>
              <p:spPr>
                <a:xfrm>
                  <a:off x="8755712" y="5887298"/>
                  <a:ext cx="795592" cy="580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FI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55B0A2-18CB-CAAF-71DF-4E71257DA47E}"/>
                    </a:ext>
                  </a:extLst>
                </p:cNvPr>
                <p:cNvSpPr txBox="1"/>
                <p:nvPr/>
              </p:nvSpPr>
              <p:spPr>
                <a:xfrm>
                  <a:off x="7886711" y="5800031"/>
                  <a:ext cx="795592" cy="580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FI" dirty="0"/>
                </a:p>
              </p:txBody>
            </p:sp>
          </p:grpSp>
          <p:pic>
            <p:nvPicPr>
              <p:cNvPr id="8" name="Picture 2" descr="European Commission - Joint Research Centre - EU Agenda">
                <a:extLst>
                  <a:ext uri="{FF2B5EF4-FFF2-40B4-BE49-F238E27FC236}">
                    <a16:creationId xmlns:a16="http://schemas.microsoft.com/office/drawing/2014/main" id="{2FF43ED9-C639-3315-C031-09FED5098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359782" y="5171413"/>
                <a:ext cx="848604" cy="702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ACTRiS">
                <a:extLst>
                  <a:ext uri="{FF2B5EF4-FFF2-40B4-BE49-F238E27FC236}">
                    <a16:creationId xmlns:a16="http://schemas.microsoft.com/office/drawing/2014/main" id="{636D3113-0046-81A9-3AB8-26CCBE530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1" y="5281419"/>
                <a:ext cx="819464" cy="422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4" descr="Cloudnet data portal">
              <a:extLst>
                <a:ext uri="{FF2B5EF4-FFF2-40B4-BE49-F238E27FC236}">
                  <a16:creationId xmlns:a16="http://schemas.microsoft.com/office/drawing/2014/main" id="{820D04B4-CEF4-E553-6BB2-062781789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925" y="5438512"/>
              <a:ext cx="1574934" cy="78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30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54CFB55-62DF-4987-A0A4-6A8887E7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078"/>
            <a:ext cx="12082409" cy="646290"/>
          </a:xfr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</a:pPr>
            <a:r>
              <a:rPr lang="en-GB" sz="3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RI-URBANS’ service tools</a:t>
            </a:r>
            <a:endParaRPr lang="en-US" sz="3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E52A1F-4FE0-4512-BDDE-6B23A4842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405" y="1133192"/>
            <a:ext cx="4378919" cy="23776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CE87B8-5D95-4BC6-8BAA-0584565A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994" y="1030208"/>
            <a:ext cx="1699515" cy="2853313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7030186-F67E-4A4A-9065-39419CB96498}"/>
              </a:ext>
            </a:extLst>
          </p:cNvPr>
          <p:cNvSpPr/>
          <p:nvPr/>
        </p:nvSpPr>
        <p:spPr>
          <a:xfrm>
            <a:off x="4264665" y="1582471"/>
            <a:ext cx="280657" cy="135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2FC90EA-A7AB-467A-A55E-0462DC1A85C6}"/>
              </a:ext>
            </a:extLst>
          </p:cNvPr>
          <p:cNvSpPr/>
          <p:nvPr/>
        </p:nvSpPr>
        <p:spPr>
          <a:xfrm>
            <a:off x="6635164" y="1200716"/>
            <a:ext cx="454181" cy="19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E7FD119-7D0F-4B8F-8251-0E3D8D3A9DB4}"/>
              </a:ext>
            </a:extLst>
          </p:cNvPr>
          <p:cNvSpPr/>
          <p:nvPr/>
        </p:nvSpPr>
        <p:spPr>
          <a:xfrm>
            <a:off x="6719663" y="2078967"/>
            <a:ext cx="849516" cy="19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D3668F-B423-4B1A-8021-BD21572E9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223" y="3883521"/>
            <a:ext cx="6893298" cy="205253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4DE8C0B-0B02-4A0A-BC41-E3B565BE184E}"/>
              </a:ext>
            </a:extLst>
          </p:cNvPr>
          <p:cNvSpPr/>
          <p:nvPr/>
        </p:nvSpPr>
        <p:spPr>
          <a:xfrm>
            <a:off x="2479021" y="646537"/>
            <a:ext cx="5611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https://riurbans.eu/project/#service-tools</a:t>
            </a:r>
          </a:p>
        </p:txBody>
      </p:sp>
    </p:spTree>
    <p:extLst>
      <p:ext uri="{BB962C8B-B14F-4D97-AF65-F5344CB8AC3E}">
        <p14:creationId xmlns:p14="http://schemas.microsoft.com/office/powerpoint/2010/main" val="3892316749"/>
      </p:ext>
    </p:extLst>
  </p:cSld>
  <p:clrMapOvr>
    <a:masterClrMapping/>
  </p:clrMapOvr>
</p:sld>
</file>

<file path=ppt/theme/theme1.xml><?xml version="1.0" encoding="utf-8"?>
<a:theme xmlns:a="http://schemas.openxmlformats.org/drawingml/2006/main" name="ACTRIS Theme">
  <a:themeElements>
    <a:clrScheme name="Custom 2">
      <a:dk1>
        <a:srgbClr val="010025"/>
      </a:dk1>
      <a:lt1>
        <a:sysClr val="window" lastClr="FFFFFF"/>
      </a:lt1>
      <a:dk2>
        <a:srgbClr val="29293D"/>
      </a:dk2>
      <a:lt2>
        <a:srgbClr val="F1F1F3"/>
      </a:lt2>
      <a:accent1>
        <a:srgbClr val="8CDECD"/>
      </a:accent1>
      <a:accent2>
        <a:srgbClr val="2398AA"/>
      </a:accent2>
      <a:accent3>
        <a:srgbClr val="CCE1F2"/>
      </a:accent3>
      <a:accent4>
        <a:srgbClr val="9EC9EC"/>
      </a:accent4>
      <a:accent5>
        <a:srgbClr val="629EE4"/>
      </a:accent5>
      <a:accent6>
        <a:srgbClr val="5F54A6"/>
      </a:accent6>
      <a:hlink>
        <a:srgbClr val="2C347F"/>
      </a:hlink>
      <a:folHlink>
        <a:srgbClr val="72465E"/>
      </a:folHlink>
    </a:clrScheme>
    <a:fontScheme name="Open Sans">
      <a:majorFont>
        <a:latin typeface="Open Sans Light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ris-brand-template-20240614" id="{ACD36E00-C952-A947-9797-D18C8A4D0B43}" vid="{0864A764-6477-3D4D-BAF5-27459E4376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10429</TotalTime>
  <Words>732</Words>
  <Application>Microsoft Macintosh PowerPoint</Application>
  <PresentationFormat>Widescreen</PresentationFormat>
  <Paragraphs>119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Franklin Gothic Book</vt:lpstr>
      <vt:lpstr>Franklin Gothic Medium</vt:lpstr>
      <vt:lpstr>Open Sans ExtraBold</vt:lpstr>
      <vt:lpstr>Open Sans Light</vt:lpstr>
      <vt:lpstr>Open Sans Regular</vt:lpstr>
      <vt:lpstr>Roboto</vt:lpstr>
      <vt:lpstr>Times New Roman</vt:lpstr>
      <vt:lpstr>Wingdings</vt:lpstr>
      <vt:lpstr>ACTRIS Theme</vt:lpstr>
      <vt:lpstr>PowerPoint Presentation</vt:lpstr>
      <vt:lpstr>WHAT IS ACTRIS?</vt:lpstr>
      <vt:lpstr>PowerPoint Presentation</vt:lpstr>
      <vt:lpstr>ACTRIS NATIONAL FACILITIES –THE BACKBONE OF THE RI</vt:lpstr>
      <vt:lpstr>ACTRIS core services – technical support and data provision </vt:lpstr>
      <vt:lpstr>PowerPoint Presentation</vt:lpstr>
      <vt:lpstr>RI-URBANS Research Infrastructures Services Reinforcing Air Quality Monitoring Capacities in European Urban &amp; Industrial AreaS </vt:lpstr>
      <vt:lpstr>PowerPoint Presentation</vt:lpstr>
      <vt:lpstr>RI-URBANS’ service tools</vt:lpstr>
      <vt:lpstr>RI-URBANS’ service tools</vt:lpstr>
      <vt:lpstr>Internal structure of a Service Tool</vt:lpstr>
      <vt:lpstr>PowerPoint Presentation</vt:lpstr>
      <vt:lpstr>A series of training events addressing harmonised measurements of emerging pollutants of the new Air Quality Directive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</dc:creator>
  <cp:lastModifiedBy>Petäjä, Tuukka T</cp:lastModifiedBy>
  <cp:revision>84</cp:revision>
  <dcterms:created xsi:type="dcterms:W3CDTF">2021-09-20T13:09:06Z</dcterms:created>
  <dcterms:modified xsi:type="dcterms:W3CDTF">2025-05-05T09:07:42Z</dcterms:modified>
</cp:coreProperties>
</file>