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626" r:id="rId4"/>
    <p:sldId id="668" r:id="rId5"/>
    <p:sldId id="674" r:id="rId6"/>
    <p:sldId id="666" r:id="rId7"/>
    <p:sldId id="594" r:id="rId8"/>
    <p:sldId id="662" r:id="rId9"/>
    <p:sldId id="667" r:id="rId10"/>
    <p:sldId id="665" r:id="rId11"/>
    <p:sldId id="629" r:id="rId12"/>
    <p:sldId id="630" r:id="rId13"/>
    <p:sldId id="676" r:id="rId14"/>
    <p:sldId id="656" r:id="rId15"/>
    <p:sldId id="675" r:id="rId16"/>
    <p:sldId id="678" r:id="rId17"/>
    <p:sldId id="677" r:id="rId18"/>
    <p:sldId id="679" r:id="rId19"/>
    <p:sldId id="268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44" roundtripDataSignature="AMtx7mhGLL1agOgqPjIdLZIITmf+QVibK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2A692B-C5E2-0A44-18F3-54D18E366265}" name="llabrador@wmo.int" initials="ll" userId="S::urn:spo:guest#llabrador@wmo.int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/>
    <p:restoredTop sz="92332"/>
  </p:normalViewPr>
  <p:slideViewPr>
    <p:cSldViewPr snapToGrid="0">
      <p:cViewPr varScale="1">
        <p:scale>
          <a:sx n="86" d="100"/>
          <a:sy n="86" d="100"/>
        </p:scale>
        <p:origin x="208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28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49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c592a50f4_0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2bc592a50f4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c592a50f4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bc592a50f4_0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bc592a50f4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c592a50f4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bc592a50f4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2bc592a50f4_0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00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213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3122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7368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c592a50f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2bc592a50f4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bc592a50f4_0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423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d7517a2d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2bd7517a2d2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bd7517a2d2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c592a50f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2bc592a50f4_0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2bc592a50f4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White slide">
  <p:cSld name="1_Whit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834" y="313505"/>
            <a:ext cx="2979777" cy="114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1468800" y="2546029"/>
            <a:ext cx="664872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subTitle" idx="1"/>
          </p:nvPr>
        </p:nvSpPr>
        <p:spPr>
          <a:xfrm>
            <a:off x="1468800" y="3864353"/>
            <a:ext cx="664872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900000" y="1867902"/>
            <a:ext cx="9720000" cy="443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xt,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009DB2A6-7CE8-47F4-B126-6CCCB224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3"/>
            <a:ext cx="10144124" cy="78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7A01E-71B1-4306-BCD2-1BE033A0CB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933575"/>
            <a:ext cx="10144125" cy="4286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42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0ED1-1720-42AF-B632-2A640D95918F}" type="datetimeFigureOut">
              <a:rPr lang="es-ES" smtClean="0"/>
              <a:t>5/5/25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BB-E55E-495B-AC56-8ED68DE33D9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370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, under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098-669D-2A28-8D60-A7DDFD9D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929022"/>
            <a:ext cx="10789830" cy="683553"/>
          </a:xfrm>
        </p:spPr>
        <p:txBody>
          <a:bodyPr anchor="b"/>
          <a:lstStyle>
            <a:lvl1pPr algn="l">
              <a:defRPr sz="3001"/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2344887"/>
            <a:ext cx="10789830" cy="34907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B3268B-2C50-643D-5143-6E29B16B8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196" y="1912734"/>
            <a:ext cx="10789830" cy="286435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17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9720000" cy="449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9" name="Google Shape;19;p14"/>
          <p:cNvGrpSpPr/>
          <p:nvPr/>
        </p:nvGrpSpPr>
        <p:grpSpPr>
          <a:xfrm>
            <a:off x="11273895" y="1892194"/>
            <a:ext cx="64800" cy="4470051"/>
            <a:chOff x="1005426" y="1892194"/>
            <a:chExt cx="64800" cy="4470051"/>
          </a:xfrm>
        </p:grpSpPr>
        <p:sp>
          <p:nvSpPr>
            <p:cNvPr id="20" name="Google Shape;20;p14"/>
            <p:cNvSpPr/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4"/>
            <p:cNvSpPr/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4"/>
            <p:cNvSpPr/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" name="Google Shape;23;p14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88681" y="196236"/>
            <a:ext cx="2035227" cy="1356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9720000" cy="449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7" name="Google Shape;27;p15"/>
          <p:cNvGrpSpPr/>
          <p:nvPr/>
        </p:nvGrpSpPr>
        <p:grpSpPr>
          <a:xfrm>
            <a:off x="11273895" y="1892194"/>
            <a:ext cx="64800" cy="4470051"/>
            <a:chOff x="1005426" y="1892194"/>
            <a:chExt cx="64800" cy="4470051"/>
          </a:xfrm>
        </p:grpSpPr>
        <p:sp>
          <p:nvSpPr>
            <p:cNvPr id="28" name="Google Shape;28;p15"/>
            <p:cNvSpPr/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5"/>
            <p:cNvSpPr/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5"/>
            <p:cNvSpPr/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" name="Google Shape;31;p15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88681" y="206396"/>
            <a:ext cx="2035227" cy="1356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6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3621509" y="-1373607"/>
            <a:ext cx="10951017" cy="1042798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9720000" cy="449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" name="Google Shape;36;p1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8681" y="5377836"/>
            <a:ext cx="2035227" cy="1356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37;p16"/>
          <p:cNvGrpSpPr/>
          <p:nvPr/>
        </p:nvGrpSpPr>
        <p:grpSpPr>
          <a:xfrm rot="5400000">
            <a:off x="5727600" y="1217560"/>
            <a:ext cx="64800" cy="9720000"/>
            <a:chOff x="1005426" y="1892194"/>
            <a:chExt cx="64800" cy="4470051"/>
          </a:xfrm>
        </p:grpSpPr>
        <p:sp>
          <p:nvSpPr>
            <p:cNvPr id="38" name="Google Shape;38;p16"/>
            <p:cNvSpPr/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6"/>
            <p:cNvSpPr/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6"/>
            <p:cNvSpPr/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White slide">
  <p:cSld name="2_Whit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7" descr="A grassy field with trees and mountains in the background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39259"/>
          <a:stretch/>
        </p:blipFill>
        <p:spPr>
          <a:xfrm>
            <a:off x="0" y="0"/>
            <a:ext cx="12192000" cy="41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7"/>
          <p:cNvSpPr txBox="1">
            <a:spLocks noGrp="1"/>
          </p:cNvSpPr>
          <p:nvPr>
            <p:ph type="title"/>
          </p:nvPr>
        </p:nvSpPr>
        <p:spPr>
          <a:xfrm>
            <a:off x="1236000" y="2261549"/>
            <a:ext cx="90000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subTitle" idx="1"/>
          </p:nvPr>
        </p:nvSpPr>
        <p:spPr>
          <a:xfrm>
            <a:off x="1236000" y="1933953"/>
            <a:ext cx="9000000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6" name="Google Shape;46;p17"/>
          <p:cNvGrpSpPr/>
          <p:nvPr/>
        </p:nvGrpSpPr>
        <p:grpSpPr>
          <a:xfrm rot="5400000">
            <a:off x="5883600" y="-3797784"/>
            <a:ext cx="64800" cy="9360000"/>
            <a:chOff x="1005426" y="1892194"/>
            <a:chExt cx="64800" cy="4470051"/>
          </a:xfrm>
        </p:grpSpPr>
        <p:sp>
          <p:nvSpPr>
            <p:cNvPr id="47" name="Google Shape;47;p17"/>
            <p:cNvSpPr/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7"/>
            <p:cNvSpPr/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7"/>
            <p:cNvSpPr/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" name="Google Shape;50;p17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88681" y="206396"/>
            <a:ext cx="2035227" cy="135681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7"/>
          <p:cNvSpPr txBox="1">
            <a:spLocks noGrp="1"/>
          </p:cNvSpPr>
          <p:nvPr>
            <p:ph type="body" idx="2"/>
          </p:nvPr>
        </p:nvSpPr>
        <p:spPr>
          <a:xfrm>
            <a:off x="1260475" y="5293361"/>
            <a:ext cx="7731125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0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  <a:def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9720000" cy="449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18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88681" y="5377836"/>
            <a:ext cx="2035227" cy="1356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18"/>
          <p:cNvGrpSpPr/>
          <p:nvPr/>
        </p:nvGrpSpPr>
        <p:grpSpPr>
          <a:xfrm rot="5400000">
            <a:off x="5727600" y="1217560"/>
            <a:ext cx="64800" cy="9720000"/>
            <a:chOff x="1005426" y="1892194"/>
            <a:chExt cx="64800" cy="4470051"/>
          </a:xfrm>
        </p:grpSpPr>
        <p:sp>
          <p:nvSpPr>
            <p:cNvPr id="57" name="Google Shape;57;p18"/>
            <p:cNvSpPr/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8"/>
            <p:cNvSpPr/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8"/>
            <p:cNvSpPr/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9"/>
          <p:cNvSpPr>
            <a:spLocks noGrp="1"/>
          </p:cNvSpPr>
          <p:nvPr>
            <p:ph type="pic" idx="2"/>
          </p:nvPr>
        </p:nvSpPr>
        <p:spPr>
          <a:xfrm>
            <a:off x="9174163" y="0"/>
            <a:ext cx="301783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79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/>
          <p:nvPr/>
        </p:nvSpPr>
        <p:spPr>
          <a:xfrm>
            <a:off x="9174144" y="1"/>
            <a:ext cx="3017855" cy="3429000"/>
          </a:xfrm>
          <a:prstGeom prst="rect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7920000" cy="449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" name="Google Shape;65;p19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88681" y="196236"/>
            <a:ext cx="2035227" cy="1356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19"/>
          <p:cNvGrpSpPr/>
          <p:nvPr/>
        </p:nvGrpSpPr>
        <p:grpSpPr>
          <a:xfrm rot="5400000">
            <a:off x="4825106" y="2363720"/>
            <a:ext cx="64800" cy="7956000"/>
            <a:chOff x="1005426" y="1892194"/>
            <a:chExt cx="64800" cy="4470051"/>
          </a:xfrm>
        </p:grpSpPr>
        <p:sp>
          <p:nvSpPr>
            <p:cNvPr id="67" name="Google Shape;67;p19"/>
            <p:cNvSpPr/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9"/>
            <p:cNvSpPr/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9"/>
            <p:cNvSpPr/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>
            <a:spLocks noGrp="1"/>
          </p:cNvSpPr>
          <p:nvPr>
            <p:ph type="pic" idx="2"/>
          </p:nvPr>
        </p:nvSpPr>
        <p:spPr>
          <a:xfrm>
            <a:off x="9174163" y="0"/>
            <a:ext cx="301783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79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/>
          <p:nvPr/>
        </p:nvSpPr>
        <p:spPr>
          <a:xfrm>
            <a:off x="9174144" y="1"/>
            <a:ext cx="3017855" cy="3429000"/>
          </a:xfrm>
          <a:prstGeom prst="rect">
            <a:avLst/>
          </a:prstGeom>
          <a:gradFill>
            <a:gsLst>
              <a:gs pos="0">
                <a:schemeClr val="lt1"/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7920000" cy="449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" name="Google Shape;75;p20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88681" y="196236"/>
            <a:ext cx="2035227" cy="1356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20"/>
          <p:cNvGrpSpPr/>
          <p:nvPr/>
        </p:nvGrpSpPr>
        <p:grpSpPr>
          <a:xfrm rot="5400000">
            <a:off x="2127600" y="276040"/>
            <a:ext cx="64800" cy="2520000"/>
            <a:chOff x="1005426" y="1892194"/>
            <a:chExt cx="64800" cy="4470051"/>
          </a:xfrm>
        </p:grpSpPr>
        <p:sp>
          <p:nvSpPr>
            <p:cNvPr id="77" name="Google Shape;77;p20"/>
            <p:cNvSpPr/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0"/>
            <p:cNvSpPr/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0"/>
            <p:cNvSpPr/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White slide">
  <p:cSld name="3_Whit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834" y="333825"/>
            <a:ext cx="2979777" cy="114458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1468800" y="3226749"/>
            <a:ext cx="664872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900000" y="1867902"/>
            <a:ext cx="9720000" cy="443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1" r:id="rId11"/>
    <p:sldLayoutId id="2147483662" r:id="rId12"/>
    <p:sldLayoutId id="2147483664" r:id="rId13"/>
    <p:sldLayoutId id="214748366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fmm@ios.edu.p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cid:image002.jpg@01D808A3.FD2BD7B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bc592a50f4_0_155"/>
          <p:cNvSpPr txBox="1">
            <a:spLocks noGrp="1"/>
          </p:cNvSpPr>
          <p:nvPr>
            <p:ph type="title"/>
          </p:nvPr>
        </p:nvSpPr>
        <p:spPr>
          <a:xfrm>
            <a:off x="1664010" y="2185290"/>
            <a:ext cx="8984100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en-GB" b="1" noProof="0" dirty="0"/>
              <a:t>TFMM </a:t>
            </a:r>
            <a:br>
              <a:rPr lang="en-GB" b="1" noProof="0" dirty="0"/>
            </a:br>
            <a:r>
              <a:rPr lang="en-GB" b="1" noProof="0" dirty="0"/>
              <a:t>update and work plan</a:t>
            </a:r>
            <a:endParaRPr lang="en-GB" noProof="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lang="en-GB" b="1" noProof="0" dirty="0"/>
          </a:p>
        </p:txBody>
      </p:sp>
      <p:sp>
        <p:nvSpPr>
          <p:cNvPr id="111" name="Google Shape;111;g2bc592a50f4_0_155"/>
          <p:cNvSpPr txBox="1">
            <a:spLocks noGrp="1"/>
          </p:cNvSpPr>
          <p:nvPr>
            <p:ph type="subTitle" idx="1"/>
          </p:nvPr>
        </p:nvSpPr>
        <p:spPr>
          <a:xfrm>
            <a:off x="3199162" y="3943688"/>
            <a:ext cx="7608746" cy="38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 noProof="0" dirty="0">
                <a:solidFill>
                  <a:schemeClr val="dk1"/>
                </a:solidFill>
              </a:rPr>
              <a:t>Joanna Struzewska</a:t>
            </a:r>
            <a:r>
              <a:rPr lang="en-GB" sz="2000" baseline="30000" noProof="0" dirty="0">
                <a:solidFill>
                  <a:schemeClr val="dk1"/>
                </a:solidFill>
              </a:rPr>
              <a:t>1</a:t>
            </a:r>
            <a:r>
              <a:rPr lang="en-GB" sz="2000" noProof="0" dirty="0">
                <a:solidFill>
                  <a:schemeClr val="dk1"/>
                </a:solidFill>
              </a:rPr>
              <a:t>, Paolo </a:t>
            </a:r>
            <a:r>
              <a:rPr lang="en-GB" sz="2000" noProof="0" dirty="0" err="1">
                <a:solidFill>
                  <a:schemeClr val="dk1"/>
                </a:solidFill>
              </a:rPr>
              <a:t>Laj</a:t>
            </a:r>
            <a:r>
              <a:rPr lang="en-GB" sz="2000" noProof="0" dirty="0">
                <a:solidFill>
                  <a:schemeClr val="dk1"/>
                </a:solidFill>
              </a:rPr>
              <a:t> </a:t>
            </a:r>
            <a:r>
              <a:rPr lang="en-GB" sz="2000" baseline="30000" noProof="0" dirty="0">
                <a:solidFill>
                  <a:schemeClr val="dk1"/>
                </a:solidFill>
              </a:rPr>
              <a:t>2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GB" sz="2000" baseline="30000" noProof="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-GB" sz="2000" baseline="30000" noProof="0" dirty="0">
                <a:solidFill>
                  <a:schemeClr val="dk1"/>
                </a:solidFill>
              </a:rPr>
              <a:t>1</a:t>
            </a:r>
            <a:r>
              <a:rPr lang="en-GB" sz="2000" noProof="0" dirty="0">
                <a:solidFill>
                  <a:schemeClr val="dk1"/>
                </a:solidFill>
              </a:rPr>
              <a:t>Institute of Environmental Protection - National Research Institute 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 baseline="30000" noProof="0" dirty="0">
                <a:solidFill>
                  <a:schemeClr val="dk1"/>
                </a:solidFill>
              </a:rPr>
              <a:t>2</a:t>
            </a:r>
            <a:r>
              <a:rPr lang="en-GB" sz="2000" noProof="0" dirty="0">
                <a:solidFill>
                  <a:schemeClr val="dk1"/>
                </a:solidFill>
              </a:rPr>
              <a:t>World Meteorological Organization 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GB" sz="2000" noProof="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endParaRPr lang="en-GB" sz="2000" noProof="0" dirty="0">
              <a:solidFill>
                <a:schemeClr val="dk1"/>
              </a:solidFill>
            </a:endParaRPr>
          </a:p>
          <a:p>
            <a:pPr marL="0" indent="0">
              <a:buClr>
                <a:srgbClr val="92D050"/>
              </a:buClr>
              <a:buSzPts val="2000"/>
            </a:pPr>
            <a:r>
              <a:rPr lang="en-GB" sz="1600" dirty="0"/>
              <a:t>05/05</a:t>
            </a:r>
            <a:r>
              <a:rPr lang="en-GB" sz="1600" noProof="0" dirty="0"/>
              <a:t>/2025,    26</a:t>
            </a:r>
            <a:r>
              <a:rPr lang="en-GB" sz="1600" baseline="30000" noProof="0" dirty="0"/>
              <a:t>th</a:t>
            </a:r>
            <a:r>
              <a:rPr lang="en-GB" sz="1600" noProof="0" dirty="0"/>
              <a:t> TFMM Annual Meeting, Potsdam</a:t>
            </a:r>
            <a:endParaRPr lang="en-GB" noProof="0" dirty="0"/>
          </a:p>
        </p:txBody>
      </p:sp>
      <p:pic>
        <p:nvPicPr>
          <p:cNvPr id="112" name="Google Shape;112;g2bc592a50f4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275" y="281750"/>
            <a:ext cx="2741650" cy="9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bc592a50f4_0_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2775" y="0"/>
            <a:ext cx="5609226" cy="15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BAE071-A62D-1E96-0B52-5BE690AF1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52" y="-30130"/>
            <a:ext cx="4080137" cy="1200288"/>
          </a:xfrm>
        </p:spPr>
        <p:txBody>
          <a:bodyPr/>
          <a:lstStyle/>
          <a:p>
            <a:r>
              <a:rPr lang="en-GB" dirty="0"/>
              <a:t>Major outcome </a:t>
            </a:r>
            <a:br>
              <a:rPr lang="en-GB" dirty="0"/>
            </a:br>
            <a:r>
              <a:rPr lang="en-GB" dirty="0"/>
              <a:t>(to be revised)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A6E7D4F-B05E-BB8D-5392-C68838C0B0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2150" y="24354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6B9CC5D-6CE5-8C58-3885-C53B06572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682" y="1477903"/>
            <a:ext cx="4198867" cy="209687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3C26ADC-A4B2-F51F-82FE-341AAF5EC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17" y="3949716"/>
            <a:ext cx="3725820" cy="251875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B049EE5-759A-776B-4F9F-F2E55373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098" y="831572"/>
            <a:ext cx="4591605" cy="2451653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C71A78A-460F-FB99-0A82-36B1EC6B8D9C}"/>
              </a:ext>
            </a:extLst>
          </p:cNvPr>
          <p:cNvSpPr txBox="1"/>
          <p:nvPr/>
        </p:nvSpPr>
        <p:spPr>
          <a:xfrm>
            <a:off x="0" y="2054975"/>
            <a:ext cx="1835827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models</a:t>
            </a:r>
            <a:r>
              <a:rPr lang="pl-PL" dirty="0"/>
              <a:t> </a:t>
            </a:r>
            <a:r>
              <a:rPr lang="pl-PL" dirty="0" err="1"/>
              <a:t>tend</a:t>
            </a:r>
            <a:r>
              <a:rPr lang="pl-PL" dirty="0"/>
              <a:t> to </a:t>
            </a:r>
            <a:r>
              <a:rPr lang="pl-PL" dirty="0" err="1"/>
              <a:t>underestimate</a:t>
            </a:r>
            <a:r>
              <a:rPr lang="pl-PL" dirty="0"/>
              <a:t> </a:t>
            </a:r>
            <a:r>
              <a:rPr lang="pl-PL" dirty="0" err="1"/>
              <a:t>highest</a:t>
            </a:r>
            <a:r>
              <a:rPr lang="pl-PL" dirty="0"/>
              <a:t> O3 </a:t>
            </a:r>
            <a:r>
              <a:rPr lang="pl-PL" dirty="0" err="1"/>
              <a:t>concentrations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B2E3585-324E-255A-BB6C-2A0ED356407D}"/>
              </a:ext>
            </a:extLst>
          </p:cNvPr>
          <p:cNvSpPr txBox="1"/>
          <p:nvPr/>
        </p:nvSpPr>
        <p:spPr>
          <a:xfrm>
            <a:off x="6226950" y="246848"/>
            <a:ext cx="4243903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l-PL" dirty="0" err="1"/>
              <a:t>Biogenic</a:t>
            </a:r>
            <a:r>
              <a:rPr lang="pl-PL" dirty="0"/>
              <a:t> VOC </a:t>
            </a:r>
            <a:r>
              <a:rPr lang="pl-PL" dirty="0" err="1"/>
              <a:t>contribution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higher</a:t>
            </a:r>
            <a:r>
              <a:rPr lang="pl-PL" dirty="0"/>
              <a:t> </a:t>
            </a:r>
            <a:r>
              <a:rPr lang="pl-PL" dirty="0" err="1"/>
              <a:t>during</a:t>
            </a:r>
            <a:r>
              <a:rPr lang="pl-PL" dirty="0"/>
              <a:t> </a:t>
            </a:r>
            <a:r>
              <a:rPr lang="pl-PL" dirty="0" err="1"/>
              <a:t>episode</a:t>
            </a:r>
            <a:r>
              <a:rPr lang="pl-PL" dirty="0"/>
              <a:t> period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45918BE-DE2E-0A54-C157-E18FA6A10584}"/>
              </a:ext>
            </a:extLst>
          </p:cNvPr>
          <p:cNvSpPr txBox="1"/>
          <p:nvPr/>
        </p:nvSpPr>
        <p:spPr>
          <a:xfrm>
            <a:off x="198352" y="4406347"/>
            <a:ext cx="1835828" cy="116999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l-PL" dirty="0" err="1"/>
              <a:t>Increment</a:t>
            </a:r>
            <a:r>
              <a:rPr lang="pl-PL" dirty="0"/>
              <a:t> </a:t>
            </a:r>
            <a:r>
              <a:rPr lang="pl-PL" dirty="0" err="1"/>
              <a:t>due</a:t>
            </a:r>
            <a:r>
              <a:rPr lang="pl-PL" dirty="0"/>
              <a:t> to </a:t>
            </a:r>
            <a:r>
              <a:rPr lang="pl-PL" dirty="0" err="1"/>
              <a:t>biogenic</a:t>
            </a:r>
            <a:r>
              <a:rPr lang="pl-PL" dirty="0"/>
              <a:t> </a:t>
            </a:r>
            <a:r>
              <a:rPr lang="pl-PL" dirty="0" err="1"/>
              <a:t>emission</a:t>
            </a:r>
            <a:r>
              <a:rPr lang="pl-PL" dirty="0"/>
              <a:t> </a:t>
            </a:r>
            <a:r>
              <a:rPr lang="pl-PL" dirty="0" err="1"/>
              <a:t>seem</a:t>
            </a:r>
            <a:r>
              <a:rPr lang="pl-PL" dirty="0"/>
              <a:t> to be quasi-</a:t>
            </a:r>
            <a:r>
              <a:rPr lang="pl-PL" dirty="0" err="1"/>
              <a:t>linear</a:t>
            </a:r>
            <a:r>
              <a:rPr lang="pl-PL" dirty="0"/>
              <a:t> </a:t>
            </a:r>
            <a:r>
              <a:rPr lang="pl-PL" dirty="0" err="1"/>
              <a:t>function</a:t>
            </a:r>
            <a:r>
              <a:rPr lang="pl-PL" dirty="0"/>
              <a:t> of the </a:t>
            </a:r>
            <a:r>
              <a:rPr lang="pl-PL" dirty="0" err="1"/>
              <a:t>temperature</a:t>
            </a:r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0C0F66A-94CE-DB40-AF1D-4F1963BE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950" y="4406347"/>
            <a:ext cx="4710804" cy="2355402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1452CB7-B899-DDBE-B4BF-95252210D03D}"/>
              </a:ext>
            </a:extLst>
          </p:cNvPr>
          <p:cNvSpPr txBox="1"/>
          <p:nvPr/>
        </p:nvSpPr>
        <p:spPr>
          <a:xfrm>
            <a:off x="6260282" y="3475454"/>
            <a:ext cx="4243903" cy="73866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l-PL" dirty="0" err="1"/>
              <a:t>Depending</a:t>
            </a:r>
            <a:r>
              <a:rPr lang="pl-PL" dirty="0"/>
              <a:t> on the region and period </a:t>
            </a:r>
            <a:r>
              <a:rPr lang="pl-PL" dirty="0" err="1"/>
              <a:t>biogenic</a:t>
            </a:r>
            <a:r>
              <a:rPr lang="pl-PL" dirty="0"/>
              <a:t> VOC </a:t>
            </a:r>
            <a:r>
              <a:rPr lang="pl-PL" dirty="0" err="1"/>
              <a:t>contributed</a:t>
            </a:r>
            <a:r>
              <a:rPr lang="pl-PL" dirty="0"/>
              <a:t> to high </a:t>
            </a:r>
            <a:r>
              <a:rPr lang="pl-PL" dirty="0" err="1"/>
              <a:t>ozone</a:t>
            </a:r>
            <a:r>
              <a:rPr lang="pl-PL" dirty="0"/>
              <a:t> </a:t>
            </a:r>
            <a:r>
              <a:rPr lang="pl-PL" dirty="0" err="1"/>
              <a:t>concetration</a:t>
            </a:r>
            <a:r>
              <a:rPr lang="pl-PL" dirty="0"/>
              <a:t> 5-10% NE, 12-20% SE; 10-17% the </a:t>
            </a:r>
            <a:r>
              <a:rPr lang="pl-PL" dirty="0" err="1"/>
              <a:t>rest</a:t>
            </a:r>
            <a:r>
              <a:rPr lang="pl-PL" dirty="0"/>
              <a:t> of regions</a:t>
            </a:r>
          </a:p>
        </p:txBody>
      </p:sp>
    </p:spTree>
    <p:extLst>
      <p:ext uri="{BB962C8B-B14F-4D97-AF65-F5344CB8AC3E}">
        <p14:creationId xmlns:p14="http://schemas.microsoft.com/office/powerpoint/2010/main" val="1919460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c592a50f4_0_60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GB" sz="3600" b="1" noProof="0" dirty="0"/>
              <a:t>Science questions for the 2024-2025 period (1) </a:t>
            </a:r>
          </a:p>
        </p:txBody>
      </p:sp>
      <p:sp>
        <p:nvSpPr>
          <p:cNvPr id="168" name="Google Shape;168;g2bc592a50f4_0_60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9720000" cy="449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368300">
              <a:buSzPts val="2200"/>
              <a:buAutoNum type="arabicParenR"/>
            </a:pPr>
            <a:r>
              <a:rPr lang="en-GB" sz="2200" noProof="0" dirty="0"/>
              <a:t>How biogenic and anthropogenic VOCs contribute to ozone formation episodes across Europe; </a:t>
            </a:r>
          </a:p>
          <a:p>
            <a:pPr lvl="1" indent="-368300">
              <a:spcBef>
                <a:spcPts val="0"/>
              </a:spcBef>
              <a:buSzPts val="2200"/>
              <a:buAutoNum type="alphaLcParenR"/>
            </a:pPr>
            <a:r>
              <a:rPr lang="en-GB" sz="2200" noProof="0" dirty="0"/>
              <a:t>How well do models reproduce ozone variability and levels? </a:t>
            </a:r>
          </a:p>
          <a:p>
            <a:pPr lvl="1" indent="-368300">
              <a:spcBef>
                <a:spcPts val="0"/>
              </a:spcBef>
              <a:buSzPts val="2200"/>
              <a:buAutoNum type="alphaLcParenR"/>
            </a:pPr>
            <a:r>
              <a:rPr lang="en-GB" sz="2200" noProof="0" dirty="0">
                <a:solidFill>
                  <a:schemeClr val="bg1">
                    <a:lumMod val="75000"/>
                  </a:schemeClr>
                </a:solidFill>
              </a:rPr>
              <a:t>How well do models reproduce VOC variability and levels? </a:t>
            </a:r>
          </a:p>
          <a:p>
            <a:pPr lvl="1" indent="-368300">
              <a:spcBef>
                <a:spcPts val="0"/>
              </a:spcBef>
              <a:buSzPts val="2200"/>
              <a:buAutoNum type="alphaLcParenR"/>
            </a:pPr>
            <a:r>
              <a:rPr lang="en-GB" sz="2200" noProof="0" dirty="0">
                <a:solidFill>
                  <a:schemeClr val="bg1">
                    <a:lumMod val="75000"/>
                  </a:schemeClr>
                </a:solidFill>
              </a:rPr>
              <a:t>How to compare  modelled and observed VOC species?</a:t>
            </a:r>
          </a:p>
          <a:p>
            <a:pPr lvl="1" indent="-368300">
              <a:spcBef>
                <a:spcPts val="0"/>
              </a:spcBef>
              <a:buSzPts val="2200"/>
              <a:buAutoNum type="alphaLcParenR"/>
            </a:pPr>
            <a:r>
              <a:rPr lang="en-GB" sz="2200" noProof="0" dirty="0">
                <a:solidFill>
                  <a:schemeClr val="bg1">
                    <a:lumMod val="75000"/>
                  </a:schemeClr>
                </a:solidFill>
              </a:rPr>
              <a:t>How to deal with VOC emissions in the models?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lphaLcParenR"/>
            </a:pPr>
            <a:r>
              <a:rPr lang="en-GB" sz="2200" noProof="0" dirty="0">
                <a:solidFill>
                  <a:schemeClr val="bg1">
                    <a:lumMod val="75000"/>
                  </a:schemeClr>
                </a:solidFill>
              </a:rPr>
              <a:t>Common approach for ozone regime analysis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GB" sz="2200" noProof="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200" b="1" noProof="0" dirty="0"/>
              <a:t>Feedback to decision makers: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200" noProof="0" dirty="0"/>
              <a:t>How much can VOC mitigation impact the reduction of ozone episodes and background ozone levels 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2C2047C-6736-A1BE-886D-F0846B566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5985630"/>
            <a:ext cx="10766882" cy="87236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99038A6-A17E-FBE0-1FC1-8A9BD9B84810}"/>
              </a:ext>
            </a:extLst>
          </p:cNvPr>
          <p:cNvSpPr txBox="1"/>
          <p:nvPr/>
        </p:nvSpPr>
        <p:spPr>
          <a:xfrm>
            <a:off x="11389915" y="6362203"/>
            <a:ext cx="429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37345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d7517a2d2_0_31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GB" sz="3600" b="1" noProof="0" dirty="0"/>
              <a:t>Science questions for the 2024-2025 period and beyond (2) </a:t>
            </a:r>
          </a:p>
        </p:txBody>
      </p:sp>
      <p:sp>
        <p:nvSpPr>
          <p:cNvPr id="175" name="Google Shape;175;g2bd7517a2d2_0_31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9720000" cy="449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-GB" sz="2200" noProof="0" dirty="0"/>
              <a:t>2) What is the contribution of secondary aerosol production as compared to primary; </a:t>
            </a:r>
          </a:p>
          <a:p>
            <a:pPr lvl="1" indent="-368300">
              <a:buSzPts val="2200"/>
              <a:buAutoNum type="alphaLcParenR"/>
            </a:pPr>
            <a:r>
              <a:rPr lang="en-GB" sz="2200" noProof="0" dirty="0"/>
              <a:t>To what extend do primary aerosol reproduce variability and pattern of the observed PM10/PM2.5? </a:t>
            </a:r>
          </a:p>
          <a:p>
            <a:pPr lvl="1" indent="-368300">
              <a:spcBef>
                <a:spcPts val="0"/>
              </a:spcBef>
              <a:buSzPts val="2200"/>
              <a:buAutoNum type="alphaLcParenR"/>
            </a:pPr>
            <a:r>
              <a:rPr lang="en-GB" sz="2200" noProof="0" dirty="0"/>
              <a:t>What is the natural component in the background? 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lphaLcParenR"/>
            </a:pPr>
            <a:r>
              <a:rPr lang="en-GB" sz="2200" noProof="0" dirty="0"/>
              <a:t>How does secondary aerosols production differ between the models?</a:t>
            </a:r>
          </a:p>
          <a:p>
            <a:pPr lvl="1" indent="-368300">
              <a:spcBef>
                <a:spcPts val="0"/>
              </a:spcBef>
              <a:buSzPts val="2200"/>
              <a:buAutoNum type="alphaLcParenR"/>
            </a:pPr>
            <a:r>
              <a:rPr lang="en-GB" sz="2200" noProof="0" dirty="0"/>
              <a:t>Are available emission data sufficient to reproduce aerosol chemical composition? </a:t>
            </a:r>
          </a:p>
          <a:p>
            <a:pPr lvl="1" indent="-368300">
              <a:spcBef>
                <a:spcPts val="0"/>
              </a:spcBef>
              <a:buSzPts val="2200"/>
              <a:buAutoNum type="alphaLcParenR"/>
            </a:pPr>
            <a:r>
              <a:rPr lang="en-GB" sz="2200" noProof="0" dirty="0"/>
              <a:t>How to compare observed and modelled chemical components</a:t>
            </a:r>
          </a:p>
          <a:p>
            <a:pPr marL="546100" lvl="1" indent="0">
              <a:spcBef>
                <a:spcPts val="0"/>
              </a:spcBef>
              <a:buSzPts val="2200"/>
              <a:buNone/>
            </a:pPr>
            <a:endParaRPr lang="en-GB" sz="2200" noProof="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200" b="1" noProof="0" dirty="0"/>
              <a:t>Feedback to decision makers: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200" noProof="0" dirty="0"/>
              <a:t>Assessment of the contribution from the natural sources (no control) and secondary production (potentially nonlinear relation to the emission reduction)</a:t>
            </a:r>
          </a:p>
        </p:txBody>
      </p:sp>
    </p:spTree>
    <p:extLst>
      <p:ext uri="{BB962C8B-B14F-4D97-AF65-F5344CB8AC3E}">
        <p14:creationId xmlns:p14="http://schemas.microsoft.com/office/powerpoint/2010/main" val="3722144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632FCB-F45B-83F1-57CB-813D414C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New model </a:t>
            </a:r>
            <a:r>
              <a:rPr lang="pl-PL" dirty="0" err="1"/>
              <a:t>survey</a:t>
            </a:r>
            <a:r>
              <a:rPr lang="pl-PL" dirty="0"/>
              <a:t> (PM </a:t>
            </a:r>
            <a:r>
              <a:rPr lang="pl-PL" dirty="0" err="1"/>
              <a:t>composition</a:t>
            </a:r>
            <a:r>
              <a:rPr lang="pl-PL" dirty="0"/>
              <a:t>)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FB9EB9-4083-A476-B7DE-E1D3A19CC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67903"/>
            <a:ext cx="2923855" cy="4494342"/>
          </a:xfrm>
        </p:spPr>
        <p:txBody>
          <a:bodyPr/>
          <a:lstStyle/>
          <a:p>
            <a:pPr marL="114300" indent="0">
              <a:buNone/>
            </a:pPr>
            <a:r>
              <a:rPr lang="pl-PL" b="1" dirty="0" err="1"/>
              <a:t>Lessons</a:t>
            </a:r>
            <a:r>
              <a:rPr lang="pl-PL" b="1" dirty="0"/>
              <a:t> </a:t>
            </a:r>
            <a:r>
              <a:rPr lang="pl-PL" b="1" dirty="0" err="1"/>
              <a:t>learned</a:t>
            </a:r>
            <a:r>
              <a:rPr lang="pl-PL" b="1" dirty="0"/>
              <a:t> from:</a:t>
            </a:r>
          </a:p>
          <a:p>
            <a:r>
              <a:rPr lang="pl-PL" dirty="0"/>
              <a:t>Life Remy</a:t>
            </a:r>
          </a:p>
          <a:p>
            <a:r>
              <a:rPr lang="pl-PL" dirty="0"/>
              <a:t>HE CAMAERA</a:t>
            </a:r>
          </a:p>
          <a:p>
            <a:r>
              <a:rPr lang="pl-PL" dirty="0" err="1"/>
              <a:t>RiUrbans</a:t>
            </a:r>
            <a:r>
              <a:rPr lang="pl-PL" dirty="0"/>
              <a:t> </a:t>
            </a:r>
          </a:p>
          <a:p>
            <a:pPr marL="114300" indent="0">
              <a:buNone/>
            </a:pPr>
            <a:endParaRPr lang="pl-PL" dirty="0"/>
          </a:p>
          <a:p>
            <a:pPr marL="114300" indent="0">
              <a:buNone/>
            </a:pPr>
            <a:r>
              <a:rPr lang="pl-PL" dirty="0" err="1"/>
              <a:t>Other</a:t>
            </a:r>
            <a:r>
              <a:rPr lang="pl-PL" dirty="0"/>
              <a:t> ???</a:t>
            </a:r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EC3ADDEC-77CF-D1D0-9017-3AB3DA1C51A9}"/>
              </a:ext>
            </a:extLst>
          </p:cNvPr>
          <p:cNvSpPr txBox="1">
            <a:spLocks/>
          </p:cNvSpPr>
          <p:nvPr/>
        </p:nvSpPr>
        <p:spPr>
          <a:xfrm>
            <a:off x="4381199" y="1867903"/>
            <a:ext cx="5815746" cy="449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pl-PL" b="1" dirty="0"/>
              <a:t>Major </a:t>
            </a:r>
            <a:r>
              <a:rPr lang="pl-PL" b="1" dirty="0" err="1"/>
              <a:t>issues</a:t>
            </a:r>
            <a:r>
              <a:rPr lang="pl-PL" b="1" dirty="0"/>
              <a:t>:</a:t>
            </a:r>
          </a:p>
          <a:p>
            <a:pPr marL="114300" indent="0">
              <a:buFont typeface="Arial"/>
              <a:buNone/>
            </a:pPr>
            <a:r>
              <a:rPr lang="pl-PL" dirty="0"/>
              <a:t>- aerosol </a:t>
            </a:r>
            <a:r>
              <a:rPr lang="pl-PL" dirty="0" err="1"/>
              <a:t>scheme</a:t>
            </a:r>
            <a:r>
              <a:rPr lang="pl-PL" dirty="0"/>
              <a:t> </a:t>
            </a:r>
          </a:p>
          <a:p>
            <a:pPr marL="114300" indent="0">
              <a:buFont typeface="Arial"/>
              <a:buNone/>
            </a:pPr>
            <a:r>
              <a:rPr lang="pl-PL" dirty="0"/>
              <a:t>- </a:t>
            </a:r>
            <a:r>
              <a:rPr lang="pl-PL" dirty="0" err="1"/>
              <a:t>chemical</a:t>
            </a:r>
            <a:r>
              <a:rPr lang="pl-PL" dirty="0"/>
              <a:t> </a:t>
            </a:r>
            <a:r>
              <a:rPr lang="pl-PL" dirty="0" err="1"/>
              <a:t>components</a:t>
            </a:r>
            <a:r>
              <a:rPr lang="pl-PL" dirty="0"/>
              <a:t> </a:t>
            </a:r>
          </a:p>
          <a:p>
            <a:pPr marL="114300" indent="0">
              <a:buFont typeface="Arial"/>
              <a:buNone/>
            </a:pPr>
            <a:r>
              <a:rPr lang="pl-PL" dirty="0"/>
              <a:t>- </a:t>
            </a:r>
            <a:r>
              <a:rPr lang="pl-PL" dirty="0" err="1"/>
              <a:t>secondary</a:t>
            </a:r>
            <a:r>
              <a:rPr lang="pl-PL" dirty="0"/>
              <a:t> </a:t>
            </a:r>
            <a:r>
              <a:rPr lang="pl-PL" dirty="0" err="1"/>
              <a:t>production</a:t>
            </a:r>
            <a:endParaRPr lang="pl-PL" dirty="0"/>
          </a:p>
          <a:p>
            <a:pPr marL="114300" indent="0">
              <a:buFont typeface="Arial"/>
              <a:buNone/>
            </a:pPr>
            <a:r>
              <a:rPr lang="pl-PL" dirty="0"/>
              <a:t>- </a:t>
            </a:r>
            <a:r>
              <a:rPr lang="pl-PL" dirty="0" err="1"/>
              <a:t>emissions</a:t>
            </a:r>
            <a:r>
              <a:rPr lang="pl-PL" dirty="0"/>
              <a:t> (ant/</a:t>
            </a:r>
            <a:r>
              <a:rPr lang="pl-PL" dirty="0" err="1"/>
              <a:t>nat</a:t>
            </a:r>
            <a:r>
              <a:rPr lang="pl-PL" dirty="0"/>
              <a:t>, </a:t>
            </a:r>
            <a:r>
              <a:rPr lang="pl-PL" dirty="0" err="1"/>
              <a:t>temporal</a:t>
            </a:r>
            <a:r>
              <a:rPr lang="pl-PL" dirty="0"/>
              <a:t> and </a:t>
            </a:r>
            <a:r>
              <a:rPr lang="pl-PL" dirty="0" err="1"/>
              <a:t>vertical</a:t>
            </a:r>
            <a:r>
              <a:rPr lang="pl-PL" dirty="0"/>
              <a:t> profile)</a:t>
            </a:r>
          </a:p>
          <a:p>
            <a:pPr marL="114300" indent="0">
              <a:buFont typeface="Arial"/>
              <a:buNone/>
            </a:pPr>
            <a:r>
              <a:rPr lang="pl-PL" dirty="0"/>
              <a:t>- </a:t>
            </a:r>
            <a:r>
              <a:rPr lang="pl-PL" dirty="0" err="1"/>
              <a:t>dry</a:t>
            </a:r>
            <a:r>
              <a:rPr lang="pl-PL" dirty="0"/>
              <a:t> </a:t>
            </a:r>
            <a:r>
              <a:rPr lang="pl-PL" dirty="0" err="1"/>
              <a:t>deposition</a:t>
            </a:r>
            <a:r>
              <a:rPr lang="pl-PL" dirty="0"/>
              <a:t> and </a:t>
            </a:r>
            <a:r>
              <a:rPr lang="pl-PL" dirty="0" err="1"/>
              <a:t>washout</a:t>
            </a:r>
            <a:endParaRPr lang="pl-PL" dirty="0"/>
          </a:p>
          <a:p>
            <a:pPr marL="114300" indent="0">
              <a:buFont typeface="Arial"/>
              <a:buNone/>
            </a:pPr>
            <a:r>
              <a:rPr lang="pl-PL" dirty="0"/>
              <a:t>- </a:t>
            </a:r>
            <a:r>
              <a:rPr lang="pl-PL" dirty="0" err="1"/>
              <a:t>simulation-based</a:t>
            </a:r>
            <a:r>
              <a:rPr lang="pl-PL" dirty="0"/>
              <a:t> </a:t>
            </a:r>
            <a:r>
              <a:rPr lang="pl-PL" dirty="0" err="1"/>
              <a:t>size</a:t>
            </a:r>
            <a:r>
              <a:rPr lang="pl-PL" dirty="0"/>
              <a:t> </a:t>
            </a:r>
            <a:r>
              <a:rPr lang="pl-PL" dirty="0" err="1"/>
              <a:t>distribution</a:t>
            </a:r>
            <a:r>
              <a:rPr lang="pl-PL" dirty="0"/>
              <a:t> of </a:t>
            </a:r>
            <a:r>
              <a:rPr lang="pl-PL" dirty="0" err="1"/>
              <a:t>concentrations</a:t>
            </a:r>
            <a:r>
              <a:rPr lang="pl-PL" dirty="0"/>
              <a:t> </a:t>
            </a:r>
          </a:p>
          <a:p>
            <a:pPr marL="114300" indent="0">
              <a:buFont typeface="Arial"/>
              <a:buNone/>
            </a:pPr>
            <a:endParaRPr lang="pl-PL" dirty="0"/>
          </a:p>
          <a:p>
            <a:pPr marL="114300" indent="0">
              <a:buFont typeface="Arial"/>
              <a:buNone/>
            </a:pPr>
            <a:r>
              <a:rPr lang="pl-PL" dirty="0"/>
              <a:t>- </a:t>
            </a:r>
            <a:r>
              <a:rPr lang="pl-PL" dirty="0" err="1"/>
              <a:t>known</a:t>
            </a:r>
            <a:r>
              <a:rPr lang="pl-PL" dirty="0"/>
              <a:t> </a:t>
            </a:r>
            <a:r>
              <a:rPr lang="pl-PL" dirty="0" err="1"/>
              <a:t>evaluation</a:t>
            </a:r>
            <a:r>
              <a:rPr lang="pl-PL" dirty="0"/>
              <a:t> </a:t>
            </a:r>
            <a:r>
              <a:rPr lang="pl-PL" dirty="0" err="1"/>
              <a:t>issues</a:t>
            </a:r>
            <a:r>
              <a:rPr lang="pl-PL" dirty="0"/>
              <a:t> </a:t>
            </a:r>
          </a:p>
          <a:p>
            <a:pPr marL="114300" indent="0">
              <a:buFont typeface="Arial"/>
              <a:buNone/>
            </a:pPr>
            <a:endParaRPr lang="pl-PL" dirty="0"/>
          </a:p>
          <a:p>
            <a:pPr marL="114300" indent="0">
              <a:buFont typeface="Arial"/>
              <a:buNone/>
            </a:pPr>
            <a:r>
              <a:rPr lang="pl-PL" dirty="0" err="1"/>
              <a:t>Other</a:t>
            </a:r>
            <a:r>
              <a:rPr lang="pl-PL" dirty="0"/>
              <a:t> ?</a:t>
            </a:r>
          </a:p>
          <a:p>
            <a:pPr marL="114300" indent="0">
              <a:buFont typeface="Arial"/>
              <a:buNone/>
            </a:pP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4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C09C8C-4DEF-50D4-934D-B8C63E26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Workplan items in collaboration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06AE87D-CDA8-E5B0-F41B-D0C9A832C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9CC978A-C6E3-A007-233A-7F13FB425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149738"/>
              </p:ext>
            </p:extLst>
          </p:nvPr>
        </p:nvGraphicFramePr>
        <p:xfrm>
          <a:off x="733747" y="1203827"/>
          <a:ext cx="10155927" cy="5533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1709">
                  <a:extLst>
                    <a:ext uri="{9D8B030D-6E8A-4147-A177-3AD203B41FA5}">
                      <a16:colId xmlns:a16="http://schemas.microsoft.com/office/drawing/2014/main" val="3064084108"/>
                    </a:ext>
                  </a:extLst>
                </a:gridCol>
                <a:gridCol w="5647109">
                  <a:extLst>
                    <a:ext uri="{9D8B030D-6E8A-4147-A177-3AD203B41FA5}">
                      <a16:colId xmlns:a16="http://schemas.microsoft.com/office/drawing/2014/main" val="2040136770"/>
                    </a:ext>
                  </a:extLst>
                </a:gridCol>
                <a:gridCol w="3157109">
                  <a:extLst>
                    <a:ext uri="{9D8B030D-6E8A-4147-A177-3AD203B41FA5}">
                      <a16:colId xmlns:a16="http://schemas.microsoft.com/office/drawing/2014/main" val="833829427"/>
                    </a:ext>
                  </a:extLst>
                </a:gridCol>
              </a:tblGrid>
              <a:tr h="528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No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Workplan item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Leading TF/Centre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1429730"/>
                  </a:ext>
                </a:extLst>
              </a:tr>
              <a:tr h="3261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1.1.1.7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Long-term O3 projections in relation to CH4 mitigation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TF HTAP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5328757"/>
                  </a:ext>
                </a:extLst>
              </a:tr>
              <a:tr h="38501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1.1.3.2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O3 modelling of future scenarios 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TF HTAP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9853997"/>
                  </a:ext>
                </a:extLst>
              </a:tr>
              <a:tr h="7931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1.1.4.2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Global and regional model simulations of historical trends and future scenarios with assessment of human health and vegetation impacts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TF HTAP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3317985"/>
                  </a:ext>
                </a:extLst>
              </a:tr>
              <a:tr h="528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>
                          <a:effectLst/>
                        </a:rPr>
                        <a:t>1.1.1.5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Review source-receptor methodologies: brute force and sensibilities (local fractions) and their applicability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effectLst/>
                        </a:rPr>
                        <a:t>MSC-W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840175"/>
                  </a:ext>
                </a:extLst>
              </a:tr>
              <a:tr h="7931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>
                          <a:effectLst/>
                        </a:rPr>
                        <a:t>1.1.1.32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</a:rPr>
                        <a:t>Consolidate existing evidence on health outcomes of exposure to air pollution (related to 1.1.1.8b)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</a:rPr>
                        <a:t>TF-Health with other groups (TFIAM, TFMM)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7212289"/>
                  </a:ext>
                </a:extLst>
              </a:tr>
              <a:tr h="7931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1.1.2.3 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</a:rPr>
                        <a:t>Develop guidance on estimating and Party’s reporting of emissions of condensable component of PM (related to 1.1.1.3 and 1.1.1.4) 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</a:rPr>
                        <a:t>CEIP and TFEIP with MSC-W and TFMM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1654701"/>
                  </a:ext>
                </a:extLst>
              </a:tr>
              <a:tr h="5287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1.1.2.4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>
                          <a:effectLst/>
                        </a:rPr>
                        <a:t>Develop guidance on estimating and Party’s reporting of emissions of BC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dirty="0">
                          <a:effectLst/>
                        </a:rPr>
                        <a:t>TFEIP and CEIP with TFMM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7079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520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A3B60A-4684-7FF4-F583-39F4AACCF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280518"/>
            <a:ext cx="9720000" cy="1200288"/>
          </a:xfrm>
        </p:spPr>
        <p:txBody>
          <a:bodyPr/>
          <a:lstStyle/>
          <a:p>
            <a:r>
              <a:rPr lang="pl-PL" b="1" dirty="0" err="1"/>
              <a:t>Are</a:t>
            </a:r>
            <a:r>
              <a:rPr lang="pl-PL" b="1" dirty="0"/>
              <a:t> </a:t>
            </a:r>
            <a:r>
              <a:rPr lang="pl-PL" b="1" dirty="0" err="1"/>
              <a:t>you</a:t>
            </a:r>
            <a:r>
              <a:rPr lang="pl-PL" b="1" dirty="0"/>
              <a:t> </a:t>
            </a:r>
            <a:r>
              <a:rPr lang="pl-PL" b="1" dirty="0" err="1"/>
              <a:t>willing</a:t>
            </a:r>
            <a:r>
              <a:rPr lang="pl-PL" b="1" dirty="0"/>
              <a:t> to CONTRIBUTE to </a:t>
            </a:r>
            <a:r>
              <a:rPr lang="pl-PL" b="1" dirty="0" err="1"/>
              <a:t>following</a:t>
            </a:r>
            <a:r>
              <a:rPr lang="pl-PL" b="1" dirty="0"/>
              <a:t> </a:t>
            </a:r>
            <a:r>
              <a:rPr lang="pl-PL" b="1" dirty="0" err="1"/>
              <a:t>new</a:t>
            </a:r>
            <a:r>
              <a:rPr lang="pl-PL" b="1" dirty="0"/>
              <a:t> </a:t>
            </a:r>
            <a:r>
              <a:rPr lang="pl-PL" b="1" dirty="0" err="1"/>
              <a:t>topics</a:t>
            </a:r>
            <a:endParaRPr lang="pl-PL" dirty="0"/>
          </a:p>
        </p:txBody>
      </p:sp>
      <p:pic>
        <p:nvPicPr>
          <p:cNvPr id="5" name="Obraz 4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8A53E766-3F3F-2661-8843-A2D244793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8" y="1480806"/>
            <a:ext cx="6691820" cy="509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3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BCB15B-1388-7E27-67C9-04223F083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B64355-F878-EF4A-4574-3BDFF4CD8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2" y="232734"/>
            <a:ext cx="8666018" cy="64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32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97E880-3A03-7BC0-66CA-6E0FED9A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Modelling</a:t>
            </a:r>
            <a:r>
              <a:rPr lang="pl-PL" dirty="0"/>
              <a:t> and monitoring </a:t>
            </a:r>
            <a:r>
              <a:rPr lang="pl-PL" dirty="0" err="1"/>
              <a:t>techniques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579F542-8BDB-5292-0E4C-ED0559AC8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46" y="1636400"/>
            <a:ext cx="9186002" cy="47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61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E122C0-57A9-C53B-0E88-4046F2A11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Living</a:t>
            </a:r>
            <a:r>
              <a:rPr lang="pl-PL" dirty="0"/>
              <a:t> </a:t>
            </a:r>
            <a:r>
              <a:rPr lang="pl-PL" dirty="0" err="1"/>
              <a:t>document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773B23-2B1B-D981-16E9-476992DF9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Please</a:t>
            </a:r>
            <a:r>
              <a:rPr lang="pl-PL" dirty="0"/>
              <a:t> </a:t>
            </a:r>
            <a:r>
              <a:rPr lang="pl-PL" dirty="0" err="1"/>
              <a:t>fill</a:t>
            </a:r>
            <a:r>
              <a:rPr lang="pl-PL" dirty="0"/>
              <a:t> in, </a:t>
            </a:r>
            <a:r>
              <a:rPr lang="pl-PL" dirty="0" err="1"/>
              <a:t>comment</a:t>
            </a:r>
            <a:r>
              <a:rPr lang="pl-PL" dirty="0"/>
              <a:t>, </a:t>
            </a:r>
            <a:r>
              <a:rPr lang="pl-PL" dirty="0" err="1"/>
              <a:t>add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</a:t>
            </a:r>
            <a:r>
              <a:rPr lang="pl-PL" dirty="0" err="1"/>
              <a:t>ideas</a:t>
            </a:r>
            <a:r>
              <a:rPr lang="pl-PL" dirty="0"/>
              <a:t> – we </a:t>
            </a:r>
            <a:r>
              <a:rPr lang="pl-PL" dirty="0" err="1"/>
              <a:t>will</a:t>
            </a:r>
            <a:r>
              <a:rPr lang="pl-PL" dirty="0"/>
              <a:t> </a:t>
            </a:r>
            <a:r>
              <a:rPr lang="pl-PL" dirty="0" err="1"/>
              <a:t>discuss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tomorrow</a:t>
            </a:r>
            <a:endParaRPr lang="pl-PL" dirty="0"/>
          </a:p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docs.google.com</a:t>
            </a:r>
            <a:r>
              <a:rPr lang="pl-PL" dirty="0"/>
              <a:t>/</a:t>
            </a:r>
            <a:r>
              <a:rPr lang="pl-PL" dirty="0" err="1"/>
              <a:t>document</a:t>
            </a:r>
            <a:r>
              <a:rPr lang="pl-PL" dirty="0"/>
              <a:t>/d/16f7nRpttSJYQwDvwNN0zY1S12Tw-mlSOMZ_u9cAsm_A/</a:t>
            </a:r>
            <a:r>
              <a:rPr lang="pl-PL" dirty="0" err="1"/>
              <a:t>edit?tab</a:t>
            </a:r>
            <a:r>
              <a:rPr lang="pl-PL" dirty="0"/>
              <a:t>=t.0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0195512-28E7-5850-485F-1F22C6FF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535" y="290736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6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c592a50f4_0_162"/>
          <p:cNvSpPr txBox="1">
            <a:spLocks noGrp="1"/>
          </p:cNvSpPr>
          <p:nvPr>
            <p:ph type="body" idx="1"/>
          </p:nvPr>
        </p:nvSpPr>
        <p:spPr>
          <a:xfrm>
            <a:off x="233075" y="411524"/>
            <a:ext cx="10708500" cy="55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sz="2800" noProof="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sz="2800" noProof="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sz="2800" noProof="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sz="3500" b="1" noProof="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3500" b="1" noProof="0" dirty="0"/>
              <a:t>Thank you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sz="3500" noProof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c592a50f4_0_199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59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r>
              <a:rPr lang="en-GB" sz="3600" b="1"/>
              <a:t>TFMM organization in 2024</a:t>
            </a:r>
            <a:endParaRPr/>
          </a:p>
        </p:txBody>
      </p:sp>
      <p:sp>
        <p:nvSpPr>
          <p:cNvPr id="189" name="Google Shape;189;g2bc592a50f4_0_199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9720000" cy="449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</a:pPr>
            <a:r>
              <a:rPr lang="en-GB" sz="2200" dirty="0"/>
              <a:t>Email address: </a:t>
            </a:r>
            <a:r>
              <a:rPr lang="en-GB" sz="2200" dirty="0">
                <a:hlinkClick r:id="rId3"/>
              </a:rPr>
              <a:t>tfmm@ios.edu.pl</a:t>
            </a:r>
            <a:endParaRPr lang="en-GB" sz="2200" dirty="0"/>
          </a:p>
          <a:p>
            <a:pPr marL="889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lang="en-GB" sz="2200" dirty="0"/>
          </a:p>
          <a:p>
            <a:pPr indent="-368300">
              <a:lnSpc>
                <a:spcPct val="120000"/>
              </a:lnSpc>
              <a:spcBef>
                <a:spcPts val="0"/>
              </a:spcBef>
              <a:buSzPts val="2200"/>
            </a:pPr>
            <a:r>
              <a:rPr lang="en-GB" sz="2200" dirty="0"/>
              <a:t>On-line briefs:</a:t>
            </a:r>
          </a:p>
          <a:p>
            <a:pPr lvl="1" indent="-3683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ourier New"/>
              <a:buChar char="o"/>
            </a:pPr>
            <a:r>
              <a:rPr lang="en-GB" sz="2200" dirty="0"/>
              <a:t>TFMM online briefs related to July 2022 modelling Exercise</a:t>
            </a:r>
          </a:p>
          <a:p>
            <a:pPr lvl="1" indent="-3683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ourier New"/>
              <a:buChar char="o"/>
            </a:pPr>
            <a:r>
              <a:rPr lang="en-GB" sz="2200" dirty="0"/>
              <a:t>New work plan discussion</a:t>
            </a:r>
          </a:p>
          <a:p>
            <a:pPr lvl="1" indent="-3683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ourier New"/>
              <a:buChar char="o"/>
            </a:pPr>
            <a:endParaRPr lang="en-GB" sz="2200" dirty="0"/>
          </a:p>
          <a:p>
            <a:pPr marL="45720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</a:pPr>
            <a:r>
              <a:rPr lang="en-GB" sz="2200" dirty="0"/>
              <a:t>Presentation at EGU 2025 Air Quality Modelling session</a:t>
            </a:r>
          </a:p>
          <a:p>
            <a:pPr marL="45720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</a:pPr>
            <a:r>
              <a:rPr lang="en-GB" sz="2200" b="1" dirty="0"/>
              <a:t>5-7 May 2025 - 26th TFMM annual meeting</a:t>
            </a:r>
            <a:endParaRPr sz="2200" b="1" dirty="0"/>
          </a:p>
          <a:p>
            <a:pPr indent="-368300">
              <a:lnSpc>
                <a:spcPct val="120000"/>
              </a:lnSpc>
              <a:spcBef>
                <a:spcPts val="0"/>
              </a:spcBef>
              <a:buSzPts val="2200"/>
            </a:pPr>
            <a:endParaRPr lang="en-GB" sz="2200" dirty="0"/>
          </a:p>
          <a:p>
            <a:pPr indent="-368300">
              <a:lnSpc>
                <a:spcPct val="120000"/>
              </a:lnSpc>
              <a:spcBef>
                <a:spcPts val="0"/>
              </a:spcBef>
              <a:buSzPts val="2200"/>
            </a:pPr>
            <a:r>
              <a:rPr lang="en-GB" sz="2200" dirty="0"/>
              <a:t>June TFMM newsletter (based on the outcomes from the annual meeting)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bc592a50f4_0_181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591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spAutoFit/>
          </a:bodyPr>
          <a:lstStyle/>
          <a:p>
            <a:r>
              <a:rPr lang="en-GB" sz="3600" b="1" noProof="0" dirty="0"/>
              <a:t>Work plan items lead by TFMM (6)</a:t>
            </a:r>
            <a:endParaRPr lang="en-GB" noProof="0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B354F4E-059B-8FC1-A429-FDD4F0862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532737"/>
              </p:ext>
            </p:extLst>
          </p:nvPr>
        </p:nvGraphicFramePr>
        <p:xfrm>
          <a:off x="900000" y="1309861"/>
          <a:ext cx="10005565" cy="52884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0165">
                  <a:extLst>
                    <a:ext uri="{9D8B030D-6E8A-4147-A177-3AD203B41FA5}">
                      <a16:colId xmlns:a16="http://schemas.microsoft.com/office/drawing/2014/main" val="4283853921"/>
                    </a:ext>
                  </a:extLst>
                </a:gridCol>
                <a:gridCol w="4329953">
                  <a:extLst>
                    <a:ext uri="{9D8B030D-6E8A-4147-A177-3AD203B41FA5}">
                      <a16:colId xmlns:a16="http://schemas.microsoft.com/office/drawing/2014/main" val="1173772092"/>
                    </a:ext>
                  </a:extLst>
                </a:gridCol>
                <a:gridCol w="4585447">
                  <a:extLst>
                    <a:ext uri="{9D8B030D-6E8A-4147-A177-3AD203B41FA5}">
                      <a16:colId xmlns:a16="http://schemas.microsoft.com/office/drawing/2014/main" val="177066878"/>
                    </a:ext>
                  </a:extLst>
                </a:gridCol>
              </a:tblGrid>
              <a:tr h="384770"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Workplan item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Status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6632181"/>
                  </a:ext>
                </a:extLst>
              </a:tr>
              <a:tr h="239134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1.1.1.1 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Contribution of VOCs during high ozone pollution episodes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 2024 – completed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Survey on models – completed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Modelling exercise – ongoing</a:t>
                      </a: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431343"/>
                  </a:ext>
                </a:extLst>
              </a:tr>
              <a:tr h="38477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1.1.1.3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Aerosol chemical speciation in different models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  - in collaboration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Lessons learned from other EU projects</a:t>
                      </a:r>
                      <a:endParaRPr lang="pl-PL" sz="16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977239"/>
                  </a:ext>
                </a:extLst>
              </a:tr>
              <a:tr h="917696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1.1.1.4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Representation of intermediate and semi-volatile condensable emissions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447024"/>
                  </a:ext>
                </a:extLst>
              </a:tr>
              <a:tr h="587248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1.1.1.8a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Finalise the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Eurodelta-BaP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model intercomparison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CIEMAT with ENEA,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Ineris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FMI (manuscript ready)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296752"/>
                  </a:ext>
                </a:extLst>
              </a:tr>
              <a:tr h="769539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1.1.1.8b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Assessment of the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BaP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related  health effects  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ARP will be made available for TFMM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275589"/>
                  </a:ext>
                </a:extLst>
              </a:tr>
              <a:tr h="38477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1.3.5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Low-Cost Sensor review  - WMO report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Published: </a:t>
                      </a:r>
                      <a:r>
                        <a:rPr lang="pl-PL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GAW Report No. 293</a:t>
                      </a: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076117"/>
                  </a:ext>
                </a:extLst>
              </a:tr>
              <a:tr h="384770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1.1.1.2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Chemicals of emerging concern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Published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EMEP/CCC report 5/2024</a:t>
                      </a:r>
                    </a:p>
                  </a:txBody>
                  <a:tcPr marL="68580" marR="6858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064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3943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8CB1074-6FD0-EB86-C8F4-DDF0645D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87" y="495755"/>
            <a:ext cx="3357207" cy="646331"/>
          </a:xfrm>
        </p:spPr>
        <p:txBody>
          <a:bodyPr/>
          <a:lstStyle/>
          <a:p>
            <a:r>
              <a:rPr lang="en-GB" dirty="0"/>
              <a:t>CEC workshop</a:t>
            </a:r>
          </a:p>
        </p:txBody>
      </p:sp>
      <p:pic>
        <p:nvPicPr>
          <p:cNvPr id="10" name="Obraz 9" descr="Obraz zawierający tekst, chmura, zrzut ekranu, niebo&#10;&#10;Opis wygenerowany automatycznie">
            <a:extLst>
              <a:ext uri="{FF2B5EF4-FFF2-40B4-BE49-F238E27FC236}">
                <a16:creationId xmlns:a16="http://schemas.microsoft.com/office/drawing/2014/main" id="{1F79400E-3F27-03C4-A0A4-16E6554E3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87" y="1505647"/>
            <a:ext cx="7760884" cy="4119298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31681BF-7272-51FD-54A8-1124B7A13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949" y="2026316"/>
            <a:ext cx="3077959" cy="307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37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ekst, zrzut ekranu, Drapacz chmur, niebo&#10;&#10;Opis wygenerowany automatycznie">
            <a:extLst>
              <a:ext uri="{FF2B5EF4-FFF2-40B4-BE49-F238E27FC236}">
                <a16:creationId xmlns:a16="http://schemas.microsoft.com/office/drawing/2014/main" id="{EBECBB73-316E-5F1B-32B4-E6F6B1DF2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36" y="1466120"/>
            <a:ext cx="6207381" cy="49709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8C379178-AF85-88EC-9B1D-3E2DA4FE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37" y="522989"/>
            <a:ext cx="9720000" cy="646290"/>
          </a:xfrm>
        </p:spPr>
        <p:txBody>
          <a:bodyPr/>
          <a:lstStyle/>
          <a:p>
            <a:r>
              <a:rPr lang="pl-PL" dirty="0"/>
              <a:t>LCS (WMO)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4CE978-3720-2832-0A26-61A0B4747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327" y="187036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872" y="452581"/>
            <a:ext cx="5764643" cy="324261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147357" y="416515"/>
            <a:ext cx="5948643" cy="3282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EurodeltaBAP</a:t>
            </a:r>
            <a:endParaRPr lang="en-US" sz="2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en-US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en-US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dirty="0">
                <a:solidFill>
                  <a:schemeClr val="tx2"/>
                </a:solidFill>
                <a:latin typeface="Arial Rounded MT Bold" panose="020F0704030504030204" pitchFamily="34" charset="0"/>
              </a:rPr>
              <a:t>New model updates: SILAM and MINNI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dirty="0">
                <a:solidFill>
                  <a:schemeClr val="tx2"/>
                </a:solidFill>
                <a:latin typeface="Arial Rounded MT Bold" panose="020F0704030504030204" pitchFamily="34" charset="0"/>
              </a:rPr>
              <a:t>More variables submitted by SILAM and MINNI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dirty="0">
                <a:solidFill>
                  <a:schemeClr val="tx2"/>
                </a:solidFill>
                <a:latin typeface="Arial Rounded MT Bold" panose="020F0704030504030204" pitchFamily="34" charset="0"/>
              </a:rPr>
              <a:t>Results </a:t>
            </a:r>
            <a:r>
              <a:rPr lang="en-US" dirty="0" err="1">
                <a:solidFill>
                  <a:schemeClr val="tx2"/>
                </a:solidFill>
                <a:latin typeface="Arial Rounded MT Bold" panose="020F0704030504030204" pitchFamily="34" charset="0"/>
              </a:rPr>
              <a:t>analysed</a:t>
            </a:r>
            <a:r>
              <a:rPr lang="en-US" dirty="0">
                <a:solidFill>
                  <a:schemeClr val="tx2"/>
                </a:solidFill>
                <a:latin typeface="Arial Rounded MT Bold" panose="020F0704030504030204" pitchFamily="34" charset="0"/>
              </a:rPr>
              <a:t> at CIEMAT and presented at the </a:t>
            </a:r>
            <a:r>
              <a:rPr lang="en-US" dirty="0">
                <a:solidFill>
                  <a:srgbClr val="00B0F0"/>
                </a:solidFill>
                <a:latin typeface="Arial Rounded MT Bold" panose="020F0704030504030204" pitchFamily="34" charset="0"/>
              </a:rPr>
              <a:t>International Technical Meeting On Air Pollution Modeling And Its Application</a:t>
            </a:r>
            <a:r>
              <a:rPr lang="en-US" dirty="0">
                <a:solidFill>
                  <a:schemeClr val="tx2"/>
                </a:solidFill>
                <a:latin typeface="Arial Rounded MT Bold" panose="020F0704030504030204" pitchFamily="34" charset="0"/>
              </a:rPr>
              <a:t>, 14 - 18 Oct. 2024, Copenhagen, Denmark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dirty="0">
                <a:solidFill>
                  <a:schemeClr val="tx2"/>
                </a:solidFill>
                <a:latin typeface="Arial Rounded MT Bold" panose="020F0704030504030204" pitchFamily="34" charset="0"/>
              </a:rPr>
              <a:t>Manuscript ready to submit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678" y="3695193"/>
            <a:ext cx="3425265" cy="311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04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5ACC2-EE44-C5C2-7A02-D966B83AD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6" y="467729"/>
            <a:ext cx="10789830" cy="507919"/>
          </a:xfrm>
        </p:spPr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VOC intensive measurement conducted September2024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9388C-88B3-4D86-9C7A-90F99B472B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46688" y="6256744"/>
            <a:ext cx="277307" cy="2570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2"/>
                </a:solidFill>
                <a:latin typeface="Source Sans 3 Medium" panose="020B0303030403020204" pitchFamily="34" charset="0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F1C357-52C0-47F5-9F88-DD60D59D8750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26D0C5-1774-C087-B74F-D34A6549E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3995" y="1327964"/>
            <a:ext cx="5180968" cy="5185868"/>
          </a:xfrm>
        </p:spPr>
        <p:txBody>
          <a:bodyPr/>
          <a:lstStyle/>
          <a:p>
            <a:r>
              <a:rPr lang="en-GB" sz="1800" dirty="0"/>
              <a:t>Measurements closer to emission sources, thus more focus on industrial and urban sites, combined with regional sites in the vicinity. </a:t>
            </a:r>
          </a:p>
          <a:p>
            <a:r>
              <a:rPr lang="en-GB" sz="1800" b="1" dirty="0">
                <a:solidFill>
                  <a:srgbClr val="0070C0"/>
                </a:solidFill>
              </a:rPr>
              <a:t>high-resolution instrumentation</a:t>
            </a:r>
            <a:r>
              <a:rPr lang="en-GB" sz="1800" dirty="0"/>
              <a:t>,</a:t>
            </a:r>
          </a:p>
          <a:p>
            <a:r>
              <a:rPr lang="en-GB" sz="1800" dirty="0"/>
              <a:t>complement with manual measurements at selected sites to get the full range of species. </a:t>
            </a:r>
          </a:p>
          <a:p>
            <a:r>
              <a:rPr lang="en-GB" sz="1800" b="1" dirty="0">
                <a:solidFill>
                  <a:srgbClr val="0070C0"/>
                </a:solidFill>
              </a:rPr>
              <a:t>1 month measurement</a:t>
            </a:r>
          </a:p>
          <a:p>
            <a:endParaRPr lang="en-GB" sz="1800" b="1" dirty="0">
              <a:solidFill>
                <a:srgbClr val="0070C0"/>
              </a:solidFill>
            </a:endParaRPr>
          </a:p>
          <a:p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Ca 45 sites participate </a:t>
            </a:r>
          </a:p>
          <a:p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IMT Nord Europe (France) has the scientific/logistic lead</a:t>
            </a:r>
          </a:p>
          <a:p>
            <a:endParaRPr lang="en-GB" sz="1800" b="1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1800" b="1" dirty="0"/>
              <a:t>Close cooperation with  activities in </a:t>
            </a:r>
          </a:p>
          <a:p>
            <a:pPr marL="0" indent="0">
              <a:buNone/>
            </a:pPr>
            <a:r>
              <a:rPr lang="en-GB" sz="1800" b="1" dirty="0"/>
              <a:t>RI-URBANS  and ACTRIS</a:t>
            </a:r>
          </a:p>
          <a:p>
            <a:endParaRPr lang="en-GB" sz="1800" b="1" dirty="0">
              <a:solidFill>
                <a:srgbClr val="0070C0"/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4A7B5B2-AC12-F61A-484B-E6B6C67C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831" y="661427"/>
            <a:ext cx="879169" cy="663262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map of europe with blue dots&#10;&#10;Description automatically generated">
            <a:extLst>
              <a:ext uri="{FF2B5EF4-FFF2-40B4-BE49-F238E27FC236}">
                <a16:creationId xmlns:a16="http://schemas.microsoft.com/office/drawing/2014/main" id="{3FEF64F5-421F-4902-61C5-FC66B994C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85" y="1465347"/>
            <a:ext cx="5015248" cy="5015248"/>
          </a:xfrm>
          <a:prstGeom prst="rect">
            <a:avLst/>
          </a:prstGeom>
        </p:spPr>
      </p:pic>
      <p:pic>
        <p:nvPicPr>
          <p:cNvPr id="10" name="Bilde 1">
            <a:extLst>
              <a:ext uri="{FF2B5EF4-FFF2-40B4-BE49-F238E27FC236}">
                <a16:creationId xmlns:a16="http://schemas.microsoft.com/office/drawing/2014/main" id="{9716B2BE-BDEF-5DD0-1168-D83DF87A7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433" y="6159078"/>
            <a:ext cx="1531859" cy="628173"/>
          </a:xfrm>
          <a:prstGeom prst="rect">
            <a:avLst/>
          </a:prstGeom>
        </p:spPr>
      </p:pic>
      <p:pic>
        <p:nvPicPr>
          <p:cNvPr id="11" name="Picture 2" descr="The ATMOS-ACCESS project received funding! | ACTRIS">
            <a:extLst>
              <a:ext uri="{FF2B5EF4-FFF2-40B4-BE49-F238E27FC236}">
                <a16:creationId xmlns:a16="http://schemas.microsoft.com/office/drawing/2014/main" id="{CA1A5474-7B01-BE5B-4F43-1C92DBB3C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6"/>
          <a:stretch/>
        </p:blipFill>
        <p:spPr bwMode="auto">
          <a:xfrm>
            <a:off x="3600175" y="6139183"/>
            <a:ext cx="1243520" cy="66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7FA13E-9EAE-0138-B484-89C8B2704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8437" y="6218542"/>
            <a:ext cx="1149409" cy="5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14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A192720-66BF-6D67-4D85-26326C594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517"/>
            <a:ext cx="9720000" cy="646290"/>
          </a:xfrm>
        </p:spPr>
        <p:txBody>
          <a:bodyPr/>
          <a:lstStyle/>
          <a:p>
            <a:r>
              <a:rPr lang="en-GB" dirty="0"/>
              <a:t>July 2022 Modelling Exercise (IMP22)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90A2BB3C-3A8D-0CD5-DB85-FD6418A5B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173979"/>
              </p:ext>
            </p:extLst>
          </p:nvPr>
        </p:nvGraphicFramePr>
        <p:xfrm>
          <a:off x="1066425" y="2061510"/>
          <a:ext cx="4863821" cy="4050000"/>
        </p:xfrm>
        <a:graphic>
          <a:graphicData uri="http://schemas.openxmlformats.org/drawingml/2006/table">
            <a:tbl>
              <a:tblPr/>
              <a:tblGrid>
                <a:gridCol w="1682471">
                  <a:extLst>
                    <a:ext uri="{9D8B030D-6E8A-4147-A177-3AD203B41FA5}">
                      <a16:colId xmlns:a16="http://schemas.microsoft.com/office/drawing/2014/main" val="3826196373"/>
                    </a:ext>
                  </a:extLst>
                </a:gridCol>
                <a:gridCol w="3181350">
                  <a:extLst>
                    <a:ext uri="{9D8B030D-6E8A-4147-A177-3AD203B41FA5}">
                      <a16:colId xmlns:a16="http://schemas.microsoft.com/office/drawing/2014/main" val="2015184426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IEP-NRI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b="0">
                          <a:effectLst/>
                          <a:latin typeface="aptos" panose="020B0004020202020204" pitchFamily="34" charset="0"/>
                        </a:rPr>
                        <a:t>CAMx 7.20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5658235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IEP-NRI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b="0">
                          <a:effectLst/>
                          <a:latin typeface="aptos" panose="020B0004020202020204" pitchFamily="34" charset="0"/>
                        </a:rPr>
                        <a:t>GEM-AQ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5233607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BSC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b="0">
                          <a:effectLst/>
                          <a:latin typeface="aptos" panose="020B0004020202020204" pitchFamily="34" charset="0"/>
                        </a:rPr>
                        <a:t>MONARCH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70146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b="0">
                          <a:effectLst/>
                          <a:latin typeface="aptos" panose="020B0004020202020204" pitchFamily="34" charset="0"/>
                        </a:rPr>
                        <a:t>FMI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SILAM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21487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UKCEH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EMEP4UK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99533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b="0">
                          <a:effectLst/>
                          <a:latin typeface="aptos" panose="020B0004020202020204" pitchFamily="34" charset="0"/>
                        </a:rPr>
                        <a:t>ENEA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MINNI (x2)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41732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b="0" dirty="0" err="1">
                          <a:effectLst/>
                          <a:latin typeface="aptos" panose="020B0004020202020204" pitchFamily="34" charset="0"/>
                        </a:rPr>
                        <a:t>Met.no</a:t>
                      </a:r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/MSC-W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EMEP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33970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CIEMAT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CHIMERE  (x2)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23622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rtl="0" fontAlgn="b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EMPA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b="0" dirty="0">
                          <a:effectLst/>
                          <a:latin typeface="aptos" panose="020B0004020202020204" pitchFamily="34" charset="0"/>
                        </a:rPr>
                        <a:t>ICON-ART</a:t>
                      </a:r>
                    </a:p>
                  </a:txBody>
                  <a:tcPr marL="28575" marR="28575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41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295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FF37DE-C5D7-195D-6C9B-1A4CAE3B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8C78419-A293-1263-4C70-6A3BC6974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B3812C5-49B7-F3C1-6C65-FA386C1B8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9" y="495755"/>
            <a:ext cx="11947361" cy="625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6250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ja_Szablon_EN">
  <a:themeElements>
    <a:clrScheme name="IOS-PIB 1">
      <a:dk1>
        <a:srgbClr val="0D004B"/>
      </a:dk1>
      <a:lt1>
        <a:srgbClr val="FFFFFF"/>
      </a:lt1>
      <a:dk2>
        <a:srgbClr val="50A4D2"/>
      </a:dk2>
      <a:lt2>
        <a:srgbClr val="9BCA44"/>
      </a:lt2>
      <a:accent1>
        <a:srgbClr val="0064AC"/>
      </a:accent1>
      <a:accent2>
        <a:srgbClr val="61BE46"/>
      </a:accent2>
      <a:accent3>
        <a:srgbClr val="C1E8FA"/>
      </a:accent3>
      <a:accent4>
        <a:srgbClr val="AAD79B"/>
      </a:accent4>
      <a:accent5>
        <a:srgbClr val="E1EEFA"/>
      </a:accent5>
      <a:accent6>
        <a:srgbClr val="EEF0A5"/>
      </a:accent6>
      <a:hlink>
        <a:srgbClr val="61BE46"/>
      </a:hlink>
      <a:folHlink>
        <a:srgbClr val="0064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5014</TotalTime>
  <Words>905</Words>
  <Application>Microsoft Macintosh PowerPoint</Application>
  <PresentationFormat>Panoramiczny</PresentationFormat>
  <Paragraphs>175</Paragraphs>
  <Slides>19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7" baseType="lpstr">
      <vt:lpstr>Aptos</vt:lpstr>
      <vt:lpstr>Aptos</vt:lpstr>
      <vt:lpstr>Arial</vt:lpstr>
      <vt:lpstr>Arial Rounded MT Bold</vt:lpstr>
      <vt:lpstr>Calibri</vt:lpstr>
      <vt:lpstr>Courier New</vt:lpstr>
      <vt:lpstr>Source Sans 3 Medium</vt:lpstr>
      <vt:lpstr>Prezentacja_Szablon_EN</vt:lpstr>
      <vt:lpstr>TFMM  update and work plan </vt:lpstr>
      <vt:lpstr>TFMM organization in 2024</vt:lpstr>
      <vt:lpstr>Work plan items lead by TFMM (6)</vt:lpstr>
      <vt:lpstr>CEC workshop</vt:lpstr>
      <vt:lpstr>LCS (WMO)</vt:lpstr>
      <vt:lpstr>Prezentacja programu PowerPoint</vt:lpstr>
      <vt:lpstr>2nd VOC intensive measurement conducted September2024</vt:lpstr>
      <vt:lpstr>July 2022 Modelling Exercise (IMP22)</vt:lpstr>
      <vt:lpstr>Prezentacja programu PowerPoint</vt:lpstr>
      <vt:lpstr>Major outcome  (to be revised)</vt:lpstr>
      <vt:lpstr>Science questions for the 2024-2025 period (1) </vt:lpstr>
      <vt:lpstr>Science questions for the 2024-2025 period and beyond (2) </vt:lpstr>
      <vt:lpstr>New model survey (PM composition)</vt:lpstr>
      <vt:lpstr>Workplan items in collaboration</vt:lpstr>
      <vt:lpstr>Are you willing to CONTRIBUTE to following new topics</vt:lpstr>
      <vt:lpstr>Prezentacja programu PowerPoint</vt:lpstr>
      <vt:lpstr>Modelling and monitoring techniques</vt:lpstr>
      <vt:lpstr>Living document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TFMM - progress in the 2024-25 workplan  </dc:title>
  <dc:creator>COLETTE Augustin</dc:creator>
  <cp:lastModifiedBy>Strużewska Joanna</cp:lastModifiedBy>
  <cp:revision>375</cp:revision>
  <cp:lastPrinted>2025-04-14T14:18:55Z</cp:lastPrinted>
  <dcterms:created xsi:type="dcterms:W3CDTF">2019-09-06T13:05:53Z</dcterms:created>
  <dcterms:modified xsi:type="dcterms:W3CDTF">2025-05-05T08:16:00Z</dcterms:modified>
</cp:coreProperties>
</file>