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5"/>
  </p:notesMasterIdLst>
  <p:sldIdLst>
    <p:sldId id="3266" r:id="rId5"/>
    <p:sldId id="11294" r:id="rId6"/>
    <p:sldId id="11305" r:id="rId7"/>
    <p:sldId id="11308" r:id="rId8"/>
    <p:sldId id="11309" r:id="rId9"/>
    <p:sldId id="11310" r:id="rId10"/>
    <p:sldId id="11311" r:id="rId11"/>
    <p:sldId id="11307" r:id="rId12"/>
    <p:sldId id="11306" r:id="rId13"/>
    <p:sldId id="11312" r:id="rId14"/>
  </p:sldIdLst>
  <p:sldSz cx="12192000" cy="6858000"/>
  <p:notesSz cx="7104063" cy="10234613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BECD"/>
    <a:srgbClr val="FD8F18"/>
    <a:srgbClr val="BFB718"/>
    <a:srgbClr val="00467F"/>
    <a:srgbClr val="000090"/>
    <a:srgbClr val="005BAA"/>
    <a:srgbClr val="6B89B5"/>
    <a:srgbClr val="0B9B0E"/>
    <a:srgbClr val="92AF7C"/>
    <a:srgbClr val="70BC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5110"/>
  </p:normalViewPr>
  <p:slideViewPr>
    <p:cSldViewPr snapToGrid="0">
      <p:cViewPr varScale="1">
        <p:scale>
          <a:sx n="85" d="100"/>
          <a:sy n="85" d="100"/>
        </p:scale>
        <p:origin x="17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D6C2F5-660D-B44B-99D1-5A81931F50E2}" type="doc">
      <dgm:prSet loTypeId="urn:microsoft.com/office/officeart/2008/layout/CaptionedPicture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D5241F0-E260-2943-BDB0-1CC946F6589A}">
      <dgm:prSet phldrT="[Text]"/>
      <dgm:spPr/>
      <dgm:t>
        <a:bodyPr/>
        <a:lstStyle/>
        <a:p>
          <a:r>
            <a:rPr lang="en-GB" dirty="0"/>
            <a:t>AEROSOL</a:t>
          </a:r>
        </a:p>
      </dgm:t>
    </dgm:pt>
    <dgm:pt modelId="{4A17F3D8-7BA4-6648-9222-43EB48DAE91C}" type="parTrans" cxnId="{33EAA0BF-DF50-784C-A878-E714622E509F}">
      <dgm:prSet/>
      <dgm:spPr/>
      <dgm:t>
        <a:bodyPr/>
        <a:lstStyle/>
        <a:p>
          <a:endParaRPr lang="en-GB"/>
        </a:p>
      </dgm:t>
    </dgm:pt>
    <dgm:pt modelId="{DC652113-799C-2143-A45C-FF87D32B6C9E}" type="sibTrans" cxnId="{33EAA0BF-DF50-784C-A878-E714622E509F}">
      <dgm:prSet/>
      <dgm:spPr/>
      <dgm:t>
        <a:bodyPr/>
        <a:lstStyle/>
        <a:p>
          <a:endParaRPr lang="en-GB"/>
        </a:p>
      </dgm:t>
    </dgm:pt>
    <dgm:pt modelId="{C5814C74-FC77-CF4F-A914-6F428C0F92B2}">
      <dgm:prSet phldrT="[Text]"/>
      <dgm:spPr/>
      <dgm:t>
        <a:bodyPr/>
        <a:lstStyle/>
        <a:p>
          <a:r>
            <a:rPr lang="en-GB" dirty="0"/>
            <a:t>REACTIVE GAS</a:t>
          </a:r>
        </a:p>
      </dgm:t>
    </dgm:pt>
    <dgm:pt modelId="{941C06F0-C729-9A4B-84F5-00277DE1C888}" type="parTrans" cxnId="{22D0D7EA-3574-E144-B41D-74F44E1C2DF1}">
      <dgm:prSet/>
      <dgm:spPr/>
      <dgm:t>
        <a:bodyPr/>
        <a:lstStyle/>
        <a:p>
          <a:endParaRPr lang="en-GB"/>
        </a:p>
      </dgm:t>
    </dgm:pt>
    <dgm:pt modelId="{B29B45F9-1895-3C4A-BDFF-DE01CD1D3885}" type="sibTrans" cxnId="{22D0D7EA-3574-E144-B41D-74F44E1C2DF1}">
      <dgm:prSet/>
      <dgm:spPr/>
      <dgm:t>
        <a:bodyPr/>
        <a:lstStyle/>
        <a:p>
          <a:endParaRPr lang="en-GB"/>
        </a:p>
      </dgm:t>
    </dgm:pt>
    <dgm:pt modelId="{37CF1F5D-BBB6-014F-AA15-6364C4C794E7}">
      <dgm:prSet phldrT="[Text]"/>
      <dgm:spPr/>
      <dgm:t>
        <a:bodyPr/>
        <a:lstStyle/>
        <a:p>
          <a:r>
            <a:rPr lang="en-GB" dirty="0"/>
            <a:t>DEPOSITION</a:t>
          </a:r>
        </a:p>
      </dgm:t>
    </dgm:pt>
    <dgm:pt modelId="{1E2BA642-A342-B246-857C-17AFD39F2C88}" type="parTrans" cxnId="{DB6D7599-4CB6-3549-AF7D-003CD1B30A9B}">
      <dgm:prSet/>
      <dgm:spPr/>
      <dgm:t>
        <a:bodyPr/>
        <a:lstStyle/>
        <a:p>
          <a:endParaRPr lang="en-GB"/>
        </a:p>
      </dgm:t>
    </dgm:pt>
    <dgm:pt modelId="{48E74A5A-B776-384C-8355-F77F9DE9396A}" type="sibTrans" cxnId="{DB6D7599-4CB6-3549-AF7D-003CD1B30A9B}">
      <dgm:prSet/>
      <dgm:spPr/>
      <dgm:t>
        <a:bodyPr/>
        <a:lstStyle/>
        <a:p>
          <a:endParaRPr lang="en-GB"/>
        </a:p>
      </dgm:t>
    </dgm:pt>
    <dgm:pt modelId="{B31104E6-5FD0-E442-BC07-81BEE76E82BC}">
      <dgm:prSet/>
      <dgm:spPr/>
      <dgm:t>
        <a:bodyPr/>
        <a:lstStyle/>
        <a:p>
          <a:r>
            <a:rPr lang="en-GB" dirty="0"/>
            <a:t>OZONE UV</a:t>
          </a:r>
        </a:p>
      </dgm:t>
    </dgm:pt>
    <dgm:pt modelId="{5D395389-6E55-A247-9098-F3E6029619CF}" type="parTrans" cxnId="{F63D6C57-1AC0-2A46-B958-4D40858A4BE3}">
      <dgm:prSet/>
      <dgm:spPr/>
      <dgm:t>
        <a:bodyPr/>
        <a:lstStyle/>
        <a:p>
          <a:endParaRPr lang="en-GB"/>
        </a:p>
      </dgm:t>
    </dgm:pt>
    <dgm:pt modelId="{9A988FB1-58EC-7544-90A4-9AC72F6E61D3}" type="sibTrans" cxnId="{F63D6C57-1AC0-2A46-B958-4D40858A4BE3}">
      <dgm:prSet/>
      <dgm:spPr/>
      <dgm:t>
        <a:bodyPr/>
        <a:lstStyle/>
        <a:p>
          <a:endParaRPr lang="en-GB"/>
        </a:p>
      </dgm:t>
    </dgm:pt>
    <dgm:pt modelId="{694FDDAD-FB9F-D24E-9732-2A04B4CC4567}">
      <dgm:prSet/>
      <dgm:spPr/>
      <dgm:t>
        <a:bodyPr/>
        <a:lstStyle/>
        <a:p>
          <a:r>
            <a:rPr lang="en-GB" dirty="0"/>
            <a:t>GHG</a:t>
          </a:r>
        </a:p>
      </dgm:t>
    </dgm:pt>
    <dgm:pt modelId="{E68E6035-DDFD-5644-A0F6-1ACFAB8B54F0}" type="parTrans" cxnId="{09D37501-BC2F-E740-A965-E8A8FA106A4B}">
      <dgm:prSet/>
      <dgm:spPr/>
      <dgm:t>
        <a:bodyPr/>
        <a:lstStyle/>
        <a:p>
          <a:endParaRPr lang="en-GB"/>
        </a:p>
      </dgm:t>
    </dgm:pt>
    <dgm:pt modelId="{54435C34-F85F-F845-ABD3-666CF4714B79}" type="sibTrans" cxnId="{09D37501-BC2F-E740-A965-E8A8FA106A4B}">
      <dgm:prSet/>
      <dgm:spPr/>
      <dgm:t>
        <a:bodyPr/>
        <a:lstStyle/>
        <a:p>
          <a:endParaRPr lang="en-GB"/>
        </a:p>
      </dgm:t>
    </dgm:pt>
    <dgm:pt modelId="{27DEDBFD-B3EF-9844-8986-F54B52901687}" type="pres">
      <dgm:prSet presAssocID="{91D6C2F5-660D-B44B-99D1-5A81931F50E2}" presName="Name0" presStyleCnt="0">
        <dgm:presLayoutVars>
          <dgm:chMax/>
          <dgm:chPref/>
          <dgm:dir/>
        </dgm:presLayoutVars>
      </dgm:prSet>
      <dgm:spPr/>
    </dgm:pt>
    <dgm:pt modelId="{29EF6A98-FC0E-6E4B-81E6-D97951998E27}" type="pres">
      <dgm:prSet presAssocID="{2D5241F0-E260-2943-BDB0-1CC946F6589A}" presName="composite" presStyleCnt="0">
        <dgm:presLayoutVars>
          <dgm:chMax val="1"/>
          <dgm:chPref val="1"/>
        </dgm:presLayoutVars>
      </dgm:prSet>
      <dgm:spPr/>
    </dgm:pt>
    <dgm:pt modelId="{30036A53-5BD9-554A-8322-ED84447BD843}" type="pres">
      <dgm:prSet presAssocID="{2D5241F0-E260-2943-BDB0-1CC946F6589A}" presName="Accent" presStyleLbl="trAlignAcc1" presStyleIdx="0" presStyleCnt="5">
        <dgm:presLayoutVars>
          <dgm:chMax val="0"/>
          <dgm:chPref val="0"/>
        </dgm:presLayoutVars>
      </dgm:prSet>
      <dgm:spPr/>
    </dgm:pt>
    <dgm:pt modelId="{3804CFA0-30BB-E642-9804-0A1CF3D1FE19}" type="pres">
      <dgm:prSet presAssocID="{2D5241F0-E260-2943-BDB0-1CC946F6589A}" presName="Image" presStyleLbl="alignImgPlace1" presStyleIdx="0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B3BC551-14FA-BE40-84B6-3C1C12490660}" type="pres">
      <dgm:prSet presAssocID="{2D5241F0-E260-2943-BDB0-1CC946F6589A}" presName="ChildComposite" presStyleCnt="0"/>
      <dgm:spPr/>
    </dgm:pt>
    <dgm:pt modelId="{96459044-FB29-A646-AD3F-A83DE7091F43}" type="pres">
      <dgm:prSet presAssocID="{2D5241F0-E260-2943-BDB0-1CC946F6589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1231981-5E16-F540-99C7-34B9CA3B0462}" type="pres">
      <dgm:prSet presAssocID="{2D5241F0-E260-2943-BDB0-1CC946F6589A}" presName="Parent" presStyleLbl="revTx" presStyleIdx="0" presStyleCnt="5">
        <dgm:presLayoutVars>
          <dgm:chMax val="1"/>
          <dgm:chPref val="0"/>
          <dgm:bulletEnabled val="1"/>
        </dgm:presLayoutVars>
      </dgm:prSet>
      <dgm:spPr/>
    </dgm:pt>
    <dgm:pt modelId="{3BAAB664-2494-3B40-8CFF-E70525F3B62D}" type="pres">
      <dgm:prSet presAssocID="{DC652113-799C-2143-A45C-FF87D32B6C9E}" presName="sibTrans" presStyleCnt="0"/>
      <dgm:spPr/>
    </dgm:pt>
    <dgm:pt modelId="{A3D73FA7-BF7B-364B-847F-5CFAD92B7772}" type="pres">
      <dgm:prSet presAssocID="{C5814C74-FC77-CF4F-A914-6F428C0F92B2}" presName="composite" presStyleCnt="0">
        <dgm:presLayoutVars>
          <dgm:chMax val="1"/>
          <dgm:chPref val="1"/>
        </dgm:presLayoutVars>
      </dgm:prSet>
      <dgm:spPr/>
    </dgm:pt>
    <dgm:pt modelId="{1F2E660E-50DC-8744-A845-0CBDAF8A37C0}" type="pres">
      <dgm:prSet presAssocID="{C5814C74-FC77-CF4F-A914-6F428C0F92B2}" presName="Accent" presStyleLbl="trAlignAcc1" presStyleIdx="1" presStyleCnt="5">
        <dgm:presLayoutVars>
          <dgm:chMax val="0"/>
          <dgm:chPref val="0"/>
        </dgm:presLayoutVars>
      </dgm:prSet>
      <dgm:spPr/>
    </dgm:pt>
    <dgm:pt modelId="{338794C5-8ADE-2D48-A71F-EE73E4D885B2}" type="pres">
      <dgm:prSet presAssocID="{C5814C74-FC77-CF4F-A914-6F428C0F92B2}" presName="Image" presStyleLbl="alignImgPlace1" presStyleIdx="1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</dgm:pt>
    <dgm:pt modelId="{E28FFE0A-865F-1946-9CA9-CB0E88BBAB32}" type="pres">
      <dgm:prSet presAssocID="{C5814C74-FC77-CF4F-A914-6F428C0F92B2}" presName="ChildComposite" presStyleCnt="0"/>
      <dgm:spPr/>
    </dgm:pt>
    <dgm:pt modelId="{AC2C535C-2458-E34C-BBBB-5E784107E9E1}" type="pres">
      <dgm:prSet presAssocID="{C5814C74-FC77-CF4F-A914-6F428C0F92B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9601FEC-60AD-6A49-B95F-F62DBC480186}" type="pres">
      <dgm:prSet presAssocID="{C5814C74-FC77-CF4F-A914-6F428C0F92B2}" presName="Parent" presStyleLbl="revTx" presStyleIdx="1" presStyleCnt="5">
        <dgm:presLayoutVars>
          <dgm:chMax val="1"/>
          <dgm:chPref val="0"/>
          <dgm:bulletEnabled val="1"/>
        </dgm:presLayoutVars>
      </dgm:prSet>
      <dgm:spPr/>
    </dgm:pt>
    <dgm:pt modelId="{FC72C429-7595-3C4D-9B61-7272DD5B3419}" type="pres">
      <dgm:prSet presAssocID="{B29B45F9-1895-3C4A-BDFF-DE01CD1D3885}" presName="sibTrans" presStyleCnt="0"/>
      <dgm:spPr/>
    </dgm:pt>
    <dgm:pt modelId="{AF51B063-5DAC-0045-B989-BA16040BC882}" type="pres">
      <dgm:prSet presAssocID="{37CF1F5D-BBB6-014F-AA15-6364C4C794E7}" presName="composite" presStyleCnt="0">
        <dgm:presLayoutVars>
          <dgm:chMax val="1"/>
          <dgm:chPref val="1"/>
        </dgm:presLayoutVars>
      </dgm:prSet>
      <dgm:spPr/>
    </dgm:pt>
    <dgm:pt modelId="{563FA030-43F6-2C49-9226-8E3F85BF84C0}" type="pres">
      <dgm:prSet presAssocID="{37CF1F5D-BBB6-014F-AA15-6364C4C794E7}" presName="Accent" presStyleLbl="trAlignAcc1" presStyleIdx="2" presStyleCnt="5">
        <dgm:presLayoutVars>
          <dgm:chMax val="0"/>
          <dgm:chPref val="0"/>
        </dgm:presLayoutVars>
      </dgm:prSet>
      <dgm:spPr/>
    </dgm:pt>
    <dgm:pt modelId="{251B2E25-8DB7-4349-BEF4-423F1CE61CA4}" type="pres">
      <dgm:prSet presAssocID="{37CF1F5D-BBB6-014F-AA15-6364C4C794E7}" presName="Image" presStyleLbl="alignImgPlace1" presStyleIdx="2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B4CA66C3-DE8B-DA4B-AAA7-785958C12C34}" type="pres">
      <dgm:prSet presAssocID="{37CF1F5D-BBB6-014F-AA15-6364C4C794E7}" presName="ChildComposite" presStyleCnt="0"/>
      <dgm:spPr/>
    </dgm:pt>
    <dgm:pt modelId="{60943851-C5A3-3947-85AB-B7D8C6E38876}" type="pres">
      <dgm:prSet presAssocID="{37CF1F5D-BBB6-014F-AA15-6364C4C794E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497A699-76A3-3F42-8783-778DEA4E5670}" type="pres">
      <dgm:prSet presAssocID="{37CF1F5D-BBB6-014F-AA15-6364C4C794E7}" presName="Parent" presStyleLbl="revTx" presStyleIdx="2" presStyleCnt="5">
        <dgm:presLayoutVars>
          <dgm:chMax val="1"/>
          <dgm:chPref val="0"/>
          <dgm:bulletEnabled val="1"/>
        </dgm:presLayoutVars>
      </dgm:prSet>
      <dgm:spPr/>
    </dgm:pt>
    <dgm:pt modelId="{538B6A12-8DF5-E246-8F49-C60CEA7413D0}" type="pres">
      <dgm:prSet presAssocID="{48E74A5A-B776-384C-8355-F77F9DE9396A}" presName="sibTrans" presStyleCnt="0"/>
      <dgm:spPr/>
    </dgm:pt>
    <dgm:pt modelId="{18FD51C1-C051-7E48-ACB4-DA135B5C0550}" type="pres">
      <dgm:prSet presAssocID="{694FDDAD-FB9F-D24E-9732-2A04B4CC4567}" presName="composite" presStyleCnt="0">
        <dgm:presLayoutVars>
          <dgm:chMax val="1"/>
          <dgm:chPref val="1"/>
        </dgm:presLayoutVars>
      </dgm:prSet>
      <dgm:spPr/>
    </dgm:pt>
    <dgm:pt modelId="{09EC9EEB-02F8-E644-9CFC-774DCB4FFFE6}" type="pres">
      <dgm:prSet presAssocID="{694FDDAD-FB9F-D24E-9732-2A04B4CC4567}" presName="Accent" presStyleLbl="trAlignAcc1" presStyleIdx="3" presStyleCnt="5">
        <dgm:presLayoutVars>
          <dgm:chMax val="0"/>
          <dgm:chPref val="0"/>
        </dgm:presLayoutVars>
      </dgm:prSet>
      <dgm:spPr/>
    </dgm:pt>
    <dgm:pt modelId="{719F2440-8E43-0145-89C1-1872A87E62C9}" type="pres">
      <dgm:prSet presAssocID="{694FDDAD-FB9F-D24E-9732-2A04B4CC4567}" presName="Image" presStyleLbl="alignImgPlace1" presStyleIdx="3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66B81921-3F8F-D246-A974-8875217C5448}" type="pres">
      <dgm:prSet presAssocID="{694FDDAD-FB9F-D24E-9732-2A04B4CC4567}" presName="ChildComposite" presStyleCnt="0"/>
      <dgm:spPr/>
    </dgm:pt>
    <dgm:pt modelId="{E7EB4B11-E89A-8440-AEEE-848038AACB9A}" type="pres">
      <dgm:prSet presAssocID="{694FDDAD-FB9F-D24E-9732-2A04B4CC456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5DF50C1-8241-1446-9066-715BD686AFF9}" type="pres">
      <dgm:prSet presAssocID="{694FDDAD-FB9F-D24E-9732-2A04B4CC4567}" presName="Parent" presStyleLbl="revTx" presStyleIdx="3" presStyleCnt="5">
        <dgm:presLayoutVars>
          <dgm:chMax val="1"/>
          <dgm:chPref val="0"/>
          <dgm:bulletEnabled val="1"/>
        </dgm:presLayoutVars>
      </dgm:prSet>
      <dgm:spPr/>
    </dgm:pt>
    <dgm:pt modelId="{38481613-04C4-F646-9DF1-9770B17C0DD2}" type="pres">
      <dgm:prSet presAssocID="{54435C34-F85F-F845-ABD3-666CF4714B79}" presName="sibTrans" presStyleCnt="0"/>
      <dgm:spPr/>
    </dgm:pt>
    <dgm:pt modelId="{94232C12-8077-A44B-825D-217CBAEC6C5A}" type="pres">
      <dgm:prSet presAssocID="{B31104E6-5FD0-E442-BC07-81BEE76E82BC}" presName="composite" presStyleCnt="0">
        <dgm:presLayoutVars>
          <dgm:chMax val="1"/>
          <dgm:chPref val="1"/>
        </dgm:presLayoutVars>
      </dgm:prSet>
      <dgm:spPr/>
    </dgm:pt>
    <dgm:pt modelId="{3B9B771D-BD27-0B48-B58F-A749E0046660}" type="pres">
      <dgm:prSet presAssocID="{B31104E6-5FD0-E442-BC07-81BEE76E82BC}" presName="Accent" presStyleLbl="trAlignAcc1" presStyleIdx="4" presStyleCnt="5">
        <dgm:presLayoutVars>
          <dgm:chMax val="0"/>
          <dgm:chPref val="0"/>
        </dgm:presLayoutVars>
      </dgm:prSet>
      <dgm:spPr/>
    </dgm:pt>
    <dgm:pt modelId="{03964973-1D71-6645-9163-B924BF9A9E34}" type="pres">
      <dgm:prSet presAssocID="{B31104E6-5FD0-E442-BC07-81BEE76E82BC}" presName="Image" presStyleLbl="alignImgPlace1" presStyleIdx="4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ECC33B7B-8977-D640-B43A-36E73FEEFA8A}" type="pres">
      <dgm:prSet presAssocID="{B31104E6-5FD0-E442-BC07-81BEE76E82BC}" presName="ChildComposite" presStyleCnt="0"/>
      <dgm:spPr/>
    </dgm:pt>
    <dgm:pt modelId="{E3176538-9BB2-134A-9A2A-E2838E981AD4}" type="pres">
      <dgm:prSet presAssocID="{B31104E6-5FD0-E442-BC07-81BEE76E82B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AA4E7D6-D8FA-5A42-91F1-72A8167F5B08}" type="pres">
      <dgm:prSet presAssocID="{B31104E6-5FD0-E442-BC07-81BEE76E82BC}" presName="Parent" presStyleLbl="revTx" presStyleIdx="4" presStyleCnt="5">
        <dgm:presLayoutVars>
          <dgm:chMax val="1"/>
          <dgm:chPref val="0"/>
          <dgm:bulletEnabled val="1"/>
        </dgm:presLayoutVars>
      </dgm:prSet>
      <dgm:spPr/>
    </dgm:pt>
  </dgm:ptLst>
  <dgm:cxnLst>
    <dgm:cxn modelId="{09D37501-BC2F-E740-A965-E8A8FA106A4B}" srcId="{91D6C2F5-660D-B44B-99D1-5A81931F50E2}" destId="{694FDDAD-FB9F-D24E-9732-2A04B4CC4567}" srcOrd="3" destOrd="0" parTransId="{E68E6035-DDFD-5644-A0F6-1ACFAB8B54F0}" sibTransId="{54435C34-F85F-F845-ABD3-666CF4714B79}"/>
    <dgm:cxn modelId="{C786060B-62B9-1C4E-A9B7-C77166D93E99}" type="presOf" srcId="{694FDDAD-FB9F-D24E-9732-2A04B4CC4567}" destId="{05DF50C1-8241-1446-9066-715BD686AFF9}" srcOrd="0" destOrd="0" presId="urn:microsoft.com/office/officeart/2008/layout/CaptionedPictures"/>
    <dgm:cxn modelId="{A39E7E30-BCCF-E846-9E0F-9F9F7AF3395D}" type="presOf" srcId="{B31104E6-5FD0-E442-BC07-81BEE76E82BC}" destId="{7AA4E7D6-D8FA-5A42-91F1-72A8167F5B08}" srcOrd="0" destOrd="0" presId="urn:microsoft.com/office/officeart/2008/layout/CaptionedPictures"/>
    <dgm:cxn modelId="{C720E452-1885-FB45-B5E6-EA03795F19E7}" type="presOf" srcId="{91D6C2F5-660D-B44B-99D1-5A81931F50E2}" destId="{27DEDBFD-B3EF-9844-8986-F54B52901687}" srcOrd="0" destOrd="0" presId="urn:microsoft.com/office/officeart/2008/layout/CaptionedPictures"/>
    <dgm:cxn modelId="{F63D6C57-1AC0-2A46-B958-4D40858A4BE3}" srcId="{91D6C2F5-660D-B44B-99D1-5A81931F50E2}" destId="{B31104E6-5FD0-E442-BC07-81BEE76E82BC}" srcOrd="4" destOrd="0" parTransId="{5D395389-6E55-A247-9098-F3E6029619CF}" sibTransId="{9A988FB1-58EC-7544-90A4-9AC72F6E61D3}"/>
    <dgm:cxn modelId="{3264BD69-EC54-F449-A703-96E76E960AC8}" type="presOf" srcId="{37CF1F5D-BBB6-014F-AA15-6364C4C794E7}" destId="{4497A699-76A3-3F42-8783-778DEA4E5670}" srcOrd="0" destOrd="0" presId="urn:microsoft.com/office/officeart/2008/layout/CaptionedPictures"/>
    <dgm:cxn modelId="{CD99B386-8C16-C245-88D7-7D629E85CFCB}" type="presOf" srcId="{C5814C74-FC77-CF4F-A914-6F428C0F92B2}" destId="{19601FEC-60AD-6A49-B95F-F62DBC480186}" srcOrd="0" destOrd="0" presId="urn:microsoft.com/office/officeart/2008/layout/CaptionedPictures"/>
    <dgm:cxn modelId="{A3E5C987-08B0-CF42-A680-081ADE82166F}" type="presOf" srcId="{2D5241F0-E260-2943-BDB0-1CC946F6589A}" destId="{C1231981-5E16-F540-99C7-34B9CA3B0462}" srcOrd="0" destOrd="0" presId="urn:microsoft.com/office/officeart/2008/layout/CaptionedPictures"/>
    <dgm:cxn modelId="{DB6D7599-4CB6-3549-AF7D-003CD1B30A9B}" srcId="{91D6C2F5-660D-B44B-99D1-5A81931F50E2}" destId="{37CF1F5D-BBB6-014F-AA15-6364C4C794E7}" srcOrd="2" destOrd="0" parTransId="{1E2BA642-A342-B246-857C-17AFD39F2C88}" sibTransId="{48E74A5A-B776-384C-8355-F77F9DE9396A}"/>
    <dgm:cxn modelId="{33EAA0BF-DF50-784C-A878-E714622E509F}" srcId="{91D6C2F5-660D-B44B-99D1-5A81931F50E2}" destId="{2D5241F0-E260-2943-BDB0-1CC946F6589A}" srcOrd="0" destOrd="0" parTransId="{4A17F3D8-7BA4-6648-9222-43EB48DAE91C}" sibTransId="{DC652113-799C-2143-A45C-FF87D32B6C9E}"/>
    <dgm:cxn modelId="{22D0D7EA-3574-E144-B41D-74F44E1C2DF1}" srcId="{91D6C2F5-660D-B44B-99D1-5A81931F50E2}" destId="{C5814C74-FC77-CF4F-A914-6F428C0F92B2}" srcOrd="1" destOrd="0" parTransId="{941C06F0-C729-9A4B-84F5-00277DE1C888}" sibTransId="{B29B45F9-1895-3C4A-BDFF-DE01CD1D3885}"/>
    <dgm:cxn modelId="{9E4D4942-5C65-824A-8724-514B00D6F411}" type="presParOf" srcId="{27DEDBFD-B3EF-9844-8986-F54B52901687}" destId="{29EF6A98-FC0E-6E4B-81E6-D97951998E27}" srcOrd="0" destOrd="0" presId="urn:microsoft.com/office/officeart/2008/layout/CaptionedPictures"/>
    <dgm:cxn modelId="{2B4ED5D7-7293-ED47-BEC4-DDE9B8D290B7}" type="presParOf" srcId="{29EF6A98-FC0E-6E4B-81E6-D97951998E27}" destId="{30036A53-5BD9-554A-8322-ED84447BD843}" srcOrd="0" destOrd="0" presId="urn:microsoft.com/office/officeart/2008/layout/CaptionedPictures"/>
    <dgm:cxn modelId="{587FCAFE-8F10-F841-AAA1-3C105C7F7234}" type="presParOf" srcId="{29EF6A98-FC0E-6E4B-81E6-D97951998E27}" destId="{3804CFA0-30BB-E642-9804-0A1CF3D1FE19}" srcOrd="1" destOrd="0" presId="urn:microsoft.com/office/officeart/2008/layout/CaptionedPictures"/>
    <dgm:cxn modelId="{8E5352C2-F2F8-D141-AED1-4E10F79BF27E}" type="presParOf" srcId="{29EF6A98-FC0E-6E4B-81E6-D97951998E27}" destId="{8B3BC551-14FA-BE40-84B6-3C1C12490660}" srcOrd="2" destOrd="0" presId="urn:microsoft.com/office/officeart/2008/layout/CaptionedPictures"/>
    <dgm:cxn modelId="{F384E1AB-3B19-3147-A415-F72C920490E8}" type="presParOf" srcId="{8B3BC551-14FA-BE40-84B6-3C1C12490660}" destId="{96459044-FB29-A646-AD3F-A83DE7091F43}" srcOrd="0" destOrd="0" presId="urn:microsoft.com/office/officeart/2008/layout/CaptionedPictures"/>
    <dgm:cxn modelId="{43FF7822-5842-FC46-ABFD-F1E1FC44A43A}" type="presParOf" srcId="{8B3BC551-14FA-BE40-84B6-3C1C12490660}" destId="{C1231981-5E16-F540-99C7-34B9CA3B0462}" srcOrd="1" destOrd="0" presId="urn:microsoft.com/office/officeart/2008/layout/CaptionedPictures"/>
    <dgm:cxn modelId="{9D3B688F-69AE-AF45-8476-3E40B2839E6D}" type="presParOf" srcId="{27DEDBFD-B3EF-9844-8986-F54B52901687}" destId="{3BAAB664-2494-3B40-8CFF-E70525F3B62D}" srcOrd="1" destOrd="0" presId="urn:microsoft.com/office/officeart/2008/layout/CaptionedPictures"/>
    <dgm:cxn modelId="{73D33FAF-8325-A44F-9FA7-F5B96DC33AA1}" type="presParOf" srcId="{27DEDBFD-B3EF-9844-8986-F54B52901687}" destId="{A3D73FA7-BF7B-364B-847F-5CFAD92B7772}" srcOrd="2" destOrd="0" presId="urn:microsoft.com/office/officeart/2008/layout/CaptionedPictures"/>
    <dgm:cxn modelId="{D4236074-E6FE-9745-8A25-DBB959DE1F25}" type="presParOf" srcId="{A3D73FA7-BF7B-364B-847F-5CFAD92B7772}" destId="{1F2E660E-50DC-8744-A845-0CBDAF8A37C0}" srcOrd="0" destOrd="0" presId="urn:microsoft.com/office/officeart/2008/layout/CaptionedPictures"/>
    <dgm:cxn modelId="{F036EE8A-8775-534D-A877-5A66CB77CAF5}" type="presParOf" srcId="{A3D73FA7-BF7B-364B-847F-5CFAD92B7772}" destId="{338794C5-8ADE-2D48-A71F-EE73E4D885B2}" srcOrd="1" destOrd="0" presId="urn:microsoft.com/office/officeart/2008/layout/CaptionedPictures"/>
    <dgm:cxn modelId="{5629FD66-F82E-544C-8F16-DD286DDA2FCE}" type="presParOf" srcId="{A3D73FA7-BF7B-364B-847F-5CFAD92B7772}" destId="{E28FFE0A-865F-1946-9CA9-CB0E88BBAB32}" srcOrd="2" destOrd="0" presId="urn:microsoft.com/office/officeart/2008/layout/CaptionedPictures"/>
    <dgm:cxn modelId="{D906D3B6-212C-FF48-98E0-31CC6C2692D0}" type="presParOf" srcId="{E28FFE0A-865F-1946-9CA9-CB0E88BBAB32}" destId="{AC2C535C-2458-E34C-BBBB-5E784107E9E1}" srcOrd="0" destOrd="0" presId="urn:microsoft.com/office/officeart/2008/layout/CaptionedPictures"/>
    <dgm:cxn modelId="{AE42D052-EF4B-6A4D-8E21-97F9E83DBA98}" type="presParOf" srcId="{E28FFE0A-865F-1946-9CA9-CB0E88BBAB32}" destId="{19601FEC-60AD-6A49-B95F-F62DBC480186}" srcOrd="1" destOrd="0" presId="urn:microsoft.com/office/officeart/2008/layout/CaptionedPictures"/>
    <dgm:cxn modelId="{45B1F3B9-C5B9-4C4A-88B1-1443C37294E0}" type="presParOf" srcId="{27DEDBFD-B3EF-9844-8986-F54B52901687}" destId="{FC72C429-7595-3C4D-9B61-7272DD5B3419}" srcOrd="3" destOrd="0" presId="urn:microsoft.com/office/officeart/2008/layout/CaptionedPictures"/>
    <dgm:cxn modelId="{A53D0B03-D440-764F-98C3-97515E1EBE3B}" type="presParOf" srcId="{27DEDBFD-B3EF-9844-8986-F54B52901687}" destId="{AF51B063-5DAC-0045-B989-BA16040BC882}" srcOrd="4" destOrd="0" presId="urn:microsoft.com/office/officeart/2008/layout/CaptionedPictures"/>
    <dgm:cxn modelId="{429BA0C1-036B-C340-A980-7C5E60A6B792}" type="presParOf" srcId="{AF51B063-5DAC-0045-B989-BA16040BC882}" destId="{563FA030-43F6-2C49-9226-8E3F85BF84C0}" srcOrd="0" destOrd="0" presId="urn:microsoft.com/office/officeart/2008/layout/CaptionedPictures"/>
    <dgm:cxn modelId="{0DA603DB-6834-6645-A121-95433033EEAC}" type="presParOf" srcId="{AF51B063-5DAC-0045-B989-BA16040BC882}" destId="{251B2E25-8DB7-4349-BEF4-423F1CE61CA4}" srcOrd="1" destOrd="0" presId="urn:microsoft.com/office/officeart/2008/layout/CaptionedPictures"/>
    <dgm:cxn modelId="{71ABF197-AB7E-554B-9254-76CEEC2D8B16}" type="presParOf" srcId="{AF51B063-5DAC-0045-B989-BA16040BC882}" destId="{B4CA66C3-DE8B-DA4B-AAA7-785958C12C34}" srcOrd="2" destOrd="0" presId="urn:microsoft.com/office/officeart/2008/layout/CaptionedPictures"/>
    <dgm:cxn modelId="{280A1406-5F15-774F-92EC-8D5A6B20CD00}" type="presParOf" srcId="{B4CA66C3-DE8B-DA4B-AAA7-785958C12C34}" destId="{60943851-C5A3-3947-85AB-B7D8C6E38876}" srcOrd="0" destOrd="0" presId="urn:microsoft.com/office/officeart/2008/layout/CaptionedPictures"/>
    <dgm:cxn modelId="{4C0A9F80-1C81-244F-8535-7DEC3D98739E}" type="presParOf" srcId="{B4CA66C3-DE8B-DA4B-AAA7-785958C12C34}" destId="{4497A699-76A3-3F42-8783-778DEA4E5670}" srcOrd="1" destOrd="0" presId="urn:microsoft.com/office/officeart/2008/layout/CaptionedPictures"/>
    <dgm:cxn modelId="{2968FA72-B774-F84A-A6E6-93D345F241CC}" type="presParOf" srcId="{27DEDBFD-B3EF-9844-8986-F54B52901687}" destId="{538B6A12-8DF5-E246-8F49-C60CEA7413D0}" srcOrd="5" destOrd="0" presId="urn:microsoft.com/office/officeart/2008/layout/CaptionedPictures"/>
    <dgm:cxn modelId="{67ED3E9D-0114-4B49-94BA-AFE264D6A2FE}" type="presParOf" srcId="{27DEDBFD-B3EF-9844-8986-F54B52901687}" destId="{18FD51C1-C051-7E48-ACB4-DA135B5C0550}" srcOrd="6" destOrd="0" presId="urn:microsoft.com/office/officeart/2008/layout/CaptionedPictures"/>
    <dgm:cxn modelId="{7FE54448-4E5F-CB4D-8779-0F2B45AC1547}" type="presParOf" srcId="{18FD51C1-C051-7E48-ACB4-DA135B5C0550}" destId="{09EC9EEB-02F8-E644-9CFC-774DCB4FFFE6}" srcOrd="0" destOrd="0" presId="urn:microsoft.com/office/officeart/2008/layout/CaptionedPictures"/>
    <dgm:cxn modelId="{3CBE3E37-E7E3-EB4D-97C7-84565BCE527A}" type="presParOf" srcId="{18FD51C1-C051-7E48-ACB4-DA135B5C0550}" destId="{719F2440-8E43-0145-89C1-1872A87E62C9}" srcOrd="1" destOrd="0" presId="urn:microsoft.com/office/officeart/2008/layout/CaptionedPictures"/>
    <dgm:cxn modelId="{BDCF3C84-24F0-5740-8039-C31BC7C5D071}" type="presParOf" srcId="{18FD51C1-C051-7E48-ACB4-DA135B5C0550}" destId="{66B81921-3F8F-D246-A974-8875217C5448}" srcOrd="2" destOrd="0" presId="urn:microsoft.com/office/officeart/2008/layout/CaptionedPictures"/>
    <dgm:cxn modelId="{B54090E1-2DD6-8C43-9C16-7AAD6B633D54}" type="presParOf" srcId="{66B81921-3F8F-D246-A974-8875217C5448}" destId="{E7EB4B11-E89A-8440-AEEE-848038AACB9A}" srcOrd="0" destOrd="0" presId="urn:microsoft.com/office/officeart/2008/layout/CaptionedPictures"/>
    <dgm:cxn modelId="{36494395-8847-384A-80F0-CDA1D8828271}" type="presParOf" srcId="{66B81921-3F8F-D246-A974-8875217C5448}" destId="{05DF50C1-8241-1446-9066-715BD686AFF9}" srcOrd="1" destOrd="0" presId="urn:microsoft.com/office/officeart/2008/layout/CaptionedPictures"/>
    <dgm:cxn modelId="{0C70FACF-E917-314B-9364-615B980D80D5}" type="presParOf" srcId="{27DEDBFD-B3EF-9844-8986-F54B52901687}" destId="{38481613-04C4-F646-9DF1-9770B17C0DD2}" srcOrd="7" destOrd="0" presId="urn:microsoft.com/office/officeart/2008/layout/CaptionedPictures"/>
    <dgm:cxn modelId="{C223A55A-1A92-444B-9CA1-EF2C3C27472A}" type="presParOf" srcId="{27DEDBFD-B3EF-9844-8986-F54B52901687}" destId="{94232C12-8077-A44B-825D-217CBAEC6C5A}" srcOrd="8" destOrd="0" presId="urn:microsoft.com/office/officeart/2008/layout/CaptionedPictures"/>
    <dgm:cxn modelId="{B5A48DAE-80DD-C441-BF3E-920AE8096A85}" type="presParOf" srcId="{94232C12-8077-A44B-825D-217CBAEC6C5A}" destId="{3B9B771D-BD27-0B48-B58F-A749E0046660}" srcOrd="0" destOrd="0" presId="urn:microsoft.com/office/officeart/2008/layout/CaptionedPictures"/>
    <dgm:cxn modelId="{1D3C5940-2BF4-B741-B90A-8A156A295F2F}" type="presParOf" srcId="{94232C12-8077-A44B-825D-217CBAEC6C5A}" destId="{03964973-1D71-6645-9163-B924BF9A9E34}" srcOrd="1" destOrd="0" presId="urn:microsoft.com/office/officeart/2008/layout/CaptionedPictures"/>
    <dgm:cxn modelId="{EE66C533-3CA5-C447-9332-982DD08B1DFF}" type="presParOf" srcId="{94232C12-8077-A44B-825D-217CBAEC6C5A}" destId="{ECC33B7B-8977-D640-B43A-36E73FEEFA8A}" srcOrd="2" destOrd="0" presId="urn:microsoft.com/office/officeart/2008/layout/CaptionedPictures"/>
    <dgm:cxn modelId="{1C82D537-4C51-314A-B9F6-3F0CCD1292D2}" type="presParOf" srcId="{ECC33B7B-8977-D640-B43A-36E73FEEFA8A}" destId="{E3176538-9BB2-134A-9A2A-E2838E981AD4}" srcOrd="0" destOrd="0" presId="urn:microsoft.com/office/officeart/2008/layout/CaptionedPictures"/>
    <dgm:cxn modelId="{9B261CDE-EF0F-CD46-8870-59A77CB04F21}" type="presParOf" srcId="{ECC33B7B-8977-D640-B43A-36E73FEEFA8A}" destId="{7AA4E7D6-D8FA-5A42-91F1-72A8167F5B08}" srcOrd="1" destOrd="0" presId="urn:microsoft.com/office/officeart/2008/layout/CaptionedPictures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36A53-5BD9-554A-8322-ED84447BD843}">
      <dsp:nvSpPr>
        <dsp:cNvPr id="0" name=""/>
        <dsp:cNvSpPr/>
      </dsp:nvSpPr>
      <dsp:spPr>
        <a:xfrm>
          <a:off x="1248" y="465059"/>
          <a:ext cx="760310" cy="8944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04CFA0-30BB-E642-9804-0A1CF3D1FE19}">
      <dsp:nvSpPr>
        <dsp:cNvPr id="0" name=""/>
        <dsp:cNvSpPr/>
      </dsp:nvSpPr>
      <dsp:spPr>
        <a:xfrm>
          <a:off x="39264" y="500838"/>
          <a:ext cx="684279" cy="5814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231981-5E16-F540-99C7-34B9CA3B0462}">
      <dsp:nvSpPr>
        <dsp:cNvPr id="0" name=""/>
        <dsp:cNvSpPr/>
      </dsp:nvSpPr>
      <dsp:spPr>
        <a:xfrm>
          <a:off x="39264" y="1082252"/>
          <a:ext cx="684279" cy="241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AEROSOL</a:t>
          </a:r>
        </a:p>
      </dsp:txBody>
      <dsp:txXfrm>
        <a:off x="39264" y="1082252"/>
        <a:ext cx="684279" cy="241510"/>
      </dsp:txXfrm>
    </dsp:sp>
    <dsp:sp modelId="{1F2E660E-50DC-8744-A845-0CBDAF8A37C0}">
      <dsp:nvSpPr>
        <dsp:cNvPr id="0" name=""/>
        <dsp:cNvSpPr/>
      </dsp:nvSpPr>
      <dsp:spPr>
        <a:xfrm>
          <a:off x="993535" y="465059"/>
          <a:ext cx="760310" cy="8944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794C5-8ADE-2D48-A71F-EE73E4D885B2}">
      <dsp:nvSpPr>
        <dsp:cNvPr id="0" name=""/>
        <dsp:cNvSpPr/>
      </dsp:nvSpPr>
      <dsp:spPr>
        <a:xfrm>
          <a:off x="1031550" y="500838"/>
          <a:ext cx="684279" cy="58141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01FEC-60AD-6A49-B95F-F62DBC480186}">
      <dsp:nvSpPr>
        <dsp:cNvPr id="0" name=""/>
        <dsp:cNvSpPr/>
      </dsp:nvSpPr>
      <dsp:spPr>
        <a:xfrm>
          <a:off x="1031550" y="1082252"/>
          <a:ext cx="684279" cy="241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REACTIVE GAS</a:t>
          </a:r>
        </a:p>
      </dsp:txBody>
      <dsp:txXfrm>
        <a:off x="1031550" y="1082252"/>
        <a:ext cx="684279" cy="241510"/>
      </dsp:txXfrm>
    </dsp:sp>
    <dsp:sp modelId="{563FA030-43F6-2C49-9226-8E3F85BF84C0}">
      <dsp:nvSpPr>
        <dsp:cNvPr id="0" name=""/>
        <dsp:cNvSpPr/>
      </dsp:nvSpPr>
      <dsp:spPr>
        <a:xfrm>
          <a:off x="1985822" y="465059"/>
          <a:ext cx="760310" cy="8944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B2E25-8DB7-4349-BEF4-423F1CE61CA4}">
      <dsp:nvSpPr>
        <dsp:cNvPr id="0" name=""/>
        <dsp:cNvSpPr/>
      </dsp:nvSpPr>
      <dsp:spPr>
        <a:xfrm>
          <a:off x="2023837" y="500838"/>
          <a:ext cx="684279" cy="5814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97A699-76A3-3F42-8783-778DEA4E5670}">
      <dsp:nvSpPr>
        <dsp:cNvPr id="0" name=""/>
        <dsp:cNvSpPr/>
      </dsp:nvSpPr>
      <dsp:spPr>
        <a:xfrm>
          <a:off x="2023837" y="1082252"/>
          <a:ext cx="684279" cy="241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DEPOSITION</a:t>
          </a:r>
        </a:p>
      </dsp:txBody>
      <dsp:txXfrm>
        <a:off x="2023837" y="1082252"/>
        <a:ext cx="684279" cy="241510"/>
      </dsp:txXfrm>
    </dsp:sp>
    <dsp:sp modelId="{09EC9EEB-02F8-E644-9CFC-774DCB4FFFE6}">
      <dsp:nvSpPr>
        <dsp:cNvPr id="0" name=""/>
        <dsp:cNvSpPr/>
      </dsp:nvSpPr>
      <dsp:spPr>
        <a:xfrm>
          <a:off x="2978109" y="465059"/>
          <a:ext cx="760310" cy="8944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F2440-8E43-0145-89C1-1872A87E62C9}">
      <dsp:nvSpPr>
        <dsp:cNvPr id="0" name=""/>
        <dsp:cNvSpPr/>
      </dsp:nvSpPr>
      <dsp:spPr>
        <a:xfrm>
          <a:off x="3016124" y="500838"/>
          <a:ext cx="684279" cy="58141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DF50C1-8241-1446-9066-715BD686AFF9}">
      <dsp:nvSpPr>
        <dsp:cNvPr id="0" name=""/>
        <dsp:cNvSpPr/>
      </dsp:nvSpPr>
      <dsp:spPr>
        <a:xfrm>
          <a:off x="3016124" y="1082252"/>
          <a:ext cx="684279" cy="241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GHG</a:t>
          </a:r>
        </a:p>
      </dsp:txBody>
      <dsp:txXfrm>
        <a:off x="3016124" y="1082252"/>
        <a:ext cx="684279" cy="241510"/>
      </dsp:txXfrm>
    </dsp:sp>
    <dsp:sp modelId="{3B9B771D-BD27-0B48-B58F-A749E0046660}">
      <dsp:nvSpPr>
        <dsp:cNvPr id="0" name=""/>
        <dsp:cNvSpPr/>
      </dsp:nvSpPr>
      <dsp:spPr>
        <a:xfrm>
          <a:off x="3970396" y="465059"/>
          <a:ext cx="760310" cy="8944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964973-1D71-6645-9163-B924BF9A9E34}">
      <dsp:nvSpPr>
        <dsp:cNvPr id="0" name=""/>
        <dsp:cNvSpPr/>
      </dsp:nvSpPr>
      <dsp:spPr>
        <a:xfrm>
          <a:off x="4008411" y="500838"/>
          <a:ext cx="684279" cy="5814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A4E7D6-D8FA-5A42-91F1-72A8167F5B08}">
      <dsp:nvSpPr>
        <dsp:cNvPr id="0" name=""/>
        <dsp:cNvSpPr/>
      </dsp:nvSpPr>
      <dsp:spPr>
        <a:xfrm>
          <a:off x="4008411" y="1082252"/>
          <a:ext cx="684279" cy="241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OZONE UV</a:t>
          </a:r>
        </a:p>
      </dsp:txBody>
      <dsp:txXfrm>
        <a:off x="4008411" y="1082252"/>
        <a:ext cx="684279" cy="241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EEFB2F4-8143-484F-92D0-B436D8D1BE39}" type="datetimeFigureOut">
              <a:rPr lang="en-CH" smtClean="0"/>
              <a:t>5/3/25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BB3053F-2CFB-4B08-B61D-52DB37EA88F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132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3053F-2CFB-4B08-B61D-52DB37EA88F0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51833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3053F-2CFB-4B08-B61D-52DB37EA88F0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2965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3053F-2CFB-4B08-B61D-52DB37EA88F0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29292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09D9F-D504-11E8-0FEE-D12BAFA33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6C25AD-A72E-1E7C-6121-0F21797E48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040300-3E96-1D6D-9BB4-EAE161335B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85AF0-B461-40F5-E456-EA48EACE6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3053F-2CFB-4B08-B61D-52DB37EA88F0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21212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36B66-639E-C02D-2771-E4761841C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792650-A877-D570-993B-853A8F2745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B1A342-BD3A-47D3-4676-F17C0C2CF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2A6D6-728D-2A70-4D17-460002E0C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3053F-2CFB-4B08-B61D-52DB37EA88F0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38128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93766-9905-C365-0BFD-5A183554A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72296F-50AE-BFB2-9E04-253934166B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2E5C41-EE91-22E7-16E1-1627E5F340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E6B9B-D0AD-CA9A-108C-7FB390440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3053F-2CFB-4B08-B61D-52DB37EA88F0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822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8AED0-E550-491C-27B3-8BAAACFD3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C08457-2BDA-B716-27D5-31C5A77CF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FCFEE5-A2C0-CE50-DD4E-1DAA0DDE8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6A9E5-A1A2-362D-3DA9-6C1EB24A4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3053F-2CFB-4B08-B61D-52DB37EA88F0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109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7F95F4-6F6F-A948-B3CB-ED7C23750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156" y="-41453"/>
            <a:ext cx="12261156" cy="69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11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61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5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23C0AB1-DC1A-370D-2DBC-7F636C925F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6851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>
                <a:solidFill>
                  <a:srgbClr val="005BAA"/>
                </a:solidFill>
              </a:defRPr>
            </a:lvl1pPr>
          </a:lstStyle>
          <a:p>
            <a:r>
              <a:rPr lang="en-GB" dirty="0"/>
              <a:t>Content</a:t>
            </a:r>
            <a:endParaRPr lang="en-FR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E4AFEC8-D7E6-FB46-B2C8-3E1FF5184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41453"/>
            <a:ext cx="9144000" cy="32269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5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1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0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2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0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76234-1E8D-5144-AE8B-C6949DF3D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A2F6C6-939D-C949-96E0-93D82AC995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5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36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3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CE3D274-0336-1548-B843-F77B57059E7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52449" y="0"/>
            <a:ext cx="12244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8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wmo.int/activity-areas/wwrp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hyperlink" Target="https://community.wmo.int/activity-areas/gaw" TargetMode="External"/><Relationship Id="rId4" Type="http://schemas.openxmlformats.org/officeDocument/2006/relationships/hyperlink" Target="https://www.wcrp-climate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Hello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Bonjour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129E49-9846-9749-8902-E3A01EEF55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89785" y="274638"/>
            <a:ext cx="12281785" cy="69135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9740711-848A-9C46-B781-2F1515261204}"/>
              </a:ext>
            </a:extLst>
          </p:cNvPr>
          <p:cNvSpPr txBox="1">
            <a:spLocks/>
          </p:cNvSpPr>
          <p:nvPr/>
        </p:nvSpPr>
        <p:spPr>
          <a:xfrm>
            <a:off x="1916371" y="1033978"/>
            <a:ext cx="9880213" cy="3229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News </a:t>
            </a:r>
            <a:r>
              <a:rPr kumimoji="0" lang="de-CH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for</a:t>
            </a:r>
            <a:r>
              <a:rPr kumimoji="0" lang="de-CH" sz="4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WMO/GAW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4800" b="1" dirty="0">
              <a:solidFill>
                <a:srgbClr val="000090"/>
              </a:solidFill>
              <a:latin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90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Paolo Laj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3900" dirty="0">
                <a:solidFill>
                  <a:srgbClr val="000090"/>
                </a:solidFill>
                <a:latin typeface="Calibri"/>
              </a:rPr>
              <a:t>Head, </a:t>
            </a:r>
            <a:r>
              <a:rPr lang="de-CH" sz="3900" dirty="0" err="1">
                <a:solidFill>
                  <a:srgbClr val="000090"/>
                </a:solidFill>
                <a:latin typeface="Calibri"/>
              </a:rPr>
              <a:t>Atmospheric</a:t>
            </a:r>
            <a:r>
              <a:rPr lang="de-CH" sz="3900" dirty="0">
                <a:solidFill>
                  <a:srgbClr val="000090"/>
                </a:solidFill>
                <a:latin typeface="Calibri"/>
              </a:rPr>
              <a:t> Environment Research</a:t>
            </a:r>
            <a:endParaRPr kumimoji="0" lang="de-CH" sz="390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9260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D8D11-59AF-A9EB-C13F-26EC62D33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CCB35-00BA-5406-52B5-4733C470F798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Hello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Bonjour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41FA6-9C1B-ED8F-7170-123BFA12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74638"/>
            <a:ext cx="12281785" cy="69135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3155A05-3461-1CAB-D7D6-6E43C9C3EE84}"/>
              </a:ext>
            </a:extLst>
          </p:cNvPr>
          <p:cNvSpPr txBox="1">
            <a:spLocks/>
          </p:cNvSpPr>
          <p:nvPr/>
        </p:nvSpPr>
        <p:spPr>
          <a:xfrm>
            <a:off x="1916371" y="1033978"/>
            <a:ext cx="9880213" cy="3229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Thank</a:t>
            </a:r>
            <a:r>
              <a:rPr kumimoji="0" lang="de-CH" sz="4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de-CH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you</a:t>
            </a:r>
            <a:r>
              <a:rPr kumimoji="0" lang="de-CH" sz="4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!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4800" b="1" dirty="0">
              <a:solidFill>
                <a:srgbClr val="00009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15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0" y="1051862"/>
            <a:ext cx="546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Science &amp; Innovation </a:t>
            </a:r>
          </a:p>
          <a:p>
            <a:pPr algn="ctr" defTabSz="685800">
              <a:defRPr/>
            </a:pPr>
            <a:r>
              <a:rPr lang="en-US" sz="2000" b="1" i="1" dirty="0">
                <a:solidFill>
                  <a:prstClr val="black"/>
                </a:solidFill>
                <a:latin typeface="Calibri" panose="020F0502020204030204"/>
              </a:rPr>
              <a:t>V. Bouchet, new director as of May, 1</a:t>
            </a:r>
            <a:r>
              <a:rPr lang="en-US" sz="2000" b="1" i="1" baseline="30000" dirty="0">
                <a:solidFill>
                  <a:prstClr val="black"/>
                </a:solidFill>
                <a:latin typeface="Calibri" panose="020F0502020204030204"/>
              </a:rPr>
              <a:t>st</a:t>
            </a:r>
            <a:r>
              <a:rPr lang="en-US" sz="2000" b="1" i="1" dirty="0">
                <a:solidFill>
                  <a:prstClr val="black"/>
                </a:solidFill>
                <a:latin typeface="Calibri" panose="020F0502020204030204"/>
              </a:rPr>
              <a:t>, 2025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1296" y="117629"/>
            <a:ext cx="11800704" cy="557572"/>
          </a:xfrm>
        </p:spPr>
        <p:txBody>
          <a:bodyPr>
            <a:noAutofit/>
          </a:bodyPr>
          <a:lstStyle/>
          <a:p>
            <a:pPr algn="l"/>
            <a:r>
              <a:rPr lang="fr-CH" sz="3600" b="1" dirty="0">
                <a:solidFill>
                  <a:schemeClr val="tx2"/>
                </a:solidFill>
              </a:rPr>
              <a:t>WMO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CH" sz="3600" b="1">
                <a:solidFill>
                  <a:schemeClr val="tx2"/>
                </a:solidFill>
              </a:rPr>
              <a:t>Science </a:t>
            </a:r>
            <a:r>
              <a:rPr lang="en-CH" sz="3600" b="1" dirty="0">
                <a:solidFill>
                  <a:schemeClr val="tx2"/>
                </a:solidFill>
              </a:rPr>
              <a:t>and </a:t>
            </a:r>
            <a:r>
              <a:rPr lang="en-CH" sz="3600" b="1">
                <a:solidFill>
                  <a:schemeClr val="tx2"/>
                </a:solidFill>
              </a:rPr>
              <a:t>Innovation Department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9D3C46-9663-19EE-F3FF-E344E919E774}"/>
              </a:ext>
            </a:extLst>
          </p:cNvPr>
          <p:cNvSpPr txBox="1"/>
          <p:nvPr/>
        </p:nvSpPr>
        <p:spPr>
          <a:xfrm>
            <a:off x="6096000" y="1725762"/>
            <a:ext cx="5460790" cy="3147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CH" sz="2000"/>
              <a:t>World Weather Research Programme (WWRP)</a:t>
            </a:r>
            <a:endParaRPr lang="en-US" sz="2000" dirty="0">
              <a:cs typeface="Calibri"/>
            </a:endParaRPr>
          </a:p>
          <a:p>
            <a:r>
              <a:rPr lang="fr-CH" sz="2000" dirty="0">
                <a:hlinkClick r:id="rId3"/>
              </a:rPr>
              <a:t>https://community.wmo.int/activity-areas/wwrp</a:t>
            </a:r>
            <a:endParaRPr lang="en-CH" sz="2000">
              <a:cs typeface="Calibri"/>
            </a:endParaRPr>
          </a:p>
          <a:p>
            <a:endParaRPr lang="en-CH" sz="2000">
              <a:cs typeface="Calibri"/>
            </a:endParaRPr>
          </a:p>
          <a:p>
            <a:r>
              <a:rPr lang="en-CH" sz="2000"/>
              <a:t>World C</a:t>
            </a:r>
            <a:r>
              <a:rPr lang="fr-CH" sz="2000" dirty="0"/>
              <a:t>l</a:t>
            </a:r>
            <a:r>
              <a:rPr lang="en-CH" sz="2000" err="1"/>
              <a:t>imate</a:t>
            </a:r>
            <a:r>
              <a:rPr lang="en-CH" sz="2000"/>
              <a:t> Research Programme (WCRP)</a:t>
            </a:r>
            <a:endParaRPr lang="en-CH" sz="2000">
              <a:cs typeface="Calibri"/>
            </a:endParaRPr>
          </a:p>
          <a:p>
            <a:r>
              <a:rPr lang="en-US" sz="2000" dirty="0">
                <a:ea typeface="+mn-lt"/>
                <a:cs typeface="+mn-lt"/>
                <a:hlinkClick r:id="rId4"/>
              </a:rPr>
              <a:t>https://www.wcrp-climate.org</a:t>
            </a:r>
            <a:endParaRPr lang="en-CH" sz="2000">
              <a:cs typeface="Calibri"/>
            </a:endParaRPr>
          </a:p>
          <a:p>
            <a:endParaRPr lang="en-CH" sz="2000">
              <a:cs typeface="Calibri"/>
            </a:endParaRPr>
          </a:p>
          <a:p>
            <a:r>
              <a:rPr lang="fr-CH" sz="2000" dirty="0" err="1"/>
              <a:t>Atmospheric</a:t>
            </a:r>
            <a:r>
              <a:rPr lang="fr-CH" sz="2000" dirty="0"/>
              <a:t> </a:t>
            </a:r>
            <a:r>
              <a:rPr lang="fr-CH" sz="2000" dirty="0" err="1"/>
              <a:t>Environments</a:t>
            </a:r>
            <a:r>
              <a:rPr lang="fr-CH" sz="2000" dirty="0"/>
              <a:t> </a:t>
            </a:r>
            <a:r>
              <a:rPr lang="fr-CH" sz="2000" dirty="0" err="1"/>
              <a:t>Research</a:t>
            </a:r>
            <a:r>
              <a:rPr lang="fr-CH" sz="2000" dirty="0"/>
              <a:t> </a:t>
            </a:r>
            <a:r>
              <a:rPr lang="en-CH" sz="2000"/>
              <a:t>G</a:t>
            </a:r>
            <a:r>
              <a:rPr lang="fr-CH" sz="2000" dirty="0"/>
              <a:t>l</a:t>
            </a:r>
            <a:r>
              <a:rPr lang="en-CH" sz="2000" err="1"/>
              <a:t>obal</a:t>
            </a:r>
            <a:r>
              <a:rPr lang="en-CH" sz="2000"/>
              <a:t> Atmosphere Watch (GAW)</a:t>
            </a:r>
            <a:endParaRPr lang="en-CH" sz="2000">
              <a:cs typeface="Calibri"/>
            </a:endParaRPr>
          </a:p>
          <a:p>
            <a:r>
              <a:rPr lang="fr-CH" sz="2000" dirty="0">
                <a:hlinkClick r:id="rId5"/>
              </a:rPr>
              <a:t>https://community.wmo.int/activity-areas/gaw</a:t>
            </a:r>
            <a:endParaRPr lang="en-CH" sz="2000">
              <a:cs typeface="Calibri" panose="020F0502020204030204"/>
            </a:endParaRPr>
          </a:p>
          <a:p>
            <a:endParaRPr lang="en-CH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ED5A48-58BB-7035-062A-D726D55ED0A6}"/>
              </a:ext>
            </a:extLst>
          </p:cNvPr>
          <p:cNvSpPr txBox="1"/>
          <p:nvPr/>
        </p:nvSpPr>
        <p:spPr>
          <a:xfrm>
            <a:off x="6096001" y="4872777"/>
            <a:ext cx="5460789" cy="16081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CH" sz="2000"/>
              <a:t>The Science and Innovation Department (SI) leverages the global research community to advance the understanding of the Earth system, improve policy-relevant science, and enhance the science-for-services value cycle.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D24671-B99F-0C13-32C3-A3D8140BE4C7}"/>
              </a:ext>
            </a:extLst>
          </p:cNvPr>
          <p:cNvGrpSpPr/>
          <p:nvPr/>
        </p:nvGrpSpPr>
        <p:grpSpPr>
          <a:xfrm>
            <a:off x="529407" y="958100"/>
            <a:ext cx="4734544" cy="4608633"/>
            <a:chOff x="1686802" y="1808052"/>
            <a:chExt cx="3965769" cy="4019162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2E21EC27-FBCB-D8C6-D799-E68AD59CA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918" y="1808052"/>
              <a:ext cx="3961653" cy="4019162"/>
            </a:xfrm>
            <a:prstGeom prst="rect">
              <a:avLst/>
            </a:prstGeom>
          </p:spPr>
        </p:pic>
        <p:pic>
          <p:nvPicPr>
            <p:cNvPr id="4" name="Picture 3" descr="A blue sphere with black background&#10;&#10;Description automatically generated">
              <a:extLst>
                <a:ext uri="{FF2B5EF4-FFF2-40B4-BE49-F238E27FC236}">
                  <a16:creationId xmlns:a16="http://schemas.microsoft.com/office/drawing/2014/main" id="{F37DA65F-C2C1-9100-4173-3B22E9E7F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86802" y="5199704"/>
              <a:ext cx="1144079" cy="611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734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079C5-D9E0-991E-7D0A-D7CB0969C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7F12E8-BCEA-4E77-A81E-E4455A1235B0}"/>
              </a:ext>
            </a:extLst>
          </p:cNvPr>
          <p:cNvSpPr txBox="1"/>
          <p:nvPr/>
        </p:nvSpPr>
        <p:spPr>
          <a:xfrm>
            <a:off x="238540" y="0"/>
            <a:ext cx="1100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</a:t>
            </a:r>
            <a:r>
              <a:rPr kumimoji="0" lang="de-CH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</a:t>
            </a: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Watch</a:t>
            </a:r>
            <a:endParaRPr kumimoji="0" lang="fr-CH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uadroTexto 3">
            <a:extLst>
              <a:ext uri="{FF2B5EF4-FFF2-40B4-BE49-F238E27FC236}">
                <a16:creationId xmlns:a16="http://schemas.microsoft.com/office/drawing/2014/main" id="{E05BCC70-4AEB-7070-7F0A-D756B3062E8E}"/>
              </a:ext>
            </a:extLst>
          </p:cNvPr>
          <p:cNvSpPr txBox="1"/>
          <p:nvPr/>
        </p:nvSpPr>
        <p:spPr>
          <a:xfrm>
            <a:off x="210577" y="618105"/>
            <a:ext cx="8635637" cy="640156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Monitoring </a:t>
            </a:r>
            <a:r>
              <a:rPr lang="en-US" sz="2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Infrastructure</a:t>
            </a: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provision of harmonized atmospheric composition data from GAW stations, including some EMEP stations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Scientific assessments and guidance </a:t>
            </a: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advancing scientific understanding through analysis of global and regional data sets (gaps, trends and variability in a changing climate), guidance to evolving needs 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Science-for-Services Initiatives</a:t>
            </a: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engage with user communities for supporting Services, Policies, and Treaties, promoting research-to-Operation activities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Capacity Building and education</a:t>
            </a: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provide training opportunities for all GAW users from all regions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Communication and raising awareness </a:t>
            </a: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comprehensive, policy-relevant synthesis on the state of atmospheric composition. </a:t>
            </a:r>
          </a:p>
        </p:txBody>
      </p:sp>
      <p:pic>
        <p:nvPicPr>
          <p:cNvPr id="7" name="Picture 6" descr="A yellow and white cover with a cloud&#10;&#10;AI-generated content may be incorrect.">
            <a:extLst>
              <a:ext uri="{FF2B5EF4-FFF2-40B4-BE49-F238E27FC236}">
                <a16:creationId xmlns:a16="http://schemas.microsoft.com/office/drawing/2014/main" id="{93A28941-F9BB-D6DD-1831-F853D09E0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189" y="1596452"/>
            <a:ext cx="2633351" cy="3665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8084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FD53F-9B0E-454B-2F74-0477C3733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62992A-66AF-51A7-176E-0224EC499839}"/>
              </a:ext>
            </a:extLst>
          </p:cNvPr>
          <p:cNvSpPr txBox="1"/>
          <p:nvPr/>
        </p:nvSpPr>
        <p:spPr>
          <a:xfrm>
            <a:off x="238540" y="0"/>
            <a:ext cx="1100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</a:t>
            </a:r>
            <a:r>
              <a:rPr kumimoji="0" lang="de-CH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</a:t>
            </a: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Watch: Monitoring Infrastructure</a:t>
            </a:r>
            <a:endParaRPr kumimoji="0" lang="fr-CH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uadroTexto 3">
            <a:extLst>
              <a:ext uri="{FF2B5EF4-FFF2-40B4-BE49-F238E27FC236}">
                <a16:creationId xmlns:a16="http://schemas.microsoft.com/office/drawing/2014/main" id="{46C0B4CD-FC67-5BE1-D214-75728BE510B7}"/>
              </a:ext>
            </a:extLst>
          </p:cNvPr>
          <p:cNvSpPr txBox="1"/>
          <p:nvPr/>
        </p:nvSpPr>
        <p:spPr>
          <a:xfrm>
            <a:off x="67858" y="1358988"/>
            <a:ext cx="6566994" cy="3927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New Global station: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Trollhaugen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Station, located in Antarctica, operated by Norway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New regional station : station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Kasprowy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Wierch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(KAS) – Poland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Upgrading GAWSIS by re-connecting to World and Regional Data Centers 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Revising the organization of the GAW data chain, empowering Regions </a:t>
            </a:r>
            <a:endParaRPr lang="en-US" sz="2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hape 434">
            <a:extLst>
              <a:ext uri="{FF2B5EF4-FFF2-40B4-BE49-F238E27FC236}">
                <a16:creationId xmlns:a16="http://schemas.microsoft.com/office/drawing/2014/main" id="{81CABA8B-53A8-54C9-2FAB-26A8C0FA984F}"/>
              </a:ext>
            </a:extLst>
          </p:cNvPr>
          <p:cNvPicPr preferRelativeResize="0"/>
          <p:nvPr/>
        </p:nvPicPr>
        <p:blipFill rotWithShape="1">
          <a:blip r:embed="rId2"/>
          <a:srcRect b="21737"/>
          <a:stretch/>
        </p:blipFill>
        <p:spPr>
          <a:xfrm>
            <a:off x="7305999" y="2059170"/>
            <a:ext cx="4060808" cy="348336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01D8614-EAC2-0F43-4F47-CA34882998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6215761"/>
              </p:ext>
            </p:extLst>
          </p:nvPr>
        </p:nvGraphicFramePr>
        <p:xfrm>
          <a:off x="6970426" y="944380"/>
          <a:ext cx="4731955" cy="182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7946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93883-AFF3-24D7-FDF9-FE2227F4E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F96C61-6F33-3FAD-85CA-B8EF3888040D}"/>
              </a:ext>
            </a:extLst>
          </p:cNvPr>
          <p:cNvSpPr txBox="1"/>
          <p:nvPr/>
        </p:nvSpPr>
        <p:spPr>
          <a:xfrm>
            <a:off x="238540" y="0"/>
            <a:ext cx="11005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</a:t>
            </a:r>
            <a:r>
              <a:rPr kumimoji="0" lang="de-CH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</a:t>
            </a: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Watch: Scientific </a:t>
            </a:r>
            <a:r>
              <a:rPr kumimoji="0" lang="de-CH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assessments</a:t>
            </a: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de-CH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guidance</a:t>
            </a: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fr-CH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3B0C3896-743B-F95D-E196-C2D4D552DD0E}"/>
              </a:ext>
            </a:extLst>
          </p:cNvPr>
          <p:cNvSpPr txBox="1"/>
          <p:nvPr/>
        </p:nvSpPr>
        <p:spPr>
          <a:xfrm>
            <a:off x="67858" y="1358988"/>
            <a:ext cx="6566994" cy="4615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Encourage community scientific papers and reports (AQ, Climate and Health, EC/OC Worldwide, SDS, Ocean deposition, etc.. ), bringing Science to policy levels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Joint meetings of the WMO/GAW expert groups for integrated approaches : Short-lived atmospheric species (Nov. 2024), Urban activities (April 2025), GHG, Ozone and ODS (July 2025) 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snow covered mountain landscape&#10;&#10;AI-generated content may be incorrect.">
            <a:extLst>
              <a:ext uri="{FF2B5EF4-FFF2-40B4-BE49-F238E27FC236}">
                <a16:creationId xmlns:a16="http://schemas.microsoft.com/office/drawing/2014/main" id="{7DA17EB8-05A4-CB79-12E9-0E6ED2D50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763" y="819494"/>
            <a:ext cx="2253521" cy="3183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book cover with text&#10;&#10;AI-generated content may be incorrect.">
            <a:extLst>
              <a:ext uri="{FF2B5EF4-FFF2-40B4-BE49-F238E27FC236}">
                <a16:creationId xmlns:a16="http://schemas.microsoft.com/office/drawing/2014/main" id="{6D7B24D1-E94F-798D-8CDA-2BC8D9C73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518" y="819492"/>
            <a:ext cx="2253578" cy="3183954"/>
          </a:xfrm>
          <a:prstGeom prst="rect">
            <a:avLst/>
          </a:prstGeom>
        </p:spPr>
      </p:pic>
      <p:pic>
        <p:nvPicPr>
          <p:cNvPr id="9" name="Picture 8" descr="A magazine cover with a person watering a crop&#10;&#10;AI-generated content may be incorrect.">
            <a:extLst>
              <a:ext uri="{FF2B5EF4-FFF2-40B4-BE49-F238E27FC236}">
                <a16:creationId xmlns:a16="http://schemas.microsoft.com/office/drawing/2014/main" id="{1813A28E-0912-A430-C91D-CE24EF2C8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80" y="3230965"/>
            <a:ext cx="2355140" cy="3183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74AEEA-2500-394B-9766-E9D51B7FE1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21" y="3230960"/>
            <a:ext cx="2265041" cy="3183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8424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C8623-5DEF-169E-2C33-E6DFC7A39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0C7B3B-372A-6643-4532-03DFBE4095E8}"/>
              </a:ext>
            </a:extLst>
          </p:cNvPr>
          <p:cNvSpPr txBox="1"/>
          <p:nvPr/>
        </p:nvSpPr>
        <p:spPr>
          <a:xfrm>
            <a:off x="238540" y="0"/>
            <a:ext cx="11005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</a:t>
            </a:r>
            <a:r>
              <a:rPr kumimoji="0" lang="de-CH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</a:t>
            </a: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Watch: Science-</a:t>
            </a:r>
            <a:r>
              <a:rPr kumimoji="0" lang="de-CH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</a:t>
            </a: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-Services Initiatives</a:t>
            </a:r>
            <a:endParaRPr kumimoji="0" lang="fr-CH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uadroTexto 3">
            <a:extLst>
              <a:ext uri="{FF2B5EF4-FFF2-40B4-BE49-F238E27FC236}">
                <a16:creationId xmlns:a16="http://schemas.microsoft.com/office/drawing/2014/main" id="{658FAF1A-B125-2F07-DE65-CA4457D8170D}"/>
              </a:ext>
            </a:extLst>
          </p:cNvPr>
          <p:cNvSpPr txBox="1"/>
          <p:nvPr/>
        </p:nvSpPr>
        <p:spPr>
          <a:xfrm>
            <a:off x="673255" y="1606791"/>
            <a:ext cx="6626955" cy="382534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Air Quality forecasting (</a:t>
            </a:r>
            <a:r>
              <a:rPr lang="en-US" sz="2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GAFIS</a:t>
            </a: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), GHG emission and removal (</a:t>
            </a:r>
            <a:r>
              <a:rPr lang="en-US" sz="2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IG</a:t>
            </a:r>
            <a:r>
              <a:rPr lang="en-US" sz="2400" b="1" baseline="300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</a:t>
            </a: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and total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deposition of Atmospheric pollutants (</a:t>
            </a:r>
            <a:r>
              <a:rPr lang="en-US" sz="2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MMF-GTAD</a:t>
            </a: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New </a:t>
            </a:r>
            <a:r>
              <a:rPr lang="en-US" sz="2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ARCH</a:t>
            </a: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 </a:t>
            </a:r>
            <a:r>
              <a:rPr lang="en-US" sz="2400" dirty="0" err="1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AiR</a:t>
            </a: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Quality Climate and Health) working group now operational : recommend research, operational requirements and capacity needs for future climate and Health services.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A8342-2C8E-6F53-3F94-485915BA4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02" y="1805910"/>
            <a:ext cx="4703698" cy="324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685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4F9FE-7C32-8D7D-6EA1-388D0ADCB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D3FFDC-1785-2E9B-4C3F-7BD237AB0258}"/>
              </a:ext>
            </a:extLst>
          </p:cNvPr>
          <p:cNvSpPr txBox="1"/>
          <p:nvPr/>
        </p:nvSpPr>
        <p:spPr>
          <a:xfrm>
            <a:off x="238540" y="0"/>
            <a:ext cx="11005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</a:t>
            </a:r>
            <a:r>
              <a:rPr kumimoji="0" lang="de-CH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</a:t>
            </a: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Watch: </a:t>
            </a:r>
            <a:r>
              <a:rPr kumimoji="0" lang="de-CH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Building and </a:t>
            </a:r>
            <a:r>
              <a:rPr kumimoji="0" lang="de-CH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</a:t>
            </a:r>
            <a:endParaRPr kumimoji="0" lang="fr-CH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uadroTexto 3">
            <a:extLst>
              <a:ext uri="{FF2B5EF4-FFF2-40B4-BE49-F238E27FC236}">
                <a16:creationId xmlns:a16="http://schemas.microsoft.com/office/drawing/2014/main" id="{5E0B04D9-2202-B21B-95C9-E5E381F7DC87}"/>
              </a:ext>
            </a:extLst>
          </p:cNvPr>
          <p:cNvSpPr txBox="1"/>
          <p:nvPr/>
        </p:nvSpPr>
        <p:spPr>
          <a:xfrm>
            <a:off x="238540" y="1446551"/>
            <a:ext cx="7916109" cy="382534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HelveticaNeue" panose="02000503000000020004" pitchFamily="2" charset="0"/>
              </a:rPr>
              <a:t>New Expert Team on Atmospheric Composition Capacity Building and Education’ (</a:t>
            </a:r>
            <a:r>
              <a:rPr lang="en-GB" sz="2400" b="1" dirty="0">
                <a:solidFill>
                  <a:prstClr val="black"/>
                </a:solidFill>
                <a:latin typeface="HelveticaNeue" panose="02000503000000020004" pitchFamily="2" charset="0"/>
              </a:rPr>
              <a:t>ET-ACCBE</a:t>
            </a:r>
            <a:r>
              <a:rPr lang="en-GB" sz="2400" dirty="0">
                <a:solidFill>
                  <a:prstClr val="black"/>
                </a:solidFill>
                <a:latin typeface="HelveticaNeue" panose="02000503000000020004" pitchFamily="2" charset="0"/>
              </a:rPr>
              <a:t>): strategic guidance to GAW capacity building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GAWTEC 43 </a:t>
            </a: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 Greenhouse gas measurements successfully held and GAWTEC most likely to continue as hands-on AND online courses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Empowering 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Regional Training and GAW regional ecosystems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Need for specific training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activites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related to EMEP ? </a:t>
            </a:r>
            <a:endParaRPr lang="en-US" sz="240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 group of people posing for a photo in a factory">
            <a:extLst>
              <a:ext uri="{FF2B5EF4-FFF2-40B4-BE49-F238E27FC236}">
                <a16:creationId xmlns:a16="http://schemas.microsoft.com/office/drawing/2014/main" id="{813C09C0-A12F-330F-E746-8BDC7EE5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433" y="1446551"/>
            <a:ext cx="3089511" cy="411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62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49D8E-8E8E-FC50-6E47-688EE98D1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B1ECF-447C-17B0-21B2-7057E147F021}"/>
              </a:ext>
            </a:extLst>
          </p:cNvPr>
          <p:cNvSpPr txBox="1"/>
          <p:nvPr/>
        </p:nvSpPr>
        <p:spPr>
          <a:xfrm>
            <a:off x="238540" y="0"/>
            <a:ext cx="1100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</a:t>
            </a:r>
            <a:r>
              <a:rPr kumimoji="0" lang="de-CH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</a:t>
            </a: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Watch: Communication</a:t>
            </a:r>
            <a:endParaRPr kumimoji="0" lang="fr-CH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newspaper with text and images&#10;&#10;Description automatically generated">
            <a:extLst>
              <a:ext uri="{FF2B5EF4-FFF2-40B4-BE49-F238E27FC236}">
                <a16:creationId xmlns:a16="http://schemas.microsoft.com/office/drawing/2014/main" id="{85E97DD1-3E66-7CFA-AA0C-631AF24FD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091" y="3873956"/>
            <a:ext cx="2209431" cy="3068653"/>
          </a:xfrm>
          <a:prstGeom prst="rect">
            <a:avLst/>
          </a:prstGeom>
        </p:spPr>
      </p:pic>
      <p:pic>
        <p:nvPicPr>
          <p:cNvPr id="7" name="Picture 6" descr="A close-up of a newspaper&#10;&#10;Description automatically generated">
            <a:extLst>
              <a:ext uri="{FF2B5EF4-FFF2-40B4-BE49-F238E27FC236}">
                <a16:creationId xmlns:a16="http://schemas.microsoft.com/office/drawing/2014/main" id="{2D3F7DE1-ADB2-50CA-4595-14E6DFF3B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572" y="3903509"/>
            <a:ext cx="2142006" cy="2954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2FDA50-DA12-8F27-C9FE-43C601A2E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326" y="862468"/>
            <a:ext cx="2224448" cy="3011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C22E27-C313-73AD-B0F9-4281CF76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572" y="862468"/>
            <a:ext cx="2142006" cy="3011488"/>
          </a:xfrm>
          <a:prstGeom prst="rect">
            <a:avLst/>
          </a:prstGeom>
        </p:spPr>
      </p:pic>
      <p:sp>
        <p:nvSpPr>
          <p:cNvPr id="10" name="CuadroTexto 3">
            <a:extLst>
              <a:ext uri="{FF2B5EF4-FFF2-40B4-BE49-F238E27FC236}">
                <a16:creationId xmlns:a16="http://schemas.microsoft.com/office/drawing/2014/main" id="{14F72D27-A3E1-3BA4-AFC4-F4F3566067BF}"/>
              </a:ext>
            </a:extLst>
          </p:cNvPr>
          <p:cNvSpPr txBox="1"/>
          <p:nvPr/>
        </p:nvSpPr>
        <p:spPr>
          <a:xfrm>
            <a:off x="238540" y="862468"/>
            <a:ext cx="6956739" cy="471827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WMO bulletins: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comprehensive, policy-relevant synthesis on the state of atmospheric composition.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Atmospheric Indicators initiative :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Complete the bulletin series with new atmospheric indicators for a State of Atmospheric composition series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GAW Symposium 2026: April 13-17, 2026, Geneva. Launching the 2028-2031 GAW strategy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Subscribe to GAW Newsletters </a:t>
            </a:r>
          </a:p>
        </p:txBody>
      </p:sp>
    </p:spTree>
    <p:extLst>
      <p:ext uri="{BB962C8B-B14F-4D97-AF65-F5344CB8AC3E}">
        <p14:creationId xmlns:p14="http://schemas.microsoft.com/office/powerpoint/2010/main" val="693895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2F486-888B-2116-FE71-E4961A645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B8ED4F-C5CC-3238-6024-5CFB77C96E36}"/>
              </a:ext>
            </a:extLst>
          </p:cNvPr>
          <p:cNvSpPr txBox="1"/>
          <p:nvPr/>
        </p:nvSpPr>
        <p:spPr>
          <a:xfrm>
            <a:off x="559815" y="87162"/>
            <a:ext cx="1100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GAW in a European </a:t>
            </a:r>
            <a:r>
              <a:rPr kumimoji="0" lang="de-CH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Context</a:t>
            </a:r>
            <a:r>
              <a:rPr kumimoji="0" lang="de-CH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fr-CH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uadroTexto 3">
            <a:extLst>
              <a:ext uri="{FF2B5EF4-FFF2-40B4-BE49-F238E27FC236}">
                <a16:creationId xmlns:a16="http://schemas.microsoft.com/office/drawing/2014/main" id="{73EB1D0E-D9FB-0A4F-FB08-2B675B8991AF}"/>
              </a:ext>
            </a:extLst>
          </p:cNvPr>
          <p:cNvSpPr txBox="1"/>
          <p:nvPr/>
        </p:nvSpPr>
        <p:spPr>
          <a:xfrm>
            <a:off x="559815" y="1069860"/>
            <a:ext cx="8635637" cy="471827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Monitoring </a:t>
            </a:r>
            <a:r>
              <a:rPr lang="en-US" sz="2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Infrastructure</a:t>
            </a: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links to EMEP and to European Research Infrastructures (ACTRIS, IAGOS, ICOS)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Scientific assessments and guidance </a:t>
            </a: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Tends to be Global but appreciate the regional initiatives (i.e. work on BC performed within RI-URBANS / ACTRIS) </a:t>
            </a:r>
            <a:r>
              <a:rPr lang="en-US" sz="2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Science-for-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Services Initiatives</a:t>
            </a: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regional centers in Europe for SDS-WAS (BSC/AEMET) and work towards additional centers (G3W). Ongoing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EU projects (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iClimateAction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will mobilize European Data Centers.  </a:t>
            </a: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Capacity Building and education</a:t>
            </a:r>
            <a:r>
              <a:rPr lang="en-US" sz="2400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GAWTEC 44 to be discussed and how better streamlining different initiatives </a:t>
            </a:r>
          </a:p>
        </p:txBody>
      </p:sp>
    </p:spTree>
    <p:extLst>
      <p:ext uri="{BB962C8B-B14F-4D97-AF65-F5344CB8AC3E}">
        <p14:creationId xmlns:p14="http://schemas.microsoft.com/office/powerpoint/2010/main" val="3398126921"/>
      </p:ext>
    </p:extLst>
  </p:cSld>
  <p:clrMapOvr>
    <a:masterClrMapping/>
  </p:clrMapOvr>
</p:sld>
</file>

<file path=ppt/theme/theme1.xml><?xml version="1.0" encoding="utf-8"?>
<a:theme xmlns:a="http://schemas.openxmlformats.org/drawingml/2006/main" name="WMO_WHITE_Powerpoint_en_f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C1E5BA222991439BA07A4745E8FDAA" ma:contentTypeVersion="19" ma:contentTypeDescription="Create a new document." ma:contentTypeScope="" ma:versionID="d01a94aebb3ac7a95e7a5c37310e6736">
  <xsd:schema xmlns:xsd="http://www.w3.org/2001/XMLSchema" xmlns:xs="http://www.w3.org/2001/XMLSchema" xmlns:p="http://schemas.microsoft.com/office/2006/metadata/properties" xmlns:ns2="2c63548e-e22e-43cb-a415-9193d4d80a38" xmlns:ns3="9d2c9005-3129-4719-81ca-2fc8d806cf37" targetNamespace="http://schemas.microsoft.com/office/2006/metadata/properties" ma:root="true" ma:fieldsID="df17369df48703269f35bf1df7b776ba" ns2:_="" ns3:_="">
    <xsd:import namespace="2c63548e-e22e-43cb-a415-9193d4d80a38"/>
    <xsd:import namespace="9d2c9005-3129-4719-81ca-2fc8d806cf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Numb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3548e-e22e-43cb-a415-9193d4d80a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2a3b380-abf6-46f2-87bb-c2c114de1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umber" ma:index="26" nillable="true" ma:displayName="Number" ma:format="Dropdown" ma:internalName="Number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c9005-3129-4719-81ca-2fc8d806cf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f8e72c2-3be2-4c69-a9a3-0592c9f3eb49}" ma:internalName="TaxCatchAll" ma:showField="CatchAllData" ma:web="9d2c9005-3129-4719-81ca-2fc8d806cf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2c9005-3129-4719-81ca-2fc8d806cf37" xsi:nil="true"/>
    <Number xmlns="2c63548e-e22e-43cb-a415-9193d4d80a38" xsi:nil="true"/>
    <lcf76f155ced4ddcb4097134ff3c332f xmlns="2c63548e-e22e-43cb-a415-9193d4d80a3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5C65D3-E269-41F0-AF7C-5D7B2E2895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63548e-e22e-43cb-a415-9193d4d80a38"/>
    <ds:schemaRef ds:uri="9d2c9005-3129-4719-81ca-2fc8d806cf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C84FEC-8839-4DD0-B4E1-4CE0B5A33AE0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2c63548e-e22e-43cb-a415-9193d4d80a38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9d2c9005-3129-4719-81ca-2fc8d806cf37"/>
  </ds:schemaRefs>
</ds:datastoreItem>
</file>

<file path=customXml/itemProps3.xml><?xml version="1.0" encoding="utf-8"?>
<ds:datastoreItem xmlns:ds="http://schemas.openxmlformats.org/officeDocument/2006/customXml" ds:itemID="{5C748C7B-8C65-4225-AA7D-FA1D9C935E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5005</TotalTime>
  <Words>653</Words>
  <Application>Microsoft Macintosh PowerPoint</Application>
  <PresentationFormat>Widescreen</PresentationFormat>
  <Paragraphs>65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HelveticaNeue</vt:lpstr>
      <vt:lpstr>WMO_WHITE_Powerpoint_en_fr</vt:lpstr>
      <vt:lpstr>PowerPoint Presentation</vt:lpstr>
      <vt:lpstr>WMO Science and Innovation Department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Estelle De Coning</dc:creator>
  <cp:lastModifiedBy>Paolo Laj</cp:lastModifiedBy>
  <cp:revision>129</cp:revision>
  <cp:lastPrinted>2024-01-31T11:46:44Z</cp:lastPrinted>
  <dcterms:created xsi:type="dcterms:W3CDTF">2021-02-04T12:35:42Z</dcterms:created>
  <dcterms:modified xsi:type="dcterms:W3CDTF">2025-05-04T20:12:14Z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0x010100B0C1E5BA222991439BA07A4745E8FDAA</vt:lpwstr>
  </property>
</Properties>
</file>