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80" r:id="rId3"/>
    <p:sldId id="279" r:id="rId4"/>
    <p:sldId id="312" r:id="rId5"/>
    <p:sldId id="308" r:id="rId6"/>
    <p:sldId id="286" r:id="rId7"/>
    <p:sldId id="313" r:id="rId8"/>
    <p:sldId id="314" r:id="rId9"/>
    <p:sldId id="287" r:id="rId10"/>
    <p:sldId id="302" r:id="rId11"/>
    <p:sldId id="283" r:id="rId12"/>
    <p:sldId id="294" r:id="rId13"/>
    <p:sldId id="285" r:id="rId14"/>
    <p:sldId id="292" r:id="rId15"/>
    <p:sldId id="289" r:id="rId16"/>
    <p:sldId id="311" r:id="rId17"/>
    <p:sldId id="304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43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8" autoAdjust="0"/>
    <p:restoredTop sz="94660"/>
  </p:normalViewPr>
  <p:slideViewPr>
    <p:cSldViewPr snapToGrid="0">
      <p:cViewPr>
        <p:scale>
          <a:sx n="52" d="100"/>
          <a:sy n="52" d="100"/>
        </p:scale>
        <p:origin x="331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F5886-2860-40C2-B428-7122F31D9FA5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AB6DE-05A9-4070-A986-863BA169D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425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71D2-D19B-4BEB-A5A3-154CF71D172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45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F71D2-D19B-4BEB-A5A3-154CF71D172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141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39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66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79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66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93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7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54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46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00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22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62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26BC-85D9-4B9A-8456-240EA36272E8}" type="datetimeFigureOut">
              <a:rPr lang="es-ES" smtClean="0"/>
              <a:t>09/05/2023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8E26-8160-4530-BC6F-B278EC3628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70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cp-21-773-202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252902" y="951795"/>
            <a:ext cx="11764842" cy="2536056"/>
            <a:chOff x="177800" y="2362199"/>
            <a:chExt cx="12014200" cy="2359372"/>
          </a:xfrm>
        </p:grpSpPr>
        <p:sp>
          <p:nvSpPr>
            <p:cNvPr id="3" name="Rectángulo 2"/>
            <p:cNvSpPr/>
            <p:nvPr/>
          </p:nvSpPr>
          <p:spPr>
            <a:xfrm>
              <a:off x="177800" y="2362199"/>
              <a:ext cx="12014200" cy="235937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558800" y="2541369"/>
              <a:ext cx="110871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algn="ctr" defTabSz="787400">
                <a:spcBef>
                  <a:spcPts val="600"/>
                </a:spcBef>
              </a:pPr>
              <a:r>
                <a:rPr lang="en-US" sz="3200" dirty="0" smtClean="0">
                  <a:solidFill>
                    <a:srgbClr val="5F2987"/>
                  </a:solidFill>
                  <a:latin typeface="Eras Bold ITC" panose="020B0907030504020204" pitchFamily="34" charset="0"/>
                </a:rPr>
                <a:t>On </a:t>
              </a:r>
              <a:r>
                <a:rPr lang="en-US" sz="3200" dirty="0">
                  <a:solidFill>
                    <a:srgbClr val="5F2987"/>
                  </a:solidFill>
                  <a:latin typeface="Eras Bold ITC" panose="020B0907030504020204" pitchFamily="34" charset="0"/>
                </a:rPr>
                <a:t>the challenges of assessing the effects of emissions reductions on air quality: a modelling and an observational analysis for the COVID-19 case study </a:t>
              </a:r>
            </a:p>
          </p:txBody>
        </p:sp>
      </p:grpSp>
      <p:pic>
        <p:nvPicPr>
          <p:cNvPr id="23" name="Picture 2" descr="Logo CIEMAT"/>
          <p:cNvPicPr>
            <a:picLocks noChangeAspect="1" noChangeArrowheads="1"/>
          </p:cNvPicPr>
          <p:nvPr/>
        </p:nvPicPr>
        <p:blipFill>
          <a:blip r:embed="rId3" cstate="print"/>
          <a:srcRect l="8715"/>
          <a:stretch>
            <a:fillRect/>
          </a:stretch>
        </p:blipFill>
        <p:spPr bwMode="auto">
          <a:xfrm>
            <a:off x="7209595" y="3628750"/>
            <a:ext cx="2945135" cy="669433"/>
          </a:xfrm>
          <a:prstGeom prst="rect">
            <a:avLst/>
          </a:prstGeom>
          <a:noFill/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t="12663" b="31939"/>
          <a:stretch/>
        </p:blipFill>
        <p:spPr>
          <a:xfrm>
            <a:off x="10270821" y="4150159"/>
            <a:ext cx="1678680" cy="677915"/>
          </a:xfrm>
          <a:prstGeom prst="rect">
            <a:avLst/>
          </a:prstGeom>
        </p:spPr>
      </p:pic>
      <p:pic>
        <p:nvPicPr>
          <p:cNvPr id="25" name="Imagen 6"/>
          <p:cNvPicPr>
            <a:picLocks noChangeAspect="1"/>
          </p:cNvPicPr>
          <p:nvPr/>
        </p:nvPicPr>
        <p:blipFill rotWithShape="1">
          <a:blip r:embed="rId5"/>
          <a:srcRect l="18500" t="24801" r="36613" b="62600"/>
          <a:stretch/>
        </p:blipFill>
        <p:spPr>
          <a:xfrm>
            <a:off x="8721831" y="4801663"/>
            <a:ext cx="3444769" cy="5439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83060" y="3661741"/>
            <a:ext cx="68265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Eras Bold ITC" panose="020B0907030504020204" pitchFamily="34" charset="0"/>
              </a:rPr>
              <a:t>Marta G. Vivanco, Mark R. Theobald, Coralina Hernández, </a:t>
            </a:r>
            <a:r>
              <a:rPr lang="es-ES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Juan </a:t>
            </a:r>
            <a:r>
              <a:rPr lang="es-ES" dirty="0">
                <a:solidFill>
                  <a:srgbClr val="000000"/>
                </a:solidFill>
                <a:latin typeface="Eras Bold ITC" panose="020B0907030504020204" pitchFamily="34" charset="0"/>
              </a:rPr>
              <a:t>Luis Garrido, Victoria </a:t>
            </a:r>
            <a:r>
              <a:rPr lang="es-ES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Gil, Alejandro </a:t>
            </a:r>
            <a:r>
              <a:rPr lang="es-ES" dirty="0">
                <a:solidFill>
                  <a:srgbClr val="000000"/>
                </a:solidFill>
                <a:latin typeface="Eras Bold ITC" panose="020B0907030504020204" pitchFamily="34" charset="0"/>
              </a:rPr>
              <a:t>Rodríguez,  Fernando Martín</a:t>
            </a:r>
            <a:endParaRPr lang="es-ES" dirty="0" smtClean="0">
              <a:solidFill>
                <a:srgbClr val="000000"/>
              </a:solidFill>
              <a:latin typeface="Eras Bold ITC" panose="020B0907030504020204" pitchFamily="34" charset="0"/>
            </a:endParaRPr>
          </a:p>
          <a:p>
            <a:endParaRPr lang="es-ES" dirty="0">
              <a:solidFill>
                <a:srgbClr val="000000"/>
              </a:solidFill>
              <a:latin typeface="Eras Bold ITC" panose="020B0907030504020204" pitchFamily="34" charset="0"/>
            </a:endParaRPr>
          </a:p>
          <a:p>
            <a:r>
              <a:rPr lang="es-ES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Carlos </a:t>
            </a:r>
            <a:r>
              <a:rPr lang="es-ES" dirty="0">
                <a:solidFill>
                  <a:srgbClr val="000000"/>
                </a:solidFill>
                <a:latin typeface="Eras Bold ITC" panose="020B0907030504020204" pitchFamily="34" charset="0"/>
              </a:rPr>
              <a:t>Ordóñez,  José Manuel </a:t>
            </a:r>
            <a:r>
              <a:rPr lang="es-ES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Garrido</a:t>
            </a:r>
          </a:p>
          <a:p>
            <a:endParaRPr lang="es-ES" dirty="0">
              <a:solidFill>
                <a:srgbClr val="000000"/>
              </a:solidFill>
              <a:latin typeface="Eras Bold ITC" panose="020B0907030504020204" pitchFamily="34" charset="0"/>
            </a:endParaRPr>
          </a:p>
          <a:p>
            <a:r>
              <a:rPr lang="es-ES" dirty="0" smtClean="0">
                <a:solidFill>
                  <a:srgbClr val="000000"/>
                </a:solidFill>
                <a:latin typeface="Eras Bold ITC" panose="020B0907030504020204" pitchFamily="34" charset="0"/>
              </a:rPr>
              <a:t>Marc </a:t>
            </a:r>
            <a:r>
              <a:rPr lang="es-ES" dirty="0">
                <a:solidFill>
                  <a:srgbClr val="000000"/>
                </a:solidFill>
                <a:latin typeface="Eras Bold ITC" panose="020B0907030504020204" pitchFamily="34" charset="0"/>
              </a:rPr>
              <a:t>Guevara, Hervé Petetin</a:t>
            </a:r>
            <a:endParaRPr lang="es-ES" dirty="0">
              <a:latin typeface="Eras Bold ITC" panose="020B0907030504020204" pitchFamily="34" charset="0"/>
            </a:endParaRPr>
          </a:p>
        </p:txBody>
      </p:sp>
      <p:pic>
        <p:nvPicPr>
          <p:cNvPr id="1026" name="Picture 2" descr="https://www.ucm.es/data/cont/docs/3-2016-07-21-EscudoUCMTransparenteB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20" y="4455094"/>
            <a:ext cx="897200" cy="89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06733" y="5371476"/>
            <a:ext cx="3197454" cy="796312"/>
          </a:xfrm>
          <a:prstGeom prst="rect">
            <a:avLst/>
          </a:prstGeom>
        </p:spPr>
      </p:pic>
      <p:sp>
        <p:nvSpPr>
          <p:cNvPr id="21" name="4 Rectángulo"/>
          <p:cNvSpPr/>
          <p:nvPr/>
        </p:nvSpPr>
        <p:spPr>
          <a:xfrm>
            <a:off x="2772824" y="77432"/>
            <a:ext cx="93363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TFMM meeting		  </a:t>
            </a:r>
            <a:r>
              <a:rPr lang="es-E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May</a:t>
            </a:r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2023</a:t>
            </a:r>
            <a:r>
              <a:rPr lang="es-E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E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Warsaw</a:t>
            </a:r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s-E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Poland</a:t>
            </a:r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/>
        </p:nvSpPr>
        <p:spPr>
          <a:xfrm>
            <a:off x="2608179" y="1605414"/>
            <a:ext cx="5636792" cy="4044478"/>
          </a:xfrm>
          <a:custGeom>
            <a:avLst/>
            <a:gdLst>
              <a:gd name="connsiteX0" fmla="*/ 0 w 5636792"/>
              <a:gd name="connsiteY0" fmla="*/ 404448 h 4044478"/>
              <a:gd name="connsiteX1" fmla="*/ 404448 w 5636792"/>
              <a:gd name="connsiteY1" fmla="*/ 0 h 4044478"/>
              <a:gd name="connsiteX2" fmla="*/ 5232344 w 5636792"/>
              <a:gd name="connsiteY2" fmla="*/ 0 h 4044478"/>
              <a:gd name="connsiteX3" fmla="*/ 5636792 w 5636792"/>
              <a:gd name="connsiteY3" fmla="*/ 404448 h 4044478"/>
              <a:gd name="connsiteX4" fmla="*/ 5636792 w 5636792"/>
              <a:gd name="connsiteY4" fmla="*/ 3640030 h 4044478"/>
              <a:gd name="connsiteX5" fmla="*/ 5232344 w 5636792"/>
              <a:gd name="connsiteY5" fmla="*/ 4044478 h 4044478"/>
              <a:gd name="connsiteX6" fmla="*/ 404448 w 5636792"/>
              <a:gd name="connsiteY6" fmla="*/ 4044478 h 4044478"/>
              <a:gd name="connsiteX7" fmla="*/ 0 w 5636792"/>
              <a:gd name="connsiteY7" fmla="*/ 3640030 h 4044478"/>
              <a:gd name="connsiteX8" fmla="*/ 0 w 5636792"/>
              <a:gd name="connsiteY8" fmla="*/ 404448 h 404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6792" h="4044478">
                <a:moveTo>
                  <a:pt x="0" y="404448"/>
                </a:moveTo>
                <a:cubicBezTo>
                  <a:pt x="0" y="181078"/>
                  <a:pt x="181078" y="0"/>
                  <a:pt x="404448" y="0"/>
                </a:cubicBezTo>
                <a:lnTo>
                  <a:pt x="5232344" y="0"/>
                </a:lnTo>
                <a:cubicBezTo>
                  <a:pt x="5455714" y="0"/>
                  <a:pt x="5636792" y="181078"/>
                  <a:pt x="5636792" y="404448"/>
                </a:cubicBezTo>
                <a:lnTo>
                  <a:pt x="5636792" y="3640030"/>
                </a:lnTo>
                <a:cubicBezTo>
                  <a:pt x="5636792" y="3863400"/>
                  <a:pt x="5455714" y="4044478"/>
                  <a:pt x="5232344" y="4044478"/>
                </a:cubicBezTo>
                <a:lnTo>
                  <a:pt x="404448" y="4044478"/>
                </a:lnTo>
                <a:cubicBezTo>
                  <a:pt x="181078" y="4044478"/>
                  <a:pt x="0" y="3863400"/>
                  <a:pt x="0" y="3640030"/>
                </a:cubicBezTo>
                <a:lnTo>
                  <a:pt x="0" y="4044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5700" tIns="121920" rIns="121920" bIns="121920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Mean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GAM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ML</a:t>
            </a:r>
            <a:endParaRPr lang="es-ES" sz="3200" b="1" kern="1200" dirty="0">
              <a:latin typeface="Eras Bold ITC" panose="020B0907030504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726523" y="4265857"/>
            <a:ext cx="143692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Jan</a:t>
            </a: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, Feb, 2020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23" name="Flecha izquierda y derecha 22"/>
          <p:cNvSpPr/>
          <p:nvPr/>
        </p:nvSpPr>
        <p:spPr>
          <a:xfrm>
            <a:off x="6219625" y="2287408"/>
            <a:ext cx="3132634" cy="514663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0301955" y="3245846"/>
            <a:ext cx="136639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2020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9" name="Flecha derecha 38"/>
          <p:cNvSpPr/>
          <p:nvPr/>
        </p:nvSpPr>
        <p:spPr>
          <a:xfrm>
            <a:off x="5710675" y="4223020"/>
            <a:ext cx="964315" cy="56605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6724090" y="3266095"/>
            <a:ext cx="143692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Jan,Feb</a:t>
            </a:r>
            <a:r>
              <a:rPr lang="es-ES" sz="20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 2020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4" name="Flecha derecha 43"/>
          <p:cNvSpPr/>
          <p:nvPr/>
        </p:nvSpPr>
        <p:spPr>
          <a:xfrm>
            <a:off x="5747615" y="3243728"/>
            <a:ext cx="964315" cy="56605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5" name="Flecha izquierda y derecha 44"/>
          <p:cNvSpPr/>
          <p:nvPr/>
        </p:nvSpPr>
        <p:spPr>
          <a:xfrm>
            <a:off x="8137539" y="3144640"/>
            <a:ext cx="1587031" cy="660524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6" name="Flecha izquierda y derecha 45"/>
          <p:cNvSpPr/>
          <p:nvPr/>
        </p:nvSpPr>
        <p:spPr>
          <a:xfrm>
            <a:off x="8161018" y="4271640"/>
            <a:ext cx="1563551" cy="573125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7" name="Cerrar llave 46"/>
          <p:cNvSpPr/>
          <p:nvPr/>
        </p:nvSpPr>
        <p:spPr>
          <a:xfrm>
            <a:off x="9584240" y="1573559"/>
            <a:ext cx="175097" cy="363165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3059635" y="3763392"/>
            <a:ext cx="24353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meteorology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3010329" y="4818023"/>
            <a:ext cx="24039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meteorology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9756295" y="2509600"/>
            <a:ext cx="228330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C</a:t>
            </a:r>
            <a:r>
              <a:rPr lang="es-ES" sz="2000" b="1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oncentration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6812594" y="2710631"/>
            <a:ext cx="100331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BAU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6649" y="1774235"/>
            <a:ext cx="233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5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Previous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years</a:t>
            </a:r>
            <a:endParaRPr lang="es-ES" sz="2000" b="1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11829" y="6290497"/>
            <a:ext cx="460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Eras Bold ITC" panose="020B0907030504020204" pitchFamily="34" charset="0"/>
              </a:rPr>
              <a:t>Vivanco et al. 2023, in </a:t>
            </a:r>
            <a:r>
              <a:rPr lang="es-ES" b="1" dirty="0" err="1" smtClean="0">
                <a:latin typeface="Eras Bold ITC" panose="020B0907030504020204" pitchFamily="34" charset="0"/>
              </a:rPr>
              <a:t>progress</a:t>
            </a:r>
            <a:endParaRPr lang="es-ES" b="1" dirty="0">
              <a:latin typeface="Eras Bold ITC" panose="020B0907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4545" y="2330167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2014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19774" y="2883721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2015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36499" y="3437275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2016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37490" y="3972297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2017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857226" y="4527467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2018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" name="Cerrar llave 9"/>
          <p:cNvSpPr/>
          <p:nvPr/>
        </p:nvSpPr>
        <p:spPr>
          <a:xfrm>
            <a:off x="2116405" y="1578691"/>
            <a:ext cx="727546" cy="418718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100948" y="1260067"/>
            <a:ext cx="24085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Concentration</a:t>
            </a:r>
            <a:endParaRPr lang="es-ES" sz="2000" dirty="0">
              <a:solidFill>
                <a:srgbClr val="5F2987"/>
              </a:solidFill>
              <a:latin typeface="Eras Bold ITC" panose="020B0907030504020204" pitchFamily="3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6337734" y="1217910"/>
            <a:ext cx="563720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2"/>
                </a:solidFill>
                <a:latin typeface="Eras Bold ITC" panose="020B0907030504020204" pitchFamily="34" charset="0"/>
              </a:rPr>
              <a:t>Similar </a:t>
            </a:r>
            <a:r>
              <a:rPr lang="es-ES" sz="2400" b="1" dirty="0" err="1" smtClean="0">
                <a:solidFill>
                  <a:schemeClr val="accent2"/>
                </a:solidFill>
                <a:latin typeface="Eras Bold ITC" panose="020B0907030504020204" pitchFamily="34" charset="0"/>
              </a:rPr>
              <a:t>procedure</a:t>
            </a:r>
            <a:r>
              <a:rPr lang="es-ES" sz="2400" b="1" dirty="0" smtClean="0">
                <a:solidFill>
                  <a:schemeClr val="accent2"/>
                </a:solidFill>
                <a:latin typeface="Eras Bold ITC" panose="020B0907030504020204" pitchFamily="34" charset="0"/>
              </a:rPr>
              <a:t> to </a:t>
            </a:r>
            <a:r>
              <a:rPr lang="es-ES" sz="2400" b="1" dirty="0" err="1" smtClean="0">
                <a:solidFill>
                  <a:schemeClr val="accent2"/>
                </a:solidFill>
                <a:latin typeface="Eras Bold ITC" panose="020B0907030504020204" pitchFamily="34" charset="0"/>
              </a:rPr>
              <a:t>obtain</a:t>
            </a:r>
            <a:r>
              <a:rPr lang="es-ES" sz="2400" b="1" dirty="0" smtClean="0">
                <a:solidFill>
                  <a:schemeClr val="accent2"/>
                </a:solidFill>
                <a:latin typeface="Eras Bold ITC" panose="020B0907030504020204" pitchFamily="34" charset="0"/>
              </a:rPr>
              <a:t> 2019 </a:t>
            </a:r>
            <a:r>
              <a:rPr lang="es-ES" sz="2400" b="1" dirty="0" err="1" smtClean="0">
                <a:solidFill>
                  <a:schemeClr val="accent2"/>
                </a:solidFill>
                <a:latin typeface="Eras Bold ITC" panose="020B0907030504020204" pitchFamily="34" charset="0"/>
              </a:rPr>
              <a:t>concentration</a:t>
            </a:r>
            <a:endParaRPr lang="es-ES" sz="2400" b="1" dirty="0">
              <a:solidFill>
                <a:schemeClr val="accent2"/>
              </a:solidFill>
              <a:latin typeface="Eras Bold ITC" panose="020B0907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033536" y="3587576"/>
            <a:ext cx="180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  <a:p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Jan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, Feb 2020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10104622" y="4402524"/>
            <a:ext cx="194140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“BAU” </a:t>
            </a:r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period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636499" y="5182055"/>
            <a:ext cx="1436928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Jan,Feb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636499" y="213943"/>
            <a:ext cx="11338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87400">
              <a:spcBef>
                <a:spcPts val="600"/>
              </a:spcBef>
            </a:pP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How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would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the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GAM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perform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, for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example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to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estimate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2019?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Or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how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well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could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the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2014-2018 mean be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used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as a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guide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for 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2019 real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conc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.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?</a:t>
            </a:r>
            <a:endParaRPr lang="es-ES" sz="2400" dirty="0">
              <a:solidFill>
                <a:srgbClr val="5F2987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09" y="4040313"/>
            <a:ext cx="7470278" cy="28823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619" y="725442"/>
            <a:ext cx="6196726" cy="29186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3107" y="557766"/>
            <a:ext cx="5860649" cy="33826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682091" y="41960"/>
            <a:ext cx="366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PCC: Pearson </a:t>
            </a:r>
            <a:r>
              <a:rPr lang="es-ES" dirty="0" err="1" smtClean="0">
                <a:latin typeface="Eras Bold ITC" panose="020B0907030504020204" pitchFamily="34" charset="0"/>
              </a:rPr>
              <a:t>Correlation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Coefficient</a:t>
            </a:r>
            <a:r>
              <a:rPr lang="es-ES" dirty="0" smtClean="0">
                <a:latin typeface="Eras Bold ITC" panose="020B0907030504020204" pitchFamily="34" charset="0"/>
              </a:rPr>
              <a:t> (R)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885730" y="5014396"/>
            <a:ext cx="4055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The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evaluation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metrics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for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all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the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methods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are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reasonably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good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to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estimate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“BAU”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scenarios</a:t>
            </a:r>
            <a:endParaRPr lang="es-ES" dirty="0" smtClean="0">
              <a:solidFill>
                <a:srgbClr val="0070C0"/>
              </a:solidFill>
              <a:latin typeface="Eras Bold ITC" panose="020B0907030504020204" pitchFamily="34" charset="0"/>
            </a:endParaRPr>
          </a:p>
          <a:p>
            <a:endParaRPr lang="es-ES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85351" y="0"/>
            <a:ext cx="433722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O3: “</a:t>
            </a:r>
            <a:r>
              <a:rPr lang="es-ES" dirty="0" err="1" smtClean="0">
                <a:latin typeface="Eras Bold ITC" panose="020B0907030504020204" pitchFamily="34" charset="0"/>
              </a:rPr>
              <a:t>Evaluation</a:t>
            </a:r>
            <a:r>
              <a:rPr lang="es-ES" dirty="0" smtClean="0">
                <a:latin typeface="Eras Bold ITC" panose="020B0907030504020204" pitchFamily="34" charset="0"/>
              </a:rPr>
              <a:t>” of 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methods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257967" y="-57621"/>
            <a:ext cx="136639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2019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624364" y="42405"/>
            <a:ext cx="18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+</a:t>
            </a:r>
          </a:p>
          <a:p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Jan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, Feb 2020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069373" y="515222"/>
            <a:ext cx="93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Eras Bold ITC" panose="020B0907030504020204" pitchFamily="34" charset="0"/>
              </a:rPr>
              <a:t>/</a:t>
            </a:r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  <a:latin typeface="Eras Bold ITC" panose="020B0907030504020204" pitchFamily="34" charset="0"/>
              </a:rPr>
              <a:t>Spain</a:t>
            </a:r>
            <a:endParaRPr lang="es-ES" dirty="0">
              <a:solidFill>
                <a:schemeClr val="bg2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716442" y="649568"/>
            <a:ext cx="96251" cy="2967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185351" y="3855117"/>
            <a:ext cx="11783829" cy="11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35" y="3897599"/>
            <a:ext cx="7648468" cy="28663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uadroTexto 8"/>
          <p:cNvSpPr txBox="1"/>
          <p:nvPr/>
        </p:nvSpPr>
        <p:spPr>
          <a:xfrm>
            <a:off x="5038922" y="3793024"/>
            <a:ext cx="180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  <a:p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Jan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, Feb 2020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0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867" t="30356" r="29034" b="10088"/>
          <a:stretch/>
        </p:blipFill>
        <p:spPr>
          <a:xfrm>
            <a:off x="263524" y="2148764"/>
            <a:ext cx="3503876" cy="23906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0295" t="31290" r="29624" b="10215"/>
          <a:stretch/>
        </p:blipFill>
        <p:spPr>
          <a:xfrm>
            <a:off x="159392" y="118313"/>
            <a:ext cx="3549425" cy="23319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0296" t="31720" r="30672" b="10359"/>
          <a:stretch/>
        </p:blipFill>
        <p:spPr>
          <a:xfrm>
            <a:off x="7869261" y="68784"/>
            <a:ext cx="3566916" cy="23701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10054" t="28423" r="41155" b="14086"/>
          <a:stretch/>
        </p:blipFill>
        <p:spPr>
          <a:xfrm>
            <a:off x="277069" y="4269216"/>
            <a:ext cx="3616505" cy="23970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10538" t="29284" r="42043" b="12222"/>
          <a:stretch/>
        </p:blipFill>
        <p:spPr>
          <a:xfrm>
            <a:off x="4176373" y="15048"/>
            <a:ext cx="3475160" cy="2411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10214" t="28136" r="41318" b="11793"/>
          <a:stretch/>
        </p:blipFill>
        <p:spPr>
          <a:xfrm>
            <a:off x="4257419" y="4232788"/>
            <a:ext cx="3474012" cy="24219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/>
          <a:srcRect l="9569" t="29139" r="41076" b="11935"/>
          <a:stretch/>
        </p:blipFill>
        <p:spPr>
          <a:xfrm>
            <a:off x="7869261" y="4263811"/>
            <a:ext cx="3715778" cy="2495400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H="1">
            <a:off x="3893574" y="222422"/>
            <a:ext cx="1" cy="63143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7731430" y="406673"/>
            <a:ext cx="1" cy="63143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2291968" y="268091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GAM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324344" y="185974"/>
            <a:ext cx="984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MEAN 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23799" y="235822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maxhd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01228" y="2322677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max8hd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23372" y="4374149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hd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9903205" y="185971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CHIMERE 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947794" y="50203"/>
            <a:ext cx="1601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nRMSE</a:t>
            </a:r>
            <a:endParaRPr lang="es-ES" sz="2000" b="1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20367" t="31067" r="29833" b="9733"/>
          <a:stretch/>
        </p:blipFill>
        <p:spPr>
          <a:xfrm>
            <a:off x="3957385" y="2175654"/>
            <a:ext cx="3705130" cy="24775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20726" t="30717" r="30323" b="9785"/>
          <a:stretch/>
        </p:blipFill>
        <p:spPr>
          <a:xfrm>
            <a:off x="7824719" y="2189059"/>
            <a:ext cx="3559149" cy="2433355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V="1">
            <a:off x="139239" y="2552191"/>
            <a:ext cx="11244629" cy="7208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54571" y="4606043"/>
            <a:ext cx="11244629" cy="7208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0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434" t="25199" r="15194" b="13049"/>
          <a:stretch/>
        </p:blipFill>
        <p:spPr>
          <a:xfrm>
            <a:off x="6058930" y="356362"/>
            <a:ext cx="5953972" cy="27055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027" t="35185" r="35001" b="9753"/>
          <a:stretch/>
        </p:blipFill>
        <p:spPr>
          <a:xfrm>
            <a:off x="3041516" y="3531509"/>
            <a:ext cx="5994400" cy="3317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8333" t="34445" r="35000" b="9752"/>
          <a:stretch/>
        </p:blipFill>
        <p:spPr>
          <a:xfrm>
            <a:off x="189877" y="516556"/>
            <a:ext cx="5703278" cy="31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55" y="3531162"/>
            <a:ext cx="4581357" cy="28862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25" y="964052"/>
            <a:ext cx="4581357" cy="28862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88" y="959907"/>
            <a:ext cx="4581364" cy="28862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4"/>
          <a:stretch/>
        </p:blipFill>
        <p:spPr>
          <a:xfrm>
            <a:off x="7835285" y="3504951"/>
            <a:ext cx="3950316" cy="28862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2361" t="30494" r="62361" b="28518"/>
          <a:stretch/>
        </p:blipFill>
        <p:spPr>
          <a:xfrm>
            <a:off x="0" y="1013581"/>
            <a:ext cx="4289030" cy="2803067"/>
          </a:xfrm>
          <a:prstGeom prst="rect">
            <a:avLst/>
          </a:prstGeom>
        </p:spPr>
      </p:pic>
      <p:sp>
        <p:nvSpPr>
          <p:cNvPr id="8" name="Corchetes 7"/>
          <p:cNvSpPr/>
          <p:nvPr/>
        </p:nvSpPr>
        <p:spPr>
          <a:xfrm>
            <a:off x="7999771" y="3664248"/>
            <a:ext cx="3895969" cy="2779384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36805" t="31728" r="31667" b="29013"/>
          <a:stretch/>
        </p:blipFill>
        <p:spPr>
          <a:xfrm>
            <a:off x="-168407" y="3620452"/>
            <a:ext cx="3993157" cy="2796969"/>
          </a:xfrm>
          <a:prstGeom prst="rect">
            <a:avLst/>
          </a:prstGeom>
        </p:spPr>
      </p:pic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B1F780E1-C4C1-C940-4BA0-6696C40891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0" t="4836"/>
          <a:stretch/>
        </p:blipFill>
        <p:spPr>
          <a:xfrm>
            <a:off x="-29418" y="3672638"/>
            <a:ext cx="4012163" cy="282085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0175181" y="4190706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“</a:t>
            </a:r>
            <a:r>
              <a:rPr lang="es-ES" dirty="0" err="1" smtClean="0">
                <a:latin typeface="Eras Bold ITC" panose="020B0907030504020204" pitchFamily="34" charset="0"/>
              </a:rPr>
              <a:t>corr</a:t>
            </a:r>
            <a:r>
              <a:rPr lang="es-ES" dirty="0" smtClean="0">
                <a:latin typeface="Eras Bold ITC" panose="020B0907030504020204" pitchFamily="34" charset="0"/>
              </a:rPr>
              <a:t>” GAM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469262" y="1652146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MEAN 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83285" y="1652146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CHIMERE 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579069" y="4244425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GAM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0435054" y="1673779"/>
            <a:ext cx="53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ML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493483" y="4270547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GAM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12686" y="509633"/>
            <a:ext cx="3629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Mean of max8hd  “mmax8hd”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B95C4586-5891-2D9F-ACDF-21019B2B0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1"/>
          <a:stretch/>
        </p:blipFill>
        <p:spPr>
          <a:xfrm>
            <a:off x="-312350" y="3316977"/>
            <a:ext cx="4406803" cy="3240000"/>
          </a:xfrm>
          <a:prstGeom prst="rect">
            <a:avLst/>
          </a:prstGeom>
        </p:spPr>
      </p:pic>
      <p:pic>
        <p:nvPicPr>
          <p:cNvPr id="7" name="Marcador de contenido 6" descr="Mapa&#10;&#10;Descripción generada automáticamente">
            <a:extLst>
              <a:ext uri="{FF2B5EF4-FFF2-40B4-BE49-F238E27FC236}">
                <a16:creationId xmlns:a16="http://schemas.microsoft.com/office/drawing/2014/main" id="{A1A1C3EB-4594-C348-6C92-B2DF2917B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4"/>
          <a:stretch/>
        </p:blipFill>
        <p:spPr>
          <a:xfrm>
            <a:off x="7529649" y="3220691"/>
            <a:ext cx="4359529" cy="3239342"/>
          </a:xfrm>
          <a:prstGeom prst="rect">
            <a:avLst/>
          </a:prstGeom>
        </p:spPr>
      </p:pic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55BA7568-A806-D8D6-91A5-CDA6E8EE42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0"/>
          <a:stretch/>
        </p:blipFill>
        <p:spPr>
          <a:xfrm>
            <a:off x="3921428" y="3382359"/>
            <a:ext cx="3852256" cy="31367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7407" y="968028"/>
            <a:ext cx="10515600" cy="1325563"/>
          </a:xfrm>
        </p:spPr>
        <p:txBody>
          <a:bodyPr/>
          <a:lstStyle/>
          <a:p>
            <a:endParaRPr lang="es-ES"/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D6367FDD-1490-7039-4A03-EA74AC56A1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4"/>
          <a:stretch/>
        </p:blipFill>
        <p:spPr>
          <a:xfrm>
            <a:off x="104260" y="674238"/>
            <a:ext cx="4339870" cy="3165613"/>
          </a:xfrm>
          <a:prstGeom prst="rect">
            <a:avLst/>
          </a:prstGeom>
        </p:spPr>
      </p:pic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2F7B485F-61DD-C65D-51EF-8E4FDE01AD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09"/>
          <a:stretch/>
        </p:blipFill>
        <p:spPr>
          <a:xfrm>
            <a:off x="7873081" y="676233"/>
            <a:ext cx="4387042" cy="3161551"/>
          </a:xfrm>
          <a:prstGeom prst="rect">
            <a:avLst/>
          </a:prstGeom>
        </p:spPr>
      </p:pic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55BA7568-A806-D8D6-91A5-CDA6E8EE42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03"/>
          <a:stretch/>
        </p:blipFill>
        <p:spPr>
          <a:xfrm>
            <a:off x="3868137" y="703095"/>
            <a:ext cx="4271915" cy="313675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964134" y="573099"/>
            <a:ext cx="2020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Max8hd (mean)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329461" y="518429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mhd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647455" y="577744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Maxhd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  (mean)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19325" y="203767"/>
            <a:ext cx="382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Eras Bold ITC" panose="020B0907030504020204" pitchFamily="34" charset="0"/>
              </a:rPr>
              <a:t>Relative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Differences</a:t>
            </a:r>
            <a:r>
              <a:rPr lang="es-ES" dirty="0" smtClean="0">
                <a:latin typeface="Eras Bold ITC" panose="020B0907030504020204" pitchFamily="34" charset="0"/>
              </a:rPr>
              <a:t> (2020)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579069" y="4229677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GAM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493483" y="4255799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GAM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0822788" y="4071133"/>
            <a:ext cx="764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GAM</a:t>
            </a:r>
            <a:endParaRPr lang="es-ES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Some</a:t>
            </a:r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conclusions</a:t>
            </a:r>
            <a:endParaRPr lang="es-ES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s-ES" dirty="0" smtClean="0">
                <a:latin typeface="Eras Bold ITC" panose="020B0907030504020204" pitchFamily="34" charset="0"/>
              </a:rPr>
              <a:t>BOO  </a:t>
            </a:r>
            <a:r>
              <a:rPr lang="es-ES" dirty="0" err="1" smtClean="0">
                <a:latin typeface="Eras Bold ITC" panose="020B0907030504020204" pitchFamily="34" charset="0"/>
              </a:rPr>
              <a:t>methods</a:t>
            </a:r>
            <a:r>
              <a:rPr lang="es-ES" dirty="0" smtClean="0">
                <a:latin typeface="Eras Bold ITC" panose="020B0907030504020204" pitchFamily="34" charset="0"/>
              </a:rPr>
              <a:t> are </a:t>
            </a:r>
            <a:r>
              <a:rPr lang="es-ES" dirty="0" err="1" smtClean="0">
                <a:latin typeface="Eras Bold ITC" panose="020B0907030504020204" pitchFamily="34" charset="0"/>
              </a:rPr>
              <a:t>useful</a:t>
            </a:r>
            <a:r>
              <a:rPr lang="es-ES" dirty="0" smtClean="0">
                <a:latin typeface="Eras Bold ITC" panose="020B0907030504020204" pitchFamily="34" charset="0"/>
              </a:rPr>
              <a:t> to </a:t>
            </a:r>
            <a:r>
              <a:rPr lang="es-ES" dirty="0" err="1" smtClean="0">
                <a:latin typeface="Eras Bold ITC" panose="020B0907030504020204" pitchFamily="34" charset="0"/>
              </a:rPr>
              <a:t>estimate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past</a:t>
            </a:r>
            <a:r>
              <a:rPr lang="es-ES" dirty="0" smtClean="0">
                <a:latin typeface="Eras Bold ITC" panose="020B0907030504020204" pitchFamily="34" charset="0"/>
              </a:rPr>
              <a:t> reduction </a:t>
            </a:r>
            <a:r>
              <a:rPr lang="es-ES" dirty="0" err="1" smtClean="0">
                <a:latin typeface="Eras Bold ITC" panose="020B0907030504020204" pitchFamily="34" charset="0"/>
              </a:rPr>
              <a:t>impacts</a:t>
            </a:r>
            <a:r>
              <a:rPr lang="es-ES" dirty="0" smtClean="0">
                <a:latin typeface="Eras Bold ITC" panose="020B0907030504020204" pitchFamily="34" charset="0"/>
              </a:rPr>
              <a:t>, </a:t>
            </a:r>
            <a:r>
              <a:rPr lang="es-ES" dirty="0" err="1" smtClean="0">
                <a:latin typeface="Eras Bold ITC" panose="020B0907030504020204" pitchFamily="34" charset="0"/>
              </a:rPr>
              <a:t>although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they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should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take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into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account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meteorology</a:t>
            </a:r>
            <a:r>
              <a:rPr lang="es-ES" dirty="0" smtClean="0">
                <a:latin typeface="Eras Bold ITC" panose="020B0907030504020204" pitchFamily="34" charset="0"/>
              </a:rPr>
              <a:t>.</a:t>
            </a:r>
          </a:p>
          <a:p>
            <a:pPr lvl="0"/>
            <a:endParaRPr lang="es-ES" dirty="0" smtClean="0">
              <a:latin typeface="Eras Bold ITC" panose="020B0907030504020204" pitchFamily="34" charset="0"/>
            </a:endParaRPr>
          </a:p>
          <a:p>
            <a:pPr lvl="0"/>
            <a:r>
              <a:rPr lang="es-ES" dirty="0" smtClean="0">
                <a:latin typeface="Eras Bold ITC" panose="020B0907030504020204" pitchFamily="34" charset="0"/>
              </a:rPr>
              <a:t>Air </a:t>
            </a:r>
            <a:r>
              <a:rPr lang="es-ES" dirty="0" err="1" smtClean="0">
                <a:latin typeface="Eras Bold ITC" panose="020B0907030504020204" pitchFamily="34" charset="0"/>
              </a:rPr>
              <a:t>quality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models</a:t>
            </a:r>
            <a:r>
              <a:rPr lang="es-ES" dirty="0" smtClean="0">
                <a:latin typeface="Eras Bold ITC" panose="020B0907030504020204" pitchFamily="34" charset="0"/>
              </a:rPr>
              <a:t> (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only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tool</a:t>
            </a:r>
            <a:r>
              <a:rPr lang="es-ES" dirty="0" smtClean="0">
                <a:latin typeface="Eras Bold ITC" panose="020B0907030504020204" pitchFamily="34" charset="0"/>
              </a:rPr>
              <a:t> for </a:t>
            </a:r>
            <a:r>
              <a:rPr lang="es-ES" dirty="0" err="1" smtClean="0">
                <a:latin typeface="Eras Bold ITC" panose="020B0907030504020204" pitchFamily="34" charset="0"/>
              </a:rPr>
              <a:t>estimating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future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emission</a:t>
            </a:r>
            <a:r>
              <a:rPr lang="es-ES" dirty="0" smtClean="0">
                <a:latin typeface="Eras Bold ITC" panose="020B0907030504020204" pitchFamily="34" charset="0"/>
              </a:rPr>
              <a:t> reduction </a:t>
            </a:r>
            <a:r>
              <a:rPr lang="es-ES" dirty="0" err="1" smtClean="0">
                <a:latin typeface="Eras Bold ITC" panose="020B0907030504020204" pitchFamily="34" charset="0"/>
              </a:rPr>
              <a:t>impacts</a:t>
            </a:r>
            <a:r>
              <a:rPr lang="es-ES" dirty="0" smtClean="0">
                <a:latin typeface="Eras Bold ITC" panose="020B0907030504020204" pitchFamily="34" charset="0"/>
              </a:rPr>
              <a:t>) can </a:t>
            </a:r>
            <a:r>
              <a:rPr lang="es-ES" dirty="0" err="1" smtClean="0">
                <a:latin typeface="Eras Bold ITC" panose="020B0907030504020204" pitchFamily="34" charset="0"/>
              </a:rPr>
              <a:t>also</a:t>
            </a:r>
            <a:r>
              <a:rPr lang="es-ES" dirty="0" smtClean="0">
                <a:latin typeface="Eras Bold ITC" panose="020B0907030504020204" pitchFamily="34" charset="0"/>
              </a:rPr>
              <a:t> be </a:t>
            </a:r>
            <a:r>
              <a:rPr lang="es-ES" dirty="0" err="1" smtClean="0">
                <a:latin typeface="Eras Bold ITC" panose="020B0907030504020204" pitchFamily="34" charset="0"/>
              </a:rPr>
              <a:t>used</a:t>
            </a:r>
            <a:r>
              <a:rPr lang="es-ES" dirty="0" smtClean="0">
                <a:latin typeface="Eras Bold ITC" panose="020B0907030504020204" pitchFamily="34" charset="0"/>
              </a:rPr>
              <a:t>, </a:t>
            </a:r>
            <a:r>
              <a:rPr lang="es-ES" dirty="0" err="1" smtClean="0">
                <a:latin typeface="Eras Bold ITC" panose="020B0907030504020204" pitchFamily="34" charset="0"/>
              </a:rPr>
              <a:t>considering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their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uncertainties</a:t>
            </a:r>
            <a:r>
              <a:rPr lang="es-ES" dirty="0" smtClean="0">
                <a:latin typeface="Eras Bold ITC" panose="020B0907030504020204" pitchFamily="34" charset="0"/>
              </a:rPr>
              <a:t> (</a:t>
            </a:r>
            <a:r>
              <a:rPr lang="es-ES" dirty="0" err="1" smtClean="0">
                <a:latin typeface="Eras Bold ITC" panose="020B0907030504020204" pitchFamily="34" charset="0"/>
              </a:rPr>
              <a:t>some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sites</a:t>
            </a:r>
            <a:r>
              <a:rPr lang="es-ES" dirty="0" smtClean="0">
                <a:latin typeface="Eras Bold ITC" panose="020B0907030504020204" pitchFamily="34" charset="0"/>
              </a:rPr>
              <a:t> are </a:t>
            </a:r>
            <a:r>
              <a:rPr lang="es-ES" dirty="0" err="1" smtClean="0">
                <a:latin typeface="Eras Bold ITC" panose="020B0907030504020204" pitchFamily="34" charset="0"/>
              </a:rPr>
              <a:t>poorly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estimated</a:t>
            </a:r>
            <a:r>
              <a:rPr lang="es-ES" dirty="0" smtClean="0">
                <a:latin typeface="Eras Bold ITC" panose="020B0907030504020204" pitchFamily="34" charset="0"/>
              </a:rPr>
              <a:t>).</a:t>
            </a:r>
          </a:p>
          <a:p>
            <a:pPr lvl="0"/>
            <a:endParaRPr lang="es-ES" dirty="0">
              <a:latin typeface="Eras Bold ITC" panose="020B0907030504020204" pitchFamily="34" charset="0"/>
            </a:endParaRPr>
          </a:p>
          <a:p>
            <a:pPr lvl="0"/>
            <a:r>
              <a:rPr lang="es-ES" dirty="0" err="1" smtClean="0">
                <a:latin typeface="Eras Bold ITC" panose="020B0907030504020204" pitchFamily="34" charset="0"/>
              </a:rPr>
              <a:t>Important</a:t>
            </a:r>
            <a:r>
              <a:rPr lang="es-ES" dirty="0" smtClean="0">
                <a:latin typeface="Eras Bold ITC" panose="020B0907030504020204" pitchFamily="34" charset="0"/>
              </a:rPr>
              <a:t> to </a:t>
            </a:r>
            <a:r>
              <a:rPr lang="es-ES" dirty="0" err="1" smtClean="0">
                <a:latin typeface="Eras Bold ITC" panose="020B0907030504020204" pitchFamily="34" charset="0"/>
              </a:rPr>
              <a:t>consider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uncertainties</a:t>
            </a:r>
            <a:r>
              <a:rPr lang="es-ES" dirty="0" smtClean="0">
                <a:latin typeface="Eras Bold ITC" panose="020B0907030504020204" pitchFamily="34" charset="0"/>
              </a:rPr>
              <a:t> in </a:t>
            </a:r>
            <a:r>
              <a:rPr lang="es-ES" dirty="0" err="1" smtClean="0">
                <a:latin typeface="Eras Bold ITC" panose="020B0907030504020204" pitchFamily="34" charset="0"/>
              </a:rPr>
              <a:t>order</a:t>
            </a:r>
            <a:r>
              <a:rPr lang="es-ES" dirty="0" smtClean="0">
                <a:latin typeface="Eras Bold ITC" panose="020B0907030504020204" pitchFamily="34" charset="0"/>
              </a:rPr>
              <a:t> to </a:t>
            </a:r>
            <a:r>
              <a:rPr lang="es-ES" dirty="0" err="1" smtClean="0">
                <a:latin typeface="Eras Bold ITC" panose="020B0907030504020204" pitchFamily="34" charset="0"/>
              </a:rPr>
              <a:t>know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where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estimate</a:t>
            </a:r>
            <a:r>
              <a:rPr lang="es-ES" dirty="0" smtClean="0">
                <a:latin typeface="Eras Bold ITC" panose="020B0907030504020204" pitchFamily="34" charset="0"/>
              </a:rPr>
              <a:t> of </a:t>
            </a:r>
            <a:r>
              <a:rPr lang="es-ES" dirty="0" err="1" smtClean="0">
                <a:latin typeface="Eras Bold ITC" panose="020B0907030504020204" pitchFamily="34" charset="0"/>
              </a:rPr>
              <a:t>impacts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is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robust</a:t>
            </a:r>
            <a:r>
              <a:rPr lang="es-ES" dirty="0" smtClean="0">
                <a:latin typeface="Eras Bold ITC" panose="020B0907030504020204" pitchFamily="34" charset="0"/>
              </a:rPr>
              <a:t> (</a:t>
            </a:r>
            <a:r>
              <a:rPr lang="es-ES" dirty="0" err="1" smtClean="0">
                <a:latin typeface="Eras Bold ITC" panose="020B0907030504020204" pitchFamily="34" charset="0"/>
              </a:rPr>
              <a:t>sometimes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uncertainties</a:t>
            </a:r>
            <a:r>
              <a:rPr lang="es-ES" dirty="0" smtClean="0">
                <a:latin typeface="Eras Bold ITC" panose="020B0907030504020204" pitchFamily="34" charset="0"/>
              </a:rPr>
              <a:t> can be </a:t>
            </a:r>
            <a:r>
              <a:rPr lang="es-ES" dirty="0" err="1" smtClean="0">
                <a:latin typeface="Eras Bold ITC" panose="020B0907030504020204" pitchFamily="34" charset="0"/>
              </a:rPr>
              <a:t>higher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than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estimated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impacts</a:t>
            </a:r>
            <a:r>
              <a:rPr lang="es-ES" dirty="0" smtClean="0">
                <a:latin typeface="Eras Bold ITC" panose="020B0907030504020204" pitchFamily="34" charset="0"/>
              </a:rPr>
              <a:t>)</a:t>
            </a:r>
            <a:endParaRPr lang="es-ES" dirty="0">
              <a:latin typeface="Eras Bold ITC" panose="020B0907030504020204" pitchFamily="34" charset="0"/>
            </a:endParaRPr>
          </a:p>
          <a:p>
            <a:endParaRPr lang="es-ES" dirty="0">
              <a:latin typeface="Eras Bold ITC" panose="020B0907030504020204" pitchFamily="34" charset="0"/>
            </a:endParaRPr>
          </a:p>
          <a:p>
            <a:r>
              <a:rPr lang="es-ES" dirty="0" err="1" smtClean="0">
                <a:latin typeface="Eras Bold ITC" panose="020B0907030504020204" pitchFamily="34" charset="0"/>
              </a:rPr>
              <a:t>Methods</a:t>
            </a:r>
            <a:r>
              <a:rPr lang="es-ES" dirty="0" smtClean="0">
                <a:latin typeface="Eras Bold ITC" panose="020B0907030504020204" pitchFamily="34" charset="0"/>
              </a:rPr>
              <a:t> are </a:t>
            </a:r>
            <a:r>
              <a:rPr lang="es-ES" dirty="0" err="1" smtClean="0">
                <a:latin typeface="Eras Bold ITC" panose="020B0907030504020204" pitchFamily="34" charset="0"/>
              </a:rPr>
              <a:t>better</a:t>
            </a:r>
            <a:r>
              <a:rPr lang="es-ES" dirty="0" smtClean="0">
                <a:latin typeface="Eras Bold ITC" panose="020B0907030504020204" pitchFamily="34" charset="0"/>
              </a:rPr>
              <a:t> at </a:t>
            </a:r>
            <a:r>
              <a:rPr lang="es-ES" dirty="0" err="1" smtClean="0">
                <a:latin typeface="Eras Bold ITC" panose="020B0907030504020204" pitchFamily="34" charset="0"/>
              </a:rPr>
              <a:t>representing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high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concentration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metrics</a:t>
            </a:r>
            <a:r>
              <a:rPr lang="es-ES" dirty="0" smtClean="0">
                <a:latin typeface="Eras Bold ITC" panose="020B0907030504020204" pitchFamily="34" charset="0"/>
              </a:rPr>
              <a:t> (</a:t>
            </a:r>
            <a:r>
              <a:rPr lang="es-ES" dirty="0" err="1" smtClean="0">
                <a:latin typeface="Eras Bold ITC" panose="020B0907030504020204" pitchFamily="34" charset="0"/>
              </a:rPr>
              <a:t>maxh</a:t>
            </a:r>
            <a:r>
              <a:rPr lang="es-ES" dirty="0" smtClean="0">
                <a:latin typeface="Eras Bold ITC" panose="020B0907030504020204" pitchFamily="34" charset="0"/>
              </a:rPr>
              <a:t>, max8h) </a:t>
            </a:r>
            <a:r>
              <a:rPr lang="es-ES" dirty="0" err="1" smtClean="0">
                <a:latin typeface="Eras Bold ITC" panose="020B0907030504020204" pitchFamily="34" charset="0"/>
              </a:rPr>
              <a:t>than</a:t>
            </a:r>
            <a:r>
              <a:rPr lang="es-ES" dirty="0" smtClean="0">
                <a:latin typeface="Eras Bold ITC" panose="020B0907030504020204" pitchFamily="34" charset="0"/>
              </a:rPr>
              <a:t> anual mean </a:t>
            </a:r>
            <a:r>
              <a:rPr lang="es-ES" dirty="0" err="1" smtClean="0">
                <a:latin typeface="Eras Bold ITC" panose="020B0907030504020204" pitchFamily="34" charset="0"/>
              </a:rPr>
              <a:t>values</a:t>
            </a:r>
            <a:r>
              <a:rPr lang="es-ES" dirty="0" smtClean="0">
                <a:latin typeface="Eras Bold ITC" panose="020B0907030504020204" pitchFamily="34" charset="0"/>
              </a:rPr>
              <a:t>. </a:t>
            </a:r>
          </a:p>
          <a:p>
            <a:endParaRPr lang="es-ES" dirty="0" smtClean="0">
              <a:latin typeface="Eras Bold ITC" panose="020B0907030504020204" pitchFamily="34" charset="0"/>
            </a:endParaRPr>
          </a:p>
          <a:p>
            <a:r>
              <a:rPr lang="es-ES" dirty="0" smtClean="0">
                <a:latin typeface="Eras Bold ITC" panose="020B0907030504020204" pitchFamily="34" charset="0"/>
              </a:rPr>
              <a:t>BOO </a:t>
            </a:r>
            <a:r>
              <a:rPr lang="es-ES" dirty="0" err="1" smtClean="0">
                <a:latin typeface="Eras Bold ITC" panose="020B0907030504020204" pitchFamily="34" charset="0"/>
              </a:rPr>
              <a:t>methods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seem</a:t>
            </a:r>
            <a:r>
              <a:rPr lang="es-ES" dirty="0" smtClean="0">
                <a:latin typeface="Eras Bold ITC" panose="020B0907030504020204" pitchFamily="34" charset="0"/>
              </a:rPr>
              <a:t> to </a:t>
            </a:r>
            <a:r>
              <a:rPr lang="es-ES" dirty="0" err="1" smtClean="0">
                <a:latin typeface="Eras Bold ITC" panose="020B0907030504020204" pitchFamily="34" charset="0"/>
              </a:rPr>
              <a:t>confirm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tendency</a:t>
            </a:r>
            <a:r>
              <a:rPr lang="es-ES" dirty="0" smtClean="0">
                <a:latin typeface="Eras Bold ITC" panose="020B0907030504020204" pitchFamily="34" charset="0"/>
              </a:rPr>
              <a:t> in 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model</a:t>
            </a:r>
            <a:r>
              <a:rPr lang="es-ES" dirty="0" smtClean="0">
                <a:latin typeface="Eras Bold ITC" panose="020B0907030504020204" pitchFamily="34" charset="0"/>
              </a:rPr>
              <a:t> to </a:t>
            </a:r>
            <a:r>
              <a:rPr lang="es-ES" dirty="0" err="1" smtClean="0">
                <a:latin typeface="Eras Bold ITC" panose="020B0907030504020204" pitchFamily="34" charset="0"/>
              </a:rPr>
              <a:t>estimate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increases</a:t>
            </a:r>
            <a:r>
              <a:rPr lang="es-ES" dirty="0" smtClean="0">
                <a:latin typeface="Eras Bold ITC" panose="020B0907030504020204" pitchFamily="34" charset="0"/>
              </a:rPr>
              <a:t> of O</a:t>
            </a:r>
            <a:r>
              <a:rPr lang="es-ES" baseline="-25000" dirty="0" smtClean="0">
                <a:latin typeface="Eras Bold ITC" panose="020B0907030504020204" pitchFamily="34" charset="0"/>
              </a:rPr>
              <a:t>3</a:t>
            </a:r>
            <a:r>
              <a:rPr lang="es-ES" dirty="0" smtClean="0">
                <a:latin typeface="Eras Bold ITC" panose="020B0907030504020204" pitchFamily="34" charset="0"/>
              </a:rPr>
              <a:t> for </a:t>
            </a:r>
            <a:r>
              <a:rPr lang="es-ES" dirty="0" err="1" smtClean="0">
                <a:latin typeface="Eras Bold ITC" panose="020B0907030504020204" pitchFamily="34" charset="0"/>
              </a:rPr>
              <a:t>metrics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based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on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all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hourly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values</a:t>
            </a:r>
            <a:r>
              <a:rPr lang="es-ES" dirty="0" smtClean="0">
                <a:latin typeface="Eras Bold ITC" panose="020B0907030504020204" pitchFamily="34" charset="0"/>
              </a:rPr>
              <a:t> (</a:t>
            </a:r>
            <a:r>
              <a:rPr lang="es-ES" dirty="0" err="1" smtClean="0">
                <a:latin typeface="Eras Bold ITC" panose="020B0907030504020204" pitchFamily="34" charset="0"/>
              </a:rPr>
              <a:t>winter</a:t>
            </a:r>
            <a:r>
              <a:rPr lang="es-ES" dirty="0" smtClean="0">
                <a:latin typeface="Eras Bold ITC" panose="020B0907030504020204" pitchFamily="34" charset="0"/>
              </a:rPr>
              <a:t>, </a:t>
            </a:r>
            <a:r>
              <a:rPr lang="es-ES" dirty="0" err="1" smtClean="0">
                <a:latin typeface="Eras Bold ITC" panose="020B0907030504020204" pitchFamily="34" charset="0"/>
              </a:rPr>
              <a:t>nights</a:t>
            </a:r>
            <a:r>
              <a:rPr lang="es-ES" dirty="0" smtClean="0">
                <a:latin typeface="Eras Bold ITC" panose="020B0907030504020204" pitchFamily="34" charset="0"/>
              </a:rPr>
              <a:t>, </a:t>
            </a:r>
            <a:r>
              <a:rPr lang="es-ES" dirty="0" err="1" smtClean="0">
                <a:latin typeface="Eras Bold ITC" panose="020B0907030504020204" pitchFamily="34" charset="0"/>
              </a:rPr>
              <a:t>with</a:t>
            </a:r>
            <a:r>
              <a:rPr lang="es-ES" dirty="0" smtClean="0">
                <a:latin typeface="Eras Bold ITC" panose="020B0907030504020204" pitchFamily="34" charset="0"/>
              </a:rPr>
              <a:t> more </a:t>
            </a:r>
            <a:r>
              <a:rPr lang="es-ES" dirty="0" err="1" smtClean="0">
                <a:latin typeface="Eras Bold ITC" panose="020B0907030504020204" pitchFamily="34" charset="0"/>
              </a:rPr>
              <a:t>titration</a:t>
            </a:r>
            <a:r>
              <a:rPr lang="es-ES" dirty="0" smtClean="0">
                <a:latin typeface="Eras Bold ITC" panose="020B0907030504020204" pitchFamily="34" charset="0"/>
              </a:rPr>
              <a:t>), and </a:t>
            </a:r>
            <a:r>
              <a:rPr lang="es-ES" dirty="0" err="1" smtClean="0">
                <a:latin typeface="Eras Bold ITC" panose="020B0907030504020204" pitchFamily="34" charset="0"/>
              </a:rPr>
              <a:t>decreases</a:t>
            </a:r>
            <a:r>
              <a:rPr lang="es-ES" dirty="0" smtClean="0">
                <a:latin typeface="Eras Bold ITC" panose="020B0907030504020204" pitchFamily="34" charset="0"/>
              </a:rPr>
              <a:t> for </a:t>
            </a:r>
            <a:r>
              <a:rPr lang="es-ES" dirty="0" err="1" smtClean="0">
                <a:latin typeface="Eras Bold ITC" panose="020B0907030504020204" pitchFamily="34" charset="0"/>
              </a:rPr>
              <a:t>the</a:t>
            </a:r>
            <a:r>
              <a:rPr lang="es-ES" dirty="0" smtClean="0">
                <a:latin typeface="Eras Bold ITC" panose="020B0907030504020204" pitchFamily="34" charset="0"/>
              </a:rPr>
              <a:t> máximum </a:t>
            </a:r>
            <a:r>
              <a:rPr lang="es-ES" dirty="0" err="1" smtClean="0">
                <a:latin typeface="Eras Bold ITC" panose="020B0907030504020204" pitchFamily="34" charset="0"/>
              </a:rPr>
              <a:t>values</a:t>
            </a:r>
            <a:r>
              <a:rPr lang="es-ES" dirty="0" smtClean="0">
                <a:latin typeface="Eras Bold ITC" panose="020B0907030504020204" pitchFamily="34" charset="0"/>
              </a:rPr>
              <a:t> (</a:t>
            </a:r>
            <a:r>
              <a:rPr lang="es-ES" dirty="0" err="1" smtClean="0">
                <a:latin typeface="Eras Bold ITC" panose="020B0907030504020204" pitchFamily="34" charset="0"/>
              </a:rPr>
              <a:t>maxh</a:t>
            </a:r>
            <a:r>
              <a:rPr lang="es-ES" dirty="0">
                <a:latin typeface="Eras Bold ITC" panose="020B0907030504020204" pitchFamily="34" charset="0"/>
              </a:rPr>
              <a:t>)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endParaRPr lang="es-ES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32461" y="446764"/>
            <a:ext cx="12192000" cy="1439456"/>
            <a:chOff x="0" y="2362199"/>
            <a:chExt cx="12192000" cy="2034969"/>
          </a:xfrm>
        </p:grpSpPr>
        <p:sp>
          <p:nvSpPr>
            <p:cNvPr id="3" name="Rectángulo 2"/>
            <p:cNvSpPr/>
            <p:nvPr/>
          </p:nvSpPr>
          <p:spPr>
            <a:xfrm>
              <a:off x="0" y="2362199"/>
              <a:ext cx="12192000" cy="203496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072439" y="2849887"/>
              <a:ext cx="110871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algn="ctr" defTabSz="787400">
                <a:spcBef>
                  <a:spcPts val="600"/>
                </a:spcBef>
              </a:pPr>
              <a:r>
                <a:rPr lang="en-US" sz="4400" dirty="0" smtClean="0">
                  <a:solidFill>
                    <a:srgbClr val="5F2987"/>
                  </a:solidFill>
                  <a:latin typeface="Eras Bold ITC" panose="020B0907030504020204" pitchFamily="34" charset="0"/>
                </a:rPr>
                <a:t>Thank you!</a:t>
              </a:r>
            </a:p>
          </p:txBody>
        </p:sp>
      </p:grpSp>
      <p:sp>
        <p:nvSpPr>
          <p:cNvPr id="4" name="Rectángulo 3"/>
          <p:cNvSpPr/>
          <p:nvPr/>
        </p:nvSpPr>
        <p:spPr>
          <a:xfrm>
            <a:off x="263015" y="3723577"/>
            <a:ext cx="1196144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References</a:t>
            </a:r>
            <a:endParaRPr lang="es-ES" sz="1200" dirty="0" smtClean="0">
              <a:solidFill>
                <a:srgbClr val="0070C0"/>
              </a:solidFill>
              <a:latin typeface="Eras Bold ITC" panose="020B0907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200" dirty="0" smtClean="0">
              <a:latin typeface="Eras Bold ITC" panose="020B0907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>
                <a:latin typeface="Eras Bold ITC" panose="020B0907030504020204" pitchFamily="34" charset="0"/>
              </a:rPr>
              <a:t>Carlos </a:t>
            </a:r>
            <a:r>
              <a:rPr lang="es-ES" sz="1200" dirty="0" smtClean="0">
                <a:latin typeface="Eras Bold ITC" panose="020B0907030504020204" pitchFamily="34" charset="0"/>
              </a:rPr>
              <a:t>Ordóñez, </a:t>
            </a:r>
            <a:r>
              <a:rPr lang="es-ES" sz="1200" dirty="0">
                <a:latin typeface="Eras Bold ITC" panose="020B0907030504020204" pitchFamily="34" charset="0"/>
              </a:rPr>
              <a:t>Jose M. </a:t>
            </a:r>
            <a:r>
              <a:rPr lang="es-ES" sz="1200" dirty="0" smtClean="0">
                <a:latin typeface="Eras Bold ITC" panose="020B0907030504020204" pitchFamily="34" charset="0"/>
              </a:rPr>
              <a:t>Garrido-Perez, </a:t>
            </a:r>
            <a:r>
              <a:rPr lang="es-ES" sz="1200" dirty="0">
                <a:latin typeface="Eras Bold ITC" panose="020B0907030504020204" pitchFamily="34" charset="0"/>
              </a:rPr>
              <a:t>Ricardo García-Herrera  (2020) , </a:t>
            </a:r>
            <a:r>
              <a:rPr lang="en-US" sz="1200" dirty="0">
                <a:latin typeface="Eras Bold ITC" panose="020B0907030504020204" pitchFamily="34" charset="0"/>
              </a:rPr>
              <a:t>Early spring near-surface ozone in Europe during the COVID-19 shutdown: Meteorological effects outweigh emission changes Science of the Total Environment 747 (2020) 141322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Eras Bold ITC" panose="020B0907030504020204" pitchFamily="34" charset="0"/>
              </a:rPr>
              <a:t>Guevara, M., </a:t>
            </a:r>
            <a:r>
              <a:rPr lang="en-GB" sz="1200" dirty="0" err="1">
                <a:latin typeface="Eras Bold ITC" panose="020B0907030504020204" pitchFamily="34" charset="0"/>
              </a:rPr>
              <a:t>Jorba</a:t>
            </a:r>
            <a:r>
              <a:rPr lang="en-GB" sz="1200" dirty="0">
                <a:latin typeface="Eras Bold ITC" panose="020B0907030504020204" pitchFamily="34" charset="0"/>
              </a:rPr>
              <a:t>, O., </a:t>
            </a:r>
            <a:r>
              <a:rPr lang="en-GB" sz="1200" dirty="0" err="1">
                <a:latin typeface="Eras Bold ITC" panose="020B0907030504020204" pitchFamily="34" charset="0"/>
              </a:rPr>
              <a:t>Soret</a:t>
            </a:r>
            <a:r>
              <a:rPr lang="en-GB" sz="1200" dirty="0">
                <a:latin typeface="Eras Bold ITC" panose="020B0907030504020204" pitchFamily="34" charset="0"/>
              </a:rPr>
              <a:t>, A., Petetin, H., </a:t>
            </a:r>
            <a:r>
              <a:rPr lang="en-GB" sz="1200" dirty="0" err="1">
                <a:latin typeface="Eras Bold ITC" panose="020B0907030504020204" pitchFamily="34" charset="0"/>
              </a:rPr>
              <a:t>Bowdalo</a:t>
            </a:r>
            <a:r>
              <a:rPr lang="en-GB" sz="1200" dirty="0">
                <a:latin typeface="Eras Bold ITC" panose="020B0907030504020204" pitchFamily="34" charset="0"/>
              </a:rPr>
              <a:t>, D., </a:t>
            </a:r>
            <a:r>
              <a:rPr lang="en-GB" sz="1200" dirty="0" err="1">
                <a:latin typeface="Eras Bold ITC" panose="020B0907030504020204" pitchFamily="34" charset="0"/>
              </a:rPr>
              <a:t>Serradell</a:t>
            </a:r>
            <a:r>
              <a:rPr lang="en-GB" sz="1200" dirty="0">
                <a:latin typeface="Eras Bold ITC" panose="020B0907030504020204" pitchFamily="34" charset="0"/>
              </a:rPr>
              <a:t>, K., </a:t>
            </a:r>
            <a:r>
              <a:rPr lang="en-GB" sz="1200" dirty="0" err="1">
                <a:latin typeface="Eras Bold ITC" panose="020B0907030504020204" pitchFamily="34" charset="0"/>
              </a:rPr>
              <a:t>Tena</a:t>
            </a:r>
            <a:r>
              <a:rPr lang="en-GB" sz="1200" dirty="0">
                <a:latin typeface="Eras Bold ITC" panose="020B0907030504020204" pitchFamily="34" charset="0"/>
              </a:rPr>
              <a:t>, C., Denier van der </a:t>
            </a:r>
            <a:r>
              <a:rPr lang="en-GB" sz="1200" dirty="0" err="1">
                <a:latin typeface="Eras Bold ITC" panose="020B0907030504020204" pitchFamily="34" charset="0"/>
              </a:rPr>
              <a:t>Gon</a:t>
            </a:r>
            <a:r>
              <a:rPr lang="en-GB" sz="1200" dirty="0">
                <a:latin typeface="Eras Bold ITC" panose="020B0907030504020204" pitchFamily="34" charset="0"/>
              </a:rPr>
              <a:t>, H., </a:t>
            </a:r>
            <a:r>
              <a:rPr lang="en-GB" sz="1200" dirty="0" err="1">
                <a:latin typeface="Eras Bold ITC" panose="020B0907030504020204" pitchFamily="34" charset="0"/>
              </a:rPr>
              <a:t>Kuenen</a:t>
            </a:r>
            <a:r>
              <a:rPr lang="en-GB" sz="1200" dirty="0">
                <a:latin typeface="Eras Bold ITC" panose="020B0907030504020204" pitchFamily="34" charset="0"/>
              </a:rPr>
              <a:t>, J., </a:t>
            </a:r>
            <a:r>
              <a:rPr lang="en-GB" sz="1200" dirty="0" err="1">
                <a:latin typeface="Eras Bold ITC" panose="020B0907030504020204" pitchFamily="34" charset="0"/>
              </a:rPr>
              <a:t>Peuch</a:t>
            </a:r>
            <a:r>
              <a:rPr lang="en-GB" sz="1200" dirty="0">
                <a:latin typeface="Eras Bold ITC" panose="020B0907030504020204" pitchFamily="34" charset="0"/>
              </a:rPr>
              <a:t>, V.-H., and Pérez García-Pando, C.: Time-resolved emission reductions for atmospheric chemistry modelling in Europe during the COVID-19 lockdowns, Atmos. Chem. Phys., 21, 773–797, </a:t>
            </a:r>
            <a:r>
              <a:rPr lang="en-GB" sz="1200" u="sng" dirty="0">
                <a:latin typeface="Eras Bold ITC" panose="020B0907030504020204" pitchFamily="34" charset="0"/>
                <a:hlinkClick r:id="rId3"/>
              </a:rPr>
              <a:t>https://doi.org/10.5194/acp-21-773-2021</a:t>
            </a:r>
            <a:r>
              <a:rPr lang="en-GB" sz="1200" dirty="0">
                <a:latin typeface="Eras Bold ITC" panose="020B0907030504020204" pitchFamily="34" charset="0"/>
              </a:rPr>
              <a:t>, 2021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Eras Bold ITC" panose="020B0907030504020204" pitchFamily="34" charset="0"/>
              </a:rPr>
              <a:t>Alejandro Rodríguez-S ́</a:t>
            </a:r>
            <a:r>
              <a:rPr lang="en-US" sz="1200" dirty="0" err="1">
                <a:latin typeface="Eras Bold ITC" panose="020B0907030504020204" pitchFamily="34" charset="0"/>
              </a:rPr>
              <a:t>anchez</a:t>
            </a:r>
            <a:r>
              <a:rPr lang="en-US" sz="1200" dirty="0">
                <a:latin typeface="Eras Bold ITC" panose="020B0907030504020204" pitchFamily="34" charset="0"/>
              </a:rPr>
              <a:t> *, Marta G. Vivanco, Mark Richard Theobald, Fernando Martín. Estimating the effect of the COVID-19 pandemic on pollutant emissions in Europe. Atmospheric Pollution Research 13 (2022) </a:t>
            </a:r>
            <a:r>
              <a:rPr lang="en-US" sz="1200" dirty="0" smtClean="0">
                <a:latin typeface="Eras Bold ITC" panose="020B0907030504020204" pitchFamily="34" charset="0"/>
              </a:rPr>
              <a:t>101388</a:t>
            </a:r>
            <a:r>
              <a:rPr lang="es-ES" sz="1200" kern="50" spc="-30" dirty="0" smtClean="0">
                <a:latin typeface="Eras Bold ITC" panose="020B0907030504020204" pitchFamily="34" charset="0"/>
              </a:rPr>
              <a:t>. </a:t>
            </a:r>
            <a:r>
              <a:rPr lang="es-ES" sz="1200" u="sng" kern="50" spc="-30" dirty="0" smtClean="0">
                <a:latin typeface="Eras Bold ITC" panose="020B0907030504020204" pitchFamily="34" charset="0"/>
              </a:rPr>
              <a:t> </a:t>
            </a:r>
            <a:endParaRPr lang="en-US" sz="1200" dirty="0">
              <a:latin typeface="Eras Bold ITC" panose="020B0907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smtClean="0">
                <a:latin typeface="Eras Bold ITC" panose="020B0907030504020204" pitchFamily="34" charset="0"/>
              </a:rPr>
              <a:t>H</a:t>
            </a:r>
            <a:r>
              <a:rPr lang="es-ES" sz="1200" dirty="0">
                <a:latin typeface="Eras Bold ITC" panose="020B0907030504020204" pitchFamily="34" charset="0"/>
              </a:rPr>
              <a:t>. Petetin, D. </a:t>
            </a:r>
            <a:r>
              <a:rPr lang="es-ES" sz="1200" dirty="0" err="1">
                <a:latin typeface="Eras Bold ITC" panose="020B0907030504020204" pitchFamily="34" charset="0"/>
              </a:rPr>
              <a:t>Bowdalo</a:t>
            </a:r>
            <a:r>
              <a:rPr lang="es-ES" sz="1200" dirty="0">
                <a:latin typeface="Eras Bold ITC" panose="020B0907030504020204" pitchFamily="34" charset="0"/>
              </a:rPr>
              <a:t>, A. </a:t>
            </a:r>
            <a:r>
              <a:rPr lang="es-ES" sz="1200" dirty="0" err="1">
                <a:latin typeface="Eras Bold ITC" panose="020B0907030504020204" pitchFamily="34" charset="0"/>
              </a:rPr>
              <a:t>Soret</a:t>
            </a:r>
            <a:r>
              <a:rPr lang="es-ES" sz="1200" dirty="0">
                <a:latin typeface="Eras Bold ITC" panose="020B0907030504020204" pitchFamily="34" charset="0"/>
              </a:rPr>
              <a:t>, M. Guevara, O. </a:t>
            </a:r>
            <a:r>
              <a:rPr lang="es-ES" sz="1200" dirty="0" err="1">
                <a:latin typeface="Eras Bold ITC" panose="020B0907030504020204" pitchFamily="34" charset="0"/>
              </a:rPr>
              <a:t>Jorba</a:t>
            </a:r>
            <a:r>
              <a:rPr lang="es-ES" sz="1200" dirty="0">
                <a:latin typeface="Eras Bold ITC" panose="020B0907030504020204" pitchFamily="34" charset="0"/>
              </a:rPr>
              <a:t>, K. </a:t>
            </a:r>
            <a:r>
              <a:rPr lang="es-ES" sz="1200" dirty="0" err="1">
                <a:latin typeface="Eras Bold ITC" panose="020B0907030504020204" pitchFamily="34" charset="0"/>
              </a:rPr>
              <a:t>Serradell</a:t>
            </a:r>
            <a:r>
              <a:rPr lang="es-ES" sz="1200" dirty="0">
                <a:latin typeface="Eras Bold ITC" panose="020B0907030504020204" pitchFamily="34" charset="0"/>
              </a:rPr>
              <a:t>, and C. </a:t>
            </a:r>
            <a:r>
              <a:rPr lang="es-ES" sz="1200" dirty="0" err="1">
                <a:latin typeface="Eras Bold ITC" panose="020B0907030504020204" pitchFamily="34" charset="0"/>
              </a:rPr>
              <a:t>P´erez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Garc´ıa</a:t>
            </a:r>
            <a:r>
              <a:rPr lang="es-ES" sz="1200" dirty="0">
                <a:latin typeface="Eras Bold ITC" panose="020B0907030504020204" pitchFamily="34" charset="0"/>
              </a:rPr>
              <a:t>-Pando. </a:t>
            </a:r>
            <a:r>
              <a:rPr lang="es-ES" sz="1200" dirty="0" err="1">
                <a:latin typeface="Eras Bold ITC" panose="020B0907030504020204" pitchFamily="34" charset="0"/>
              </a:rPr>
              <a:t>Meteorology-normalized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impact</a:t>
            </a:r>
            <a:r>
              <a:rPr lang="es-ES" sz="1200" dirty="0">
                <a:latin typeface="Eras Bold ITC" panose="020B0907030504020204" pitchFamily="34" charset="0"/>
              </a:rPr>
              <a:t> of </a:t>
            </a:r>
            <a:r>
              <a:rPr lang="es-ES" sz="1200" dirty="0" err="1">
                <a:latin typeface="Eras Bold ITC" panose="020B0907030504020204" pitchFamily="34" charset="0"/>
              </a:rPr>
              <a:t>the</a:t>
            </a:r>
            <a:r>
              <a:rPr lang="es-ES" sz="1200" dirty="0">
                <a:latin typeface="Eras Bold ITC" panose="020B0907030504020204" pitchFamily="34" charset="0"/>
              </a:rPr>
              <a:t> covid-19 </a:t>
            </a:r>
            <a:r>
              <a:rPr lang="es-ES" sz="1200" dirty="0" err="1">
                <a:latin typeface="Eras Bold ITC" panose="020B0907030504020204" pitchFamily="34" charset="0"/>
              </a:rPr>
              <a:t>lockdown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upon</a:t>
            </a:r>
            <a:r>
              <a:rPr lang="es-ES" sz="1200" dirty="0">
                <a:latin typeface="Eras Bold ITC" panose="020B0907030504020204" pitchFamily="34" charset="0"/>
              </a:rPr>
              <a:t> NO2 </a:t>
            </a:r>
            <a:r>
              <a:rPr lang="es-ES" sz="1200" dirty="0" err="1">
                <a:latin typeface="Eras Bold ITC" panose="020B0907030504020204" pitchFamily="34" charset="0"/>
              </a:rPr>
              <a:t>pollution</a:t>
            </a:r>
            <a:r>
              <a:rPr lang="es-ES" sz="1200" dirty="0">
                <a:latin typeface="Eras Bold ITC" panose="020B0907030504020204" pitchFamily="34" charset="0"/>
              </a:rPr>
              <a:t> in </a:t>
            </a:r>
            <a:r>
              <a:rPr lang="es-ES" sz="1200" dirty="0" err="1">
                <a:latin typeface="Eras Bold ITC" panose="020B0907030504020204" pitchFamily="34" charset="0"/>
              </a:rPr>
              <a:t>spain</a:t>
            </a:r>
            <a:r>
              <a:rPr lang="es-ES" sz="1200" dirty="0">
                <a:latin typeface="Eras Bold ITC" panose="020B0907030504020204" pitchFamily="34" charset="0"/>
              </a:rPr>
              <a:t>. </a:t>
            </a:r>
            <a:r>
              <a:rPr lang="es-ES" sz="1200" dirty="0" err="1">
                <a:latin typeface="Eras Bold ITC" panose="020B0907030504020204" pitchFamily="34" charset="0"/>
              </a:rPr>
              <a:t>Atmospheric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Chemistry</a:t>
            </a:r>
            <a:r>
              <a:rPr lang="es-ES" sz="1200" dirty="0">
                <a:latin typeface="Eras Bold ITC" panose="020B0907030504020204" pitchFamily="34" charset="0"/>
              </a:rPr>
              <a:t> and </a:t>
            </a:r>
            <a:r>
              <a:rPr lang="es-ES" sz="1200" dirty="0" err="1">
                <a:latin typeface="Eras Bold ITC" panose="020B0907030504020204" pitchFamily="34" charset="0"/>
              </a:rPr>
              <a:t>Physics</a:t>
            </a:r>
            <a:r>
              <a:rPr lang="es-ES" sz="1200" dirty="0">
                <a:latin typeface="Eras Bold ITC" panose="020B0907030504020204" pitchFamily="34" charset="0"/>
              </a:rPr>
              <a:t>, 20(18):11119–11141, 2020.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200" dirty="0" smtClean="0">
                <a:latin typeface="Eras Bold ITC" panose="020B0907030504020204" pitchFamily="34" charset="0"/>
              </a:rPr>
              <a:t>Querol, X.  </a:t>
            </a:r>
            <a:r>
              <a:rPr lang="es-ES" sz="1200" dirty="0">
                <a:latin typeface="Eras Bold ITC" panose="020B0907030504020204" pitchFamily="34" charset="0"/>
              </a:rPr>
              <a:t>Jordi </a:t>
            </a:r>
            <a:r>
              <a:rPr lang="es-ES" sz="1200" dirty="0" err="1">
                <a:latin typeface="Eras Bold ITC" panose="020B0907030504020204" pitchFamily="34" charset="0"/>
              </a:rPr>
              <a:t>Massagu´e</a:t>
            </a:r>
            <a:r>
              <a:rPr lang="es-ES" sz="1200" dirty="0">
                <a:latin typeface="Eras Bold ITC" panose="020B0907030504020204" pitchFamily="34" charset="0"/>
              </a:rPr>
              <a:t>, </a:t>
            </a:r>
            <a:r>
              <a:rPr lang="es-ES" sz="1200" dirty="0" err="1">
                <a:latin typeface="Eras Bold ITC" panose="020B0907030504020204" pitchFamily="34" charset="0"/>
              </a:rPr>
              <a:t>Andr´es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Alastuey</a:t>
            </a:r>
            <a:r>
              <a:rPr lang="es-ES" sz="1200" dirty="0">
                <a:latin typeface="Eras Bold ITC" panose="020B0907030504020204" pitchFamily="34" charset="0"/>
              </a:rPr>
              <a:t>, Teresa Moreno, </a:t>
            </a:r>
            <a:r>
              <a:rPr lang="es-ES" sz="1200" dirty="0" err="1">
                <a:latin typeface="Eras Bold ITC" panose="020B0907030504020204" pitchFamily="34" charset="0"/>
              </a:rPr>
              <a:t>Gotzon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Gangoiti</a:t>
            </a:r>
            <a:r>
              <a:rPr lang="es-ES" sz="1200" dirty="0">
                <a:latin typeface="Eras Bold ITC" panose="020B0907030504020204" pitchFamily="34" charset="0"/>
              </a:rPr>
              <a:t>, Enrique Mantilla, </a:t>
            </a:r>
            <a:r>
              <a:rPr lang="es-ES" sz="1200" dirty="0" err="1">
                <a:latin typeface="Eras Bold ITC" panose="020B0907030504020204" pitchFamily="34" charset="0"/>
              </a:rPr>
              <a:t>Jos´e</a:t>
            </a:r>
            <a:r>
              <a:rPr lang="es-ES" sz="1200" dirty="0">
                <a:latin typeface="Eras Bold ITC" panose="020B0907030504020204" pitchFamily="34" charset="0"/>
              </a:rPr>
              <a:t> Jaime </a:t>
            </a:r>
            <a:r>
              <a:rPr lang="es-ES" sz="1200" dirty="0" err="1">
                <a:latin typeface="Eras Bold ITC" panose="020B0907030504020204" pitchFamily="34" charset="0"/>
              </a:rPr>
              <a:t>Du´eguez</a:t>
            </a:r>
            <a:r>
              <a:rPr lang="es-ES" sz="1200" dirty="0">
                <a:latin typeface="Eras Bold ITC" panose="020B0907030504020204" pitchFamily="34" charset="0"/>
              </a:rPr>
              <a:t>, Miguel Escudero, Eliseo </a:t>
            </a:r>
            <a:r>
              <a:rPr lang="es-ES" sz="1200" dirty="0" err="1">
                <a:latin typeface="Eras Bold ITC" panose="020B0907030504020204" pitchFamily="34" charset="0"/>
              </a:rPr>
              <a:t>Monfort</a:t>
            </a:r>
            <a:r>
              <a:rPr lang="es-ES" sz="1200" dirty="0">
                <a:latin typeface="Eras Bold ITC" panose="020B0907030504020204" pitchFamily="34" charset="0"/>
              </a:rPr>
              <a:t>, Carlos </a:t>
            </a:r>
            <a:r>
              <a:rPr lang="es-ES" sz="1200" dirty="0" err="1">
                <a:latin typeface="Eras Bold ITC" panose="020B0907030504020204" pitchFamily="34" charset="0"/>
              </a:rPr>
              <a:t>P´erez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Garc´ıa</a:t>
            </a:r>
            <a:r>
              <a:rPr lang="es-ES" sz="1200" dirty="0">
                <a:latin typeface="Eras Bold ITC" panose="020B0907030504020204" pitchFamily="34" charset="0"/>
              </a:rPr>
              <a:t>-Pando, </a:t>
            </a:r>
            <a:r>
              <a:rPr lang="es-ES" sz="1200" dirty="0" err="1">
                <a:latin typeface="Eras Bold ITC" panose="020B0907030504020204" pitchFamily="34" charset="0"/>
              </a:rPr>
              <a:t>Herv´e</a:t>
            </a:r>
            <a:r>
              <a:rPr lang="es-ES" sz="1200" dirty="0">
                <a:latin typeface="Eras Bold ITC" panose="020B0907030504020204" pitchFamily="34" charset="0"/>
              </a:rPr>
              <a:t> Petetin, Oriol </a:t>
            </a:r>
            <a:r>
              <a:rPr lang="es-ES" sz="1200" dirty="0" err="1">
                <a:latin typeface="Eras Bold ITC" panose="020B0907030504020204" pitchFamily="34" charset="0"/>
              </a:rPr>
              <a:t>Jorba</a:t>
            </a:r>
            <a:r>
              <a:rPr lang="es-ES" sz="1200" dirty="0">
                <a:latin typeface="Eras Bold ITC" panose="020B0907030504020204" pitchFamily="34" charset="0"/>
              </a:rPr>
              <a:t>, </a:t>
            </a:r>
            <a:r>
              <a:rPr lang="es-ES" sz="1200" dirty="0" err="1">
                <a:latin typeface="Eras Bold ITC" panose="020B0907030504020204" pitchFamily="34" charset="0"/>
              </a:rPr>
              <a:t>V´ıctor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V´azquez</a:t>
            </a:r>
            <a:r>
              <a:rPr lang="es-ES" sz="1200" dirty="0">
                <a:latin typeface="Eras Bold ITC" panose="020B0907030504020204" pitchFamily="34" charset="0"/>
              </a:rPr>
              <a:t>, </a:t>
            </a:r>
            <a:r>
              <a:rPr lang="es-ES" sz="1200" dirty="0" err="1">
                <a:latin typeface="Eras Bold ITC" panose="020B0907030504020204" pitchFamily="34" charset="0"/>
              </a:rPr>
              <a:t>Jes´us</a:t>
            </a:r>
            <a:r>
              <a:rPr lang="es-ES" sz="1200" dirty="0">
                <a:latin typeface="Eras Bold ITC" panose="020B0907030504020204" pitchFamily="34" charset="0"/>
              </a:rPr>
              <a:t> de la Rosa, Alberto Campos, Marta </a:t>
            </a:r>
            <a:r>
              <a:rPr lang="es-ES" sz="1200" dirty="0" err="1">
                <a:latin typeface="Eras Bold ITC" panose="020B0907030504020204" pitchFamily="34" charset="0"/>
              </a:rPr>
              <a:t>Mu˜n´oz</a:t>
            </a:r>
            <a:r>
              <a:rPr lang="es-ES" sz="1200" dirty="0">
                <a:latin typeface="Eras Bold ITC" panose="020B0907030504020204" pitchFamily="34" charset="0"/>
              </a:rPr>
              <a:t>, Silvia Monge, </a:t>
            </a:r>
            <a:r>
              <a:rPr lang="es-ES" sz="1200" dirty="0" err="1">
                <a:latin typeface="Eras Bold ITC" panose="020B0907030504020204" pitchFamily="34" charset="0"/>
              </a:rPr>
              <a:t>Mar´ıa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Herv´as</a:t>
            </a:r>
            <a:r>
              <a:rPr lang="es-ES" sz="1200" dirty="0">
                <a:latin typeface="Eras Bold ITC" panose="020B0907030504020204" pitchFamily="34" charset="0"/>
              </a:rPr>
              <a:t>, Rebeca </a:t>
            </a:r>
            <a:r>
              <a:rPr lang="es-ES" sz="1200" dirty="0" err="1">
                <a:latin typeface="Eras Bold ITC" panose="020B0907030504020204" pitchFamily="34" charset="0"/>
              </a:rPr>
              <a:t>Javato</a:t>
            </a:r>
            <a:r>
              <a:rPr lang="es-ES" sz="1200" dirty="0">
                <a:latin typeface="Eras Bold ITC" panose="020B0907030504020204" pitchFamily="34" charset="0"/>
              </a:rPr>
              <a:t>, and </a:t>
            </a:r>
            <a:r>
              <a:rPr lang="es-ES" sz="1200" dirty="0" err="1">
                <a:latin typeface="Eras Bold ITC" panose="020B0907030504020204" pitchFamily="34" charset="0"/>
              </a:rPr>
              <a:t>Mar´ıa</a:t>
            </a:r>
            <a:r>
              <a:rPr lang="es-ES" sz="1200" dirty="0">
                <a:latin typeface="Eras Bold ITC" panose="020B0907030504020204" pitchFamily="34" charset="0"/>
              </a:rPr>
              <a:t> J. </a:t>
            </a:r>
            <a:r>
              <a:rPr lang="es-ES" sz="1200" dirty="0" err="1">
                <a:latin typeface="Eras Bold ITC" panose="020B0907030504020204" pitchFamily="34" charset="0"/>
              </a:rPr>
              <a:t>Cornide</a:t>
            </a:r>
            <a:r>
              <a:rPr lang="es-ES" sz="1200" dirty="0">
                <a:latin typeface="Eras Bold ITC" panose="020B0907030504020204" pitchFamily="34" charset="0"/>
              </a:rPr>
              <a:t>. </a:t>
            </a:r>
            <a:r>
              <a:rPr lang="es-ES" sz="1200" dirty="0" err="1">
                <a:latin typeface="Eras Bold ITC" panose="020B0907030504020204" pitchFamily="34" charset="0"/>
              </a:rPr>
              <a:t>Lessons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from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the</a:t>
            </a:r>
            <a:r>
              <a:rPr lang="es-ES" sz="1200" dirty="0">
                <a:latin typeface="Eras Bold ITC" panose="020B0907030504020204" pitchFamily="34" charset="0"/>
              </a:rPr>
              <a:t> covid-19 air </a:t>
            </a:r>
            <a:r>
              <a:rPr lang="es-ES" sz="1200" dirty="0" err="1">
                <a:latin typeface="Eras Bold ITC" panose="020B0907030504020204" pitchFamily="34" charset="0"/>
              </a:rPr>
              <a:t>pollution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decrease</a:t>
            </a:r>
            <a:r>
              <a:rPr lang="es-ES" sz="1200" dirty="0">
                <a:latin typeface="Eras Bold ITC" panose="020B0907030504020204" pitchFamily="34" charset="0"/>
              </a:rPr>
              <a:t> in </a:t>
            </a:r>
            <a:r>
              <a:rPr lang="es-ES" sz="1200" dirty="0" err="1">
                <a:latin typeface="Eras Bold ITC" panose="020B0907030504020204" pitchFamily="34" charset="0"/>
              </a:rPr>
              <a:t>spain</a:t>
            </a:r>
            <a:r>
              <a:rPr lang="es-ES" sz="1200" dirty="0">
                <a:latin typeface="Eras Bold ITC" panose="020B0907030504020204" pitchFamily="34" charset="0"/>
              </a:rPr>
              <a:t>: </a:t>
            </a:r>
            <a:r>
              <a:rPr lang="es-ES" sz="1200" dirty="0" err="1">
                <a:latin typeface="Eras Bold ITC" panose="020B0907030504020204" pitchFamily="34" charset="0"/>
              </a:rPr>
              <a:t>Now</a:t>
            </a:r>
            <a:r>
              <a:rPr lang="es-ES" sz="1200" dirty="0">
                <a:latin typeface="Eras Bold ITC" panose="020B0907030504020204" pitchFamily="34" charset="0"/>
              </a:rPr>
              <a:t> </a:t>
            </a:r>
            <a:r>
              <a:rPr lang="es-ES" sz="1200" dirty="0" err="1">
                <a:latin typeface="Eras Bold ITC" panose="020B0907030504020204" pitchFamily="34" charset="0"/>
              </a:rPr>
              <a:t>what</a:t>
            </a:r>
            <a:r>
              <a:rPr lang="es-ES" sz="1200" dirty="0">
                <a:latin typeface="Eras Bold ITC" panose="020B0907030504020204" pitchFamily="34" charset="0"/>
              </a:rPr>
              <a:t>? </a:t>
            </a:r>
            <a:r>
              <a:rPr lang="es-ES" sz="1200" dirty="0" err="1">
                <a:latin typeface="Eras Bold ITC" panose="020B0907030504020204" pitchFamily="34" charset="0"/>
              </a:rPr>
              <a:t>Science</a:t>
            </a:r>
            <a:r>
              <a:rPr lang="es-ES" sz="1200" dirty="0">
                <a:latin typeface="Eras Bold ITC" panose="020B0907030504020204" pitchFamily="34" charset="0"/>
              </a:rPr>
              <a:t> of </a:t>
            </a:r>
            <a:r>
              <a:rPr lang="es-ES" sz="1200" dirty="0" err="1">
                <a:latin typeface="Eras Bold ITC" panose="020B0907030504020204" pitchFamily="34" charset="0"/>
              </a:rPr>
              <a:t>The</a:t>
            </a:r>
            <a:r>
              <a:rPr lang="es-ES" sz="1200" dirty="0">
                <a:latin typeface="Eras Bold ITC" panose="020B0907030504020204" pitchFamily="34" charset="0"/>
              </a:rPr>
              <a:t> Total </a:t>
            </a:r>
            <a:r>
              <a:rPr lang="es-ES" sz="1200" dirty="0" err="1">
                <a:latin typeface="Eras Bold ITC" panose="020B0907030504020204" pitchFamily="34" charset="0"/>
              </a:rPr>
              <a:t>Environment</a:t>
            </a:r>
            <a:r>
              <a:rPr lang="es-ES" sz="1200" dirty="0">
                <a:latin typeface="Eras Bold ITC" panose="020B0907030504020204" pitchFamily="34" charset="0"/>
              </a:rPr>
              <a:t>, 779:146380, 2021. </a:t>
            </a:r>
            <a:endParaRPr lang="es-ES" sz="1200" dirty="0" smtClean="0">
              <a:latin typeface="Eras Bold ITC" panose="020B0907030504020204" pitchFamily="34" charset="0"/>
            </a:endParaRPr>
          </a:p>
        </p:txBody>
      </p:sp>
      <p:sp>
        <p:nvSpPr>
          <p:cNvPr id="13" name="4 Rectángulo"/>
          <p:cNvSpPr/>
          <p:nvPr/>
        </p:nvSpPr>
        <p:spPr>
          <a:xfrm>
            <a:off x="2772824" y="77432"/>
            <a:ext cx="93363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TFMM meeting		  </a:t>
            </a:r>
            <a:r>
              <a:rPr lang="es-E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May</a:t>
            </a:r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2023</a:t>
            </a:r>
            <a:r>
              <a:rPr lang="es-E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E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Warsaw</a:t>
            </a:r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s-E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Poland</a:t>
            </a:r>
            <a:r>
              <a:rPr lang="es-E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15 Rectángulo"/>
          <p:cNvSpPr/>
          <p:nvPr/>
        </p:nvSpPr>
        <p:spPr>
          <a:xfrm>
            <a:off x="147738" y="-1570745"/>
            <a:ext cx="9670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Rectángulo 6"/>
          <p:cNvSpPr/>
          <p:nvPr/>
        </p:nvSpPr>
        <p:spPr>
          <a:xfrm>
            <a:off x="2354824" y="2481733"/>
            <a:ext cx="9473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GB" dirty="0" smtClean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78733" y="1576836"/>
            <a:ext cx="11845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  <a:latin typeface="Eras Bold ITC" panose="020B0907030504020204" pitchFamily="34" charset="0"/>
              </a:rPr>
              <a:t>Acknowledgements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:</a:t>
            </a:r>
            <a:endParaRPr lang="es-ES" dirty="0">
              <a:solidFill>
                <a:srgbClr val="002060"/>
              </a:solidFill>
              <a:latin typeface="Eras Bold ITC" panose="020B0907030504020204" pitchFamily="34" charset="0"/>
            </a:endParaRPr>
          </a:p>
          <a:p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 </a:t>
            </a:r>
            <a:endParaRPr lang="es-ES" dirty="0">
              <a:solidFill>
                <a:srgbClr val="002060"/>
              </a:solidFill>
              <a:latin typeface="Eras Bold ITC" panose="020B0907030504020204" pitchFamily="34" charset="0"/>
            </a:endParaRPr>
          </a:p>
          <a:p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Many thanks to </a:t>
            </a:r>
            <a:r>
              <a:rPr lang="en-GB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Ministerio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 para la </a:t>
            </a:r>
            <a:r>
              <a:rPr lang="en-GB" dirty="0" err="1">
                <a:solidFill>
                  <a:srgbClr val="002060"/>
                </a:solidFill>
                <a:latin typeface="Eras Bold ITC" panose="020B0907030504020204" pitchFamily="34" charset="0"/>
              </a:rPr>
              <a:t>Transición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Eras Bold ITC" panose="020B0907030504020204" pitchFamily="34" charset="0"/>
              </a:rPr>
              <a:t>Ecológica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 y el </a:t>
            </a:r>
            <a:r>
              <a:rPr lang="en-GB" dirty="0" err="1">
                <a:solidFill>
                  <a:srgbClr val="002060"/>
                </a:solidFill>
                <a:latin typeface="Eras Bold ITC" panose="020B0907030504020204" pitchFamily="34" charset="0"/>
              </a:rPr>
              <a:t>Reto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Eras Bold ITC" panose="020B0907030504020204" pitchFamily="34" charset="0"/>
              </a:rPr>
              <a:t>Demográfico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</a:rPr>
              <a:t>/ Ministry for the Ecological Transition and Demographic Challenge, Spain for supporting this </a:t>
            </a:r>
            <a:r>
              <a:rPr lang="en-GB" dirty="0" smtClean="0">
                <a:solidFill>
                  <a:srgbClr val="002060"/>
                </a:solidFill>
                <a:latin typeface="Eras Bold ITC" panose="020B0907030504020204" pitchFamily="34" charset="0"/>
              </a:rPr>
              <a:t>study</a:t>
            </a:r>
          </a:p>
          <a:p>
            <a:endParaRPr lang="en-GB" dirty="0">
              <a:solidFill>
                <a:srgbClr val="002060"/>
              </a:solidFill>
              <a:latin typeface="Eras Bold ITC" panose="020B0907030504020204" pitchFamily="34" charset="0"/>
              <a:ea typeface="Calibri" panose="020F0502020204030204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Eras Bold ITC" panose="020B0907030504020204" pitchFamily="34" charset="0"/>
                <a:ea typeface="Calibri" panose="020F0502020204030204" pitchFamily="34" charset="0"/>
              </a:rPr>
              <a:t>Project 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  <a:ea typeface="Calibri" panose="020F0502020204030204" pitchFamily="34" charset="0"/>
              </a:rPr>
              <a:t>TED2021-132431B-I00 (TRANSAIRE: Transition to cleaner air in Spain) funded by MCIN/AEI/ 10.13039/501100011033 and by the European Union </a:t>
            </a:r>
            <a:r>
              <a:rPr lang="en-GB" dirty="0" err="1">
                <a:solidFill>
                  <a:srgbClr val="002060"/>
                </a:solidFill>
                <a:latin typeface="Eras Bold ITC" panose="020B0907030504020204" pitchFamily="34" charset="0"/>
                <a:ea typeface="Calibri" panose="020F0502020204030204" pitchFamily="34" charset="0"/>
              </a:rPr>
              <a:t>NextGenerationEU</a:t>
            </a:r>
            <a:r>
              <a:rPr lang="en-GB" dirty="0">
                <a:solidFill>
                  <a:srgbClr val="002060"/>
                </a:solidFill>
                <a:latin typeface="Eras Bold ITC" panose="020B0907030504020204" pitchFamily="34" charset="0"/>
                <a:ea typeface="Calibri" panose="020F0502020204030204" pitchFamily="34" charset="0"/>
              </a:rPr>
              <a:t>/PRTR</a:t>
            </a:r>
          </a:p>
          <a:p>
            <a:endParaRPr lang="es-ES" dirty="0">
              <a:solidFill>
                <a:srgbClr val="002060"/>
              </a:solidFill>
              <a:latin typeface="Eras Bold ITC" panose="020B0907030504020204" pitchFamily="34" charset="0"/>
            </a:endParaRPr>
          </a:p>
          <a:p>
            <a:endParaRPr lang="es-ES" dirty="0">
              <a:solidFill>
                <a:srgbClr val="002060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20183" y="203235"/>
            <a:ext cx="10173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7400">
              <a:spcBef>
                <a:spcPts val="600"/>
              </a:spcBef>
            </a:pPr>
            <a:r>
              <a:rPr lang="es-ES" sz="40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Outline</a:t>
            </a:r>
            <a:endParaRPr lang="es-ES" sz="4000" dirty="0">
              <a:solidFill>
                <a:srgbClr val="5F2987"/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84836" y="1867148"/>
            <a:ext cx="8443452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2425" indent="-514350" defTabSz="787400">
              <a:spcBef>
                <a:spcPts val="600"/>
              </a:spcBef>
              <a:buFont typeface="+mj-lt"/>
              <a:buAutoNum type="arabicPeriod"/>
            </a:pP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Description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of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the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methodologies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to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estimate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impacts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latin typeface="Eras Bold ITC" panose="020B0907030504020204" pitchFamily="34" charset="0"/>
            </a:endParaRPr>
          </a:p>
          <a:p>
            <a:pPr marL="352425" indent="-514350" defTabSz="787400">
              <a:spcBef>
                <a:spcPts val="600"/>
              </a:spcBef>
              <a:buFont typeface="+mj-lt"/>
              <a:buAutoNum type="arabicPeriod"/>
            </a:pP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Before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impacts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… 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¿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How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well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do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the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BOO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approaches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perform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(“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Evaluation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” of BOO-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methodologies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)</a:t>
            </a:r>
            <a:endParaRPr lang="es-ES" sz="2400" dirty="0">
              <a:solidFill>
                <a:schemeClr val="accent5">
                  <a:lumMod val="75000"/>
                </a:schemeClr>
              </a:solidFill>
              <a:latin typeface="Eras Bold ITC" panose="020B0907030504020204" pitchFamily="34" charset="0"/>
            </a:endParaRPr>
          </a:p>
          <a:p>
            <a:pPr marL="352425" indent="-514350" defTabSz="787400">
              <a:spcBef>
                <a:spcPts val="600"/>
              </a:spcBef>
              <a:buFont typeface="+mj-lt"/>
              <a:buAutoNum type="arabicPeriod"/>
            </a:pP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Comparison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of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impacts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from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3 BOO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methods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+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model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in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Spain</a:t>
            </a:r>
            <a:endParaRPr lang="es-ES" sz="2400" dirty="0">
              <a:solidFill>
                <a:schemeClr val="accent5">
                  <a:lumMod val="75000"/>
                </a:schemeClr>
              </a:solidFill>
              <a:latin typeface="Eras Bold ITC" panose="020B0907030504020204" pitchFamily="34" charset="0"/>
            </a:endParaRPr>
          </a:p>
          <a:p>
            <a:pPr marL="352425" indent="-514350" defTabSz="787400">
              <a:spcBef>
                <a:spcPts val="600"/>
              </a:spcBef>
              <a:buFont typeface="+mj-lt"/>
              <a:buAutoNum type="arabicPeriod"/>
            </a:pP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Comparison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of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impacts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from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2 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BOO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methods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+ </a:t>
            </a:r>
            <a:r>
              <a:rPr lang="es-ES" sz="2400" dirty="0" err="1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model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in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Europe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.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Different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metrics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for</a:t>
            </a: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latin typeface="Eras Bold ITC" panose="020B0907030504020204" pitchFamily="34" charset="0"/>
              </a:rPr>
              <a:t> ozone</a:t>
            </a:r>
            <a:endParaRPr lang="es-ES" sz="2400" dirty="0">
              <a:solidFill>
                <a:schemeClr val="accent5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314104" y="80124"/>
            <a:ext cx="297794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BOO: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Based</a:t>
            </a:r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On</a:t>
            </a:r>
            <a:r>
              <a:rPr lang="es-ES" sz="2400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O</a:t>
            </a:r>
            <a:r>
              <a:rPr lang="es-ES" sz="2400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bservations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023123" y="6044693"/>
            <a:ext cx="401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Eras Bold ITC" panose="020B0907030504020204" pitchFamily="34" charset="0"/>
              </a:rPr>
              <a:t>Impact</a:t>
            </a:r>
            <a:r>
              <a:rPr lang="es-ES" dirty="0" smtClean="0">
                <a:latin typeface="Eras Bold ITC" panose="020B0907030504020204" pitchFamily="34" charset="0"/>
              </a:rPr>
              <a:t>: </a:t>
            </a:r>
            <a:r>
              <a:rPr lang="es-ES" dirty="0" err="1" smtClean="0">
                <a:latin typeface="Eras Bold ITC" panose="020B0907030504020204" pitchFamily="34" charset="0"/>
              </a:rPr>
              <a:t>Effect</a:t>
            </a:r>
            <a:r>
              <a:rPr lang="es-ES" dirty="0" smtClean="0">
                <a:latin typeface="Eras Bold ITC" panose="020B0907030504020204" pitchFamily="34" charset="0"/>
              </a:rPr>
              <a:t> of </a:t>
            </a:r>
            <a:r>
              <a:rPr lang="es-ES" dirty="0" err="1" smtClean="0">
                <a:latin typeface="Eras Bold ITC" panose="020B0907030504020204" pitchFamily="34" charset="0"/>
              </a:rPr>
              <a:t>emission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reduction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err="1" smtClean="0">
                <a:latin typeface="Eras Bold ITC" panose="020B0907030504020204" pitchFamily="34" charset="0"/>
              </a:rPr>
              <a:t>on</a:t>
            </a:r>
            <a:r>
              <a:rPr lang="es-ES" dirty="0" smtClean="0">
                <a:latin typeface="Eras Bold ITC" panose="020B0907030504020204" pitchFamily="34" charset="0"/>
              </a:rPr>
              <a:t> air </a:t>
            </a:r>
            <a:r>
              <a:rPr lang="es-ES" dirty="0" err="1" smtClean="0">
                <a:latin typeface="Eras Bold ITC" panose="020B0907030504020204" pitchFamily="34" charset="0"/>
              </a:rPr>
              <a:t>concentration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930032" y="964775"/>
            <a:ext cx="448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87400">
              <a:spcBef>
                <a:spcPts val="600"/>
              </a:spcBef>
            </a:pPr>
            <a:r>
              <a:rPr lang="es-ES" sz="2400" u="sng" dirty="0" err="1">
                <a:solidFill>
                  <a:srgbClr val="5F2987"/>
                </a:solidFill>
                <a:latin typeface="Eras Bold ITC" panose="020B0907030504020204" pitchFamily="34" charset="0"/>
              </a:rPr>
              <a:t>Challenging</a:t>
            </a:r>
            <a:r>
              <a:rPr lang="es-ES" sz="2400" u="sng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u="sng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study</a:t>
            </a:r>
            <a:r>
              <a:rPr lang="es-ES" sz="2400" u="sng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u="sng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for</a:t>
            </a:r>
            <a:r>
              <a:rPr lang="es-ES" sz="2400" u="sng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O3</a:t>
            </a:r>
            <a:endParaRPr lang="es-ES" sz="2400" u="sng" dirty="0">
              <a:solidFill>
                <a:srgbClr val="5F2987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>
            <a:off x="1897508" y="3550030"/>
            <a:ext cx="1110594" cy="854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 flipV="1">
            <a:off x="2128218" y="4404635"/>
            <a:ext cx="800591" cy="481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/>
          <p:cNvSpPr txBox="1"/>
          <p:nvPr/>
        </p:nvSpPr>
        <p:spPr>
          <a:xfrm>
            <a:off x="5216232" y="5718934"/>
            <a:ext cx="50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ML: Petetin et al.; Querol et al.  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66377" y="5701496"/>
            <a:ext cx="286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GAM: Ordóñez et al.  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437393" y="2170571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2015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2608179" y="1456559"/>
            <a:ext cx="5636792" cy="4044478"/>
          </a:xfrm>
          <a:custGeom>
            <a:avLst/>
            <a:gdLst>
              <a:gd name="connsiteX0" fmla="*/ 0 w 5636792"/>
              <a:gd name="connsiteY0" fmla="*/ 404448 h 4044478"/>
              <a:gd name="connsiteX1" fmla="*/ 404448 w 5636792"/>
              <a:gd name="connsiteY1" fmla="*/ 0 h 4044478"/>
              <a:gd name="connsiteX2" fmla="*/ 5232344 w 5636792"/>
              <a:gd name="connsiteY2" fmla="*/ 0 h 4044478"/>
              <a:gd name="connsiteX3" fmla="*/ 5636792 w 5636792"/>
              <a:gd name="connsiteY3" fmla="*/ 404448 h 4044478"/>
              <a:gd name="connsiteX4" fmla="*/ 5636792 w 5636792"/>
              <a:gd name="connsiteY4" fmla="*/ 3640030 h 4044478"/>
              <a:gd name="connsiteX5" fmla="*/ 5232344 w 5636792"/>
              <a:gd name="connsiteY5" fmla="*/ 4044478 h 4044478"/>
              <a:gd name="connsiteX6" fmla="*/ 404448 w 5636792"/>
              <a:gd name="connsiteY6" fmla="*/ 4044478 h 4044478"/>
              <a:gd name="connsiteX7" fmla="*/ 0 w 5636792"/>
              <a:gd name="connsiteY7" fmla="*/ 3640030 h 4044478"/>
              <a:gd name="connsiteX8" fmla="*/ 0 w 5636792"/>
              <a:gd name="connsiteY8" fmla="*/ 404448 h 404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6792" h="4044478">
                <a:moveTo>
                  <a:pt x="0" y="404448"/>
                </a:moveTo>
                <a:cubicBezTo>
                  <a:pt x="0" y="181078"/>
                  <a:pt x="181078" y="0"/>
                  <a:pt x="404448" y="0"/>
                </a:cubicBezTo>
                <a:lnTo>
                  <a:pt x="5232344" y="0"/>
                </a:lnTo>
                <a:cubicBezTo>
                  <a:pt x="5455714" y="0"/>
                  <a:pt x="5636792" y="181078"/>
                  <a:pt x="5636792" y="404448"/>
                </a:cubicBezTo>
                <a:lnTo>
                  <a:pt x="5636792" y="3640030"/>
                </a:lnTo>
                <a:cubicBezTo>
                  <a:pt x="5636792" y="3863400"/>
                  <a:pt x="5455714" y="4044478"/>
                  <a:pt x="5232344" y="4044478"/>
                </a:cubicBezTo>
                <a:lnTo>
                  <a:pt x="404448" y="4044478"/>
                </a:lnTo>
                <a:cubicBezTo>
                  <a:pt x="181078" y="4044478"/>
                  <a:pt x="0" y="3863400"/>
                  <a:pt x="0" y="3640030"/>
                </a:cubicBezTo>
                <a:lnTo>
                  <a:pt x="0" y="4044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5700" tIns="121920" rIns="121920" bIns="121920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Mean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GAM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ML</a:t>
            </a:r>
            <a:endParaRPr lang="es-ES" sz="3200" b="1" kern="1200" dirty="0">
              <a:latin typeface="Eras Bold ITC" panose="020B0907030504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726523" y="4117002"/>
            <a:ext cx="143692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2020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23" name="Flecha izquierda y derecha 22"/>
          <p:cNvSpPr/>
          <p:nvPr/>
        </p:nvSpPr>
        <p:spPr>
          <a:xfrm>
            <a:off x="6219625" y="2138553"/>
            <a:ext cx="3132634" cy="514663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0301955" y="3096991"/>
            <a:ext cx="136639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2020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9" name="Flecha derecha 38"/>
          <p:cNvSpPr/>
          <p:nvPr/>
        </p:nvSpPr>
        <p:spPr>
          <a:xfrm>
            <a:off x="5710675" y="4074165"/>
            <a:ext cx="964315" cy="56605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6724090" y="3117240"/>
            <a:ext cx="143692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2020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4" name="Flecha derecha 43"/>
          <p:cNvSpPr/>
          <p:nvPr/>
        </p:nvSpPr>
        <p:spPr>
          <a:xfrm>
            <a:off x="5747615" y="3094873"/>
            <a:ext cx="964315" cy="56605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6" name="Flecha izquierda y derecha 45"/>
          <p:cNvSpPr/>
          <p:nvPr/>
        </p:nvSpPr>
        <p:spPr>
          <a:xfrm>
            <a:off x="8161019" y="4122785"/>
            <a:ext cx="1487148" cy="573125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7" name="Cerrar llave 46"/>
          <p:cNvSpPr/>
          <p:nvPr/>
        </p:nvSpPr>
        <p:spPr>
          <a:xfrm>
            <a:off x="9584240" y="1424704"/>
            <a:ext cx="175097" cy="363165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3059635" y="3614537"/>
            <a:ext cx="24353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meteorology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3010329" y="4669168"/>
            <a:ext cx="24039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meteorology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9756295" y="2360745"/>
            <a:ext cx="228330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C</a:t>
            </a:r>
            <a:r>
              <a:rPr lang="es-ES" sz="2000" b="1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oncentration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6812594" y="2561776"/>
            <a:ext cx="100331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BAU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455" y="1564505"/>
            <a:ext cx="2374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5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Previous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years</a:t>
            </a:r>
            <a:endParaRPr lang="es-ES" sz="2000" b="1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11900" y="6186134"/>
            <a:ext cx="460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Vivanco et al. 2023, in </a:t>
            </a:r>
            <a:r>
              <a:rPr lang="es-ES" b="1" dirty="0" err="1" smtClean="0">
                <a:solidFill>
                  <a:srgbClr val="0070C0"/>
                </a:solidFill>
                <a:latin typeface="Eras Bold ITC" panose="020B0907030504020204" pitchFamily="34" charset="0"/>
              </a:rPr>
              <a:t>progress</a:t>
            </a:r>
            <a:endParaRPr lang="es-ES" b="1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19774" y="2734866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2016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36499" y="3288420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2017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37490" y="3823442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2018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857226" y="4378612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2019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" name="Cerrar llave 9"/>
          <p:cNvSpPr/>
          <p:nvPr/>
        </p:nvSpPr>
        <p:spPr>
          <a:xfrm>
            <a:off x="2116405" y="1429836"/>
            <a:ext cx="727546" cy="418718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100948" y="1111212"/>
            <a:ext cx="24085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Concentration</a:t>
            </a:r>
            <a:endParaRPr lang="es-ES" sz="2000" dirty="0">
              <a:solidFill>
                <a:srgbClr val="5F2987"/>
              </a:solidFill>
              <a:latin typeface="Eras Bold ITC" panose="020B0907030504020204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355407" y="150944"/>
            <a:ext cx="11748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err="1">
                <a:latin typeface="Eras Bold ITC" panose="020B0907030504020204" pitchFamily="34" charset="0"/>
              </a:rPr>
              <a:t>I</a:t>
            </a:r>
            <a:r>
              <a:rPr lang="es-ES" sz="3600" dirty="0" err="1" smtClean="0">
                <a:latin typeface="Eras Bold ITC" panose="020B0907030504020204" pitchFamily="34" charset="0"/>
              </a:rPr>
              <a:t>mpacts</a:t>
            </a:r>
            <a:r>
              <a:rPr lang="es-ES" sz="3600" dirty="0" smtClean="0">
                <a:latin typeface="Eras Bold ITC" panose="020B0907030504020204" pitchFamily="34" charset="0"/>
              </a:rPr>
              <a:t> of </a:t>
            </a:r>
            <a:r>
              <a:rPr lang="es-ES" sz="3600" dirty="0" err="1" smtClean="0">
                <a:latin typeface="Eras Bold ITC" panose="020B0907030504020204" pitchFamily="34" charset="0"/>
              </a:rPr>
              <a:t>emission</a:t>
            </a:r>
            <a:r>
              <a:rPr lang="es-ES" sz="3600" dirty="0" smtClean="0">
                <a:latin typeface="Eras Bold ITC" panose="020B0907030504020204" pitchFamily="34" charset="0"/>
              </a:rPr>
              <a:t> </a:t>
            </a:r>
            <a:r>
              <a:rPr lang="es-ES" sz="3600" dirty="0" err="1" smtClean="0">
                <a:latin typeface="Eras Bold ITC" panose="020B0907030504020204" pitchFamily="34" charset="0"/>
              </a:rPr>
              <a:t>reductions</a:t>
            </a:r>
            <a:r>
              <a:rPr lang="es-ES" sz="3600" dirty="0" smtClean="0">
                <a:latin typeface="Eras Bold ITC" panose="020B0907030504020204" pitchFamily="34" charset="0"/>
              </a:rPr>
              <a:t> </a:t>
            </a:r>
            <a:r>
              <a:rPr lang="es-ES" sz="3600" dirty="0" err="1" smtClean="0">
                <a:latin typeface="Eras Bold ITC" panose="020B0907030504020204" pitchFamily="34" charset="0"/>
              </a:rPr>
              <a:t>from</a:t>
            </a:r>
            <a:r>
              <a:rPr lang="es-ES" sz="3600" dirty="0" smtClean="0">
                <a:latin typeface="Eras Bold ITC" panose="020B0907030504020204" pitchFamily="34" charset="0"/>
              </a:rPr>
              <a:t> </a:t>
            </a:r>
            <a:r>
              <a:rPr lang="es-ES" sz="3600" b="1" dirty="0" err="1" smtClean="0">
                <a:latin typeface="Eras Bold ITC" panose="020B0907030504020204" pitchFamily="34" charset="0"/>
              </a:rPr>
              <a:t>observations</a:t>
            </a:r>
            <a:endParaRPr lang="es-ES" sz="3600" dirty="0">
              <a:latin typeface="Eras Bold ITC" panose="020B0907030504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-114641" y="780303"/>
            <a:ext cx="9754945" cy="580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CuadroTexto 53"/>
          <p:cNvSpPr txBox="1"/>
          <p:nvPr/>
        </p:nvSpPr>
        <p:spPr>
          <a:xfrm>
            <a:off x="8497730" y="1121043"/>
            <a:ext cx="1709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?</a:t>
            </a:r>
            <a:endParaRPr lang="es-ES" sz="6600" b="1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5" name="Flecha izquierda y derecha 44"/>
          <p:cNvSpPr/>
          <p:nvPr/>
        </p:nvSpPr>
        <p:spPr>
          <a:xfrm>
            <a:off x="8047890" y="2935758"/>
            <a:ext cx="1587031" cy="660524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717849" y="1565368"/>
            <a:ext cx="185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BOO</a:t>
            </a:r>
            <a:endParaRPr lang="es-ES" sz="3200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7899871" y="810637"/>
            <a:ext cx="185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I</a:t>
            </a:r>
            <a:r>
              <a:rPr lang="es-ES" sz="3200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mpacts</a:t>
            </a:r>
            <a:endParaRPr lang="es-ES" sz="3200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1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redondeado 47"/>
          <p:cNvSpPr/>
          <p:nvPr/>
        </p:nvSpPr>
        <p:spPr>
          <a:xfrm>
            <a:off x="352425" y="1437851"/>
            <a:ext cx="866775" cy="3077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redondeado 17"/>
          <p:cNvSpPr/>
          <p:nvPr/>
        </p:nvSpPr>
        <p:spPr>
          <a:xfrm>
            <a:off x="168023" y="0"/>
            <a:ext cx="12023977" cy="6793907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3801387" y="5991385"/>
            <a:ext cx="4063627" cy="707432"/>
            <a:chOff x="3801387" y="5991385"/>
            <a:chExt cx="4063627" cy="707432"/>
          </a:xfrm>
        </p:grpSpPr>
        <p:sp>
          <p:nvSpPr>
            <p:cNvPr id="39" name="Rectángulo redondeado 38"/>
            <p:cNvSpPr/>
            <p:nvPr/>
          </p:nvSpPr>
          <p:spPr>
            <a:xfrm>
              <a:off x="3963614" y="5991385"/>
              <a:ext cx="3665911" cy="7074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3801387" y="6220792"/>
              <a:ext cx="4063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err="1" smtClean="0">
                  <a:latin typeface="Eras Bold ITC" panose="020B0907030504020204" pitchFamily="34" charset="0"/>
                </a:rPr>
                <a:t>Predicted</a:t>
              </a:r>
              <a:r>
                <a:rPr lang="es-ES" dirty="0" smtClean="0">
                  <a:latin typeface="Eras Bold ITC" panose="020B0907030504020204" pitchFamily="34" charset="0"/>
                </a:rPr>
                <a:t> 2020 </a:t>
              </a:r>
              <a:r>
                <a:rPr lang="es-ES" dirty="0" err="1" smtClean="0">
                  <a:latin typeface="Eras Bold ITC" panose="020B0907030504020204" pitchFamily="34" charset="0"/>
                </a:rPr>
                <a:t>concentration</a:t>
              </a:r>
              <a:endParaRPr lang="es-ES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510348" y="1991185"/>
            <a:ext cx="5795701" cy="2246769"/>
            <a:chOff x="2155934" y="2812434"/>
            <a:chExt cx="4033973" cy="248411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8" name="Rectángulo redondeado 7"/>
            <p:cNvSpPr/>
            <p:nvPr/>
          </p:nvSpPr>
          <p:spPr>
            <a:xfrm>
              <a:off x="2155934" y="2812435"/>
              <a:ext cx="3900793" cy="242636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2257659" y="2812434"/>
              <a:ext cx="3932248" cy="248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Daily</a:t>
              </a:r>
              <a:r>
                <a:rPr lang="es-ES" sz="1400" dirty="0" smtClean="0">
                  <a:latin typeface="Eras Bold ITC" panose="020B0907030504020204" pitchFamily="34" charset="0"/>
                </a:rPr>
                <a:t> mean air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temperature</a:t>
              </a:r>
              <a:r>
                <a:rPr lang="es-ES" sz="1400" dirty="0" smtClean="0">
                  <a:latin typeface="Eras Bold ITC" panose="020B0907030504020204" pitchFamily="34" charset="0"/>
                </a:rPr>
                <a:t> at 2m,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minimum</a:t>
              </a:r>
              <a:r>
                <a:rPr lang="es-ES" sz="1400" dirty="0" smtClean="0">
                  <a:latin typeface="Eras Bold ITC" panose="020B0907030504020204" pitchFamily="34" charset="0"/>
                </a:rPr>
                <a:t> and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maximum</a:t>
              </a:r>
              <a:r>
                <a:rPr lang="es-ES" sz="1400" dirty="0" smtClean="0">
                  <a:latin typeface="Eras Bold ITC" panose="020B0907030504020204" pitchFamily="34" charset="0"/>
                </a:rPr>
                <a:t> 2m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temperature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Daily</a:t>
              </a:r>
              <a:r>
                <a:rPr lang="es-ES" sz="1400" dirty="0" smtClean="0">
                  <a:latin typeface="Eras Bold ITC" panose="020B0907030504020204" pitchFamily="34" charset="0"/>
                </a:rPr>
                <a:t> mean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fields</a:t>
              </a:r>
              <a:r>
                <a:rPr lang="es-ES" sz="1400" dirty="0" smtClean="0">
                  <a:latin typeface="Eras Bold ITC" panose="020B0907030504020204" pitchFamily="34" charset="0"/>
                </a:rPr>
                <a:t> of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the</a:t>
              </a:r>
              <a:r>
                <a:rPr lang="es-ES" sz="1400" dirty="0" smtClean="0">
                  <a:latin typeface="Eras Bold ITC" panose="020B0907030504020204" pitchFamily="34" charset="0"/>
                </a:rPr>
                <a:t> zonal and meridional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wind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component</a:t>
              </a:r>
              <a:r>
                <a:rPr lang="es-ES" sz="1400" dirty="0" smtClean="0">
                  <a:latin typeface="Eras Bold ITC" panose="020B0907030504020204" pitchFamily="34" charset="0"/>
                </a:rPr>
                <a:t> at 10m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Surface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pressure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Total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cloud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cover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Net solar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radiation</a:t>
              </a:r>
              <a:r>
                <a:rPr lang="es-ES" sz="1400" dirty="0" smtClean="0">
                  <a:latin typeface="Eras Bold ITC" panose="020B0907030504020204" pitchFamily="34" charset="0"/>
                </a:rPr>
                <a:t> at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the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surface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Downward</a:t>
              </a:r>
              <a:r>
                <a:rPr lang="es-ES" sz="1400" dirty="0" smtClean="0">
                  <a:latin typeface="Eras Bold ITC" panose="020B0907030504020204" pitchFamily="34" charset="0"/>
                </a:rPr>
                <a:t> solar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radiation</a:t>
              </a:r>
              <a:r>
                <a:rPr lang="es-ES" sz="1400" dirty="0" smtClean="0">
                  <a:latin typeface="Eras Bold ITC" panose="020B0907030504020204" pitchFamily="34" charset="0"/>
                </a:rPr>
                <a:t> at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the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surface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Downward</a:t>
              </a:r>
              <a:r>
                <a:rPr lang="es-ES" sz="1400" dirty="0" smtClean="0">
                  <a:latin typeface="Eras Bold ITC" panose="020B0907030504020204" pitchFamily="34" charset="0"/>
                </a:rPr>
                <a:t> UV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radiation</a:t>
              </a:r>
              <a:r>
                <a:rPr lang="es-ES" sz="1400" dirty="0" smtClean="0">
                  <a:latin typeface="Eras Bold ITC" panose="020B0907030504020204" pitchFamily="34" charset="0"/>
                </a:rPr>
                <a:t> at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the</a:t>
              </a:r>
              <a:r>
                <a:rPr lang="es-ES" sz="1400" dirty="0" smtClean="0">
                  <a:latin typeface="Eras Bold ITC" panose="020B0907030504020204" pitchFamily="34" charset="0"/>
                </a:rPr>
                <a:t> Surface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Boundary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layer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height</a:t>
              </a:r>
              <a:endParaRPr lang="es-ES" sz="1400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790045" y="1105674"/>
            <a:ext cx="2586713" cy="738748"/>
            <a:chOff x="2208808" y="1984200"/>
            <a:chExt cx="3949534" cy="73874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0" name="Rectángulo redondeado 9"/>
            <p:cNvSpPr/>
            <p:nvPr/>
          </p:nvSpPr>
          <p:spPr>
            <a:xfrm>
              <a:off x="2208808" y="1984200"/>
              <a:ext cx="3247940" cy="738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384537" y="2073705"/>
              <a:ext cx="3773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O</a:t>
              </a:r>
              <a:r>
                <a:rPr lang="es-ES" sz="1400" baseline="-25000" dirty="0" smtClean="0">
                  <a:latin typeface="Eras Bold ITC" panose="020B0907030504020204" pitchFamily="34" charset="0"/>
                </a:rPr>
                <a:t>3</a:t>
              </a:r>
              <a:r>
                <a:rPr lang="es-ES" sz="1400" dirty="0" smtClean="0">
                  <a:latin typeface="Eras Bold ITC" panose="020B0907030504020204" pitchFamily="34" charset="0"/>
                </a:rPr>
                <a:t>: max8hd</a:t>
              </a:r>
              <a:endParaRPr lang="es-ES" sz="1400" baseline="-25000" dirty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NO</a:t>
              </a:r>
              <a:r>
                <a:rPr lang="es-ES" sz="1400" baseline="-25000" dirty="0" smtClean="0">
                  <a:latin typeface="Eras Bold ITC" panose="020B0907030504020204" pitchFamily="34" charset="0"/>
                </a:rPr>
                <a:t>2</a:t>
              </a:r>
              <a:r>
                <a:rPr lang="es-ES" sz="1400" dirty="0" smtClean="0">
                  <a:latin typeface="Eras Bold ITC" panose="020B0907030504020204" pitchFamily="34" charset="0"/>
                </a:rPr>
                <a:t>: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mhd</a:t>
              </a:r>
              <a:endParaRPr lang="es-ES" sz="1400" dirty="0" smtClean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4167662" y="4953116"/>
            <a:ext cx="3060809" cy="642926"/>
            <a:chOff x="6921994" y="3302623"/>
            <a:chExt cx="2696952" cy="642926"/>
          </a:xfrm>
        </p:grpSpPr>
        <p:sp>
          <p:nvSpPr>
            <p:cNvPr id="17" name="Rectángulo redondeado 16"/>
            <p:cNvSpPr/>
            <p:nvPr/>
          </p:nvSpPr>
          <p:spPr>
            <a:xfrm>
              <a:off x="7219904" y="3332872"/>
              <a:ext cx="2255641" cy="61267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921994" y="3302623"/>
              <a:ext cx="2696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 err="1" smtClean="0">
                  <a:latin typeface="Eras Bold ITC" panose="020B0907030504020204" pitchFamily="34" charset="0"/>
                </a:rPr>
                <a:t>Model</a:t>
              </a:r>
              <a:r>
                <a:rPr lang="es-ES" sz="1400" dirty="0" smtClean="0">
                  <a:latin typeface="Eras Bold ITC" panose="020B0907030504020204" pitchFamily="34" charset="0"/>
                </a:rPr>
                <a:t> Training </a:t>
              </a:r>
            </a:p>
            <a:p>
              <a:pPr algn="ctr"/>
              <a:r>
                <a:rPr lang="es-ES" sz="1400" dirty="0" smtClean="0">
                  <a:latin typeface="Eras Bold ITC" panose="020B0907030504020204" pitchFamily="34" charset="0"/>
                </a:rPr>
                <a:t>   (per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pollutant</a:t>
              </a:r>
              <a:r>
                <a:rPr lang="es-ES" sz="1400" dirty="0" smtClean="0">
                  <a:latin typeface="Eras Bold ITC" panose="020B0907030504020204" pitchFamily="34" charset="0"/>
                </a:rPr>
                <a:t>,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metric</a:t>
              </a:r>
              <a:r>
                <a:rPr lang="es-ES" sz="1400" dirty="0" smtClean="0">
                  <a:latin typeface="Eras Bold ITC" panose="020B0907030504020204" pitchFamily="34" charset="0"/>
                </a:rPr>
                <a:t>,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site</a:t>
              </a:r>
              <a:r>
                <a:rPr lang="es-ES" sz="1400" dirty="0" smtClean="0">
                  <a:latin typeface="Eras Bold ITC" panose="020B0907030504020204" pitchFamily="34" charset="0"/>
                </a:rPr>
                <a:t>) </a:t>
              </a:r>
              <a:endParaRPr lang="es-ES" sz="1400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4615086" y="1014425"/>
            <a:ext cx="2023725" cy="1120761"/>
            <a:chOff x="4752118" y="1109519"/>
            <a:chExt cx="2023725" cy="1242651"/>
          </a:xfrm>
        </p:grpSpPr>
        <p:sp>
          <p:nvSpPr>
            <p:cNvPr id="2" name="Flecha izquierda y derecha 1"/>
            <p:cNvSpPr/>
            <p:nvPr/>
          </p:nvSpPr>
          <p:spPr>
            <a:xfrm>
              <a:off x="4752118" y="1109519"/>
              <a:ext cx="2023725" cy="1242651"/>
            </a:xfrm>
            <a:prstGeom prst="left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081895" y="1456002"/>
              <a:ext cx="1503979" cy="5118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AQ e-</a:t>
              </a:r>
              <a:r>
                <a:rPr lang="es-ES" sz="1200" dirty="0" err="1">
                  <a:solidFill>
                    <a:schemeClr val="bg1"/>
                  </a:solidFill>
                  <a:latin typeface="Eras Bold ITC" panose="020B0907030504020204" pitchFamily="34" charset="0"/>
                </a:rPr>
                <a:t>Reporting</a:t>
              </a:r>
              <a:endParaRPr lang="es-ES" sz="1200" dirty="0" smtClean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  <a:p>
              <a:r>
                <a:rPr lang="es-ES" sz="1200" dirty="0" smtClean="0">
                  <a:solidFill>
                    <a:schemeClr val="bg1"/>
                  </a:solidFill>
                  <a:latin typeface="Eras Bold ITC" panose="020B0907030504020204" pitchFamily="34" charset="0"/>
                </a:rPr>
                <a:t>(</a:t>
              </a:r>
              <a:r>
                <a:rPr lang="es-ES" sz="1200" dirty="0" err="1">
                  <a:solidFill>
                    <a:schemeClr val="bg1"/>
                  </a:solidFill>
                  <a:latin typeface="Eras Bold ITC" panose="020B0907030504020204" pitchFamily="34" charset="0"/>
                </a:rPr>
                <a:t>h</a:t>
              </a:r>
              <a:r>
                <a:rPr lang="es-ES" sz="1200" dirty="0" err="1" smtClean="0">
                  <a:solidFill>
                    <a:schemeClr val="bg1"/>
                  </a:solidFill>
                  <a:latin typeface="Eras Bold ITC" panose="020B0907030504020204" pitchFamily="34" charset="0"/>
                </a:rPr>
                <a:t>ourly</a:t>
              </a:r>
              <a:r>
                <a:rPr lang="es-ES" sz="1200" dirty="0" smtClean="0">
                  <a:solidFill>
                    <a:schemeClr val="bg1"/>
                  </a:solidFill>
                  <a:latin typeface="Eras Bold ITC" panose="020B0907030504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bg1"/>
                  </a:solidFill>
                  <a:latin typeface="Eras Bold ITC" panose="020B0907030504020204" pitchFamily="34" charset="0"/>
                </a:rPr>
                <a:t>values</a:t>
              </a:r>
              <a:r>
                <a:rPr lang="es-ES" sz="1200" dirty="0" smtClean="0">
                  <a:solidFill>
                    <a:schemeClr val="bg1"/>
                  </a:solidFill>
                  <a:latin typeface="Eras Bold ITC" panose="020B0907030504020204" pitchFamily="34" charset="0"/>
                </a:rPr>
                <a:t>)</a:t>
              </a:r>
              <a:endParaRPr lang="es-ES" sz="12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298951" y="4294304"/>
            <a:ext cx="1766171" cy="855403"/>
            <a:chOff x="2120245" y="5674018"/>
            <a:chExt cx="4666479" cy="957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9" name="Rectángulo redondeado 18"/>
            <p:cNvSpPr/>
            <p:nvPr/>
          </p:nvSpPr>
          <p:spPr>
            <a:xfrm>
              <a:off x="2120245" y="5674018"/>
              <a:ext cx="4666479" cy="95781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2279902" y="5718878"/>
              <a:ext cx="3949533" cy="8270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Date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index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Julian</a:t>
              </a:r>
              <a:r>
                <a:rPr lang="es-ES" sz="1400" dirty="0" smtClean="0">
                  <a:latin typeface="Eras Bold ITC" panose="020B0907030504020204" pitchFamily="34" charset="0"/>
                </a:rPr>
                <a:t> date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Weekday</a:t>
              </a:r>
              <a:endParaRPr lang="es-ES" sz="1400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489577" y="1247996"/>
            <a:ext cx="3110495" cy="738748"/>
            <a:chOff x="2257181" y="2040253"/>
            <a:chExt cx="3949534" cy="73874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9" name="Rectángulo redondeado 28"/>
            <p:cNvSpPr/>
            <p:nvPr/>
          </p:nvSpPr>
          <p:spPr>
            <a:xfrm>
              <a:off x="2257181" y="2040253"/>
              <a:ext cx="3710534" cy="7387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2432909" y="2129758"/>
              <a:ext cx="3773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O</a:t>
              </a:r>
              <a:r>
                <a:rPr lang="es-ES" sz="1400" baseline="-25000" dirty="0" smtClean="0">
                  <a:latin typeface="Eras Bold ITC" panose="020B0907030504020204" pitchFamily="34" charset="0"/>
                </a:rPr>
                <a:t>3</a:t>
              </a:r>
              <a:r>
                <a:rPr lang="es-ES" sz="1400" dirty="0" smtClean="0">
                  <a:latin typeface="Eras Bold ITC" panose="020B0907030504020204" pitchFamily="34" charset="0"/>
                </a:rPr>
                <a:t>: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maxhd</a:t>
              </a:r>
              <a:r>
                <a:rPr lang="es-ES" sz="1400" dirty="0" smtClean="0">
                  <a:latin typeface="Eras Bold ITC" panose="020B0907030504020204" pitchFamily="34" charset="0"/>
                </a:rPr>
                <a:t>, max8hd,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mhd</a:t>
              </a:r>
              <a:endParaRPr lang="es-ES" sz="1400" baseline="-25000" dirty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NO</a:t>
              </a:r>
              <a:r>
                <a:rPr lang="es-ES" sz="1400" baseline="-25000" dirty="0" smtClean="0">
                  <a:latin typeface="Eras Bold ITC" panose="020B0907030504020204" pitchFamily="34" charset="0"/>
                </a:rPr>
                <a:t>2</a:t>
              </a:r>
              <a:r>
                <a:rPr lang="es-ES" sz="1400" dirty="0" smtClean="0">
                  <a:latin typeface="Eras Bold ITC" panose="020B0907030504020204" pitchFamily="34" charset="0"/>
                </a:rPr>
                <a:t>: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maxhd</a:t>
              </a:r>
              <a:r>
                <a:rPr lang="es-ES" sz="1400" dirty="0" smtClean="0">
                  <a:latin typeface="Eras Bold ITC" panose="020B0907030504020204" pitchFamily="34" charset="0"/>
                </a:rPr>
                <a:t>,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mhd</a:t>
              </a:r>
              <a:endParaRPr lang="es-ES" sz="1400" dirty="0" smtClean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90490" y="2352170"/>
            <a:ext cx="4011311" cy="1674544"/>
            <a:chOff x="2232853" y="3083695"/>
            <a:chExt cx="4011311" cy="167454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Rectángulo redondeado 31"/>
            <p:cNvSpPr/>
            <p:nvPr/>
          </p:nvSpPr>
          <p:spPr>
            <a:xfrm>
              <a:off x="2232853" y="3083695"/>
              <a:ext cx="3924596" cy="167454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2311916" y="3157801"/>
              <a:ext cx="3932248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Daily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maximum</a:t>
              </a:r>
              <a:r>
                <a:rPr lang="es-ES" sz="1400" dirty="0" smtClean="0">
                  <a:latin typeface="Eras Bold ITC" panose="020B0907030504020204" pitchFamily="34" charset="0"/>
                </a:rPr>
                <a:t> air temperatura at 2m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Daily</a:t>
              </a:r>
              <a:r>
                <a:rPr lang="es-ES" sz="1400" dirty="0" smtClean="0">
                  <a:latin typeface="Eras Bold ITC" panose="020B0907030504020204" pitchFamily="34" charset="0"/>
                </a:rPr>
                <a:t> mean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fields</a:t>
              </a:r>
              <a:r>
                <a:rPr lang="es-ES" sz="1400" dirty="0" smtClean="0">
                  <a:latin typeface="Eras Bold ITC" panose="020B0907030504020204" pitchFamily="34" charset="0"/>
                </a:rPr>
                <a:t> of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the</a:t>
              </a:r>
              <a:r>
                <a:rPr lang="es-ES" sz="1400" dirty="0" smtClean="0">
                  <a:latin typeface="Eras Bold ITC" panose="020B0907030504020204" pitchFamily="34" charset="0"/>
                </a:rPr>
                <a:t> zonal and meridional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wind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component</a:t>
              </a:r>
              <a:r>
                <a:rPr lang="es-ES" sz="1400" dirty="0" smtClean="0">
                  <a:latin typeface="Eras Bold ITC" panose="020B0907030504020204" pitchFamily="34" charset="0"/>
                </a:rPr>
                <a:t> at 10m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500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hPa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geopotential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height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smtClean="0">
                  <a:latin typeface="Eras Bold ITC" panose="020B0907030504020204" pitchFamily="34" charset="0"/>
                </a:rPr>
                <a:t>2m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specific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humidy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Downward</a:t>
              </a:r>
              <a:r>
                <a:rPr lang="es-ES" sz="1400" dirty="0" smtClean="0">
                  <a:latin typeface="Eras Bold ITC" panose="020B0907030504020204" pitchFamily="34" charset="0"/>
                </a:rPr>
                <a:t> solar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radiation</a:t>
              </a:r>
              <a:r>
                <a:rPr lang="es-ES" sz="1400" dirty="0" smtClean="0">
                  <a:latin typeface="Eras Bold ITC" panose="020B0907030504020204" pitchFamily="34" charset="0"/>
                </a:rPr>
                <a:t> flux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Daily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accumulated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precipitation</a:t>
              </a:r>
              <a:endParaRPr lang="es-ES" sz="1400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642365" y="2622169"/>
            <a:ext cx="1967842" cy="1055929"/>
            <a:chOff x="4701801" y="2696646"/>
            <a:chExt cx="1967842" cy="1055929"/>
          </a:xfrm>
        </p:grpSpPr>
        <p:sp>
          <p:nvSpPr>
            <p:cNvPr id="23" name="Flecha izquierda y derecha 22"/>
            <p:cNvSpPr/>
            <p:nvPr/>
          </p:nvSpPr>
          <p:spPr>
            <a:xfrm>
              <a:off x="4701801" y="2696646"/>
              <a:ext cx="1954698" cy="1055929"/>
            </a:xfrm>
            <a:prstGeom prst="left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5309548" y="3068518"/>
              <a:ext cx="1360095" cy="33855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bg1"/>
                  </a:solidFill>
                  <a:latin typeface="Eras Bold ITC" panose="020B0907030504020204" pitchFamily="34" charset="0"/>
                </a:rPr>
                <a:t>ERA5</a:t>
              </a:r>
              <a:endParaRPr lang="es-ES" sz="16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1489577" y="4275823"/>
            <a:ext cx="2744414" cy="668562"/>
            <a:chOff x="2019473" y="5308726"/>
            <a:chExt cx="3317386" cy="82877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5" name="Rectángulo redondeado 34"/>
            <p:cNvSpPr/>
            <p:nvPr/>
          </p:nvSpPr>
          <p:spPr>
            <a:xfrm>
              <a:off x="2019473" y="5308726"/>
              <a:ext cx="3007738" cy="82877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2327534" y="5360182"/>
              <a:ext cx="3009325" cy="64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>
                  <a:latin typeface="Eras Bold ITC" panose="020B0907030504020204" pitchFamily="34" charset="0"/>
                </a:rPr>
                <a:t>Synoptic</a:t>
              </a:r>
              <a:r>
                <a:rPr lang="es-ES" sz="1400" dirty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situation</a:t>
              </a:r>
              <a:endParaRPr lang="es-ES" sz="1400" dirty="0" smtClean="0">
                <a:latin typeface="Eras Bold ITC" panose="020B0907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 err="1" smtClean="0">
                  <a:latin typeface="Eras Bold ITC" panose="020B0907030504020204" pitchFamily="34" charset="0"/>
                </a:rPr>
                <a:t>Weekday</a:t>
              </a:r>
              <a:endParaRPr lang="es-ES" sz="1400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053708" y="218943"/>
            <a:ext cx="3532570" cy="672199"/>
            <a:chOff x="1548629" y="436325"/>
            <a:chExt cx="3532570" cy="672199"/>
          </a:xfrm>
        </p:grpSpPr>
        <p:sp>
          <p:nvSpPr>
            <p:cNvPr id="41" name="Rectángulo redondeado 40"/>
            <p:cNvSpPr/>
            <p:nvPr/>
          </p:nvSpPr>
          <p:spPr>
            <a:xfrm>
              <a:off x="1846067" y="436325"/>
              <a:ext cx="2922268" cy="67219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1548629" y="460746"/>
              <a:ext cx="35325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>
                  <a:latin typeface="Eras Bold ITC" panose="020B0907030504020204" pitchFamily="34" charset="0"/>
                </a:rPr>
                <a:t>GAM </a:t>
              </a:r>
              <a:endParaRPr lang="es-ES" dirty="0" smtClean="0">
                <a:latin typeface="Eras Bold ITC" panose="020B0907030504020204" pitchFamily="34" charset="0"/>
              </a:endParaRPr>
            </a:p>
            <a:p>
              <a:pPr algn="ctr"/>
              <a:r>
                <a:rPr lang="es-ES" sz="1400" dirty="0" smtClean="0">
                  <a:latin typeface="Eras Bold ITC" panose="020B0907030504020204" pitchFamily="34" charset="0"/>
                </a:rPr>
                <a:t>(</a:t>
              </a:r>
              <a:r>
                <a:rPr lang="es-ES" sz="1400" dirty="0" err="1">
                  <a:latin typeface="Eras Bold ITC" panose="020B0907030504020204" pitchFamily="34" charset="0"/>
                </a:rPr>
                <a:t>Generalised</a:t>
              </a:r>
              <a:r>
                <a:rPr lang="es-ES" sz="1400" dirty="0">
                  <a:latin typeface="Eras Bold ITC" panose="020B0907030504020204" pitchFamily="34" charset="0"/>
                </a:rPr>
                <a:t> </a:t>
              </a:r>
              <a:r>
                <a:rPr lang="es-ES" sz="1400" dirty="0" err="1">
                  <a:latin typeface="Eras Bold ITC" panose="020B0907030504020204" pitchFamily="34" charset="0"/>
                </a:rPr>
                <a:t>Additive</a:t>
              </a:r>
              <a:r>
                <a:rPr lang="es-ES" sz="1400" dirty="0">
                  <a:latin typeface="Eras Bold ITC" panose="020B0907030504020204" pitchFamily="34" charset="0"/>
                </a:rPr>
                <a:t> </a:t>
              </a:r>
              <a:r>
                <a:rPr lang="es-ES" sz="1400" dirty="0" err="1">
                  <a:latin typeface="Eras Bold ITC" panose="020B0907030504020204" pitchFamily="34" charset="0"/>
                </a:rPr>
                <a:t>Model</a:t>
              </a:r>
              <a:r>
                <a:rPr lang="es-ES" sz="1400" dirty="0">
                  <a:latin typeface="Eras Bold ITC" panose="020B0907030504020204" pitchFamily="34" charset="0"/>
                </a:rPr>
                <a:t>)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6028241" y="375038"/>
            <a:ext cx="6020535" cy="645616"/>
            <a:chOff x="6070751" y="414320"/>
            <a:chExt cx="6020535" cy="645616"/>
          </a:xfrm>
        </p:grpSpPr>
        <p:sp>
          <p:nvSpPr>
            <p:cNvPr id="42" name="Rectángulo redondeado 41"/>
            <p:cNvSpPr/>
            <p:nvPr/>
          </p:nvSpPr>
          <p:spPr>
            <a:xfrm>
              <a:off x="6170064" y="445367"/>
              <a:ext cx="5821911" cy="61456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Eras Bold ITC" panose="020B0907030504020204" pitchFamily="34" charset="0"/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6070751" y="414320"/>
              <a:ext cx="6020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>
                  <a:latin typeface="Eras Bold ITC" panose="020B0907030504020204" pitchFamily="34" charset="0"/>
                </a:rPr>
                <a:t>GBM/ML </a:t>
              </a:r>
            </a:p>
            <a:p>
              <a:pPr algn="ctr"/>
              <a:r>
                <a:rPr lang="es-ES" sz="1400" dirty="0" smtClean="0">
                  <a:latin typeface="Eras Bold ITC" panose="020B0907030504020204" pitchFamily="34" charset="0"/>
                </a:rPr>
                <a:t>(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Gradient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Boosting</a:t>
              </a:r>
              <a:r>
                <a:rPr lang="es-ES" sz="1400" dirty="0" smtClean="0">
                  <a:latin typeface="Eras Bold ITC" panose="020B0907030504020204" pitchFamily="34" charset="0"/>
                </a:rPr>
                <a:t> Machine, ML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model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based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on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decision</a:t>
              </a:r>
              <a:r>
                <a:rPr lang="es-ES" sz="1400" dirty="0" smtClean="0">
                  <a:latin typeface="Eras Bold ITC" panose="020B0907030504020204" pitchFamily="34" charset="0"/>
                </a:rPr>
                <a:t> </a:t>
              </a:r>
              <a:r>
                <a:rPr lang="es-ES" sz="1400" dirty="0" err="1" smtClean="0">
                  <a:latin typeface="Eras Bold ITC" panose="020B0907030504020204" pitchFamily="34" charset="0"/>
                </a:rPr>
                <a:t>trees</a:t>
              </a:r>
              <a:r>
                <a:rPr lang="es-ES" sz="1400" dirty="0" smtClean="0">
                  <a:latin typeface="Eras Bold ITC" panose="020B0907030504020204" pitchFamily="34" charset="0"/>
                </a:rPr>
                <a:t>)</a:t>
              </a:r>
              <a:endParaRPr lang="es-ES" sz="1400" dirty="0">
                <a:latin typeface="Eras Bold ITC" panose="020B0907030504020204" pitchFamily="34" charset="0"/>
              </a:endParaRPr>
            </a:p>
          </p:txBody>
        </p:sp>
      </p:grpSp>
      <p:sp>
        <p:nvSpPr>
          <p:cNvPr id="45" name="Flecha a la derecha con bandas 44"/>
          <p:cNvSpPr/>
          <p:nvPr/>
        </p:nvSpPr>
        <p:spPr>
          <a:xfrm rot="2519954">
            <a:off x="4195585" y="4391130"/>
            <a:ext cx="893560" cy="37217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6" name="Flecha a la derecha con bandas 45"/>
          <p:cNvSpPr/>
          <p:nvPr/>
        </p:nvSpPr>
        <p:spPr>
          <a:xfrm rot="8458507">
            <a:off x="6487332" y="4400140"/>
            <a:ext cx="893560" cy="41465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7" name="Flecha a la derecha con bandas 46"/>
          <p:cNvSpPr/>
          <p:nvPr/>
        </p:nvSpPr>
        <p:spPr>
          <a:xfrm rot="5400000">
            <a:off x="5587170" y="5647547"/>
            <a:ext cx="481839" cy="43932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52425" y="1437851"/>
            <a:ext cx="1012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Eras Bold ITC" panose="020B0907030504020204" pitchFamily="34" charset="0"/>
              </a:rPr>
              <a:t>All</a:t>
            </a:r>
            <a:r>
              <a:rPr lang="es-ES" sz="1400" dirty="0">
                <a:latin typeface="Eras Bold ITC" panose="020B0907030504020204" pitchFamily="34" charset="0"/>
              </a:rPr>
              <a:t> </a:t>
            </a:r>
            <a:r>
              <a:rPr lang="es-ES" sz="1400" dirty="0" err="1">
                <a:latin typeface="Eras Bold ITC" panose="020B0907030504020204" pitchFamily="34" charset="0"/>
              </a:rPr>
              <a:t>sites</a:t>
            </a:r>
            <a:endParaRPr lang="es-ES" sz="1400" dirty="0">
              <a:latin typeface="Eras Bold ITC" panose="020B0907030504020204" pitchFamily="34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9130188" y="1413535"/>
            <a:ext cx="3215910" cy="458105"/>
            <a:chOff x="9133538" y="1287523"/>
            <a:chExt cx="3215910" cy="458105"/>
          </a:xfrm>
        </p:grpSpPr>
        <p:sp>
          <p:nvSpPr>
            <p:cNvPr id="50" name="Rectángulo redondeado 49"/>
            <p:cNvSpPr/>
            <p:nvPr/>
          </p:nvSpPr>
          <p:spPr>
            <a:xfrm>
              <a:off x="9261807" y="1287524"/>
              <a:ext cx="2930194" cy="45810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9133538" y="1287523"/>
              <a:ext cx="32159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err="1" smtClean="0">
                  <a:latin typeface="Eras Bold ITC" panose="020B0907030504020204" pitchFamily="34" charset="0"/>
                </a:rPr>
                <a:t>Sites</a:t>
              </a:r>
              <a:r>
                <a:rPr lang="es-ES" sz="1200" dirty="0" smtClean="0">
                  <a:latin typeface="Eras Bold ITC" panose="020B0907030504020204" pitchFamily="34" charset="0"/>
                </a:rPr>
                <a:t> in </a:t>
              </a:r>
              <a:r>
                <a:rPr lang="es-ES" sz="1200" dirty="0" err="1" smtClean="0">
                  <a:latin typeface="Eras Bold ITC" panose="020B0907030504020204" pitchFamily="34" charset="0"/>
                </a:rPr>
                <a:t>metropolitan</a:t>
              </a:r>
              <a:r>
                <a:rPr lang="es-ES" sz="1200" dirty="0" smtClean="0">
                  <a:latin typeface="Eras Bold ITC" panose="020B0907030504020204" pitchFamily="34" charset="0"/>
                </a:rPr>
                <a:t> </a:t>
              </a:r>
              <a:r>
                <a:rPr lang="es-ES" sz="1200" dirty="0" err="1" smtClean="0">
                  <a:latin typeface="Eras Bold ITC" panose="020B0907030504020204" pitchFamily="34" charset="0"/>
                </a:rPr>
                <a:t>areas</a:t>
              </a:r>
              <a:r>
                <a:rPr lang="es-ES" sz="1200" dirty="0" smtClean="0">
                  <a:latin typeface="Eras Bold ITC" panose="020B0907030504020204" pitchFamily="34" charset="0"/>
                </a:rPr>
                <a:t> of </a:t>
              </a:r>
              <a:r>
                <a:rPr lang="es-ES" sz="1200" dirty="0" err="1" smtClean="0">
                  <a:latin typeface="Eras Bold ITC" panose="020B0907030504020204" pitchFamily="34" charset="0"/>
                </a:rPr>
                <a:t>Spain</a:t>
              </a:r>
              <a:endParaRPr lang="es-ES" sz="1200" dirty="0" smtClean="0">
                <a:latin typeface="Eras Bold ITC" panose="020B0907030504020204" pitchFamily="34" charset="0"/>
              </a:endParaRPr>
            </a:p>
            <a:p>
              <a:pPr algn="ctr"/>
              <a:r>
                <a:rPr lang="es-ES" sz="1000" dirty="0" smtClean="0">
                  <a:latin typeface="Eras Bold ITC" panose="020B0907030504020204" pitchFamily="34" charset="0"/>
                </a:rPr>
                <a:t>(</a:t>
              </a:r>
              <a:r>
                <a:rPr lang="es-ES" sz="1000" dirty="0" err="1" smtClean="0">
                  <a:latin typeface="Eras Bold ITC" panose="020B0907030504020204" pitchFamily="34" charset="0"/>
                </a:rPr>
                <a:t>Rural+urban</a:t>
              </a:r>
              <a:r>
                <a:rPr lang="es-ES" sz="1000" dirty="0" smtClean="0">
                  <a:latin typeface="Eras Bold ITC" panose="020B0907030504020204" pitchFamily="34" charset="0"/>
                </a:rPr>
                <a:t> </a:t>
              </a:r>
              <a:r>
                <a:rPr lang="es-ES" sz="1000" dirty="0" err="1" smtClean="0">
                  <a:latin typeface="Eras Bold ITC" panose="020B0907030504020204" pitchFamily="34" charset="0"/>
                </a:rPr>
                <a:t>background+industrial+traffic</a:t>
              </a:r>
              <a:r>
                <a:rPr lang="es-ES" sz="1000" dirty="0" smtClean="0">
                  <a:latin typeface="Eras Bold ITC" panose="020B0907030504020204" pitchFamily="34" charset="0"/>
                </a:rPr>
                <a:t>)</a:t>
              </a:r>
              <a:endParaRPr lang="es-ES" sz="1000" dirty="0">
                <a:latin typeface="Eras Bold ITC" panose="020B0907030504020204" pitchFamily="34" charset="0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2271700" y="5179101"/>
            <a:ext cx="1984775" cy="1055929"/>
            <a:chOff x="4701801" y="2696646"/>
            <a:chExt cx="1984775" cy="1055929"/>
          </a:xfrm>
        </p:grpSpPr>
        <p:sp>
          <p:nvSpPr>
            <p:cNvPr id="52" name="Flecha izquierda y derecha 51"/>
            <p:cNvSpPr/>
            <p:nvPr/>
          </p:nvSpPr>
          <p:spPr>
            <a:xfrm>
              <a:off x="4701801" y="2696646"/>
              <a:ext cx="1954698" cy="1055929"/>
            </a:xfrm>
            <a:prstGeom prst="left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5326481" y="3068518"/>
              <a:ext cx="1360095" cy="33855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solidFill>
                    <a:schemeClr val="bg1"/>
                  </a:solidFill>
                  <a:latin typeface="Eras Bold ITC" panose="020B0907030504020204" pitchFamily="34" charset="0"/>
                </a:rPr>
                <a:t>ERA5 2020</a:t>
              </a:r>
              <a:endParaRPr lang="es-ES" sz="16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2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3" r="12904"/>
          <a:stretch/>
        </p:blipFill>
        <p:spPr>
          <a:xfrm>
            <a:off x="6762492" y="535588"/>
            <a:ext cx="4387861" cy="28367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r="11254"/>
          <a:stretch/>
        </p:blipFill>
        <p:spPr>
          <a:xfrm>
            <a:off x="1330438" y="535588"/>
            <a:ext cx="4661295" cy="293934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009513" y="166256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Eras Bold ITC" panose="020B0907030504020204" pitchFamily="34" charset="0"/>
              </a:rPr>
              <a:t>GBM/ML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2702285" y="16625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Eras Bold ITC" panose="020B0907030504020204" pitchFamily="34" charset="0"/>
              </a:rPr>
              <a:t>GAM  &amp; MEAN </a:t>
            </a:r>
            <a:endParaRPr lang="es-ES" dirty="0">
              <a:latin typeface="Eras Bold ITC" panose="020B0907030504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 r="20523"/>
          <a:stretch/>
        </p:blipFill>
        <p:spPr>
          <a:xfrm>
            <a:off x="1330438" y="3474934"/>
            <a:ext cx="4455492" cy="3240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380018" y="166256"/>
            <a:ext cx="103909" cy="640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33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/>
        </p:nvSpPr>
        <p:spPr>
          <a:xfrm>
            <a:off x="994197" y="1718020"/>
            <a:ext cx="10253241" cy="4044478"/>
          </a:xfrm>
          <a:custGeom>
            <a:avLst/>
            <a:gdLst>
              <a:gd name="connsiteX0" fmla="*/ 0 w 5636792"/>
              <a:gd name="connsiteY0" fmla="*/ 404448 h 4044478"/>
              <a:gd name="connsiteX1" fmla="*/ 404448 w 5636792"/>
              <a:gd name="connsiteY1" fmla="*/ 0 h 4044478"/>
              <a:gd name="connsiteX2" fmla="*/ 5232344 w 5636792"/>
              <a:gd name="connsiteY2" fmla="*/ 0 h 4044478"/>
              <a:gd name="connsiteX3" fmla="*/ 5636792 w 5636792"/>
              <a:gd name="connsiteY3" fmla="*/ 404448 h 4044478"/>
              <a:gd name="connsiteX4" fmla="*/ 5636792 w 5636792"/>
              <a:gd name="connsiteY4" fmla="*/ 3640030 h 4044478"/>
              <a:gd name="connsiteX5" fmla="*/ 5232344 w 5636792"/>
              <a:gd name="connsiteY5" fmla="*/ 4044478 h 4044478"/>
              <a:gd name="connsiteX6" fmla="*/ 404448 w 5636792"/>
              <a:gd name="connsiteY6" fmla="*/ 4044478 h 4044478"/>
              <a:gd name="connsiteX7" fmla="*/ 0 w 5636792"/>
              <a:gd name="connsiteY7" fmla="*/ 3640030 h 4044478"/>
              <a:gd name="connsiteX8" fmla="*/ 0 w 5636792"/>
              <a:gd name="connsiteY8" fmla="*/ 404448 h 404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6792" h="4044478">
                <a:moveTo>
                  <a:pt x="0" y="404448"/>
                </a:moveTo>
                <a:cubicBezTo>
                  <a:pt x="0" y="181078"/>
                  <a:pt x="181078" y="0"/>
                  <a:pt x="404448" y="0"/>
                </a:cubicBezTo>
                <a:lnTo>
                  <a:pt x="5232344" y="0"/>
                </a:lnTo>
                <a:cubicBezTo>
                  <a:pt x="5455714" y="0"/>
                  <a:pt x="5636792" y="181078"/>
                  <a:pt x="5636792" y="404448"/>
                </a:cubicBezTo>
                <a:lnTo>
                  <a:pt x="5636792" y="3640030"/>
                </a:lnTo>
                <a:cubicBezTo>
                  <a:pt x="5636792" y="3863400"/>
                  <a:pt x="5455714" y="4044478"/>
                  <a:pt x="5232344" y="4044478"/>
                </a:cubicBezTo>
                <a:lnTo>
                  <a:pt x="404448" y="4044478"/>
                </a:lnTo>
                <a:cubicBezTo>
                  <a:pt x="181078" y="4044478"/>
                  <a:pt x="0" y="3863400"/>
                  <a:pt x="0" y="3640030"/>
                </a:cubicBezTo>
                <a:lnTo>
                  <a:pt x="0" y="4044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5700" tIns="121920" rIns="121920" bIns="121920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kern="1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endParaRPr lang="es-ES" sz="3200" kern="12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285750" lvl="1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ES" sz="3200" kern="1200" dirty="0" err="1" smtClean="0">
                <a:solidFill>
                  <a:schemeClr val="bg1"/>
                </a:solidFill>
                <a:latin typeface="Eras Bold ITC" panose="020B0907030504020204" pitchFamily="34" charset="0"/>
              </a:rPr>
              <a:t>European</a:t>
            </a:r>
            <a:r>
              <a:rPr lang="es-ES" sz="3200" kern="1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s-ES" sz="3200" kern="1200" dirty="0" err="1" smtClean="0">
                <a:solidFill>
                  <a:schemeClr val="bg1"/>
                </a:solidFill>
                <a:latin typeface="Eras Bold ITC" panose="020B0907030504020204" pitchFamily="34" charset="0"/>
              </a:rPr>
              <a:t>domain</a:t>
            </a:r>
            <a:r>
              <a:rPr lang="es-ES" sz="3200" kern="1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0.15ºx0.15º </a:t>
            </a:r>
            <a:endParaRPr lang="es-E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285750" lvl="1" indent="-285750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ES" sz="3200" dirty="0" err="1" smtClean="0">
                <a:solidFill>
                  <a:schemeClr val="bg1"/>
                </a:solidFill>
                <a:latin typeface="Eras Bold ITC" panose="020B0907030504020204" pitchFamily="34" charset="0"/>
              </a:rPr>
              <a:t>Spanish</a:t>
            </a: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Eras Bold ITC" panose="020B0907030504020204" pitchFamily="34" charset="0"/>
              </a:rPr>
              <a:t>domain</a:t>
            </a:r>
            <a:r>
              <a:rPr lang="es-E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0.05ºx0.05º</a:t>
            </a:r>
            <a:endParaRPr lang="es-ES" sz="3200" kern="1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2020 </a:t>
            </a:r>
            <a:r>
              <a:rPr lang="es-ES" sz="3200" dirty="0" err="1" smtClean="0">
                <a:solidFill>
                  <a:schemeClr val="bg1"/>
                </a:solidFill>
                <a:latin typeface="Eras Bold ITC" panose="020B0907030504020204" pitchFamily="34" charset="0"/>
              </a:rPr>
              <a:t>Ecmwf</a:t>
            </a: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Eras Bold ITC" panose="020B0907030504020204" pitchFamily="34" charset="0"/>
              </a:rPr>
              <a:t>meteorology</a:t>
            </a:r>
            <a:endParaRPr lang="es-ES" sz="3200" dirty="0" smtClean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dirty="0" err="1" smtClean="0">
                <a:solidFill>
                  <a:schemeClr val="bg1"/>
                </a:solidFill>
                <a:latin typeface="Eras Bold ITC" panose="020B0907030504020204" pitchFamily="34" charset="0"/>
              </a:rPr>
              <a:t>Emissions</a:t>
            </a:r>
            <a:r>
              <a:rPr lang="es-ES" sz="3200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:</a:t>
            </a: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S" sz="3200" kern="12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0" lvl="1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ES" sz="3200" kern="1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747042" y="4688797"/>
            <a:ext cx="143692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2018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2485923" y="4698992"/>
            <a:ext cx="143692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2018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5" name="Flecha izquierda y derecha 44"/>
          <p:cNvSpPr/>
          <p:nvPr/>
        </p:nvSpPr>
        <p:spPr>
          <a:xfrm>
            <a:off x="4026496" y="4615237"/>
            <a:ext cx="1587031" cy="660524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716237" y="5309339"/>
            <a:ext cx="3539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Guevara et al. 2021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7128684" y="4577722"/>
            <a:ext cx="228330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Reductions</a:t>
            </a: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000" b="1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applied</a:t>
            </a: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 to 2018 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11829" y="6141642"/>
            <a:ext cx="460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Eras Bold ITC" panose="020B0907030504020204" pitchFamily="34" charset="0"/>
              </a:rPr>
              <a:t>Vivanco et al. 2023, in </a:t>
            </a:r>
            <a:r>
              <a:rPr lang="es-ES" b="1" dirty="0" err="1" smtClean="0">
                <a:latin typeface="Eras Bold ITC" panose="020B0907030504020204" pitchFamily="34" charset="0"/>
              </a:rPr>
              <a:t>progress</a:t>
            </a:r>
            <a:endParaRPr lang="es-ES" b="1" dirty="0">
              <a:latin typeface="Eras Bold ITC" panose="020B0907030504020204" pitchFamily="3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144099" y="994361"/>
            <a:ext cx="563720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2"/>
                </a:solidFill>
                <a:latin typeface="Eras Bold ITC" panose="020B0907030504020204" pitchFamily="34" charset="0"/>
              </a:rPr>
              <a:t>CHIMERE </a:t>
            </a:r>
            <a:r>
              <a:rPr lang="es-ES" sz="2800" b="1" dirty="0" err="1" smtClean="0">
                <a:solidFill>
                  <a:schemeClr val="accent2"/>
                </a:solidFill>
                <a:latin typeface="Eras Bold ITC" panose="020B0907030504020204" pitchFamily="34" charset="0"/>
              </a:rPr>
              <a:t>model</a:t>
            </a:r>
            <a:endParaRPr lang="es-ES" sz="2800" b="1" dirty="0">
              <a:solidFill>
                <a:schemeClr val="accent2"/>
              </a:solidFill>
              <a:latin typeface="Eras Bold ITC" panose="020B0907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317108" y="4219246"/>
            <a:ext cx="374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Eras Bold ITC" panose="020B0907030504020204" pitchFamily="34" charset="0"/>
              </a:rPr>
              <a:t>Simulation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 smtClean="0">
                <a:latin typeface="Eras Bold ITC" panose="020B0907030504020204" pitchFamily="34" charset="0"/>
              </a:rPr>
              <a:t>2020 (COVID)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1581665" y="4313887"/>
            <a:ext cx="2899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Eras Bold ITC" panose="020B0907030504020204" pitchFamily="34" charset="0"/>
              </a:rPr>
              <a:t>Simulation</a:t>
            </a:r>
            <a:r>
              <a:rPr lang="es-ES" dirty="0" smtClean="0">
                <a:latin typeface="Eras Bold ITC" panose="020B0907030504020204" pitchFamily="34" charset="0"/>
              </a:rPr>
              <a:t> </a:t>
            </a:r>
            <a:r>
              <a:rPr lang="es-ES" dirty="0">
                <a:latin typeface="Eras Bold ITC" panose="020B0907030504020204" pitchFamily="34" charset="0"/>
              </a:rPr>
              <a:t>“BAU” 2020</a:t>
            </a:r>
            <a:endParaRPr lang="es-ES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11DF235-873B-9BD9-D25F-F63A0921728B}"/>
              </a:ext>
            </a:extLst>
          </p:cNvPr>
          <p:cNvSpPr txBox="1"/>
          <p:nvPr/>
        </p:nvSpPr>
        <p:spPr>
          <a:xfrm>
            <a:off x="7961745" y="35800"/>
            <a:ext cx="210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All</a:t>
            </a:r>
            <a:r>
              <a:rPr lang="es-ES" b="1" dirty="0" smtClean="0"/>
              <a:t> </a:t>
            </a:r>
            <a:r>
              <a:rPr lang="es-ES" b="1" dirty="0" err="1" smtClean="0"/>
              <a:t>sites</a:t>
            </a:r>
            <a:endParaRPr lang="es-ES" b="1" dirty="0"/>
          </a:p>
        </p:txBody>
      </p:sp>
      <p:pic>
        <p:nvPicPr>
          <p:cNvPr id="11" name="Imagen 10" descr="Interfaz de usuario gráfica, Mapa&#10;&#10;Descripción generada automáticamente">
            <a:extLst>
              <a:ext uri="{FF2B5EF4-FFF2-40B4-BE49-F238E27FC236}">
                <a16:creationId xmlns:a16="http://schemas.microsoft.com/office/drawing/2014/main" id="{6BC4A412-3947-0B71-486E-B06887FC8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3" y="227285"/>
            <a:ext cx="7282029" cy="2812366"/>
          </a:xfrm>
          <a:prstGeom prst="rect">
            <a:avLst/>
          </a:prstGeom>
        </p:spPr>
      </p:pic>
      <p:pic>
        <p:nvPicPr>
          <p:cNvPr id="5" name="Imagen 4" descr="Interfaz de usuario gráfica, Mapa&#10;&#10;Descripción generada automáticamente">
            <a:extLst>
              <a:ext uri="{FF2B5EF4-FFF2-40B4-BE49-F238E27FC236}">
                <a16:creationId xmlns:a16="http://schemas.microsoft.com/office/drawing/2014/main" id="{D810B092-3950-B85F-8C77-BD1E355F1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0"/>
          <a:stretch/>
        </p:blipFill>
        <p:spPr>
          <a:xfrm>
            <a:off x="7822547" y="338734"/>
            <a:ext cx="3693951" cy="2700917"/>
          </a:xfrm>
          <a:prstGeom prst="rect">
            <a:avLst/>
          </a:prstGeom>
        </p:spPr>
      </p:pic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2B78E9EC-9404-695F-A3C1-AB0597BB4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3" y="3342585"/>
            <a:ext cx="7060634" cy="2726862"/>
          </a:xfrm>
          <a:prstGeom prst="rect">
            <a:avLst/>
          </a:prstGeom>
        </p:spPr>
      </p:pic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F0FEF435-1469-B2D5-08AF-65FA9FA17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4"/>
          <a:stretch/>
        </p:blipFill>
        <p:spPr>
          <a:xfrm>
            <a:off x="7574692" y="3198779"/>
            <a:ext cx="3917092" cy="2888908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>
            <a:off x="292663" y="3198779"/>
            <a:ext cx="113226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31341" y="35800"/>
            <a:ext cx="82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2020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31340" y="3231136"/>
            <a:ext cx="227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15/03/ </a:t>
            </a:r>
            <a:r>
              <a:rPr lang="es-ES" dirty="0" smtClean="0">
                <a:latin typeface="Eras Bold ITC" panose="020B0907030504020204" pitchFamily="34" charset="0"/>
                <a:sym typeface="Wingdings" panose="05000000000000000000" pitchFamily="2" charset="2"/>
              </a:rPr>
              <a:t> 30/04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6129" y="35800"/>
            <a:ext cx="44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NO</a:t>
            </a:r>
            <a:r>
              <a:rPr lang="es-ES" baseline="-25000" dirty="0" smtClean="0"/>
              <a:t>2</a:t>
            </a:r>
            <a:r>
              <a:rPr lang="es-ES" dirty="0" smtClean="0"/>
              <a:t>: </a:t>
            </a:r>
            <a:r>
              <a:rPr lang="es-ES" dirty="0" smtClean="0"/>
              <a:t>mean 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1841699" y="2836068"/>
            <a:ext cx="6096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Quite </a:t>
            </a:r>
            <a:r>
              <a:rPr lang="es-ES" dirty="0" err="1">
                <a:latin typeface="Eras Bold ITC" panose="020B0907030504020204" pitchFamily="34" charset="0"/>
              </a:rPr>
              <a:t>good</a:t>
            </a:r>
            <a:r>
              <a:rPr lang="es-ES" dirty="0">
                <a:latin typeface="Eras Bold ITC" panose="020B0907030504020204" pitchFamily="34" charset="0"/>
              </a:rPr>
              <a:t> </a:t>
            </a:r>
            <a:r>
              <a:rPr lang="es-ES" dirty="0" err="1">
                <a:latin typeface="Eras Bold ITC" panose="020B0907030504020204" pitchFamily="34" charset="0"/>
              </a:rPr>
              <a:t>agreement</a:t>
            </a:r>
            <a:r>
              <a:rPr lang="es-ES" dirty="0">
                <a:latin typeface="Eras Bold ITC" panose="020B0907030504020204" pitchFamily="34" charset="0"/>
              </a:rPr>
              <a:t> </a:t>
            </a:r>
            <a:r>
              <a:rPr lang="es-ES" dirty="0" err="1">
                <a:latin typeface="Eras Bold ITC" panose="020B0907030504020204" pitchFamily="34" charset="0"/>
              </a:rPr>
              <a:t>between</a:t>
            </a:r>
            <a:r>
              <a:rPr lang="es-ES" dirty="0">
                <a:latin typeface="Eras Bold ITC" panose="020B0907030504020204" pitchFamily="34" charset="0"/>
              </a:rPr>
              <a:t> BOO </a:t>
            </a:r>
            <a:r>
              <a:rPr lang="es-ES" dirty="0" err="1">
                <a:latin typeface="Eras Bold ITC" panose="020B0907030504020204" pitchFamily="34" charset="0"/>
              </a:rPr>
              <a:t>methods</a:t>
            </a:r>
            <a:r>
              <a:rPr lang="es-ES" dirty="0">
                <a:latin typeface="Eras Bold ITC" panose="020B0907030504020204" pitchFamily="34" charset="0"/>
              </a:rPr>
              <a:t>, and </a:t>
            </a:r>
            <a:r>
              <a:rPr lang="es-ES" dirty="0" err="1">
                <a:latin typeface="Eras Bold ITC" panose="020B0907030504020204" pitchFamily="34" charset="0"/>
              </a:rPr>
              <a:t>between</a:t>
            </a:r>
            <a:r>
              <a:rPr lang="es-ES" dirty="0">
                <a:latin typeface="Eras Bold ITC" panose="020B0907030504020204" pitchFamily="34" charset="0"/>
              </a:rPr>
              <a:t> </a:t>
            </a:r>
            <a:r>
              <a:rPr lang="es-ES" dirty="0" err="1">
                <a:latin typeface="Eras Bold ITC" panose="020B0907030504020204" pitchFamily="34" charset="0"/>
              </a:rPr>
              <a:t>them</a:t>
            </a:r>
            <a:r>
              <a:rPr lang="es-ES" dirty="0">
                <a:latin typeface="Eras Bold ITC" panose="020B0907030504020204" pitchFamily="34" charset="0"/>
              </a:rPr>
              <a:t> and </a:t>
            </a:r>
            <a:r>
              <a:rPr lang="es-ES" dirty="0" err="1">
                <a:latin typeface="Eras Bold ITC" panose="020B0907030504020204" pitchFamily="34" charset="0"/>
              </a:rPr>
              <a:t>the</a:t>
            </a:r>
            <a:r>
              <a:rPr lang="es-ES" dirty="0">
                <a:latin typeface="Eras Bold ITC" panose="020B0907030504020204" pitchFamily="34" charset="0"/>
              </a:rPr>
              <a:t> </a:t>
            </a:r>
            <a:r>
              <a:rPr lang="es-ES" dirty="0" smtClean="0">
                <a:latin typeface="Eras Bold ITC" panose="020B0907030504020204" pitchFamily="34" charset="0"/>
              </a:rPr>
              <a:t>CTM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1340" y="904875"/>
            <a:ext cx="957561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CHIMERE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31340" y="4029001"/>
            <a:ext cx="957561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CHIMERE</a:t>
            </a:r>
            <a:endParaRPr lang="es-E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473055" y="1020625"/>
            <a:ext cx="1123055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MEAN OBS</a:t>
            </a:r>
            <a:endParaRPr lang="es-ES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229982" y="3927617"/>
            <a:ext cx="1123055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MEAN OBS</a:t>
            </a:r>
            <a:endParaRPr lang="es-ES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393530" y="939048"/>
            <a:ext cx="56162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GAM</a:t>
            </a:r>
            <a:endParaRPr lang="es-ES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4304929" y="4044536"/>
            <a:ext cx="56162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GAM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79394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24CBEAE-C3BF-4AE0-3DB2-44A8AC9F0977}"/>
              </a:ext>
            </a:extLst>
          </p:cNvPr>
          <p:cNvSpPr txBox="1"/>
          <p:nvPr/>
        </p:nvSpPr>
        <p:spPr>
          <a:xfrm>
            <a:off x="7961745" y="35800"/>
            <a:ext cx="210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All</a:t>
            </a:r>
            <a:r>
              <a:rPr lang="es-ES" b="1" dirty="0" smtClean="0"/>
              <a:t> </a:t>
            </a:r>
            <a:r>
              <a:rPr lang="es-ES" b="1" dirty="0" err="1" smtClean="0"/>
              <a:t>sites</a:t>
            </a:r>
            <a:endParaRPr lang="es-ES" b="1" dirty="0"/>
          </a:p>
        </p:txBody>
      </p:sp>
      <p:pic>
        <p:nvPicPr>
          <p:cNvPr id="9" name="Imagen 8" descr="Mapa, Gráfico de dispersión&#10;&#10;Descripción generada automáticamente">
            <a:extLst>
              <a:ext uri="{FF2B5EF4-FFF2-40B4-BE49-F238E27FC236}">
                <a16:creationId xmlns:a16="http://schemas.microsoft.com/office/drawing/2014/main" id="{ABCF93BB-BCBE-665F-F0DB-D200D0B05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0" y="3801769"/>
            <a:ext cx="6475469" cy="2500867"/>
          </a:xfrm>
          <a:prstGeom prst="rect">
            <a:avLst/>
          </a:prstGeom>
        </p:spPr>
      </p:pic>
      <p:pic>
        <p:nvPicPr>
          <p:cNvPr id="7" name="Imagen 6" descr="Mapa, Gráfico de dispersión&#10;&#10;Descripción generada automáticamente">
            <a:extLst>
              <a:ext uri="{FF2B5EF4-FFF2-40B4-BE49-F238E27FC236}">
                <a16:creationId xmlns:a16="http://schemas.microsoft.com/office/drawing/2014/main" id="{CD03B006-DF6D-B5AF-F8B0-83F3C1688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0"/>
          <a:stretch/>
        </p:blipFill>
        <p:spPr>
          <a:xfrm>
            <a:off x="7501724" y="3797834"/>
            <a:ext cx="3495791" cy="2554085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292663" y="3198779"/>
            <a:ext cx="113226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31341" y="35800"/>
            <a:ext cx="82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2020</a:t>
            </a:r>
            <a:endParaRPr lang="es-ES" dirty="0">
              <a:latin typeface="Eras Bold ITC" panose="020B0907030504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31340" y="3231136"/>
            <a:ext cx="227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15/03/ </a:t>
            </a:r>
            <a:r>
              <a:rPr lang="es-ES" dirty="0" smtClean="0">
                <a:latin typeface="Eras Bold ITC" panose="020B0907030504020204" pitchFamily="34" charset="0"/>
                <a:sym typeface="Wingdings" panose="05000000000000000000" pitchFamily="2" charset="2"/>
              </a:rPr>
              <a:t> 30/04</a:t>
            </a:r>
            <a:endParaRPr lang="es-ES" dirty="0">
              <a:latin typeface="Eras Bold ITC" panose="020B0907030504020204" pitchFamily="34" charset="0"/>
            </a:endParaRPr>
          </a:p>
        </p:txBody>
      </p:sp>
      <p:pic>
        <p:nvPicPr>
          <p:cNvPr id="11" name="Imagen 10" descr="Interfaz de usuario gráfica, Mapa&#10;&#10;Descripción generada automáticamente">
            <a:extLst>
              <a:ext uri="{FF2B5EF4-FFF2-40B4-BE49-F238E27FC236}">
                <a16:creationId xmlns:a16="http://schemas.microsoft.com/office/drawing/2014/main" id="{8B244759-3940-EC0C-9EDC-82E34CF13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0" y="437488"/>
            <a:ext cx="6478408" cy="2502000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B0DF2258-2AEB-A4FE-269C-20C288432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/>
          <a:stretch/>
        </p:blipFill>
        <p:spPr>
          <a:xfrm>
            <a:off x="7501724" y="410488"/>
            <a:ext cx="3498670" cy="2556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26198" y="946439"/>
            <a:ext cx="957561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CHIMERE</a:t>
            </a:r>
            <a:endParaRPr lang="es-ES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171209" y="1004186"/>
            <a:ext cx="1123055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MEAN OBS</a:t>
            </a:r>
            <a:endParaRPr lang="es-ES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507578" y="1004186"/>
            <a:ext cx="56162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GAM</a:t>
            </a:r>
            <a:endParaRPr lang="es-ES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078598" y="4330411"/>
            <a:ext cx="957561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CHIMERE</a:t>
            </a:r>
            <a:endParaRPr lang="es-ES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126564" y="4432803"/>
            <a:ext cx="1123055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MEAN OBS</a:t>
            </a:r>
            <a:endParaRPr lang="es-ES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4507578" y="4432803"/>
            <a:ext cx="56162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s-ES" b="1" dirty="0" smtClean="0"/>
              <a:t>GAM</a:t>
            </a:r>
            <a:endParaRPr lang="es-ES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706129" y="35800"/>
            <a:ext cx="449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NO</a:t>
            </a:r>
            <a:r>
              <a:rPr lang="es-ES" baseline="-25000" dirty="0" smtClean="0"/>
              <a:t>2</a:t>
            </a:r>
            <a:r>
              <a:rPr lang="es-ES" dirty="0" smtClean="0"/>
              <a:t>: </a:t>
            </a:r>
            <a:r>
              <a:rPr lang="es-ES" dirty="0" smtClean="0"/>
              <a:t>mean of máximum </a:t>
            </a:r>
            <a:r>
              <a:rPr lang="es-ES" dirty="0" err="1" smtClean="0"/>
              <a:t>values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42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/>
        </p:nvSpPr>
        <p:spPr>
          <a:xfrm>
            <a:off x="2608179" y="1974116"/>
            <a:ext cx="5636792" cy="4044478"/>
          </a:xfrm>
          <a:custGeom>
            <a:avLst/>
            <a:gdLst>
              <a:gd name="connsiteX0" fmla="*/ 0 w 5636792"/>
              <a:gd name="connsiteY0" fmla="*/ 404448 h 4044478"/>
              <a:gd name="connsiteX1" fmla="*/ 404448 w 5636792"/>
              <a:gd name="connsiteY1" fmla="*/ 0 h 4044478"/>
              <a:gd name="connsiteX2" fmla="*/ 5232344 w 5636792"/>
              <a:gd name="connsiteY2" fmla="*/ 0 h 4044478"/>
              <a:gd name="connsiteX3" fmla="*/ 5636792 w 5636792"/>
              <a:gd name="connsiteY3" fmla="*/ 404448 h 4044478"/>
              <a:gd name="connsiteX4" fmla="*/ 5636792 w 5636792"/>
              <a:gd name="connsiteY4" fmla="*/ 3640030 h 4044478"/>
              <a:gd name="connsiteX5" fmla="*/ 5232344 w 5636792"/>
              <a:gd name="connsiteY5" fmla="*/ 4044478 h 4044478"/>
              <a:gd name="connsiteX6" fmla="*/ 404448 w 5636792"/>
              <a:gd name="connsiteY6" fmla="*/ 4044478 h 4044478"/>
              <a:gd name="connsiteX7" fmla="*/ 0 w 5636792"/>
              <a:gd name="connsiteY7" fmla="*/ 3640030 h 4044478"/>
              <a:gd name="connsiteX8" fmla="*/ 0 w 5636792"/>
              <a:gd name="connsiteY8" fmla="*/ 404448 h 404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6792" h="4044478">
                <a:moveTo>
                  <a:pt x="0" y="404448"/>
                </a:moveTo>
                <a:cubicBezTo>
                  <a:pt x="0" y="181078"/>
                  <a:pt x="181078" y="0"/>
                  <a:pt x="404448" y="0"/>
                </a:cubicBezTo>
                <a:lnTo>
                  <a:pt x="5232344" y="0"/>
                </a:lnTo>
                <a:cubicBezTo>
                  <a:pt x="5455714" y="0"/>
                  <a:pt x="5636792" y="181078"/>
                  <a:pt x="5636792" y="404448"/>
                </a:cubicBezTo>
                <a:lnTo>
                  <a:pt x="5636792" y="3640030"/>
                </a:lnTo>
                <a:cubicBezTo>
                  <a:pt x="5636792" y="3863400"/>
                  <a:pt x="5455714" y="4044478"/>
                  <a:pt x="5232344" y="4044478"/>
                </a:cubicBezTo>
                <a:lnTo>
                  <a:pt x="404448" y="4044478"/>
                </a:lnTo>
                <a:cubicBezTo>
                  <a:pt x="181078" y="4044478"/>
                  <a:pt x="0" y="3863400"/>
                  <a:pt x="0" y="3640030"/>
                </a:cubicBezTo>
                <a:lnTo>
                  <a:pt x="0" y="40444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5700" tIns="121920" rIns="121920" bIns="121920" numCol="1" spcCol="1270" anchor="t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Mean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S" sz="3200" b="1" kern="1200" dirty="0" smtClean="0">
                <a:latin typeface="Eras Bold ITC" panose="020B0907030504020204" pitchFamily="34" charset="0"/>
              </a:rPr>
              <a:t> GAM</a:t>
            </a:r>
            <a:endParaRPr lang="es-ES" sz="3200" b="1" kern="1200" dirty="0">
              <a:latin typeface="Eras Bold ITC" panose="020B0907030504020204" pitchFamily="34" charset="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ES" sz="3200" b="1" kern="1200" dirty="0">
              <a:latin typeface="Eras Bold ITC" panose="020B0907030504020204" pitchFamily="34" charset="0"/>
            </a:endParaRPr>
          </a:p>
        </p:txBody>
      </p:sp>
      <p:sp>
        <p:nvSpPr>
          <p:cNvPr id="23" name="Flecha izquierda y derecha 22"/>
          <p:cNvSpPr/>
          <p:nvPr/>
        </p:nvSpPr>
        <p:spPr>
          <a:xfrm>
            <a:off x="6219625" y="2656110"/>
            <a:ext cx="3132634" cy="514663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0301955" y="3614548"/>
            <a:ext cx="136639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2019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6724090" y="3634797"/>
            <a:ext cx="143692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2019</a:t>
            </a:r>
            <a:endParaRPr lang="es-ES" sz="2800" b="1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4" name="Flecha derecha 43"/>
          <p:cNvSpPr/>
          <p:nvPr/>
        </p:nvSpPr>
        <p:spPr>
          <a:xfrm>
            <a:off x="5747615" y="3612430"/>
            <a:ext cx="964315" cy="56605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5" name="Flecha izquierda y derecha 44"/>
          <p:cNvSpPr/>
          <p:nvPr/>
        </p:nvSpPr>
        <p:spPr>
          <a:xfrm>
            <a:off x="8137539" y="3513342"/>
            <a:ext cx="1587031" cy="660524"/>
          </a:xfrm>
          <a:prstGeom prst="leftRightArrow">
            <a:avLst>
              <a:gd name="adj1" fmla="val 50000"/>
              <a:gd name="adj2" fmla="val 5161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7" name="Cerrar llave 46"/>
          <p:cNvSpPr/>
          <p:nvPr/>
        </p:nvSpPr>
        <p:spPr>
          <a:xfrm>
            <a:off x="9584240" y="1942261"/>
            <a:ext cx="175097" cy="363165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3059635" y="4132094"/>
            <a:ext cx="24353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meteorology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9756295" y="2878302"/>
            <a:ext cx="228330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C</a:t>
            </a:r>
            <a:r>
              <a:rPr lang="es-ES" sz="2000" b="1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oncentration</a:t>
            </a:r>
            <a:endParaRPr lang="es-ES" sz="2000" b="1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6812594" y="3079333"/>
            <a:ext cx="100331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BAU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6650" y="2142937"/>
            <a:ext cx="2305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5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Previous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years</a:t>
            </a:r>
            <a:endParaRPr lang="es-ES" sz="2000" b="1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11829" y="6290497"/>
            <a:ext cx="460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Eras Bold ITC" panose="020B0907030504020204" pitchFamily="34" charset="0"/>
              </a:rPr>
              <a:t>Vivanco et al. 2023, in </a:t>
            </a:r>
            <a:r>
              <a:rPr lang="es-ES" b="1" dirty="0" err="1" smtClean="0">
                <a:latin typeface="Eras Bold ITC" panose="020B0907030504020204" pitchFamily="34" charset="0"/>
              </a:rPr>
              <a:t>progress</a:t>
            </a:r>
            <a:endParaRPr lang="es-ES" b="1" dirty="0">
              <a:latin typeface="Eras Bold ITC" panose="020B0907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4545" y="2698869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2014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19774" y="3252423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2015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36499" y="3805977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2016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37490" y="4340999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2017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857226" y="4896169"/>
            <a:ext cx="1131672" cy="5232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2018</a:t>
            </a:r>
            <a:endParaRPr lang="es-ES" sz="2800" b="1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" name="Cerrar llave 9"/>
          <p:cNvSpPr/>
          <p:nvPr/>
        </p:nvSpPr>
        <p:spPr>
          <a:xfrm>
            <a:off x="2116405" y="1947393"/>
            <a:ext cx="727546" cy="418718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Eras Bold ITC" panose="020B0907030504020204" pitchFamily="34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100948" y="1628769"/>
            <a:ext cx="24085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Concentration</a:t>
            </a:r>
            <a:endParaRPr lang="es-ES" sz="2000" dirty="0">
              <a:solidFill>
                <a:srgbClr val="5F2987"/>
              </a:solidFill>
              <a:latin typeface="Eras Bold ITC" panose="020B0907030504020204" pitchFamily="34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6337734" y="1586612"/>
            <a:ext cx="563720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2"/>
                </a:solidFill>
                <a:latin typeface="Eras Bold ITC" panose="020B0907030504020204" pitchFamily="34" charset="0"/>
              </a:rPr>
              <a:t>Similar </a:t>
            </a:r>
            <a:r>
              <a:rPr lang="es-ES" sz="2400" b="1" dirty="0" err="1" smtClean="0">
                <a:solidFill>
                  <a:schemeClr val="accent2"/>
                </a:solidFill>
                <a:latin typeface="Eras Bold ITC" panose="020B0907030504020204" pitchFamily="34" charset="0"/>
              </a:rPr>
              <a:t>procedure</a:t>
            </a:r>
            <a:r>
              <a:rPr lang="es-ES" sz="2400" b="1" dirty="0" smtClean="0">
                <a:solidFill>
                  <a:schemeClr val="accent2"/>
                </a:solidFill>
                <a:latin typeface="Eras Bold ITC" panose="020B0907030504020204" pitchFamily="34" charset="0"/>
              </a:rPr>
              <a:t> to </a:t>
            </a:r>
            <a:r>
              <a:rPr lang="es-ES" sz="2400" b="1" dirty="0" err="1" smtClean="0">
                <a:solidFill>
                  <a:schemeClr val="accent2"/>
                </a:solidFill>
                <a:latin typeface="Eras Bold ITC" panose="020B0907030504020204" pitchFamily="34" charset="0"/>
              </a:rPr>
              <a:t>obtain</a:t>
            </a:r>
            <a:r>
              <a:rPr lang="es-ES" sz="2400" b="1" dirty="0" smtClean="0">
                <a:solidFill>
                  <a:schemeClr val="accent2"/>
                </a:solidFill>
                <a:latin typeface="Eras Bold ITC" panose="020B0907030504020204" pitchFamily="34" charset="0"/>
              </a:rPr>
              <a:t> 2019 </a:t>
            </a:r>
            <a:r>
              <a:rPr lang="es-ES" sz="2400" b="1" dirty="0" err="1" smtClean="0">
                <a:solidFill>
                  <a:schemeClr val="accent2"/>
                </a:solidFill>
                <a:latin typeface="Eras Bold ITC" panose="020B0907030504020204" pitchFamily="34" charset="0"/>
              </a:rPr>
              <a:t>concentration</a:t>
            </a:r>
            <a:endParaRPr lang="es-ES" sz="2400" b="1" dirty="0">
              <a:solidFill>
                <a:schemeClr val="accent2"/>
              </a:solidFill>
              <a:latin typeface="Eras Bold ITC" panose="020B0907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991319" y="4173866"/>
            <a:ext cx="18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+</a:t>
            </a:r>
          </a:p>
          <a:p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Jan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, Feb 2020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9991318" y="4963887"/>
            <a:ext cx="204827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“BAU” </a:t>
            </a:r>
            <a:r>
              <a:rPr lang="es-ES" sz="2400" dirty="0" err="1" smtClean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year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6514234" y="4163027"/>
            <a:ext cx="185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+</a:t>
            </a:r>
          </a:p>
          <a:p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Jan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Eras Bold ITC" panose="020B0907030504020204" pitchFamily="34" charset="0"/>
              </a:rPr>
              <a:t>, Feb 2020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3725571" y="120272"/>
            <a:ext cx="449785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70C0"/>
                </a:solidFill>
                <a:latin typeface="Eras Bold ITC" panose="020B0907030504020204" pitchFamily="34" charset="0"/>
              </a:rPr>
              <a:t>O3</a:t>
            </a:r>
            <a:endParaRPr lang="es-ES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636499" y="464508"/>
            <a:ext cx="11338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87400">
              <a:spcBef>
                <a:spcPts val="600"/>
              </a:spcBef>
            </a:pP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How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would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the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GAM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perform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, for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example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to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estimate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2019?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Or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how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well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could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the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2014-2018 mean be </a:t>
            </a:r>
            <a:r>
              <a:rPr lang="es-ES" sz="2400" dirty="0" err="1">
                <a:solidFill>
                  <a:srgbClr val="5F2987"/>
                </a:solidFill>
                <a:latin typeface="Eras Bold ITC" panose="020B0907030504020204" pitchFamily="34" charset="0"/>
              </a:rPr>
              <a:t>used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 as a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guide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for 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2019 real </a:t>
            </a:r>
            <a:r>
              <a:rPr lang="es-ES" sz="2400" dirty="0" err="1" smtClean="0">
                <a:solidFill>
                  <a:srgbClr val="5F2987"/>
                </a:solidFill>
                <a:latin typeface="Eras Bold ITC" panose="020B0907030504020204" pitchFamily="34" charset="0"/>
              </a:rPr>
              <a:t>conc</a:t>
            </a:r>
            <a:r>
              <a:rPr lang="es-ES" sz="2400" dirty="0">
                <a:solidFill>
                  <a:srgbClr val="5F2987"/>
                </a:solidFill>
                <a:latin typeface="Eras Bold ITC" panose="020B0907030504020204" pitchFamily="34" charset="0"/>
              </a:rPr>
              <a:t>.</a:t>
            </a:r>
            <a:r>
              <a:rPr lang="es-ES" sz="2400" dirty="0" smtClean="0">
                <a:solidFill>
                  <a:srgbClr val="5F2987"/>
                </a:solidFill>
                <a:latin typeface="Eras Bold ITC" panose="020B0907030504020204" pitchFamily="34" charset="0"/>
              </a:rPr>
              <a:t>?</a:t>
            </a:r>
            <a:endParaRPr lang="es-ES" sz="2400" dirty="0">
              <a:solidFill>
                <a:srgbClr val="5F2987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14187</TotalTime>
  <Words>1214</Words>
  <Application>Microsoft Office PowerPoint</Application>
  <PresentationFormat>Panorámica</PresentationFormat>
  <Paragraphs>223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Eras Bold ITC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Some conclusions</vt:lpstr>
      <vt:lpstr>Presentación de PowerPoint</vt:lpstr>
    </vt:vector>
  </TitlesOfParts>
  <Company>SGAD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105</cp:revision>
  <dcterms:created xsi:type="dcterms:W3CDTF">2023-04-20T12:52:35Z</dcterms:created>
  <dcterms:modified xsi:type="dcterms:W3CDTF">2023-05-12T09:40:51Z</dcterms:modified>
</cp:coreProperties>
</file>