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9"/>
  </p:notesMasterIdLst>
  <p:sldIdLst>
    <p:sldId id="256" r:id="rId2"/>
    <p:sldId id="351" r:id="rId3"/>
    <p:sldId id="333" r:id="rId4"/>
    <p:sldId id="273" r:id="rId5"/>
    <p:sldId id="337" r:id="rId6"/>
    <p:sldId id="276" r:id="rId7"/>
    <p:sldId id="312" r:id="rId8"/>
    <p:sldId id="338" r:id="rId9"/>
    <p:sldId id="313" r:id="rId10"/>
    <p:sldId id="289" r:id="rId11"/>
    <p:sldId id="317" r:id="rId12"/>
    <p:sldId id="320" r:id="rId13"/>
    <p:sldId id="294" r:id="rId14"/>
    <p:sldId id="324" r:id="rId15"/>
    <p:sldId id="295" r:id="rId16"/>
    <p:sldId id="296" r:id="rId17"/>
    <p:sldId id="342" r:id="rId18"/>
    <p:sldId id="297" r:id="rId19"/>
    <p:sldId id="349" r:id="rId20"/>
    <p:sldId id="340" r:id="rId21"/>
    <p:sldId id="323" r:id="rId22"/>
    <p:sldId id="314" r:id="rId23"/>
    <p:sldId id="350" r:id="rId24"/>
    <p:sldId id="347" r:id="rId25"/>
    <p:sldId id="322" r:id="rId26"/>
    <p:sldId id="321" r:id="rId27"/>
    <p:sldId id="348" r:id="rId28"/>
  </p:sldIdLst>
  <p:sldSz cx="12192000" cy="6858000"/>
  <p:notesSz cx="6858000" cy="9144000"/>
  <p:defaultTextStyle>
    <a:defPPr>
      <a:defRPr lang="es-E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987" autoAdjust="0"/>
    <p:restoredTop sz="94660"/>
  </p:normalViewPr>
  <p:slideViewPr>
    <p:cSldViewPr snapToGrid="0">
      <p:cViewPr varScale="1">
        <p:scale>
          <a:sx n="110" d="100"/>
          <a:sy n="110" d="100"/>
        </p:scale>
        <p:origin x="1224" y="10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97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Downloads\TendenciasO3_actualizadas_2000_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Downloads\TendenciasO3_actualizadas_2000_202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Downloads\TendenciasO3_actualizadas_2000_202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uari\Downloads\TendenciasO3_actualizadas_2000_20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Downloads\220228_Dades_evolucio_mobilitat.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6482939632546E-2"/>
          <c:y val="5.7060367454068242E-2"/>
          <c:w val="0.83601837270341206"/>
          <c:h val="0.81959755030621173"/>
        </c:manualLayout>
      </c:layout>
      <c:scatterChart>
        <c:scatterStyle val="lineMarker"/>
        <c:varyColors val="0"/>
        <c:ser>
          <c:idx val="3"/>
          <c:order val="0"/>
          <c:tx>
            <c:strRef>
              <c:f>'[TendenciasO3_actualizadas_2000_2021.xlsx]Datos octohorarios O3'!$A$14</c:f>
              <c:strCache>
                <c:ptCount val="1"/>
                <c:pt idx="0">
                  <c:v>TRÁFICO</c:v>
                </c:pt>
              </c:strCache>
            </c:strRef>
          </c:tx>
          <c:spPr>
            <a:ln w="19050" cap="rnd">
              <a:solidFill>
                <a:sysClr val="windowText" lastClr="000000"/>
              </a:solidFill>
              <a:round/>
            </a:ln>
            <a:effectLst/>
          </c:spPr>
          <c:marker>
            <c:symbol val="none"/>
          </c:marker>
          <c:xVal>
            <c:numRef>
              <c:f>'[TendenciasO3_actualizadas_2000_2021.xlsx]Datos octohorarios O3'!$B$10:$W$10</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octohorarios O3'!$B$14:$W$14</c:f>
              <c:numCache>
                <c:formatCode>0</c:formatCode>
                <c:ptCount val="22"/>
                <c:pt idx="0">
                  <c:v>88.95</c:v>
                </c:pt>
                <c:pt idx="1">
                  <c:v>94.51</c:v>
                </c:pt>
                <c:pt idx="2">
                  <c:v>93.09</c:v>
                </c:pt>
                <c:pt idx="3">
                  <c:v>102.79</c:v>
                </c:pt>
                <c:pt idx="4">
                  <c:v>94.96</c:v>
                </c:pt>
                <c:pt idx="5">
                  <c:v>96.59</c:v>
                </c:pt>
                <c:pt idx="6">
                  <c:v>95.19</c:v>
                </c:pt>
                <c:pt idx="7">
                  <c:v>94.26</c:v>
                </c:pt>
                <c:pt idx="8">
                  <c:v>95.09</c:v>
                </c:pt>
                <c:pt idx="9">
                  <c:v>100.18</c:v>
                </c:pt>
                <c:pt idx="10">
                  <c:v>101.4</c:v>
                </c:pt>
                <c:pt idx="11">
                  <c:v>99.24</c:v>
                </c:pt>
                <c:pt idx="12">
                  <c:v>99.42</c:v>
                </c:pt>
                <c:pt idx="13">
                  <c:v>101.76</c:v>
                </c:pt>
                <c:pt idx="14">
                  <c:v>99.71</c:v>
                </c:pt>
                <c:pt idx="15">
                  <c:v>99.45</c:v>
                </c:pt>
                <c:pt idx="16">
                  <c:v>98.18</c:v>
                </c:pt>
                <c:pt idx="17">
                  <c:v>99.8</c:v>
                </c:pt>
                <c:pt idx="18">
                  <c:v>104.29</c:v>
                </c:pt>
                <c:pt idx="19">
                  <c:v>104.09</c:v>
                </c:pt>
                <c:pt idx="20">
                  <c:v>98.88</c:v>
                </c:pt>
                <c:pt idx="21">
                  <c:v>98.54</c:v>
                </c:pt>
              </c:numCache>
            </c:numRef>
          </c:yVal>
          <c:smooth val="0"/>
          <c:extLst>
            <c:ext xmlns:c16="http://schemas.microsoft.com/office/drawing/2014/chart" uri="{C3380CC4-5D6E-409C-BE32-E72D297353CC}">
              <c16:uniqueId val="{00000000-10BA-4717-85C1-6D118CD3CB0D}"/>
            </c:ext>
          </c:extLst>
        </c:ser>
        <c:ser>
          <c:idx val="0"/>
          <c:order val="1"/>
          <c:tx>
            <c:strRef>
              <c:f>'[TendenciasO3_actualizadas_2000_2021.xlsx]Datos octohorarios O3'!$A$11</c:f>
              <c:strCache>
                <c:ptCount val="1"/>
                <c:pt idx="0">
                  <c:v>URB. FONDO</c:v>
                </c:pt>
              </c:strCache>
            </c:strRef>
          </c:tx>
          <c:spPr>
            <a:ln w="19050" cap="rnd">
              <a:solidFill>
                <a:srgbClr val="0070C0"/>
              </a:solidFill>
              <a:round/>
            </a:ln>
            <a:effectLst/>
          </c:spPr>
          <c:marker>
            <c:symbol val="none"/>
          </c:marker>
          <c:xVal>
            <c:numRef>
              <c:f>'[TendenciasO3_actualizadas_2000_2021.xlsx]Datos octohorarios O3'!$B$10:$W$10</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octohorarios O3'!$B$11:$W$11</c:f>
              <c:numCache>
                <c:formatCode>0</c:formatCode>
                <c:ptCount val="22"/>
                <c:pt idx="0">
                  <c:v>105.65</c:v>
                </c:pt>
                <c:pt idx="1">
                  <c:v>104.58</c:v>
                </c:pt>
                <c:pt idx="2">
                  <c:v>108.9</c:v>
                </c:pt>
                <c:pt idx="3">
                  <c:v>118.11</c:v>
                </c:pt>
                <c:pt idx="4">
                  <c:v>109.61</c:v>
                </c:pt>
                <c:pt idx="5">
                  <c:v>113.91</c:v>
                </c:pt>
                <c:pt idx="6">
                  <c:v>115.75</c:v>
                </c:pt>
                <c:pt idx="7">
                  <c:v>108.82</c:v>
                </c:pt>
                <c:pt idx="8">
                  <c:v>111.07</c:v>
                </c:pt>
                <c:pt idx="9">
                  <c:v>112.94</c:v>
                </c:pt>
                <c:pt idx="10">
                  <c:v>114.83</c:v>
                </c:pt>
                <c:pt idx="11">
                  <c:v>111.42</c:v>
                </c:pt>
                <c:pt idx="12">
                  <c:v>111.18</c:v>
                </c:pt>
                <c:pt idx="13">
                  <c:v>113.59</c:v>
                </c:pt>
                <c:pt idx="14">
                  <c:v>112.28</c:v>
                </c:pt>
                <c:pt idx="15">
                  <c:v>114.86</c:v>
                </c:pt>
                <c:pt idx="16">
                  <c:v>111.17</c:v>
                </c:pt>
                <c:pt idx="17">
                  <c:v>111.89</c:v>
                </c:pt>
                <c:pt idx="18">
                  <c:v>112.97</c:v>
                </c:pt>
                <c:pt idx="19">
                  <c:v>112.14</c:v>
                </c:pt>
                <c:pt idx="20">
                  <c:v>107.73</c:v>
                </c:pt>
                <c:pt idx="21">
                  <c:v>105.67</c:v>
                </c:pt>
              </c:numCache>
            </c:numRef>
          </c:yVal>
          <c:smooth val="0"/>
          <c:extLst>
            <c:ext xmlns:c16="http://schemas.microsoft.com/office/drawing/2014/chart" uri="{C3380CC4-5D6E-409C-BE32-E72D297353CC}">
              <c16:uniqueId val="{00000001-10BA-4717-85C1-6D118CD3CB0D}"/>
            </c:ext>
          </c:extLst>
        </c:ser>
        <c:ser>
          <c:idx val="1"/>
          <c:order val="2"/>
          <c:tx>
            <c:strRef>
              <c:f>'[TendenciasO3_actualizadas_2000_2021.xlsx]Datos octohorarios O3'!$A$12</c:f>
              <c:strCache>
                <c:ptCount val="1"/>
                <c:pt idx="0">
                  <c:v>INDUSTRIAL</c:v>
                </c:pt>
              </c:strCache>
            </c:strRef>
          </c:tx>
          <c:spPr>
            <a:ln w="19050" cap="rnd">
              <a:solidFill>
                <a:srgbClr val="7030A0"/>
              </a:solidFill>
              <a:round/>
            </a:ln>
            <a:effectLst/>
          </c:spPr>
          <c:marker>
            <c:symbol val="none"/>
          </c:marker>
          <c:xVal>
            <c:numRef>
              <c:f>'[TendenciasO3_actualizadas_2000_2021.xlsx]Datos octohorarios O3'!$B$10:$W$10</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octohorarios O3'!$B$12:$W$12</c:f>
              <c:numCache>
                <c:formatCode>0</c:formatCode>
                <c:ptCount val="22"/>
                <c:pt idx="0">
                  <c:v>105.32</c:v>
                </c:pt>
                <c:pt idx="1">
                  <c:v>109.68</c:v>
                </c:pt>
                <c:pt idx="2">
                  <c:v>103.96</c:v>
                </c:pt>
                <c:pt idx="3">
                  <c:v>113.45</c:v>
                </c:pt>
                <c:pt idx="4">
                  <c:v>109.53</c:v>
                </c:pt>
                <c:pt idx="5">
                  <c:v>112.75</c:v>
                </c:pt>
                <c:pt idx="6">
                  <c:v>112.17</c:v>
                </c:pt>
                <c:pt idx="7">
                  <c:v>108.7</c:v>
                </c:pt>
                <c:pt idx="8">
                  <c:v>107.15</c:v>
                </c:pt>
                <c:pt idx="9">
                  <c:v>110.18</c:v>
                </c:pt>
                <c:pt idx="10">
                  <c:v>112.76</c:v>
                </c:pt>
                <c:pt idx="11">
                  <c:v>111.38</c:v>
                </c:pt>
                <c:pt idx="12">
                  <c:v>110.25</c:v>
                </c:pt>
                <c:pt idx="13">
                  <c:v>109.89</c:v>
                </c:pt>
                <c:pt idx="14">
                  <c:v>107.76</c:v>
                </c:pt>
                <c:pt idx="15">
                  <c:v>108.2</c:v>
                </c:pt>
                <c:pt idx="16">
                  <c:v>104.6</c:v>
                </c:pt>
                <c:pt idx="17">
                  <c:v>108.08</c:v>
                </c:pt>
                <c:pt idx="18">
                  <c:v>108.52</c:v>
                </c:pt>
                <c:pt idx="19">
                  <c:v>108.65</c:v>
                </c:pt>
                <c:pt idx="20">
                  <c:v>101.84</c:v>
                </c:pt>
                <c:pt idx="21">
                  <c:v>101.71</c:v>
                </c:pt>
              </c:numCache>
            </c:numRef>
          </c:yVal>
          <c:smooth val="0"/>
          <c:extLst>
            <c:ext xmlns:c16="http://schemas.microsoft.com/office/drawing/2014/chart" uri="{C3380CC4-5D6E-409C-BE32-E72D297353CC}">
              <c16:uniqueId val="{00000002-10BA-4717-85C1-6D118CD3CB0D}"/>
            </c:ext>
          </c:extLst>
        </c:ser>
        <c:ser>
          <c:idx val="2"/>
          <c:order val="3"/>
          <c:tx>
            <c:strRef>
              <c:f>'[TendenciasO3_actualizadas_2000_2021.xlsx]Datos octohorarios O3'!$A$13</c:f>
              <c:strCache>
                <c:ptCount val="1"/>
                <c:pt idx="0">
                  <c:v>RUR. FONDO</c:v>
                </c:pt>
              </c:strCache>
            </c:strRef>
          </c:tx>
          <c:spPr>
            <a:ln w="19050" cap="rnd">
              <a:solidFill>
                <a:schemeClr val="accent3">
                  <a:lumMod val="50000"/>
                </a:schemeClr>
              </a:solidFill>
              <a:round/>
            </a:ln>
            <a:effectLst/>
          </c:spPr>
          <c:marker>
            <c:symbol val="none"/>
          </c:marker>
          <c:xVal>
            <c:numRef>
              <c:f>'[TendenciasO3_actualizadas_2000_2021.xlsx]Datos octohorarios O3'!$B$10:$W$10</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octohorarios O3'!$B$13:$W$13</c:f>
              <c:numCache>
                <c:formatCode>0</c:formatCode>
                <c:ptCount val="22"/>
                <c:pt idx="0">
                  <c:v>119.85</c:v>
                </c:pt>
                <c:pt idx="1">
                  <c:v>123.46</c:v>
                </c:pt>
                <c:pt idx="2">
                  <c:v>118.46</c:v>
                </c:pt>
                <c:pt idx="3">
                  <c:v>128.38999999999999</c:v>
                </c:pt>
                <c:pt idx="4">
                  <c:v>116.08</c:v>
                </c:pt>
                <c:pt idx="5">
                  <c:v>123.46</c:v>
                </c:pt>
                <c:pt idx="6">
                  <c:v>121.64</c:v>
                </c:pt>
                <c:pt idx="7">
                  <c:v>119.56</c:v>
                </c:pt>
                <c:pt idx="8">
                  <c:v>117.65</c:v>
                </c:pt>
                <c:pt idx="9">
                  <c:v>119.2</c:v>
                </c:pt>
                <c:pt idx="10">
                  <c:v>120.85</c:v>
                </c:pt>
                <c:pt idx="11">
                  <c:v>117.85</c:v>
                </c:pt>
                <c:pt idx="12">
                  <c:v>119.84</c:v>
                </c:pt>
                <c:pt idx="13">
                  <c:v>120.84</c:v>
                </c:pt>
                <c:pt idx="14">
                  <c:v>115.78</c:v>
                </c:pt>
                <c:pt idx="15">
                  <c:v>119.41</c:v>
                </c:pt>
                <c:pt idx="16">
                  <c:v>115.22</c:v>
                </c:pt>
                <c:pt idx="17">
                  <c:v>117.28</c:v>
                </c:pt>
                <c:pt idx="18">
                  <c:v>117.84</c:v>
                </c:pt>
                <c:pt idx="19">
                  <c:v>117.5</c:v>
                </c:pt>
                <c:pt idx="20">
                  <c:v>108.21</c:v>
                </c:pt>
                <c:pt idx="21">
                  <c:v>108.5</c:v>
                </c:pt>
              </c:numCache>
            </c:numRef>
          </c:yVal>
          <c:smooth val="0"/>
          <c:extLst>
            <c:ext xmlns:c16="http://schemas.microsoft.com/office/drawing/2014/chart" uri="{C3380CC4-5D6E-409C-BE32-E72D297353CC}">
              <c16:uniqueId val="{00000003-10BA-4717-85C1-6D118CD3CB0D}"/>
            </c:ext>
          </c:extLst>
        </c:ser>
        <c:dLbls>
          <c:showLegendKey val="0"/>
          <c:showVal val="0"/>
          <c:showCatName val="0"/>
          <c:showSerName val="0"/>
          <c:showPercent val="0"/>
          <c:showBubbleSize val="0"/>
        </c:dLbls>
        <c:axId val="2055464927"/>
        <c:axId val="2055467839"/>
      </c:scatterChart>
      <c:valAx>
        <c:axId val="2055464927"/>
        <c:scaling>
          <c:orientation val="minMax"/>
          <c:max val="2021"/>
          <c:min val="2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55467839"/>
        <c:crosses val="autoZero"/>
        <c:crossBetween val="midCat"/>
      </c:valAx>
      <c:valAx>
        <c:axId val="2055467839"/>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55464927"/>
        <c:crosses val="autoZero"/>
        <c:crossBetween val="midCat"/>
      </c:valAx>
      <c:spPr>
        <a:noFill/>
        <a:ln>
          <a:solidFill>
            <a:schemeClr val="tx1"/>
          </a:solidFill>
        </a:ln>
        <a:effectLst/>
      </c:spPr>
    </c:plotArea>
    <c:legend>
      <c:legendPos val="b"/>
      <c:layout>
        <c:manualLayout>
          <c:xMode val="edge"/>
          <c:yMode val="edge"/>
          <c:x val="8.4368328958880134E-2"/>
          <c:y val="7.0022601341498986E-2"/>
          <c:w val="0.84166666666666656"/>
          <c:h val="7.8125546806649182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6482939632546E-2"/>
          <c:y val="5.7060367454068242E-2"/>
          <c:w val="0.83601837270341206"/>
          <c:h val="0.81959755030621173"/>
        </c:manualLayout>
      </c:layout>
      <c:scatterChart>
        <c:scatterStyle val="lineMarker"/>
        <c:varyColors val="0"/>
        <c:ser>
          <c:idx val="3"/>
          <c:order val="0"/>
          <c:tx>
            <c:strRef>
              <c:f>'[TendenciasO3_actualizadas_2000_2021.xlsx]Datos octohorarios O3'!$A$14</c:f>
              <c:strCache>
                <c:ptCount val="1"/>
                <c:pt idx="0">
                  <c:v>TRÁFICO</c:v>
                </c:pt>
              </c:strCache>
            </c:strRef>
          </c:tx>
          <c:spPr>
            <a:ln w="19050" cap="rnd">
              <a:solidFill>
                <a:schemeClr val="tx1"/>
              </a:solidFill>
              <a:round/>
            </a:ln>
            <a:effectLst/>
          </c:spPr>
          <c:marker>
            <c:symbol val="none"/>
          </c:marker>
          <c:xVal>
            <c:numRef>
              <c:f>'[TendenciasO3_actualizadas_2000_2021.xlsx]Datos octohorarios O3'!$B$10:$W$10</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octohorarios O3'!$B$30:$W$30</c:f>
              <c:numCache>
                <c:formatCode>0</c:formatCode>
                <c:ptCount val="22"/>
                <c:pt idx="0">
                  <c:v>1970.65</c:v>
                </c:pt>
                <c:pt idx="1">
                  <c:v>2231.77</c:v>
                </c:pt>
                <c:pt idx="2">
                  <c:v>2208.19</c:v>
                </c:pt>
                <c:pt idx="3">
                  <c:v>3211.15</c:v>
                </c:pt>
                <c:pt idx="4">
                  <c:v>2386.69</c:v>
                </c:pt>
                <c:pt idx="5">
                  <c:v>2670.48</c:v>
                </c:pt>
                <c:pt idx="6">
                  <c:v>2290.7800000000002</c:v>
                </c:pt>
                <c:pt idx="7">
                  <c:v>2302.52</c:v>
                </c:pt>
                <c:pt idx="8">
                  <c:v>2455.2800000000002</c:v>
                </c:pt>
                <c:pt idx="9">
                  <c:v>3034.84</c:v>
                </c:pt>
                <c:pt idx="10">
                  <c:v>3202.19</c:v>
                </c:pt>
                <c:pt idx="11">
                  <c:v>3025.46</c:v>
                </c:pt>
                <c:pt idx="12">
                  <c:v>3256.75</c:v>
                </c:pt>
                <c:pt idx="13">
                  <c:v>3210.87</c:v>
                </c:pt>
                <c:pt idx="14">
                  <c:v>3132.51</c:v>
                </c:pt>
                <c:pt idx="15">
                  <c:v>3240</c:v>
                </c:pt>
                <c:pt idx="16">
                  <c:v>3118.11</c:v>
                </c:pt>
                <c:pt idx="17">
                  <c:v>3327.2</c:v>
                </c:pt>
                <c:pt idx="18">
                  <c:v>3938.97</c:v>
                </c:pt>
                <c:pt idx="19">
                  <c:v>3921.92</c:v>
                </c:pt>
                <c:pt idx="20">
                  <c:v>2885.58</c:v>
                </c:pt>
                <c:pt idx="21">
                  <c:v>3123.49</c:v>
                </c:pt>
              </c:numCache>
            </c:numRef>
          </c:yVal>
          <c:smooth val="0"/>
          <c:extLst>
            <c:ext xmlns:c16="http://schemas.microsoft.com/office/drawing/2014/chart" uri="{C3380CC4-5D6E-409C-BE32-E72D297353CC}">
              <c16:uniqueId val="{00000000-FE24-4A71-910D-6BC1AAD12CDA}"/>
            </c:ext>
          </c:extLst>
        </c:ser>
        <c:ser>
          <c:idx val="0"/>
          <c:order val="1"/>
          <c:tx>
            <c:strRef>
              <c:f>'[TendenciasO3_actualizadas_2000_2021.xlsx]Datos octohorarios O3'!$A$11</c:f>
              <c:strCache>
                <c:ptCount val="1"/>
                <c:pt idx="0">
                  <c:v>URB. FONDO</c:v>
                </c:pt>
              </c:strCache>
            </c:strRef>
          </c:tx>
          <c:spPr>
            <a:ln w="19050" cap="rnd">
              <a:solidFill>
                <a:srgbClr val="0070C0"/>
              </a:solidFill>
              <a:round/>
            </a:ln>
            <a:effectLst/>
          </c:spPr>
          <c:marker>
            <c:symbol val="none"/>
          </c:marker>
          <c:xVal>
            <c:numRef>
              <c:f>'[TendenciasO3_actualizadas_2000_2021.xlsx]Datos octohorarios O3'!$B$10:$W$10</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octohorarios O3'!$B$27:$W$27</c:f>
              <c:numCache>
                <c:formatCode>0</c:formatCode>
                <c:ptCount val="22"/>
                <c:pt idx="0">
                  <c:v>3871.19</c:v>
                </c:pt>
                <c:pt idx="1">
                  <c:v>3653.83</c:v>
                </c:pt>
                <c:pt idx="2">
                  <c:v>4391.6899999999996</c:v>
                </c:pt>
                <c:pt idx="3">
                  <c:v>5129.3100000000004</c:v>
                </c:pt>
                <c:pt idx="4">
                  <c:v>4111.91</c:v>
                </c:pt>
                <c:pt idx="5">
                  <c:v>4809.72</c:v>
                </c:pt>
                <c:pt idx="6">
                  <c:v>4895.32</c:v>
                </c:pt>
                <c:pt idx="7">
                  <c:v>4428.46</c:v>
                </c:pt>
                <c:pt idx="8">
                  <c:v>4602.79</c:v>
                </c:pt>
                <c:pt idx="9">
                  <c:v>5351.29</c:v>
                </c:pt>
                <c:pt idx="10">
                  <c:v>5313.72</c:v>
                </c:pt>
                <c:pt idx="11">
                  <c:v>5190.76</c:v>
                </c:pt>
                <c:pt idx="12">
                  <c:v>5056.33</c:v>
                </c:pt>
                <c:pt idx="13">
                  <c:v>5174.24</c:v>
                </c:pt>
                <c:pt idx="14">
                  <c:v>5006.1000000000004</c:v>
                </c:pt>
                <c:pt idx="15">
                  <c:v>5607.9</c:v>
                </c:pt>
                <c:pt idx="16">
                  <c:v>5104.8100000000004</c:v>
                </c:pt>
                <c:pt idx="17">
                  <c:v>5382.82</c:v>
                </c:pt>
                <c:pt idx="18">
                  <c:v>5454.65</c:v>
                </c:pt>
                <c:pt idx="19">
                  <c:v>5613.61</c:v>
                </c:pt>
                <c:pt idx="20">
                  <c:v>4229.08</c:v>
                </c:pt>
                <c:pt idx="21">
                  <c:v>4415.09</c:v>
                </c:pt>
              </c:numCache>
            </c:numRef>
          </c:yVal>
          <c:smooth val="0"/>
          <c:extLst>
            <c:ext xmlns:c16="http://schemas.microsoft.com/office/drawing/2014/chart" uri="{C3380CC4-5D6E-409C-BE32-E72D297353CC}">
              <c16:uniqueId val="{00000001-FE24-4A71-910D-6BC1AAD12CDA}"/>
            </c:ext>
          </c:extLst>
        </c:ser>
        <c:ser>
          <c:idx val="1"/>
          <c:order val="2"/>
          <c:tx>
            <c:strRef>
              <c:f>'[TendenciasO3_actualizadas_2000_2021.xlsx]Datos octohorarios O3'!$A$12</c:f>
              <c:strCache>
                <c:ptCount val="1"/>
                <c:pt idx="0">
                  <c:v>INDUSTRIAL</c:v>
                </c:pt>
              </c:strCache>
            </c:strRef>
          </c:tx>
          <c:spPr>
            <a:ln w="19050" cap="rnd">
              <a:solidFill>
                <a:srgbClr val="7030A0"/>
              </a:solidFill>
              <a:round/>
            </a:ln>
            <a:effectLst/>
          </c:spPr>
          <c:marker>
            <c:symbol val="none"/>
          </c:marker>
          <c:xVal>
            <c:numRef>
              <c:f>'[TendenciasO3_actualizadas_2000_2021.xlsx]Datos octohorarios O3'!$B$10:$W$10</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octohorarios O3'!$B$28:$W$28</c:f>
              <c:numCache>
                <c:formatCode>0</c:formatCode>
                <c:ptCount val="22"/>
                <c:pt idx="0">
                  <c:v>4273.7299999999996</c:v>
                </c:pt>
                <c:pt idx="1">
                  <c:v>4648.6000000000004</c:v>
                </c:pt>
                <c:pt idx="2">
                  <c:v>3987.85</c:v>
                </c:pt>
                <c:pt idx="3">
                  <c:v>4632.2700000000004</c:v>
                </c:pt>
                <c:pt idx="4">
                  <c:v>4612.76</c:v>
                </c:pt>
                <c:pt idx="5">
                  <c:v>5026.63</c:v>
                </c:pt>
                <c:pt idx="6">
                  <c:v>4552.25</c:v>
                </c:pt>
                <c:pt idx="7">
                  <c:v>4502.95</c:v>
                </c:pt>
                <c:pt idx="8">
                  <c:v>4267.66</c:v>
                </c:pt>
                <c:pt idx="9">
                  <c:v>4816.03</c:v>
                </c:pt>
                <c:pt idx="10">
                  <c:v>5190.3500000000004</c:v>
                </c:pt>
                <c:pt idx="11">
                  <c:v>5345.99</c:v>
                </c:pt>
                <c:pt idx="12">
                  <c:v>5130.01</c:v>
                </c:pt>
                <c:pt idx="13">
                  <c:v>4906.46</c:v>
                </c:pt>
                <c:pt idx="14">
                  <c:v>4587.74</c:v>
                </c:pt>
                <c:pt idx="15">
                  <c:v>4668.5200000000004</c:v>
                </c:pt>
                <c:pt idx="16">
                  <c:v>4402.72</c:v>
                </c:pt>
                <c:pt idx="17">
                  <c:v>5117</c:v>
                </c:pt>
                <c:pt idx="18">
                  <c:v>5100.8599999999997</c:v>
                </c:pt>
                <c:pt idx="19">
                  <c:v>5105.8100000000004</c:v>
                </c:pt>
                <c:pt idx="20">
                  <c:v>3616.2</c:v>
                </c:pt>
                <c:pt idx="21">
                  <c:v>3973.84</c:v>
                </c:pt>
              </c:numCache>
            </c:numRef>
          </c:yVal>
          <c:smooth val="0"/>
          <c:extLst>
            <c:ext xmlns:c16="http://schemas.microsoft.com/office/drawing/2014/chart" uri="{C3380CC4-5D6E-409C-BE32-E72D297353CC}">
              <c16:uniqueId val="{00000002-FE24-4A71-910D-6BC1AAD12CDA}"/>
            </c:ext>
          </c:extLst>
        </c:ser>
        <c:ser>
          <c:idx val="2"/>
          <c:order val="3"/>
          <c:tx>
            <c:strRef>
              <c:f>'[TendenciasO3_actualizadas_2000_2021.xlsx]Datos octohorarios O3'!$A$13</c:f>
              <c:strCache>
                <c:ptCount val="1"/>
                <c:pt idx="0">
                  <c:v>RUR. FONDO</c:v>
                </c:pt>
              </c:strCache>
            </c:strRef>
          </c:tx>
          <c:spPr>
            <a:ln w="19050" cap="rnd">
              <a:solidFill>
                <a:schemeClr val="accent3">
                  <a:lumMod val="50000"/>
                </a:schemeClr>
              </a:solidFill>
              <a:round/>
            </a:ln>
            <a:effectLst/>
          </c:spPr>
          <c:marker>
            <c:symbol val="none"/>
          </c:marker>
          <c:xVal>
            <c:numRef>
              <c:f>'[TendenciasO3_actualizadas_2000_2021.xlsx]Datos octohorarios O3'!$B$10:$W$10</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octohorarios O3'!$B$29:$W$29</c:f>
              <c:numCache>
                <c:formatCode>0</c:formatCode>
                <c:ptCount val="22"/>
                <c:pt idx="0">
                  <c:v>6437.35</c:v>
                </c:pt>
                <c:pt idx="1">
                  <c:v>6910.07</c:v>
                </c:pt>
                <c:pt idx="2">
                  <c:v>6295.75</c:v>
                </c:pt>
                <c:pt idx="3">
                  <c:v>7327.52</c:v>
                </c:pt>
                <c:pt idx="4">
                  <c:v>5622.41</c:v>
                </c:pt>
                <c:pt idx="5">
                  <c:v>6710.28</c:v>
                </c:pt>
                <c:pt idx="6">
                  <c:v>6380.82</c:v>
                </c:pt>
                <c:pt idx="7">
                  <c:v>6774.09</c:v>
                </c:pt>
                <c:pt idx="8">
                  <c:v>6255.87</c:v>
                </c:pt>
                <c:pt idx="9">
                  <c:v>6865.54</c:v>
                </c:pt>
                <c:pt idx="10">
                  <c:v>7127.53</c:v>
                </c:pt>
                <c:pt idx="11">
                  <c:v>6954.1</c:v>
                </c:pt>
                <c:pt idx="12">
                  <c:v>6994.71</c:v>
                </c:pt>
                <c:pt idx="13">
                  <c:v>7004.53</c:v>
                </c:pt>
                <c:pt idx="14">
                  <c:v>6148.17</c:v>
                </c:pt>
                <c:pt idx="15">
                  <c:v>6907.49</c:v>
                </c:pt>
                <c:pt idx="16">
                  <c:v>6500.98</c:v>
                </c:pt>
                <c:pt idx="17">
                  <c:v>6865.33</c:v>
                </c:pt>
                <c:pt idx="18">
                  <c:v>6733.14</c:v>
                </c:pt>
                <c:pt idx="19">
                  <c:v>6954.93</c:v>
                </c:pt>
                <c:pt idx="20">
                  <c:v>4833.67</c:v>
                </c:pt>
                <c:pt idx="21">
                  <c:v>5383.28</c:v>
                </c:pt>
              </c:numCache>
            </c:numRef>
          </c:yVal>
          <c:smooth val="0"/>
          <c:extLst>
            <c:ext xmlns:c16="http://schemas.microsoft.com/office/drawing/2014/chart" uri="{C3380CC4-5D6E-409C-BE32-E72D297353CC}">
              <c16:uniqueId val="{00000003-FE24-4A71-910D-6BC1AAD12CDA}"/>
            </c:ext>
          </c:extLst>
        </c:ser>
        <c:dLbls>
          <c:showLegendKey val="0"/>
          <c:showVal val="0"/>
          <c:showCatName val="0"/>
          <c:showSerName val="0"/>
          <c:showPercent val="0"/>
          <c:showBubbleSize val="0"/>
        </c:dLbls>
        <c:axId val="2055464927"/>
        <c:axId val="2055467839"/>
      </c:scatterChart>
      <c:valAx>
        <c:axId val="2055464927"/>
        <c:scaling>
          <c:orientation val="minMax"/>
          <c:max val="2021"/>
          <c:min val="2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55467839"/>
        <c:crosses val="autoZero"/>
        <c:crossBetween val="midCat"/>
      </c:valAx>
      <c:valAx>
        <c:axId val="2055467839"/>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55464927"/>
        <c:crosses val="autoZero"/>
        <c:crossBetween val="midCat"/>
      </c:valAx>
      <c:spPr>
        <a:noFill/>
        <a:ln>
          <a:solidFill>
            <a:schemeClr val="tx1"/>
          </a:solidFill>
        </a:ln>
        <a:effectLst/>
      </c:spPr>
    </c:plotArea>
    <c:legend>
      <c:legendPos val="b"/>
      <c:layout>
        <c:manualLayout>
          <c:xMode val="edge"/>
          <c:yMode val="edge"/>
          <c:x val="8.4368328958880134E-2"/>
          <c:y val="7.0022601341498986E-2"/>
          <c:w val="0.85833333333333339"/>
          <c:h val="7.8125546806649182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6482939632546E-2"/>
          <c:y val="5.7060367454068242E-2"/>
          <c:w val="0.83601837270341206"/>
          <c:h val="0.81959755030621173"/>
        </c:manualLayout>
      </c:layout>
      <c:scatterChart>
        <c:scatterStyle val="lineMarker"/>
        <c:varyColors val="0"/>
        <c:ser>
          <c:idx val="3"/>
          <c:order val="0"/>
          <c:tx>
            <c:strRef>
              <c:f>'[TendenciasO3_actualizadas_2000_2021.xlsx]Datos horarios O3'!$A$49</c:f>
              <c:strCache>
                <c:ptCount val="1"/>
                <c:pt idx="0">
                  <c:v>TRÁFICO</c:v>
                </c:pt>
              </c:strCache>
            </c:strRef>
          </c:tx>
          <c:spPr>
            <a:ln w="19050" cap="rnd">
              <a:solidFill>
                <a:schemeClr val="tx1"/>
              </a:solidFill>
              <a:round/>
            </a:ln>
            <a:effectLst/>
          </c:spPr>
          <c:marker>
            <c:symbol val="none"/>
          </c:marker>
          <c:xVal>
            <c:numRef>
              <c:f>'[TendenciasO3_actualizadas_2000_2021.xlsx]Datos horarios O3'!$B$11:$W$11</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horarios O3'!$B$49:$W$49</c:f>
              <c:numCache>
                <c:formatCode>0</c:formatCode>
                <c:ptCount val="22"/>
                <c:pt idx="0">
                  <c:v>0.72093023255813948</c:v>
                </c:pt>
                <c:pt idx="1">
                  <c:v>0.72093023255813948</c:v>
                </c:pt>
                <c:pt idx="2">
                  <c:v>0.74468085106382975</c:v>
                </c:pt>
                <c:pt idx="3">
                  <c:v>4.583333333333333</c:v>
                </c:pt>
                <c:pt idx="4">
                  <c:v>0.42307692307692307</c:v>
                </c:pt>
                <c:pt idx="5">
                  <c:v>1.4655172413793103</c:v>
                </c:pt>
                <c:pt idx="6">
                  <c:v>0.26984126984126983</c:v>
                </c:pt>
                <c:pt idx="7">
                  <c:v>0.15151515151515152</c:v>
                </c:pt>
                <c:pt idx="8">
                  <c:v>0.31343283582089554</c:v>
                </c:pt>
                <c:pt idx="9">
                  <c:v>5.4794520547945202E-2</c:v>
                </c:pt>
                <c:pt idx="10">
                  <c:v>0.125</c:v>
                </c:pt>
                <c:pt idx="11">
                  <c:v>8.4507042253521125E-2</c:v>
                </c:pt>
                <c:pt idx="12">
                  <c:v>8.6956521739130432E-2</c:v>
                </c:pt>
                <c:pt idx="13">
                  <c:v>0.25352112676056338</c:v>
                </c:pt>
                <c:pt idx="14">
                  <c:v>4.3478260869565216E-2</c:v>
                </c:pt>
                <c:pt idx="15">
                  <c:v>1.4347826086956521</c:v>
                </c:pt>
                <c:pt idx="16">
                  <c:v>0.1076923076923077</c:v>
                </c:pt>
                <c:pt idx="17">
                  <c:v>0.2153846153846154</c:v>
                </c:pt>
                <c:pt idx="18">
                  <c:v>0.33846153846153848</c:v>
                </c:pt>
                <c:pt idx="19">
                  <c:v>0.4</c:v>
                </c:pt>
                <c:pt idx="20">
                  <c:v>9.375E-2</c:v>
                </c:pt>
                <c:pt idx="21">
                  <c:v>0.1111111111111111</c:v>
                </c:pt>
              </c:numCache>
            </c:numRef>
          </c:yVal>
          <c:smooth val="0"/>
          <c:extLst>
            <c:ext xmlns:c16="http://schemas.microsoft.com/office/drawing/2014/chart" uri="{C3380CC4-5D6E-409C-BE32-E72D297353CC}">
              <c16:uniqueId val="{00000000-4FF1-4415-838A-AB32E0B11BA5}"/>
            </c:ext>
          </c:extLst>
        </c:ser>
        <c:ser>
          <c:idx val="0"/>
          <c:order val="1"/>
          <c:tx>
            <c:strRef>
              <c:f>'[TendenciasO3_actualizadas_2000_2021.xlsx]Datos horarios O3'!$A$48</c:f>
              <c:strCache>
                <c:ptCount val="1"/>
                <c:pt idx="0">
                  <c:v>RUR. FONDO</c:v>
                </c:pt>
              </c:strCache>
            </c:strRef>
          </c:tx>
          <c:spPr>
            <a:ln w="19050" cap="rnd">
              <a:solidFill>
                <a:schemeClr val="accent6">
                  <a:lumMod val="50000"/>
                </a:schemeClr>
              </a:solidFill>
              <a:round/>
            </a:ln>
            <a:effectLst/>
          </c:spPr>
          <c:marker>
            <c:symbol val="none"/>
          </c:marker>
          <c:xVal>
            <c:numRef>
              <c:f>'[TendenciasO3_actualizadas_2000_2021.xlsx]Datos horarios O3'!$B$45:$W$45</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horarios O3'!$B$48:$W$48</c:f>
              <c:numCache>
                <c:formatCode>0</c:formatCode>
                <c:ptCount val="22"/>
                <c:pt idx="0">
                  <c:v>1.2692307692307692</c:v>
                </c:pt>
                <c:pt idx="1">
                  <c:v>3.6785714285714284</c:v>
                </c:pt>
                <c:pt idx="2">
                  <c:v>1.5357142857142858</c:v>
                </c:pt>
                <c:pt idx="3">
                  <c:v>4.064516129032258</c:v>
                </c:pt>
                <c:pt idx="4">
                  <c:v>0.29729729729729731</c:v>
                </c:pt>
                <c:pt idx="5">
                  <c:v>1.4102564102564104</c:v>
                </c:pt>
                <c:pt idx="6">
                  <c:v>1.8444444444444446</c:v>
                </c:pt>
                <c:pt idx="7">
                  <c:v>0.31111111111111112</c:v>
                </c:pt>
                <c:pt idx="8">
                  <c:v>0.43636363636363634</c:v>
                </c:pt>
                <c:pt idx="9">
                  <c:v>0.38983050847457629</c:v>
                </c:pt>
                <c:pt idx="10">
                  <c:v>1.1864406779661016</c:v>
                </c:pt>
                <c:pt idx="11">
                  <c:v>0.42372881355932202</c:v>
                </c:pt>
                <c:pt idx="12">
                  <c:v>0.8392857142857143</c:v>
                </c:pt>
                <c:pt idx="13">
                  <c:v>0.51724137931034486</c:v>
                </c:pt>
                <c:pt idx="14">
                  <c:v>0.33898305084745761</c:v>
                </c:pt>
                <c:pt idx="15">
                  <c:v>1.5254237288135593</c:v>
                </c:pt>
                <c:pt idx="16">
                  <c:v>0.62068965517241381</c:v>
                </c:pt>
                <c:pt idx="17">
                  <c:v>0.94827586206896552</c:v>
                </c:pt>
                <c:pt idx="18">
                  <c:v>0.56896551724137934</c:v>
                </c:pt>
                <c:pt idx="19">
                  <c:v>0.89655172413793105</c:v>
                </c:pt>
                <c:pt idx="20">
                  <c:v>0</c:v>
                </c:pt>
                <c:pt idx="21">
                  <c:v>6.8965517241379309E-2</c:v>
                </c:pt>
              </c:numCache>
            </c:numRef>
          </c:yVal>
          <c:smooth val="0"/>
          <c:extLst>
            <c:ext xmlns:c16="http://schemas.microsoft.com/office/drawing/2014/chart" uri="{C3380CC4-5D6E-409C-BE32-E72D297353CC}">
              <c16:uniqueId val="{00000001-4FF1-4415-838A-AB32E0B11BA5}"/>
            </c:ext>
          </c:extLst>
        </c:ser>
        <c:ser>
          <c:idx val="1"/>
          <c:order val="2"/>
          <c:tx>
            <c:strRef>
              <c:f>'[TendenciasO3_actualizadas_2000_2021.xlsx]Datos horarios O3'!$A$47</c:f>
              <c:strCache>
                <c:ptCount val="1"/>
                <c:pt idx="0">
                  <c:v>INDUSTRIAL</c:v>
                </c:pt>
              </c:strCache>
            </c:strRef>
          </c:tx>
          <c:spPr>
            <a:ln w="19050" cap="rnd">
              <a:solidFill>
                <a:srgbClr val="7030A0"/>
              </a:solidFill>
              <a:round/>
            </a:ln>
            <a:effectLst/>
          </c:spPr>
          <c:marker>
            <c:symbol val="none"/>
          </c:marker>
          <c:xVal>
            <c:numRef>
              <c:f>'[TendenciasO3_actualizadas_2000_2021.xlsx]Datos horarios O3'!$B$45:$W$45</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horarios O3'!$B$47:$W$47</c:f>
              <c:numCache>
                <c:formatCode>0</c:formatCode>
                <c:ptCount val="22"/>
                <c:pt idx="0">
                  <c:v>2.7727272727272729</c:v>
                </c:pt>
                <c:pt idx="1">
                  <c:v>3.0851063829787235</c:v>
                </c:pt>
                <c:pt idx="2">
                  <c:v>1.5576923076923077</c:v>
                </c:pt>
                <c:pt idx="3">
                  <c:v>4.1090909090909093</c:v>
                </c:pt>
                <c:pt idx="4">
                  <c:v>2.5</c:v>
                </c:pt>
                <c:pt idx="5">
                  <c:v>1.6388888888888888</c:v>
                </c:pt>
                <c:pt idx="6">
                  <c:v>1.4457831325301205</c:v>
                </c:pt>
                <c:pt idx="7">
                  <c:v>0.37349397590361444</c:v>
                </c:pt>
                <c:pt idx="8">
                  <c:v>0.13043478260869565</c:v>
                </c:pt>
                <c:pt idx="9">
                  <c:v>0.45263157894736844</c:v>
                </c:pt>
                <c:pt idx="10">
                  <c:v>0.52631578947368418</c:v>
                </c:pt>
                <c:pt idx="11">
                  <c:v>0.6063829787234043</c:v>
                </c:pt>
                <c:pt idx="12">
                  <c:v>0.44086021505376344</c:v>
                </c:pt>
                <c:pt idx="13">
                  <c:v>0.29347826086956524</c:v>
                </c:pt>
                <c:pt idx="14">
                  <c:v>0.18478260869565216</c:v>
                </c:pt>
                <c:pt idx="15">
                  <c:v>0.33333333333333331</c:v>
                </c:pt>
                <c:pt idx="16">
                  <c:v>5.7471264367816091E-2</c:v>
                </c:pt>
                <c:pt idx="17">
                  <c:v>0.55813953488372092</c:v>
                </c:pt>
                <c:pt idx="18">
                  <c:v>5.8139534883720929E-2</c:v>
                </c:pt>
                <c:pt idx="19">
                  <c:v>0.24705882352941178</c:v>
                </c:pt>
                <c:pt idx="20">
                  <c:v>0.14117647058823529</c:v>
                </c:pt>
                <c:pt idx="21">
                  <c:v>6.097560975609756E-2</c:v>
                </c:pt>
              </c:numCache>
            </c:numRef>
          </c:yVal>
          <c:smooth val="0"/>
          <c:extLst>
            <c:ext xmlns:c16="http://schemas.microsoft.com/office/drawing/2014/chart" uri="{C3380CC4-5D6E-409C-BE32-E72D297353CC}">
              <c16:uniqueId val="{00000002-4FF1-4415-838A-AB32E0B11BA5}"/>
            </c:ext>
          </c:extLst>
        </c:ser>
        <c:ser>
          <c:idx val="2"/>
          <c:order val="3"/>
          <c:tx>
            <c:strRef>
              <c:f>'[TendenciasO3_actualizadas_2000_2021.xlsx]Datos horarios O3'!$A$46</c:f>
              <c:strCache>
                <c:ptCount val="1"/>
                <c:pt idx="0">
                  <c:v>URB. FONDO</c:v>
                </c:pt>
              </c:strCache>
            </c:strRef>
          </c:tx>
          <c:spPr>
            <a:ln w="19050" cap="rnd">
              <a:solidFill>
                <a:srgbClr val="0070C0"/>
              </a:solidFill>
              <a:round/>
            </a:ln>
            <a:effectLst/>
          </c:spPr>
          <c:marker>
            <c:symbol val="none"/>
          </c:marker>
          <c:xVal>
            <c:numRef>
              <c:f>'[TendenciasO3_actualizadas_2000_2021.xlsx]Datos horarios O3'!$B$45:$W$45</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xVal>
          <c:yVal>
            <c:numRef>
              <c:f>'[TendenciasO3_actualizadas_2000_2021.xlsx]Datos horarios O3'!$B$46:$W$46</c:f>
              <c:numCache>
                <c:formatCode>0</c:formatCode>
                <c:ptCount val="22"/>
                <c:pt idx="0">
                  <c:v>1.6774193548387097</c:v>
                </c:pt>
                <c:pt idx="1">
                  <c:v>2</c:v>
                </c:pt>
                <c:pt idx="2">
                  <c:v>2.6458333333333335</c:v>
                </c:pt>
                <c:pt idx="3">
                  <c:v>8.3148148148148149</c:v>
                </c:pt>
                <c:pt idx="4">
                  <c:v>3.5820895522388061</c:v>
                </c:pt>
                <c:pt idx="5">
                  <c:v>2.7972972972972974</c:v>
                </c:pt>
                <c:pt idx="6">
                  <c:v>1.4285714285714286</c:v>
                </c:pt>
                <c:pt idx="7">
                  <c:v>0.46153846153846156</c:v>
                </c:pt>
                <c:pt idx="8">
                  <c:v>1.1473684210526316</c:v>
                </c:pt>
                <c:pt idx="9">
                  <c:v>0.40384615384615385</c:v>
                </c:pt>
                <c:pt idx="10">
                  <c:v>1.4271844660194175</c:v>
                </c:pt>
                <c:pt idx="11">
                  <c:v>0.5145631067961165</c:v>
                </c:pt>
                <c:pt idx="12">
                  <c:v>0.5145631067961165</c:v>
                </c:pt>
                <c:pt idx="13">
                  <c:v>1.3173076923076923</c:v>
                </c:pt>
                <c:pt idx="14">
                  <c:v>0.37864077669902912</c:v>
                </c:pt>
                <c:pt idx="15">
                  <c:v>2.592233009708738</c:v>
                </c:pt>
                <c:pt idx="16">
                  <c:v>0.44117647058823528</c:v>
                </c:pt>
                <c:pt idx="17">
                  <c:v>0.69607843137254899</c:v>
                </c:pt>
                <c:pt idx="18">
                  <c:v>0.33333333333333331</c:v>
                </c:pt>
                <c:pt idx="19">
                  <c:v>0.96039603960396036</c:v>
                </c:pt>
                <c:pt idx="20">
                  <c:v>4.9504950495049507E-2</c:v>
                </c:pt>
                <c:pt idx="21">
                  <c:v>0.23</c:v>
                </c:pt>
              </c:numCache>
            </c:numRef>
          </c:yVal>
          <c:smooth val="0"/>
          <c:extLst>
            <c:ext xmlns:c16="http://schemas.microsoft.com/office/drawing/2014/chart" uri="{C3380CC4-5D6E-409C-BE32-E72D297353CC}">
              <c16:uniqueId val="{00000003-4FF1-4415-838A-AB32E0B11BA5}"/>
            </c:ext>
          </c:extLst>
        </c:ser>
        <c:dLbls>
          <c:showLegendKey val="0"/>
          <c:showVal val="0"/>
          <c:showCatName val="0"/>
          <c:showSerName val="0"/>
          <c:showPercent val="0"/>
          <c:showBubbleSize val="0"/>
        </c:dLbls>
        <c:axId val="2055464927"/>
        <c:axId val="2055467839"/>
      </c:scatterChart>
      <c:valAx>
        <c:axId val="2055464927"/>
        <c:scaling>
          <c:orientation val="minMax"/>
          <c:max val="2021"/>
          <c:min val="2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55467839"/>
        <c:crosses val="autoZero"/>
        <c:crossBetween val="midCat"/>
      </c:valAx>
      <c:valAx>
        <c:axId val="20554678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55464927"/>
        <c:crosses val="autoZero"/>
        <c:crossBetween val="midCat"/>
      </c:valAx>
      <c:spPr>
        <a:noFill/>
        <a:ln>
          <a:solidFill>
            <a:schemeClr val="tx1"/>
          </a:solidFill>
        </a:ln>
        <a:effectLst/>
      </c:spPr>
    </c:plotArea>
    <c:legend>
      <c:legendPos val="b"/>
      <c:layout>
        <c:manualLayout>
          <c:xMode val="edge"/>
          <c:yMode val="edge"/>
          <c:x val="8.4368328958880134E-2"/>
          <c:y val="7.0022601341498986E-2"/>
          <c:w val="0.85833333333333339"/>
          <c:h val="7.8125546806649182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6482939632546E-2"/>
          <c:y val="5.7060367454068242E-2"/>
          <c:w val="0.83601837270341206"/>
          <c:h val="0.81959755030621173"/>
        </c:manualLayout>
      </c:layout>
      <c:scatterChart>
        <c:scatterStyle val="lineMarker"/>
        <c:varyColors val="0"/>
        <c:ser>
          <c:idx val="3"/>
          <c:order val="0"/>
          <c:tx>
            <c:strRef>
              <c:f>'[TendenciasO3_actualizadas_2000_2021.xlsx]Datos horarios O3'!$A$49</c:f>
              <c:strCache>
                <c:ptCount val="1"/>
                <c:pt idx="0">
                  <c:v>TRÁFICO</c:v>
                </c:pt>
              </c:strCache>
            </c:strRef>
          </c:tx>
          <c:spPr>
            <a:ln w="19050" cap="rnd">
              <a:solidFill>
                <a:schemeClr val="tx1"/>
              </a:solidFill>
              <a:round/>
            </a:ln>
            <a:effectLst/>
          </c:spPr>
          <c:marker>
            <c:symbol val="none"/>
          </c:marker>
          <c:xVal>
            <c:numRef>
              <c:f>'[TendenciasO3_actualizadas_2000_2021.xlsx]Datos horarios O3'!$J$11:$W$11</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xVal>
          <c:yVal>
            <c:numRef>
              <c:f>'[TendenciasO3_actualizadas_2000_2021.xlsx]Datos horarios O3'!$J$49:$W$49</c:f>
              <c:numCache>
                <c:formatCode>0</c:formatCode>
                <c:ptCount val="14"/>
                <c:pt idx="0">
                  <c:v>0.31343283582089554</c:v>
                </c:pt>
                <c:pt idx="1">
                  <c:v>5.4794520547945202E-2</c:v>
                </c:pt>
                <c:pt idx="2">
                  <c:v>0.125</c:v>
                </c:pt>
                <c:pt idx="3">
                  <c:v>8.4507042253521125E-2</c:v>
                </c:pt>
                <c:pt idx="4">
                  <c:v>8.6956521739130432E-2</c:v>
                </c:pt>
                <c:pt idx="5">
                  <c:v>0.25352112676056338</c:v>
                </c:pt>
                <c:pt idx="6">
                  <c:v>4.3478260869565216E-2</c:v>
                </c:pt>
                <c:pt idx="7">
                  <c:v>1.4347826086956521</c:v>
                </c:pt>
                <c:pt idx="8">
                  <c:v>0.1076923076923077</c:v>
                </c:pt>
                <c:pt idx="9">
                  <c:v>0.2153846153846154</c:v>
                </c:pt>
                <c:pt idx="10">
                  <c:v>0.33846153846153848</c:v>
                </c:pt>
                <c:pt idx="11">
                  <c:v>0.4</c:v>
                </c:pt>
                <c:pt idx="12">
                  <c:v>9.375E-2</c:v>
                </c:pt>
                <c:pt idx="13">
                  <c:v>0.1111111111111111</c:v>
                </c:pt>
              </c:numCache>
            </c:numRef>
          </c:yVal>
          <c:smooth val="0"/>
          <c:extLst>
            <c:ext xmlns:c16="http://schemas.microsoft.com/office/drawing/2014/chart" uri="{C3380CC4-5D6E-409C-BE32-E72D297353CC}">
              <c16:uniqueId val="{00000000-F21E-47D5-BE87-922E34AD6C10}"/>
            </c:ext>
          </c:extLst>
        </c:ser>
        <c:ser>
          <c:idx val="0"/>
          <c:order val="1"/>
          <c:tx>
            <c:strRef>
              <c:f>'[TendenciasO3_actualizadas_2000_2021.xlsx]Datos horarios O3'!$A$48</c:f>
              <c:strCache>
                <c:ptCount val="1"/>
                <c:pt idx="0">
                  <c:v>RUR. FONDO</c:v>
                </c:pt>
              </c:strCache>
            </c:strRef>
          </c:tx>
          <c:spPr>
            <a:ln w="19050" cap="rnd">
              <a:solidFill>
                <a:schemeClr val="accent6">
                  <a:lumMod val="50000"/>
                </a:schemeClr>
              </a:solidFill>
              <a:round/>
            </a:ln>
            <a:effectLst/>
          </c:spPr>
          <c:marker>
            <c:symbol val="none"/>
          </c:marker>
          <c:xVal>
            <c:numRef>
              <c:f>'[TendenciasO3_actualizadas_2000_2021.xlsx]Datos horarios O3'!$J$45:$W$45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xVal>
          <c:yVal>
            <c:numRef>
              <c:f>'[TendenciasO3_actualizadas_2000_2021.xlsx]Datos horarios O3'!$J$48:$W$48</c:f>
              <c:numCache>
                <c:formatCode>0</c:formatCode>
                <c:ptCount val="14"/>
                <c:pt idx="0">
                  <c:v>0.43636363636363634</c:v>
                </c:pt>
                <c:pt idx="1">
                  <c:v>0.38983050847457629</c:v>
                </c:pt>
                <c:pt idx="2">
                  <c:v>1.1864406779661016</c:v>
                </c:pt>
                <c:pt idx="3">
                  <c:v>0.42372881355932202</c:v>
                </c:pt>
                <c:pt idx="4">
                  <c:v>0.8392857142857143</c:v>
                </c:pt>
                <c:pt idx="5">
                  <c:v>0.51724137931034486</c:v>
                </c:pt>
                <c:pt idx="6">
                  <c:v>0.33898305084745761</c:v>
                </c:pt>
                <c:pt idx="7">
                  <c:v>1.5254237288135593</c:v>
                </c:pt>
                <c:pt idx="8">
                  <c:v>0.62068965517241381</c:v>
                </c:pt>
                <c:pt idx="9">
                  <c:v>0.94827586206896552</c:v>
                </c:pt>
                <c:pt idx="10">
                  <c:v>0.56896551724137934</c:v>
                </c:pt>
                <c:pt idx="11">
                  <c:v>0.89655172413793105</c:v>
                </c:pt>
                <c:pt idx="12">
                  <c:v>0</c:v>
                </c:pt>
                <c:pt idx="13">
                  <c:v>6.8965517241379309E-2</c:v>
                </c:pt>
              </c:numCache>
            </c:numRef>
          </c:yVal>
          <c:smooth val="0"/>
          <c:extLst>
            <c:ext xmlns:c16="http://schemas.microsoft.com/office/drawing/2014/chart" uri="{C3380CC4-5D6E-409C-BE32-E72D297353CC}">
              <c16:uniqueId val="{00000001-F21E-47D5-BE87-922E34AD6C10}"/>
            </c:ext>
          </c:extLst>
        </c:ser>
        <c:ser>
          <c:idx val="1"/>
          <c:order val="2"/>
          <c:tx>
            <c:strRef>
              <c:f>'[TendenciasO3_actualizadas_2000_2021.xlsx]Datos horarios O3'!$A$47</c:f>
              <c:strCache>
                <c:ptCount val="1"/>
                <c:pt idx="0">
                  <c:v>INDUSTRIAL</c:v>
                </c:pt>
              </c:strCache>
            </c:strRef>
          </c:tx>
          <c:spPr>
            <a:ln w="19050" cap="rnd">
              <a:solidFill>
                <a:srgbClr val="7030A0"/>
              </a:solidFill>
              <a:round/>
            </a:ln>
            <a:effectLst/>
          </c:spPr>
          <c:marker>
            <c:symbol val="none"/>
          </c:marker>
          <c:xVal>
            <c:numRef>
              <c:f>'[TendenciasO3_actualizadas_2000_2021.xlsx]Datos horarios O3'!$J$45:$W$45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xVal>
          <c:yVal>
            <c:numRef>
              <c:f>'[TendenciasO3_actualizadas_2000_2021.xlsx]Datos horarios O3'!$J$47:$W$47</c:f>
              <c:numCache>
                <c:formatCode>0</c:formatCode>
                <c:ptCount val="14"/>
                <c:pt idx="0">
                  <c:v>0.13043478260869565</c:v>
                </c:pt>
                <c:pt idx="1">
                  <c:v>0.45263157894736844</c:v>
                </c:pt>
                <c:pt idx="2">
                  <c:v>0.52631578947368418</c:v>
                </c:pt>
                <c:pt idx="3">
                  <c:v>0.6063829787234043</c:v>
                </c:pt>
                <c:pt idx="4">
                  <c:v>0.44086021505376344</c:v>
                </c:pt>
                <c:pt idx="5">
                  <c:v>0.29347826086956524</c:v>
                </c:pt>
                <c:pt idx="6">
                  <c:v>0.18478260869565216</c:v>
                </c:pt>
                <c:pt idx="7">
                  <c:v>0.33333333333333331</c:v>
                </c:pt>
                <c:pt idx="8">
                  <c:v>5.7471264367816091E-2</c:v>
                </c:pt>
                <c:pt idx="9">
                  <c:v>0.55813953488372092</c:v>
                </c:pt>
                <c:pt idx="10">
                  <c:v>5.8139534883720929E-2</c:v>
                </c:pt>
                <c:pt idx="11">
                  <c:v>0.24705882352941178</c:v>
                </c:pt>
                <c:pt idx="12">
                  <c:v>0.14117647058823529</c:v>
                </c:pt>
                <c:pt idx="13">
                  <c:v>6.097560975609756E-2</c:v>
                </c:pt>
              </c:numCache>
            </c:numRef>
          </c:yVal>
          <c:smooth val="0"/>
          <c:extLst>
            <c:ext xmlns:c16="http://schemas.microsoft.com/office/drawing/2014/chart" uri="{C3380CC4-5D6E-409C-BE32-E72D297353CC}">
              <c16:uniqueId val="{00000002-F21E-47D5-BE87-922E34AD6C10}"/>
            </c:ext>
          </c:extLst>
        </c:ser>
        <c:ser>
          <c:idx val="2"/>
          <c:order val="3"/>
          <c:tx>
            <c:strRef>
              <c:f>'[TendenciasO3_actualizadas_2000_2021.xlsx]Datos horarios O3'!$A$46</c:f>
              <c:strCache>
                <c:ptCount val="1"/>
                <c:pt idx="0">
                  <c:v>URB. FONDO</c:v>
                </c:pt>
              </c:strCache>
            </c:strRef>
          </c:tx>
          <c:spPr>
            <a:ln w="19050" cap="rnd">
              <a:solidFill>
                <a:srgbClr val="0070C0"/>
              </a:solidFill>
              <a:round/>
            </a:ln>
            <a:effectLst/>
          </c:spPr>
          <c:marker>
            <c:symbol val="none"/>
          </c:marker>
          <c:xVal>
            <c:numRef>
              <c:f>'[TendenciasO3_actualizadas_2000_2021.xlsx]Datos horarios O3'!$J$45:$W$45</c:f>
              <c:numCache>
                <c:formatCode>General</c:formatCode>
                <c:ptCount val="14"/>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numCache>
            </c:numRef>
          </c:xVal>
          <c:yVal>
            <c:numRef>
              <c:f>'[TendenciasO3_actualizadas_2000_2021.xlsx]Datos horarios O3'!$J$46:$W$46</c:f>
              <c:numCache>
                <c:formatCode>0</c:formatCode>
                <c:ptCount val="14"/>
                <c:pt idx="0">
                  <c:v>1.1473684210526316</c:v>
                </c:pt>
                <c:pt idx="1">
                  <c:v>0.40384615384615385</c:v>
                </c:pt>
                <c:pt idx="2">
                  <c:v>1.4271844660194175</c:v>
                </c:pt>
                <c:pt idx="3">
                  <c:v>0.5145631067961165</c:v>
                </c:pt>
                <c:pt idx="4">
                  <c:v>0.5145631067961165</c:v>
                </c:pt>
                <c:pt idx="5">
                  <c:v>1.3173076923076923</c:v>
                </c:pt>
                <c:pt idx="6">
                  <c:v>0.37864077669902912</c:v>
                </c:pt>
                <c:pt idx="7">
                  <c:v>2.592233009708738</c:v>
                </c:pt>
                <c:pt idx="8">
                  <c:v>0.44117647058823528</c:v>
                </c:pt>
                <c:pt idx="9">
                  <c:v>0.69607843137254899</c:v>
                </c:pt>
                <c:pt idx="10">
                  <c:v>0.33333333333333331</c:v>
                </c:pt>
                <c:pt idx="11">
                  <c:v>0.96039603960396036</c:v>
                </c:pt>
                <c:pt idx="12">
                  <c:v>4.9504950495049507E-2</c:v>
                </c:pt>
                <c:pt idx="13">
                  <c:v>0.23</c:v>
                </c:pt>
              </c:numCache>
            </c:numRef>
          </c:yVal>
          <c:smooth val="0"/>
          <c:extLst>
            <c:ext xmlns:c16="http://schemas.microsoft.com/office/drawing/2014/chart" uri="{C3380CC4-5D6E-409C-BE32-E72D297353CC}">
              <c16:uniqueId val="{00000003-F21E-47D5-BE87-922E34AD6C10}"/>
            </c:ext>
          </c:extLst>
        </c:ser>
        <c:dLbls>
          <c:showLegendKey val="0"/>
          <c:showVal val="0"/>
          <c:showCatName val="0"/>
          <c:showSerName val="0"/>
          <c:showPercent val="0"/>
          <c:showBubbleSize val="0"/>
        </c:dLbls>
        <c:axId val="2055464927"/>
        <c:axId val="2055467839"/>
      </c:scatterChart>
      <c:valAx>
        <c:axId val="2055464927"/>
        <c:scaling>
          <c:orientation val="minMax"/>
          <c:max val="2021"/>
          <c:min val="2008"/>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55467839"/>
        <c:crosses val="autoZero"/>
        <c:crossBetween val="midCat"/>
        <c:majorUnit val="3"/>
      </c:valAx>
      <c:valAx>
        <c:axId val="2055467839"/>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55464927"/>
        <c:crosses val="autoZero"/>
        <c:crossBetween val="midCat"/>
      </c:valAx>
      <c:spPr>
        <a:noFill/>
        <a:ln>
          <a:solidFill>
            <a:schemeClr val="tx1"/>
          </a:solidFill>
        </a:ln>
        <a:effectLst/>
      </c:spPr>
    </c:plotArea>
    <c:legend>
      <c:legendPos val="b"/>
      <c:layout>
        <c:manualLayout>
          <c:xMode val="edge"/>
          <c:yMode val="edge"/>
          <c:x val="8.4368328958880134E-2"/>
          <c:y val="7.0022601341498986E-2"/>
          <c:w val="0.85833333333333339"/>
          <c:h val="7.8125546806649182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none"/>
          </c:marker>
          <c:xVal>
            <c:numRef>
              <c:f>'[220228_Dades_evolucio_mobilitat.xlsx]Dades 0-24'!$A$2:$A$729</c:f>
              <c:numCache>
                <c:formatCode>m/d/yyyy</c:formatCode>
                <c:ptCount val="728"/>
                <c:pt idx="0">
                  <c:v>43892</c:v>
                </c:pt>
                <c:pt idx="1">
                  <c:v>43893</c:v>
                </c:pt>
                <c:pt idx="2">
                  <c:v>43894</c:v>
                </c:pt>
                <c:pt idx="3">
                  <c:v>43895</c:v>
                </c:pt>
                <c:pt idx="4">
                  <c:v>43896</c:v>
                </c:pt>
                <c:pt idx="5">
                  <c:v>43897</c:v>
                </c:pt>
                <c:pt idx="6">
                  <c:v>43898</c:v>
                </c:pt>
                <c:pt idx="7">
                  <c:v>43899</c:v>
                </c:pt>
                <c:pt idx="8">
                  <c:v>43900</c:v>
                </c:pt>
                <c:pt idx="9">
                  <c:v>43901</c:v>
                </c:pt>
                <c:pt idx="10">
                  <c:v>43902</c:v>
                </c:pt>
                <c:pt idx="11">
                  <c:v>43903</c:v>
                </c:pt>
                <c:pt idx="12">
                  <c:v>43904</c:v>
                </c:pt>
                <c:pt idx="13">
                  <c:v>43905</c:v>
                </c:pt>
                <c:pt idx="14">
                  <c:v>43906</c:v>
                </c:pt>
                <c:pt idx="15">
                  <c:v>43907</c:v>
                </c:pt>
                <c:pt idx="16">
                  <c:v>43908</c:v>
                </c:pt>
                <c:pt idx="17">
                  <c:v>43909</c:v>
                </c:pt>
                <c:pt idx="18">
                  <c:v>43910</c:v>
                </c:pt>
                <c:pt idx="19">
                  <c:v>43911</c:v>
                </c:pt>
                <c:pt idx="20">
                  <c:v>43912</c:v>
                </c:pt>
                <c:pt idx="21">
                  <c:v>43913</c:v>
                </c:pt>
                <c:pt idx="22">
                  <c:v>43914</c:v>
                </c:pt>
                <c:pt idx="23">
                  <c:v>43915</c:v>
                </c:pt>
                <c:pt idx="24">
                  <c:v>43916</c:v>
                </c:pt>
                <c:pt idx="25">
                  <c:v>43917</c:v>
                </c:pt>
                <c:pt idx="26">
                  <c:v>43918</c:v>
                </c:pt>
                <c:pt idx="27">
                  <c:v>43919</c:v>
                </c:pt>
                <c:pt idx="28">
                  <c:v>43920</c:v>
                </c:pt>
                <c:pt idx="29">
                  <c:v>43921</c:v>
                </c:pt>
                <c:pt idx="30">
                  <c:v>43922</c:v>
                </c:pt>
                <c:pt idx="31">
                  <c:v>43923</c:v>
                </c:pt>
                <c:pt idx="32">
                  <c:v>43924</c:v>
                </c:pt>
                <c:pt idx="33">
                  <c:v>43925</c:v>
                </c:pt>
                <c:pt idx="34">
                  <c:v>43926</c:v>
                </c:pt>
                <c:pt idx="35">
                  <c:v>43927</c:v>
                </c:pt>
                <c:pt idx="36">
                  <c:v>43928</c:v>
                </c:pt>
                <c:pt idx="37">
                  <c:v>43929</c:v>
                </c:pt>
                <c:pt idx="38">
                  <c:v>43930</c:v>
                </c:pt>
                <c:pt idx="39">
                  <c:v>43931</c:v>
                </c:pt>
                <c:pt idx="40">
                  <c:v>43932</c:v>
                </c:pt>
                <c:pt idx="41">
                  <c:v>43933</c:v>
                </c:pt>
                <c:pt idx="42">
                  <c:v>43934</c:v>
                </c:pt>
                <c:pt idx="43">
                  <c:v>43935</c:v>
                </c:pt>
                <c:pt idx="44">
                  <c:v>43936</c:v>
                </c:pt>
                <c:pt idx="45">
                  <c:v>43937</c:v>
                </c:pt>
                <c:pt idx="46">
                  <c:v>43938</c:v>
                </c:pt>
                <c:pt idx="47">
                  <c:v>43939</c:v>
                </c:pt>
                <c:pt idx="48">
                  <c:v>43940</c:v>
                </c:pt>
                <c:pt idx="49">
                  <c:v>43941</c:v>
                </c:pt>
                <c:pt idx="50">
                  <c:v>43942</c:v>
                </c:pt>
                <c:pt idx="51">
                  <c:v>43943</c:v>
                </c:pt>
                <c:pt idx="52">
                  <c:v>43944</c:v>
                </c:pt>
                <c:pt idx="53">
                  <c:v>43945</c:v>
                </c:pt>
                <c:pt idx="54">
                  <c:v>43946</c:v>
                </c:pt>
                <c:pt idx="55">
                  <c:v>43947</c:v>
                </c:pt>
                <c:pt idx="56">
                  <c:v>43948</c:v>
                </c:pt>
                <c:pt idx="57">
                  <c:v>43949</c:v>
                </c:pt>
                <c:pt idx="58">
                  <c:v>43950</c:v>
                </c:pt>
                <c:pt idx="59">
                  <c:v>43951</c:v>
                </c:pt>
                <c:pt idx="60">
                  <c:v>43952</c:v>
                </c:pt>
                <c:pt idx="61">
                  <c:v>43953</c:v>
                </c:pt>
                <c:pt idx="62">
                  <c:v>43954</c:v>
                </c:pt>
                <c:pt idx="63">
                  <c:v>43955</c:v>
                </c:pt>
                <c:pt idx="64">
                  <c:v>43956</c:v>
                </c:pt>
                <c:pt idx="65">
                  <c:v>43957</c:v>
                </c:pt>
                <c:pt idx="66">
                  <c:v>43958</c:v>
                </c:pt>
                <c:pt idx="67">
                  <c:v>43959</c:v>
                </c:pt>
                <c:pt idx="68">
                  <c:v>43960</c:v>
                </c:pt>
                <c:pt idx="69">
                  <c:v>43961</c:v>
                </c:pt>
                <c:pt idx="70">
                  <c:v>43962</c:v>
                </c:pt>
                <c:pt idx="71">
                  <c:v>43963</c:v>
                </c:pt>
                <c:pt idx="72">
                  <c:v>43964</c:v>
                </c:pt>
                <c:pt idx="73">
                  <c:v>43965</c:v>
                </c:pt>
                <c:pt idx="74">
                  <c:v>43966</c:v>
                </c:pt>
                <c:pt idx="75">
                  <c:v>43967</c:v>
                </c:pt>
                <c:pt idx="76">
                  <c:v>43968</c:v>
                </c:pt>
                <c:pt idx="77">
                  <c:v>43969</c:v>
                </c:pt>
                <c:pt idx="78">
                  <c:v>43970</c:v>
                </c:pt>
                <c:pt idx="79">
                  <c:v>43971</c:v>
                </c:pt>
                <c:pt idx="80">
                  <c:v>43972</c:v>
                </c:pt>
                <c:pt idx="81">
                  <c:v>43973</c:v>
                </c:pt>
                <c:pt idx="82">
                  <c:v>43974</c:v>
                </c:pt>
                <c:pt idx="83">
                  <c:v>43975</c:v>
                </c:pt>
                <c:pt idx="84">
                  <c:v>43976</c:v>
                </c:pt>
                <c:pt idx="85">
                  <c:v>43977</c:v>
                </c:pt>
                <c:pt idx="86">
                  <c:v>43978</c:v>
                </c:pt>
                <c:pt idx="87">
                  <c:v>43979</c:v>
                </c:pt>
                <c:pt idx="88">
                  <c:v>43980</c:v>
                </c:pt>
                <c:pt idx="89">
                  <c:v>43981</c:v>
                </c:pt>
                <c:pt idx="90">
                  <c:v>43982</c:v>
                </c:pt>
                <c:pt idx="91">
                  <c:v>43983</c:v>
                </c:pt>
                <c:pt idx="92">
                  <c:v>43984</c:v>
                </c:pt>
                <c:pt idx="93">
                  <c:v>43985</c:v>
                </c:pt>
                <c:pt idx="94">
                  <c:v>43986</c:v>
                </c:pt>
                <c:pt idx="95">
                  <c:v>43987</c:v>
                </c:pt>
                <c:pt idx="96">
                  <c:v>43988</c:v>
                </c:pt>
                <c:pt idx="97">
                  <c:v>43989</c:v>
                </c:pt>
                <c:pt idx="98">
                  <c:v>43990</c:v>
                </c:pt>
                <c:pt idx="99">
                  <c:v>43991</c:v>
                </c:pt>
                <c:pt idx="100">
                  <c:v>43992</c:v>
                </c:pt>
                <c:pt idx="101">
                  <c:v>43993</c:v>
                </c:pt>
                <c:pt idx="102">
                  <c:v>43994</c:v>
                </c:pt>
                <c:pt idx="103">
                  <c:v>43995</c:v>
                </c:pt>
                <c:pt idx="104">
                  <c:v>43996</c:v>
                </c:pt>
                <c:pt idx="105">
                  <c:v>43997</c:v>
                </c:pt>
                <c:pt idx="106">
                  <c:v>43998</c:v>
                </c:pt>
                <c:pt idx="107">
                  <c:v>43999</c:v>
                </c:pt>
                <c:pt idx="108">
                  <c:v>44000</c:v>
                </c:pt>
                <c:pt idx="109">
                  <c:v>44001</c:v>
                </c:pt>
                <c:pt idx="110">
                  <c:v>44002</c:v>
                </c:pt>
                <c:pt idx="111">
                  <c:v>44003</c:v>
                </c:pt>
                <c:pt idx="112">
                  <c:v>44004</c:v>
                </c:pt>
                <c:pt idx="113">
                  <c:v>44005</c:v>
                </c:pt>
                <c:pt idx="114">
                  <c:v>44006</c:v>
                </c:pt>
                <c:pt idx="115">
                  <c:v>44007</c:v>
                </c:pt>
                <c:pt idx="116">
                  <c:v>44008</c:v>
                </c:pt>
                <c:pt idx="117">
                  <c:v>44009</c:v>
                </c:pt>
                <c:pt idx="118">
                  <c:v>44010</c:v>
                </c:pt>
                <c:pt idx="119">
                  <c:v>44011</c:v>
                </c:pt>
                <c:pt idx="120">
                  <c:v>44012</c:v>
                </c:pt>
                <c:pt idx="121">
                  <c:v>44013</c:v>
                </c:pt>
                <c:pt idx="122">
                  <c:v>44014</c:v>
                </c:pt>
                <c:pt idx="123">
                  <c:v>44015</c:v>
                </c:pt>
                <c:pt idx="124">
                  <c:v>44016</c:v>
                </c:pt>
                <c:pt idx="125">
                  <c:v>44017</c:v>
                </c:pt>
                <c:pt idx="126">
                  <c:v>44018</c:v>
                </c:pt>
                <c:pt idx="127">
                  <c:v>44019</c:v>
                </c:pt>
                <c:pt idx="128">
                  <c:v>44020</c:v>
                </c:pt>
                <c:pt idx="129">
                  <c:v>44021</c:v>
                </c:pt>
                <c:pt idx="130">
                  <c:v>44022</c:v>
                </c:pt>
                <c:pt idx="131">
                  <c:v>44023</c:v>
                </c:pt>
                <c:pt idx="132">
                  <c:v>44024</c:v>
                </c:pt>
                <c:pt idx="133">
                  <c:v>44025</c:v>
                </c:pt>
                <c:pt idx="134">
                  <c:v>44026</c:v>
                </c:pt>
                <c:pt idx="135">
                  <c:v>44027</c:v>
                </c:pt>
                <c:pt idx="136">
                  <c:v>44028</c:v>
                </c:pt>
                <c:pt idx="137">
                  <c:v>44029</c:v>
                </c:pt>
                <c:pt idx="138">
                  <c:v>44030</c:v>
                </c:pt>
                <c:pt idx="139">
                  <c:v>44031</c:v>
                </c:pt>
                <c:pt idx="140">
                  <c:v>44032</c:v>
                </c:pt>
                <c:pt idx="141">
                  <c:v>44033</c:v>
                </c:pt>
                <c:pt idx="142">
                  <c:v>44034</c:v>
                </c:pt>
                <c:pt idx="143">
                  <c:v>44035</c:v>
                </c:pt>
                <c:pt idx="144">
                  <c:v>44036</c:v>
                </c:pt>
                <c:pt idx="145">
                  <c:v>44037</c:v>
                </c:pt>
                <c:pt idx="146">
                  <c:v>44038</c:v>
                </c:pt>
                <c:pt idx="147">
                  <c:v>44039</c:v>
                </c:pt>
                <c:pt idx="148">
                  <c:v>44040</c:v>
                </c:pt>
                <c:pt idx="149">
                  <c:v>44041</c:v>
                </c:pt>
                <c:pt idx="150">
                  <c:v>44042</c:v>
                </c:pt>
                <c:pt idx="151">
                  <c:v>44043</c:v>
                </c:pt>
                <c:pt idx="152">
                  <c:v>44044</c:v>
                </c:pt>
                <c:pt idx="153">
                  <c:v>44045</c:v>
                </c:pt>
                <c:pt idx="154">
                  <c:v>44046</c:v>
                </c:pt>
                <c:pt idx="155">
                  <c:v>44047</c:v>
                </c:pt>
                <c:pt idx="156">
                  <c:v>44048</c:v>
                </c:pt>
                <c:pt idx="157">
                  <c:v>44049</c:v>
                </c:pt>
                <c:pt idx="158">
                  <c:v>44050</c:v>
                </c:pt>
                <c:pt idx="159">
                  <c:v>44051</c:v>
                </c:pt>
                <c:pt idx="160">
                  <c:v>44052</c:v>
                </c:pt>
                <c:pt idx="161">
                  <c:v>44053</c:v>
                </c:pt>
                <c:pt idx="162">
                  <c:v>44054</c:v>
                </c:pt>
                <c:pt idx="163">
                  <c:v>44055</c:v>
                </c:pt>
                <c:pt idx="164">
                  <c:v>44056</c:v>
                </c:pt>
                <c:pt idx="165">
                  <c:v>44057</c:v>
                </c:pt>
                <c:pt idx="166">
                  <c:v>44058</c:v>
                </c:pt>
                <c:pt idx="167">
                  <c:v>44059</c:v>
                </c:pt>
                <c:pt idx="168">
                  <c:v>44060</c:v>
                </c:pt>
                <c:pt idx="169">
                  <c:v>44061</c:v>
                </c:pt>
                <c:pt idx="170">
                  <c:v>44062</c:v>
                </c:pt>
                <c:pt idx="171">
                  <c:v>44063</c:v>
                </c:pt>
                <c:pt idx="172">
                  <c:v>44064</c:v>
                </c:pt>
                <c:pt idx="173">
                  <c:v>44065</c:v>
                </c:pt>
                <c:pt idx="174">
                  <c:v>44066</c:v>
                </c:pt>
                <c:pt idx="175">
                  <c:v>44067</c:v>
                </c:pt>
                <c:pt idx="176">
                  <c:v>44068</c:v>
                </c:pt>
                <c:pt idx="177">
                  <c:v>44069</c:v>
                </c:pt>
                <c:pt idx="178">
                  <c:v>44070</c:v>
                </c:pt>
                <c:pt idx="179">
                  <c:v>44071</c:v>
                </c:pt>
                <c:pt idx="180">
                  <c:v>44072</c:v>
                </c:pt>
                <c:pt idx="181">
                  <c:v>44073</c:v>
                </c:pt>
                <c:pt idx="182">
                  <c:v>44074</c:v>
                </c:pt>
                <c:pt idx="183">
                  <c:v>44075</c:v>
                </c:pt>
                <c:pt idx="184">
                  <c:v>44076</c:v>
                </c:pt>
                <c:pt idx="185">
                  <c:v>44077</c:v>
                </c:pt>
                <c:pt idx="186">
                  <c:v>44078</c:v>
                </c:pt>
                <c:pt idx="187">
                  <c:v>44079</c:v>
                </c:pt>
                <c:pt idx="188">
                  <c:v>44080</c:v>
                </c:pt>
                <c:pt idx="189">
                  <c:v>44081</c:v>
                </c:pt>
                <c:pt idx="190">
                  <c:v>44082</c:v>
                </c:pt>
                <c:pt idx="191">
                  <c:v>44083</c:v>
                </c:pt>
                <c:pt idx="192">
                  <c:v>44084</c:v>
                </c:pt>
                <c:pt idx="193">
                  <c:v>44085</c:v>
                </c:pt>
                <c:pt idx="194">
                  <c:v>44086</c:v>
                </c:pt>
                <c:pt idx="195">
                  <c:v>44087</c:v>
                </c:pt>
                <c:pt idx="196">
                  <c:v>44088</c:v>
                </c:pt>
                <c:pt idx="197">
                  <c:v>44089</c:v>
                </c:pt>
                <c:pt idx="198">
                  <c:v>44090</c:v>
                </c:pt>
                <c:pt idx="199">
                  <c:v>44091</c:v>
                </c:pt>
                <c:pt idx="200">
                  <c:v>44092</c:v>
                </c:pt>
                <c:pt idx="201">
                  <c:v>44093</c:v>
                </c:pt>
                <c:pt idx="202">
                  <c:v>44094</c:v>
                </c:pt>
                <c:pt idx="203">
                  <c:v>44095</c:v>
                </c:pt>
                <c:pt idx="204">
                  <c:v>44096</c:v>
                </c:pt>
                <c:pt idx="205">
                  <c:v>44097</c:v>
                </c:pt>
                <c:pt idx="206">
                  <c:v>44098</c:v>
                </c:pt>
                <c:pt idx="207">
                  <c:v>44099</c:v>
                </c:pt>
                <c:pt idx="208">
                  <c:v>44100</c:v>
                </c:pt>
                <c:pt idx="209">
                  <c:v>44101</c:v>
                </c:pt>
                <c:pt idx="210">
                  <c:v>44102</c:v>
                </c:pt>
                <c:pt idx="211">
                  <c:v>44103</c:v>
                </c:pt>
                <c:pt idx="212">
                  <c:v>44104</c:v>
                </c:pt>
                <c:pt idx="213">
                  <c:v>44105</c:v>
                </c:pt>
                <c:pt idx="214">
                  <c:v>44106</c:v>
                </c:pt>
                <c:pt idx="215">
                  <c:v>44107</c:v>
                </c:pt>
                <c:pt idx="216">
                  <c:v>44108</c:v>
                </c:pt>
                <c:pt idx="217">
                  <c:v>44109</c:v>
                </c:pt>
                <c:pt idx="218">
                  <c:v>44110</c:v>
                </c:pt>
                <c:pt idx="219">
                  <c:v>44111</c:v>
                </c:pt>
                <c:pt idx="220">
                  <c:v>44112</c:v>
                </c:pt>
                <c:pt idx="221">
                  <c:v>44113</c:v>
                </c:pt>
                <c:pt idx="222">
                  <c:v>44114</c:v>
                </c:pt>
                <c:pt idx="223">
                  <c:v>44115</c:v>
                </c:pt>
                <c:pt idx="224">
                  <c:v>44116</c:v>
                </c:pt>
                <c:pt idx="225">
                  <c:v>44117</c:v>
                </c:pt>
                <c:pt idx="226">
                  <c:v>44118</c:v>
                </c:pt>
                <c:pt idx="227">
                  <c:v>44119</c:v>
                </c:pt>
                <c:pt idx="228">
                  <c:v>44120</c:v>
                </c:pt>
                <c:pt idx="229">
                  <c:v>44121</c:v>
                </c:pt>
                <c:pt idx="230">
                  <c:v>44122</c:v>
                </c:pt>
                <c:pt idx="231">
                  <c:v>44123</c:v>
                </c:pt>
                <c:pt idx="232">
                  <c:v>44124</c:v>
                </c:pt>
                <c:pt idx="233">
                  <c:v>44125</c:v>
                </c:pt>
                <c:pt idx="234">
                  <c:v>44126</c:v>
                </c:pt>
                <c:pt idx="235">
                  <c:v>44127</c:v>
                </c:pt>
                <c:pt idx="236">
                  <c:v>44128</c:v>
                </c:pt>
                <c:pt idx="237">
                  <c:v>44129</c:v>
                </c:pt>
                <c:pt idx="238">
                  <c:v>44130</c:v>
                </c:pt>
                <c:pt idx="239">
                  <c:v>44131</c:v>
                </c:pt>
                <c:pt idx="240">
                  <c:v>44132</c:v>
                </c:pt>
                <c:pt idx="241">
                  <c:v>44133</c:v>
                </c:pt>
                <c:pt idx="242">
                  <c:v>44134</c:v>
                </c:pt>
                <c:pt idx="243">
                  <c:v>44135</c:v>
                </c:pt>
                <c:pt idx="244">
                  <c:v>44136</c:v>
                </c:pt>
                <c:pt idx="245">
                  <c:v>44137</c:v>
                </c:pt>
                <c:pt idx="246">
                  <c:v>44138</c:v>
                </c:pt>
                <c:pt idx="247">
                  <c:v>44139</c:v>
                </c:pt>
                <c:pt idx="248">
                  <c:v>44140</c:v>
                </c:pt>
                <c:pt idx="249">
                  <c:v>44141</c:v>
                </c:pt>
                <c:pt idx="250">
                  <c:v>44142</c:v>
                </c:pt>
                <c:pt idx="251">
                  <c:v>44143</c:v>
                </c:pt>
                <c:pt idx="252">
                  <c:v>44144</c:v>
                </c:pt>
                <c:pt idx="253">
                  <c:v>44145</c:v>
                </c:pt>
                <c:pt idx="254">
                  <c:v>44146</c:v>
                </c:pt>
                <c:pt idx="255">
                  <c:v>44147</c:v>
                </c:pt>
                <c:pt idx="256">
                  <c:v>44148</c:v>
                </c:pt>
                <c:pt idx="257">
                  <c:v>44149</c:v>
                </c:pt>
                <c:pt idx="258">
                  <c:v>44150</c:v>
                </c:pt>
                <c:pt idx="259">
                  <c:v>44151</c:v>
                </c:pt>
                <c:pt idx="260">
                  <c:v>44152</c:v>
                </c:pt>
                <c:pt idx="261">
                  <c:v>44153</c:v>
                </c:pt>
                <c:pt idx="262">
                  <c:v>44154</c:v>
                </c:pt>
                <c:pt idx="263">
                  <c:v>44155</c:v>
                </c:pt>
                <c:pt idx="264">
                  <c:v>44156</c:v>
                </c:pt>
                <c:pt idx="265">
                  <c:v>44157</c:v>
                </c:pt>
                <c:pt idx="266">
                  <c:v>44158</c:v>
                </c:pt>
                <c:pt idx="267">
                  <c:v>44159</c:v>
                </c:pt>
                <c:pt idx="268">
                  <c:v>44160</c:v>
                </c:pt>
                <c:pt idx="269">
                  <c:v>44161</c:v>
                </c:pt>
                <c:pt idx="270">
                  <c:v>44162</c:v>
                </c:pt>
                <c:pt idx="271">
                  <c:v>44163</c:v>
                </c:pt>
                <c:pt idx="272">
                  <c:v>44164</c:v>
                </c:pt>
                <c:pt idx="273">
                  <c:v>44165</c:v>
                </c:pt>
                <c:pt idx="274">
                  <c:v>44166</c:v>
                </c:pt>
                <c:pt idx="275">
                  <c:v>44167</c:v>
                </c:pt>
                <c:pt idx="276">
                  <c:v>44168</c:v>
                </c:pt>
                <c:pt idx="277">
                  <c:v>44169</c:v>
                </c:pt>
                <c:pt idx="278">
                  <c:v>44170</c:v>
                </c:pt>
                <c:pt idx="279">
                  <c:v>44171</c:v>
                </c:pt>
                <c:pt idx="280">
                  <c:v>44172</c:v>
                </c:pt>
                <c:pt idx="281">
                  <c:v>44173</c:v>
                </c:pt>
                <c:pt idx="282">
                  <c:v>44174</c:v>
                </c:pt>
                <c:pt idx="283">
                  <c:v>44175</c:v>
                </c:pt>
                <c:pt idx="284">
                  <c:v>44176</c:v>
                </c:pt>
                <c:pt idx="285">
                  <c:v>44177</c:v>
                </c:pt>
                <c:pt idx="286">
                  <c:v>44178</c:v>
                </c:pt>
                <c:pt idx="287">
                  <c:v>44179</c:v>
                </c:pt>
                <c:pt idx="288">
                  <c:v>44180</c:v>
                </c:pt>
                <c:pt idx="289">
                  <c:v>44181</c:v>
                </c:pt>
                <c:pt idx="290">
                  <c:v>44182</c:v>
                </c:pt>
                <c:pt idx="291">
                  <c:v>44183</c:v>
                </c:pt>
                <c:pt idx="292">
                  <c:v>44184</c:v>
                </c:pt>
                <c:pt idx="293">
                  <c:v>44185</c:v>
                </c:pt>
                <c:pt idx="294">
                  <c:v>44186</c:v>
                </c:pt>
                <c:pt idx="295">
                  <c:v>44187</c:v>
                </c:pt>
                <c:pt idx="296">
                  <c:v>44188</c:v>
                </c:pt>
                <c:pt idx="297">
                  <c:v>44189</c:v>
                </c:pt>
                <c:pt idx="298">
                  <c:v>44190</c:v>
                </c:pt>
                <c:pt idx="299">
                  <c:v>44191</c:v>
                </c:pt>
                <c:pt idx="300">
                  <c:v>44192</c:v>
                </c:pt>
                <c:pt idx="301">
                  <c:v>44193</c:v>
                </c:pt>
                <c:pt idx="302">
                  <c:v>44194</c:v>
                </c:pt>
                <c:pt idx="303">
                  <c:v>44195</c:v>
                </c:pt>
                <c:pt idx="304">
                  <c:v>44196</c:v>
                </c:pt>
                <c:pt idx="305">
                  <c:v>44197</c:v>
                </c:pt>
                <c:pt idx="306">
                  <c:v>44198</c:v>
                </c:pt>
                <c:pt idx="307">
                  <c:v>44199</c:v>
                </c:pt>
                <c:pt idx="308">
                  <c:v>44200</c:v>
                </c:pt>
                <c:pt idx="309">
                  <c:v>44201</c:v>
                </c:pt>
                <c:pt idx="310">
                  <c:v>44202</c:v>
                </c:pt>
                <c:pt idx="311">
                  <c:v>44203</c:v>
                </c:pt>
                <c:pt idx="312">
                  <c:v>44204</c:v>
                </c:pt>
                <c:pt idx="313">
                  <c:v>44205</c:v>
                </c:pt>
                <c:pt idx="314">
                  <c:v>44206</c:v>
                </c:pt>
                <c:pt idx="315">
                  <c:v>44207</c:v>
                </c:pt>
                <c:pt idx="316">
                  <c:v>44208</c:v>
                </c:pt>
                <c:pt idx="317">
                  <c:v>44209</c:v>
                </c:pt>
                <c:pt idx="318">
                  <c:v>44210</c:v>
                </c:pt>
                <c:pt idx="319">
                  <c:v>44211</c:v>
                </c:pt>
                <c:pt idx="320">
                  <c:v>44212</c:v>
                </c:pt>
                <c:pt idx="321">
                  <c:v>44213</c:v>
                </c:pt>
                <c:pt idx="322">
                  <c:v>44214</c:v>
                </c:pt>
                <c:pt idx="323">
                  <c:v>44215</c:v>
                </c:pt>
                <c:pt idx="324">
                  <c:v>44216</c:v>
                </c:pt>
                <c:pt idx="325">
                  <c:v>44217</c:v>
                </c:pt>
                <c:pt idx="326">
                  <c:v>44218</c:v>
                </c:pt>
                <c:pt idx="327">
                  <c:v>44219</c:v>
                </c:pt>
                <c:pt idx="328">
                  <c:v>44220</c:v>
                </c:pt>
                <c:pt idx="329">
                  <c:v>44221</c:v>
                </c:pt>
                <c:pt idx="330">
                  <c:v>44222</c:v>
                </c:pt>
                <c:pt idx="331">
                  <c:v>44223</c:v>
                </c:pt>
                <c:pt idx="332">
                  <c:v>44224</c:v>
                </c:pt>
                <c:pt idx="333">
                  <c:v>44225</c:v>
                </c:pt>
                <c:pt idx="334">
                  <c:v>44226</c:v>
                </c:pt>
                <c:pt idx="335">
                  <c:v>44227</c:v>
                </c:pt>
                <c:pt idx="336">
                  <c:v>44228</c:v>
                </c:pt>
                <c:pt idx="337">
                  <c:v>44229</c:v>
                </c:pt>
                <c:pt idx="338">
                  <c:v>44230</c:v>
                </c:pt>
                <c:pt idx="339">
                  <c:v>44231</c:v>
                </c:pt>
                <c:pt idx="340">
                  <c:v>44232</c:v>
                </c:pt>
                <c:pt idx="341">
                  <c:v>44233</c:v>
                </c:pt>
                <c:pt idx="342">
                  <c:v>44234</c:v>
                </c:pt>
                <c:pt idx="343">
                  <c:v>44235</c:v>
                </c:pt>
                <c:pt idx="344">
                  <c:v>44236</c:v>
                </c:pt>
                <c:pt idx="345">
                  <c:v>44237</c:v>
                </c:pt>
                <c:pt idx="346">
                  <c:v>44238</c:v>
                </c:pt>
                <c:pt idx="347">
                  <c:v>44239</c:v>
                </c:pt>
                <c:pt idx="348">
                  <c:v>44240</c:v>
                </c:pt>
                <c:pt idx="349">
                  <c:v>44241</c:v>
                </c:pt>
                <c:pt idx="350">
                  <c:v>44242</c:v>
                </c:pt>
                <c:pt idx="351">
                  <c:v>44243</c:v>
                </c:pt>
                <c:pt idx="352">
                  <c:v>44244</c:v>
                </c:pt>
                <c:pt idx="353">
                  <c:v>44245</c:v>
                </c:pt>
                <c:pt idx="354">
                  <c:v>44246</c:v>
                </c:pt>
                <c:pt idx="355">
                  <c:v>44247</c:v>
                </c:pt>
                <c:pt idx="356">
                  <c:v>44248</c:v>
                </c:pt>
                <c:pt idx="357">
                  <c:v>44249</c:v>
                </c:pt>
                <c:pt idx="358">
                  <c:v>44250</c:v>
                </c:pt>
                <c:pt idx="359">
                  <c:v>44251</c:v>
                </c:pt>
                <c:pt idx="360">
                  <c:v>44252</c:v>
                </c:pt>
                <c:pt idx="361">
                  <c:v>44253</c:v>
                </c:pt>
                <c:pt idx="362">
                  <c:v>44254</c:v>
                </c:pt>
                <c:pt idx="363">
                  <c:v>44255</c:v>
                </c:pt>
                <c:pt idx="364">
                  <c:v>44256</c:v>
                </c:pt>
                <c:pt idx="365">
                  <c:v>44257</c:v>
                </c:pt>
                <c:pt idx="366">
                  <c:v>44258</c:v>
                </c:pt>
                <c:pt idx="367">
                  <c:v>44259</c:v>
                </c:pt>
                <c:pt idx="368">
                  <c:v>44260</c:v>
                </c:pt>
                <c:pt idx="369">
                  <c:v>44261</c:v>
                </c:pt>
                <c:pt idx="370">
                  <c:v>44262</c:v>
                </c:pt>
                <c:pt idx="371">
                  <c:v>44263</c:v>
                </c:pt>
                <c:pt idx="372">
                  <c:v>44264</c:v>
                </c:pt>
                <c:pt idx="373">
                  <c:v>44265</c:v>
                </c:pt>
                <c:pt idx="374">
                  <c:v>44266</c:v>
                </c:pt>
                <c:pt idx="375">
                  <c:v>44267</c:v>
                </c:pt>
                <c:pt idx="376">
                  <c:v>44268</c:v>
                </c:pt>
                <c:pt idx="377">
                  <c:v>44269</c:v>
                </c:pt>
                <c:pt idx="378">
                  <c:v>44270</c:v>
                </c:pt>
                <c:pt idx="379">
                  <c:v>44271</c:v>
                </c:pt>
                <c:pt idx="380">
                  <c:v>44272</c:v>
                </c:pt>
                <c:pt idx="381">
                  <c:v>44273</c:v>
                </c:pt>
                <c:pt idx="382">
                  <c:v>44274</c:v>
                </c:pt>
                <c:pt idx="383">
                  <c:v>44275</c:v>
                </c:pt>
                <c:pt idx="384">
                  <c:v>44276</c:v>
                </c:pt>
                <c:pt idx="385">
                  <c:v>44277</c:v>
                </c:pt>
                <c:pt idx="386">
                  <c:v>44278</c:v>
                </c:pt>
                <c:pt idx="387">
                  <c:v>44279</c:v>
                </c:pt>
                <c:pt idx="388">
                  <c:v>44280</c:v>
                </c:pt>
                <c:pt idx="389">
                  <c:v>44281</c:v>
                </c:pt>
                <c:pt idx="390">
                  <c:v>44282</c:v>
                </c:pt>
                <c:pt idx="391">
                  <c:v>44283</c:v>
                </c:pt>
                <c:pt idx="392">
                  <c:v>44284</c:v>
                </c:pt>
                <c:pt idx="393">
                  <c:v>44285</c:v>
                </c:pt>
                <c:pt idx="394">
                  <c:v>44286</c:v>
                </c:pt>
                <c:pt idx="395">
                  <c:v>44287</c:v>
                </c:pt>
                <c:pt idx="396">
                  <c:v>44288</c:v>
                </c:pt>
                <c:pt idx="397">
                  <c:v>44289</c:v>
                </c:pt>
                <c:pt idx="398">
                  <c:v>44290</c:v>
                </c:pt>
                <c:pt idx="399">
                  <c:v>44291</c:v>
                </c:pt>
                <c:pt idx="400">
                  <c:v>44292</c:v>
                </c:pt>
                <c:pt idx="401">
                  <c:v>44293</c:v>
                </c:pt>
                <c:pt idx="402">
                  <c:v>44294</c:v>
                </c:pt>
                <c:pt idx="403">
                  <c:v>44295</c:v>
                </c:pt>
                <c:pt idx="404">
                  <c:v>44296</c:v>
                </c:pt>
                <c:pt idx="405">
                  <c:v>44297</c:v>
                </c:pt>
                <c:pt idx="406">
                  <c:v>44298</c:v>
                </c:pt>
                <c:pt idx="407">
                  <c:v>44299</c:v>
                </c:pt>
                <c:pt idx="408">
                  <c:v>44300</c:v>
                </c:pt>
                <c:pt idx="409">
                  <c:v>44301</c:v>
                </c:pt>
                <c:pt idx="410">
                  <c:v>44302</c:v>
                </c:pt>
                <c:pt idx="411">
                  <c:v>44303</c:v>
                </c:pt>
                <c:pt idx="412">
                  <c:v>44304</c:v>
                </c:pt>
                <c:pt idx="413">
                  <c:v>44305</c:v>
                </c:pt>
                <c:pt idx="414">
                  <c:v>44306</c:v>
                </c:pt>
                <c:pt idx="415">
                  <c:v>44307</c:v>
                </c:pt>
                <c:pt idx="416">
                  <c:v>44308</c:v>
                </c:pt>
                <c:pt idx="417">
                  <c:v>44309</c:v>
                </c:pt>
                <c:pt idx="418">
                  <c:v>44310</c:v>
                </c:pt>
                <c:pt idx="419">
                  <c:v>44311</c:v>
                </c:pt>
                <c:pt idx="420">
                  <c:v>44312</c:v>
                </c:pt>
                <c:pt idx="421">
                  <c:v>44313</c:v>
                </c:pt>
                <c:pt idx="422">
                  <c:v>44314</c:v>
                </c:pt>
                <c:pt idx="423">
                  <c:v>44315</c:v>
                </c:pt>
                <c:pt idx="424">
                  <c:v>44316</c:v>
                </c:pt>
                <c:pt idx="425">
                  <c:v>44317</c:v>
                </c:pt>
                <c:pt idx="426">
                  <c:v>44318</c:v>
                </c:pt>
                <c:pt idx="427">
                  <c:v>44319</c:v>
                </c:pt>
                <c:pt idx="428">
                  <c:v>44320</c:v>
                </c:pt>
                <c:pt idx="429">
                  <c:v>44321</c:v>
                </c:pt>
                <c:pt idx="430">
                  <c:v>44322</c:v>
                </c:pt>
                <c:pt idx="431">
                  <c:v>44323</c:v>
                </c:pt>
                <c:pt idx="432">
                  <c:v>44324</c:v>
                </c:pt>
                <c:pt idx="433">
                  <c:v>44325</c:v>
                </c:pt>
                <c:pt idx="434">
                  <c:v>44326</c:v>
                </c:pt>
                <c:pt idx="435">
                  <c:v>44327</c:v>
                </c:pt>
                <c:pt idx="436">
                  <c:v>44328</c:v>
                </c:pt>
                <c:pt idx="437">
                  <c:v>44329</c:v>
                </c:pt>
                <c:pt idx="438">
                  <c:v>44330</c:v>
                </c:pt>
                <c:pt idx="439">
                  <c:v>44331</c:v>
                </c:pt>
                <c:pt idx="440">
                  <c:v>44332</c:v>
                </c:pt>
                <c:pt idx="441">
                  <c:v>44333</c:v>
                </c:pt>
                <c:pt idx="442">
                  <c:v>44334</c:v>
                </c:pt>
                <c:pt idx="443">
                  <c:v>44335</c:v>
                </c:pt>
                <c:pt idx="444">
                  <c:v>44336</c:v>
                </c:pt>
                <c:pt idx="445">
                  <c:v>44337</c:v>
                </c:pt>
                <c:pt idx="446">
                  <c:v>44338</c:v>
                </c:pt>
                <c:pt idx="447">
                  <c:v>44339</c:v>
                </c:pt>
                <c:pt idx="448">
                  <c:v>44340</c:v>
                </c:pt>
                <c:pt idx="449">
                  <c:v>44341</c:v>
                </c:pt>
                <c:pt idx="450">
                  <c:v>44342</c:v>
                </c:pt>
                <c:pt idx="451">
                  <c:v>44343</c:v>
                </c:pt>
                <c:pt idx="452">
                  <c:v>44344</c:v>
                </c:pt>
                <c:pt idx="453">
                  <c:v>44345</c:v>
                </c:pt>
                <c:pt idx="454">
                  <c:v>44346</c:v>
                </c:pt>
                <c:pt idx="455">
                  <c:v>44347</c:v>
                </c:pt>
                <c:pt idx="456">
                  <c:v>44348</c:v>
                </c:pt>
                <c:pt idx="457">
                  <c:v>44349</c:v>
                </c:pt>
                <c:pt idx="458">
                  <c:v>44350</c:v>
                </c:pt>
                <c:pt idx="459">
                  <c:v>44351</c:v>
                </c:pt>
                <c:pt idx="460">
                  <c:v>44352</c:v>
                </c:pt>
                <c:pt idx="461">
                  <c:v>44353</c:v>
                </c:pt>
                <c:pt idx="462">
                  <c:v>44354</c:v>
                </c:pt>
                <c:pt idx="463">
                  <c:v>44355</c:v>
                </c:pt>
                <c:pt idx="464">
                  <c:v>44356</c:v>
                </c:pt>
                <c:pt idx="465">
                  <c:v>44357</c:v>
                </c:pt>
                <c:pt idx="466">
                  <c:v>44358</c:v>
                </c:pt>
                <c:pt idx="467">
                  <c:v>44359</c:v>
                </c:pt>
                <c:pt idx="468">
                  <c:v>44360</c:v>
                </c:pt>
                <c:pt idx="469">
                  <c:v>44361</c:v>
                </c:pt>
                <c:pt idx="470">
                  <c:v>44362</c:v>
                </c:pt>
                <c:pt idx="471">
                  <c:v>44363</c:v>
                </c:pt>
                <c:pt idx="472">
                  <c:v>44364</c:v>
                </c:pt>
                <c:pt idx="473">
                  <c:v>44365</c:v>
                </c:pt>
                <c:pt idx="474">
                  <c:v>44366</c:v>
                </c:pt>
                <c:pt idx="475">
                  <c:v>44367</c:v>
                </c:pt>
                <c:pt idx="476">
                  <c:v>44368</c:v>
                </c:pt>
                <c:pt idx="477">
                  <c:v>44369</c:v>
                </c:pt>
                <c:pt idx="478">
                  <c:v>44370</c:v>
                </c:pt>
                <c:pt idx="479">
                  <c:v>44371</c:v>
                </c:pt>
                <c:pt idx="480">
                  <c:v>44372</c:v>
                </c:pt>
                <c:pt idx="481">
                  <c:v>44373</c:v>
                </c:pt>
                <c:pt idx="482">
                  <c:v>44374</c:v>
                </c:pt>
                <c:pt idx="483">
                  <c:v>44375</c:v>
                </c:pt>
                <c:pt idx="484">
                  <c:v>44376</c:v>
                </c:pt>
                <c:pt idx="485">
                  <c:v>44377</c:v>
                </c:pt>
                <c:pt idx="486">
                  <c:v>44378</c:v>
                </c:pt>
                <c:pt idx="487">
                  <c:v>44379</c:v>
                </c:pt>
                <c:pt idx="488">
                  <c:v>44380</c:v>
                </c:pt>
                <c:pt idx="489">
                  <c:v>44381</c:v>
                </c:pt>
                <c:pt idx="490">
                  <c:v>44382</c:v>
                </c:pt>
                <c:pt idx="491">
                  <c:v>44383</c:v>
                </c:pt>
                <c:pt idx="492">
                  <c:v>44384</c:v>
                </c:pt>
                <c:pt idx="493">
                  <c:v>44385</c:v>
                </c:pt>
                <c:pt idx="494">
                  <c:v>44386</c:v>
                </c:pt>
                <c:pt idx="495">
                  <c:v>44387</c:v>
                </c:pt>
                <c:pt idx="496">
                  <c:v>44388</c:v>
                </c:pt>
                <c:pt idx="497">
                  <c:v>44389</c:v>
                </c:pt>
                <c:pt idx="498">
                  <c:v>44390</c:v>
                </c:pt>
                <c:pt idx="499">
                  <c:v>44391</c:v>
                </c:pt>
                <c:pt idx="500">
                  <c:v>44392</c:v>
                </c:pt>
                <c:pt idx="501">
                  <c:v>44393</c:v>
                </c:pt>
                <c:pt idx="502">
                  <c:v>44394</c:v>
                </c:pt>
                <c:pt idx="503">
                  <c:v>44395</c:v>
                </c:pt>
                <c:pt idx="504">
                  <c:v>44396</c:v>
                </c:pt>
                <c:pt idx="505">
                  <c:v>44397</c:v>
                </c:pt>
                <c:pt idx="506">
                  <c:v>44398</c:v>
                </c:pt>
                <c:pt idx="507">
                  <c:v>44399</c:v>
                </c:pt>
                <c:pt idx="508">
                  <c:v>44400</c:v>
                </c:pt>
                <c:pt idx="509">
                  <c:v>44401</c:v>
                </c:pt>
                <c:pt idx="510">
                  <c:v>44402</c:v>
                </c:pt>
                <c:pt idx="511">
                  <c:v>44403</c:v>
                </c:pt>
                <c:pt idx="512">
                  <c:v>44404</c:v>
                </c:pt>
                <c:pt idx="513">
                  <c:v>44405</c:v>
                </c:pt>
                <c:pt idx="514">
                  <c:v>44406</c:v>
                </c:pt>
                <c:pt idx="515">
                  <c:v>44407</c:v>
                </c:pt>
                <c:pt idx="516">
                  <c:v>44408</c:v>
                </c:pt>
                <c:pt idx="517">
                  <c:v>44409</c:v>
                </c:pt>
                <c:pt idx="518">
                  <c:v>44410</c:v>
                </c:pt>
                <c:pt idx="519">
                  <c:v>44411</c:v>
                </c:pt>
                <c:pt idx="520">
                  <c:v>44412</c:v>
                </c:pt>
                <c:pt idx="521">
                  <c:v>44413</c:v>
                </c:pt>
                <c:pt idx="522">
                  <c:v>44414</c:v>
                </c:pt>
                <c:pt idx="523">
                  <c:v>44415</c:v>
                </c:pt>
                <c:pt idx="524">
                  <c:v>44416</c:v>
                </c:pt>
                <c:pt idx="525">
                  <c:v>44417</c:v>
                </c:pt>
                <c:pt idx="526">
                  <c:v>44418</c:v>
                </c:pt>
                <c:pt idx="527">
                  <c:v>44419</c:v>
                </c:pt>
                <c:pt idx="528">
                  <c:v>44420</c:v>
                </c:pt>
                <c:pt idx="529">
                  <c:v>44421</c:v>
                </c:pt>
                <c:pt idx="530">
                  <c:v>44422</c:v>
                </c:pt>
                <c:pt idx="531">
                  <c:v>44423</c:v>
                </c:pt>
                <c:pt idx="532">
                  <c:v>44424</c:v>
                </c:pt>
                <c:pt idx="533">
                  <c:v>44425</c:v>
                </c:pt>
                <c:pt idx="534">
                  <c:v>44426</c:v>
                </c:pt>
                <c:pt idx="535">
                  <c:v>44427</c:v>
                </c:pt>
                <c:pt idx="536">
                  <c:v>44428</c:v>
                </c:pt>
                <c:pt idx="537">
                  <c:v>44429</c:v>
                </c:pt>
                <c:pt idx="538">
                  <c:v>44430</c:v>
                </c:pt>
                <c:pt idx="539">
                  <c:v>44431</c:v>
                </c:pt>
                <c:pt idx="540">
                  <c:v>44432</c:v>
                </c:pt>
                <c:pt idx="541">
                  <c:v>44433</c:v>
                </c:pt>
                <c:pt idx="542">
                  <c:v>44434</c:v>
                </c:pt>
                <c:pt idx="543">
                  <c:v>44435</c:v>
                </c:pt>
                <c:pt idx="544">
                  <c:v>44436</c:v>
                </c:pt>
                <c:pt idx="545">
                  <c:v>44437</c:v>
                </c:pt>
                <c:pt idx="546">
                  <c:v>44438</c:v>
                </c:pt>
                <c:pt idx="547">
                  <c:v>44439</c:v>
                </c:pt>
                <c:pt idx="548">
                  <c:v>44440</c:v>
                </c:pt>
                <c:pt idx="549">
                  <c:v>44441</c:v>
                </c:pt>
                <c:pt idx="550">
                  <c:v>44442</c:v>
                </c:pt>
                <c:pt idx="551">
                  <c:v>44443</c:v>
                </c:pt>
                <c:pt idx="552">
                  <c:v>44444</c:v>
                </c:pt>
                <c:pt idx="553">
                  <c:v>44445</c:v>
                </c:pt>
                <c:pt idx="554">
                  <c:v>44446</c:v>
                </c:pt>
                <c:pt idx="555">
                  <c:v>44447</c:v>
                </c:pt>
                <c:pt idx="556">
                  <c:v>44448</c:v>
                </c:pt>
                <c:pt idx="557">
                  <c:v>44449</c:v>
                </c:pt>
                <c:pt idx="558">
                  <c:v>44450</c:v>
                </c:pt>
                <c:pt idx="559">
                  <c:v>44451</c:v>
                </c:pt>
                <c:pt idx="560">
                  <c:v>44452</c:v>
                </c:pt>
                <c:pt idx="561">
                  <c:v>44453</c:v>
                </c:pt>
                <c:pt idx="562">
                  <c:v>44454</c:v>
                </c:pt>
                <c:pt idx="563">
                  <c:v>44455</c:v>
                </c:pt>
                <c:pt idx="564">
                  <c:v>44456</c:v>
                </c:pt>
                <c:pt idx="565">
                  <c:v>44457</c:v>
                </c:pt>
                <c:pt idx="566">
                  <c:v>44458</c:v>
                </c:pt>
                <c:pt idx="567">
                  <c:v>44459</c:v>
                </c:pt>
                <c:pt idx="568">
                  <c:v>44460</c:v>
                </c:pt>
                <c:pt idx="569">
                  <c:v>44461</c:v>
                </c:pt>
                <c:pt idx="570">
                  <c:v>44462</c:v>
                </c:pt>
                <c:pt idx="571">
                  <c:v>44463</c:v>
                </c:pt>
                <c:pt idx="572">
                  <c:v>44464</c:v>
                </c:pt>
                <c:pt idx="573">
                  <c:v>44465</c:v>
                </c:pt>
                <c:pt idx="574">
                  <c:v>44466</c:v>
                </c:pt>
                <c:pt idx="575">
                  <c:v>44467</c:v>
                </c:pt>
                <c:pt idx="576">
                  <c:v>44468</c:v>
                </c:pt>
                <c:pt idx="577">
                  <c:v>44469</c:v>
                </c:pt>
                <c:pt idx="578">
                  <c:v>44470</c:v>
                </c:pt>
                <c:pt idx="579">
                  <c:v>44471</c:v>
                </c:pt>
                <c:pt idx="580">
                  <c:v>44472</c:v>
                </c:pt>
                <c:pt idx="581">
                  <c:v>44473</c:v>
                </c:pt>
                <c:pt idx="582">
                  <c:v>44474</c:v>
                </c:pt>
                <c:pt idx="583">
                  <c:v>44475</c:v>
                </c:pt>
                <c:pt idx="584">
                  <c:v>44476</c:v>
                </c:pt>
                <c:pt idx="585">
                  <c:v>44477</c:v>
                </c:pt>
                <c:pt idx="586">
                  <c:v>44478</c:v>
                </c:pt>
                <c:pt idx="587">
                  <c:v>44479</c:v>
                </c:pt>
                <c:pt idx="588">
                  <c:v>44480</c:v>
                </c:pt>
                <c:pt idx="589">
                  <c:v>44481</c:v>
                </c:pt>
                <c:pt idx="590">
                  <c:v>44482</c:v>
                </c:pt>
                <c:pt idx="591">
                  <c:v>44483</c:v>
                </c:pt>
                <c:pt idx="592">
                  <c:v>44484</c:v>
                </c:pt>
                <c:pt idx="593">
                  <c:v>44485</c:v>
                </c:pt>
                <c:pt idx="594">
                  <c:v>44486</c:v>
                </c:pt>
                <c:pt idx="595">
                  <c:v>44487</c:v>
                </c:pt>
                <c:pt idx="596">
                  <c:v>44488</c:v>
                </c:pt>
                <c:pt idx="597">
                  <c:v>44489</c:v>
                </c:pt>
                <c:pt idx="598">
                  <c:v>44490</c:v>
                </c:pt>
                <c:pt idx="599">
                  <c:v>44491</c:v>
                </c:pt>
                <c:pt idx="600">
                  <c:v>44492</c:v>
                </c:pt>
                <c:pt idx="601">
                  <c:v>44493</c:v>
                </c:pt>
                <c:pt idx="602">
                  <c:v>44494</c:v>
                </c:pt>
                <c:pt idx="603">
                  <c:v>44495</c:v>
                </c:pt>
                <c:pt idx="604">
                  <c:v>44496</c:v>
                </c:pt>
                <c:pt idx="605">
                  <c:v>44497</c:v>
                </c:pt>
                <c:pt idx="606">
                  <c:v>44498</c:v>
                </c:pt>
                <c:pt idx="607">
                  <c:v>44499</c:v>
                </c:pt>
                <c:pt idx="608">
                  <c:v>44500</c:v>
                </c:pt>
                <c:pt idx="609">
                  <c:v>44501</c:v>
                </c:pt>
                <c:pt idx="610">
                  <c:v>44502</c:v>
                </c:pt>
                <c:pt idx="611">
                  <c:v>44503</c:v>
                </c:pt>
                <c:pt idx="612">
                  <c:v>44504</c:v>
                </c:pt>
                <c:pt idx="613">
                  <c:v>44505</c:v>
                </c:pt>
                <c:pt idx="614">
                  <c:v>44506</c:v>
                </c:pt>
                <c:pt idx="615">
                  <c:v>44507</c:v>
                </c:pt>
                <c:pt idx="616">
                  <c:v>44508</c:v>
                </c:pt>
                <c:pt idx="617">
                  <c:v>44509</c:v>
                </c:pt>
                <c:pt idx="618">
                  <c:v>44510</c:v>
                </c:pt>
                <c:pt idx="619">
                  <c:v>44511</c:v>
                </c:pt>
                <c:pt idx="620">
                  <c:v>44512</c:v>
                </c:pt>
                <c:pt idx="621">
                  <c:v>44513</c:v>
                </c:pt>
                <c:pt idx="622">
                  <c:v>44514</c:v>
                </c:pt>
                <c:pt idx="623">
                  <c:v>44515</c:v>
                </c:pt>
                <c:pt idx="624">
                  <c:v>44516</c:v>
                </c:pt>
                <c:pt idx="625">
                  <c:v>44517</c:v>
                </c:pt>
                <c:pt idx="626">
                  <c:v>44518</c:v>
                </c:pt>
                <c:pt idx="627">
                  <c:v>44519</c:v>
                </c:pt>
                <c:pt idx="628">
                  <c:v>44520</c:v>
                </c:pt>
                <c:pt idx="629">
                  <c:v>44521</c:v>
                </c:pt>
                <c:pt idx="630">
                  <c:v>44522</c:v>
                </c:pt>
                <c:pt idx="631">
                  <c:v>44523</c:v>
                </c:pt>
                <c:pt idx="632">
                  <c:v>44524</c:v>
                </c:pt>
                <c:pt idx="633">
                  <c:v>44525</c:v>
                </c:pt>
                <c:pt idx="634">
                  <c:v>44526</c:v>
                </c:pt>
                <c:pt idx="635">
                  <c:v>44527</c:v>
                </c:pt>
                <c:pt idx="636">
                  <c:v>44528</c:v>
                </c:pt>
                <c:pt idx="637">
                  <c:v>44529</c:v>
                </c:pt>
                <c:pt idx="638">
                  <c:v>44530</c:v>
                </c:pt>
                <c:pt idx="639">
                  <c:v>44531</c:v>
                </c:pt>
                <c:pt idx="640">
                  <c:v>44532</c:v>
                </c:pt>
                <c:pt idx="641">
                  <c:v>44533</c:v>
                </c:pt>
                <c:pt idx="642">
                  <c:v>44534</c:v>
                </c:pt>
                <c:pt idx="643">
                  <c:v>44535</c:v>
                </c:pt>
                <c:pt idx="644">
                  <c:v>44536</c:v>
                </c:pt>
                <c:pt idx="645">
                  <c:v>44537</c:v>
                </c:pt>
                <c:pt idx="646">
                  <c:v>44538</c:v>
                </c:pt>
                <c:pt idx="647">
                  <c:v>44539</c:v>
                </c:pt>
                <c:pt idx="648">
                  <c:v>44540</c:v>
                </c:pt>
                <c:pt idx="649">
                  <c:v>44541</c:v>
                </c:pt>
                <c:pt idx="650">
                  <c:v>44542</c:v>
                </c:pt>
                <c:pt idx="651">
                  <c:v>44543</c:v>
                </c:pt>
                <c:pt idx="652">
                  <c:v>44544</c:v>
                </c:pt>
                <c:pt idx="653">
                  <c:v>44545</c:v>
                </c:pt>
                <c:pt idx="654">
                  <c:v>44546</c:v>
                </c:pt>
                <c:pt idx="655">
                  <c:v>44547</c:v>
                </c:pt>
                <c:pt idx="656">
                  <c:v>44548</c:v>
                </c:pt>
                <c:pt idx="657">
                  <c:v>44549</c:v>
                </c:pt>
                <c:pt idx="658">
                  <c:v>44550</c:v>
                </c:pt>
                <c:pt idx="659">
                  <c:v>44551</c:v>
                </c:pt>
                <c:pt idx="660">
                  <c:v>44552</c:v>
                </c:pt>
                <c:pt idx="661">
                  <c:v>44553</c:v>
                </c:pt>
                <c:pt idx="662">
                  <c:v>44554</c:v>
                </c:pt>
                <c:pt idx="663">
                  <c:v>44555</c:v>
                </c:pt>
                <c:pt idx="664">
                  <c:v>44556</c:v>
                </c:pt>
                <c:pt idx="665">
                  <c:v>44557</c:v>
                </c:pt>
                <c:pt idx="666">
                  <c:v>44558</c:v>
                </c:pt>
                <c:pt idx="667">
                  <c:v>44559</c:v>
                </c:pt>
                <c:pt idx="668">
                  <c:v>44560</c:v>
                </c:pt>
                <c:pt idx="669">
                  <c:v>44561</c:v>
                </c:pt>
                <c:pt idx="670">
                  <c:v>44562</c:v>
                </c:pt>
                <c:pt idx="671">
                  <c:v>44563</c:v>
                </c:pt>
                <c:pt idx="672">
                  <c:v>44564</c:v>
                </c:pt>
                <c:pt idx="673">
                  <c:v>44565</c:v>
                </c:pt>
                <c:pt idx="674">
                  <c:v>44566</c:v>
                </c:pt>
                <c:pt idx="675">
                  <c:v>44567</c:v>
                </c:pt>
                <c:pt idx="676">
                  <c:v>44568</c:v>
                </c:pt>
                <c:pt idx="677">
                  <c:v>44569</c:v>
                </c:pt>
                <c:pt idx="678">
                  <c:v>44570</c:v>
                </c:pt>
                <c:pt idx="679">
                  <c:v>44571</c:v>
                </c:pt>
                <c:pt idx="680">
                  <c:v>44572</c:v>
                </c:pt>
                <c:pt idx="681">
                  <c:v>44573</c:v>
                </c:pt>
                <c:pt idx="682">
                  <c:v>44574</c:v>
                </c:pt>
                <c:pt idx="683">
                  <c:v>44575</c:v>
                </c:pt>
                <c:pt idx="684">
                  <c:v>44576</c:v>
                </c:pt>
                <c:pt idx="685">
                  <c:v>44577</c:v>
                </c:pt>
                <c:pt idx="686">
                  <c:v>44578</c:v>
                </c:pt>
                <c:pt idx="687">
                  <c:v>44579</c:v>
                </c:pt>
                <c:pt idx="688">
                  <c:v>44580</c:v>
                </c:pt>
                <c:pt idx="689">
                  <c:v>44581</c:v>
                </c:pt>
                <c:pt idx="690">
                  <c:v>44582</c:v>
                </c:pt>
                <c:pt idx="691">
                  <c:v>44583</c:v>
                </c:pt>
                <c:pt idx="692">
                  <c:v>44584</c:v>
                </c:pt>
                <c:pt idx="693">
                  <c:v>44585</c:v>
                </c:pt>
                <c:pt idx="694">
                  <c:v>44586</c:v>
                </c:pt>
                <c:pt idx="695">
                  <c:v>44587</c:v>
                </c:pt>
                <c:pt idx="696">
                  <c:v>44588</c:v>
                </c:pt>
                <c:pt idx="697">
                  <c:v>44589</c:v>
                </c:pt>
                <c:pt idx="698">
                  <c:v>44590</c:v>
                </c:pt>
                <c:pt idx="699">
                  <c:v>44591</c:v>
                </c:pt>
                <c:pt idx="700">
                  <c:v>44592</c:v>
                </c:pt>
                <c:pt idx="701">
                  <c:v>44593</c:v>
                </c:pt>
                <c:pt idx="702">
                  <c:v>44594</c:v>
                </c:pt>
                <c:pt idx="703">
                  <c:v>44595</c:v>
                </c:pt>
                <c:pt idx="704">
                  <c:v>44596</c:v>
                </c:pt>
                <c:pt idx="705">
                  <c:v>44597</c:v>
                </c:pt>
                <c:pt idx="706">
                  <c:v>44598</c:v>
                </c:pt>
                <c:pt idx="707">
                  <c:v>44599</c:v>
                </c:pt>
                <c:pt idx="708">
                  <c:v>44600</c:v>
                </c:pt>
                <c:pt idx="709">
                  <c:v>44601</c:v>
                </c:pt>
                <c:pt idx="710">
                  <c:v>44602</c:v>
                </c:pt>
                <c:pt idx="711">
                  <c:v>44603</c:v>
                </c:pt>
                <c:pt idx="712">
                  <c:v>44604</c:v>
                </c:pt>
                <c:pt idx="713">
                  <c:v>44605</c:v>
                </c:pt>
                <c:pt idx="714">
                  <c:v>44606</c:v>
                </c:pt>
                <c:pt idx="715">
                  <c:v>44607</c:v>
                </c:pt>
                <c:pt idx="716">
                  <c:v>44608</c:v>
                </c:pt>
                <c:pt idx="717">
                  <c:v>44609</c:v>
                </c:pt>
                <c:pt idx="718">
                  <c:v>44610</c:v>
                </c:pt>
                <c:pt idx="719">
                  <c:v>44611</c:v>
                </c:pt>
                <c:pt idx="720">
                  <c:v>44612</c:v>
                </c:pt>
                <c:pt idx="721">
                  <c:v>44613</c:v>
                </c:pt>
                <c:pt idx="722">
                  <c:v>44614</c:v>
                </c:pt>
                <c:pt idx="723">
                  <c:v>44615</c:v>
                </c:pt>
                <c:pt idx="724">
                  <c:v>44616</c:v>
                </c:pt>
                <c:pt idx="725">
                  <c:v>44617</c:v>
                </c:pt>
                <c:pt idx="726">
                  <c:v>44618</c:v>
                </c:pt>
                <c:pt idx="727">
                  <c:v>44619</c:v>
                </c:pt>
              </c:numCache>
            </c:numRef>
          </c:xVal>
          <c:yVal>
            <c:numRef>
              <c:f>'[220228_Dades_evolucio_mobilitat.xlsx]Dades 0-24'!$F$2:$F$729</c:f>
              <c:numCache>
                <c:formatCode>0.0%</c:formatCode>
                <c:ptCount val="728"/>
                <c:pt idx="0">
                  <c:v>-1.4999999999999998E-2</c:v>
                </c:pt>
                <c:pt idx="1">
                  <c:v>-7.6E-3</c:v>
                </c:pt>
                <c:pt idx="2">
                  <c:v>5.1999999999999998E-3</c:v>
                </c:pt>
                <c:pt idx="3">
                  <c:v>1.4599999999999998E-2</c:v>
                </c:pt>
                <c:pt idx="4">
                  <c:v>-2.2000000000000006E-3</c:v>
                </c:pt>
                <c:pt idx="5">
                  <c:v>2.6799999999999997E-2</c:v>
                </c:pt>
                <c:pt idx="6">
                  <c:v>1.7000000000000001E-2</c:v>
                </c:pt>
                <c:pt idx="7">
                  <c:v>-8.8000000000000005E-3</c:v>
                </c:pt>
                <c:pt idx="8">
                  <c:v>-1.54E-2</c:v>
                </c:pt>
                <c:pt idx="9">
                  <c:v>-7.3999999999999995E-3</c:v>
                </c:pt>
                <c:pt idx="10">
                  <c:v>-2.1800000000000003E-2</c:v>
                </c:pt>
                <c:pt idx="11">
                  <c:v>-0.13120000000000001</c:v>
                </c:pt>
                <c:pt idx="12">
                  <c:v>-0.46260000000000001</c:v>
                </c:pt>
                <c:pt idx="13">
                  <c:v>-0.6419999999999999</c:v>
                </c:pt>
                <c:pt idx="14">
                  <c:v>-0.52159999999999995</c:v>
                </c:pt>
                <c:pt idx="15">
                  <c:v>-0.62639999999999996</c:v>
                </c:pt>
                <c:pt idx="16">
                  <c:v>-0.66120000000000001</c:v>
                </c:pt>
                <c:pt idx="17">
                  <c:v>-0.6856000000000001</c:v>
                </c:pt>
                <c:pt idx="18">
                  <c:v>-0.71240000000000003</c:v>
                </c:pt>
                <c:pt idx="19">
                  <c:v>-0.84840000000000004</c:v>
                </c:pt>
                <c:pt idx="20">
                  <c:v>-0.88440000000000007</c:v>
                </c:pt>
                <c:pt idx="21">
                  <c:v>-0.72740000000000005</c:v>
                </c:pt>
                <c:pt idx="22">
                  <c:v>-0.74560000000000004</c:v>
                </c:pt>
                <c:pt idx="23">
                  <c:v>-0.75060000000000016</c:v>
                </c:pt>
                <c:pt idx="24">
                  <c:v>-0.76200000000000001</c:v>
                </c:pt>
                <c:pt idx="25">
                  <c:v>-0.76140000000000008</c:v>
                </c:pt>
                <c:pt idx="26">
                  <c:v>-0.85920000000000007</c:v>
                </c:pt>
                <c:pt idx="27">
                  <c:v>-0.87359999999999993</c:v>
                </c:pt>
                <c:pt idx="28">
                  <c:v>-0.78960000000000008</c:v>
                </c:pt>
                <c:pt idx="29">
                  <c:v>-0.8</c:v>
                </c:pt>
                <c:pt idx="30">
                  <c:v>-0.80400000000000005</c:v>
                </c:pt>
                <c:pt idx="31">
                  <c:v>-0.80179999999999996</c:v>
                </c:pt>
                <c:pt idx="32">
                  <c:v>-0.80379999999999996</c:v>
                </c:pt>
                <c:pt idx="33">
                  <c:v>-0.8677999999999999</c:v>
                </c:pt>
                <c:pt idx="34">
                  <c:v>-0.89579999999999993</c:v>
                </c:pt>
                <c:pt idx="35">
                  <c:v>-0.79740000000000011</c:v>
                </c:pt>
                <c:pt idx="36">
                  <c:v>-0.80099999999999993</c:v>
                </c:pt>
                <c:pt idx="37">
                  <c:v>-0.79</c:v>
                </c:pt>
                <c:pt idx="38">
                  <c:v>-0.79780000000000006</c:v>
                </c:pt>
                <c:pt idx="39">
                  <c:v>-0.87079999999999991</c:v>
                </c:pt>
                <c:pt idx="40">
                  <c:v>-0.85920000000000007</c:v>
                </c:pt>
                <c:pt idx="41">
                  <c:v>-0.88919999999999999</c:v>
                </c:pt>
                <c:pt idx="42">
                  <c:v>-0.86419999999999997</c:v>
                </c:pt>
                <c:pt idx="43">
                  <c:v>-0.72360000000000002</c:v>
                </c:pt>
                <c:pt idx="44">
                  <c:v>-0.7228</c:v>
                </c:pt>
                <c:pt idx="45">
                  <c:v>-0.71600000000000008</c:v>
                </c:pt>
                <c:pt idx="46">
                  <c:v>-0.7330000000000001</c:v>
                </c:pt>
                <c:pt idx="47">
                  <c:v>-0.84319999999999995</c:v>
                </c:pt>
                <c:pt idx="48">
                  <c:v>-0.88780000000000003</c:v>
                </c:pt>
                <c:pt idx="49">
                  <c:v>-0.70139999999999991</c:v>
                </c:pt>
                <c:pt idx="50">
                  <c:v>-0.70660000000000001</c:v>
                </c:pt>
                <c:pt idx="51">
                  <c:v>-0.69100000000000006</c:v>
                </c:pt>
                <c:pt idx="52">
                  <c:v>-0.68139999999999989</c:v>
                </c:pt>
                <c:pt idx="53">
                  <c:v>-0.69859999999999989</c:v>
                </c:pt>
                <c:pt idx="54">
                  <c:v>-0.83</c:v>
                </c:pt>
                <c:pt idx="55">
                  <c:v>-0.8677999999999999</c:v>
                </c:pt>
                <c:pt idx="56">
                  <c:v>-0.68200000000000005</c:v>
                </c:pt>
                <c:pt idx="57">
                  <c:v>-0.6704</c:v>
                </c:pt>
                <c:pt idx="58">
                  <c:v>-0.66180000000000005</c:v>
                </c:pt>
                <c:pt idx="59">
                  <c:v>-0.6452</c:v>
                </c:pt>
                <c:pt idx="60">
                  <c:v>-0.82879999999999998</c:v>
                </c:pt>
                <c:pt idx="61">
                  <c:v>-0.80620000000000003</c:v>
                </c:pt>
                <c:pt idx="62">
                  <c:v>-0.83619999999999983</c:v>
                </c:pt>
                <c:pt idx="63">
                  <c:v>-0.60940000000000005</c:v>
                </c:pt>
                <c:pt idx="64">
                  <c:v>-0.61040000000000005</c:v>
                </c:pt>
                <c:pt idx="65">
                  <c:v>-0.59500000000000008</c:v>
                </c:pt>
                <c:pt idx="66">
                  <c:v>-0.59319999999999995</c:v>
                </c:pt>
                <c:pt idx="67">
                  <c:v>-0.60940000000000005</c:v>
                </c:pt>
                <c:pt idx="68">
                  <c:v>-0.7712</c:v>
                </c:pt>
                <c:pt idx="69">
                  <c:v>-0.82579999999999998</c:v>
                </c:pt>
                <c:pt idx="70">
                  <c:v>-0.54820000000000002</c:v>
                </c:pt>
                <c:pt idx="71">
                  <c:v>-0.54979999999999996</c:v>
                </c:pt>
                <c:pt idx="72">
                  <c:v>-0.53920000000000001</c:v>
                </c:pt>
                <c:pt idx="73">
                  <c:v>-0.54020000000000001</c:v>
                </c:pt>
                <c:pt idx="74">
                  <c:v>-0.55220000000000002</c:v>
                </c:pt>
                <c:pt idx="75">
                  <c:v>-0.73839999999999995</c:v>
                </c:pt>
                <c:pt idx="76">
                  <c:v>-0.79039999999999999</c:v>
                </c:pt>
                <c:pt idx="77">
                  <c:v>-0.49919999999999998</c:v>
                </c:pt>
                <c:pt idx="78">
                  <c:v>-0.48280000000000001</c:v>
                </c:pt>
                <c:pt idx="79">
                  <c:v>-0.4748</c:v>
                </c:pt>
                <c:pt idx="80">
                  <c:v>-0.47300000000000003</c:v>
                </c:pt>
                <c:pt idx="81">
                  <c:v>-0.49360000000000004</c:v>
                </c:pt>
                <c:pt idx="82">
                  <c:v>-0.67520000000000002</c:v>
                </c:pt>
                <c:pt idx="83">
                  <c:v>-0.74719999999999998</c:v>
                </c:pt>
                <c:pt idx="84">
                  <c:v>-0.37519999999999998</c:v>
                </c:pt>
                <c:pt idx="85">
                  <c:v>-0.39500000000000002</c:v>
                </c:pt>
                <c:pt idx="86">
                  <c:v>-0.37680000000000002</c:v>
                </c:pt>
                <c:pt idx="87">
                  <c:v>-0.37020000000000003</c:v>
                </c:pt>
                <c:pt idx="88">
                  <c:v>-0.3972</c:v>
                </c:pt>
                <c:pt idx="89">
                  <c:v>-0.50739999999999996</c:v>
                </c:pt>
                <c:pt idx="90">
                  <c:v>-0.55799999999999994</c:v>
                </c:pt>
                <c:pt idx="91">
                  <c:v>-0.35399999999999998</c:v>
                </c:pt>
                <c:pt idx="92">
                  <c:v>-0.2964</c:v>
                </c:pt>
                <c:pt idx="93">
                  <c:v>-0.29820000000000002</c:v>
                </c:pt>
                <c:pt idx="94">
                  <c:v>-0.29799999999999999</c:v>
                </c:pt>
                <c:pt idx="95">
                  <c:v>-0.30020000000000002</c:v>
                </c:pt>
                <c:pt idx="96">
                  <c:v>-0.34599999999999997</c:v>
                </c:pt>
                <c:pt idx="97">
                  <c:v>-0.47440000000000004</c:v>
                </c:pt>
                <c:pt idx="98">
                  <c:v>-0.25459999999999999</c:v>
                </c:pt>
                <c:pt idx="99">
                  <c:v>-0.2596</c:v>
                </c:pt>
                <c:pt idx="100">
                  <c:v>-0.22899999999999998</c:v>
                </c:pt>
                <c:pt idx="101">
                  <c:v>-0.23419999999999999</c:v>
                </c:pt>
                <c:pt idx="102">
                  <c:v>-0.23520000000000002</c:v>
                </c:pt>
                <c:pt idx="103">
                  <c:v>-0.24279999999999999</c:v>
                </c:pt>
                <c:pt idx="104">
                  <c:v>-0.3014</c:v>
                </c:pt>
                <c:pt idx="105">
                  <c:v>-0.22160000000000002</c:v>
                </c:pt>
                <c:pt idx="106">
                  <c:v>-0.22099999999999997</c:v>
                </c:pt>
                <c:pt idx="107">
                  <c:v>-0.24580000000000002</c:v>
                </c:pt>
                <c:pt idx="108">
                  <c:v>-0.21779999999999999</c:v>
                </c:pt>
                <c:pt idx="109">
                  <c:v>-0.1822</c:v>
                </c:pt>
                <c:pt idx="110">
                  <c:v>-0.19359999999999997</c:v>
                </c:pt>
                <c:pt idx="111">
                  <c:v>-0.20039999999999997</c:v>
                </c:pt>
                <c:pt idx="112">
                  <c:v>-0.1178</c:v>
                </c:pt>
                <c:pt idx="113">
                  <c:v>-0.17660000000000001</c:v>
                </c:pt>
                <c:pt idx="114">
                  <c:v>-0.28539999999999999</c:v>
                </c:pt>
                <c:pt idx="115">
                  <c:v>-0.14080000000000001</c:v>
                </c:pt>
                <c:pt idx="116">
                  <c:v>-0.1762</c:v>
                </c:pt>
                <c:pt idx="117">
                  <c:v>-0.18340000000000001</c:v>
                </c:pt>
                <c:pt idx="118">
                  <c:v>-0.18539999999999998</c:v>
                </c:pt>
                <c:pt idx="119">
                  <c:v>-0.10059999999999999</c:v>
                </c:pt>
                <c:pt idx="120">
                  <c:v>-0.1176</c:v>
                </c:pt>
                <c:pt idx="121">
                  <c:v>-8.9400000000000007E-2</c:v>
                </c:pt>
                <c:pt idx="122">
                  <c:v>-7.7799999999999994E-2</c:v>
                </c:pt>
                <c:pt idx="123">
                  <c:v>-0.11740000000000002</c:v>
                </c:pt>
                <c:pt idx="124">
                  <c:v>-0.18940000000000001</c:v>
                </c:pt>
                <c:pt idx="125">
                  <c:v>-0.16</c:v>
                </c:pt>
                <c:pt idx="126">
                  <c:v>-9.4600000000000004E-2</c:v>
                </c:pt>
                <c:pt idx="127">
                  <c:v>-9.4200000000000006E-2</c:v>
                </c:pt>
                <c:pt idx="128">
                  <c:v>-8.9599999999999999E-2</c:v>
                </c:pt>
                <c:pt idx="129">
                  <c:v>-7.3600000000000013E-2</c:v>
                </c:pt>
                <c:pt idx="130">
                  <c:v>-0.12180000000000001</c:v>
                </c:pt>
                <c:pt idx="131">
                  <c:v>-0.19520000000000004</c:v>
                </c:pt>
                <c:pt idx="132">
                  <c:v>-0.18679999999999999</c:v>
                </c:pt>
                <c:pt idx="133">
                  <c:v>-9.8799999999999999E-2</c:v>
                </c:pt>
                <c:pt idx="134">
                  <c:v>-0.10220000000000001</c:v>
                </c:pt>
                <c:pt idx="135">
                  <c:v>-9.8799999999999999E-2</c:v>
                </c:pt>
                <c:pt idx="136">
                  <c:v>-8.660000000000001E-2</c:v>
                </c:pt>
                <c:pt idx="137">
                  <c:v>-0.14099999999999999</c:v>
                </c:pt>
                <c:pt idx="138">
                  <c:v>-0.29020000000000001</c:v>
                </c:pt>
                <c:pt idx="139">
                  <c:v>-0.29359999999999997</c:v>
                </c:pt>
                <c:pt idx="140">
                  <c:v>-0.1462</c:v>
                </c:pt>
                <c:pt idx="141">
                  <c:v>-0.16220000000000001</c:v>
                </c:pt>
                <c:pt idx="142">
                  <c:v>-0.1512</c:v>
                </c:pt>
                <c:pt idx="143">
                  <c:v>-0.13439999999999999</c:v>
                </c:pt>
                <c:pt idx="144">
                  <c:v>-0.18240000000000001</c:v>
                </c:pt>
                <c:pt idx="145">
                  <c:v>-0.29580000000000001</c:v>
                </c:pt>
                <c:pt idx="146">
                  <c:v>-0.307</c:v>
                </c:pt>
                <c:pt idx="147">
                  <c:v>-0.15780000000000002</c:v>
                </c:pt>
                <c:pt idx="148">
                  <c:v>-0.17560000000000001</c:v>
                </c:pt>
                <c:pt idx="149">
                  <c:v>-0.15180000000000002</c:v>
                </c:pt>
                <c:pt idx="150">
                  <c:v>-0.14219999999999999</c:v>
                </c:pt>
                <c:pt idx="151">
                  <c:v>-0.18539999999999998</c:v>
                </c:pt>
                <c:pt idx="152">
                  <c:v>-0.30099999999999999</c:v>
                </c:pt>
                <c:pt idx="153">
                  <c:v>-0.32940000000000003</c:v>
                </c:pt>
                <c:pt idx="154">
                  <c:v>-0.24260000000000004</c:v>
                </c:pt>
                <c:pt idx="155">
                  <c:v>-0.27760000000000001</c:v>
                </c:pt>
                <c:pt idx="156">
                  <c:v>-0.27840000000000004</c:v>
                </c:pt>
                <c:pt idx="157">
                  <c:v>-0.25859999999999994</c:v>
                </c:pt>
                <c:pt idx="158">
                  <c:v>-0.29679999999999995</c:v>
                </c:pt>
                <c:pt idx="159">
                  <c:v>-0.36619999999999997</c:v>
                </c:pt>
                <c:pt idx="160">
                  <c:v>-0.377</c:v>
                </c:pt>
                <c:pt idx="161">
                  <c:v>-0.33760000000000001</c:v>
                </c:pt>
                <c:pt idx="162">
                  <c:v>-0.3654</c:v>
                </c:pt>
                <c:pt idx="163">
                  <c:v>-0.37880000000000003</c:v>
                </c:pt>
                <c:pt idx="164">
                  <c:v>-0.35299999999999998</c:v>
                </c:pt>
                <c:pt idx="165">
                  <c:v>-0.37540000000000001</c:v>
                </c:pt>
                <c:pt idx="166">
                  <c:v>-0.31140000000000001</c:v>
                </c:pt>
                <c:pt idx="167">
                  <c:v>-0.37859999999999999</c:v>
                </c:pt>
                <c:pt idx="168">
                  <c:v>-0.36199999999999999</c:v>
                </c:pt>
                <c:pt idx="169">
                  <c:v>-0.38240000000000002</c:v>
                </c:pt>
                <c:pt idx="170">
                  <c:v>-0.38519999999999999</c:v>
                </c:pt>
                <c:pt idx="171">
                  <c:v>-0.36539999999999995</c:v>
                </c:pt>
                <c:pt idx="172">
                  <c:v>-0.38759999999999994</c:v>
                </c:pt>
                <c:pt idx="173">
                  <c:v>-0.38900000000000001</c:v>
                </c:pt>
                <c:pt idx="174">
                  <c:v>-0.36599999999999999</c:v>
                </c:pt>
                <c:pt idx="175">
                  <c:v>-0.29139999999999999</c:v>
                </c:pt>
                <c:pt idx="176">
                  <c:v>-0.2994</c:v>
                </c:pt>
                <c:pt idx="177">
                  <c:v>-0.28559999999999997</c:v>
                </c:pt>
                <c:pt idx="178">
                  <c:v>-0.26619999999999999</c:v>
                </c:pt>
                <c:pt idx="179">
                  <c:v>-0.29339999999999999</c:v>
                </c:pt>
                <c:pt idx="180">
                  <c:v>-0.33720000000000006</c:v>
                </c:pt>
                <c:pt idx="181">
                  <c:v>-0.28339999999999999</c:v>
                </c:pt>
                <c:pt idx="182">
                  <c:v>-0.16340000000000002</c:v>
                </c:pt>
                <c:pt idx="183">
                  <c:v>-0.14380000000000001</c:v>
                </c:pt>
                <c:pt idx="184">
                  <c:v>-0.13799999999999998</c:v>
                </c:pt>
                <c:pt idx="185">
                  <c:v>-0.11840000000000001</c:v>
                </c:pt>
                <c:pt idx="186">
                  <c:v>-0.15660000000000002</c:v>
                </c:pt>
                <c:pt idx="187">
                  <c:v>-0.21820000000000001</c:v>
                </c:pt>
                <c:pt idx="189">
                  <c:v>-0.10879999999999999</c:v>
                </c:pt>
                <c:pt idx="190">
                  <c:v>-0.123</c:v>
                </c:pt>
                <c:pt idx="191">
                  <c:v>-0.1198</c:v>
                </c:pt>
                <c:pt idx="192">
                  <c:v>-0.1132</c:v>
                </c:pt>
                <c:pt idx="193">
                  <c:v>-0.253</c:v>
                </c:pt>
                <c:pt idx="194">
                  <c:v>-0.25919999999999999</c:v>
                </c:pt>
                <c:pt idx="195">
                  <c:v>-0.20619999999999999</c:v>
                </c:pt>
                <c:pt idx="196">
                  <c:v>-9.3800000000000008E-2</c:v>
                </c:pt>
                <c:pt idx="197">
                  <c:v>-0.108</c:v>
                </c:pt>
                <c:pt idx="198">
                  <c:v>-9.3200000000000005E-2</c:v>
                </c:pt>
                <c:pt idx="199">
                  <c:v>-8.0399999999999999E-2</c:v>
                </c:pt>
                <c:pt idx="200">
                  <c:v>-0.11940000000000001</c:v>
                </c:pt>
                <c:pt idx="201">
                  <c:v>-0.14880000000000002</c:v>
                </c:pt>
                <c:pt idx="202">
                  <c:v>-0.153</c:v>
                </c:pt>
                <c:pt idx="203">
                  <c:v>-9.7000000000000003E-2</c:v>
                </c:pt>
                <c:pt idx="204">
                  <c:v>-0.10440000000000002</c:v>
                </c:pt>
                <c:pt idx="205">
                  <c:v>-7.3800000000000004E-2</c:v>
                </c:pt>
                <c:pt idx="206">
                  <c:v>-0.10719999999999999</c:v>
                </c:pt>
                <c:pt idx="207">
                  <c:v>-0.17799999999999999</c:v>
                </c:pt>
                <c:pt idx="208">
                  <c:v>-0.17860000000000001</c:v>
                </c:pt>
                <c:pt idx="209">
                  <c:v>-0.18280000000000002</c:v>
                </c:pt>
                <c:pt idx="210">
                  <c:v>-0.08</c:v>
                </c:pt>
                <c:pt idx="211">
                  <c:v>-9.1999999999999998E-2</c:v>
                </c:pt>
                <c:pt idx="212">
                  <c:v>-7.5200000000000003E-2</c:v>
                </c:pt>
                <c:pt idx="213">
                  <c:v>-7.6800000000000007E-2</c:v>
                </c:pt>
                <c:pt idx="214">
                  <c:v>-0.11480000000000001</c:v>
                </c:pt>
                <c:pt idx="215">
                  <c:v>-8.3799999999999999E-2</c:v>
                </c:pt>
                <c:pt idx="216">
                  <c:v>-0.1384</c:v>
                </c:pt>
                <c:pt idx="217">
                  <c:v>-8.1000000000000003E-2</c:v>
                </c:pt>
                <c:pt idx="218">
                  <c:v>-8.8999999999999996E-2</c:v>
                </c:pt>
                <c:pt idx="219">
                  <c:v>-7.6600000000000001E-2</c:v>
                </c:pt>
                <c:pt idx="220">
                  <c:v>-6.1600000000000002E-2</c:v>
                </c:pt>
                <c:pt idx="221">
                  <c:v>-9.7600000000000006E-2</c:v>
                </c:pt>
                <c:pt idx="222">
                  <c:v>-0.1744</c:v>
                </c:pt>
                <c:pt idx="223">
                  <c:v>-0.2132</c:v>
                </c:pt>
                <c:pt idx="224">
                  <c:v>-0.16420000000000001</c:v>
                </c:pt>
                <c:pt idx="225">
                  <c:v>-0.10220000000000001</c:v>
                </c:pt>
                <c:pt idx="226">
                  <c:v>-0.1076</c:v>
                </c:pt>
                <c:pt idx="227">
                  <c:v>-7.3600000000000013E-2</c:v>
                </c:pt>
                <c:pt idx="228">
                  <c:v>-0.13980000000000001</c:v>
                </c:pt>
                <c:pt idx="229">
                  <c:v>-0.23480000000000004</c:v>
                </c:pt>
                <c:pt idx="230">
                  <c:v>-0.26980000000000004</c:v>
                </c:pt>
                <c:pt idx="231">
                  <c:v>-0.129</c:v>
                </c:pt>
                <c:pt idx="232">
                  <c:v>-0.15000000000000002</c:v>
                </c:pt>
                <c:pt idx="233">
                  <c:v>-0.1424</c:v>
                </c:pt>
                <c:pt idx="234">
                  <c:v>-0.13100000000000001</c:v>
                </c:pt>
                <c:pt idx="235">
                  <c:v>-0.15180000000000002</c:v>
                </c:pt>
                <c:pt idx="236">
                  <c:v>-0.2354</c:v>
                </c:pt>
                <c:pt idx="237">
                  <c:v>-0.29780000000000001</c:v>
                </c:pt>
                <c:pt idx="238">
                  <c:v>-0.17</c:v>
                </c:pt>
                <c:pt idx="239">
                  <c:v>-0.17280000000000001</c:v>
                </c:pt>
                <c:pt idx="240">
                  <c:v>-0.15579999999999999</c:v>
                </c:pt>
                <c:pt idx="241">
                  <c:v>-0.13739999999999999</c:v>
                </c:pt>
                <c:pt idx="242">
                  <c:v>-0.29359999999999997</c:v>
                </c:pt>
                <c:pt idx="243">
                  <c:v>-0.51039999999999996</c:v>
                </c:pt>
                <c:pt idx="244">
                  <c:v>-0.56920000000000004</c:v>
                </c:pt>
                <c:pt idx="245">
                  <c:v>-0.15659999999999999</c:v>
                </c:pt>
                <c:pt idx="246">
                  <c:v>-0.18640000000000001</c:v>
                </c:pt>
                <c:pt idx="247">
                  <c:v>-0.18459999999999999</c:v>
                </c:pt>
                <c:pt idx="248">
                  <c:v>-0.1578</c:v>
                </c:pt>
                <c:pt idx="249">
                  <c:v>-0.27879999999999999</c:v>
                </c:pt>
                <c:pt idx="250">
                  <c:v>-0.52960000000000007</c:v>
                </c:pt>
                <c:pt idx="251">
                  <c:v>-0.55620000000000003</c:v>
                </c:pt>
                <c:pt idx="252">
                  <c:v>-0.17960000000000001</c:v>
                </c:pt>
                <c:pt idx="253">
                  <c:v>-0.17600000000000002</c:v>
                </c:pt>
                <c:pt idx="254">
                  <c:v>-0.16999999999999998</c:v>
                </c:pt>
                <c:pt idx="255">
                  <c:v>-0.1452</c:v>
                </c:pt>
                <c:pt idx="256">
                  <c:v>-0.26679999999999998</c:v>
                </c:pt>
                <c:pt idx="257">
                  <c:v>-0.46759999999999996</c:v>
                </c:pt>
                <c:pt idx="258">
                  <c:v>-0.52139999999999997</c:v>
                </c:pt>
                <c:pt idx="259">
                  <c:v>-0.14419999999999999</c:v>
                </c:pt>
                <c:pt idx="260">
                  <c:v>-0.16300000000000001</c:v>
                </c:pt>
                <c:pt idx="261">
                  <c:v>-0.14219999999999999</c:v>
                </c:pt>
                <c:pt idx="262">
                  <c:v>-0.13519999999999999</c:v>
                </c:pt>
                <c:pt idx="263">
                  <c:v>-0.25740000000000002</c:v>
                </c:pt>
                <c:pt idx="264">
                  <c:v>-0.47419999999999995</c:v>
                </c:pt>
                <c:pt idx="265">
                  <c:v>-0.54020000000000001</c:v>
                </c:pt>
                <c:pt idx="266">
                  <c:v>-0.13539999999999999</c:v>
                </c:pt>
                <c:pt idx="267">
                  <c:v>-0.14279999999999998</c:v>
                </c:pt>
                <c:pt idx="268">
                  <c:v>-0.12959999999999999</c:v>
                </c:pt>
                <c:pt idx="269">
                  <c:v>-0.1016</c:v>
                </c:pt>
                <c:pt idx="270">
                  <c:v>-0.1888</c:v>
                </c:pt>
                <c:pt idx="271">
                  <c:v>-0.38319999999999999</c:v>
                </c:pt>
                <c:pt idx="272">
                  <c:v>-0.41059999999999997</c:v>
                </c:pt>
                <c:pt idx="273">
                  <c:v>-9.3400000000000011E-2</c:v>
                </c:pt>
                <c:pt idx="274">
                  <c:v>-0.127</c:v>
                </c:pt>
                <c:pt idx="275">
                  <c:v>-0.1308</c:v>
                </c:pt>
                <c:pt idx="276">
                  <c:v>-0.12100000000000001</c:v>
                </c:pt>
                <c:pt idx="277">
                  <c:v>-0.22200000000000003</c:v>
                </c:pt>
                <c:pt idx="278">
                  <c:v>-0.39279999999999998</c:v>
                </c:pt>
                <c:pt idx="279">
                  <c:v>-0.47539999999999993</c:v>
                </c:pt>
                <c:pt idx="280">
                  <c:v>-0.19620000000000001</c:v>
                </c:pt>
                <c:pt idx="281">
                  <c:v>-0.21960000000000002</c:v>
                </c:pt>
                <c:pt idx="282">
                  <c:v>-0.12099999999999998</c:v>
                </c:pt>
                <c:pt idx="283">
                  <c:v>-0.10740000000000001</c:v>
                </c:pt>
                <c:pt idx="284">
                  <c:v>-0.19779999999999998</c:v>
                </c:pt>
                <c:pt idx="285">
                  <c:v>-0.35440000000000005</c:v>
                </c:pt>
                <c:pt idx="286">
                  <c:v>-0.43159999999999998</c:v>
                </c:pt>
                <c:pt idx="287">
                  <c:v>-0.1096</c:v>
                </c:pt>
                <c:pt idx="288">
                  <c:v>-0.11459999999999998</c:v>
                </c:pt>
                <c:pt idx="289">
                  <c:v>-0.11539999999999999</c:v>
                </c:pt>
                <c:pt idx="290">
                  <c:v>-0.1134</c:v>
                </c:pt>
                <c:pt idx="291">
                  <c:v>-0.18820000000000001</c:v>
                </c:pt>
                <c:pt idx="292">
                  <c:v>-0.30680000000000002</c:v>
                </c:pt>
                <c:pt idx="293">
                  <c:v>-0.34799999999999998</c:v>
                </c:pt>
                <c:pt idx="294">
                  <c:v>-0.12200000000000001</c:v>
                </c:pt>
                <c:pt idx="295">
                  <c:v>-0.15200000000000002</c:v>
                </c:pt>
                <c:pt idx="296">
                  <c:v>-0.14800000000000002</c:v>
                </c:pt>
                <c:pt idx="297">
                  <c:v>-0.27280000000000004</c:v>
                </c:pt>
                <c:pt idx="298">
                  <c:v>-0.33260000000000001</c:v>
                </c:pt>
                <c:pt idx="299">
                  <c:v>-0.38500000000000006</c:v>
                </c:pt>
                <c:pt idx="300">
                  <c:v>-0.39520000000000005</c:v>
                </c:pt>
                <c:pt idx="301">
                  <c:v>-0.25340000000000001</c:v>
                </c:pt>
                <c:pt idx="302">
                  <c:v>-0.25180000000000002</c:v>
                </c:pt>
                <c:pt idx="303">
                  <c:v>-0.24099999999999999</c:v>
                </c:pt>
                <c:pt idx="304">
                  <c:v>-0.34379999999999999</c:v>
                </c:pt>
                <c:pt idx="305">
                  <c:v>-0.46920000000000001</c:v>
                </c:pt>
                <c:pt idx="306">
                  <c:v>-0.40040000000000003</c:v>
                </c:pt>
                <c:pt idx="307">
                  <c:v>-0.37959999999999999</c:v>
                </c:pt>
                <c:pt idx="308">
                  <c:v>-0.19940000000000002</c:v>
                </c:pt>
                <c:pt idx="309">
                  <c:v>-0.22939999999999999</c:v>
                </c:pt>
                <c:pt idx="310">
                  <c:v>-0.26960000000000001</c:v>
                </c:pt>
                <c:pt idx="311">
                  <c:v>-0.32420000000000004</c:v>
                </c:pt>
                <c:pt idx="312">
                  <c:v>-0.32400000000000001</c:v>
                </c:pt>
                <c:pt idx="313">
                  <c:v>-0.5633999999999999</c:v>
                </c:pt>
                <c:pt idx="314">
                  <c:v>-0.57560000000000011</c:v>
                </c:pt>
                <c:pt idx="315">
                  <c:v>-0.22199999999999998</c:v>
                </c:pt>
                <c:pt idx="316">
                  <c:v>-0.22099999999999997</c:v>
                </c:pt>
                <c:pt idx="317">
                  <c:v>-0.21820000000000001</c:v>
                </c:pt>
                <c:pt idx="318">
                  <c:v>-0.20960000000000001</c:v>
                </c:pt>
                <c:pt idx="319">
                  <c:v>-0.2442</c:v>
                </c:pt>
                <c:pt idx="320">
                  <c:v>-0.47959999999999997</c:v>
                </c:pt>
                <c:pt idx="321">
                  <c:v>-0.50480000000000003</c:v>
                </c:pt>
                <c:pt idx="322">
                  <c:v>-0.19839999999999997</c:v>
                </c:pt>
                <c:pt idx="323">
                  <c:v>-0.21640000000000001</c:v>
                </c:pt>
                <c:pt idx="324">
                  <c:v>-0.20439999999999997</c:v>
                </c:pt>
                <c:pt idx="325">
                  <c:v>-0.20299999999999999</c:v>
                </c:pt>
                <c:pt idx="326">
                  <c:v>-0.25080000000000002</c:v>
                </c:pt>
                <c:pt idx="327">
                  <c:v>-0.46340000000000003</c:v>
                </c:pt>
                <c:pt idx="328">
                  <c:v>-0.48979999999999996</c:v>
                </c:pt>
                <c:pt idx="329">
                  <c:v>-0.20019999999999999</c:v>
                </c:pt>
                <c:pt idx="330">
                  <c:v>-0.20660000000000001</c:v>
                </c:pt>
                <c:pt idx="331">
                  <c:v>-0.20040000000000002</c:v>
                </c:pt>
                <c:pt idx="332">
                  <c:v>-0.19220000000000004</c:v>
                </c:pt>
                <c:pt idx="333">
                  <c:v>-0.22259999999999999</c:v>
                </c:pt>
                <c:pt idx="334">
                  <c:v>-0.43240000000000001</c:v>
                </c:pt>
                <c:pt idx="335">
                  <c:v>-0.47599999999999998</c:v>
                </c:pt>
                <c:pt idx="336">
                  <c:v>-0.17980000000000002</c:v>
                </c:pt>
                <c:pt idx="337">
                  <c:v>-0.21220000000000003</c:v>
                </c:pt>
                <c:pt idx="338">
                  <c:v>-0.19040000000000001</c:v>
                </c:pt>
                <c:pt idx="339">
                  <c:v>-0.20219999999999999</c:v>
                </c:pt>
                <c:pt idx="340">
                  <c:v>-0.2114</c:v>
                </c:pt>
                <c:pt idx="341">
                  <c:v>-0.42520000000000002</c:v>
                </c:pt>
                <c:pt idx="342">
                  <c:v>-0.47620000000000001</c:v>
                </c:pt>
                <c:pt idx="343">
                  <c:v>-0.18159999999999998</c:v>
                </c:pt>
                <c:pt idx="344">
                  <c:v>-0.1822</c:v>
                </c:pt>
                <c:pt idx="345">
                  <c:v>-0.17299999999999999</c:v>
                </c:pt>
                <c:pt idx="346">
                  <c:v>-0.16080000000000003</c:v>
                </c:pt>
                <c:pt idx="347">
                  <c:v>-0.19660000000000002</c:v>
                </c:pt>
                <c:pt idx="348">
                  <c:v>-0.35499999999999998</c:v>
                </c:pt>
                <c:pt idx="349">
                  <c:v>-0.37540000000000007</c:v>
                </c:pt>
                <c:pt idx="350">
                  <c:v>-0.18259999999999998</c:v>
                </c:pt>
                <c:pt idx="351">
                  <c:v>-0.17680000000000001</c:v>
                </c:pt>
                <c:pt idx="352">
                  <c:v>-0.17960000000000001</c:v>
                </c:pt>
                <c:pt idx="353">
                  <c:v>-0.20099999999999998</c:v>
                </c:pt>
                <c:pt idx="354">
                  <c:v>-0.22520000000000001</c:v>
                </c:pt>
                <c:pt idx="355">
                  <c:v>-0.3916</c:v>
                </c:pt>
                <c:pt idx="356">
                  <c:v>-0.41980000000000001</c:v>
                </c:pt>
                <c:pt idx="357">
                  <c:v>-0.214</c:v>
                </c:pt>
                <c:pt idx="358">
                  <c:v>-0.18739999999999998</c:v>
                </c:pt>
                <c:pt idx="359">
                  <c:v>-0.1754</c:v>
                </c:pt>
                <c:pt idx="360">
                  <c:v>-0.16200000000000001</c:v>
                </c:pt>
                <c:pt idx="361">
                  <c:v>-0.18679999999999999</c:v>
                </c:pt>
                <c:pt idx="362">
                  <c:v>-0.34820000000000001</c:v>
                </c:pt>
                <c:pt idx="363">
                  <c:v>-0.36119999999999997</c:v>
                </c:pt>
                <c:pt idx="364">
                  <c:v>-0.15179999999999999</c:v>
                </c:pt>
                <c:pt idx="365">
                  <c:v>-0.16980000000000001</c:v>
                </c:pt>
                <c:pt idx="366">
                  <c:v>-0.15780000000000002</c:v>
                </c:pt>
                <c:pt idx="367">
                  <c:v>-0.1452</c:v>
                </c:pt>
                <c:pt idx="368">
                  <c:v>-0.17020000000000002</c:v>
                </c:pt>
                <c:pt idx="369">
                  <c:v>-0.35199999999999998</c:v>
                </c:pt>
                <c:pt idx="370">
                  <c:v>-0.35840000000000005</c:v>
                </c:pt>
                <c:pt idx="371">
                  <c:v>-0.17760000000000001</c:v>
                </c:pt>
                <c:pt idx="372">
                  <c:v>-0.1578</c:v>
                </c:pt>
                <c:pt idx="373">
                  <c:v>-0.155</c:v>
                </c:pt>
                <c:pt idx="374">
                  <c:v>-0.14460000000000001</c:v>
                </c:pt>
                <c:pt idx="375">
                  <c:v>-0.18759999999999999</c:v>
                </c:pt>
                <c:pt idx="376">
                  <c:v>-0.3196</c:v>
                </c:pt>
                <c:pt idx="377">
                  <c:v>-0.34500000000000008</c:v>
                </c:pt>
                <c:pt idx="378">
                  <c:v>-0.13059999999999999</c:v>
                </c:pt>
                <c:pt idx="379">
                  <c:v>-0.13699999999999998</c:v>
                </c:pt>
                <c:pt idx="380">
                  <c:v>-0.13140000000000002</c:v>
                </c:pt>
                <c:pt idx="381">
                  <c:v>-0.12299999999999998</c:v>
                </c:pt>
                <c:pt idx="382">
                  <c:v>-0.15920000000000001</c:v>
                </c:pt>
                <c:pt idx="383">
                  <c:v>-0.19440000000000002</c:v>
                </c:pt>
                <c:pt idx="384">
                  <c:v>-0.21220000000000003</c:v>
                </c:pt>
                <c:pt idx="385">
                  <c:v>-0.12879999999999997</c:v>
                </c:pt>
                <c:pt idx="386">
                  <c:v>-0.14479999999999998</c:v>
                </c:pt>
                <c:pt idx="387">
                  <c:v>-0.1336</c:v>
                </c:pt>
                <c:pt idx="388">
                  <c:v>-0.1186</c:v>
                </c:pt>
                <c:pt idx="389">
                  <c:v>-0.15940000000000001</c:v>
                </c:pt>
                <c:pt idx="390">
                  <c:v>-0.20679999999999998</c:v>
                </c:pt>
                <c:pt idx="391">
                  <c:v>-0.28139999999999998</c:v>
                </c:pt>
                <c:pt idx="392">
                  <c:v>-0.16819999999999999</c:v>
                </c:pt>
                <c:pt idx="393">
                  <c:v>-0.18159999999999998</c:v>
                </c:pt>
                <c:pt idx="394">
                  <c:v>-0.18280000000000002</c:v>
                </c:pt>
                <c:pt idx="395">
                  <c:v>-0.2742</c:v>
                </c:pt>
                <c:pt idx="396">
                  <c:v>-0.33160000000000001</c:v>
                </c:pt>
                <c:pt idx="397">
                  <c:v>-0.36020000000000002</c:v>
                </c:pt>
                <c:pt idx="398">
                  <c:v>-0.34439999999999998</c:v>
                </c:pt>
                <c:pt idx="399">
                  <c:v>-0.28080000000000005</c:v>
                </c:pt>
                <c:pt idx="400">
                  <c:v>-0.15500000000000003</c:v>
                </c:pt>
                <c:pt idx="401">
                  <c:v>-0.1368</c:v>
                </c:pt>
                <c:pt idx="402">
                  <c:v>-0.1356</c:v>
                </c:pt>
                <c:pt idx="403">
                  <c:v>-0.17620000000000002</c:v>
                </c:pt>
                <c:pt idx="404">
                  <c:v>-0.33040000000000003</c:v>
                </c:pt>
                <c:pt idx="405">
                  <c:v>-0.37</c:v>
                </c:pt>
                <c:pt idx="406">
                  <c:v>-0.15140000000000001</c:v>
                </c:pt>
                <c:pt idx="408">
                  <c:v>-0.15600000000000003</c:v>
                </c:pt>
                <c:pt idx="409">
                  <c:v>-0.13600000000000001</c:v>
                </c:pt>
                <c:pt idx="410">
                  <c:v>-0.17859999999999998</c:v>
                </c:pt>
                <c:pt idx="411">
                  <c:v>-0.28820000000000001</c:v>
                </c:pt>
                <c:pt idx="412">
                  <c:v>-0.34079999999999999</c:v>
                </c:pt>
                <c:pt idx="413">
                  <c:v>-0.15160000000000001</c:v>
                </c:pt>
                <c:pt idx="414">
                  <c:v>-0.15799999999999997</c:v>
                </c:pt>
                <c:pt idx="415">
                  <c:v>-0.15039999999999998</c:v>
                </c:pt>
                <c:pt idx="416">
                  <c:v>-0.1318</c:v>
                </c:pt>
                <c:pt idx="417">
                  <c:v>-0.16699999999999998</c:v>
                </c:pt>
                <c:pt idx="418">
                  <c:v>-0.26700000000000002</c:v>
                </c:pt>
                <c:pt idx="419">
                  <c:v>-0.35720000000000002</c:v>
                </c:pt>
                <c:pt idx="420">
                  <c:v>-0.15360000000000001</c:v>
                </c:pt>
                <c:pt idx="421">
                  <c:v>-0.14320000000000002</c:v>
                </c:pt>
                <c:pt idx="422">
                  <c:v>-0.13340000000000002</c:v>
                </c:pt>
                <c:pt idx="423">
                  <c:v>-0.124</c:v>
                </c:pt>
                <c:pt idx="424">
                  <c:v>-0.14119999999999999</c:v>
                </c:pt>
                <c:pt idx="425">
                  <c:v>-0.2296</c:v>
                </c:pt>
                <c:pt idx="426">
                  <c:v>-0.18079999999999999</c:v>
                </c:pt>
                <c:pt idx="427">
                  <c:v>-0.1226</c:v>
                </c:pt>
                <c:pt idx="428">
                  <c:v>-0.13980000000000001</c:v>
                </c:pt>
                <c:pt idx="429">
                  <c:v>-0.1226</c:v>
                </c:pt>
                <c:pt idx="430">
                  <c:v>-0.11699999999999999</c:v>
                </c:pt>
                <c:pt idx="431">
                  <c:v>-0.14579999999999999</c:v>
                </c:pt>
                <c:pt idx="432">
                  <c:v>-0.15920000000000001</c:v>
                </c:pt>
                <c:pt idx="433">
                  <c:v>-0.1414</c:v>
                </c:pt>
                <c:pt idx="434">
                  <c:v>-0.1082</c:v>
                </c:pt>
                <c:pt idx="435">
                  <c:v>-0.1158</c:v>
                </c:pt>
                <c:pt idx="436">
                  <c:v>-9.5199999999999993E-2</c:v>
                </c:pt>
                <c:pt idx="437">
                  <c:v>-8.320000000000001E-2</c:v>
                </c:pt>
                <c:pt idx="438">
                  <c:v>-0.1012</c:v>
                </c:pt>
                <c:pt idx="439">
                  <c:v>-8.1199999999999994E-2</c:v>
                </c:pt>
                <c:pt idx="440">
                  <c:v>-9.4600000000000004E-2</c:v>
                </c:pt>
                <c:pt idx="441">
                  <c:v>-9.9600000000000008E-2</c:v>
                </c:pt>
                <c:pt idx="442">
                  <c:v>-0.1062</c:v>
                </c:pt>
                <c:pt idx="443">
                  <c:v>-8.8599999999999998E-2</c:v>
                </c:pt>
                <c:pt idx="444">
                  <c:v>-8.9400000000000007E-2</c:v>
                </c:pt>
                <c:pt idx="445">
                  <c:v>-0.12040000000000001</c:v>
                </c:pt>
                <c:pt idx="446">
                  <c:v>-0.1532</c:v>
                </c:pt>
                <c:pt idx="447">
                  <c:v>-0.20979999999999999</c:v>
                </c:pt>
                <c:pt idx="448">
                  <c:v>-0.1462</c:v>
                </c:pt>
                <c:pt idx="449">
                  <c:v>-9.7600000000000006E-2</c:v>
                </c:pt>
                <c:pt idx="450">
                  <c:v>-8.7999999999999995E-2</c:v>
                </c:pt>
                <c:pt idx="451">
                  <c:v>-7.7599999999999988E-2</c:v>
                </c:pt>
                <c:pt idx="452">
                  <c:v>-7.46E-2</c:v>
                </c:pt>
                <c:pt idx="453">
                  <c:v>-7.46E-2</c:v>
                </c:pt>
                <c:pt idx="454">
                  <c:v>-0.10220000000000001</c:v>
                </c:pt>
                <c:pt idx="455">
                  <c:v>-8.14E-2</c:v>
                </c:pt>
                <c:pt idx="456">
                  <c:v>-0.11119999999999999</c:v>
                </c:pt>
                <c:pt idx="457">
                  <c:v>-7.9400000000000012E-2</c:v>
                </c:pt>
                <c:pt idx="458">
                  <c:v>-7.4200000000000002E-2</c:v>
                </c:pt>
                <c:pt idx="459">
                  <c:v>-9.3199999999999991E-2</c:v>
                </c:pt>
                <c:pt idx="460">
                  <c:v>-7.3199999999999987E-2</c:v>
                </c:pt>
                <c:pt idx="461">
                  <c:v>-9.2999999999999999E-2</c:v>
                </c:pt>
                <c:pt idx="462">
                  <c:v>-7.6999999999999985E-2</c:v>
                </c:pt>
                <c:pt idx="463">
                  <c:v>-8.4000000000000005E-2</c:v>
                </c:pt>
                <c:pt idx="464">
                  <c:v>-7.400000000000001E-2</c:v>
                </c:pt>
                <c:pt idx="465">
                  <c:v>-4.6600000000000003E-2</c:v>
                </c:pt>
                <c:pt idx="466">
                  <c:v>-8.5999999999999993E-2</c:v>
                </c:pt>
                <c:pt idx="467">
                  <c:v>-5.4599999999999996E-2</c:v>
                </c:pt>
                <c:pt idx="468">
                  <c:v>-5.4199999999999998E-2</c:v>
                </c:pt>
                <c:pt idx="469">
                  <c:v>-6.2200000000000005E-2</c:v>
                </c:pt>
                <c:pt idx="470">
                  <c:v>-7.8199999999999992E-2</c:v>
                </c:pt>
                <c:pt idx="471">
                  <c:v>-5.4200000000000005E-2</c:v>
                </c:pt>
                <c:pt idx="472">
                  <c:v>-5.1200000000000002E-2</c:v>
                </c:pt>
                <c:pt idx="473">
                  <c:v>-5.2400000000000002E-2</c:v>
                </c:pt>
                <c:pt idx="474">
                  <c:v>-7.22E-2</c:v>
                </c:pt>
                <c:pt idx="475">
                  <c:v>-5.4200000000000012E-2</c:v>
                </c:pt>
                <c:pt idx="476">
                  <c:v>-2.9199999999999997E-2</c:v>
                </c:pt>
                <c:pt idx="477">
                  <c:v>-4.7E-2</c:v>
                </c:pt>
                <c:pt idx="478">
                  <c:v>-0.1076</c:v>
                </c:pt>
                <c:pt idx="479">
                  <c:v>-0.18180000000000002</c:v>
                </c:pt>
                <c:pt idx="480">
                  <c:v>-0.24260000000000001</c:v>
                </c:pt>
                <c:pt idx="481">
                  <c:v>-0.1744</c:v>
                </c:pt>
                <c:pt idx="482">
                  <c:v>-6.4799999999999996E-2</c:v>
                </c:pt>
                <c:pt idx="483">
                  <c:v>-3.6199999999999996E-2</c:v>
                </c:pt>
                <c:pt idx="484">
                  <c:v>-5.7799999999999997E-2</c:v>
                </c:pt>
                <c:pt idx="485">
                  <c:v>-3.9199999999999999E-2</c:v>
                </c:pt>
                <c:pt idx="486">
                  <c:v>-3.5800000000000005E-2</c:v>
                </c:pt>
                <c:pt idx="487">
                  <c:v>-0.10780000000000001</c:v>
                </c:pt>
                <c:pt idx="488">
                  <c:v>-0.11900000000000001</c:v>
                </c:pt>
                <c:pt idx="489">
                  <c:v>-7.7199999999999991E-2</c:v>
                </c:pt>
                <c:pt idx="490">
                  <c:v>-6.3E-2</c:v>
                </c:pt>
                <c:pt idx="491">
                  <c:v>-9.7799999999999998E-2</c:v>
                </c:pt>
                <c:pt idx="492">
                  <c:v>-6.6600000000000006E-2</c:v>
                </c:pt>
                <c:pt idx="493">
                  <c:v>-5.1399999999999994E-2</c:v>
                </c:pt>
                <c:pt idx="494">
                  <c:v>-0.1028</c:v>
                </c:pt>
                <c:pt idx="495">
                  <c:v>-0.12939999999999999</c:v>
                </c:pt>
                <c:pt idx="496">
                  <c:v>-0.11119999999999999</c:v>
                </c:pt>
                <c:pt idx="497">
                  <c:v>-6.0999999999999999E-2</c:v>
                </c:pt>
                <c:pt idx="498">
                  <c:v>-8.2000000000000003E-2</c:v>
                </c:pt>
                <c:pt idx="499">
                  <c:v>-7.5600000000000001E-2</c:v>
                </c:pt>
                <c:pt idx="500">
                  <c:v>-6.1400000000000003E-2</c:v>
                </c:pt>
                <c:pt idx="501">
                  <c:v>-0.11160000000000002</c:v>
                </c:pt>
                <c:pt idx="502">
                  <c:v>-0.17599999999999999</c:v>
                </c:pt>
                <c:pt idx="503">
                  <c:v>-0.15860000000000002</c:v>
                </c:pt>
                <c:pt idx="504">
                  <c:v>-9.0399999999999994E-2</c:v>
                </c:pt>
                <c:pt idx="505">
                  <c:v>-0.10639999999999999</c:v>
                </c:pt>
                <c:pt idx="506">
                  <c:v>-9.1200000000000003E-2</c:v>
                </c:pt>
                <c:pt idx="507">
                  <c:v>-8.2400000000000001E-2</c:v>
                </c:pt>
                <c:pt idx="508">
                  <c:v>-0.12260000000000001</c:v>
                </c:pt>
                <c:pt idx="509">
                  <c:v>-0.2112</c:v>
                </c:pt>
                <c:pt idx="510">
                  <c:v>-0.1552</c:v>
                </c:pt>
                <c:pt idx="511">
                  <c:v>-9.8400000000000001E-2</c:v>
                </c:pt>
                <c:pt idx="512">
                  <c:v>-0.11119999999999999</c:v>
                </c:pt>
                <c:pt idx="513">
                  <c:v>-9.7799999999999998E-2</c:v>
                </c:pt>
                <c:pt idx="514">
                  <c:v>-9.0799999999999992E-2</c:v>
                </c:pt>
                <c:pt idx="515">
                  <c:v>-0.13179999999999997</c:v>
                </c:pt>
                <c:pt idx="516">
                  <c:v>-0.1908</c:v>
                </c:pt>
                <c:pt idx="517">
                  <c:v>-0.20380000000000004</c:v>
                </c:pt>
                <c:pt idx="518">
                  <c:v>-0.191</c:v>
                </c:pt>
                <c:pt idx="519">
                  <c:v>-0.22020000000000001</c:v>
                </c:pt>
                <c:pt idx="520">
                  <c:v>-0.21740000000000001</c:v>
                </c:pt>
                <c:pt idx="521">
                  <c:v>-0.2014</c:v>
                </c:pt>
                <c:pt idx="522">
                  <c:v>-0.23820000000000002</c:v>
                </c:pt>
                <c:pt idx="523">
                  <c:v>-0.25719999999999998</c:v>
                </c:pt>
                <c:pt idx="524">
                  <c:v>-0.20760000000000001</c:v>
                </c:pt>
                <c:pt idx="525">
                  <c:v>-0.25900000000000001</c:v>
                </c:pt>
                <c:pt idx="526">
                  <c:v>-0.29619999999999996</c:v>
                </c:pt>
                <c:pt idx="527">
                  <c:v>-0.2964</c:v>
                </c:pt>
                <c:pt idx="528">
                  <c:v>-0.2928</c:v>
                </c:pt>
                <c:pt idx="529">
                  <c:v>-0.30880000000000002</c:v>
                </c:pt>
                <c:pt idx="530">
                  <c:v>-0.28959999999999997</c:v>
                </c:pt>
                <c:pt idx="531">
                  <c:v>-0.219</c:v>
                </c:pt>
                <c:pt idx="532">
                  <c:v>-0.27799999999999997</c:v>
                </c:pt>
                <c:pt idx="533">
                  <c:v>-0.33579999999999999</c:v>
                </c:pt>
                <c:pt idx="534">
                  <c:v>-0.31380000000000002</c:v>
                </c:pt>
                <c:pt idx="535">
                  <c:v>-0.31540000000000001</c:v>
                </c:pt>
                <c:pt idx="536">
                  <c:v>-0.33079999999999998</c:v>
                </c:pt>
                <c:pt idx="537">
                  <c:v>-0.29559999999999997</c:v>
                </c:pt>
                <c:pt idx="538">
                  <c:v>-0.24340000000000001</c:v>
                </c:pt>
                <c:pt idx="539">
                  <c:v>-0.31540000000000001</c:v>
                </c:pt>
                <c:pt idx="540">
                  <c:v>-0.27359999999999995</c:v>
                </c:pt>
                <c:pt idx="541">
                  <c:v>-0.2596</c:v>
                </c:pt>
                <c:pt idx="542">
                  <c:v>-0.24840000000000001</c:v>
                </c:pt>
                <c:pt idx="543">
                  <c:v>-0.2576</c:v>
                </c:pt>
                <c:pt idx="544">
                  <c:v>-0.2442</c:v>
                </c:pt>
                <c:pt idx="545">
                  <c:v>-0.16220000000000001</c:v>
                </c:pt>
                <c:pt idx="546">
                  <c:v>-0.15479999999999999</c:v>
                </c:pt>
                <c:pt idx="547">
                  <c:v>-0.1346</c:v>
                </c:pt>
                <c:pt idx="548">
                  <c:v>-0.10539999999999999</c:v>
                </c:pt>
                <c:pt idx="549">
                  <c:v>-9.8999999999999991E-2</c:v>
                </c:pt>
                <c:pt idx="550">
                  <c:v>-0.12239999999999999</c:v>
                </c:pt>
                <c:pt idx="551">
                  <c:v>-0.14279999999999998</c:v>
                </c:pt>
                <c:pt idx="552">
                  <c:v>-7.7399999999999983E-2</c:v>
                </c:pt>
                <c:pt idx="553">
                  <c:v>-6.3199999999999992E-2</c:v>
                </c:pt>
                <c:pt idx="554">
                  <c:v>-9.3000000000000013E-2</c:v>
                </c:pt>
                <c:pt idx="555">
                  <c:v>-8.7800000000000003E-2</c:v>
                </c:pt>
                <c:pt idx="556">
                  <c:v>-7.4400000000000008E-2</c:v>
                </c:pt>
                <c:pt idx="557">
                  <c:v>-0.11279999999999998</c:v>
                </c:pt>
                <c:pt idx="558">
                  <c:v>-0.11399999999999999</c:v>
                </c:pt>
                <c:pt idx="559">
                  <c:v>-7.4199999999999988E-2</c:v>
                </c:pt>
                <c:pt idx="560">
                  <c:v>-6.1799999999999994E-2</c:v>
                </c:pt>
                <c:pt idx="561">
                  <c:v>-6.2600000000000003E-2</c:v>
                </c:pt>
                <c:pt idx="562">
                  <c:v>-5.8660000000000004E-2</c:v>
                </c:pt>
                <c:pt idx="563">
                  <c:v>-4.519999999999999E-2</c:v>
                </c:pt>
                <c:pt idx="564">
                  <c:v>-9.1600000000000001E-2</c:v>
                </c:pt>
                <c:pt idx="565">
                  <c:v>-7.0400000000000004E-2</c:v>
                </c:pt>
                <c:pt idx="566">
                  <c:v>-2.7400000000000004E-2</c:v>
                </c:pt>
                <c:pt idx="567">
                  <c:v>-5.5600000000000004E-2</c:v>
                </c:pt>
                <c:pt idx="569">
                  <c:v>-3.9599999999999996E-2</c:v>
                </c:pt>
                <c:pt idx="570">
                  <c:v>-5.7200000000000001E-2</c:v>
                </c:pt>
                <c:pt idx="571">
                  <c:v>3.6000000000000004E-2</c:v>
                </c:pt>
                <c:pt idx="572">
                  <c:v>-9.5999999999999988E-2</c:v>
                </c:pt>
                <c:pt idx="573">
                  <c:v>-3.3599999999999998E-2</c:v>
                </c:pt>
                <c:pt idx="574">
                  <c:v>-3.0800000000000008E-2</c:v>
                </c:pt>
                <c:pt idx="575">
                  <c:v>-6.1600000000000009E-2</c:v>
                </c:pt>
                <c:pt idx="576">
                  <c:v>-5.28E-2</c:v>
                </c:pt>
                <c:pt idx="577">
                  <c:v>-2.6799999999999997E-2</c:v>
                </c:pt>
                <c:pt idx="578">
                  <c:v>-5.4800000000000008E-2</c:v>
                </c:pt>
                <c:pt idx="579">
                  <c:v>2E-3</c:v>
                </c:pt>
                <c:pt idx="580">
                  <c:v>2.2000000000000001E-3</c:v>
                </c:pt>
                <c:pt idx="581">
                  <c:v>-5.5799999999999995E-2</c:v>
                </c:pt>
                <c:pt idx="582">
                  <c:v>-4.1000000000000009E-2</c:v>
                </c:pt>
                <c:pt idx="583">
                  <c:v>-3.4600000000000006E-2</c:v>
                </c:pt>
                <c:pt idx="584">
                  <c:v>-2.9199999999999997E-2</c:v>
                </c:pt>
                <c:pt idx="585">
                  <c:v>-5.8399999999999994E-2</c:v>
                </c:pt>
                <c:pt idx="586">
                  <c:v>-5.3600000000000002E-2</c:v>
                </c:pt>
                <c:pt idx="587">
                  <c:v>-7.980000000000001E-2</c:v>
                </c:pt>
                <c:pt idx="588">
                  <c:v>-0.1208</c:v>
                </c:pt>
                <c:pt idx="589">
                  <c:v>-0.10100000000000001</c:v>
                </c:pt>
                <c:pt idx="590">
                  <c:v>-5.5799999999999995E-2</c:v>
                </c:pt>
                <c:pt idx="591">
                  <c:v>-3.1599999999999996E-2</c:v>
                </c:pt>
                <c:pt idx="592">
                  <c:v>-6.1000000000000006E-2</c:v>
                </c:pt>
                <c:pt idx="593">
                  <c:v>-1.0799999999999999E-2</c:v>
                </c:pt>
                <c:pt idx="594">
                  <c:v>3.5999999999999999E-3</c:v>
                </c:pt>
                <c:pt idx="595">
                  <c:v>-3.2600000000000004E-2</c:v>
                </c:pt>
                <c:pt idx="596">
                  <c:v>-5.2400000000000002E-2</c:v>
                </c:pt>
                <c:pt idx="597">
                  <c:v>-4.5200000000000004E-2</c:v>
                </c:pt>
                <c:pt idx="598">
                  <c:v>-2.46E-2</c:v>
                </c:pt>
                <c:pt idx="599">
                  <c:v>-4.759999999999999E-2</c:v>
                </c:pt>
                <c:pt idx="600">
                  <c:v>3.4000000000000011E-3</c:v>
                </c:pt>
                <c:pt idx="601">
                  <c:v>6.8000000000000022E-3</c:v>
                </c:pt>
                <c:pt idx="602">
                  <c:v>-5.3000000000000005E-2</c:v>
                </c:pt>
                <c:pt idx="603">
                  <c:v>-5.6399999999999999E-2</c:v>
                </c:pt>
                <c:pt idx="604">
                  <c:v>-4.1800000000000004E-2</c:v>
                </c:pt>
                <c:pt idx="605">
                  <c:v>-2.8399999999999995E-2</c:v>
                </c:pt>
                <c:pt idx="606">
                  <c:v>-5.16E-2</c:v>
                </c:pt>
                <c:pt idx="607">
                  <c:v>-5.3599999999999995E-2</c:v>
                </c:pt>
                <c:pt idx="611">
                  <c:v>-0.11719999999999998</c:v>
                </c:pt>
                <c:pt idx="612">
                  <c:v>-2.9400000000000003E-2</c:v>
                </c:pt>
                <c:pt idx="613">
                  <c:v>-5.5400000000000005E-2</c:v>
                </c:pt>
                <c:pt idx="614">
                  <c:v>3.4000000000000011E-3</c:v>
                </c:pt>
                <c:pt idx="615">
                  <c:v>-5.4000000000000006E-2</c:v>
                </c:pt>
                <c:pt idx="616">
                  <c:v>-4.7199999999999999E-2</c:v>
                </c:pt>
                <c:pt idx="617">
                  <c:v>-7.0999999999999994E-2</c:v>
                </c:pt>
                <c:pt idx="618">
                  <c:v>-7.8999999999999987E-2</c:v>
                </c:pt>
                <c:pt idx="619">
                  <c:v>-0.04</c:v>
                </c:pt>
                <c:pt idx="620">
                  <c:v>-5.2999999999999999E-2</c:v>
                </c:pt>
                <c:pt idx="621">
                  <c:v>1.1220000000000001E-2</c:v>
                </c:pt>
                <c:pt idx="622">
                  <c:v>-7.8000000000000005E-3</c:v>
                </c:pt>
                <c:pt idx="623">
                  <c:v>-4.24E-2</c:v>
                </c:pt>
                <c:pt idx="624">
                  <c:v>-7.7600000000000002E-2</c:v>
                </c:pt>
                <c:pt idx="625">
                  <c:v>-5.8199999999999995E-2</c:v>
                </c:pt>
                <c:pt idx="626">
                  <c:v>-3.2199999999999993E-2</c:v>
                </c:pt>
                <c:pt idx="627">
                  <c:v>-5.6199999999999993E-2</c:v>
                </c:pt>
                <c:pt idx="628">
                  <c:v>1.3400000000000002E-2</c:v>
                </c:pt>
                <c:pt idx="629">
                  <c:v>-1.1199999999999998E-2</c:v>
                </c:pt>
                <c:pt idx="630">
                  <c:v>-5.3000000000000005E-2</c:v>
                </c:pt>
                <c:pt idx="631">
                  <c:v>-9.5999999999999988E-2</c:v>
                </c:pt>
                <c:pt idx="632">
                  <c:v>-8.2799999999999985E-2</c:v>
                </c:pt>
                <c:pt idx="633">
                  <c:v>-5.6399999999999999E-2</c:v>
                </c:pt>
                <c:pt idx="634">
                  <c:v>-5.7599999999999991E-2</c:v>
                </c:pt>
                <c:pt idx="635">
                  <c:v>1.6000000000000005E-3</c:v>
                </c:pt>
                <c:pt idx="636">
                  <c:v>4.3999999999999997E-2</c:v>
                </c:pt>
                <c:pt idx="637">
                  <c:v>-4.9199999999999994E-2</c:v>
                </c:pt>
                <c:pt idx="638">
                  <c:v>-5.8400000000000007E-2</c:v>
                </c:pt>
                <c:pt idx="639">
                  <c:v>-4.8000000000000008E-2</c:v>
                </c:pt>
                <c:pt idx="640">
                  <c:v>-2.6399999999999996E-2</c:v>
                </c:pt>
                <c:pt idx="641">
                  <c:v>-5.5E-2</c:v>
                </c:pt>
                <c:pt idx="642">
                  <c:v>-4.4600000000000001E-2</c:v>
                </c:pt>
                <c:pt idx="643">
                  <c:v>-7.7000000000000013E-2</c:v>
                </c:pt>
                <c:pt idx="644">
                  <c:v>-0.10920000000000001</c:v>
                </c:pt>
                <c:pt idx="645">
                  <c:v>-0.20660000000000003</c:v>
                </c:pt>
                <c:pt idx="646">
                  <c:v>-6.4400000000000013E-2</c:v>
                </c:pt>
                <c:pt idx="647">
                  <c:v>-5.4999999999999993E-2</c:v>
                </c:pt>
                <c:pt idx="648">
                  <c:v>-6.4199999999999993E-2</c:v>
                </c:pt>
                <c:pt idx="649">
                  <c:v>-1.8200000000000001E-2</c:v>
                </c:pt>
                <c:pt idx="650">
                  <c:v>-1.5999999999999999E-3</c:v>
                </c:pt>
                <c:pt idx="651">
                  <c:v>-4.4000000000000004E-2</c:v>
                </c:pt>
                <c:pt idx="652">
                  <c:v>-6.0400000000000002E-2</c:v>
                </c:pt>
                <c:pt idx="653">
                  <c:v>-5.0599999999999992E-2</c:v>
                </c:pt>
                <c:pt idx="654">
                  <c:v>-4.5999999999999992E-2</c:v>
                </c:pt>
                <c:pt idx="655">
                  <c:v>-4.2799999999999998E-2</c:v>
                </c:pt>
                <c:pt idx="656">
                  <c:v>1.2400000000000001E-2</c:v>
                </c:pt>
                <c:pt idx="657">
                  <c:v>3.9199999999999999E-2</c:v>
                </c:pt>
                <c:pt idx="658">
                  <c:v>-4.5999999999999992E-2</c:v>
                </c:pt>
                <c:pt idx="659">
                  <c:v>-6.1799999999999994E-2</c:v>
                </c:pt>
                <c:pt idx="660">
                  <c:v>-7.1800000000000003E-2</c:v>
                </c:pt>
                <c:pt idx="661">
                  <c:v>-6.6600000000000006E-2</c:v>
                </c:pt>
                <c:pt idx="662">
                  <c:v>-0.21760000000000002</c:v>
                </c:pt>
                <c:pt idx="663">
                  <c:v>-0.1686</c:v>
                </c:pt>
                <c:pt idx="664">
                  <c:v>-0.18319999999999997</c:v>
                </c:pt>
                <c:pt idx="665">
                  <c:v>-0.18279999999999999</c:v>
                </c:pt>
                <c:pt idx="666">
                  <c:v>-0.19559999999999997</c:v>
                </c:pt>
                <c:pt idx="667">
                  <c:v>-0.19400000000000001</c:v>
                </c:pt>
                <c:pt idx="668">
                  <c:v>-0.1802</c:v>
                </c:pt>
                <c:pt idx="669">
                  <c:v>-0.30620000000000003</c:v>
                </c:pt>
                <c:pt idx="670">
                  <c:v>-0.2702</c:v>
                </c:pt>
                <c:pt idx="671">
                  <c:v>-0.14880000000000002</c:v>
                </c:pt>
                <c:pt idx="672">
                  <c:v>-0.16819999999999999</c:v>
                </c:pt>
                <c:pt idx="673">
                  <c:v>-0.1714</c:v>
                </c:pt>
                <c:pt idx="674">
                  <c:v>-0.22239999999999999</c:v>
                </c:pt>
                <c:pt idx="675">
                  <c:v>-0.23279999999999998</c:v>
                </c:pt>
                <c:pt idx="676">
                  <c:v>-0.25559999999999999</c:v>
                </c:pt>
                <c:pt idx="677">
                  <c:v>-0.2064</c:v>
                </c:pt>
                <c:pt idx="678">
                  <c:v>-0.16659999999999997</c:v>
                </c:pt>
                <c:pt idx="679">
                  <c:v>-0.1406</c:v>
                </c:pt>
                <c:pt idx="680">
                  <c:v>-0.14579999999999999</c:v>
                </c:pt>
                <c:pt idx="681">
                  <c:v>-0.14179999999999998</c:v>
                </c:pt>
                <c:pt idx="682">
                  <c:v>-0.127</c:v>
                </c:pt>
                <c:pt idx="683">
                  <c:v>-0.1452</c:v>
                </c:pt>
                <c:pt idx="684">
                  <c:v>-0.1484</c:v>
                </c:pt>
                <c:pt idx="685">
                  <c:v>-0.18159999999999998</c:v>
                </c:pt>
                <c:pt idx="686">
                  <c:v>-0.13039999999999999</c:v>
                </c:pt>
                <c:pt idx="687">
                  <c:v>-0.14280000000000001</c:v>
                </c:pt>
                <c:pt idx="688">
                  <c:v>-0.13100000000000001</c:v>
                </c:pt>
                <c:pt idx="689">
                  <c:v>-0.11979999999999999</c:v>
                </c:pt>
                <c:pt idx="690">
                  <c:v>-0.1326</c:v>
                </c:pt>
                <c:pt idx="691">
                  <c:v>-0.14499999999999999</c:v>
                </c:pt>
                <c:pt idx="692">
                  <c:v>-0.1638</c:v>
                </c:pt>
                <c:pt idx="693">
                  <c:v>-0.12219999999999999</c:v>
                </c:pt>
                <c:pt idx="694">
                  <c:v>-0.1328</c:v>
                </c:pt>
                <c:pt idx="695">
                  <c:v>-0.11560000000000001</c:v>
                </c:pt>
                <c:pt idx="696">
                  <c:v>-0.1066</c:v>
                </c:pt>
                <c:pt idx="697">
                  <c:v>-0.11380000000000001</c:v>
                </c:pt>
                <c:pt idx="698">
                  <c:v>-9.9599999999999994E-2</c:v>
                </c:pt>
                <c:pt idx="699">
                  <c:v>-9.8400000000000001E-2</c:v>
                </c:pt>
                <c:pt idx="700">
                  <c:v>-0.1026</c:v>
                </c:pt>
                <c:pt idx="701">
                  <c:v>-0.11020000000000001</c:v>
                </c:pt>
                <c:pt idx="702">
                  <c:v>-9.0399999999999994E-2</c:v>
                </c:pt>
                <c:pt idx="703">
                  <c:v>-8.1200000000000008E-2</c:v>
                </c:pt>
                <c:pt idx="704">
                  <c:v>-9.3199999999999991E-2</c:v>
                </c:pt>
                <c:pt idx="705">
                  <c:v>-8.8599999999999984E-2</c:v>
                </c:pt>
                <c:pt idx="706">
                  <c:v>-4.2199999999999994E-2</c:v>
                </c:pt>
                <c:pt idx="707">
                  <c:v>-8.0600000000000005E-2</c:v>
                </c:pt>
                <c:pt idx="708">
                  <c:v>-9.2600000000000002E-2</c:v>
                </c:pt>
                <c:pt idx="709">
                  <c:v>-7.5600000000000001E-2</c:v>
                </c:pt>
                <c:pt idx="710">
                  <c:v>-7.7399999999999997E-2</c:v>
                </c:pt>
                <c:pt idx="711">
                  <c:v>-8.0399999999999999E-2</c:v>
                </c:pt>
                <c:pt idx="712">
                  <c:v>-5.1400000000000001E-2</c:v>
                </c:pt>
                <c:pt idx="713">
                  <c:v>-5.3999999999999999E-2</c:v>
                </c:pt>
                <c:pt idx="714">
                  <c:v>-4.979999999999999E-2</c:v>
                </c:pt>
                <c:pt idx="715">
                  <c:v>-8.3600000000000008E-2</c:v>
                </c:pt>
                <c:pt idx="716">
                  <c:v>-7.6200000000000004E-2</c:v>
                </c:pt>
                <c:pt idx="717">
                  <c:v>-3.7600000000000001E-2</c:v>
                </c:pt>
                <c:pt idx="718">
                  <c:v>-6.7199999999999996E-2</c:v>
                </c:pt>
                <c:pt idx="719">
                  <c:v>-7.1199999999999999E-2</c:v>
                </c:pt>
                <c:pt idx="720">
                  <c:v>-1.5600000000000001E-2</c:v>
                </c:pt>
                <c:pt idx="721">
                  <c:v>-6.2800000000000009E-2</c:v>
                </c:pt>
                <c:pt idx="722">
                  <c:v>-7.6999999999999999E-2</c:v>
                </c:pt>
                <c:pt idx="723">
                  <c:v>-6.2199999999999991E-2</c:v>
                </c:pt>
                <c:pt idx="724">
                  <c:v>-4.5599999999999995E-2</c:v>
                </c:pt>
                <c:pt idx="725">
                  <c:v>-6.9200000000000012E-2</c:v>
                </c:pt>
                <c:pt idx="726">
                  <c:v>-5.6399999999999999E-2</c:v>
                </c:pt>
                <c:pt idx="727">
                  <c:v>2.1600000000000001E-2</c:v>
                </c:pt>
              </c:numCache>
            </c:numRef>
          </c:yVal>
          <c:smooth val="0"/>
          <c:extLst>
            <c:ext xmlns:c16="http://schemas.microsoft.com/office/drawing/2014/chart" uri="{C3380CC4-5D6E-409C-BE32-E72D297353CC}">
              <c16:uniqueId val="{00000000-D2F2-48D1-908F-8406238381B3}"/>
            </c:ext>
          </c:extLst>
        </c:ser>
        <c:dLbls>
          <c:showLegendKey val="0"/>
          <c:showVal val="0"/>
          <c:showCatName val="0"/>
          <c:showSerName val="0"/>
          <c:showPercent val="0"/>
          <c:showBubbleSize val="0"/>
        </c:dLbls>
        <c:axId val="300178224"/>
        <c:axId val="300174896"/>
      </c:scatterChart>
      <c:valAx>
        <c:axId val="300178224"/>
        <c:scaling>
          <c:orientation val="minMax"/>
          <c:max val="44620"/>
          <c:min val="43891"/>
        </c:scaling>
        <c:delete val="0"/>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300174896"/>
        <c:crossesAt val="0.2"/>
        <c:crossBetween val="midCat"/>
        <c:majorUnit val="100"/>
      </c:valAx>
      <c:valAx>
        <c:axId val="300174896"/>
        <c:scaling>
          <c:orientation val="minMax"/>
          <c:max val="0.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300178224"/>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0.60864</cdr:x>
      <cdr:y>0.19539</cdr:y>
    </cdr:from>
    <cdr:to>
      <cdr:x>0.68848</cdr:x>
      <cdr:y>0.50158</cdr:y>
    </cdr:to>
    <cdr:sp macro="" textlink="">
      <cdr:nvSpPr>
        <cdr:cNvPr id="2" name="Rectángulo 1"/>
        <cdr:cNvSpPr/>
      </cdr:nvSpPr>
      <cdr:spPr>
        <a:xfrm xmlns:a="http://schemas.openxmlformats.org/drawingml/2006/main">
          <a:off x="4026479" y="535998"/>
          <a:ext cx="528203" cy="839932"/>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ES"/>
        </a:p>
      </cdr:txBody>
    </cdr:sp>
  </cdr:relSizeAnchor>
  <cdr:relSizeAnchor xmlns:cdr="http://schemas.openxmlformats.org/drawingml/2006/chartDrawing">
    <cdr:from>
      <cdr:x>0.57461</cdr:x>
      <cdr:y>0.52367</cdr:y>
    </cdr:from>
    <cdr:to>
      <cdr:x>0.71283</cdr:x>
      <cdr:y>0.85701</cdr:y>
    </cdr:to>
    <cdr:sp macro="" textlink="">
      <cdr:nvSpPr>
        <cdr:cNvPr id="3" name="CuadroTexto 2"/>
        <cdr:cNvSpPr txBox="1"/>
      </cdr:nvSpPr>
      <cdr:spPr>
        <a:xfrm xmlns:a="http://schemas.openxmlformats.org/drawingml/2006/main">
          <a:off x="3801341" y="143654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100"/>
            <a:t>01/06 a 31-07/2021</a:t>
          </a:r>
        </a:p>
        <a:p xmlns:a="http://schemas.openxmlformats.org/drawingml/2006/main">
          <a:r>
            <a:rPr lang="es-ES" sz="1100"/>
            <a:t>-10%</a:t>
          </a:r>
        </a:p>
      </cdr:txBody>
    </cdr:sp>
  </cdr:relSizeAnchor>
  <cdr:relSizeAnchor xmlns:cdr="http://schemas.openxmlformats.org/drawingml/2006/chartDrawing">
    <cdr:from>
      <cdr:x>0.16885</cdr:x>
      <cdr:y>0.20486</cdr:y>
    </cdr:from>
    <cdr:to>
      <cdr:x>0.25524</cdr:x>
      <cdr:y>0.62784</cdr:y>
    </cdr:to>
    <cdr:sp macro="" textlink="">
      <cdr:nvSpPr>
        <cdr:cNvPr id="4" name="Rectángulo 3"/>
        <cdr:cNvSpPr/>
      </cdr:nvSpPr>
      <cdr:spPr>
        <a:xfrm xmlns:a="http://schemas.openxmlformats.org/drawingml/2006/main">
          <a:off x="1117024" y="561976"/>
          <a:ext cx="571500" cy="1160318"/>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ES"/>
        </a:p>
      </cdr:txBody>
    </cdr:sp>
  </cdr:relSizeAnchor>
  <cdr:relSizeAnchor xmlns:cdr="http://schemas.openxmlformats.org/drawingml/2006/chartDrawing">
    <cdr:from>
      <cdr:x>0.18586</cdr:x>
      <cdr:y>0.64457</cdr:y>
    </cdr:from>
    <cdr:to>
      <cdr:x>0.32408</cdr:x>
      <cdr:y>0.9779</cdr:y>
    </cdr:to>
    <cdr:sp macro="" textlink="">
      <cdr:nvSpPr>
        <cdr:cNvPr id="5" name="CuadroTexto 4"/>
        <cdr:cNvSpPr txBox="1"/>
      </cdr:nvSpPr>
      <cdr:spPr>
        <a:xfrm xmlns:a="http://schemas.openxmlformats.org/drawingml/2006/main">
          <a:off x="1229591" y="176818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S" sz="1100"/>
            <a:t>01/06</a:t>
          </a:r>
          <a:r>
            <a:rPr lang="es-ES" sz="1100" baseline="0"/>
            <a:t> a 31/07/2020</a:t>
          </a:r>
        </a:p>
        <a:p xmlns:a="http://schemas.openxmlformats.org/drawingml/2006/main">
          <a:r>
            <a:rPr lang="es-ES" sz="1100" baseline="0"/>
            <a:t>-20%</a:t>
          </a:r>
          <a:endParaRPr lang="es-E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FB62D75-E7E6-466D-BFA2-426BD47DCDFA}" type="datetimeFigureOut">
              <a:rPr lang="es-ES"/>
              <a:pPr>
                <a:defRPr/>
              </a:pPr>
              <a:t>12/05/2023</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panose="020B0604020202020204" pitchFamily="34" charset="0"/>
              </a:defRPr>
            </a:lvl1pPr>
          </a:lstStyle>
          <a:p>
            <a:pPr>
              <a:defRPr/>
            </a:pPr>
            <a:fld id="{95E86046-7523-4CDC-B414-1C66B18B1237}" type="slidenum">
              <a:rPr lang="es-ES" altLang="es-ES"/>
              <a:pPr>
                <a:defRPr/>
              </a:pPr>
              <a:t>‹#›</a:t>
            </a:fld>
            <a:endParaRPr lang="es-ES" altLang="es-ES"/>
          </a:p>
        </p:txBody>
      </p:sp>
    </p:spTree>
    <p:extLst>
      <p:ext uri="{BB962C8B-B14F-4D97-AF65-F5344CB8AC3E}">
        <p14:creationId xmlns:p14="http://schemas.microsoft.com/office/powerpoint/2010/main" val="2536076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4 Marcador de pie de página"/>
          <p:cNvSpPr>
            <a:spLocks noGrp="1"/>
          </p:cNvSpPr>
          <p:nvPr>
            <p:ph type="ftr" sz="quarter" idx="10"/>
          </p:nvPr>
        </p:nvSpPr>
        <p:spPr/>
        <p:txBody>
          <a:bodyPr/>
          <a:lstStyle>
            <a:lvl1pPr algn="ctr">
              <a:defRPr sz="1200">
                <a:solidFill>
                  <a:prstClr val="black"/>
                </a:solidFill>
              </a:defRPr>
            </a:lvl1pPr>
          </a:lstStyle>
          <a:p>
            <a:pPr>
              <a:defRPr/>
            </a:pPr>
            <a:r>
              <a:rPr lang="es-ES"/>
              <a:t>Madrid, 28 de abril de 2016</a:t>
            </a:r>
          </a:p>
        </p:txBody>
      </p:sp>
    </p:spTree>
    <p:extLst>
      <p:ext uri="{BB962C8B-B14F-4D97-AF65-F5344CB8AC3E}">
        <p14:creationId xmlns:p14="http://schemas.microsoft.com/office/powerpoint/2010/main" val="2683793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4 Marcador de pie de página"/>
          <p:cNvSpPr>
            <a:spLocks noGrp="1"/>
          </p:cNvSpPr>
          <p:nvPr>
            <p:ph type="ftr" sz="quarter" idx="10"/>
          </p:nvPr>
        </p:nvSpPr>
        <p:spPr/>
        <p:txBody>
          <a:bodyPr/>
          <a:lstStyle>
            <a:lvl1pPr algn="ctr">
              <a:defRPr sz="1200">
                <a:solidFill>
                  <a:prstClr val="black"/>
                </a:solidFill>
              </a:defRPr>
            </a:lvl1pPr>
          </a:lstStyle>
          <a:p>
            <a:pPr>
              <a:defRPr/>
            </a:pPr>
            <a:r>
              <a:rPr lang="es-ES"/>
              <a:t>Madrid, 28 de abril de 2016</a:t>
            </a:r>
          </a:p>
        </p:txBody>
      </p:sp>
    </p:spTree>
    <p:extLst>
      <p:ext uri="{BB962C8B-B14F-4D97-AF65-F5344CB8AC3E}">
        <p14:creationId xmlns:p14="http://schemas.microsoft.com/office/powerpoint/2010/main" val="246476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1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5 Marcador de número de diapositiva"/>
          <p:cNvSpPr>
            <a:spLocks noGrp="1"/>
          </p:cNvSpPr>
          <p:nvPr>
            <p:ph type="sldNum" sz="quarter" idx="10"/>
          </p:nvPr>
        </p:nvSpPr>
        <p:spPr>
          <a:xfrm>
            <a:off x="8737600" y="6356355"/>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33073B7B-E144-4346-B859-B373441B7D7F}" type="slidenum">
              <a:rPr lang="es-ES" altLang="es-ES"/>
              <a:pPr>
                <a:defRPr/>
              </a:pPr>
              <a:t>‹#›</a:t>
            </a:fld>
            <a:endParaRPr lang="es-ES" altLang="es-ES"/>
          </a:p>
        </p:txBody>
      </p:sp>
      <p:sp>
        <p:nvSpPr>
          <p:cNvPr id="5" name="4 Marcador de pie de página"/>
          <p:cNvSpPr>
            <a:spLocks noGrp="1"/>
          </p:cNvSpPr>
          <p:nvPr>
            <p:ph type="ftr" sz="quarter" idx="11"/>
          </p:nvPr>
        </p:nvSpPr>
        <p:spPr/>
        <p:txBody>
          <a:bodyPr/>
          <a:lstStyle>
            <a:lvl1pPr algn="ctr">
              <a:defRPr sz="1200">
                <a:solidFill>
                  <a:prstClr val="black"/>
                </a:solidFill>
              </a:defRPr>
            </a:lvl1pPr>
          </a:lstStyle>
          <a:p>
            <a:pPr>
              <a:defRPr/>
            </a:pPr>
            <a:r>
              <a:rPr lang="es-ES"/>
              <a:t>Madrid, 28 de abril de 2016</a:t>
            </a:r>
          </a:p>
        </p:txBody>
      </p:sp>
    </p:spTree>
    <p:extLst>
      <p:ext uri="{BB962C8B-B14F-4D97-AF65-F5344CB8AC3E}">
        <p14:creationId xmlns:p14="http://schemas.microsoft.com/office/powerpoint/2010/main" val="4118579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6 Marcador de número de diapositiva"/>
          <p:cNvSpPr>
            <a:spLocks noGrp="1"/>
          </p:cNvSpPr>
          <p:nvPr>
            <p:ph type="sldNum" sz="quarter" idx="10"/>
          </p:nvPr>
        </p:nvSpPr>
        <p:spPr>
          <a:xfrm>
            <a:off x="8737600" y="6356355"/>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F268264B-29FA-45E9-A91A-0E51BB9E5AAB}" type="slidenum">
              <a:rPr lang="es-ES" altLang="es-ES"/>
              <a:pPr>
                <a:defRPr/>
              </a:pPr>
              <a:t>‹#›</a:t>
            </a:fld>
            <a:endParaRPr lang="es-ES" altLang="es-ES"/>
          </a:p>
        </p:txBody>
      </p:sp>
      <p:sp>
        <p:nvSpPr>
          <p:cNvPr id="6" name="4 Marcador de pie de página"/>
          <p:cNvSpPr>
            <a:spLocks noGrp="1"/>
          </p:cNvSpPr>
          <p:nvPr>
            <p:ph type="ftr" sz="quarter" idx="11"/>
          </p:nvPr>
        </p:nvSpPr>
        <p:spPr/>
        <p:txBody>
          <a:bodyPr/>
          <a:lstStyle>
            <a:lvl1pPr algn="ctr">
              <a:defRPr sz="1200">
                <a:solidFill>
                  <a:prstClr val="black"/>
                </a:solidFill>
              </a:defRPr>
            </a:lvl1pPr>
          </a:lstStyle>
          <a:p>
            <a:pPr>
              <a:defRPr/>
            </a:pPr>
            <a:r>
              <a:rPr lang="es-ES"/>
              <a:t>Madrid, 28 de abril de 2016</a:t>
            </a:r>
          </a:p>
        </p:txBody>
      </p:sp>
    </p:spTree>
    <p:extLst>
      <p:ext uri="{BB962C8B-B14F-4D97-AF65-F5344CB8AC3E}">
        <p14:creationId xmlns:p14="http://schemas.microsoft.com/office/powerpoint/2010/main" val="47566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8 Marcador de número de diapositiva"/>
          <p:cNvSpPr>
            <a:spLocks noGrp="1"/>
          </p:cNvSpPr>
          <p:nvPr>
            <p:ph type="sldNum" sz="quarter" idx="10"/>
          </p:nvPr>
        </p:nvSpPr>
        <p:spPr>
          <a:xfrm>
            <a:off x="8737600" y="6356355"/>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D0D49432-1674-4A00-844B-E39C27B53780}" type="slidenum">
              <a:rPr lang="es-ES" altLang="es-ES"/>
              <a:pPr>
                <a:defRPr/>
              </a:pPr>
              <a:t>‹#›</a:t>
            </a:fld>
            <a:endParaRPr lang="es-ES" altLang="es-ES"/>
          </a:p>
        </p:txBody>
      </p:sp>
      <p:sp>
        <p:nvSpPr>
          <p:cNvPr id="8" name="4 Marcador de pie de página"/>
          <p:cNvSpPr>
            <a:spLocks noGrp="1"/>
          </p:cNvSpPr>
          <p:nvPr>
            <p:ph type="ftr" sz="quarter" idx="11"/>
          </p:nvPr>
        </p:nvSpPr>
        <p:spPr/>
        <p:txBody>
          <a:bodyPr/>
          <a:lstStyle>
            <a:lvl1pPr algn="ctr">
              <a:defRPr sz="1200">
                <a:solidFill>
                  <a:prstClr val="black"/>
                </a:solidFill>
              </a:defRPr>
            </a:lvl1pPr>
          </a:lstStyle>
          <a:p>
            <a:pPr>
              <a:defRPr/>
            </a:pPr>
            <a:r>
              <a:rPr lang="es-ES"/>
              <a:t>Madrid, 28 de abril de 2016</a:t>
            </a:r>
          </a:p>
        </p:txBody>
      </p:sp>
    </p:spTree>
    <p:extLst>
      <p:ext uri="{BB962C8B-B14F-4D97-AF65-F5344CB8AC3E}">
        <p14:creationId xmlns:p14="http://schemas.microsoft.com/office/powerpoint/2010/main" val="351242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4 Marcador de pie de página"/>
          <p:cNvSpPr>
            <a:spLocks noGrp="1"/>
          </p:cNvSpPr>
          <p:nvPr>
            <p:ph type="ftr" sz="quarter" idx="10"/>
          </p:nvPr>
        </p:nvSpPr>
        <p:spPr/>
        <p:txBody>
          <a:bodyPr/>
          <a:lstStyle>
            <a:lvl1pPr algn="ctr">
              <a:defRPr sz="1200">
                <a:solidFill>
                  <a:prstClr val="black"/>
                </a:solidFill>
              </a:defRPr>
            </a:lvl1pPr>
          </a:lstStyle>
          <a:p>
            <a:pPr>
              <a:defRPr/>
            </a:pPr>
            <a:r>
              <a:rPr lang="es-ES"/>
              <a:t>Madrid, 28 de abril de 2016</a:t>
            </a:r>
          </a:p>
        </p:txBody>
      </p:sp>
    </p:spTree>
    <p:extLst>
      <p:ext uri="{BB962C8B-B14F-4D97-AF65-F5344CB8AC3E}">
        <p14:creationId xmlns:p14="http://schemas.microsoft.com/office/powerpoint/2010/main" val="93977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5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74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1 Marcador de título"/>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3078" name="2 Marcador de texto"/>
          <p:cNvSpPr>
            <a:spLocks noGrp="1"/>
          </p:cNvSpPr>
          <p:nvPr>
            <p:ph type="body" idx="1"/>
          </p:nvPr>
        </p:nvSpPr>
        <p:spPr bwMode="auto">
          <a:xfrm>
            <a:off x="609600" y="160020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609600" y="6356355"/>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endParaRPr lang="es-ES" altLang="es-ES"/>
          </a:p>
        </p:txBody>
      </p:sp>
      <p:sp>
        <p:nvSpPr>
          <p:cNvPr id="5" name="4 Marcador de pie de página"/>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solidFill>
                <a:latin typeface="+mn-lt"/>
                <a:cs typeface="+mn-cs"/>
              </a:defRPr>
            </a:lvl1pPr>
          </a:lstStyle>
          <a:p>
            <a:pPr>
              <a:defRPr/>
            </a:pPr>
            <a:r>
              <a:rPr lang="es-ES"/>
              <a:t>Madrid, 28 de abril de 2016</a:t>
            </a:r>
          </a:p>
        </p:txBody>
      </p:sp>
    </p:spTree>
    <p:extLst>
      <p:ext uri="{BB962C8B-B14F-4D97-AF65-F5344CB8AC3E}">
        <p14:creationId xmlns:p14="http://schemas.microsoft.com/office/powerpoint/2010/main" val="39679972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7"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31.emf"/><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a:xfrm>
            <a:off x="1521849" y="6098735"/>
            <a:ext cx="9180513" cy="841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2"/>
          <p:cNvSpPr>
            <a:spLocks noChangeArrowheads="1"/>
          </p:cNvSpPr>
          <p:nvPr/>
        </p:nvSpPr>
        <p:spPr bwMode="auto">
          <a:xfrm>
            <a:off x="10252" y="-7434"/>
            <a:ext cx="121714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s-ES" altLang="es-ES" sz="3600" b="1" i="1" dirty="0">
                <a:solidFill>
                  <a:srgbClr val="0D0D0D"/>
                </a:solidFill>
              </a:rPr>
              <a:t>SCIENTIFIC BASIS FOR A SPANISH OZONE ABATEMENT PLAN</a:t>
            </a:r>
          </a:p>
        </p:txBody>
      </p:sp>
      <p:sp>
        <p:nvSpPr>
          <p:cNvPr id="19" name="Text Box 2"/>
          <p:cNvSpPr txBox="1">
            <a:spLocks noChangeArrowheads="1"/>
          </p:cNvSpPr>
          <p:nvPr/>
        </p:nvSpPr>
        <p:spPr bwMode="auto">
          <a:xfrm>
            <a:off x="3573463" y="2500313"/>
            <a:ext cx="8382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lnSpc>
                <a:spcPct val="107000"/>
              </a:lnSpc>
              <a:spcBef>
                <a:spcPct val="0"/>
              </a:spcBef>
              <a:spcAft>
                <a:spcPts val="800"/>
              </a:spcAft>
              <a:buFontTx/>
              <a:buNone/>
            </a:pPr>
            <a:r>
              <a:rPr lang="es-ES" altLang="es-ES" sz="1000" b="1">
                <a:solidFill>
                  <a:srgbClr val="FFFFFF"/>
                </a:solidFill>
                <a:ea typeface="Calibri" pitchFamily="34" charset="0"/>
                <a:cs typeface="Times New Roman" pitchFamily="18" charset="0"/>
              </a:rPr>
              <a:t>O</a:t>
            </a:r>
            <a:r>
              <a:rPr lang="es-ES" altLang="es-ES" sz="1000" b="1" baseline="-25000">
                <a:solidFill>
                  <a:srgbClr val="FFFFFF"/>
                </a:solidFill>
                <a:ea typeface="Calibri" pitchFamily="34" charset="0"/>
                <a:cs typeface="Times New Roman" pitchFamily="18" charset="0"/>
              </a:rPr>
              <a:t>3</a:t>
            </a:r>
            <a:r>
              <a:rPr lang="es-ES" altLang="es-ES" sz="1000" b="1">
                <a:solidFill>
                  <a:srgbClr val="FFFFFF"/>
                </a:solidFill>
                <a:ea typeface="Calibri" pitchFamily="34" charset="0"/>
                <a:cs typeface="Times New Roman" pitchFamily="18" charset="0"/>
              </a:rPr>
              <a:t> (</a:t>
            </a:r>
            <a:r>
              <a:rPr lang="en-GB" altLang="es-ES" sz="1000" b="1">
                <a:solidFill>
                  <a:srgbClr val="FFFFFF"/>
                </a:solidFill>
                <a:latin typeface="Times New Roman" pitchFamily="18" charset="0"/>
                <a:ea typeface="Calibri" pitchFamily="34" charset="0"/>
                <a:cs typeface="Times New Roman" pitchFamily="18" charset="0"/>
              </a:rPr>
              <a:t>µ</a:t>
            </a:r>
            <a:r>
              <a:rPr lang="en-GB" altLang="es-ES" sz="1000" b="1">
                <a:solidFill>
                  <a:srgbClr val="FFFFFF"/>
                </a:solidFill>
                <a:ea typeface="Calibri" pitchFamily="34" charset="0"/>
                <a:cs typeface="Times New Roman" pitchFamily="18" charset="0"/>
              </a:rPr>
              <a:t>gm</a:t>
            </a:r>
            <a:r>
              <a:rPr lang="en-GB" altLang="es-ES" sz="1000" b="1" baseline="30000">
                <a:solidFill>
                  <a:srgbClr val="FFFFFF"/>
                </a:solidFill>
                <a:ea typeface="Calibri" pitchFamily="34" charset="0"/>
                <a:cs typeface="Times New Roman" pitchFamily="18" charset="0"/>
              </a:rPr>
              <a:t>-3</a:t>
            </a:r>
            <a:r>
              <a:rPr lang="en-GB" altLang="es-ES" sz="1000" b="1">
                <a:solidFill>
                  <a:srgbClr val="FFFFFF"/>
                </a:solidFill>
                <a:ea typeface="Calibri" pitchFamily="34" charset="0"/>
                <a:cs typeface="Times New Roman" pitchFamily="18" charset="0"/>
              </a:rPr>
              <a:t>) </a:t>
            </a:r>
            <a:endParaRPr lang="es-ES" altLang="es-ES" sz="1100">
              <a:ea typeface="Calibri" pitchFamily="34" charset="0"/>
              <a:cs typeface="Times New Roman" pitchFamily="18" charset="0"/>
            </a:endParaRPr>
          </a:p>
          <a:p>
            <a:pPr eaLnBrk="1" hangingPunct="1">
              <a:lnSpc>
                <a:spcPct val="107000"/>
              </a:lnSpc>
              <a:spcBef>
                <a:spcPct val="0"/>
              </a:spcBef>
              <a:spcAft>
                <a:spcPts val="800"/>
              </a:spcAft>
              <a:buFontTx/>
              <a:buNone/>
            </a:pPr>
            <a:r>
              <a:rPr lang="en-US" altLang="es-ES" sz="1400" b="1">
                <a:solidFill>
                  <a:srgbClr val="FFFFFF"/>
                </a:solidFill>
                <a:ea typeface="Calibri" pitchFamily="34" charset="0"/>
                <a:cs typeface="Times New Roman" pitchFamily="18" charset="0"/>
              </a:rPr>
              <a:t> </a:t>
            </a:r>
            <a:endParaRPr lang="es-ES" altLang="es-ES" sz="1100">
              <a:ea typeface="Calibri" pitchFamily="34" charset="0"/>
              <a:cs typeface="Times New Roman" pitchFamily="18" charset="0"/>
            </a:endParaRPr>
          </a:p>
        </p:txBody>
      </p:sp>
      <p:pic>
        <p:nvPicPr>
          <p:cNvPr id="21"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023" y="6417285"/>
            <a:ext cx="786235" cy="3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descr="CS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509" y="6241473"/>
            <a:ext cx="396411" cy="59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http://www.ceam.es/GVAceam/Home_files/logoceam.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1821" y="6170846"/>
            <a:ext cx="6905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Resultado de imagen de universidad del pais vasco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3658" y="6230735"/>
            <a:ext cx="757093" cy="57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1 Rectángulo"/>
          <p:cNvSpPr>
            <a:spLocks noChangeArrowheads="1"/>
          </p:cNvSpPr>
          <p:nvPr/>
        </p:nvSpPr>
        <p:spPr bwMode="auto">
          <a:xfrm>
            <a:off x="60325" y="648008"/>
            <a:ext cx="12131675" cy="466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None/>
            </a:pPr>
            <a:r>
              <a:rPr lang="es-ES" altLang="es-ES" sz="1500" b="1" i="1" dirty="0"/>
              <a:t>X. Querol</a:t>
            </a:r>
            <a:r>
              <a:rPr lang="es-ES" altLang="es-ES" sz="1500" b="1" i="1" baseline="30000" dirty="0"/>
              <a:t>1</a:t>
            </a:r>
            <a:r>
              <a:rPr lang="es-ES" altLang="es-ES" sz="1500" b="1" i="1" dirty="0"/>
              <a:t>, A. Alastuey</a:t>
            </a:r>
            <a:r>
              <a:rPr lang="es-ES" altLang="es-ES" sz="1500" b="1" i="1" baseline="30000" dirty="0"/>
              <a:t>1</a:t>
            </a:r>
            <a:r>
              <a:rPr lang="es-ES" altLang="es-ES" sz="1500" b="1" i="1" dirty="0"/>
              <a:t>, J. Massagué</a:t>
            </a:r>
            <a:r>
              <a:rPr lang="es-ES" altLang="es-ES" sz="1500" b="1" i="1" baseline="30000" dirty="0"/>
              <a:t>1</a:t>
            </a:r>
            <a:r>
              <a:rPr lang="es-ES" altLang="es-ES" sz="1500" b="1" i="1" dirty="0"/>
              <a:t>, A. Canals</a:t>
            </a:r>
            <a:r>
              <a:rPr lang="es-ES" altLang="es-ES" sz="1500" b="1" i="1" baseline="30000" dirty="0"/>
              <a:t>1</a:t>
            </a:r>
            <a:r>
              <a:rPr lang="es-ES" altLang="es-ES" sz="1500" b="1" i="1" dirty="0"/>
              <a:t>, N. Pérez</a:t>
            </a:r>
            <a:r>
              <a:rPr lang="es-ES" altLang="es-ES" sz="1500" b="1" i="1" baseline="30000" dirty="0"/>
              <a:t>1</a:t>
            </a:r>
            <a:r>
              <a:rPr lang="es-ES" altLang="es-ES" sz="1500" b="1" i="1" dirty="0"/>
              <a:t>, C. Reche</a:t>
            </a:r>
            <a:r>
              <a:rPr lang="es-ES" altLang="es-ES" sz="1500" b="1" i="1" baseline="30000" dirty="0"/>
              <a:t>1</a:t>
            </a:r>
            <a:r>
              <a:rPr lang="es-ES" altLang="es-ES" sz="1500" b="1" i="1" dirty="0"/>
              <a:t>, M. in ‘t Veld</a:t>
            </a:r>
            <a:r>
              <a:rPr lang="es-ES" altLang="es-ES" sz="1500" b="1" i="1" baseline="30000" dirty="0"/>
              <a:t>1</a:t>
            </a:r>
            <a:r>
              <a:rPr lang="es-ES" altLang="es-ES" sz="1500" b="1" i="1" dirty="0"/>
              <a:t>, </a:t>
            </a:r>
          </a:p>
          <a:p>
            <a:pPr algn="ctr">
              <a:buNone/>
            </a:pPr>
            <a:r>
              <a:rPr lang="es-ES" sz="1500" b="1" i="1" dirty="0"/>
              <a:t>M. Guevara</a:t>
            </a:r>
            <a:r>
              <a:rPr lang="es-ES" sz="1500" b="1" i="1" baseline="30000" dirty="0"/>
              <a:t>2</a:t>
            </a:r>
            <a:r>
              <a:rPr lang="es-ES" sz="1500" b="1" i="1" dirty="0"/>
              <a:t>, H. Petetin</a:t>
            </a:r>
            <a:r>
              <a:rPr lang="es-ES" sz="1500" b="1" i="1" baseline="30000" dirty="0"/>
              <a:t>2</a:t>
            </a:r>
            <a:r>
              <a:rPr lang="es-ES" sz="1500" b="1" i="1" dirty="0"/>
              <a:t>, R. Garatachea</a:t>
            </a:r>
            <a:r>
              <a:rPr lang="es-ES" sz="1500" b="1" i="1" baseline="30000" dirty="0"/>
              <a:t>2</a:t>
            </a:r>
            <a:r>
              <a:rPr lang="es-ES" sz="1500" b="1" i="1" dirty="0"/>
              <a:t>, K. Oliveira</a:t>
            </a:r>
            <a:r>
              <a:rPr lang="es-ES" sz="1500" b="1" i="1" baseline="30000" dirty="0"/>
              <a:t>2</a:t>
            </a:r>
            <a:r>
              <a:rPr lang="es-ES" sz="1500" b="1" i="1" dirty="0"/>
              <a:t>, F. López</a:t>
            </a:r>
            <a:r>
              <a:rPr lang="es-ES" sz="1500" b="1" i="1" baseline="30000" dirty="0"/>
              <a:t>2</a:t>
            </a:r>
            <a:r>
              <a:rPr lang="es-ES" sz="1500" b="1" i="1" dirty="0"/>
              <a:t>, O. Jorba</a:t>
            </a:r>
            <a:r>
              <a:rPr lang="es-ES" sz="1500" b="1" i="1" baseline="30000" dirty="0"/>
              <a:t>2</a:t>
            </a:r>
            <a:r>
              <a:rPr lang="es-ES" sz="1500" b="1" i="1" dirty="0"/>
              <a:t>, C. Pérez García-Pando</a:t>
            </a:r>
            <a:r>
              <a:rPr lang="es-ES" sz="1500" b="1" i="1" baseline="30000" dirty="0"/>
              <a:t>2</a:t>
            </a:r>
            <a:r>
              <a:rPr lang="es-ES" sz="1500" b="1" i="1" dirty="0"/>
              <a:t>,</a:t>
            </a:r>
          </a:p>
          <a:p>
            <a:pPr algn="ctr">
              <a:buNone/>
            </a:pPr>
            <a:r>
              <a:rPr lang="es-ES" altLang="es-ES" sz="1500" b="1" i="1" dirty="0"/>
              <a:t>G. Gangoiti</a:t>
            </a:r>
            <a:r>
              <a:rPr lang="es-ES" altLang="es-ES" sz="1500" b="1" i="1" baseline="30000" dirty="0"/>
              <a:t>3</a:t>
            </a:r>
            <a:r>
              <a:rPr lang="es-ES" altLang="es-ES" sz="1500" b="1" i="1" dirty="0"/>
              <a:t>, E. de la Torre</a:t>
            </a:r>
            <a:r>
              <a:rPr lang="es-ES" altLang="es-ES" sz="1500" b="1" i="1" baseline="30000" dirty="0"/>
              <a:t>3</a:t>
            </a:r>
          </a:p>
          <a:p>
            <a:pPr algn="ctr">
              <a:buNone/>
            </a:pPr>
            <a:r>
              <a:rPr lang="es-ES" altLang="es-ES" sz="1500" b="1" i="1" dirty="0"/>
              <a:t>E.Mantilla</a:t>
            </a:r>
            <a:r>
              <a:rPr lang="es-ES" altLang="es-ES" sz="1500" b="1" i="1" baseline="30000" dirty="0"/>
              <a:t>4</a:t>
            </a:r>
            <a:r>
              <a:rPr lang="es-ES" altLang="es-ES" sz="1500" b="1" i="1" dirty="0"/>
              <a:t>, J.J.Diéguez</a:t>
            </a:r>
            <a:r>
              <a:rPr lang="es-ES" altLang="es-ES" sz="1500" b="1" i="1" baseline="30000" dirty="0"/>
              <a:t>4</a:t>
            </a:r>
            <a:r>
              <a:rPr lang="es-ES" altLang="es-ES" sz="1500" b="1" i="1" dirty="0"/>
              <a:t>, A. Muñoz</a:t>
            </a:r>
            <a:r>
              <a:rPr lang="es-ES" altLang="es-ES" sz="1500" b="1" i="1" baseline="30000" dirty="0"/>
              <a:t>4</a:t>
            </a:r>
            <a:r>
              <a:rPr lang="es-ES" altLang="es-ES" sz="1500" b="1" i="1" dirty="0"/>
              <a:t>, E. Borras</a:t>
            </a:r>
            <a:r>
              <a:rPr lang="es-ES" altLang="es-ES" sz="1500" b="1" i="1" baseline="30000" dirty="0"/>
              <a:t>4</a:t>
            </a:r>
            <a:r>
              <a:rPr lang="es-ES" altLang="es-ES" sz="1500" b="1" i="1" dirty="0"/>
              <a:t>, T. Vera</a:t>
            </a:r>
            <a:r>
              <a:rPr lang="es-ES" altLang="es-ES" sz="1500" b="1" i="1" baseline="30000" dirty="0"/>
              <a:t>4</a:t>
            </a:r>
            <a:r>
              <a:rPr lang="es-ES" altLang="es-ES" sz="1500" b="1" i="1" dirty="0"/>
              <a:t>, M.Millán</a:t>
            </a:r>
            <a:r>
              <a:rPr lang="es-ES" altLang="es-ES" sz="1500" b="1" i="1" baseline="30000" dirty="0"/>
              <a:t>4</a:t>
            </a:r>
            <a:r>
              <a:rPr lang="es-ES" altLang="es-ES" sz="1500" b="1" i="1" dirty="0"/>
              <a:t>,</a:t>
            </a:r>
          </a:p>
          <a:p>
            <a:pPr algn="ctr">
              <a:buNone/>
            </a:pPr>
            <a:r>
              <a:rPr lang="es-ES" altLang="es-ES" sz="1500" b="1" i="1" dirty="0"/>
              <a:t>M.Escudero</a:t>
            </a:r>
            <a:r>
              <a:rPr lang="es-ES" altLang="es-ES" sz="1500" b="1" i="1" baseline="30000" dirty="0"/>
              <a:t>5</a:t>
            </a:r>
            <a:r>
              <a:rPr lang="es-ES" altLang="es-ES" sz="1500" b="1" i="1" dirty="0"/>
              <a:t>, </a:t>
            </a:r>
          </a:p>
          <a:p>
            <a:pPr algn="ctr">
              <a:buNone/>
            </a:pPr>
            <a:r>
              <a:rPr lang="es-ES" altLang="es-ES" sz="1500" b="1" i="1" dirty="0"/>
              <a:t>E. Monfort</a:t>
            </a:r>
            <a:r>
              <a:rPr lang="es-ES" altLang="es-ES" sz="1500" b="1" i="1" baseline="30000" dirty="0"/>
              <a:t>6</a:t>
            </a:r>
            <a:r>
              <a:rPr lang="es-ES" altLang="es-ES" sz="1500" b="1" i="1" dirty="0"/>
              <a:t>, I. Celades</a:t>
            </a:r>
            <a:r>
              <a:rPr lang="es-ES" altLang="es-ES" sz="1500" b="1" i="1" baseline="30000" dirty="0"/>
              <a:t>6</a:t>
            </a:r>
            <a:r>
              <a:rPr lang="es-ES" altLang="es-ES" sz="1500" b="1" i="1" dirty="0"/>
              <a:t>, V. Sanfelix</a:t>
            </a:r>
            <a:r>
              <a:rPr lang="es-ES" altLang="es-ES" sz="1500" b="1" i="1" baseline="30000" dirty="0"/>
              <a:t>6</a:t>
            </a:r>
            <a:r>
              <a:rPr lang="es-ES" altLang="es-ES" sz="1500" b="1" i="1" dirty="0"/>
              <a:t>, A. López-Lilao</a:t>
            </a:r>
            <a:r>
              <a:rPr lang="es-ES" altLang="es-ES" sz="1500" b="1" i="1" baseline="30000" dirty="0"/>
              <a:t>6</a:t>
            </a:r>
            <a:r>
              <a:rPr lang="es-ES" altLang="es-ES" sz="1500" b="1" i="1" dirty="0"/>
              <a:t>, </a:t>
            </a:r>
          </a:p>
          <a:p>
            <a:pPr algn="ctr">
              <a:buNone/>
            </a:pPr>
            <a:r>
              <a:rPr lang="es-ES" altLang="es-ES" sz="1500" b="1" i="1" dirty="0"/>
              <a:t>J. de la Rosa</a:t>
            </a:r>
            <a:r>
              <a:rPr lang="es-ES" altLang="es-ES" sz="1500" b="1" i="1" baseline="30000" dirty="0"/>
              <a:t>7</a:t>
            </a:r>
            <a:r>
              <a:rPr lang="es-ES" altLang="es-ES" sz="1500" b="1" i="1" dirty="0"/>
              <a:t>, A. Sánchez de la Campa</a:t>
            </a:r>
            <a:r>
              <a:rPr lang="es-ES" altLang="es-ES" sz="1500" b="1" i="1" baseline="30000" dirty="0"/>
              <a:t>7</a:t>
            </a:r>
            <a:r>
              <a:rPr lang="es-ES" altLang="es-ES" sz="1500" b="1" i="1" dirty="0"/>
              <a:t>, </a:t>
            </a:r>
          </a:p>
          <a:p>
            <a:pPr algn="ctr">
              <a:buNone/>
            </a:pPr>
            <a:r>
              <a:rPr lang="es-ES" altLang="es-ES" sz="1500" b="1" i="1" dirty="0"/>
              <a:t>C. Alves</a:t>
            </a:r>
            <a:r>
              <a:rPr lang="es-ES" altLang="es-ES" sz="1500" b="1" i="1" baseline="30000" dirty="0"/>
              <a:t>8</a:t>
            </a:r>
          </a:p>
          <a:p>
            <a:pPr algn="ctr">
              <a:buNone/>
            </a:pPr>
            <a:r>
              <a:rPr lang="es-ES" altLang="es-ES" sz="1500" b="1" i="1" dirty="0"/>
              <a:t>S. Monge</a:t>
            </a:r>
            <a:r>
              <a:rPr lang="es-ES" altLang="es-ES" sz="1500" b="1" i="1" baseline="30000" dirty="0"/>
              <a:t>9</a:t>
            </a:r>
            <a:r>
              <a:rPr lang="es-ES" altLang="es-ES" sz="1500" b="1" i="1" dirty="0"/>
              <a:t>, M. Muñoz</a:t>
            </a:r>
            <a:r>
              <a:rPr lang="es-ES" altLang="es-ES" sz="1500" b="1" i="1" baseline="30000" dirty="0"/>
              <a:t>9</a:t>
            </a:r>
            <a:r>
              <a:rPr lang="es-ES" altLang="es-ES" sz="1500" b="1" i="1" dirty="0"/>
              <a:t>, M.J. Alonso</a:t>
            </a:r>
            <a:r>
              <a:rPr lang="es-ES" altLang="es-ES" sz="1500" b="1" i="1" baseline="30000" dirty="0"/>
              <a:t>9</a:t>
            </a:r>
            <a:r>
              <a:rPr lang="es-ES" altLang="es-ES" sz="1500" b="1" i="1" dirty="0"/>
              <a:t>, I. Mirón</a:t>
            </a:r>
            <a:r>
              <a:rPr lang="es-ES" altLang="es-ES" sz="1500" b="1" i="1" baseline="30000" dirty="0"/>
              <a:t>9</a:t>
            </a:r>
          </a:p>
          <a:p>
            <a:pPr algn="ctr">
              <a:buFont typeface="Arial" charset="0"/>
              <a:buNone/>
            </a:pPr>
            <a:endParaRPr lang="en-GB" altLang="es-ES" sz="800" i="1" baseline="30000" dirty="0"/>
          </a:p>
          <a:p>
            <a:pPr algn="ctr">
              <a:buFont typeface="Arial" charset="0"/>
              <a:buNone/>
            </a:pPr>
            <a:r>
              <a:rPr lang="en-GB" altLang="es-ES" sz="1200" i="1" baseline="30000" dirty="0"/>
              <a:t>1</a:t>
            </a:r>
            <a:r>
              <a:rPr lang="en-GB" altLang="es-ES" sz="1200" i="1" dirty="0"/>
              <a:t>Instituto de </a:t>
            </a:r>
            <a:r>
              <a:rPr lang="en-GB" altLang="es-ES" sz="1200" i="1" dirty="0" err="1"/>
              <a:t>Diagnóstico</a:t>
            </a:r>
            <a:r>
              <a:rPr lang="en-GB" altLang="es-ES" sz="1200" i="1" dirty="0"/>
              <a:t> </a:t>
            </a:r>
            <a:r>
              <a:rPr lang="en-GB" altLang="es-ES" sz="1200" i="1" dirty="0" err="1"/>
              <a:t>Ambiental</a:t>
            </a:r>
            <a:r>
              <a:rPr lang="en-GB" altLang="es-ES" sz="1200" i="1" dirty="0"/>
              <a:t> y </a:t>
            </a:r>
            <a:r>
              <a:rPr lang="en-GB" altLang="es-ES" sz="1200" i="1" dirty="0" err="1"/>
              <a:t>Estudios</a:t>
            </a:r>
            <a:r>
              <a:rPr lang="en-GB" altLang="es-ES" sz="1200" i="1" dirty="0"/>
              <a:t> del Agua (IDAEA-CSIC), Barcelona, Spain</a:t>
            </a:r>
          </a:p>
          <a:p>
            <a:pPr algn="ctr">
              <a:buNone/>
            </a:pPr>
            <a:r>
              <a:rPr lang="es-ES" altLang="es-ES" sz="1200" i="1" baseline="30000" dirty="0"/>
              <a:t>2</a:t>
            </a:r>
            <a:r>
              <a:rPr lang="es-ES" altLang="es-ES" sz="1200" i="1" dirty="0"/>
              <a:t>Department </a:t>
            </a:r>
            <a:r>
              <a:rPr lang="es-ES" altLang="es-ES" sz="1200" i="1" dirty="0" err="1"/>
              <a:t>Earth</a:t>
            </a:r>
            <a:r>
              <a:rPr lang="es-ES" altLang="es-ES" sz="1200" i="1" dirty="0"/>
              <a:t> </a:t>
            </a:r>
            <a:r>
              <a:rPr lang="es-ES" altLang="es-ES" sz="1200" i="1" dirty="0" err="1"/>
              <a:t>Sciences</a:t>
            </a:r>
            <a:r>
              <a:rPr lang="es-ES" altLang="es-ES" sz="1200" i="1" dirty="0"/>
              <a:t>, Barcelona </a:t>
            </a:r>
            <a:r>
              <a:rPr lang="es-ES" altLang="es-ES" sz="1200" i="1" dirty="0" err="1"/>
              <a:t>Supercomputing</a:t>
            </a:r>
            <a:r>
              <a:rPr lang="es-ES" altLang="es-ES" sz="1200" i="1" dirty="0"/>
              <a:t> Centre (BSC), Barcelona, </a:t>
            </a:r>
            <a:r>
              <a:rPr lang="es-ES" altLang="es-ES" sz="1200" i="1" dirty="0" err="1"/>
              <a:t>Spain</a:t>
            </a:r>
            <a:endParaRPr lang="es-ES" altLang="es-ES" sz="1200" dirty="0"/>
          </a:p>
          <a:p>
            <a:pPr algn="ctr">
              <a:buFont typeface="Arial" charset="0"/>
              <a:buNone/>
            </a:pPr>
            <a:r>
              <a:rPr lang="es-ES" altLang="es-ES" sz="1200" i="1" baseline="30000" dirty="0"/>
              <a:t>3</a:t>
            </a:r>
            <a:r>
              <a:rPr lang="es-ES" altLang="es-ES" sz="1200" i="1" dirty="0"/>
              <a:t>E.T.S. Ingeniería de Bilbao, Dpto. Ingeniería Química y del Medio Ambiente, Universidad País Vasco UPV/EHU, Bilbao, </a:t>
            </a:r>
            <a:r>
              <a:rPr lang="es-ES" altLang="es-ES" sz="1200" i="1" dirty="0" err="1"/>
              <a:t>Spain</a:t>
            </a:r>
            <a:r>
              <a:rPr lang="es-ES" altLang="es-ES" sz="1200" i="1" dirty="0"/>
              <a:t> </a:t>
            </a:r>
            <a:endParaRPr lang="es-ES" altLang="es-ES" sz="1200" dirty="0"/>
          </a:p>
          <a:p>
            <a:pPr algn="ctr">
              <a:buFont typeface="Arial" charset="0"/>
              <a:buNone/>
            </a:pPr>
            <a:r>
              <a:rPr lang="es-ES" altLang="es-ES" sz="1200" i="1" baseline="30000" dirty="0"/>
              <a:t>4</a:t>
            </a:r>
            <a:r>
              <a:rPr lang="es-ES" altLang="es-ES" sz="1200" i="1" dirty="0"/>
              <a:t>Centro de Estudios Ambientales del Mediterráneo, CEAM, Unidad Asociada al CSIC, Valencia, </a:t>
            </a:r>
            <a:r>
              <a:rPr lang="es-ES" altLang="es-ES" sz="1200" i="1" dirty="0" err="1"/>
              <a:t>Spain</a:t>
            </a:r>
            <a:endParaRPr lang="es-ES" altLang="es-ES" sz="1200" dirty="0"/>
          </a:p>
          <a:p>
            <a:pPr algn="ctr">
              <a:buFont typeface="Arial" charset="0"/>
              <a:buNone/>
            </a:pPr>
            <a:r>
              <a:rPr lang="es-ES" altLang="es-ES" sz="1200" i="1" baseline="30000" dirty="0"/>
              <a:t>5</a:t>
            </a:r>
            <a:r>
              <a:rPr lang="es-ES" altLang="es-ES" sz="1200" i="1" dirty="0"/>
              <a:t>Departamento Física Aplicada, Escuela Politécnica Superior, Universidad de Zaragoza, </a:t>
            </a:r>
            <a:r>
              <a:rPr lang="es-ES" altLang="es-ES" sz="1200" i="1" dirty="0" err="1"/>
              <a:t>Spain</a:t>
            </a:r>
            <a:endParaRPr lang="es-ES" altLang="es-ES" sz="1200" i="1" dirty="0"/>
          </a:p>
          <a:p>
            <a:pPr algn="ctr" eaLnBrk="1" hangingPunct="1">
              <a:spcBef>
                <a:spcPct val="0"/>
              </a:spcBef>
              <a:buNone/>
            </a:pPr>
            <a:r>
              <a:rPr lang="es-ES" altLang="es-ES" sz="1200" i="1" baseline="30000" dirty="0"/>
              <a:t>6</a:t>
            </a:r>
            <a:r>
              <a:rPr lang="es-ES" altLang="es-ES" sz="1200" i="1" dirty="0"/>
              <a:t>Instituto de Tecnología Cerámica, </a:t>
            </a:r>
            <a:r>
              <a:rPr lang="es-ES" altLang="es-ES" sz="1200" i="1" dirty="0" err="1"/>
              <a:t>Universitat</a:t>
            </a:r>
            <a:r>
              <a:rPr lang="es-ES" altLang="es-ES" sz="1200" i="1" dirty="0"/>
              <a:t> Jaume I (ITC-UJI), Castelló, </a:t>
            </a:r>
            <a:r>
              <a:rPr lang="es-ES" altLang="es-ES" sz="1200" i="1" dirty="0" err="1"/>
              <a:t>Spain</a:t>
            </a:r>
            <a:endParaRPr lang="es-ES" altLang="es-ES" sz="1200" i="1" dirty="0"/>
          </a:p>
          <a:p>
            <a:pPr algn="ctr" eaLnBrk="1" hangingPunct="1">
              <a:spcBef>
                <a:spcPct val="0"/>
              </a:spcBef>
              <a:buNone/>
            </a:pPr>
            <a:r>
              <a:rPr lang="es-ES" altLang="es-ES" sz="1200" i="1" baseline="30000" dirty="0"/>
              <a:t>7</a:t>
            </a:r>
            <a:r>
              <a:rPr lang="es-ES" altLang="es-ES" sz="1200" i="1" dirty="0"/>
              <a:t>Departamento de Ciencia de la Tierra, Universidad de Huelva (UHU), </a:t>
            </a:r>
            <a:r>
              <a:rPr lang="es-ES" altLang="es-ES" sz="1200" i="1" dirty="0" err="1"/>
              <a:t>Spain</a:t>
            </a:r>
            <a:endParaRPr lang="es-ES" altLang="es-ES" sz="1200" i="1" dirty="0"/>
          </a:p>
          <a:p>
            <a:pPr algn="ctr" eaLnBrk="1" hangingPunct="1">
              <a:spcBef>
                <a:spcPct val="0"/>
              </a:spcBef>
              <a:buNone/>
            </a:pPr>
            <a:r>
              <a:rPr lang="es-ES" altLang="es-ES" sz="1200" i="1" baseline="30000" dirty="0"/>
              <a:t>8</a:t>
            </a:r>
            <a:r>
              <a:rPr lang="es-ES" altLang="es-ES" sz="1200" i="1" dirty="0"/>
              <a:t>Universidade de Aveiro (UA), Portugal</a:t>
            </a:r>
          </a:p>
          <a:p>
            <a:pPr algn="ctr" eaLnBrk="1" hangingPunct="1">
              <a:spcBef>
                <a:spcPct val="0"/>
              </a:spcBef>
              <a:buNone/>
            </a:pPr>
            <a:r>
              <a:rPr lang="es-ES" altLang="es-ES" sz="1200" i="1" baseline="30000" dirty="0"/>
              <a:t>9</a:t>
            </a:r>
            <a:r>
              <a:rPr lang="es-ES" altLang="es-ES" sz="1200" i="1" dirty="0"/>
              <a:t>Ministerio para la Transición Ecológica y el Reto Demográfico</a:t>
            </a:r>
          </a:p>
          <a:p>
            <a:pPr algn="ctr" eaLnBrk="1" hangingPunct="1">
              <a:spcBef>
                <a:spcPct val="0"/>
              </a:spcBef>
              <a:buNone/>
            </a:pPr>
            <a:endParaRPr lang="es-ES" altLang="es-ES" sz="1200" i="1" dirty="0"/>
          </a:p>
        </p:txBody>
      </p:sp>
      <p:sp>
        <p:nvSpPr>
          <p:cNvPr id="27" name="2 Rectángulo"/>
          <p:cNvSpPr>
            <a:spLocks noChangeArrowheads="1"/>
          </p:cNvSpPr>
          <p:nvPr/>
        </p:nvSpPr>
        <p:spPr bwMode="auto">
          <a:xfrm>
            <a:off x="5876924" y="5389089"/>
            <a:ext cx="34861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s-ES" sz="2000" b="1" i="1" dirty="0"/>
              <a:t>TFMM 12 May 2023</a:t>
            </a:r>
          </a:p>
        </p:txBody>
      </p:sp>
      <p:pic>
        <p:nvPicPr>
          <p:cNvPr id="28" name="Picture 2" descr="https://grupolarabida.org/wp-content/uploads/2017/02/logo12-2.jpg"/>
          <p:cNvPicPr>
            <a:picLocks noChangeAspect="1" noChangeArrowheads="1"/>
          </p:cNvPicPr>
          <p:nvPr/>
        </p:nvPicPr>
        <p:blipFill>
          <a:blip r:embed="rId6" cstate="print">
            <a:extLst>
              <a:ext uri="{28A0092B-C50C-407E-A947-70E740481C1C}">
                <a14:useLocalDpi xmlns:a14="http://schemas.microsoft.com/office/drawing/2010/main" val="0"/>
              </a:ext>
            </a:extLst>
          </a:blip>
          <a:srcRect l="16168" t="28789" r="13895" b="29057"/>
          <a:stretch>
            <a:fillRect/>
          </a:stretch>
        </p:blipFill>
        <p:spPr bwMode="auto">
          <a:xfrm>
            <a:off x="8564562" y="6294303"/>
            <a:ext cx="1106472" cy="38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Instituto de Tecnología Cerám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7057" y="6276221"/>
            <a:ext cx="1148852" cy="41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Universidade de Aveiro – TIBL-Projec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3677" y="6059276"/>
            <a:ext cx="1218723" cy="75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 descr="Barcelona Supercomputing Center (BS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9051" y="6348736"/>
            <a:ext cx="1400844" cy="37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logoUZ"/>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10230" y="6299175"/>
            <a:ext cx="1522103" cy="4759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rchivo:Logotipo del Ministerio para la Transición Ecológica y el Reto Demográfico.svg">
            <a:extLst>
              <a:ext uri="{FF2B5EF4-FFF2-40B4-BE49-F238E27FC236}">
                <a16:creationId xmlns:a16="http://schemas.microsoft.com/office/drawing/2014/main" id="{B4433220-2F5C-4CD3-9AB9-C3E1F53060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4929" y="5243095"/>
            <a:ext cx="3139959" cy="72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3"/>
          <p:cNvSpPr txBox="1">
            <a:spLocks noChangeArrowheads="1"/>
          </p:cNvSpPr>
          <p:nvPr/>
        </p:nvSpPr>
        <p:spPr bwMode="auto">
          <a:xfrm>
            <a:off x="0" y="2243"/>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s-ES" b="1" dirty="0"/>
              <a:t>2020 &amp; 2021</a:t>
            </a:r>
            <a:endParaRPr lang="en-US" altLang="es-ES" sz="2000" b="1" dirty="0"/>
          </a:p>
        </p:txBody>
      </p:sp>
      <p:pic>
        <p:nvPicPr>
          <p:cNvPr id="9" name="Imagen 8"/>
          <p:cNvPicPr>
            <a:picLocks noChangeAspect="1"/>
          </p:cNvPicPr>
          <p:nvPr/>
        </p:nvPicPr>
        <p:blipFill rotWithShape="1">
          <a:blip r:embed="rId2"/>
          <a:srcRect b="8447"/>
          <a:stretch/>
        </p:blipFill>
        <p:spPr>
          <a:xfrm>
            <a:off x="4584010" y="3627255"/>
            <a:ext cx="5750510" cy="2479841"/>
          </a:xfrm>
          <a:prstGeom prst="rect">
            <a:avLst/>
          </a:prstGeom>
        </p:spPr>
      </p:pic>
      <p:pic>
        <p:nvPicPr>
          <p:cNvPr id="10" name="Imagen 9"/>
          <p:cNvPicPr>
            <a:picLocks noChangeAspect="1"/>
          </p:cNvPicPr>
          <p:nvPr/>
        </p:nvPicPr>
        <p:blipFill rotWithShape="1">
          <a:blip r:embed="rId3"/>
          <a:srcRect l="20042" t="5335" r="3434" b="5926"/>
          <a:stretch/>
        </p:blipFill>
        <p:spPr>
          <a:xfrm>
            <a:off x="1304587" y="857348"/>
            <a:ext cx="3073400" cy="2675467"/>
          </a:xfrm>
          <a:prstGeom prst="rect">
            <a:avLst/>
          </a:prstGeom>
        </p:spPr>
      </p:pic>
      <p:pic>
        <p:nvPicPr>
          <p:cNvPr id="11" name="Imagen 10"/>
          <p:cNvPicPr>
            <a:picLocks noChangeAspect="1"/>
          </p:cNvPicPr>
          <p:nvPr/>
        </p:nvPicPr>
        <p:blipFill rotWithShape="1">
          <a:blip r:embed="rId4"/>
          <a:srcRect l="21515" t="5168" r="3184" b="6858"/>
          <a:stretch/>
        </p:blipFill>
        <p:spPr>
          <a:xfrm>
            <a:off x="4416894" y="865815"/>
            <a:ext cx="3078335" cy="2652441"/>
          </a:xfrm>
          <a:prstGeom prst="rect">
            <a:avLst/>
          </a:prstGeom>
        </p:spPr>
      </p:pic>
      <p:pic>
        <p:nvPicPr>
          <p:cNvPr id="12" name="Imagen 11"/>
          <p:cNvPicPr>
            <a:picLocks noChangeAspect="1"/>
          </p:cNvPicPr>
          <p:nvPr/>
        </p:nvPicPr>
        <p:blipFill rotWithShape="1">
          <a:blip r:embed="rId5"/>
          <a:srcRect l="20978" t="4776" r="3720" b="6855"/>
          <a:stretch/>
        </p:blipFill>
        <p:spPr>
          <a:xfrm>
            <a:off x="7535746" y="868519"/>
            <a:ext cx="3024337" cy="2664296"/>
          </a:xfrm>
          <a:prstGeom prst="rect">
            <a:avLst/>
          </a:prstGeom>
        </p:spPr>
      </p:pic>
      <p:pic>
        <p:nvPicPr>
          <p:cNvPr id="13" name="Imagen 12"/>
          <p:cNvPicPr>
            <a:picLocks noChangeAspect="1"/>
          </p:cNvPicPr>
          <p:nvPr/>
        </p:nvPicPr>
        <p:blipFill rotWithShape="1">
          <a:blip r:embed="rId6"/>
          <a:srcRect l="20365" t="5746" r="2988" b="4691"/>
          <a:stretch/>
        </p:blipFill>
        <p:spPr>
          <a:xfrm>
            <a:off x="1304587" y="3665660"/>
            <a:ext cx="3078335" cy="2700325"/>
          </a:xfrm>
          <a:prstGeom prst="rect">
            <a:avLst/>
          </a:prstGeom>
        </p:spPr>
      </p:pic>
      <p:sp>
        <p:nvSpPr>
          <p:cNvPr id="14" name="Rectángulo 13"/>
          <p:cNvSpPr/>
          <p:nvPr/>
        </p:nvSpPr>
        <p:spPr>
          <a:xfrm>
            <a:off x="3903022" y="6065431"/>
            <a:ext cx="3764741" cy="276999"/>
          </a:xfrm>
          <a:prstGeom prst="rect">
            <a:avLst/>
          </a:prstGeom>
        </p:spPr>
        <p:txBody>
          <a:bodyPr wrap="square">
            <a:spAutoFit/>
          </a:bodyPr>
          <a:lstStyle/>
          <a:p>
            <a:pPr algn="ctr"/>
            <a:r>
              <a:rPr lang="es-ES" sz="1200" i="1" dirty="0" err="1">
                <a:latin typeface="Carlito"/>
              </a:rPr>
              <a:t>Eionet</a:t>
            </a:r>
            <a:r>
              <a:rPr lang="es-ES" sz="1200" i="1" dirty="0">
                <a:latin typeface="Carlito"/>
              </a:rPr>
              <a:t> </a:t>
            </a:r>
            <a:r>
              <a:rPr lang="es-ES" sz="1200" i="1" dirty="0" err="1">
                <a:latin typeface="Carlito"/>
              </a:rPr>
              <a:t>Report</a:t>
            </a:r>
            <a:r>
              <a:rPr lang="es-ES" sz="1200" i="1" dirty="0">
                <a:latin typeface="Carlito"/>
              </a:rPr>
              <a:t> – ETC/ATNI 2021/8</a:t>
            </a:r>
            <a:endParaRPr lang="es-ES" sz="1200" i="1" dirty="0"/>
          </a:p>
        </p:txBody>
      </p:sp>
      <p:sp>
        <p:nvSpPr>
          <p:cNvPr id="15" name="Rectángulo 14"/>
          <p:cNvSpPr/>
          <p:nvPr/>
        </p:nvSpPr>
        <p:spPr>
          <a:xfrm>
            <a:off x="820535" y="6342430"/>
            <a:ext cx="10287000" cy="246221"/>
          </a:xfrm>
          <a:prstGeom prst="rect">
            <a:avLst/>
          </a:prstGeom>
        </p:spPr>
        <p:txBody>
          <a:bodyPr wrap="square">
            <a:spAutoFit/>
          </a:bodyPr>
          <a:lstStyle/>
          <a:p>
            <a:r>
              <a:rPr lang="es-ES" sz="1000" i="1" dirty="0">
                <a:latin typeface="Calibri" panose="020F0502020204030204" pitchFamily="34" charset="0"/>
                <a:cs typeface="Calibri" panose="020F0502020204030204" pitchFamily="34" charset="0"/>
              </a:rPr>
              <a:t>https://www.eionet.europa.eu/etcs/etc-atni/products/etc-atni-reports/etc-atni-report-8-2021-status-report-of-air-quality-in-europe-for-year-2020-using-validated-and-up-to-date-data</a:t>
            </a:r>
          </a:p>
        </p:txBody>
      </p:sp>
      <p:sp>
        <p:nvSpPr>
          <p:cNvPr id="16" name="CuadroTexto 15"/>
          <p:cNvSpPr txBox="1"/>
          <p:nvPr/>
        </p:nvSpPr>
        <p:spPr>
          <a:xfrm>
            <a:off x="3870732" y="525463"/>
            <a:ext cx="3289683" cy="338554"/>
          </a:xfrm>
          <a:prstGeom prst="rect">
            <a:avLst/>
          </a:prstGeom>
          <a:noFill/>
        </p:spPr>
        <p:txBody>
          <a:bodyPr wrap="none" rtlCol="0">
            <a:spAutoFit/>
          </a:bodyPr>
          <a:lstStyle/>
          <a:p>
            <a:pPr algn="ctr"/>
            <a:r>
              <a:rPr lang="es-ES" b="1" dirty="0">
                <a:latin typeface="Calibri" panose="020F0502020204030204" pitchFamily="34" charset="0"/>
                <a:cs typeface="Calibri" panose="020F0502020204030204" pitchFamily="34" charset="0"/>
              </a:rPr>
              <a:t>	O</a:t>
            </a:r>
            <a:r>
              <a:rPr lang="es-ES" b="1" baseline="-25000" dirty="0">
                <a:latin typeface="Calibri" panose="020F0502020204030204" pitchFamily="34" charset="0"/>
                <a:cs typeface="Calibri" panose="020F0502020204030204" pitchFamily="34" charset="0"/>
              </a:rPr>
              <a:t>3</a:t>
            </a:r>
            <a:r>
              <a:rPr lang="es-ES" b="1" dirty="0">
                <a:latin typeface="Calibri" panose="020F0502020204030204" pitchFamily="34" charset="0"/>
                <a:cs typeface="Calibri" panose="020F0502020204030204" pitchFamily="34" charset="0"/>
              </a:rPr>
              <a:t>, 92.3 </a:t>
            </a:r>
            <a:r>
              <a:rPr lang="es-ES" b="1" dirty="0" err="1">
                <a:latin typeface="Calibri" panose="020F0502020204030204" pitchFamily="34" charset="0"/>
                <a:cs typeface="Calibri" panose="020F0502020204030204" pitchFamily="34" charset="0"/>
              </a:rPr>
              <a:t>percentile</a:t>
            </a:r>
            <a:r>
              <a:rPr lang="es-ES" b="1" dirty="0">
                <a:latin typeface="Calibri" panose="020F0502020204030204" pitchFamily="34" charset="0"/>
                <a:cs typeface="Calibri" panose="020F0502020204030204" pitchFamily="34" charset="0"/>
              </a:rPr>
              <a:t> 8hDM</a:t>
            </a:r>
          </a:p>
        </p:txBody>
      </p:sp>
      <p:pic>
        <p:nvPicPr>
          <p:cNvPr id="17"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3382" y="5955056"/>
            <a:ext cx="1671489" cy="429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uadroTexto 17"/>
          <p:cNvSpPr txBox="1"/>
          <p:nvPr/>
        </p:nvSpPr>
        <p:spPr>
          <a:xfrm>
            <a:off x="3841373" y="1240895"/>
            <a:ext cx="7051930" cy="307777"/>
          </a:xfrm>
          <a:prstGeom prst="rect">
            <a:avLst/>
          </a:prstGeom>
          <a:noFill/>
        </p:spPr>
        <p:txBody>
          <a:bodyPr wrap="none" rtlCol="0">
            <a:spAutoFit/>
          </a:bodyPr>
          <a:lstStyle/>
          <a:p>
            <a:r>
              <a:rPr lang="es-ES" sz="1400" b="1" dirty="0">
                <a:latin typeface="Calibri" panose="020F0502020204030204" pitchFamily="34" charset="0"/>
                <a:cs typeface="Calibri" panose="020F0502020204030204" pitchFamily="34" charset="0"/>
              </a:rPr>
              <a:t>2017                                                                    2018                                                                    2019         </a:t>
            </a:r>
          </a:p>
        </p:txBody>
      </p:sp>
      <p:sp>
        <p:nvSpPr>
          <p:cNvPr id="19" name="CuadroTexto 18"/>
          <p:cNvSpPr txBox="1"/>
          <p:nvPr/>
        </p:nvSpPr>
        <p:spPr>
          <a:xfrm>
            <a:off x="3810649" y="4073622"/>
            <a:ext cx="550151" cy="307777"/>
          </a:xfrm>
          <a:prstGeom prst="rect">
            <a:avLst/>
          </a:prstGeom>
          <a:noFill/>
        </p:spPr>
        <p:txBody>
          <a:bodyPr wrap="none" rtlCol="0">
            <a:spAutoFit/>
          </a:bodyPr>
          <a:lstStyle/>
          <a:p>
            <a:r>
              <a:rPr lang="es-ES" sz="1400" b="1" dirty="0">
                <a:latin typeface="Calibri" panose="020F0502020204030204" pitchFamily="34" charset="0"/>
                <a:cs typeface="Calibri" panose="020F0502020204030204" pitchFamily="34" charset="0"/>
              </a:rPr>
              <a:t>2020</a:t>
            </a:r>
          </a:p>
        </p:txBody>
      </p:sp>
      <p:sp>
        <p:nvSpPr>
          <p:cNvPr id="20" name="Forma libre 19"/>
          <p:cNvSpPr/>
          <p:nvPr/>
        </p:nvSpPr>
        <p:spPr>
          <a:xfrm>
            <a:off x="5073901" y="4678390"/>
            <a:ext cx="5443182" cy="0"/>
          </a:xfrm>
          <a:custGeom>
            <a:avLst/>
            <a:gdLst>
              <a:gd name="connsiteX0" fmla="*/ 0 w 5436524"/>
              <a:gd name="connsiteY0" fmla="*/ 0 h 24938"/>
              <a:gd name="connsiteX1" fmla="*/ 5436524 w 5436524"/>
              <a:gd name="connsiteY1" fmla="*/ 24938 h 24938"/>
              <a:gd name="connsiteX2" fmla="*/ 5436524 w 5436524"/>
              <a:gd name="connsiteY2" fmla="*/ 24938 h 24938"/>
            </a:gdLst>
            <a:ahLst/>
            <a:cxnLst>
              <a:cxn ang="0">
                <a:pos x="connsiteX0" y="connsiteY0"/>
              </a:cxn>
              <a:cxn ang="0">
                <a:pos x="connsiteX1" y="connsiteY1"/>
              </a:cxn>
              <a:cxn ang="0">
                <a:pos x="connsiteX2" y="connsiteY2"/>
              </a:cxn>
            </a:cxnLst>
            <a:rect l="l" t="t" r="r" b="b"/>
            <a:pathLst>
              <a:path w="5436524" h="24938">
                <a:moveTo>
                  <a:pt x="0" y="0"/>
                </a:moveTo>
                <a:lnTo>
                  <a:pt x="5436524" y="24938"/>
                </a:lnTo>
                <a:lnTo>
                  <a:pt x="5436524" y="24938"/>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20"/>
          <p:cNvSpPr/>
          <p:nvPr/>
        </p:nvSpPr>
        <p:spPr>
          <a:xfrm>
            <a:off x="5075485" y="4524218"/>
            <a:ext cx="5436524" cy="0"/>
          </a:xfrm>
          <a:custGeom>
            <a:avLst/>
            <a:gdLst>
              <a:gd name="connsiteX0" fmla="*/ 0 w 5436524"/>
              <a:gd name="connsiteY0" fmla="*/ 0 h 24938"/>
              <a:gd name="connsiteX1" fmla="*/ 5436524 w 5436524"/>
              <a:gd name="connsiteY1" fmla="*/ 24938 h 24938"/>
              <a:gd name="connsiteX2" fmla="*/ 5436524 w 5436524"/>
              <a:gd name="connsiteY2" fmla="*/ 24938 h 24938"/>
            </a:gdLst>
            <a:ahLst/>
            <a:cxnLst>
              <a:cxn ang="0">
                <a:pos x="connsiteX0" y="connsiteY0"/>
              </a:cxn>
              <a:cxn ang="0">
                <a:pos x="connsiteX1" y="connsiteY1"/>
              </a:cxn>
              <a:cxn ang="0">
                <a:pos x="connsiteX2" y="connsiteY2"/>
              </a:cxn>
            </a:cxnLst>
            <a:rect l="l" t="t" r="r" b="b"/>
            <a:pathLst>
              <a:path w="5436524" h="24938">
                <a:moveTo>
                  <a:pt x="0" y="0"/>
                </a:moveTo>
                <a:lnTo>
                  <a:pt x="5436524" y="24938"/>
                </a:lnTo>
                <a:lnTo>
                  <a:pt x="5436524" y="24938"/>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p:cNvSpPr txBox="1"/>
          <p:nvPr/>
        </p:nvSpPr>
        <p:spPr>
          <a:xfrm>
            <a:off x="5045800" y="4277753"/>
            <a:ext cx="1383712" cy="246221"/>
          </a:xfrm>
          <a:prstGeom prst="rect">
            <a:avLst/>
          </a:prstGeom>
          <a:noFill/>
        </p:spPr>
        <p:txBody>
          <a:bodyPr wrap="none" rtlCol="0">
            <a:spAutoFit/>
          </a:bodyPr>
          <a:lstStyle/>
          <a:p>
            <a:r>
              <a:rPr lang="es-ES" sz="1000" b="1" dirty="0">
                <a:solidFill>
                  <a:srgbClr val="00B050"/>
                </a:solidFill>
                <a:latin typeface="Calibri" panose="020F0502020204030204" pitchFamily="34" charset="0"/>
                <a:cs typeface="Calibri" panose="020F0502020204030204" pitchFamily="34" charset="0"/>
              </a:rPr>
              <a:t>2008/EC/50 O3 8hDM</a:t>
            </a:r>
          </a:p>
        </p:txBody>
      </p:sp>
      <p:sp>
        <p:nvSpPr>
          <p:cNvPr id="23" name="CuadroTexto 22"/>
          <p:cNvSpPr txBox="1"/>
          <p:nvPr/>
        </p:nvSpPr>
        <p:spPr>
          <a:xfrm>
            <a:off x="5045800" y="4862515"/>
            <a:ext cx="1448130" cy="246221"/>
          </a:xfrm>
          <a:prstGeom prst="rect">
            <a:avLst/>
          </a:prstGeom>
          <a:noFill/>
        </p:spPr>
        <p:txBody>
          <a:bodyPr wrap="square" rtlCol="0">
            <a:spAutoFit/>
          </a:bodyPr>
          <a:lstStyle/>
          <a:p>
            <a:r>
              <a:rPr lang="es-ES" sz="1000" b="1" dirty="0">
                <a:solidFill>
                  <a:srgbClr val="FF0000"/>
                </a:solidFill>
                <a:latin typeface="Calibri" panose="020F0502020204030204" pitchFamily="34" charset="0"/>
                <a:cs typeface="Calibri" panose="020F0502020204030204" pitchFamily="34" charset="0"/>
              </a:rPr>
              <a:t>2021 WHO O3 8hDM</a:t>
            </a:r>
          </a:p>
        </p:txBody>
      </p:sp>
      <p:pic>
        <p:nvPicPr>
          <p:cNvPr id="24" name="Imagen 23">
            <a:extLst>
              <a:ext uri="{FF2B5EF4-FFF2-40B4-BE49-F238E27FC236}">
                <a16:creationId xmlns:a16="http://schemas.microsoft.com/office/drawing/2014/main" id="{889B709E-D8D9-4CF0-9B5B-5D181A89776F}"/>
              </a:ext>
            </a:extLst>
          </p:cNvPr>
          <p:cNvPicPr>
            <a:picLocks noChangeAspect="1"/>
          </p:cNvPicPr>
          <p:nvPr/>
        </p:nvPicPr>
        <p:blipFill rotWithShape="1">
          <a:blip r:embed="rId8"/>
          <a:srcRect l="30220" t="18299" r="31076" b="22993"/>
          <a:stretch/>
        </p:blipFill>
        <p:spPr>
          <a:xfrm>
            <a:off x="2681287" y="819147"/>
            <a:ext cx="6829425" cy="5827114"/>
          </a:xfrm>
          <a:prstGeom prst="rect">
            <a:avLst/>
          </a:prstGeom>
        </p:spPr>
      </p:pic>
    </p:spTree>
    <p:extLst>
      <p:ext uri="{BB962C8B-B14F-4D97-AF65-F5344CB8AC3E}">
        <p14:creationId xmlns:p14="http://schemas.microsoft.com/office/powerpoint/2010/main" val="199093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1971292301"/>
              </p:ext>
            </p:extLst>
          </p:nvPr>
        </p:nvGraphicFramePr>
        <p:xfrm>
          <a:off x="1275873" y="988322"/>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a:graphicFrameLocks/>
          </p:cNvGraphicFramePr>
          <p:nvPr>
            <p:extLst>
              <p:ext uri="{D42A27DB-BD31-4B8C-83A1-F6EECF244321}">
                <p14:modId xmlns:p14="http://schemas.microsoft.com/office/powerpoint/2010/main" val="1531039707"/>
              </p:ext>
            </p:extLst>
          </p:nvPr>
        </p:nvGraphicFramePr>
        <p:xfrm>
          <a:off x="5847873" y="988322"/>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6" name="CuadroTexto 5"/>
          <p:cNvSpPr txBox="1"/>
          <p:nvPr/>
        </p:nvSpPr>
        <p:spPr>
          <a:xfrm>
            <a:off x="2985524" y="743096"/>
            <a:ext cx="1784399" cy="369332"/>
          </a:xfrm>
          <a:prstGeom prst="rect">
            <a:avLst/>
          </a:prstGeom>
          <a:noFill/>
        </p:spPr>
        <p:txBody>
          <a:bodyPr wrap="none" rtlCol="0">
            <a:spAutoFit/>
          </a:bodyPr>
          <a:lstStyle/>
          <a:p>
            <a:r>
              <a:rPr lang="es-ES" b="1" dirty="0"/>
              <a:t>PERCENTILE 93.2</a:t>
            </a:r>
          </a:p>
        </p:txBody>
      </p:sp>
      <p:sp>
        <p:nvSpPr>
          <p:cNvPr id="7" name="CuadroTexto 6"/>
          <p:cNvSpPr txBox="1"/>
          <p:nvPr/>
        </p:nvSpPr>
        <p:spPr>
          <a:xfrm>
            <a:off x="7620751" y="803656"/>
            <a:ext cx="1040670" cy="369332"/>
          </a:xfrm>
          <a:prstGeom prst="rect">
            <a:avLst/>
          </a:prstGeom>
          <a:noFill/>
        </p:spPr>
        <p:txBody>
          <a:bodyPr wrap="none" rtlCol="0">
            <a:spAutoFit/>
          </a:bodyPr>
          <a:lstStyle/>
          <a:p>
            <a:r>
              <a:rPr lang="es-ES" b="1" dirty="0"/>
              <a:t>SOMO35</a:t>
            </a:r>
          </a:p>
        </p:txBody>
      </p:sp>
      <p:graphicFrame>
        <p:nvGraphicFramePr>
          <p:cNvPr id="8" name="Gráfico 7"/>
          <p:cNvGraphicFramePr>
            <a:graphicFrameLocks/>
          </p:cNvGraphicFramePr>
          <p:nvPr>
            <p:extLst>
              <p:ext uri="{D42A27DB-BD31-4B8C-83A1-F6EECF244321}">
                <p14:modId xmlns:p14="http://schemas.microsoft.com/office/powerpoint/2010/main" val="1299668543"/>
              </p:ext>
            </p:extLst>
          </p:nvPr>
        </p:nvGraphicFramePr>
        <p:xfrm>
          <a:off x="144081" y="3981797"/>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p:cNvGraphicFramePr>
            <a:graphicFrameLocks/>
          </p:cNvGraphicFramePr>
          <p:nvPr>
            <p:extLst>
              <p:ext uri="{D42A27DB-BD31-4B8C-83A1-F6EECF244321}">
                <p14:modId xmlns:p14="http://schemas.microsoft.com/office/powerpoint/2010/main" val="2299933144"/>
              </p:ext>
            </p:extLst>
          </p:nvPr>
        </p:nvGraphicFramePr>
        <p:xfrm>
          <a:off x="12413673" y="4124899"/>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0" name="CuadroTexto 9"/>
          <p:cNvSpPr txBox="1"/>
          <p:nvPr/>
        </p:nvSpPr>
        <p:spPr>
          <a:xfrm>
            <a:off x="1053775" y="3726473"/>
            <a:ext cx="3032497" cy="369332"/>
          </a:xfrm>
          <a:prstGeom prst="rect">
            <a:avLst/>
          </a:prstGeom>
          <a:noFill/>
        </p:spPr>
        <p:txBody>
          <a:bodyPr wrap="none" rtlCol="0">
            <a:spAutoFit/>
          </a:bodyPr>
          <a:lstStyle/>
          <a:p>
            <a:r>
              <a:rPr lang="es-ES" b="1" dirty="0"/>
              <a:t>EXCEEDANCES 180/SITE/YEAR</a:t>
            </a:r>
          </a:p>
        </p:txBody>
      </p:sp>
      <p:sp>
        <p:nvSpPr>
          <p:cNvPr id="11" name="CuadroTexto 3"/>
          <p:cNvSpPr txBox="1">
            <a:spLocks noChangeArrowheads="1"/>
          </p:cNvSpPr>
          <p:nvPr/>
        </p:nvSpPr>
        <p:spPr bwMode="auto">
          <a:xfrm>
            <a:off x="5062451" y="110917"/>
            <a:ext cx="2063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s-ES" b="1" dirty="0"/>
              <a:t>2020 &amp; 2021</a:t>
            </a:r>
            <a:endParaRPr lang="en-US" altLang="es-ES" sz="2000" b="1" dirty="0"/>
          </a:p>
        </p:txBody>
      </p:sp>
      <p:graphicFrame>
        <p:nvGraphicFramePr>
          <p:cNvPr id="12" name="Gráfico 11">
            <a:extLst>
              <a:ext uri="{FF2B5EF4-FFF2-40B4-BE49-F238E27FC236}">
                <a16:creationId xmlns:a16="http://schemas.microsoft.com/office/drawing/2014/main" id="{931916C1-512C-4AF5-B9B9-8D3F7248582F}"/>
              </a:ext>
            </a:extLst>
          </p:cNvPr>
          <p:cNvGraphicFramePr>
            <a:graphicFrameLocks/>
          </p:cNvGraphicFramePr>
          <p:nvPr>
            <p:extLst>
              <p:ext uri="{D42A27DB-BD31-4B8C-83A1-F6EECF244321}">
                <p14:modId xmlns:p14="http://schemas.microsoft.com/office/powerpoint/2010/main" val="2843840485"/>
              </p:ext>
            </p:extLst>
          </p:nvPr>
        </p:nvGraphicFramePr>
        <p:xfrm>
          <a:off x="5847873" y="3851966"/>
          <a:ext cx="6615546"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3" name="CuadroTexto 12">
            <a:extLst>
              <a:ext uri="{FF2B5EF4-FFF2-40B4-BE49-F238E27FC236}">
                <a16:creationId xmlns:a16="http://schemas.microsoft.com/office/drawing/2014/main" id="{CE8918CB-796F-422E-B1DA-CAC20554BF83}"/>
              </a:ext>
            </a:extLst>
          </p:cNvPr>
          <p:cNvSpPr txBox="1"/>
          <p:nvPr/>
        </p:nvSpPr>
        <p:spPr>
          <a:xfrm>
            <a:off x="4446657" y="4823444"/>
            <a:ext cx="1609608" cy="1200329"/>
          </a:xfrm>
          <a:prstGeom prst="rect">
            <a:avLst/>
          </a:prstGeom>
          <a:noFill/>
        </p:spPr>
        <p:txBody>
          <a:bodyPr wrap="none" rtlCol="0">
            <a:spAutoFit/>
          </a:bodyPr>
          <a:lstStyle/>
          <a:p>
            <a:r>
              <a:rPr lang="es-ES" dirty="0"/>
              <a:t>N </a:t>
            </a:r>
            <a:r>
              <a:rPr lang="es-ES" dirty="0" err="1"/>
              <a:t>vehicles</a:t>
            </a:r>
            <a:r>
              <a:rPr lang="es-ES" dirty="0"/>
              <a:t>/</a:t>
            </a:r>
            <a:r>
              <a:rPr lang="es-ES" dirty="0" err="1"/>
              <a:t>day</a:t>
            </a:r>
            <a:r>
              <a:rPr lang="es-ES" dirty="0"/>
              <a:t> </a:t>
            </a:r>
          </a:p>
          <a:p>
            <a:r>
              <a:rPr lang="es-ES" dirty="0"/>
              <a:t>Barcelona</a:t>
            </a:r>
          </a:p>
          <a:p>
            <a:r>
              <a:rPr lang="es-ES" dirty="0" err="1"/>
              <a:t>with</a:t>
            </a:r>
            <a:r>
              <a:rPr lang="es-ES" dirty="0"/>
              <a:t> </a:t>
            </a:r>
            <a:r>
              <a:rPr lang="es-ES" dirty="0" err="1"/>
              <a:t>respect</a:t>
            </a:r>
            <a:r>
              <a:rPr lang="es-ES" dirty="0"/>
              <a:t> </a:t>
            </a:r>
            <a:r>
              <a:rPr lang="es-ES" dirty="0" err="1"/>
              <a:t>to</a:t>
            </a:r>
            <a:endParaRPr lang="es-ES" dirty="0"/>
          </a:p>
          <a:p>
            <a:r>
              <a:rPr lang="es-ES" dirty="0"/>
              <a:t>01-13/03/2020</a:t>
            </a:r>
          </a:p>
        </p:txBody>
      </p:sp>
      <p:graphicFrame>
        <p:nvGraphicFramePr>
          <p:cNvPr id="14" name="Tabla 13">
            <a:extLst>
              <a:ext uri="{FF2B5EF4-FFF2-40B4-BE49-F238E27FC236}">
                <a16:creationId xmlns:a16="http://schemas.microsoft.com/office/drawing/2014/main" id="{94A7B39F-A3E4-45E3-B5FE-B9DA1FA1CAED}"/>
              </a:ext>
            </a:extLst>
          </p:cNvPr>
          <p:cNvGraphicFramePr>
            <a:graphicFrameLocks noGrp="1"/>
          </p:cNvGraphicFramePr>
          <p:nvPr>
            <p:extLst>
              <p:ext uri="{D42A27DB-BD31-4B8C-83A1-F6EECF244321}">
                <p14:modId xmlns:p14="http://schemas.microsoft.com/office/powerpoint/2010/main" val="1608874475"/>
              </p:ext>
            </p:extLst>
          </p:nvPr>
        </p:nvGraphicFramePr>
        <p:xfrm>
          <a:off x="12907526" y="1117477"/>
          <a:ext cx="1704108" cy="2286000"/>
        </p:xfrm>
        <a:graphic>
          <a:graphicData uri="http://schemas.openxmlformats.org/drawingml/2006/table">
            <a:tbl>
              <a:tblPr>
                <a:tableStyleId>{5C22544A-7EE6-4342-B048-85BDC9FD1C3A}</a:tableStyleId>
              </a:tblPr>
              <a:tblGrid>
                <a:gridCol w="852054">
                  <a:extLst>
                    <a:ext uri="{9D8B030D-6E8A-4147-A177-3AD203B41FA5}">
                      <a16:colId xmlns:a16="http://schemas.microsoft.com/office/drawing/2014/main" val="3610611206"/>
                    </a:ext>
                  </a:extLst>
                </a:gridCol>
                <a:gridCol w="852054">
                  <a:extLst>
                    <a:ext uri="{9D8B030D-6E8A-4147-A177-3AD203B41FA5}">
                      <a16:colId xmlns:a16="http://schemas.microsoft.com/office/drawing/2014/main" val="3990758063"/>
                    </a:ext>
                  </a:extLst>
                </a:gridCol>
              </a:tblGrid>
              <a:tr h="190500">
                <a:tc>
                  <a:txBody>
                    <a:bodyPr/>
                    <a:lstStyle/>
                    <a:p>
                      <a:pPr algn="r" fontAlgn="b"/>
                      <a:r>
                        <a:rPr lang="es-ES" sz="1100" u="none" strike="noStrike" dirty="0">
                          <a:effectLst/>
                        </a:rPr>
                        <a:t>2020</a:t>
                      </a:r>
                      <a:endParaRPr lang="es-E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u="none" strike="noStrike">
                          <a:effectLst/>
                        </a:rPr>
                        <a:t>2021</a:t>
                      </a:r>
                      <a:endParaRPr lang="es-E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18669482"/>
                  </a:ext>
                </a:extLst>
              </a:tr>
              <a:tr h="190500">
                <a:tc>
                  <a:txBody>
                    <a:bodyPr/>
                    <a:lstStyle/>
                    <a:p>
                      <a:pPr algn="r" fontAlgn="b"/>
                      <a:r>
                        <a:rPr lang="es-ES" sz="1100" u="none" strike="noStrike" dirty="0">
                          <a:effectLst/>
                        </a:rPr>
                        <a:t>TOTAL 431</a:t>
                      </a:r>
                      <a:endParaRPr lang="es-E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u="none" strike="noStrike" dirty="0">
                          <a:effectLst/>
                        </a:rPr>
                        <a:t>414</a:t>
                      </a:r>
                      <a:endParaRPr lang="es-E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04614187"/>
                  </a:ext>
                </a:extLst>
              </a:tr>
              <a:tr h="190500">
                <a:tc>
                  <a:txBody>
                    <a:bodyPr/>
                    <a:lstStyle/>
                    <a:p>
                      <a:pPr algn="r" fontAlgn="b"/>
                      <a:r>
                        <a:rPr lang="es-ES" sz="1100" u="none" strike="noStrike" dirty="0">
                          <a:effectLst/>
                        </a:rPr>
                        <a:t>EXCEED 56</a:t>
                      </a:r>
                      <a:endParaRPr lang="es-E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u="none" strike="noStrike" dirty="0">
                          <a:effectLst/>
                        </a:rPr>
                        <a:t>27</a:t>
                      </a:r>
                      <a:endParaRPr lang="es-E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98762507"/>
                  </a:ext>
                </a:extLst>
              </a:tr>
              <a:tr h="190500">
                <a:tc>
                  <a:txBody>
                    <a:bodyPr/>
                    <a:lstStyle/>
                    <a:p>
                      <a:pPr algn="r" fontAlgn="b"/>
                      <a:r>
                        <a:rPr lang="es-ES" sz="1100" u="none" strike="noStrike" dirty="0">
                          <a:effectLst/>
                        </a:rPr>
                        <a:t>25 MAD</a:t>
                      </a:r>
                      <a:endParaRPr lang="es-E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u="none" strike="noStrike">
                          <a:effectLst/>
                        </a:rPr>
                        <a:t>16 MAD</a:t>
                      </a:r>
                      <a:endParaRPr lang="es-E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08797384"/>
                  </a:ext>
                </a:extLst>
              </a:tr>
              <a:tr h="190500">
                <a:tc>
                  <a:txBody>
                    <a:bodyPr/>
                    <a:lstStyle/>
                    <a:p>
                      <a:pPr algn="r" fontAlgn="b"/>
                      <a:r>
                        <a:rPr lang="es-ES" sz="1100" u="none" strike="noStrike" dirty="0">
                          <a:effectLst/>
                        </a:rPr>
                        <a:t>13 AND</a:t>
                      </a:r>
                      <a:endParaRPr lang="es-E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u="none" strike="noStrike">
                          <a:effectLst/>
                        </a:rPr>
                        <a:t>5 AND</a:t>
                      </a:r>
                      <a:endParaRPr lang="es-E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52558765"/>
                  </a:ext>
                </a:extLst>
              </a:tr>
              <a:tr h="190500">
                <a:tc>
                  <a:txBody>
                    <a:bodyPr/>
                    <a:lstStyle/>
                    <a:p>
                      <a:pPr algn="r" fontAlgn="b"/>
                      <a:r>
                        <a:rPr lang="es-ES" sz="1100" u="none" strike="noStrike" dirty="0">
                          <a:effectLst/>
                        </a:rPr>
                        <a:t>4 CV</a:t>
                      </a:r>
                      <a:endParaRPr lang="es-E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u="none" strike="noStrike">
                          <a:effectLst/>
                        </a:rPr>
                        <a:t>2 CV</a:t>
                      </a:r>
                      <a:endParaRPr lang="es-E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4730348"/>
                  </a:ext>
                </a:extLst>
              </a:tr>
              <a:tr h="190500">
                <a:tc>
                  <a:txBody>
                    <a:bodyPr/>
                    <a:lstStyle/>
                    <a:p>
                      <a:pPr algn="r" fontAlgn="b"/>
                      <a:r>
                        <a:rPr lang="es-ES" sz="1100" u="none" strike="noStrike" dirty="0">
                          <a:effectLst/>
                        </a:rPr>
                        <a:t>4 CLM</a:t>
                      </a:r>
                      <a:endParaRPr lang="es-E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u="none" strike="noStrike">
                          <a:effectLst/>
                        </a:rPr>
                        <a:t>1 CLM</a:t>
                      </a:r>
                      <a:endParaRPr lang="es-E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62298114"/>
                  </a:ext>
                </a:extLst>
              </a:tr>
              <a:tr h="190500">
                <a:tc>
                  <a:txBody>
                    <a:bodyPr/>
                    <a:lstStyle/>
                    <a:p>
                      <a:pPr algn="r" fontAlgn="b"/>
                      <a:r>
                        <a:rPr lang="es-ES" sz="1100" u="none" strike="noStrike" dirty="0">
                          <a:effectLst/>
                        </a:rPr>
                        <a:t>3 </a:t>
                      </a:r>
                      <a:r>
                        <a:rPr lang="es-ES" sz="1100" u="none" strike="noStrike" dirty="0" err="1">
                          <a:effectLst/>
                        </a:rPr>
                        <a:t>CyL</a:t>
                      </a:r>
                      <a:endParaRPr lang="es-E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u="none" strike="noStrike">
                          <a:effectLst/>
                        </a:rPr>
                        <a:t> 1 CyL</a:t>
                      </a:r>
                      <a:endParaRPr lang="es-E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24931262"/>
                  </a:ext>
                </a:extLst>
              </a:tr>
              <a:tr h="190500">
                <a:tc>
                  <a:txBody>
                    <a:bodyPr/>
                    <a:lstStyle/>
                    <a:p>
                      <a:pPr algn="r" fontAlgn="b"/>
                      <a:r>
                        <a:rPr lang="es-ES" sz="1100" u="none" strike="noStrike" dirty="0">
                          <a:effectLst/>
                        </a:rPr>
                        <a:t>3 CAT</a:t>
                      </a:r>
                      <a:endParaRPr lang="es-E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u="none" strike="noStrike">
                          <a:effectLst/>
                        </a:rPr>
                        <a:t>1 CAT</a:t>
                      </a:r>
                      <a:endParaRPr lang="es-E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03864020"/>
                  </a:ext>
                </a:extLst>
              </a:tr>
              <a:tr h="190500">
                <a:tc>
                  <a:txBody>
                    <a:bodyPr/>
                    <a:lstStyle/>
                    <a:p>
                      <a:pPr algn="r" fontAlgn="b"/>
                      <a:r>
                        <a:rPr lang="es-ES" sz="1100" u="none" strike="noStrike" dirty="0">
                          <a:effectLst/>
                        </a:rPr>
                        <a:t>2 EXT</a:t>
                      </a:r>
                      <a:endParaRPr lang="es-E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S" sz="1100" u="none" strike="noStrike">
                          <a:effectLst/>
                        </a:rPr>
                        <a:t>1 EXT</a:t>
                      </a:r>
                      <a:endParaRPr lang="es-E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4680727"/>
                  </a:ext>
                </a:extLst>
              </a:tr>
              <a:tr h="190500">
                <a:tc>
                  <a:txBody>
                    <a:bodyPr/>
                    <a:lstStyle/>
                    <a:p>
                      <a:pPr algn="r" fontAlgn="b"/>
                      <a:r>
                        <a:rPr lang="es-ES" sz="1100" u="none" strike="noStrike">
                          <a:effectLst/>
                        </a:rPr>
                        <a:t>1 PV</a:t>
                      </a:r>
                      <a:endParaRPr lang="es-E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72734014"/>
                  </a:ext>
                </a:extLst>
              </a:tr>
              <a:tr h="190500">
                <a:tc>
                  <a:txBody>
                    <a:bodyPr/>
                    <a:lstStyle/>
                    <a:p>
                      <a:pPr algn="r" fontAlgn="b"/>
                      <a:r>
                        <a:rPr lang="es-ES" sz="1100" u="none" strike="noStrike">
                          <a:effectLst/>
                        </a:rPr>
                        <a:t>1 ARA</a:t>
                      </a:r>
                      <a:endParaRPr lang="es-E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s-E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6426463"/>
                  </a:ext>
                </a:extLst>
              </a:tr>
            </a:tbl>
          </a:graphicData>
        </a:graphic>
      </p:graphicFrame>
      <p:sp>
        <p:nvSpPr>
          <p:cNvPr id="15" name="CuadroTexto 14">
            <a:extLst>
              <a:ext uri="{FF2B5EF4-FFF2-40B4-BE49-F238E27FC236}">
                <a16:creationId xmlns:a16="http://schemas.microsoft.com/office/drawing/2014/main" id="{1DAA7ACD-55BC-4AC3-A2CB-F89E96FAF7C1}"/>
              </a:ext>
            </a:extLst>
          </p:cNvPr>
          <p:cNvSpPr txBox="1"/>
          <p:nvPr/>
        </p:nvSpPr>
        <p:spPr>
          <a:xfrm>
            <a:off x="12463419" y="351166"/>
            <a:ext cx="2832314" cy="369332"/>
          </a:xfrm>
          <a:prstGeom prst="rect">
            <a:avLst/>
          </a:prstGeom>
          <a:noFill/>
        </p:spPr>
        <p:txBody>
          <a:bodyPr wrap="none" rtlCol="0">
            <a:spAutoFit/>
          </a:bodyPr>
          <a:lstStyle/>
          <a:p>
            <a:r>
              <a:rPr lang="es-ES" dirty="0" err="1"/>
              <a:t>Triennal</a:t>
            </a:r>
            <a:r>
              <a:rPr lang="es-ES" dirty="0"/>
              <a:t> </a:t>
            </a:r>
            <a:r>
              <a:rPr lang="es-ES" dirty="0" err="1"/>
              <a:t>exceedabces</a:t>
            </a:r>
            <a:r>
              <a:rPr lang="es-ES" dirty="0"/>
              <a:t> </a:t>
            </a:r>
            <a:r>
              <a:rPr lang="es-ES" dirty="0" err="1"/>
              <a:t>of</a:t>
            </a:r>
            <a:r>
              <a:rPr lang="es-ES" dirty="0"/>
              <a:t> 120</a:t>
            </a:r>
          </a:p>
        </p:txBody>
      </p:sp>
      <p:pic>
        <p:nvPicPr>
          <p:cNvPr id="3" name="Imagen 2">
            <a:extLst>
              <a:ext uri="{FF2B5EF4-FFF2-40B4-BE49-F238E27FC236}">
                <a16:creationId xmlns:a16="http://schemas.microsoft.com/office/drawing/2014/main" id="{A15E4F97-2D02-4677-8AE7-7A19DF253A5B}"/>
              </a:ext>
            </a:extLst>
          </p:cNvPr>
          <p:cNvPicPr>
            <a:picLocks noChangeAspect="1"/>
          </p:cNvPicPr>
          <p:nvPr/>
        </p:nvPicPr>
        <p:blipFill>
          <a:blip r:embed="rId7"/>
          <a:stretch>
            <a:fillRect/>
          </a:stretch>
        </p:blipFill>
        <p:spPr>
          <a:xfrm>
            <a:off x="0" y="4541350"/>
            <a:ext cx="12192000" cy="1562546"/>
          </a:xfrm>
          <a:prstGeom prst="rect">
            <a:avLst/>
          </a:prstGeom>
        </p:spPr>
      </p:pic>
    </p:spTree>
    <p:extLst>
      <p:ext uri="{BB962C8B-B14F-4D97-AF65-F5344CB8AC3E}">
        <p14:creationId xmlns:p14="http://schemas.microsoft.com/office/powerpoint/2010/main" val="184091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agen 15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1734" y="717887"/>
            <a:ext cx="4103688" cy="6140113"/>
          </a:xfrm>
          <a:prstGeom prst="rect">
            <a:avLst/>
          </a:prstGeom>
          <a:noFill/>
        </p:spPr>
      </p:pic>
      <p:sp>
        <p:nvSpPr>
          <p:cNvPr id="6" name="CuadroTexto 3">
            <a:extLst>
              <a:ext uri="{FF2B5EF4-FFF2-40B4-BE49-F238E27FC236}">
                <a16:creationId xmlns:a16="http://schemas.microsoft.com/office/drawing/2014/main" id="{066D6ACA-9EE5-4176-B340-4C29AB8AF887}"/>
              </a:ext>
            </a:extLst>
          </p:cNvPr>
          <p:cNvSpPr txBox="1">
            <a:spLocks noChangeArrowheads="1"/>
          </p:cNvSpPr>
          <p:nvPr/>
        </p:nvSpPr>
        <p:spPr bwMode="auto">
          <a:xfrm>
            <a:off x="0" y="-17417"/>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s-ES" altLang="es-ES" b="1" dirty="0"/>
              <a:t>PHENOMENOLOGY OF O</a:t>
            </a:r>
            <a:r>
              <a:rPr lang="es-ES" altLang="es-ES" b="1" baseline="-25000" dirty="0"/>
              <a:t>3</a:t>
            </a:r>
            <a:r>
              <a:rPr lang="es-ES" altLang="es-ES" b="1" dirty="0"/>
              <a:t> EPISODES: MADRID &amp; GUADALQUIVIR BASIN</a:t>
            </a:r>
            <a:endParaRPr lang="es-ES" altLang="es-ES" sz="2000" b="1" dirty="0"/>
          </a:p>
        </p:txBody>
      </p:sp>
      <p:pic>
        <p:nvPicPr>
          <p:cNvPr id="7" name="Imagen 6">
            <a:extLst>
              <a:ext uri="{FF2B5EF4-FFF2-40B4-BE49-F238E27FC236}">
                <a16:creationId xmlns:a16="http://schemas.microsoft.com/office/drawing/2014/main" id="{649858E0-CDEB-47E1-A984-BFAEB872C48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553200" y="717886"/>
            <a:ext cx="4779526" cy="5949613"/>
          </a:xfrm>
          <a:prstGeom prst="rect">
            <a:avLst/>
          </a:prstGeom>
          <a:noFill/>
          <a:ln>
            <a:noFill/>
          </a:ln>
        </p:spPr>
      </p:pic>
    </p:spTree>
    <p:extLst>
      <p:ext uri="{BB962C8B-B14F-4D97-AF65-F5344CB8AC3E}">
        <p14:creationId xmlns:p14="http://schemas.microsoft.com/office/powerpoint/2010/main" val="2184378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FF3A2AB-7290-458B-8B14-CD1074DD82A7}"/>
              </a:ext>
            </a:extLst>
          </p:cNvPr>
          <p:cNvPicPr>
            <a:picLocks noChangeAspect="1"/>
          </p:cNvPicPr>
          <p:nvPr/>
        </p:nvPicPr>
        <p:blipFill>
          <a:blip r:embed="rId2"/>
          <a:stretch>
            <a:fillRect/>
          </a:stretch>
        </p:blipFill>
        <p:spPr>
          <a:xfrm>
            <a:off x="231844" y="1228649"/>
            <a:ext cx="6516236" cy="3980660"/>
          </a:xfrm>
          <a:prstGeom prst="rect">
            <a:avLst/>
          </a:prstGeom>
        </p:spPr>
      </p:pic>
      <p:pic>
        <p:nvPicPr>
          <p:cNvPr id="3" name="Imagen 2">
            <a:extLst>
              <a:ext uri="{FF2B5EF4-FFF2-40B4-BE49-F238E27FC236}">
                <a16:creationId xmlns:a16="http://schemas.microsoft.com/office/drawing/2014/main" id="{9C67CE05-8684-451C-82E7-8C2A35A4A28C}"/>
              </a:ext>
            </a:extLst>
          </p:cNvPr>
          <p:cNvPicPr>
            <a:picLocks noChangeAspect="1"/>
          </p:cNvPicPr>
          <p:nvPr/>
        </p:nvPicPr>
        <p:blipFill>
          <a:blip r:embed="rId3"/>
          <a:stretch>
            <a:fillRect/>
          </a:stretch>
        </p:blipFill>
        <p:spPr>
          <a:xfrm>
            <a:off x="6748080" y="614324"/>
            <a:ext cx="5232594" cy="5629351"/>
          </a:xfrm>
          <a:prstGeom prst="rect">
            <a:avLst/>
          </a:prstGeom>
        </p:spPr>
      </p:pic>
      <p:sp>
        <p:nvSpPr>
          <p:cNvPr id="6" name="CuadroTexto 5">
            <a:extLst>
              <a:ext uri="{FF2B5EF4-FFF2-40B4-BE49-F238E27FC236}">
                <a16:creationId xmlns:a16="http://schemas.microsoft.com/office/drawing/2014/main" id="{36CD88DA-1A38-4CD8-AE44-5AAB952CC7C4}"/>
              </a:ext>
            </a:extLst>
          </p:cNvPr>
          <p:cNvSpPr txBox="1"/>
          <p:nvPr/>
        </p:nvSpPr>
        <p:spPr>
          <a:xfrm>
            <a:off x="4580933" y="6415254"/>
            <a:ext cx="3788473" cy="307777"/>
          </a:xfrm>
          <a:prstGeom prst="rect">
            <a:avLst/>
          </a:prstGeom>
          <a:noFill/>
        </p:spPr>
        <p:txBody>
          <a:bodyPr wrap="none" rtlCol="0">
            <a:spAutoFit/>
          </a:bodyPr>
          <a:lstStyle>
            <a:defPPr>
              <a:defRPr lang="es-ES"/>
            </a:defPPr>
            <a:lvl1pPr>
              <a:defRPr sz="1400" i="1"/>
            </a:lvl1pPr>
          </a:lstStyle>
          <a:p>
            <a:r>
              <a:rPr lang="es-ES" dirty="0" err="1"/>
              <a:t>Massagué</a:t>
            </a:r>
            <a:r>
              <a:rPr lang="es-ES" dirty="0"/>
              <a:t> et al.., 2023 </a:t>
            </a:r>
            <a:r>
              <a:rPr lang="es-ES" dirty="0" err="1"/>
              <a:t>Environment</a:t>
            </a:r>
            <a:r>
              <a:rPr lang="es-ES" dirty="0"/>
              <a:t> International</a:t>
            </a:r>
          </a:p>
        </p:txBody>
      </p:sp>
      <p:sp>
        <p:nvSpPr>
          <p:cNvPr id="7" name="CuadroTexto 3">
            <a:extLst>
              <a:ext uri="{FF2B5EF4-FFF2-40B4-BE49-F238E27FC236}">
                <a16:creationId xmlns:a16="http://schemas.microsoft.com/office/drawing/2014/main" id="{D548DC6B-928A-4355-B439-A7CC776267C1}"/>
              </a:ext>
            </a:extLst>
          </p:cNvPr>
          <p:cNvSpPr txBox="1">
            <a:spLocks noChangeArrowheads="1"/>
          </p:cNvSpPr>
          <p:nvPr/>
        </p:nvSpPr>
        <p:spPr bwMode="auto">
          <a:xfrm>
            <a:off x="0" y="531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s-ES" b="1" dirty="0"/>
              <a:t>REGIONALISATION OF THE O</a:t>
            </a:r>
            <a:r>
              <a:rPr lang="en-US" altLang="es-ES" b="1" baseline="-25000" dirty="0"/>
              <a:t>3</a:t>
            </a:r>
            <a:r>
              <a:rPr lang="en-US" altLang="es-ES" b="1" dirty="0"/>
              <a:t> POLLUTION</a:t>
            </a:r>
            <a:endParaRPr lang="en-US" altLang="es-ES" sz="2000" b="1" dirty="0"/>
          </a:p>
        </p:txBody>
      </p:sp>
    </p:spTree>
    <p:extLst>
      <p:ext uri="{BB962C8B-B14F-4D97-AF65-F5344CB8AC3E}">
        <p14:creationId xmlns:p14="http://schemas.microsoft.com/office/powerpoint/2010/main" val="1639703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rotWithShape="1">
          <a:blip r:embed="rId2">
            <a:extLst>
              <a:ext uri="{28A0092B-C50C-407E-A947-70E740481C1C}">
                <a14:useLocalDpi xmlns:a14="http://schemas.microsoft.com/office/drawing/2010/main" val="0"/>
              </a:ext>
            </a:extLst>
          </a:blip>
          <a:srcRect l="6381" b="4740"/>
          <a:stretch/>
        </p:blipFill>
        <p:spPr bwMode="auto">
          <a:xfrm>
            <a:off x="2911762" y="764068"/>
            <a:ext cx="6553200" cy="5996642"/>
          </a:xfrm>
          <a:prstGeom prst="rect">
            <a:avLst/>
          </a:prstGeom>
          <a:noFill/>
          <a:ln>
            <a:noFill/>
          </a:ln>
          <a:extLst>
            <a:ext uri="{53640926-AAD7-44D8-BBD7-CCE9431645EC}">
              <a14:shadowObscured xmlns:a14="http://schemas.microsoft.com/office/drawing/2010/main"/>
            </a:ext>
          </a:extLst>
        </p:spPr>
      </p:pic>
      <p:sp>
        <p:nvSpPr>
          <p:cNvPr id="5" name="CuadroTexto 3">
            <a:extLst>
              <a:ext uri="{FF2B5EF4-FFF2-40B4-BE49-F238E27FC236}">
                <a16:creationId xmlns:a16="http://schemas.microsoft.com/office/drawing/2014/main" id="{16F55C81-68CB-4F23-A846-140EF0DAC7D0}"/>
              </a:ext>
            </a:extLst>
          </p:cNvPr>
          <p:cNvSpPr txBox="1">
            <a:spLocks noChangeArrowheads="1"/>
          </p:cNvSpPr>
          <p:nvPr/>
        </p:nvSpPr>
        <p:spPr bwMode="auto">
          <a:xfrm>
            <a:off x="0" y="531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s-ES" b="1" dirty="0"/>
              <a:t>REGIONALISATION OF THE O</a:t>
            </a:r>
            <a:r>
              <a:rPr lang="en-US" altLang="es-ES" b="1" baseline="-25000" dirty="0"/>
              <a:t>3</a:t>
            </a:r>
            <a:r>
              <a:rPr lang="en-US" altLang="es-ES" b="1" dirty="0"/>
              <a:t> POLLUTION</a:t>
            </a:r>
            <a:endParaRPr lang="en-US" altLang="es-ES" sz="2000" b="1" dirty="0"/>
          </a:p>
        </p:txBody>
      </p:sp>
      <p:sp>
        <p:nvSpPr>
          <p:cNvPr id="7" name="CuadroTexto 6">
            <a:extLst>
              <a:ext uri="{FF2B5EF4-FFF2-40B4-BE49-F238E27FC236}">
                <a16:creationId xmlns:a16="http://schemas.microsoft.com/office/drawing/2014/main" id="{13595D6B-E84C-45BA-BCF8-41A0BC4A11F7}"/>
              </a:ext>
            </a:extLst>
          </p:cNvPr>
          <p:cNvSpPr txBox="1"/>
          <p:nvPr/>
        </p:nvSpPr>
        <p:spPr>
          <a:xfrm>
            <a:off x="2399889" y="6452933"/>
            <a:ext cx="3788473" cy="307777"/>
          </a:xfrm>
          <a:prstGeom prst="rect">
            <a:avLst/>
          </a:prstGeom>
          <a:noFill/>
        </p:spPr>
        <p:txBody>
          <a:bodyPr wrap="none" rtlCol="0">
            <a:spAutoFit/>
          </a:bodyPr>
          <a:lstStyle>
            <a:defPPr>
              <a:defRPr lang="es-ES"/>
            </a:defPPr>
            <a:lvl1pPr>
              <a:defRPr sz="1400" i="1"/>
            </a:lvl1pPr>
          </a:lstStyle>
          <a:p>
            <a:r>
              <a:rPr lang="es-ES" dirty="0" err="1"/>
              <a:t>Massagué</a:t>
            </a:r>
            <a:r>
              <a:rPr lang="es-ES" dirty="0"/>
              <a:t> et al.., 2023 </a:t>
            </a:r>
            <a:r>
              <a:rPr lang="es-ES" dirty="0" err="1"/>
              <a:t>Environment</a:t>
            </a:r>
            <a:r>
              <a:rPr lang="es-ES" dirty="0"/>
              <a:t> International</a:t>
            </a:r>
          </a:p>
        </p:txBody>
      </p:sp>
    </p:spTree>
    <p:extLst>
      <p:ext uri="{BB962C8B-B14F-4D97-AF65-F5344CB8AC3E}">
        <p14:creationId xmlns:p14="http://schemas.microsoft.com/office/powerpoint/2010/main" val="3464507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33" name="Imagen 32"/>
          <p:cNvPicPr/>
          <p:nvPr/>
        </p:nvPicPr>
        <p:blipFill>
          <a:blip r:embed="rId2">
            <a:extLst>
              <a:ext uri="{28A0092B-C50C-407E-A947-70E740481C1C}">
                <a14:useLocalDpi xmlns:a14="http://schemas.microsoft.com/office/drawing/2010/main" val="0"/>
              </a:ext>
            </a:extLst>
          </a:blip>
          <a:srcRect/>
          <a:stretch>
            <a:fillRect/>
          </a:stretch>
        </p:blipFill>
        <p:spPr bwMode="auto">
          <a:xfrm>
            <a:off x="445770" y="1369695"/>
            <a:ext cx="6126480" cy="4573905"/>
          </a:xfrm>
          <a:prstGeom prst="rect">
            <a:avLst/>
          </a:prstGeom>
          <a:noFill/>
          <a:ln>
            <a:noFill/>
          </a:ln>
        </p:spPr>
      </p:pic>
      <p:sp>
        <p:nvSpPr>
          <p:cNvPr id="34" name="CuadroTexto 3"/>
          <p:cNvSpPr txBox="1">
            <a:spLocks noChangeArrowheads="1"/>
          </p:cNvSpPr>
          <p:nvPr/>
        </p:nvSpPr>
        <p:spPr bwMode="auto">
          <a:xfrm>
            <a:off x="0" y="0"/>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s-ES" b="1" dirty="0"/>
              <a:t>LEVELS OF VOCS &amp; MAXIMUM OZONE FORMATION POTENTIAL</a:t>
            </a:r>
          </a:p>
        </p:txBody>
      </p:sp>
      <p:pic>
        <p:nvPicPr>
          <p:cNvPr id="7" name="Imagen 6">
            <a:extLst>
              <a:ext uri="{FF2B5EF4-FFF2-40B4-BE49-F238E27FC236}">
                <a16:creationId xmlns:a16="http://schemas.microsoft.com/office/drawing/2014/main" id="{CB0BF24C-8642-4883-BD17-C1F8FCE92902}"/>
              </a:ext>
            </a:extLst>
          </p:cNvPr>
          <p:cNvPicPr/>
          <p:nvPr/>
        </p:nvPicPr>
        <p:blipFill rotWithShape="1">
          <a:blip r:embed="rId3" cstate="print">
            <a:extLst>
              <a:ext uri="{28A0092B-C50C-407E-A947-70E740481C1C}">
                <a14:useLocalDpi xmlns:a14="http://schemas.microsoft.com/office/drawing/2010/main" val="0"/>
              </a:ext>
            </a:extLst>
          </a:blip>
          <a:srcRect l="5116" b="6462"/>
          <a:stretch/>
        </p:blipFill>
        <p:spPr bwMode="auto">
          <a:xfrm>
            <a:off x="6723062" y="1369695"/>
            <a:ext cx="5468938" cy="4573904"/>
          </a:xfrm>
          <a:prstGeom prst="rect">
            <a:avLst/>
          </a:prstGeom>
          <a:noFill/>
          <a:ln>
            <a:noFill/>
          </a:ln>
          <a:extLst>
            <a:ext uri="{53640926-AAD7-44D8-BBD7-CCE9431645EC}">
              <a14:shadowObscured xmlns:a14="http://schemas.microsoft.com/office/drawing/2010/main"/>
            </a:ext>
          </a:extLst>
        </p:spPr>
      </p:pic>
      <p:sp>
        <p:nvSpPr>
          <p:cNvPr id="6" name="CuadroTexto 3">
            <a:extLst>
              <a:ext uri="{FF2B5EF4-FFF2-40B4-BE49-F238E27FC236}">
                <a16:creationId xmlns:a16="http://schemas.microsoft.com/office/drawing/2014/main" id="{1CAEC886-6492-4992-A359-18859C2B0179}"/>
              </a:ext>
            </a:extLst>
          </p:cNvPr>
          <p:cNvSpPr txBox="1">
            <a:spLocks noChangeArrowheads="1"/>
          </p:cNvSpPr>
          <p:nvPr/>
        </p:nvSpPr>
        <p:spPr bwMode="auto">
          <a:xfrm>
            <a:off x="3396767" y="684847"/>
            <a:ext cx="53984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s-ES" b="1" dirty="0"/>
              <a:t>AMBIENT MEASUREMENTS IN JULY</a:t>
            </a:r>
            <a:endParaRPr lang="en-US" altLang="es-ES" b="1" baseline="-25000" dirty="0">
              <a:solidFill>
                <a:srgbClr val="FF0000"/>
              </a:solidFill>
            </a:endParaRPr>
          </a:p>
        </p:txBody>
      </p:sp>
    </p:spTree>
    <p:extLst>
      <p:ext uri="{BB962C8B-B14F-4D97-AF65-F5344CB8AC3E}">
        <p14:creationId xmlns:p14="http://schemas.microsoft.com/office/powerpoint/2010/main" val="2982523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41671D3-4BE0-4FB9-81AF-CE59BC7344E1}"/>
              </a:ext>
            </a:extLst>
          </p:cNvPr>
          <p:cNvPicPr/>
          <p:nvPr/>
        </p:nvPicPr>
        <p:blipFill rotWithShape="1">
          <a:blip r:embed="rId2" cstate="print">
            <a:extLst>
              <a:ext uri="{28A0092B-C50C-407E-A947-70E740481C1C}">
                <a14:useLocalDpi xmlns:a14="http://schemas.microsoft.com/office/drawing/2010/main" val="0"/>
              </a:ext>
            </a:extLst>
          </a:blip>
          <a:srcRect l="18820" t="-1" r="27728" b="16656"/>
          <a:stretch/>
        </p:blipFill>
        <p:spPr bwMode="auto">
          <a:xfrm>
            <a:off x="5886450" y="1539876"/>
            <a:ext cx="6007100" cy="3327400"/>
          </a:xfrm>
          <a:prstGeom prst="rect">
            <a:avLst/>
          </a:prstGeom>
          <a:noFill/>
          <a:ln>
            <a:noFill/>
          </a:ln>
          <a:effectLst/>
          <a:extLst>
            <a:ext uri="{53640926-AAD7-44D8-BBD7-CCE9431645EC}">
              <a14:shadowObscured xmlns:a14="http://schemas.microsoft.com/office/drawing/2010/main"/>
            </a:ext>
          </a:extLst>
        </p:spPr>
      </p:pic>
      <p:pic>
        <p:nvPicPr>
          <p:cNvPr id="2" name="Imagen 1">
            <a:extLst>
              <a:ext uri="{FF2B5EF4-FFF2-40B4-BE49-F238E27FC236}">
                <a16:creationId xmlns:a16="http://schemas.microsoft.com/office/drawing/2014/main" id="{604F8F4E-F02E-420D-ACBD-B094063AC7A5}"/>
              </a:ext>
            </a:extLst>
          </p:cNvPr>
          <p:cNvPicPr>
            <a:picLocks noChangeAspect="1"/>
          </p:cNvPicPr>
          <p:nvPr/>
        </p:nvPicPr>
        <p:blipFill>
          <a:blip r:embed="rId3"/>
          <a:stretch>
            <a:fillRect/>
          </a:stretch>
        </p:blipFill>
        <p:spPr>
          <a:xfrm>
            <a:off x="305181" y="2032254"/>
            <a:ext cx="5657088" cy="2907792"/>
          </a:xfrm>
          <a:prstGeom prst="rect">
            <a:avLst/>
          </a:prstGeom>
        </p:spPr>
      </p:pic>
      <p:pic>
        <p:nvPicPr>
          <p:cNvPr id="9" name="Picture 3">
            <a:extLst>
              <a:ext uri="{FF2B5EF4-FFF2-40B4-BE49-F238E27FC236}">
                <a16:creationId xmlns:a16="http://schemas.microsoft.com/office/drawing/2014/main" id="{96BCA352-1205-445D-A32F-A3EA6333D089}"/>
              </a:ext>
            </a:extLst>
          </p:cNvPr>
          <p:cNvPicPr/>
          <p:nvPr/>
        </p:nvPicPr>
        <p:blipFill rotWithShape="1">
          <a:blip r:embed="rId2" cstate="print">
            <a:extLst>
              <a:ext uri="{28A0092B-C50C-407E-A947-70E740481C1C}">
                <a14:useLocalDpi xmlns:a14="http://schemas.microsoft.com/office/drawing/2010/main" val="0"/>
              </a:ext>
            </a:extLst>
          </a:blip>
          <a:srcRect l="18820" t="82390" r="27728" b="12838"/>
          <a:stretch/>
        </p:blipFill>
        <p:spPr bwMode="auto">
          <a:xfrm>
            <a:off x="584384" y="5032701"/>
            <a:ext cx="10755770" cy="570845"/>
          </a:xfrm>
          <a:prstGeom prst="rect">
            <a:avLst/>
          </a:prstGeom>
          <a:noFill/>
          <a:ln>
            <a:noFill/>
          </a:ln>
          <a:effectLst/>
          <a:extLst>
            <a:ext uri="{53640926-AAD7-44D8-BBD7-CCE9431645EC}">
              <a14:shadowObscured xmlns:a14="http://schemas.microsoft.com/office/drawing/2010/main"/>
            </a:ext>
          </a:extLst>
        </p:spPr>
      </p:pic>
      <p:sp>
        <p:nvSpPr>
          <p:cNvPr id="3" name="CuadroTexto 2">
            <a:extLst>
              <a:ext uri="{FF2B5EF4-FFF2-40B4-BE49-F238E27FC236}">
                <a16:creationId xmlns:a16="http://schemas.microsoft.com/office/drawing/2014/main" id="{4839ECD2-D843-454D-BF98-D3CD9458DA9F}"/>
              </a:ext>
            </a:extLst>
          </p:cNvPr>
          <p:cNvSpPr txBox="1"/>
          <p:nvPr/>
        </p:nvSpPr>
        <p:spPr>
          <a:xfrm>
            <a:off x="1200150" y="5184522"/>
            <a:ext cx="1019895" cy="400110"/>
          </a:xfrm>
          <a:prstGeom prst="rect">
            <a:avLst/>
          </a:prstGeom>
          <a:solidFill>
            <a:schemeClr val="bg1"/>
          </a:solidFill>
        </p:spPr>
        <p:txBody>
          <a:bodyPr wrap="none" rtlCol="0">
            <a:spAutoFit/>
          </a:bodyPr>
          <a:lstStyle/>
          <a:p>
            <a:r>
              <a:rPr lang="en-GB" sz="2000" b="1"/>
              <a:t>Alkanes</a:t>
            </a:r>
          </a:p>
        </p:txBody>
      </p:sp>
      <p:sp>
        <p:nvSpPr>
          <p:cNvPr id="10" name="CuadroTexto 9">
            <a:extLst>
              <a:ext uri="{FF2B5EF4-FFF2-40B4-BE49-F238E27FC236}">
                <a16:creationId xmlns:a16="http://schemas.microsoft.com/office/drawing/2014/main" id="{3050DC78-3108-4E77-A9F7-454A79D29ED3}"/>
              </a:ext>
            </a:extLst>
          </p:cNvPr>
          <p:cNvSpPr txBox="1"/>
          <p:nvPr/>
        </p:nvSpPr>
        <p:spPr>
          <a:xfrm>
            <a:off x="2552700" y="5184522"/>
            <a:ext cx="932050" cy="369332"/>
          </a:xfrm>
          <a:prstGeom prst="rect">
            <a:avLst/>
          </a:prstGeom>
          <a:solidFill>
            <a:schemeClr val="bg1"/>
          </a:solidFill>
        </p:spPr>
        <p:txBody>
          <a:bodyPr wrap="none" rtlCol="0">
            <a:spAutoFit/>
          </a:bodyPr>
          <a:lstStyle/>
          <a:p>
            <a:r>
              <a:rPr lang="en-GB" b="1"/>
              <a:t>Alkanes</a:t>
            </a:r>
          </a:p>
        </p:txBody>
      </p:sp>
      <p:sp>
        <p:nvSpPr>
          <p:cNvPr id="11" name="CuadroTexto 10">
            <a:extLst>
              <a:ext uri="{FF2B5EF4-FFF2-40B4-BE49-F238E27FC236}">
                <a16:creationId xmlns:a16="http://schemas.microsoft.com/office/drawing/2014/main" id="{6E4BB0E0-3433-457D-8954-AC53C0E2ABAC}"/>
              </a:ext>
            </a:extLst>
          </p:cNvPr>
          <p:cNvSpPr txBox="1"/>
          <p:nvPr/>
        </p:nvSpPr>
        <p:spPr>
          <a:xfrm>
            <a:off x="2576152" y="5180657"/>
            <a:ext cx="1019253" cy="400110"/>
          </a:xfrm>
          <a:prstGeom prst="rect">
            <a:avLst/>
          </a:prstGeom>
          <a:solidFill>
            <a:schemeClr val="bg1"/>
          </a:solidFill>
        </p:spPr>
        <p:txBody>
          <a:bodyPr wrap="none" rtlCol="0">
            <a:spAutoFit/>
          </a:bodyPr>
          <a:lstStyle/>
          <a:p>
            <a:r>
              <a:rPr lang="en-GB" sz="2000" b="1"/>
              <a:t>Alkenes</a:t>
            </a:r>
          </a:p>
        </p:txBody>
      </p:sp>
      <p:sp>
        <p:nvSpPr>
          <p:cNvPr id="12" name="CuadroTexto 11">
            <a:extLst>
              <a:ext uri="{FF2B5EF4-FFF2-40B4-BE49-F238E27FC236}">
                <a16:creationId xmlns:a16="http://schemas.microsoft.com/office/drawing/2014/main" id="{43B30C07-AA33-4D6D-92C2-ABCDA4EA8543}"/>
              </a:ext>
            </a:extLst>
          </p:cNvPr>
          <p:cNvSpPr txBox="1"/>
          <p:nvPr/>
        </p:nvSpPr>
        <p:spPr>
          <a:xfrm>
            <a:off x="8134350" y="1339660"/>
            <a:ext cx="2046907" cy="307777"/>
          </a:xfrm>
          <a:prstGeom prst="rect">
            <a:avLst/>
          </a:prstGeom>
          <a:noFill/>
        </p:spPr>
        <p:txBody>
          <a:bodyPr wrap="none" rtlCol="0">
            <a:spAutoFit/>
          </a:bodyPr>
          <a:lstStyle/>
          <a:p>
            <a:r>
              <a:rPr lang="es-ES" sz="1400" b="1" dirty="0"/>
              <a:t>TOTAL MO</a:t>
            </a:r>
            <a:r>
              <a:rPr lang="es-ES" sz="1400" b="1" baseline="-25000" dirty="0"/>
              <a:t>3</a:t>
            </a:r>
            <a:r>
              <a:rPr lang="es-ES" sz="1400" b="1" dirty="0"/>
              <a:t>FP (µg O</a:t>
            </a:r>
            <a:r>
              <a:rPr lang="es-ES" sz="1400" b="1" baseline="-25000" dirty="0"/>
              <a:t>3</a:t>
            </a:r>
            <a:r>
              <a:rPr lang="es-ES" sz="1400" b="1" dirty="0"/>
              <a:t> m</a:t>
            </a:r>
            <a:r>
              <a:rPr lang="es-ES" sz="1400" b="1" baseline="30000" dirty="0"/>
              <a:t>-3</a:t>
            </a:r>
            <a:r>
              <a:rPr lang="es-ES" sz="1400" b="1" dirty="0"/>
              <a:t>)</a:t>
            </a:r>
          </a:p>
        </p:txBody>
      </p:sp>
      <p:sp>
        <p:nvSpPr>
          <p:cNvPr id="13" name="CuadroTexto 3">
            <a:extLst>
              <a:ext uri="{FF2B5EF4-FFF2-40B4-BE49-F238E27FC236}">
                <a16:creationId xmlns:a16="http://schemas.microsoft.com/office/drawing/2014/main" id="{14A910C4-6E5D-4C2B-8FF1-AE7892F7A8D0}"/>
              </a:ext>
            </a:extLst>
          </p:cNvPr>
          <p:cNvSpPr txBox="1">
            <a:spLocks noChangeArrowheads="1"/>
          </p:cNvSpPr>
          <p:nvPr/>
        </p:nvSpPr>
        <p:spPr bwMode="auto">
          <a:xfrm>
            <a:off x="307083" y="0"/>
            <a:ext cx="117784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s-ES" b="1" dirty="0"/>
              <a:t>MAXIUM OZONE FORMATION POTENTIAL: AMBIENT MEASUREMENTS IN JULY</a:t>
            </a:r>
            <a:endParaRPr lang="en-US" altLang="es-ES" b="1" baseline="-25000" dirty="0">
              <a:solidFill>
                <a:srgbClr val="FF0000"/>
              </a:solidFill>
            </a:endParaRPr>
          </a:p>
        </p:txBody>
      </p:sp>
      <p:sp>
        <p:nvSpPr>
          <p:cNvPr id="14" name="CuadroTexto 13">
            <a:extLst>
              <a:ext uri="{FF2B5EF4-FFF2-40B4-BE49-F238E27FC236}">
                <a16:creationId xmlns:a16="http://schemas.microsoft.com/office/drawing/2014/main" id="{ACB253E4-5F13-44E3-A178-2FCFFD2D8F13}"/>
              </a:ext>
            </a:extLst>
          </p:cNvPr>
          <p:cNvSpPr txBox="1"/>
          <p:nvPr/>
        </p:nvSpPr>
        <p:spPr>
          <a:xfrm>
            <a:off x="4062052" y="5207233"/>
            <a:ext cx="1259576" cy="400110"/>
          </a:xfrm>
          <a:prstGeom prst="rect">
            <a:avLst/>
          </a:prstGeom>
          <a:solidFill>
            <a:schemeClr val="bg1"/>
          </a:solidFill>
        </p:spPr>
        <p:txBody>
          <a:bodyPr wrap="none" rtlCol="0">
            <a:spAutoFit/>
          </a:bodyPr>
          <a:lstStyle/>
          <a:p>
            <a:r>
              <a:rPr lang="en-GB" sz="2000" b="1"/>
              <a:t>Aromatics</a:t>
            </a:r>
          </a:p>
        </p:txBody>
      </p:sp>
      <p:sp>
        <p:nvSpPr>
          <p:cNvPr id="15" name="CuadroTexto 14">
            <a:extLst>
              <a:ext uri="{FF2B5EF4-FFF2-40B4-BE49-F238E27FC236}">
                <a16:creationId xmlns:a16="http://schemas.microsoft.com/office/drawing/2014/main" id="{CF5BBB8B-7CAA-41E7-8C88-C9200A4B96A1}"/>
              </a:ext>
            </a:extLst>
          </p:cNvPr>
          <p:cNvSpPr txBox="1"/>
          <p:nvPr/>
        </p:nvSpPr>
        <p:spPr>
          <a:xfrm>
            <a:off x="5795602" y="5207233"/>
            <a:ext cx="1148328" cy="400110"/>
          </a:xfrm>
          <a:prstGeom prst="rect">
            <a:avLst/>
          </a:prstGeom>
          <a:solidFill>
            <a:schemeClr val="bg1"/>
          </a:solidFill>
        </p:spPr>
        <p:txBody>
          <a:bodyPr wrap="none" rtlCol="0">
            <a:spAutoFit/>
          </a:bodyPr>
          <a:lstStyle/>
          <a:p>
            <a:r>
              <a:rPr lang="en-GB" sz="2000" b="1"/>
              <a:t>Terpenes</a:t>
            </a:r>
          </a:p>
        </p:txBody>
      </p:sp>
      <p:sp>
        <p:nvSpPr>
          <p:cNvPr id="16" name="CuadroTexto 15">
            <a:extLst>
              <a:ext uri="{FF2B5EF4-FFF2-40B4-BE49-F238E27FC236}">
                <a16:creationId xmlns:a16="http://schemas.microsoft.com/office/drawing/2014/main" id="{7429D132-ED58-4848-BFCA-0DA70453D13A}"/>
              </a:ext>
            </a:extLst>
          </p:cNvPr>
          <p:cNvSpPr txBox="1"/>
          <p:nvPr/>
        </p:nvSpPr>
        <p:spPr>
          <a:xfrm>
            <a:off x="7291027" y="5203955"/>
            <a:ext cx="1043042" cy="400110"/>
          </a:xfrm>
          <a:prstGeom prst="rect">
            <a:avLst/>
          </a:prstGeom>
          <a:solidFill>
            <a:schemeClr val="bg1"/>
          </a:solidFill>
        </p:spPr>
        <p:txBody>
          <a:bodyPr wrap="none" rtlCol="0">
            <a:spAutoFit/>
          </a:bodyPr>
          <a:lstStyle/>
          <a:p>
            <a:r>
              <a:rPr lang="en-GB" sz="2000" b="1"/>
              <a:t>Ketones</a:t>
            </a:r>
          </a:p>
        </p:txBody>
      </p:sp>
      <p:sp>
        <p:nvSpPr>
          <p:cNvPr id="17" name="CuadroTexto 16">
            <a:extLst>
              <a:ext uri="{FF2B5EF4-FFF2-40B4-BE49-F238E27FC236}">
                <a16:creationId xmlns:a16="http://schemas.microsoft.com/office/drawing/2014/main" id="{88CDBCC3-70E7-469A-B5D1-5642EC0431A7}"/>
              </a:ext>
            </a:extLst>
          </p:cNvPr>
          <p:cNvSpPr txBox="1"/>
          <p:nvPr/>
        </p:nvSpPr>
        <p:spPr>
          <a:xfrm>
            <a:off x="8636282" y="5169133"/>
            <a:ext cx="872803" cy="400110"/>
          </a:xfrm>
          <a:prstGeom prst="rect">
            <a:avLst/>
          </a:prstGeom>
          <a:solidFill>
            <a:schemeClr val="bg1"/>
          </a:solidFill>
        </p:spPr>
        <p:txBody>
          <a:bodyPr wrap="none" rtlCol="0">
            <a:spAutoFit/>
          </a:bodyPr>
          <a:lstStyle/>
          <a:p>
            <a:r>
              <a:rPr lang="en-GB" sz="2000" b="1" dirty="0"/>
              <a:t>Esters </a:t>
            </a:r>
          </a:p>
        </p:txBody>
      </p:sp>
      <p:sp>
        <p:nvSpPr>
          <p:cNvPr id="18" name="CuadroTexto 17">
            <a:extLst>
              <a:ext uri="{FF2B5EF4-FFF2-40B4-BE49-F238E27FC236}">
                <a16:creationId xmlns:a16="http://schemas.microsoft.com/office/drawing/2014/main" id="{47A31467-C076-4813-A096-5F24A619AF3F}"/>
              </a:ext>
            </a:extLst>
          </p:cNvPr>
          <p:cNvSpPr txBox="1"/>
          <p:nvPr/>
        </p:nvSpPr>
        <p:spPr>
          <a:xfrm>
            <a:off x="9929376" y="5194111"/>
            <a:ext cx="1523687" cy="400110"/>
          </a:xfrm>
          <a:prstGeom prst="rect">
            <a:avLst/>
          </a:prstGeom>
          <a:solidFill>
            <a:schemeClr val="bg1"/>
          </a:solidFill>
        </p:spPr>
        <p:txBody>
          <a:bodyPr wrap="none" rtlCol="0">
            <a:spAutoFit/>
          </a:bodyPr>
          <a:lstStyle/>
          <a:p>
            <a:r>
              <a:rPr lang="en-GB" sz="2000" b="1"/>
              <a:t>Aldehydes    </a:t>
            </a:r>
          </a:p>
        </p:txBody>
      </p:sp>
    </p:spTree>
    <p:extLst>
      <p:ext uri="{BB962C8B-B14F-4D97-AF65-F5344CB8AC3E}">
        <p14:creationId xmlns:p14="http://schemas.microsoft.com/office/powerpoint/2010/main" val="407135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4073" t="22369" r="2752" b="19501"/>
          <a:stretch/>
        </p:blipFill>
        <p:spPr>
          <a:xfrm>
            <a:off x="689036" y="1414225"/>
            <a:ext cx="10846647" cy="4846875"/>
          </a:xfrm>
          <a:prstGeom prst="rect">
            <a:avLst/>
          </a:prstGeom>
        </p:spPr>
      </p:pic>
      <p:sp>
        <p:nvSpPr>
          <p:cNvPr id="5" name="Rectángulo 4">
            <a:extLst>
              <a:ext uri="{FF2B5EF4-FFF2-40B4-BE49-F238E27FC236}">
                <a16:creationId xmlns:a16="http://schemas.microsoft.com/office/drawing/2014/main" id="{8CAA230D-2111-4976-BB26-E9470571206B}"/>
              </a:ext>
            </a:extLst>
          </p:cNvPr>
          <p:cNvSpPr/>
          <p:nvPr/>
        </p:nvSpPr>
        <p:spPr>
          <a:xfrm>
            <a:off x="4389589" y="1088776"/>
            <a:ext cx="2997275" cy="6063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6">
            <a:extLst>
              <a:ext uri="{FF2B5EF4-FFF2-40B4-BE49-F238E27FC236}">
                <a16:creationId xmlns:a16="http://schemas.microsoft.com/office/drawing/2014/main" id="{2658AF40-CDA6-45F9-9C7D-AF6F0D445059}"/>
              </a:ext>
            </a:extLst>
          </p:cNvPr>
          <p:cNvSpPr/>
          <p:nvPr/>
        </p:nvSpPr>
        <p:spPr>
          <a:xfrm>
            <a:off x="7365017" y="1184242"/>
            <a:ext cx="4477732" cy="58728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uadroTexto 3">
            <a:extLst>
              <a:ext uri="{FF2B5EF4-FFF2-40B4-BE49-F238E27FC236}">
                <a16:creationId xmlns:a16="http://schemas.microsoft.com/office/drawing/2014/main" id="{BBDC4458-D347-4EA9-8B56-C4DFC4819721}"/>
              </a:ext>
            </a:extLst>
          </p:cNvPr>
          <p:cNvSpPr txBox="1">
            <a:spLocks noChangeArrowheads="1"/>
          </p:cNvSpPr>
          <p:nvPr/>
        </p:nvSpPr>
        <p:spPr bwMode="auto">
          <a:xfrm>
            <a:off x="0" y="0"/>
            <a:ext cx="12192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s-ES" b="1" dirty="0"/>
              <a:t>MAXIUM OZONE FORMATION POTENTIAL</a:t>
            </a:r>
          </a:p>
          <a:p>
            <a:pPr algn="ctr" eaLnBrk="1" hangingPunct="1">
              <a:lnSpc>
                <a:spcPct val="100000"/>
              </a:lnSpc>
              <a:spcBef>
                <a:spcPct val="0"/>
              </a:spcBef>
              <a:buFontTx/>
              <a:buNone/>
            </a:pPr>
            <a:r>
              <a:rPr lang="en-US" altLang="es-ES" sz="2400" b="1" dirty="0"/>
              <a:t>AMBIENT MEASUREMENTS IN JULY COMBINED WITH SPECIATED EMISSION INVENTORIES</a:t>
            </a:r>
            <a:endParaRPr lang="en-US" altLang="es-ES" sz="2400" b="1" baseline="-25000" dirty="0">
              <a:solidFill>
                <a:srgbClr val="FF0000"/>
              </a:solidFill>
            </a:endParaRPr>
          </a:p>
        </p:txBody>
      </p:sp>
      <p:sp>
        <p:nvSpPr>
          <p:cNvPr id="3" name="Rectángulo 2">
            <a:extLst>
              <a:ext uri="{FF2B5EF4-FFF2-40B4-BE49-F238E27FC236}">
                <a16:creationId xmlns:a16="http://schemas.microsoft.com/office/drawing/2014/main" id="{0518A20C-D241-4C00-BE58-6A8D83297FB8}"/>
              </a:ext>
            </a:extLst>
          </p:cNvPr>
          <p:cNvSpPr/>
          <p:nvPr/>
        </p:nvSpPr>
        <p:spPr>
          <a:xfrm>
            <a:off x="4918841" y="712367"/>
            <a:ext cx="2106667" cy="379591"/>
          </a:xfrm>
          <a:prstGeom prst="rect">
            <a:avLst/>
          </a:prstGeom>
        </p:spPr>
        <p:txBody>
          <a:bodyPr wrap="none">
            <a:spAutoFit/>
          </a:bodyPr>
          <a:lstStyle/>
          <a:p>
            <a:pPr algn="ctr"/>
            <a:r>
              <a:rPr lang="en-US" altLang="es-ES" sz="2800" b="1" baseline="-25000" dirty="0">
                <a:solidFill>
                  <a:srgbClr val="FF0000"/>
                </a:solidFill>
              </a:rPr>
              <a:t>EXAMPLE: MADRID</a:t>
            </a:r>
          </a:p>
        </p:txBody>
      </p:sp>
    </p:spTree>
    <p:extLst>
      <p:ext uri="{BB962C8B-B14F-4D97-AF65-F5344CB8AC3E}">
        <p14:creationId xmlns:p14="http://schemas.microsoft.com/office/powerpoint/2010/main" val="163539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365605FA-5671-41D2-AFB8-09673D25ED52}"/>
              </a:ext>
            </a:extLst>
          </p:cNvPr>
          <p:cNvSpPr/>
          <p:nvPr/>
        </p:nvSpPr>
        <p:spPr>
          <a:xfrm>
            <a:off x="575033" y="876605"/>
            <a:ext cx="10605155" cy="1424749"/>
          </a:xfrm>
          <a:prstGeom prst="rect">
            <a:avLst/>
          </a:prstGeom>
        </p:spPr>
        <p:txBody>
          <a:bodyPr wrap="square">
            <a:spAutoFit/>
          </a:bodyPr>
          <a:lstStyle/>
          <a:p>
            <a:pPr algn="just">
              <a:lnSpc>
                <a:spcPct val="115000"/>
              </a:lnSpc>
              <a:spcAft>
                <a:spcPts val="600"/>
              </a:spcAft>
            </a:pPr>
            <a:endParaRPr lang="es-ES" b="1"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spcAft>
                <a:spcPts val="600"/>
              </a:spcAft>
            </a:pP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o,m,p</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xylene</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toluene</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etanol,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etene</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propene</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etilbenzene</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formaldehyde</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ciclopentane</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acetaldehyde</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butanal</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estirene</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butane</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1,2,3,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trimethylben</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1,3,5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trimethylben</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1,2,4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trimethylben</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ethyltoluene</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ea typeface="Calibri" panose="020F0502020204030204" pitchFamily="34" charset="0"/>
                <a:cs typeface="Calibri" panose="020F0502020204030204" pitchFamily="34" charset="0"/>
              </a:rPr>
              <a:t>an</a:t>
            </a:r>
            <a:r>
              <a:rPr lang="es-ES"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s-ES" b="1" dirty="0" err="1">
                <a:solidFill>
                  <a:srgbClr val="FF0000"/>
                </a:solidFill>
                <a:latin typeface="Calibri" panose="020F0502020204030204" pitchFamily="34" charset="0"/>
                <a:ea typeface="Calibri" panose="020F0502020204030204" pitchFamily="34" charset="0"/>
                <a:cs typeface="Calibri" panose="020F0502020204030204" pitchFamily="34" charset="0"/>
              </a:rPr>
              <a:t>propilbenzeno</a:t>
            </a:r>
            <a:endParaRPr lang="es-ES"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EC9DFA69-7181-45E1-8B75-BDB0FD9EB046}"/>
              </a:ext>
            </a:extLst>
          </p:cNvPr>
          <p:cNvSpPr/>
          <p:nvPr/>
        </p:nvSpPr>
        <p:spPr>
          <a:xfrm>
            <a:off x="575033" y="806990"/>
            <a:ext cx="10605155" cy="492122"/>
          </a:xfrm>
          <a:prstGeom prst="rect">
            <a:avLst/>
          </a:prstGeom>
        </p:spPr>
        <p:txBody>
          <a:bodyPr wrap="square">
            <a:spAutoFit/>
          </a:bodyPr>
          <a:lstStyle/>
          <a:p>
            <a:pPr algn="ctr">
              <a:lnSpc>
                <a:spcPct val="115000"/>
              </a:lnSpc>
              <a:spcAft>
                <a:spcPts val="600"/>
              </a:spcAft>
            </a:pPr>
            <a:r>
              <a:rPr lang="es-ES" sz="2400" b="1" dirty="0">
                <a:latin typeface="Calibri" panose="020F0502020204030204" pitchFamily="34" charset="0"/>
                <a:ea typeface="Calibri" panose="020F0502020204030204" pitchFamily="34" charset="0"/>
                <a:cs typeface="Calibri" panose="020F0502020204030204" pitchFamily="34" charset="0"/>
              </a:rPr>
              <a:t>TARGET </a:t>
            </a:r>
            <a:r>
              <a:rPr lang="es-ES" sz="2400" b="1" dirty="0" err="1">
                <a:latin typeface="Calibri" panose="020F0502020204030204" pitchFamily="34" charset="0"/>
                <a:ea typeface="Calibri" panose="020F0502020204030204" pitchFamily="34" charset="0"/>
                <a:cs typeface="Calibri" panose="020F0502020204030204" pitchFamily="34" charset="0"/>
              </a:rPr>
              <a:t>VOCs</a:t>
            </a:r>
            <a:r>
              <a:rPr lang="es-ES" sz="2400" b="1" dirty="0">
                <a:latin typeface="Calibri" panose="020F0502020204030204" pitchFamily="34" charset="0"/>
                <a:ea typeface="Calibri" panose="020F0502020204030204" pitchFamily="34" charset="0"/>
                <a:cs typeface="Calibri" panose="020F0502020204030204" pitchFamily="34" charset="0"/>
              </a:rPr>
              <a:t> DUE TO THEIR HIGH MO</a:t>
            </a:r>
            <a:r>
              <a:rPr lang="es-ES" sz="2400" b="1" baseline="-25000" dirty="0">
                <a:latin typeface="Calibri" panose="020F0502020204030204" pitchFamily="34" charset="0"/>
                <a:ea typeface="Calibri" panose="020F0502020204030204" pitchFamily="34" charset="0"/>
                <a:cs typeface="Calibri" panose="020F0502020204030204" pitchFamily="34" charset="0"/>
              </a:rPr>
              <a:t>3</a:t>
            </a:r>
            <a:r>
              <a:rPr lang="es-ES" sz="2400" b="1" dirty="0">
                <a:latin typeface="Calibri" panose="020F0502020204030204" pitchFamily="34" charset="0"/>
                <a:ea typeface="Calibri" panose="020F0502020204030204" pitchFamily="34" charset="0"/>
                <a:cs typeface="Calibri" panose="020F0502020204030204" pitchFamily="34" charset="0"/>
              </a:rPr>
              <a:t>FP</a:t>
            </a:r>
          </a:p>
        </p:txBody>
      </p:sp>
      <p:pic>
        <p:nvPicPr>
          <p:cNvPr id="7" name="Imagen 6">
            <a:extLst>
              <a:ext uri="{FF2B5EF4-FFF2-40B4-BE49-F238E27FC236}">
                <a16:creationId xmlns:a16="http://schemas.microsoft.com/office/drawing/2014/main" id="{852469FE-5E44-4BA9-94EA-C880F845B47C}"/>
              </a:ext>
            </a:extLst>
          </p:cNvPr>
          <p:cNvPicPr>
            <a:picLocks noChangeAspect="1"/>
          </p:cNvPicPr>
          <p:nvPr/>
        </p:nvPicPr>
        <p:blipFill rotWithShape="1">
          <a:blip r:embed="rId2"/>
          <a:srcRect l="17552" t="26667" r="7217" b="10240"/>
          <a:stretch/>
        </p:blipFill>
        <p:spPr>
          <a:xfrm>
            <a:off x="1404594" y="2301354"/>
            <a:ext cx="9172281" cy="4326903"/>
          </a:xfrm>
          <a:prstGeom prst="rect">
            <a:avLst/>
          </a:prstGeom>
        </p:spPr>
      </p:pic>
      <p:sp>
        <p:nvSpPr>
          <p:cNvPr id="9" name="CuadroTexto 3">
            <a:extLst>
              <a:ext uri="{FF2B5EF4-FFF2-40B4-BE49-F238E27FC236}">
                <a16:creationId xmlns:a16="http://schemas.microsoft.com/office/drawing/2014/main" id="{870A1F61-16C7-4C5D-AA49-BAEF9BC1170B}"/>
              </a:ext>
            </a:extLst>
          </p:cNvPr>
          <p:cNvSpPr txBox="1">
            <a:spLocks noChangeArrowheads="1"/>
          </p:cNvSpPr>
          <p:nvPr/>
        </p:nvSpPr>
        <p:spPr bwMode="auto">
          <a:xfrm>
            <a:off x="0" y="0"/>
            <a:ext cx="12192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s-ES" b="1" dirty="0"/>
              <a:t>MAXIUM OZONE FORMATION POTENTIAL</a:t>
            </a:r>
          </a:p>
          <a:p>
            <a:pPr algn="ctr" eaLnBrk="1" hangingPunct="1">
              <a:lnSpc>
                <a:spcPct val="100000"/>
              </a:lnSpc>
              <a:spcBef>
                <a:spcPct val="0"/>
              </a:spcBef>
              <a:buFontTx/>
              <a:buNone/>
            </a:pPr>
            <a:r>
              <a:rPr lang="en-US" altLang="es-ES" sz="2400" b="1" dirty="0"/>
              <a:t>AMBIENT MEASUREMENTS IN JULY COMBINED WITH SPECIATED EMISSION INVENTORIES</a:t>
            </a:r>
          </a:p>
        </p:txBody>
      </p:sp>
    </p:spTree>
    <p:extLst>
      <p:ext uri="{BB962C8B-B14F-4D97-AF65-F5344CB8AC3E}">
        <p14:creationId xmlns:p14="http://schemas.microsoft.com/office/powerpoint/2010/main" val="3549411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82ED436-6772-4B6B-9BB3-C0B4E12FAB14}"/>
              </a:ext>
            </a:extLst>
          </p:cNvPr>
          <p:cNvPicPr>
            <a:picLocks noChangeAspect="1"/>
          </p:cNvPicPr>
          <p:nvPr/>
        </p:nvPicPr>
        <p:blipFill rotWithShape="1">
          <a:blip r:embed="rId2"/>
          <a:srcRect l="8958" t="17261" r="52083" b="46568"/>
          <a:stretch/>
        </p:blipFill>
        <p:spPr>
          <a:xfrm>
            <a:off x="176085" y="1504950"/>
            <a:ext cx="11839830" cy="4337050"/>
          </a:xfrm>
          <a:prstGeom prst="rect">
            <a:avLst/>
          </a:prstGeom>
        </p:spPr>
      </p:pic>
      <p:sp>
        <p:nvSpPr>
          <p:cNvPr id="4" name="CuadroTexto 3">
            <a:extLst>
              <a:ext uri="{FF2B5EF4-FFF2-40B4-BE49-F238E27FC236}">
                <a16:creationId xmlns:a16="http://schemas.microsoft.com/office/drawing/2014/main" id="{12A28D01-82AE-4CFB-9151-EBD261A3D410}"/>
              </a:ext>
            </a:extLst>
          </p:cNvPr>
          <p:cNvSpPr txBox="1">
            <a:spLocks noChangeArrowheads="1"/>
          </p:cNvSpPr>
          <p:nvPr/>
        </p:nvSpPr>
        <p:spPr bwMode="auto">
          <a:xfrm>
            <a:off x="0" y="0"/>
            <a:ext cx="12192000" cy="117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s-ES" b="1" dirty="0"/>
              <a:t>MAXIUM OZONE FORMATION POTENTIAL</a:t>
            </a:r>
          </a:p>
          <a:p>
            <a:pPr algn="ctr" eaLnBrk="1" hangingPunct="1">
              <a:lnSpc>
                <a:spcPct val="100000"/>
              </a:lnSpc>
              <a:spcBef>
                <a:spcPct val="0"/>
              </a:spcBef>
              <a:buFontTx/>
              <a:buNone/>
            </a:pPr>
            <a:r>
              <a:rPr lang="en-US" altLang="es-ES" sz="2400" b="1" dirty="0"/>
              <a:t>AMBIENT MEASUREMENTS IN JULY COMBINED WITH SPECIATED EMISSION INVENTORIES</a:t>
            </a:r>
          </a:p>
          <a:p>
            <a:pPr algn="ctr" eaLnBrk="1" hangingPunct="1">
              <a:lnSpc>
                <a:spcPct val="100000"/>
              </a:lnSpc>
              <a:spcBef>
                <a:spcPct val="0"/>
              </a:spcBef>
              <a:buFontTx/>
              <a:buNone/>
            </a:pPr>
            <a:r>
              <a:rPr lang="en-US" altLang="es-ES" b="1" baseline="-25000" dirty="0">
                <a:solidFill>
                  <a:srgbClr val="FF0000"/>
                </a:solidFill>
              </a:rPr>
              <a:t>EXAMPLE: MADRID</a:t>
            </a:r>
          </a:p>
        </p:txBody>
      </p:sp>
    </p:spTree>
    <p:extLst>
      <p:ext uri="{BB962C8B-B14F-4D97-AF65-F5344CB8AC3E}">
        <p14:creationId xmlns:p14="http://schemas.microsoft.com/office/powerpoint/2010/main" val="262837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685825-5D84-4470-82C6-F00888280FE0}"/>
              </a:ext>
            </a:extLst>
          </p:cNvPr>
          <p:cNvSpPr>
            <a:spLocks noGrp="1"/>
          </p:cNvSpPr>
          <p:nvPr>
            <p:ph type="title"/>
          </p:nvPr>
        </p:nvSpPr>
        <p:spPr>
          <a:xfrm>
            <a:off x="1009650" y="1943100"/>
            <a:ext cx="10972800" cy="2800350"/>
          </a:xfrm>
        </p:spPr>
        <p:txBody>
          <a:bodyPr/>
          <a:lstStyle/>
          <a:p>
            <a:pPr algn="l">
              <a:spcAft>
                <a:spcPts val="1200"/>
              </a:spcAft>
            </a:pPr>
            <a:r>
              <a:rPr lang="en-GB" sz="2800" dirty="0"/>
              <a:t>1. Assessment of current (2015-2019) situation and trends (2008-2021)</a:t>
            </a:r>
            <a:br>
              <a:rPr lang="en-GB" sz="2800" dirty="0"/>
            </a:br>
            <a:r>
              <a:rPr lang="en-GB" sz="2800" dirty="0"/>
              <a:t>2. Phenomenology of O</a:t>
            </a:r>
            <a:r>
              <a:rPr lang="en-GB" sz="2800" baseline="-25000" dirty="0"/>
              <a:t>3</a:t>
            </a:r>
            <a:r>
              <a:rPr lang="en-GB" sz="2800" dirty="0"/>
              <a:t> pollution episodes</a:t>
            </a:r>
            <a:br>
              <a:rPr lang="en-GB" sz="2800" dirty="0"/>
            </a:br>
            <a:r>
              <a:rPr lang="en-GB" sz="2800" dirty="0"/>
              <a:t>3. Regionalisation of the O</a:t>
            </a:r>
            <a:r>
              <a:rPr lang="en-GB" sz="2800" baseline="-25000" dirty="0"/>
              <a:t>3</a:t>
            </a:r>
            <a:r>
              <a:rPr lang="en-GB" sz="2800" dirty="0"/>
              <a:t> pollution</a:t>
            </a:r>
            <a:br>
              <a:rPr lang="en-GB" sz="2800" dirty="0"/>
            </a:br>
            <a:r>
              <a:rPr lang="en-GB" sz="2800" dirty="0"/>
              <a:t>4. VOCs and maximum O</a:t>
            </a:r>
            <a:r>
              <a:rPr lang="en-GB" sz="2800" baseline="-25000" dirty="0"/>
              <a:t>3</a:t>
            </a:r>
            <a:r>
              <a:rPr lang="en-GB" sz="2800" dirty="0"/>
              <a:t> formation potential in hotspot basins </a:t>
            </a:r>
            <a:br>
              <a:rPr lang="en-GB" sz="2800" dirty="0"/>
            </a:br>
            <a:r>
              <a:rPr lang="en-GB" sz="2800" dirty="0"/>
              <a:t>5. Modelling and sensitivity analysis for three type of scenarios</a:t>
            </a:r>
            <a:br>
              <a:rPr lang="en-GB" sz="2800" dirty="0"/>
            </a:br>
            <a:endParaRPr lang="en-GB" sz="2800" dirty="0"/>
          </a:p>
        </p:txBody>
      </p:sp>
      <p:sp>
        <p:nvSpPr>
          <p:cNvPr id="4" name="Rectángulo 3">
            <a:extLst>
              <a:ext uri="{FF2B5EF4-FFF2-40B4-BE49-F238E27FC236}">
                <a16:creationId xmlns:a16="http://schemas.microsoft.com/office/drawing/2014/main" id="{38FA6999-1959-470B-B402-7B9B491445B2}"/>
              </a:ext>
            </a:extLst>
          </p:cNvPr>
          <p:cNvSpPr/>
          <p:nvPr/>
        </p:nvSpPr>
        <p:spPr>
          <a:xfrm>
            <a:off x="781050" y="2028825"/>
            <a:ext cx="10648950" cy="17621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FC08E51E-53E1-4EF7-A6EB-3F8447BA35FE}"/>
              </a:ext>
            </a:extLst>
          </p:cNvPr>
          <p:cNvSpPr/>
          <p:nvPr/>
        </p:nvSpPr>
        <p:spPr>
          <a:xfrm>
            <a:off x="781050" y="3790952"/>
            <a:ext cx="10648950" cy="46672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00B050"/>
              </a:solidFill>
            </a:endParaRPr>
          </a:p>
        </p:txBody>
      </p:sp>
      <p:sp>
        <p:nvSpPr>
          <p:cNvPr id="6" name="CuadroTexto 5">
            <a:extLst>
              <a:ext uri="{FF2B5EF4-FFF2-40B4-BE49-F238E27FC236}">
                <a16:creationId xmlns:a16="http://schemas.microsoft.com/office/drawing/2014/main" id="{5EB37EC6-8865-4384-AA27-6B7D3B0CAEE9}"/>
              </a:ext>
            </a:extLst>
          </p:cNvPr>
          <p:cNvSpPr txBox="1"/>
          <p:nvPr/>
        </p:nvSpPr>
        <p:spPr>
          <a:xfrm>
            <a:off x="4705350" y="1304926"/>
            <a:ext cx="1727524" cy="646331"/>
          </a:xfrm>
          <a:prstGeom prst="rect">
            <a:avLst/>
          </a:prstGeom>
          <a:noFill/>
        </p:spPr>
        <p:txBody>
          <a:bodyPr wrap="none" rtlCol="0">
            <a:spAutoFit/>
          </a:bodyPr>
          <a:lstStyle/>
          <a:p>
            <a:r>
              <a:rPr lang="es-ES" sz="3600" dirty="0" err="1">
                <a:solidFill>
                  <a:srgbClr val="FF0000"/>
                </a:solidFill>
              </a:rPr>
              <a:t>This</a:t>
            </a:r>
            <a:r>
              <a:rPr lang="es-ES" sz="3600" dirty="0">
                <a:solidFill>
                  <a:srgbClr val="FF0000"/>
                </a:solidFill>
              </a:rPr>
              <a:t> </a:t>
            </a:r>
            <a:r>
              <a:rPr lang="es-ES" sz="3600" dirty="0" err="1">
                <a:solidFill>
                  <a:srgbClr val="FF0000"/>
                </a:solidFill>
              </a:rPr>
              <a:t>talk</a:t>
            </a:r>
            <a:endParaRPr lang="es-ES" sz="3600" dirty="0">
              <a:solidFill>
                <a:srgbClr val="FF0000"/>
              </a:solidFill>
            </a:endParaRPr>
          </a:p>
        </p:txBody>
      </p:sp>
      <p:sp>
        <p:nvSpPr>
          <p:cNvPr id="7" name="CuadroTexto 6">
            <a:extLst>
              <a:ext uri="{FF2B5EF4-FFF2-40B4-BE49-F238E27FC236}">
                <a16:creationId xmlns:a16="http://schemas.microsoft.com/office/drawing/2014/main" id="{8929FFA5-4407-4B21-9555-261BABBA277D}"/>
              </a:ext>
            </a:extLst>
          </p:cNvPr>
          <p:cNvSpPr txBox="1"/>
          <p:nvPr/>
        </p:nvSpPr>
        <p:spPr>
          <a:xfrm>
            <a:off x="3844601" y="4340006"/>
            <a:ext cx="4042069" cy="646331"/>
          </a:xfrm>
          <a:prstGeom prst="rect">
            <a:avLst/>
          </a:prstGeom>
          <a:noFill/>
        </p:spPr>
        <p:txBody>
          <a:bodyPr wrap="none" rtlCol="0">
            <a:spAutoFit/>
          </a:bodyPr>
          <a:lstStyle/>
          <a:p>
            <a:r>
              <a:rPr lang="es-ES" sz="3600" dirty="0">
                <a:solidFill>
                  <a:srgbClr val="00B050"/>
                </a:solidFill>
              </a:rPr>
              <a:t>Next </a:t>
            </a:r>
            <a:r>
              <a:rPr lang="es-ES" sz="3600" dirty="0" err="1">
                <a:solidFill>
                  <a:srgbClr val="00B050"/>
                </a:solidFill>
              </a:rPr>
              <a:t>talk</a:t>
            </a:r>
            <a:r>
              <a:rPr lang="es-ES" sz="3600" dirty="0">
                <a:solidFill>
                  <a:srgbClr val="00B050"/>
                </a:solidFill>
              </a:rPr>
              <a:t> </a:t>
            </a:r>
            <a:r>
              <a:rPr lang="es-ES" sz="3600" dirty="0" err="1">
                <a:solidFill>
                  <a:srgbClr val="00B050"/>
                </a:solidFill>
              </a:rPr>
              <a:t>by</a:t>
            </a:r>
            <a:r>
              <a:rPr lang="es-ES" sz="3600" dirty="0">
                <a:solidFill>
                  <a:srgbClr val="00B050"/>
                </a:solidFill>
              </a:rPr>
              <a:t> O. Jorba</a:t>
            </a:r>
          </a:p>
        </p:txBody>
      </p:sp>
    </p:spTree>
    <p:extLst>
      <p:ext uri="{BB962C8B-B14F-4D97-AF65-F5344CB8AC3E}">
        <p14:creationId xmlns:p14="http://schemas.microsoft.com/office/powerpoint/2010/main" val="3116958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9BF719F-4171-40D8-9871-D10D9B5CDE7C}"/>
              </a:ext>
            </a:extLst>
          </p:cNvPr>
          <p:cNvSpPr txBox="1"/>
          <p:nvPr/>
        </p:nvSpPr>
        <p:spPr>
          <a:xfrm>
            <a:off x="0" y="4245727"/>
            <a:ext cx="12192000" cy="769441"/>
          </a:xfrm>
          <a:prstGeom prst="rect">
            <a:avLst/>
          </a:prstGeom>
          <a:noFill/>
        </p:spPr>
        <p:txBody>
          <a:bodyPr wrap="square" rtlCol="0">
            <a:spAutoFit/>
          </a:bodyPr>
          <a:lstStyle/>
          <a:p>
            <a:pPr algn="ctr"/>
            <a:r>
              <a:rPr lang="es-ES" sz="4400" dirty="0">
                <a:cs typeface="Calibri" panose="020F0502020204030204" pitchFamily="34" charset="0"/>
              </a:rPr>
              <a:t>¡¡</a:t>
            </a:r>
            <a:r>
              <a:rPr lang="es-ES" sz="4400" dirty="0" err="1">
                <a:cs typeface="Calibri" panose="020F0502020204030204" pitchFamily="34" charset="0"/>
              </a:rPr>
              <a:t>Thanks</a:t>
            </a:r>
            <a:r>
              <a:rPr lang="es-ES" sz="4400" dirty="0">
                <a:cs typeface="Calibri" panose="020F0502020204030204" pitchFamily="34" charset="0"/>
              </a:rPr>
              <a:t> a </a:t>
            </a:r>
            <a:r>
              <a:rPr lang="es-ES" sz="4400" dirty="0" err="1">
                <a:cs typeface="Calibri" panose="020F0502020204030204" pitchFamily="34" charset="0"/>
              </a:rPr>
              <a:t>lot</a:t>
            </a:r>
            <a:r>
              <a:rPr lang="es-ES" sz="4400" dirty="0">
                <a:cs typeface="Calibri" panose="020F0502020204030204" pitchFamily="34" charset="0"/>
              </a:rPr>
              <a:t> </a:t>
            </a:r>
            <a:r>
              <a:rPr lang="es-ES" sz="4400" dirty="0" err="1">
                <a:cs typeface="Calibri" panose="020F0502020204030204" pitchFamily="34" charset="0"/>
              </a:rPr>
              <a:t>for</a:t>
            </a:r>
            <a:r>
              <a:rPr lang="es-ES" sz="4400" dirty="0">
                <a:cs typeface="Calibri" panose="020F0502020204030204" pitchFamily="34" charset="0"/>
              </a:rPr>
              <a:t> </a:t>
            </a:r>
            <a:r>
              <a:rPr lang="es-ES" sz="4400" dirty="0" err="1">
                <a:cs typeface="Calibri" panose="020F0502020204030204" pitchFamily="34" charset="0"/>
              </a:rPr>
              <a:t>your</a:t>
            </a:r>
            <a:r>
              <a:rPr lang="es-ES" sz="4400" dirty="0">
                <a:cs typeface="Calibri" panose="020F0502020204030204" pitchFamily="34" charset="0"/>
              </a:rPr>
              <a:t> </a:t>
            </a:r>
            <a:r>
              <a:rPr lang="es-ES" sz="4400" dirty="0" err="1">
                <a:cs typeface="Calibri" panose="020F0502020204030204" pitchFamily="34" charset="0"/>
              </a:rPr>
              <a:t>attention</a:t>
            </a:r>
            <a:r>
              <a:rPr lang="es-ES" sz="4400" dirty="0">
                <a:cs typeface="Calibri" panose="020F0502020204030204" pitchFamily="34" charset="0"/>
              </a:rPr>
              <a:t>!!</a:t>
            </a:r>
          </a:p>
        </p:txBody>
      </p:sp>
      <p:sp>
        <p:nvSpPr>
          <p:cNvPr id="5" name="14 Rectángulo">
            <a:extLst>
              <a:ext uri="{FF2B5EF4-FFF2-40B4-BE49-F238E27FC236}">
                <a16:creationId xmlns:a16="http://schemas.microsoft.com/office/drawing/2014/main" id="{D29EE5B5-98CB-4384-AD6F-C7EDD851E0C3}"/>
              </a:ext>
            </a:extLst>
          </p:cNvPr>
          <p:cNvSpPr/>
          <p:nvPr/>
        </p:nvSpPr>
        <p:spPr>
          <a:xfrm>
            <a:off x="1521849" y="5776701"/>
            <a:ext cx="9180513" cy="841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Picture 16">
            <a:extLst>
              <a:ext uri="{FF2B5EF4-FFF2-40B4-BE49-F238E27FC236}">
                <a16:creationId xmlns:a16="http://schemas.microsoft.com/office/drawing/2014/main" id="{6DB531CC-F1FD-425A-9E3B-1BF0ADDFE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023" y="6095251"/>
            <a:ext cx="786235" cy="3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SIC">
            <a:extLst>
              <a:ext uri="{FF2B5EF4-FFF2-40B4-BE49-F238E27FC236}">
                <a16:creationId xmlns:a16="http://schemas.microsoft.com/office/drawing/2014/main" id="{84D077FF-D60C-4BEF-9175-7EB627EEB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509" y="5919439"/>
            <a:ext cx="396411" cy="59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ceam.es/GVAceam/Home_files/logoceam.gif">
            <a:extLst>
              <a:ext uri="{FF2B5EF4-FFF2-40B4-BE49-F238E27FC236}">
                <a16:creationId xmlns:a16="http://schemas.microsoft.com/office/drawing/2014/main" id="{C8A81351-A27E-40F1-91C8-C47B318DE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1821" y="5848812"/>
            <a:ext cx="690563"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Resultado de imagen de universidad del pais vasco logo">
            <a:extLst>
              <a:ext uri="{FF2B5EF4-FFF2-40B4-BE49-F238E27FC236}">
                <a16:creationId xmlns:a16="http://schemas.microsoft.com/office/drawing/2014/main" id="{8BC951E1-AA2A-470B-BCA7-EA6E5BA548E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3658" y="5908701"/>
            <a:ext cx="757093" cy="57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s://grupolarabida.org/wp-content/uploads/2017/02/logo12-2.jpg">
            <a:extLst>
              <a:ext uri="{FF2B5EF4-FFF2-40B4-BE49-F238E27FC236}">
                <a16:creationId xmlns:a16="http://schemas.microsoft.com/office/drawing/2014/main" id="{22BC45A8-6E8A-4C11-B935-5B294E7500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168" t="28789" r="13895" b="29057"/>
          <a:stretch>
            <a:fillRect/>
          </a:stretch>
        </p:blipFill>
        <p:spPr bwMode="auto">
          <a:xfrm>
            <a:off x="8564562" y="5972269"/>
            <a:ext cx="1106472" cy="38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Instituto de Tecnología Cerámica">
            <a:extLst>
              <a:ext uri="{FF2B5EF4-FFF2-40B4-BE49-F238E27FC236}">
                <a16:creationId xmlns:a16="http://schemas.microsoft.com/office/drawing/2014/main" id="{32FCA567-5A3F-4C03-B4E9-58D7E775E0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27057" y="5954187"/>
            <a:ext cx="1148852" cy="41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Universidade de Aveiro – TIBL-Project">
            <a:extLst>
              <a:ext uri="{FF2B5EF4-FFF2-40B4-BE49-F238E27FC236}">
                <a16:creationId xmlns:a16="http://schemas.microsoft.com/office/drawing/2014/main" id="{BD7A13D2-20F5-4369-965F-98E78281F4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3677" y="5737242"/>
            <a:ext cx="1218723" cy="75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Barcelona Supercomputing Center (BSC)">
            <a:extLst>
              <a:ext uri="{FF2B5EF4-FFF2-40B4-BE49-F238E27FC236}">
                <a16:creationId xmlns:a16="http://schemas.microsoft.com/office/drawing/2014/main" id="{DEE402E3-04D8-47DE-B56E-C7F175C775B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59051" y="6026702"/>
            <a:ext cx="1400844" cy="37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logoUZ">
            <a:extLst>
              <a:ext uri="{FF2B5EF4-FFF2-40B4-BE49-F238E27FC236}">
                <a16:creationId xmlns:a16="http://schemas.microsoft.com/office/drawing/2014/main" id="{BAB98345-43E4-45AF-9510-60D06DE3193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10230" y="5977141"/>
            <a:ext cx="1522103" cy="4759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rchivo:Logotipo del Ministerio para la Transición Ecológica y el Reto Demográfico.svg">
            <a:extLst>
              <a:ext uri="{FF2B5EF4-FFF2-40B4-BE49-F238E27FC236}">
                <a16:creationId xmlns:a16="http://schemas.microsoft.com/office/drawing/2014/main" id="{2B3B0B73-A4DA-44D7-BA84-733276D5A5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867" y="1374569"/>
            <a:ext cx="10536266" cy="242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545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ED043EA-5A7F-421E-9C5E-D4D79BDBE76C}"/>
              </a:ext>
            </a:extLst>
          </p:cNvPr>
          <p:cNvPicPr>
            <a:picLocks noChangeAspect="1"/>
          </p:cNvPicPr>
          <p:nvPr/>
        </p:nvPicPr>
        <p:blipFill>
          <a:blip r:embed="rId2"/>
          <a:stretch>
            <a:fillRect/>
          </a:stretch>
        </p:blipFill>
        <p:spPr>
          <a:xfrm>
            <a:off x="2405091" y="1866196"/>
            <a:ext cx="8344322" cy="2882215"/>
          </a:xfrm>
          <a:prstGeom prst="rect">
            <a:avLst/>
          </a:prstGeom>
        </p:spPr>
      </p:pic>
      <p:pic>
        <p:nvPicPr>
          <p:cNvPr id="2" name="Imagen 1">
            <a:extLst>
              <a:ext uri="{FF2B5EF4-FFF2-40B4-BE49-F238E27FC236}">
                <a16:creationId xmlns:a16="http://schemas.microsoft.com/office/drawing/2014/main" id="{E6481891-EC49-4509-8762-FAC02D285EB7}"/>
              </a:ext>
            </a:extLst>
          </p:cNvPr>
          <p:cNvPicPr>
            <a:picLocks noChangeAspect="1"/>
          </p:cNvPicPr>
          <p:nvPr/>
        </p:nvPicPr>
        <p:blipFill>
          <a:blip r:embed="rId3"/>
          <a:stretch>
            <a:fillRect/>
          </a:stretch>
        </p:blipFill>
        <p:spPr>
          <a:xfrm>
            <a:off x="85724" y="980501"/>
            <a:ext cx="12061673" cy="5186156"/>
          </a:xfrm>
          <a:prstGeom prst="rect">
            <a:avLst/>
          </a:prstGeom>
        </p:spPr>
      </p:pic>
      <p:sp>
        <p:nvSpPr>
          <p:cNvPr id="7" name="CuadroTexto 3">
            <a:extLst>
              <a:ext uri="{FF2B5EF4-FFF2-40B4-BE49-F238E27FC236}">
                <a16:creationId xmlns:a16="http://schemas.microsoft.com/office/drawing/2014/main" id="{9EB8A898-8753-4905-8CFE-F086E052D512}"/>
              </a:ext>
            </a:extLst>
          </p:cNvPr>
          <p:cNvSpPr txBox="1">
            <a:spLocks noChangeArrowheads="1"/>
          </p:cNvSpPr>
          <p:nvPr/>
        </p:nvSpPr>
        <p:spPr bwMode="auto">
          <a:xfrm>
            <a:off x="0" y="5315"/>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s-ES" b="1" dirty="0"/>
              <a:t>REGIONALISATION OF THE O</a:t>
            </a:r>
            <a:r>
              <a:rPr lang="en-US" altLang="es-ES" b="1" baseline="-25000" dirty="0"/>
              <a:t>3</a:t>
            </a:r>
            <a:r>
              <a:rPr lang="en-US" altLang="es-ES" b="1" dirty="0"/>
              <a:t> POLLUTION</a:t>
            </a:r>
            <a:endParaRPr lang="en-US" altLang="es-ES" sz="2000" b="1" dirty="0"/>
          </a:p>
        </p:txBody>
      </p:sp>
    </p:spTree>
    <p:extLst>
      <p:ext uri="{BB962C8B-B14F-4D97-AF65-F5344CB8AC3E}">
        <p14:creationId xmlns:p14="http://schemas.microsoft.com/office/powerpoint/2010/main" val="662977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6838950" y="10447338"/>
            <a:ext cx="320675" cy="38735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p:cNvSpPr txBox="1"/>
          <p:nvPr/>
        </p:nvSpPr>
        <p:spPr>
          <a:xfrm>
            <a:off x="113529" y="587198"/>
            <a:ext cx="6050759" cy="461665"/>
          </a:xfrm>
          <a:prstGeom prst="rect">
            <a:avLst/>
          </a:prstGeom>
          <a:noFill/>
        </p:spPr>
        <p:txBody>
          <a:bodyPr wrap="none" rtlCol="0">
            <a:spAutoFit/>
          </a:bodyPr>
          <a:lstStyle/>
          <a:p>
            <a:r>
              <a:rPr lang="es-ES" sz="2400" b="1" dirty="0"/>
              <a:t>REMOTE (APR-SEP) NO</a:t>
            </a:r>
            <a:r>
              <a:rPr lang="es-ES" sz="2400" b="1" baseline="-25000" dirty="0"/>
              <a:t>2</a:t>
            </a:r>
            <a:r>
              <a:rPr lang="es-ES" sz="2400" b="1" dirty="0"/>
              <a:t> OMI-NASA 2015-2019</a:t>
            </a:r>
          </a:p>
        </p:txBody>
      </p:sp>
      <p:sp>
        <p:nvSpPr>
          <p:cNvPr id="2" name="CuadroTexto 1">
            <a:extLst>
              <a:ext uri="{FF2B5EF4-FFF2-40B4-BE49-F238E27FC236}">
                <a16:creationId xmlns:a16="http://schemas.microsoft.com/office/drawing/2014/main" id="{AC638F51-540A-4FD7-915D-4F204E57FEAF}"/>
              </a:ext>
            </a:extLst>
          </p:cNvPr>
          <p:cNvSpPr txBox="1"/>
          <p:nvPr/>
        </p:nvSpPr>
        <p:spPr>
          <a:xfrm>
            <a:off x="0" y="-809"/>
            <a:ext cx="12191999" cy="523220"/>
          </a:xfrm>
          <a:prstGeom prst="rect">
            <a:avLst/>
          </a:prstGeom>
          <a:noFill/>
        </p:spPr>
        <p:txBody>
          <a:bodyPr wrap="square" rtlCol="0">
            <a:spAutoFit/>
          </a:bodyPr>
          <a:lstStyle/>
          <a:p>
            <a:pPr algn="ctr"/>
            <a:r>
              <a:rPr lang="es-ES" sz="2800" b="1" dirty="0"/>
              <a:t>NO</a:t>
            </a:r>
            <a:r>
              <a:rPr lang="es-ES" sz="2800" b="1" baseline="-25000" dirty="0"/>
              <a:t>2</a:t>
            </a:r>
            <a:r>
              <a:rPr lang="es-ES" sz="2800" b="1" dirty="0"/>
              <a:t> &amp; HCHO 2015-2019 &amp; 2008-2018</a:t>
            </a:r>
          </a:p>
        </p:txBody>
      </p:sp>
      <p:sp>
        <p:nvSpPr>
          <p:cNvPr id="14" name="CuadroTexto 13">
            <a:extLst>
              <a:ext uri="{FF2B5EF4-FFF2-40B4-BE49-F238E27FC236}">
                <a16:creationId xmlns:a16="http://schemas.microsoft.com/office/drawing/2014/main" id="{C9E7FFD9-85F6-4CC9-BA50-6792F626F081}"/>
              </a:ext>
            </a:extLst>
          </p:cNvPr>
          <p:cNvSpPr txBox="1"/>
          <p:nvPr/>
        </p:nvSpPr>
        <p:spPr>
          <a:xfrm>
            <a:off x="6141241" y="584666"/>
            <a:ext cx="6050759" cy="461665"/>
          </a:xfrm>
          <a:prstGeom prst="rect">
            <a:avLst/>
          </a:prstGeom>
          <a:noFill/>
        </p:spPr>
        <p:txBody>
          <a:bodyPr wrap="none" rtlCol="0">
            <a:spAutoFit/>
          </a:bodyPr>
          <a:lstStyle/>
          <a:p>
            <a:r>
              <a:rPr lang="es-ES" sz="2400" b="1" dirty="0"/>
              <a:t>2008-2019 REMOTE (APR-SEP) NO</a:t>
            </a:r>
            <a:r>
              <a:rPr lang="es-ES" sz="2400" b="1" baseline="-25000" dirty="0"/>
              <a:t>2</a:t>
            </a:r>
            <a:r>
              <a:rPr lang="es-ES" sz="2400" b="1" dirty="0"/>
              <a:t> OMI-NASA</a:t>
            </a:r>
          </a:p>
        </p:txBody>
      </p:sp>
      <p:sp>
        <p:nvSpPr>
          <p:cNvPr id="15" name="CuadroTexto 14">
            <a:extLst>
              <a:ext uri="{FF2B5EF4-FFF2-40B4-BE49-F238E27FC236}">
                <a16:creationId xmlns:a16="http://schemas.microsoft.com/office/drawing/2014/main" id="{B766B81C-8A3E-46E7-AD51-97401000371A}"/>
              </a:ext>
            </a:extLst>
          </p:cNvPr>
          <p:cNvSpPr txBox="1"/>
          <p:nvPr/>
        </p:nvSpPr>
        <p:spPr>
          <a:xfrm>
            <a:off x="9120348" y="98037"/>
            <a:ext cx="2657202" cy="307777"/>
          </a:xfrm>
          <a:prstGeom prst="rect">
            <a:avLst/>
          </a:prstGeom>
          <a:noFill/>
        </p:spPr>
        <p:txBody>
          <a:bodyPr wrap="none" rtlCol="0">
            <a:spAutoFit/>
          </a:bodyPr>
          <a:lstStyle>
            <a:defPPr>
              <a:defRPr lang="es-ES"/>
            </a:defPPr>
            <a:lvl1pPr>
              <a:defRPr sz="1400" i="1"/>
            </a:lvl1pPr>
          </a:lstStyle>
          <a:p>
            <a:r>
              <a:rPr lang="es-ES" dirty="0" err="1"/>
              <a:t>Massagué</a:t>
            </a:r>
            <a:r>
              <a:rPr lang="es-ES" dirty="0"/>
              <a:t> et al.., 2023 </a:t>
            </a:r>
            <a:r>
              <a:rPr lang="es-ES" dirty="0" err="1"/>
              <a:t>Environ</a:t>
            </a:r>
            <a:r>
              <a:rPr lang="es-ES" dirty="0"/>
              <a:t> </a:t>
            </a:r>
            <a:r>
              <a:rPr lang="es-ES" dirty="0" err="1"/>
              <a:t>Int</a:t>
            </a:r>
            <a:endParaRPr lang="es-ES" dirty="0"/>
          </a:p>
        </p:txBody>
      </p:sp>
      <p:pic>
        <p:nvPicPr>
          <p:cNvPr id="37" name="Picture 7">
            <a:extLst>
              <a:ext uri="{FF2B5EF4-FFF2-40B4-BE49-F238E27FC236}">
                <a16:creationId xmlns:a16="http://schemas.microsoft.com/office/drawing/2014/main" id="{4D181085-F592-4D9F-A332-36AD30A12FBA}"/>
              </a:ext>
            </a:extLst>
          </p:cNvPr>
          <p:cNvPicPr>
            <a:picLocks noChangeAspect="1"/>
          </p:cNvPicPr>
          <p:nvPr/>
        </p:nvPicPr>
        <p:blipFill>
          <a:blip r:embed="rId2"/>
          <a:stretch>
            <a:fillRect/>
          </a:stretch>
        </p:blipFill>
        <p:spPr>
          <a:xfrm>
            <a:off x="6192054" y="3876611"/>
            <a:ext cx="3672000" cy="2715055"/>
          </a:xfrm>
          <a:prstGeom prst="rect">
            <a:avLst/>
          </a:prstGeom>
          <a:ln>
            <a:noFill/>
          </a:ln>
        </p:spPr>
      </p:pic>
      <p:pic>
        <p:nvPicPr>
          <p:cNvPr id="38" name="Picture 2">
            <a:extLst>
              <a:ext uri="{FF2B5EF4-FFF2-40B4-BE49-F238E27FC236}">
                <a16:creationId xmlns:a16="http://schemas.microsoft.com/office/drawing/2014/main" id="{87B2C024-519B-4C19-80CF-29F67C7C9EB2}"/>
              </a:ext>
            </a:extLst>
          </p:cNvPr>
          <p:cNvPicPr>
            <a:picLocks/>
          </p:cNvPicPr>
          <p:nvPr/>
        </p:nvPicPr>
        <p:blipFill>
          <a:blip r:embed="rId3"/>
          <a:stretch>
            <a:fillRect/>
          </a:stretch>
        </p:blipFill>
        <p:spPr>
          <a:xfrm>
            <a:off x="2469241" y="1125706"/>
            <a:ext cx="3672000" cy="2714400"/>
          </a:xfrm>
          <a:prstGeom prst="rect">
            <a:avLst/>
          </a:prstGeom>
          <a:ln>
            <a:noFill/>
          </a:ln>
        </p:spPr>
      </p:pic>
      <p:pic>
        <p:nvPicPr>
          <p:cNvPr id="40" name="Picture 10">
            <a:extLst>
              <a:ext uri="{FF2B5EF4-FFF2-40B4-BE49-F238E27FC236}">
                <a16:creationId xmlns:a16="http://schemas.microsoft.com/office/drawing/2014/main" id="{AD2BCEB1-310F-4FD8-B486-78AD9A6253C1}"/>
              </a:ext>
            </a:extLst>
          </p:cNvPr>
          <p:cNvPicPr>
            <a:picLocks noChangeAspect="1"/>
          </p:cNvPicPr>
          <p:nvPr/>
        </p:nvPicPr>
        <p:blipFill>
          <a:blip r:embed="rId4"/>
          <a:stretch>
            <a:fillRect/>
          </a:stretch>
        </p:blipFill>
        <p:spPr>
          <a:xfrm>
            <a:off x="6189831" y="1108586"/>
            <a:ext cx="3672000" cy="2712929"/>
          </a:xfrm>
          <a:prstGeom prst="rect">
            <a:avLst/>
          </a:prstGeom>
          <a:ln>
            <a:noFill/>
          </a:ln>
        </p:spPr>
      </p:pic>
      <p:sp>
        <p:nvSpPr>
          <p:cNvPr id="41" name="TextBox 45">
            <a:extLst>
              <a:ext uri="{FF2B5EF4-FFF2-40B4-BE49-F238E27FC236}">
                <a16:creationId xmlns:a16="http://schemas.microsoft.com/office/drawing/2014/main" id="{4C604BB5-81CE-4AA6-9869-5B55BBB74A49}"/>
              </a:ext>
            </a:extLst>
          </p:cNvPr>
          <p:cNvSpPr txBox="1"/>
          <p:nvPr/>
        </p:nvSpPr>
        <p:spPr>
          <a:xfrm>
            <a:off x="3985197" y="2588240"/>
            <a:ext cx="2191622" cy="646331"/>
          </a:xfrm>
          <a:prstGeom prst="rect">
            <a:avLst/>
          </a:prstGeom>
          <a:noFill/>
        </p:spPr>
        <p:txBody>
          <a:bodyPr wrap="square" rtlCol="0">
            <a:spAutoFit/>
          </a:bodyPr>
          <a:lstStyle/>
          <a:p>
            <a:pPr algn="r"/>
            <a:r>
              <a:rPr lang="es-ES" sz="1200" dirty="0">
                <a:latin typeface="Times New Roman" panose="02020603050405020304" pitchFamily="18" charset="0"/>
                <a:cs typeface="Times New Roman" panose="02020603050405020304" pitchFamily="18" charset="0"/>
              </a:rPr>
              <a:t>×</a:t>
            </a:r>
            <a:r>
              <a:rPr lang="es-ES" sz="1200" dirty="0">
                <a:latin typeface="Arial" panose="020B0604020202020204" pitchFamily="34" charset="0"/>
                <a:cs typeface="Arial" panose="020B0604020202020204" pitchFamily="34" charset="0"/>
              </a:rPr>
              <a:t>10</a:t>
            </a:r>
            <a:r>
              <a:rPr lang="es-ES" sz="1200" baseline="30000" dirty="0">
                <a:latin typeface="Arial" panose="020B0604020202020204" pitchFamily="34" charset="0"/>
                <a:cs typeface="Arial" panose="020B0604020202020204" pitchFamily="34" charset="0"/>
              </a:rPr>
              <a:t>15</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molec</a:t>
            </a:r>
            <a:r>
              <a:rPr lang="es-ES" sz="1200" dirty="0">
                <a:latin typeface="Arial" panose="020B0604020202020204" pitchFamily="34" charset="0"/>
                <a:cs typeface="Arial" panose="020B0604020202020204" pitchFamily="34" charset="0"/>
              </a:rPr>
              <a:t>.</a:t>
            </a:r>
          </a:p>
          <a:p>
            <a:pPr algn="r"/>
            <a:r>
              <a:rPr lang="es-ES" sz="1200" dirty="0">
                <a:latin typeface="Arial" panose="020B0604020202020204" pitchFamily="34" charset="0"/>
                <a:cs typeface="Arial" panose="020B0604020202020204" pitchFamily="34" charset="0"/>
              </a:rPr>
              <a:t>NO</a:t>
            </a:r>
            <a:r>
              <a:rPr lang="es-ES" sz="1200" baseline="-25000" dirty="0">
                <a:latin typeface="Arial" panose="020B0604020202020204" pitchFamily="34" charset="0"/>
                <a:cs typeface="Arial" panose="020B0604020202020204" pitchFamily="34" charset="0"/>
              </a:rPr>
              <a:t>2 </a:t>
            </a:r>
            <a:r>
              <a:rPr lang="es-ES" sz="1200" dirty="0">
                <a:latin typeface="Arial" panose="020B0604020202020204" pitchFamily="34" charset="0"/>
                <a:cs typeface="Arial" panose="020B0604020202020204" pitchFamily="34" charset="0"/>
              </a:rPr>
              <a:t>cm</a:t>
            </a:r>
            <a:r>
              <a:rPr lang="es-ES" sz="1200" baseline="30000" dirty="0">
                <a:latin typeface="Arial" panose="020B0604020202020204" pitchFamily="34" charset="0"/>
                <a:cs typeface="Arial" panose="020B0604020202020204" pitchFamily="34" charset="0"/>
              </a:rPr>
              <a:t>-2</a:t>
            </a:r>
            <a:endParaRPr lang="es-ES" sz="1200" dirty="0">
              <a:latin typeface="Arial" panose="020B0604020202020204" pitchFamily="34" charset="0"/>
              <a:cs typeface="Arial" panose="020B0604020202020204" pitchFamily="34" charset="0"/>
            </a:endParaRPr>
          </a:p>
          <a:p>
            <a:pPr algn="r"/>
            <a:r>
              <a:rPr lang="es-ES" sz="1200" dirty="0">
                <a:latin typeface="Arial" panose="020B0604020202020204" pitchFamily="34" charset="0"/>
                <a:cs typeface="Arial" panose="020B0604020202020204" pitchFamily="34" charset="0"/>
              </a:rPr>
              <a:t> </a:t>
            </a:r>
            <a:endParaRPr lang="ca-ES" sz="1200" baseline="30000" dirty="0">
              <a:latin typeface="Arial" panose="020B0604020202020204" pitchFamily="34" charset="0"/>
              <a:cs typeface="Arial" panose="020B0604020202020204" pitchFamily="34" charset="0"/>
            </a:endParaRPr>
          </a:p>
        </p:txBody>
      </p:sp>
      <p:sp>
        <p:nvSpPr>
          <p:cNvPr id="42" name="TextBox 94">
            <a:extLst>
              <a:ext uri="{FF2B5EF4-FFF2-40B4-BE49-F238E27FC236}">
                <a16:creationId xmlns:a16="http://schemas.microsoft.com/office/drawing/2014/main" id="{E91A53C1-1B9C-4068-90BE-E5132572E83C}"/>
              </a:ext>
            </a:extLst>
          </p:cNvPr>
          <p:cNvSpPr txBox="1"/>
          <p:nvPr/>
        </p:nvSpPr>
        <p:spPr>
          <a:xfrm>
            <a:off x="2866587" y="1279493"/>
            <a:ext cx="1795158" cy="276999"/>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NO</a:t>
            </a:r>
            <a:r>
              <a:rPr lang="es-ES" sz="1200" b="1" baseline="-25000" dirty="0">
                <a:latin typeface="Arial" panose="020B0604020202020204" pitchFamily="34" charset="0"/>
                <a:cs typeface="Arial" panose="020B0604020202020204" pitchFamily="34" charset="0"/>
              </a:rPr>
              <a:t>2</a:t>
            </a:r>
            <a:r>
              <a:rPr lang="es-ES" sz="1200" b="1" dirty="0">
                <a:latin typeface="Arial" panose="020B0604020202020204" pitchFamily="34" charset="0"/>
                <a:cs typeface="Arial" panose="020B0604020202020204" pitchFamily="34" charset="0"/>
              </a:rPr>
              <a:t> 2015─2019</a:t>
            </a:r>
            <a:endParaRPr lang="ca-ES" sz="1200" b="1" baseline="30000" dirty="0">
              <a:latin typeface="Arial" panose="020B0604020202020204" pitchFamily="34" charset="0"/>
              <a:cs typeface="Arial" panose="020B0604020202020204" pitchFamily="34" charset="0"/>
            </a:endParaRPr>
          </a:p>
        </p:txBody>
      </p:sp>
      <p:pic>
        <p:nvPicPr>
          <p:cNvPr id="43" name="Picture 3">
            <a:extLst>
              <a:ext uri="{FF2B5EF4-FFF2-40B4-BE49-F238E27FC236}">
                <a16:creationId xmlns:a16="http://schemas.microsoft.com/office/drawing/2014/main" id="{1B58DC89-2FE2-48F0-8CC6-0F1C255A0C55}"/>
              </a:ext>
            </a:extLst>
          </p:cNvPr>
          <p:cNvPicPr>
            <a:picLocks/>
          </p:cNvPicPr>
          <p:nvPr/>
        </p:nvPicPr>
        <p:blipFill>
          <a:blip r:embed="rId5"/>
          <a:stretch>
            <a:fillRect/>
          </a:stretch>
        </p:blipFill>
        <p:spPr>
          <a:xfrm>
            <a:off x="2479597" y="3882338"/>
            <a:ext cx="3672000" cy="2714400"/>
          </a:xfrm>
          <a:prstGeom prst="rect">
            <a:avLst/>
          </a:prstGeom>
          <a:ln>
            <a:noFill/>
          </a:ln>
        </p:spPr>
      </p:pic>
      <p:sp>
        <p:nvSpPr>
          <p:cNvPr id="44" name="TextBox 66">
            <a:extLst>
              <a:ext uri="{FF2B5EF4-FFF2-40B4-BE49-F238E27FC236}">
                <a16:creationId xmlns:a16="http://schemas.microsoft.com/office/drawing/2014/main" id="{FC61C0BF-38EA-49D1-B101-33F4276AE751}"/>
              </a:ext>
            </a:extLst>
          </p:cNvPr>
          <p:cNvSpPr txBox="1"/>
          <p:nvPr/>
        </p:nvSpPr>
        <p:spPr>
          <a:xfrm>
            <a:off x="3992592" y="5350892"/>
            <a:ext cx="2191622" cy="461665"/>
          </a:xfrm>
          <a:prstGeom prst="rect">
            <a:avLst/>
          </a:prstGeom>
          <a:noFill/>
        </p:spPr>
        <p:txBody>
          <a:bodyPr wrap="square" rtlCol="0">
            <a:spAutoFit/>
          </a:bodyPr>
          <a:lstStyle/>
          <a:p>
            <a:pPr algn="r"/>
            <a:r>
              <a:rPr lang="es-ES" sz="1200" dirty="0">
                <a:latin typeface="Times New Roman" panose="02020603050405020304" pitchFamily="18" charset="0"/>
                <a:cs typeface="Times New Roman" panose="02020603050405020304" pitchFamily="18" charset="0"/>
              </a:rPr>
              <a:t>×</a:t>
            </a:r>
            <a:r>
              <a:rPr lang="es-ES" sz="1200" dirty="0">
                <a:latin typeface="Arial" panose="020B0604020202020204" pitchFamily="34" charset="0"/>
                <a:cs typeface="Arial" panose="020B0604020202020204" pitchFamily="34" charset="0"/>
              </a:rPr>
              <a:t>10</a:t>
            </a:r>
            <a:r>
              <a:rPr lang="es-ES" sz="1200" baseline="30000" dirty="0">
                <a:latin typeface="Arial" panose="020B0604020202020204" pitchFamily="34" charset="0"/>
                <a:cs typeface="Arial" panose="020B0604020202020204" pitchFamily="34" charset="0"/>
              </a:rPr>
              <a:t>15</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molec</a:t>
            </a:r>
            <a:r>
              <a:rPr lang="es-ES" sz="1200" dirty="0">
                <a:latin typeface="Arial" panose="020B0604020202020204" pitchFamily="34" charset="0"/>
                <a:cs typeface="Arial" panose="020B0604020202020204" pitchFamily="34" charset="0"/>
              </a:rPr>
              <a:t>.</a:t>
            </a:r>
          </a:p>
          <a:p>
            <a:pPr algn="r"/>
            <a:r>
              <a:rPr lang="es-ES" sz="1200" dirty="0">
                <a:latin typeface="Arial" panose="020B0604020202020204" pitchFamily="34" charset="0"/>
                <a:cs typeface="Arial" panose="020B0604020202020204" pitchFamily="34" charset="0"/>
              </a:rPr>
              <a:t>HCHO</a:t>
            </a:r>
            <a:r>
              <a:rPr lang="es-ES" sz="1200" baseline="-25000" dirty="0">
                <a:latin typeface="Arial" panose="020B0604020202020204" pitchFamily="34" charset="0"/>
                <a:cs typeface="Arial" panose="020B0604020202020204" pitchFamily="34" charset="0"/>
              </a:rPr>
              <a:t> </a:t>
            </a:r>
            <a:r>
              <a:rPr lang="es-ES" sz="1200" dirty="0">
                <a:latin typeface="Arial" panose="020B0604020202020204" pitchFamily="34" charset="0"/>
                <a:cs typeface="Arial" panose="020B0604020202020204" pitchFamily="34" charset="0"/>
              </a:rPr>
              <a:t>cm</a:t>
            </a:r>
            <a:r>
              <a:rPr lang="es-ES" sz="1200" baseline="30000" dirty="0">
                <a:latin typeface="Arial" panose="020B0604020202020204" pitchFamily="34" charset="0"/>
                <a:cs typeface="Arial" panose="020B0604020202020204" pitchFamily="34" charset="0"/>
              </a:rPr>
              <a:t>-2</a:t>
            </a:r>
            <a:endParaRPr lang="ca-ES" sz="1200" baseline="30000" dirty="0">
              <a:latin typeface="Arial" panose="020B0604020202020204" pitchFamily="34" charset="0"/>
              <a:cs typeface="Arial" panose="020B0604020202020204" pitchFamily="34" charset="0"/>
            </a:endParaRPr>
          </a:p>
        </p:txBody>
      </p:sp>
      <p:sp>
        <p:nvSpPr>
          <p:cNvPr id="49" name="Rectangle 51">
            <a:extLst>
              <a:ext uri="{FF2B5EF4-FFF2-40B4-BE49-F238E27FC236}">
                <a16:creationId xmlns:a16="http://schemas.microsoft.com/office/drawing/2014/main" id="{B39B6CA5-4310-4C82-874D-ADF33B1A925E}"/>
              </a:ext>
            </a:extLst>
          </p:cNvPr>
          <p:cNvSpPr/>
          <p:nvPr/>
        </p:nvSpPr>
        <p:spPr>
          <a:xfrm>
            <a:off x="9004711" y="3543264"/>
            <a:ext cx="115637" cy="126848"/>
          </a:xfrm>
          <a:prstGeom prst="rect">
            <a:avLst/>
          </a:prstGeom>
          <a:solidFill>
            <a:srgbClr val="BDBD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50" name="TextBox 52">
            <a:extLst>
              <a:ext uri="{FF2B5EF4-FFF2-40B4-BE49-F238E27FC236}">
                <a16:creationId xmlns:a16="http://schemas.microsoft.com/office/drawing/2014/main" id="{7CB2F626-573D-492F-9348-385DB66EA692}"/>
              </a:ext>
            </a:extLst>
          </p:cNvPr>
          <p:cNvSpPr txBox="1"/>
          <p:nvPr/>
        </p:nvSpPr>
        <p:spPr>
          <a:xfrm>
            <a:off x="8807411" y="3317275"/>
            <a:ext cx="1063480" cy="430887"/>
          </a:xfrm>
          <a:prstGeom prst="rect">
            <a:avLst/>
          </a:prstGeom>
          <a:noFill/>
          <a:ln>
            <a:noFill/>
          </a:ln>
        </p:spPr>
        <p:txBody>
          <a:bodyPr wrap="square" rtlCol="0">
            <a:spAutoFit/>
          </a:bodyPr>
          <a:lstStyle/>
          <a:p>
            <a:r>
              <a:rPr lang="ca-ES" sz="1100" dirty="0">
                <a:latin typeface="Arial" panose="020B0604020202020204" pitchFamily="34" charset="0"/>
                <a:cs typeface="Arial" panose="020B0604020202020204" pitchFamily="34" charset="0"/>
              </a:rPr>
              <a:t>No signif. trend (p≥0.05)</a:t>
            </a:r>
          </a:p>
        </p:txBody>
      </p:sp>
      <p:sp>
        <p:nvSpPr>
          <p:cNvPr id="51" name="TextBox 120">
            <a:extLst>
              <a:ext uri="{FF2B5EF4-FFF2-40B4-BE49-F238E27FC236}">
                <a16:creationId xmlns:a16="http://schemas.microsoft.com/office/drawing/2014/main" id="{BE7AE2AA-5B42-45E0-AE5B-F32DB0156121}"/>
              </a:ext>
            </a:extLst>
          </p:cNvPr>
          <p:cNvSpPr txBox="1"/>
          <p:nvPr/>
        </p:nvSpPr>
        <p:spPr>
          <a:xfrm>
            <a:off x="2885966" y="3980371"/>
            <a:ext cx="1795158" cy="276999"/>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HCHO 2015─2019</a:t>
            </a:r>
            <a:endParaRPr lang="ca-ES" sz="1200" b="1" baseline="30000" dirty="0">
              <a:latin typeface="Arial" panose="020B0604020202020204" pitchFamily="34" charset="0"/>
              <a:cs typeface="Arial" panose="020B0604020202020204" pitchFamily="34" charset="0"/>
            </a:endParaRPr>
          </a:p>
        </p:txBody>
      </p:sp>
      <p:sp>
        <p:nvSpPr>
          <p:cNvPr id="53" name="TextBox 124">
            <a:extLst>
              <a:ext uri="{FF2B5EF4-FFF2-40B4-BE49-F238E27FC236}">
                <a16:creationId xmlns:a16="http://schemas.microsoft.com/office/drawing/2014/main" id="{CEB544D4-5E0C-4268-B8B3-5D4A4D485119}"/>
              </a:ext>
            </a:extLst>
          </p:cNvPr>
          <p:cNvSpPr txBox="1"/>
          <p:nvPr/>
        </p:nvSpPr>
        <p:spPr>
          <a:xfrm>
            <a:off x="6646524" y="1223235"/>
            <a:ext cx="2481961" cy="276999"/>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NO</a:t>
            </a:r>
            <a:r>
              <a:rPr lang="es-ES" sz="1200" b="1" baseline="-25000" dirty="0">
                <a:latin typeface="Arial" panose="020B0604020202020204" pitchFamily="34" charset="0"/>
                <a:cs typeface="Arial" panose="020B0604020202020204" pitchFamily="34" charset="0"/>
              </a:rPr>
              <a:t>2</a:t>
            </a:r>
            <a:r>
              <a:rPr lang="es-ES" sz="1200" b="1" dirty="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signif</a:t>
            </a:r>
            <a:r>
              <a:rPr lang="es-ES" sz="1200" b="1" dirty="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trend</a:t>
            </a:r>
            <a:r>
              <a:rPr lang="es-ES" sz="1200" b="1" dirty="0">
                <a:latin typeface="Arial" panose="020B0604020202020204" pitchFamily="34" charset="0"/>
                <a:cs typeface="Arial" panose="020B0604020202020204" pitchFamily="34" charset="0"/>
              </a:rPr>
              <a:t> 2008─2019</a:t>
            </a:r>
            <a:endParaRPr lang="ca-ES" sz="1200" b="1" baseline="30000" dirty="0">
              <a:latin typeface="Arial" panose="020B0604020202020204" pitchFamily="34" charset="0"/>
              <a:cs typeface="Arial" panose="020B0604020202020204" pitchFamily="34" charset="0"/>
            </a:endParaRPr>
          </a:p>
        </p:txBody>
      </p:sp>
      <p:sp>
        <p:nvSpPr>
          <p:cNvPr id="54" name="TextBox 162">
            <a:extLst>
              <a:ext uri="{FF2B5EF4-FFF2-40B4-BE49-F238E27FC236}">
                <a16:creationId xmlns:a16="http://schemas.microsoft.com/office/drawing/2014/main" id="{AFB6133D-884A-4FC0-9CAB-BAAAB4FA0900}"/>
              </a:ext>
            </a:extLst>
          </p:cNvPr>
          <p:cNvSpPr txBox="1"/>
          <p:nvPr/>
        </p:nvSpPr>
        <p:spPr>
          <a:xfrm>
            <a:off x="6652340" y="3996668"/>
            <a:ext cx="2481961" cy="276999"/>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HCHO </a:t>
            </a:r>
            <a:r>
              <a:rPr lang="es-ES" sz="1200" b="1" dirty="0" err="1">
                <a:latin typeface="Arial" panose="020B0604020202020204" pitchFamily="34" charset="0"/>
                <a:cs typeface="Arial" panose="020B0604020202020204" pitchFamily="34" charset="0"/>
              </a:rPr>
              <a:t>signif</a:t>
            </a:r>
            <a:r>
              <a:rPr lang="es-ES" sz="1200" b="1" dirty="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trend</a:t>
            </a:r>
            <a:r>
              <a:rPr lang="es-ES" sz="1200" b="1" dirty="0">
                <a:latin typeface="Arial" panose="020B0604020202020204" pitchFamily="34" charset="0"/>
                <a:cs typeface="Arial" panose="020B0604020202020204" pitchFamily="34" charset="0"/>
              </a:rPr>
              <a:t> 2008─2019</a:t>
            </a:r>
            <a:endParaRPr lang="ca-ES" sz="1200" b="1" baseline="30000" dirty="0">
              <a:latin typeface="Arial" panose="020B0604020202020204" pitchFamily="34" charset="0"/>
              <a:cs typeface="Arial" panose="020B0604020202020204" pitchFamily="34" charset="0"/>
            </a:endParaRPr>
          </a:p>
        </p:txBody>
      </p:sp>
      <p:sp>
        <p:nvSpPr>
          <p:cNvPr id="56" name="TextBox 183">
            <a:extLst>
              <a:ext uri="{FF2B5EF4-FFF2-40B4-BE49-F238E27FC236}">
                <a16:creationId xmlns:a16="http://schemas.microsoft.com/office/drawing/2014/main" id="{BBD0849F-7EE1-4635-BF8B-A707ED02D76D}"/>
              </a:ext>
            </a:extLst>
          </p:cNvPr>
          <p:cNvSpPr txBox="1"/>
          <p:nvPr/>
        </p:nvSpPr>
        <p:spPr>
          <a:xfrm>
            <a:off x="6716969" y="6141002"/>
            <a:ext cx="1576619" cy="461665"/>
          </a:xfrm>
          <a:prstGeom prst="rect">
            <a:avLst/>
          </a:prstGeom>
          <a:noFill/>
        </p:spPr>
        <p:txBody>
          <a:bodyPr wrap="square" rtlCol="0">
            <a:spAutoFit/>
          </a:bodyPr>
          <a:lstStyle/>
          <a:p>
            <a:pPr algn="r"/>
            <a:r>
              <a:rPr lang="es-ES" sz="1200" dirty="0">
                <a:latin typeface="Times New Roman" panose="02020603050405020304" pitchFamily="18" charset="0"/>
                <a:cs typeface="Times New Roman" panose="02020603050405020304" pitchFamily="18" charset="0"/>
              </a:rPr>
              <a:t>×</a:t>
            </a:r>
            <a:r>
              <a:rPr lang="es-ES" sz="1200" dirty="0">
                <a:latin typeface="Arial" panose="020B0604020202020204" pitchFamily="34" charset="0"/>
                <a:cs typeface="Arial" panose="020B0604020202020204" pitchFamily="34" charset="0"/>
              </a:rPr>
              <a:t>10</a:t>
            </a:r>
            <a:r>
              <a:rPr lang="es-ES" sz="1200" baseline="30000" dirty="0">
                <a:latin typeface="Arial" panose="020B0604020202020204" pitchFamily="34" charset="0"/>
                <a:cs typeface="Arial" panose="020B0604020202020204" pitchFamily="34" charset="0"/>
              </a:rPr>
              <a:t>15</a:t>
            </a:r>
            <a:r>
              <a:rPr lang="es-ES" sz="1200" dirty="0">
                <a:latin typeface="Arial" panose="020B0604020202020204" pitchFamily="34" charset="0"/>
                <a:cs typeface="Arial" panose="020B0604020202020204" pitchFamily="34" charset="0"/>
              </a:rPr>
              <a:t> </a:t>
            </a:r>
            <a:r>
              <a:rPr lang="es-ES" sz="1200" dirty="0" err="1">
                <a:latin typeface="Arial" panose="020B0604020202020204" pitchFamily="34" charset="0"/>
                <a:cs typeface="Arial" panose="020B0604020202020204" pitchFamily="34" charset="0"/>
              </a:rPr>
              <a:t>molec</a:t>
            </a:r>
            <a:r>
              <a:rPr lang="es-ES" sz="1200" dirty="0">
                <a:latin typeface="Arial" panose="020B0604020202020204" pitchFamily="34" charset="0"/>
                <a:cs typeface="Arial" panose="020B0604020202020204" pitchFamily="34" charset="0"/>
              </a:rPr>
              <a:t>. HCHO</a:t>
            </a:r>
            <a:r>
              <a:rPr lang="es-ES" sz="1200" baseline="-25000" dirty="0">
                <a:latin typeface="Arial" panose="020B0604020202020204" pitchFamily="34" charset="0"/>
                <a:cs typeface="Arial" panose="020B0604020202020204" pitchFamily="34" charset="0"/>
              </a:rPr>
              <a:t> </a:t>
            </a:r>
            <a:r>
              <a:rPr lang="es-ES" sz="1200" dirty="0">
                <a:latin typeface="Arial" panose="020B0604020202020204" pitchFamily="34" charset="0"/>
                <a:cs typeface="Arial" panose="020B0604020202020204" pitchFamily="34" charset="0"/>
              </a:rPr>
              <a:t>cm</a:t>
            </a:r>
            <a:r>
              <a:rPr lang="es-ES" sz="1200" baseline="30000" dirty="0">
                <a:latin typeface="Arial" panose="020B0604020202020204" pitchFamily="34" charset="0"/>
                <a:cs typeface="Arial" panose="020B0604020202020204" pitchFamily="34" charset="0"/>
              </a:rPr>
              <a:t>-2</a:t>
            </a:r>
            <a:r>
              <a:rPr lang="es-ES" sz="1200" dirty="0">
                <a:latin typeface="Arial" panose="020B0604020202020204" pitchFamily="34" charset="0"/>
                <a:cs typeface="Arial" panose="020B0604020202020204" pitchFamily="34" charset="0"/>
              </a:rPr>
              <a:t>·year</a:t>
            </a:r>
            <a:r>
              <a:rPr lang="es-ES" sz="1200" baseline="30000" dirty="0">
                <a:latin typeface="Arial" panose="020B0604020202020204" pitchFamily="34" charset="0"/>
                <a:cs typeface="Arial" panose="020B0604020202020204" pitchFamily="34" charset="0"/>
              </a:rPr>
              <a:t>-1</a:t>
            </a:r>
            <a:endParaRPr lang="ca-ES" sz="1200" baseline="30000" dirty="0">
              <a:latin typeface="Arial" panose="020B0604020202020204" pitchFamily="34" charset="0"/>
              <a:cs typeface="Arial" panose="020B0604020202020204" pitchFamily="34" charset="0"/>
            </a:endParaRPr>
          </a:p>
        </p:txBody>
      </p:sp>
      <p:sp>
        <p:nvSpPr>
          <p:cNvPr id="58" name="Rectangle 106">
            <a:extLst>
              <a:ext uri="{FF2B5EF4-FFF2-40B4-BE49-F238E27FC236}">
                <a16:creationId xmlns:a16="http://schemas.microsoft.com/office/drawing/2014/main" id="{28B2CDC2-2D78-4034-B6A3-B2507152D780}"/>
              </a:ext>
            </a:extLst>
          </p:cNvPr>
          <p:cNvSpPr/>
          <p:nvPr/>
        </p:nvSpPr>
        <p:spPr>
          <a:xfrm>
            <a:off x="8722136" y="6223263"/>
            <a:ext cx="115637" cy="126848"/>
          </a:xfrm>
          <a:prstGeom prst="rect">
            <a:avLst/>
          </a:prstGeom>
          <a:solidFill>
            <a:srgbClr val="BDBD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59" name="TextBox 107">
            <a:extLst>
              <a:ext uri="{FF2B5EF4-FFF2-40B4-BE49-F238E27FC236}">
                <a16:creationId xmlns:a16="http://schemas.microsoft.com/office/drawing/2014/main" id="{8CE22C72-CD4C-488C-9B4A-B169A7E47A9A}"/>
              </a:ext>
            </a:extLst>
          </p:cNvPr>
          <p:cNvSpPr txBox="1"/>
          <p:nvPr/>
        </p:nvSpPr>
        <p:spPr>
          <a:xfrm>
            <a:off x="8806398" y="6075795"/>
            <a:ext cx="1076847" cy="430887"/>
          </a:xfrm>
          <a:prstGeom prst="rect">
            <a:avLst/>
          </a:prstGeom>
          <a:noFill/>
          <a:ln>
            <a:noFill/>
          </a:ln>
        </p:spPr>
        <p:txBody>
          <a:bodyPr wrap="square" rtlCol="0">
            <a:spAutoFit/>
          </a:bodyPr>
          <a:lstStyle/>
          <a:p>
            <a:r>
              <a:rPr lang="ca-ES" sz="1100" dirty="0">
                <a:latin typeface="Arial" panose="020B0604020202020204" pitchFamily="34" charset="0"/>
                <a:cs typeface="Arial" panose="020B0604020202020204" pitchFamily="34" charset="0"/>
              </a:rPr>
              <a:t>No signif. trend (p≥0.05)</a:t>
            </a:r>
          </a:p>
        </p:txBody>
      </p:sp>
      <p:sp>
        <p:nvSpPr>
          <p:cNvPr id="63" name="Rectangle 117">
            <a:extLst>
              <a:ext uri="{FF2B5EF4-FFF2-40B4-BE49-F238E27FC236}">
                <a16:creationId xmlns:a16="http://schemas.microsoft.com/office/drawing/2014/main" id="{DCC1AA66-D24F-4DF4-A678-5588089AE8AE}"/>
              </a:ext>
            </a:extLst>
          </p:cNvPr>
          <p:cNvSpPr/>
          <p:nvPr/>
        </p:nvSpPr>
        <p:spPr>
          <a:xfrm>
            <a:off x="5622346" y="5771823"/>
            <a:ext cx="454579" cy="7320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4" name="Picture 118">
            <a:extLst>
              <a:ext uri="{FF2B5EF4-FFF2-40B4-BE49-F238E27FC236}">
                <a16:creationId xmlns:a16="http://schemas.microsoft.com/office/drawing/2014/main" id="{6B4AF2DA-12D1-4A12-AC9D-70BFDA9E22F6}"/>
              </a:ext>
            </a:extLst>
          </p:cNvPr>
          <p:cNvPicPr>
            <a:picLocks/>
          </p:cNvPicPr>
          <p:nvPr/>
        </p:nvPicPr>
        <p:blipFill rotWithShape="1">
          <a:blip r:embed="rId6"/>
          <a:srcRect l="527" t="40187" r="689" b="25941"/>
          <a:stretch/>
        </p:blipFill>
        <p:spPr>
          <a:xfrm rot="16200000">
            <a:off x="5406819" y="6073181"/>
            <a:ext cx="648000" cy="126000"/>
          </a:xfrm>
          <a:prstGeom prst="rect">
            <a:avLst/>
          </a:prstGeom>
        </p:spPr>
      </p:pic>
      <p:sp>
        <p:nvSpPr>
          <p:cNvPr id="65" name="TextBox 115">
            <a:extLst>
              <a:ext uri="{FF2B5EF4-FFF2-40B4-BE49-F238E27FC236}">
                <a16:creationId xmlns:a16="http://schemas.microsoft.com/office/drawing/2014/main" id="{EE18259B-22FC-4D7E-AD40-B5232DC2785D}"/>
              </a:ext>
            </a:extLst>
          </p:cNvPr>
          <p:cNvSpPr txBox="1"/>
          <p:nvPr/>
        </p:nvSpPr>
        <p:spPr>
          <a:xfrm>
            <a:off x="5738412" y="5743293"/>
            <a:ext cx="346303" cy="784830"/>
          </a:xfrm>
          <a:prstGeom prst="rect">
            <a:avLst/>
          </a:prstGeom>
          <a:noFill/>
          <a:ln>
            <a:noFill/>
          </a:ln>
        </p:spPr>
        <p:txBody>
          <a:bodyPr wrap="square" rtlCol="0">
            <a:spAutoFit/>
          </a:bodyPr>
          <a:lstStyle/>
          <a:p>
            <a:r>
              <a:rPr lang="ca-ES" sz="900" dirty="0">
                <a:latin typeface="Arial" panose="020B0604020202020204" pitchFamily="34" charset="0"/>
                <a:cs typeface="Arial" panose="020B0604020202020204" pitchFamily="34" charset="0"/>
              </a:rPr>
              <a:t>11</a:t>
            </a:r>
          </a:p>
          <a:p>
            <a:endParaRPr lang="ca-ES" sz="9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6.5</a:t>
            </a:r>
          </a:p>
          <a:p>
            <a:endParaRPr lang="ca-ES" sz="9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2</a:t>
            </a:r>
            <a:endParaRPr lang="ca-ES" sz="800" baseline="30000" dirty="0">
              <a:latin typeface="Arial" panose="020B0604020202020204" pitchFamily="34" charset="0"/>
              <a:cs typeface="Arial" panose="020B0604020202020204" pitchFamily="34" charset="0"/>
            </a:endParaRPr>
          </a:p>
        </p:txBody>
      </p:sp>
      <p:sp>
        <p:nvSpPr>
          <p:cNvPr id="66" name="TextBox 13">
            <a:extLst>
              <a:ext uri="{FF2B5EF4-FFF2-40B4-BE49-F238E27FC236}">
                <a16:creationId xmlns:a16="http://schemas.microsoft.com/office/drawing/2014/main" id="{F94EDF46-B6CD-4B64-87F7-7FF6C28A7926}"/>
              </a:ext>
            </a:extLst>
          </p:cNvPr>
          <p:cNvSpPr txBox="1"/>
          <p:nvPr/>
        </p:nvSpPr>
        <p:spPr>
          <a:xfrm>
            <a:off x="2743773" y="3274310"/>
            <a:ext cx="975947"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Sevilla</a:t>
            </a:r>
            <a:endParaRPr lang="en-GB" sz="1000" dirty="0">
              <a:latin typeface="Arial" panose="020B0604020202020204" pitchFamily="34" charset="0"/>
              <a:cs typeface="Arial" panose="020B0604020202020204" pitchFamily="34" charset="0"/>
            </a:endParaRPr>
          </a:p>
        </p:txBody>
      </p:sp>
      <p:sp>
        <p:nvSpPr>
          <p:cNvPr id="67" name="TextBox 80">
            <a:extLst>
              <a:ext uri="{FF2B5EF4-FFF2-40B4-BE49-F238E27FC236}">
                <a16:creationId xmlns:a16="http://schemas.microsoft.com/office/drawing/2014/main" id="{70CA7248-B4B1-4759-B2F0-159F912A6954}"/>
              </a:ext>
            </a:extLst>
          </p:cNvPr>
          <p:cNvSpPr txBox="1"/>
          <p:nvPr/>
        </p:nvSpPr>
        <p:spPr>
          <a:xfrm>
            <a:off x="4674470" y="2856473"/>
            <a:ext cx="128367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Valencia</a:t>
            </a:r>
            <a:endParaRPr lang="en-GB" sz="1000" dirty="0">
              <a:latin typeface="Arial" panose="020B0604020202020204" pitchFamily="34" charset="0"/>
              <a:cs typeface="Arial" panose="020B0604020202020204" pitchFamily="34" charset="0"/>
            </a:endParaRPr>
          </a:p>
        </p:txBody>
      </p:sp>
      <p:sp>
        <p:nvSpPr>
          <p:cNvPr id="68" name="TextBox 81">
            <a:extLst>
              <a:ext uri="{FF2B5EF4-FFF2-40B4-BE49-F238E27FC236}">
                <a16:creationId xmlns:a16="http://schemas.microsoft.com/office/drawing/2014/main" id="{98FDFCE3-1113-4962-BEDF-428D597B0195}"/>
              </a:ext>
            </a:extLst>
          </p:cNvPr>
          <p:cNvSpPr txBox="1"/>
          <p:nvPr/>
        </p:nvSpPr>
        <p:spPr>
          <a:xfrm>
            <a:off x="3158099" y="1797334"/>
            <a:ext cx="128367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Oviedo</a:t>
            </a:r>
            <a:endParaRPr lang="en-GB" sz="1000" dirty="0">
              <a:latin typeface="Arial" panose="020B0604020202020204" pitchFamily="34" charset="0"/>
              <a:cs typeface="Arial" panose="020B0604020202020204" pitchFamily="34" charset="0"/>
            </a:endParaRPr>
          </a:p>
        </p:txBody>
      </p:sp>
      <p:sp>
        <p:nvSpPr>
          <p:cNvPr id="69" name="TextBox 82">
            <a:extLst>
              <a:ext uri="{FF2B5EF4-FFF2-40B4-BE49-F238E27FC236}">
                <a16:creationId xmlns:a16="http://schemas.microsoft.com/office/drawing/2014/main" id="{EEF0DE61-207A-4C41-A41C-7E5595781784}"/>
              </a:ext>
            </a:extLst>
          </p:cNvPr>
          <p:cNvSpPr txBox="1"/>
          <p:nvPr/>
        </p:nvSpPr>
        <p:spPr>
          <a:xfrm>
            <a:off x="2588186" y="2295382"/>
            <a:ext cx="128367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Porto</a:t>
            </a:r>
            <a:endParaRPr lang="en-GB" sz="1000" dirty="0">
              <a:latin typeface="Arial" panose="020B0604020202020204" pitchFamily="34" charset="0"/>
              <a:cs typeface="Arial" panose="020B0604020202020204" pitchFamily="34" charset="0"/>
            </a:endParaRPr>
          </a:p>
        </p:txBody>
      </p:sp>
      <p:sp>
        <p:nvSpPr>
          <p:cNvPr id="70" name="TextBox 83">
            <a:extLst>
              <a:ext uri="{FF2B5EF4-FFF2-40B4-BE49-F238E27FC236}">
                <a16:creationId xmlns:a16="http://schemas.microsoft.com/office/drawing/2014/main" id="{8EFDF1D7-1205-4A05-8C93-F304882C8308}"/>
              </a:ext>
            </a:extLst>
          </p:cNvPr>
          <p:cNvSpPr txBox="1"/>
          <p:nvPr/>
        </p:nvSpPr>
        <p:spPr>
          <a:xfrm>
            <a:off x="2564314" y="3019707"/>
            <a:ext cx="1283678" cy="246221"/>
          </a:xfrm>
          <a:prstGeom prst="rect">
            <a:avLst/>
          </a:prstGeom>
          <a:noFill/>
        </p:spPr>
        <p:txBody>
          <a:bodyPr wrap="square" rtlCol="0">
            <a:spAutoFit/>
          </a:bodyPr>
          <a:lstStyle/>
          <a:p>
            <a:r>
              <a:rPr lang="es-ES" sz="1000" dirty="0" err="1">
                <a:latin typeface="Arial" panose="020B0604020202020204" pitchFamily="34" charset="0"/>
                <a:cs typeface="Arial" panose="020B0604020202020204" pitchFamily="34" charset="0"/>
              </a:rPr>
              <a:t>Lisbon</a:t>
            </a:r>
            <a:endParaRPr lang="en-GB" sz="1000" dirty="0">
              <a:latin typeface="Arial" panose="020B0604020202020204" pitchFamily="34" charset="0"/>
              <a:cs typeface="Arial" panose="020B0604020202020204" pitchFamily="34" charset="0"/>
            </a:endParaRPr>
          </a:p>
        </p:txBody>
      </p:sp>
      <p:cxnSp>
        <p:nvCxnSpPr>
          <p:cNvPr id="71" name="Straight Connector 17">
            <a:extLst>
              <a:ext uri="{FF2B5EF4-FFF2-40B4-BE49-F238E27FC236}">
                <a16:creationId xmlns:a16="http://schemas.microsoft.com/office/drawing/2014/main" id="{857008E6-95D0-4200-8F71-2D515333CD87}"/>
              </a:ext>
            </a:extLst>
          </p:cNvPr>
          <p:cNvCxnSpPr/>
          <p:nvPr/>
        </p:nvCxnSpPr>
        <p:spPr>
          <a:xfrm flipV="1">
            <a:off x="3206153" y="3212755"/>
            <a:ext cx="213206" cy="123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87">
            <a:extLst>
              <a:ext uri="{FF2B5EF4-FFF2-40B4-BE49-F238E27FC236}">
                <a16:creationId xmlns:a16="http://schemas.microsoft.com/office/drawing/2014/main" id="{05A35AFF-C3A0-442F-9B30-B5CB23D87201}"/>
              </a:ext>
            </a:extLst>
          </p:cNvPr>
          <p:cNvCxnSpPr/>
          <p:nvPr/>
        </p:nvCxnSpPr>
        <p:spPr>
          <a:xfrm flipV="1">
            <a:off x="2776575" y="2254739"/>
            <a:ext cx="213206" cy="1231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88">
            <a:extLst>
              <a:ext uri="{FF2B5EF4-FFF2-40B4-BE49-F238E27FC236}">
                <a16:creationId xmlns:a16="http://schemas.microsoft.com/office/drawing/2014/main" id="{B4B30978-188B-4834-9950-09AFD353FC13}"/>
              </a:ext>
            </a:extLst>
          </p:cNvPr>
          <p:cNvCxnSpPr/>
          <p:nvPr/>
        </p:nvCxnSpPr>
        <p:spPr>
          <a:xfrm>
            <a:off x="4524354" y="2635202"/>
            <a:ext cx="226942" cy="270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89">
            <a:extLst>
              <a:ext uri="{FF2B5EF4-FFF2-40B4-BE49-F238E27FC236}">
                <a16:creationId xmlns:a16="http://schemas.microsoft.com/office/drawing/2014/main" id="{5326AFD7-D009-44D9-A443-8A3B3E26C657}"/>
              </a:ext>
            </a:extLst>
          </p:cNvPr>
          <p:cNvCxnSpPr/>
          <p:nvPr/>
        </p:nvCxnSpPr>
        <p:spPr>
          <a:xfrm flipV="1">
            <a:off x="3419429" y="1745663"/>
            <a:ext cx="44666" cy="101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90">
            <a:extLst>
              <a:ext uri="{FF2B5EF4-FFF2-40B4-BE49-F238E27FC236}">
                <a16:creationId xmlns:a16="http://schemas.microsoft.com/office/drawing/2014/main" id="{4FFC6108-F8DC-4301-A4AD-F5364E0028D5}"/>
              </a:ext>
            </a:extLst>
          </p:cNvPr>
          <p:cNvCxnSpPr/>
          <p:nvPr/>
        </p:nvCxnSpPr>
        <p:spPr>
          <a:xfrm flipV="1">
            <a:off x="2885966" y="2925565"/>
            <a:ext cx="44534" cy="1505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95">
            <a:extLst>
              <a:ext uri="{FF2B5EF4-FFF2-40B4-BE49-F238E27FC236}">
                <a16:creationId xmlns:a16="http://schemas.microsoft.com/office/drawing/2014/main" id="{BF481F48-B54B-4531-B8C6-7189CD16A129}"/>
              </a:ext>
            </a:extLst>
          </p:cNvPr>
          <p:cNvSpPr txBox="1"/>
          <p:nvPr/>
        </p:nvSpPr>
        <p:spPr>
          <a:xfrm>
            <a:off x="3640687" y="1933041"/>
            <a:ext cx="128367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Bilbao</a:t>
            </a:r>
            <a:endParaRPr lang="en-GB" sz="1000" dirty="0">
              <a:latin typeface="Arial" panose="020B0604020202020204" pitchFamily="34" charset="0"/>
              <a:cs typeface="Arial" panose="020B0604020202020204" pitchFamily="34" charset="0"/>
            </a:endParaRPr>
          </a:p>
        </p:txBody>
      </p:sp>
      <p:cxnSp>
        <p:nvCxnSpPr>
          <p:cNvPr id="77" name="Straight Connector 100">
            <a:extLst>
              <a:ext uri="{FF2B5EF4-FFF2-40B4-BE49-F238E27FC236}">
                <a16:creationId xmlns:a16="http://schemas.microsoft.com/office/drawing/2014/main" id="{619D8CAF-5992-46C7-B9AA-FF0A4247F8DA}"/>
              </a:ext>
            </a:extLst>
          </p:cNvPr>
          <p:cNvCxnSpPr/>
          <p:nvPr/>
        </p:nvCxnSpPr>
        <p:spPr>
          <a:xfrm flipH="1">
            <a:off x="3946683" y="1758825"/>
            <a:ext cx="70784" cy="2552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TextBox 102">
            <a:extLst>
              <a:ext uri="{FF2B5EF4-FFF2-40B4-BE49-F238E27FC236}">
                <a16:creationId xmlns:a16="http://schemas.microsoft.com/office/drawing/2014/main" id="{A97DC762-0833-4F2C-AD5B-EC1C229F58BA}"/>
              </a:ext>
            </a:extLst>
          </p:cNvPr>
          <p:cNvSpPr txBox="1"/>
          <p:nvPr/>
        </p:nvSpPr>
        <p:spPr>
          <a:xfrm>
            <a:off x="3558246" y="2465373"/>
            <a:ext cx="128367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Madrid</a:t>
            </a:r>
            <a:endParaRPr lang="en-GB" sz="1000" dirty="0">
              <a:latin typeface="Arial" panose="020B0604020202020204" pitchFamily="34" charset="0"/>
              <a:cs typeface="Arial" panose="020B0604020202020204" pitchFamily="34" charset="0"/>
            </a:endParaRPr>
          </a:p>
        </p:txBody>
      </p:sp>
      <p:sp>
        <p:nvSpPr>
          <p:cNvPr id="79" name="TextBox 119">
            <a:extLst>
              <a:ext uri="{FF2B5EF4-FFF2-40B4-BE49-F238E27FC236}">
                <a16:creationId xmlns:a16="http://schemas.microsoft.com/office/drawing/2014/main" id="{2902FBB5-EC46-4A9F-BC52-A97DDB34104C}"/>
              </a:ext>
            </a:extLst>
          </p:cNvPr>
          <p:cNvSpPr txBox="1"/>
          <p:nvPr/>
        </p:nvSpPr>
        <p:spPr>
          <a:xfrm>
            <a:off x="2589907" y="1745663"/>
            <a:ext cx="128367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Coruña</a:t>
            </a:r>
            <a:endParaRPr lang="en-GB" sz="1000" dirty="0">
              <a:latin typeface="Arial" panose="020B0604020202020204" pitchFamily="34" charset="0"/>
              <a:cs typeface="Arial" panose="020B0604020202020204" pitchFamily="34" charset="0"/>
            </a:endParaRPr>
          </a:p>
        </p:txBody>
      </p:sp>
      <p:sp>
        <p:nvSpPr>
          <p:cNvPr id="80" name="TextBox 96">
            <a:extLst>
              <a:ext uri="{FF2B5EF4-FFF2-40B4-BE49-F238E27FC236}">
                <a16:creationId xmlns:a16="http://schemas.microsoft.com/office/drawing/2014/main" id="{1FC4D708-68CE-426C-831E-D5CC5E03F804}"/>
              </a:ext>
            </a:extLst>
          </p:cNvPr>
          <p:cNvSpPr txBox="1"/>
          <p:nvPr/>
        </p:nvSpPr>
        <p:spPr>
          <a:xfrm>
            <a:off x="4857563" y="3397420"/>
            <a:ext cx="647185" cy="246221"/>
          </a:xfrm>
          <a:prstGeom prst="rect">
            <a:avLst/>
          </a:prstGeom>
          <a:noFill/>
        </p:spPr>
        <p:txBody>
          <a:bodyPr wrap="square" rtlCol="0">
            <a:spAutoFit/>
          </a:bodyPr>
          <a:lstStyle/>
          <a:p>
            <a:r>
              <a:rPr lang="es-ES" sz="1000" dirty="0" err="1">
                <a:latin typeface="Arial" panose="020B0604020202020204" pitchFamily="34" charset="0"/>
                <a:cs typeface="Arial" panose="020B0604020202020204" pitchFamily="34" charset="0"/>
              </a:rPr>
              <a:t>Algiers</a:t>
            </a:r>
            <a:endParaRPr lang="en-GB" sz="1000" dirty="0">
              <a:latin typeface="Arial" panose="020B0604020202020204" pitchFamily="34" charset="0"/>
              <a:cs typeface="Arial" panose="020B0604020202020204" pitchFamily="34" charset="0"/>
            </a:endParaRPr>
          </a:p>
        </p:txBody>
      </p:sp>
      <p:sp>
        <p:nvSpPr>
          <p:cNvPr id="81" name="TextBox 114">
            <a:extLst>
              <a:ext uri="{FF2B5EF4-FFF2-40B4-BE49-F238E27FC236}">
                <a16:creationId xmlns:a16="http://schemas.microsoft.com/office/drawing/2014/main" id="{E6E36417-E36F-4886-AB96-4629794F57D2}"/>
              </a:ext>
            </a:extLst>
          </p:cNvPr>
          <p:cNvSpPr txBox="1"/>
          <p:nvPr/>
        </p:nvSpPr>
        <p:spPr>
          <a:xfrm>
            <a:off x="4508671" y="2444014"/>
            <a:ext cx="940915"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Castellón</a:t>
            </a:r>
            <a:endParaRPr lang="en-GB" sz="1000" dirty="0">
              <a:latin typeface="Arial" panose="020B0604020202020204" pitchFamily="34" charset="0"/>
              <a:cs typeface="Arial" panose="020B0604020202020204" pitchFamily="34" charset="0"/>
            </a:endParaRPr>
          </a:p>
        </p:txBody>
      </p:sp>
      <p:sp>
        <p:nvSpPr>
          <p:cNvPr id="82" name="Rectangle 99">
            <a:extLst>
              <a:ext uri="{FF2B5EF4-FFF2-40B4-BE49-F238E27FC236}">
                <a16:creationId xmlns:a16="http://schemas.microsoft.com/office/drawing/2014/main" id="{91CF98A5-AA51-481F-A6DA-4EC77E8EA773}"/>
              </a:ext>
            </a:extLst>
          </p:cNvPr>
          <p:cNvSpPr/>
          <p:nvPr/>
        </p:nvSpPr>
        <p:spPr>
          <a:xfrm>
            <a:off x="5594053" y="3036658"/>
            <a:ext cx="454579" cy="7320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TextBox 44">
            <a:extLst>
              <a:ext uri="{FF2B5EF4-FFF2-40B4-BE49-F238E27FC236}">
                <a16:creationId xmlns:a16="http://schemas.microsoft.com/office/drawing/2014/main" id="{AB534835-A5EA-4861-A26F-254CC6680E6F}"/>
              </a:ext>
            </a:extLst>
          </p:cNvPr>
          <p:cNvSpPr txBox="1"/>
          <p:nvPr/>
        </p:nvSpPr>
        <p:spPr>
          <a:xfrm>
            <a:off x="5709946" y="3023866"/>
            <a:ext cx="346303" cy="784830"/>
          </a:xfrm>
          <a:prstGeom prst="rect">
            <a:avLst/>
          </a:prstGeom>
          <a:noFill/>
          <a:ln>
            <a:noFill/>
          </a:ln>
        </p:spPr>
        <p:txBody>
          <a:bodyPr wrap="square" rtlCol="0">
            <a:spAutoFit/>
          </a:bodyPr>
          <a:lstStyle/>
          <a:p>
            <a:r>
              <a:rPr lang="ca-ES" sz="900" dirty="0">
                <a:latin typeface="Arial" panose="020B0604020202020204" pitchFamily="34" charset="0"/>
                <a:cs typeface="Arial" panose="020B0604020202020204" pitchFamily="34" charset="0"/>
              </a:rPr>
              <a:t>3.5</a:t>
            </a:r>
          </a:p>
          <a:p>
            <a:endParaRPr lang="ca-ES" sz="9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2</a:t>
            </a:r>
          </a:p>
          <a:p>
            <a:endParaRPr lang="ca-ES" sz="9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0.5</a:t>
            </a:r>
            <a:endParaRPr lang="ca-ES" sz="800" baseline="30000" dirty="0">
              <a:latin typeface="Arial" panose="020B0604020202020204" pitchFamily="34" charset="0"/>
              <a:cs typeface="Arial" panose="020B0604020202020204" pitchFamily="34" charset="0"/>
            </a:endParaRPr>
          </a:p>
        </p:txBody>
      </p:sp>
      <p:pic>
        <p:nvPicPr>
          <p:cNvPr id="84" name="Picture 12">
            <a:extLst>
              <a:ext uri="{FF2B5EF4-FFF2-40B4-BE49-F238E27FC236}">
                <a16:creationId xmlns:a16="http://schemas.microsoft.com/office/drawing/2014/main" id="{045573B0-6B51-4923-91AA-119C70AC002B}"/>
              </a:ext>
            </a:extLst>
          </p:cNvPr>
          <p:cNvPicPr>
            <a:picLocks/>
          </p:cNvPicPr>
          <p:nvPr/>
        </p:nvPicPr>
        <p:blipFill rotWithShape="1">
          <a:blip r:embed="rId6"/>
          <a:srcRect l="527" t="40187" r="689" b="25941"/>
          <a:stretch/>
        </p:blipFill>
        <p:spPr>
          <a:xfrm rot="16200000">
            <a:off x="5378526" y="3338016"/>
            <a:ext cx="648000" cy="126000"/>
          </a:xfrm>
          <a:prstGeom prst="rect">
            <a:avLst/>
          </a:prstGeom>
        </p:spPr>
      </p:pic>
      <p:sp>
        <p:nvSpPr>
          <p:cNvPr id="85" name="TextBox 101">
            <a:extLst>
              <a:ext uri="{FF2B5EF4-FFF2-40B4-BE49-F238E27FC236}">
                <a16:creationId xmlns:a16="http://schemas.microsoft.com/office/drawing/2014/main" id="{C1B69793-F9E3-4BBC-A527-98EE7F6FBBEA}"/>
              </a:ext>
            </a:extLst>
          </p:cNvPr>
          <p:cNvSpPr txBox="1"/>
          <p:nvPr/>
        </p:nvSpPr>
        <p:spPr>
          <a:xfrm>
            <a:off x="5096573" y="2093392"/>
            <a:ext cx="1283678" cy="246221"/>
          </a:xfrm>
          <a:prstGeom prst="rect">
            <a:avLst/>
          </a:prstGeom>
          <a:noFill/>
        </p:spPr>
        <p:txBody>
          <a:bodyPr wrap="square" rtlCol="0">
            <a:spAutoFit/>
          </a:bodyPr>
          <a:lstStyle/>
          <a:p>
            <a:r>
              <a:rPr lang="es-ES" sz="1000" dirty="0">
                <a:latin typeface="Arial" panose="020B0604020202020204" pitchFamily="34" charset="0"/>
                <a:cs typeface="Arial" panose="020B0604020202020204" pitchFamily="34" charset="0"/>
              </a:rPr>
              <a:t>Barcelona</a:t>
            </a:r>
            <a:endParaRPr lang="en-GB" sz="1000" dirty="0">
              <a:latin typeface="Arial" panose="020B0604020202020204" pitchFamily="34" charset="0"/>
              <a:cs typeface="Arial" panose="020B0604020202020204" pitchFamily="34" charset="0"/>
            </a:endParaRPr>
          </a:p>
        </p:txBody>
      </p:sp>
      <p:sp>
        <p:nvSpPr>
          <p:cNvPr id="86" name="TextBox 116">
            <a:extLst>
              <a:ext uri="{FF2B5EF4-FFF2-40B4-BE49-F238E27FC236}">
                <a16:creationId xmlns:a16="http://schemas.microsoft.com/office/drawing/2014/main" id="{791162E4-E734-4279-BE66-B663AC38967F}"/>
              </a:ext>
            </a:extLst>
          </p:cNvPr>
          <p:cNvSpPr txBox="1"/>
          <p:nvPr/>
        </p:nvSpPr>
        <p:spPr>
          <a:xfrm>
            <a:off x="5128257" y="1379071"/>
            <a:ext cx="1283678" cy="246221"/>
          </a:xfrm>
          <a:prstGeom prst="rect">
            <a:avLst/>
          </a:prstGeom>
          <a:noFill/>
        </p:spPr>
        <p:txBody>
          <a:bodyPr wrap="square" rtlCol="0">
            <a:spAutoFit/>
          </a:bodyPr>
          <a:lstStyle/>
          <a:p>
            <a:r>
              <a:rPr lang="es-ES" sz="1000" dirty="0" err="1">
                <a:latin typeface="Arial" panose="020B0604020202020204" pitchFamily="34" charset="0"/>
                <a:cs typeface="Arial" panose="020B0604020202020204" pitchFamily="34" charset="0"/>
              </a:rPr>
              <a:t>Marseille</a:t>
            </a:r>
            <a:endParaRPr lang="en-GB" sz="1000" dirty="0">
              <a:latin typeface="Arial" panose="020B0604020202020204" pitchFamily="34" charset="0"/>
              <a:cs typeface="Arial" panose="020B0604020202020204" pitchFamily="34" charset="0"/>
            </a:endParaRPr>
          </a:p>
        </p:txBody>
      </p:sp>
      <p:sp>
        <p:nvSpPr>
          <p:cNvPr id="87" name="Rectangle 8">
            <a:extLst>
              <a:ext uri="{FF2B5EF4-FFF2-40B4-BE49-F238E27FC236}">
                <a16:creationId xmlns:a16="http://schemas.microsoft.com/office/drawing/2014/main" id="{319A063E-2599-4206-B6CD-FE00B69E03B4}"/>
              </a:ext>
            </a:extLst>
          </p:cNvPr>
          <p:cNvSpPr/>
          <p:nvPr/>
        </p:nvSpPr>
        <p:spPr>
          <a:xfrm>
            <a:off x="6221141" y="3019707"/>
            <a:ext cx="513907" cy="7490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TextBox 84">
            <a:extLst>
              <a:ext uri="{FF2B5EF4-FFF2-40B4-BE49-F238E27FC236}">
                <a16:creationId xmlns:a16="http://schemas.microsoft.com/office/drawing/2014/main" id="{1256B494-31A6-4FC3-AAA2-4FDDAA9061E5}"/>
              </a:ext>
            </a:extLst>
          </p:cNvPr>
          <p:cNvSpPr txBox="1"/>
          <p:nvPr/>
        </p:nvSpPr>
        <p:spPr>
          <a:xfrm>
            <a:off x="6324465" y="2969851"/>
            <a:ext cx="490222" cy="877163"/>
          </a:xfrm>
          <a:prstGeom prst="rect">
            <a:avLst/>
          </a:prstGeom>
          <a:noFill/>
          <a:ln>
            <a:noFill/>
          </a:ln>
        </p:spPr>
        <p:txBody>
          <a:bodyPr wrap="square" rtlCol="0">
            <a:spAutoFit/>
          </a:bodyPr>
          <a:lstStyle/>
          <a:p>
            <a:r>
              <a:rPr lang="ca-ES" sz="900" dirty="0">
                <a:latin typeface="Arial" panose="020B0604020202020204" pitchFamily="34" charset="0"/>
                <a:cs typeface="Arial" panose="020B0604020202020204" pitchFamily="34" charset="0"/>
              </a:rPr>
              <a:t>+0.15</a:t>
            </a:r>
          </a:p>
          <a:p>
            <a:endParaRPr lang="ca-ES" sz="12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0</a:t>
            </a:r>
          </a:p>
          <a:p>
            <a:endParaRPr lang="ca-ES" sz="11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-0.15</a:t>
            </a:r>
          </a:p>
        </p:txBody>
      </p:sp>
      <p:sp>
        <p:nvSpPr>
          <p:cNvPr id="89" name="Rectangle 86">
            <a:extLst>
              <a:ext uri="{FF2B5EF4-FFF2-40B4-BE49-F238E27FC236}">
                <a16:creationId xmlns:a16="http://schemas.microsoft.com/office/drawing/2014/main" id="{55A41DE2-A927-4B0D-8AE4-C8EE75EC10CF}"/>
              </a:ext>
            </a:extLst>
          </p:cNvPr>
          <p:cNvSpPr/>
          <p:nvPr/>
        </p:nvSpPr>
        <p:spPr>
          <a:xfrm>
            <a:off x="6264391" y="3210804"/>
            <a:ext cx="124551" cy="126000"/>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solidFill>
                <a:srgbClr val="2B83BA"/>
              </a:solidFill>
              <a:latin typeface="Gill Sans MT" panose="020B0502020104020203" pitchFamily="34" charset="0"/>
            </a:endParaRPr>
          </a:p>
        </p:txBody>
      </p:sp>
      <p:pic>
        <p:nvPicPr>
          <p:cNvPr id="90" name="Picture 1">
            <a:extLst>
              <a:ext uri="{FF2B5EF4-FFF2-40B4-BE49-F238E27FC236}">
                <a16:creationId xmlns:a16="http://schemas.microsoft.com/office/drawing/2014/main" id="{B7F87522-CD5F-42ED-94D7-D76F3D25522E}"/>
              </a:ext>
            </a:extLst>
          </p:cNvPr>
          <p:cNvPicPr>
            <a:picLocks/>
          </p:cNvPicPr>
          <p:nvPr/>
        </p:nvPicPr>
        <p:blipFill>
          <a:blip r:embed="rId7"/>
          <a:stretch>
            <a:fillRect/>
          </a:stretch>
        </p:blipFill>
        <p:spPr>
          <a:xfrm rot="16200000">
            <a:off x="5975989" y="3331855"/>
            <a:ext cx="703020" cy="112625"/>
          </a:xfrm>
          <a:prstGeom prst="rect">
            <a:avLst/>
          </a:prstGeom>
        </p:spPr>
      </p:pic>
      <p:sp>
        <p:nvSpPr>
          <p:cNvPr id="91" name="TextBox 93">
            <a:extLst>
              <a:ext uri="{FF2B5EF4-FFF2-40B4-BE49-F238E27FC236}">
                <a16:creationId xmlns:a16="http://schemas.microsoft.com/office/drawing/2014/main" id="{4F12779E-A55C-4321-A967-3A4F6E67350B}"/>
              </a:ext>
            </a:extLst>
          </p:cNvPr>
          <p:cNvSpPr txBox="1"/>
          <p:nvPr/>
        </p:nvSpPr>
        <p:spPr>
          <a:xfrm>
            <a:off x="6692050" y="3385395"/>
            <a:ext cx="1375318" cy="461665"/>
          </a:xfrm>
          <a:prstGeom prst="rect">
            <a:avLst/>
          </a:prstGeom>
          <a:noFill/>
        </p:spPr>
        <p:txBody>
          <a:bodyPr wrap="square" rtlCol="0">
            <a:spAutoFit/>
          </a:bodyPr>
          <a:lstStyle/>
          <a:p>
            <a:pPr algn="r"/>
            <a:r>
              <a:rPr lang="es-ES" sz="1200" dirty="0">
                <a:latin typeface="Times New Roman" panose="02020603050405020304" pitchFamily="18" charset="0"/>
                <a:cs typeface="Times New Roman" panose="02020603050405020304" pitchFamily="18" charset="0"/>
              </a:rPr>
              <a:t>×</a:t>
            </a:r>
            <a:r>
              <a:rPr lang="es-ES" sz="1200" dirty="0">
                <a:latin typeface="Arial" panose="020B0604020202020204" pitchFamily="34" charset="0"/>
                <a:cs typeface="Arial" panose="020B0604020202020204" pitchFamily="34" charset="0"/>
              </a:rPr>
              <a:t>10</a:t>
            </a:r>
            <a:r>
              <a:rPr lang="es-ES" sz="1200" baseline="30000" dirty="0">
                <a:latin typeface="Arial" panose="020B0604020202020204" pitchFamily="34" charset="0"/>
                <a:cs typeface="Arial" panose="020B0604020202020204" pitchFamily="34" charset="0"/>
              </a:rPr>
              <a:t>15</a:t>
            </a:r>
            <a:r>
              <a:rPr lang="es-ES" sz="1200" dirty="0">
                <a:latin typeface="Arial" panose="020B0604020202020204" pitchFamily="34" charset="0"/>
                <a:cs typeface="Arial" panose="020B0604020202020204" pitchFamily="34" charset="0"/>
              </a:rPr>
              <a:t> molec.NO</a:t>
            </a:r>
            <a:r>
              <a:rPr lang="es-ES" sz="1200" baseline="-25000" dirty="0">
                <a:latin typeface="Arial" panose="020B0604020202020204" pitchFamily="34" charset="0"/>
                <a:cs typeface="Arial" panose="020B0604020202020204" pitchFamily="34" charset="0"/>
              </a:rPr>
              <a:t>2 </a:t>
            </a:r>
            <a:r>
              <a:rPr lang="es-ES" sz="1200" dirty="0">
                <a:latin typeface="Arial" panose="020B0604020202020204" pitchFamily="34" charset="0"/>
                <a:cs typeface="Arial" panose="020B0604020202020204" pitchFamily="34" charset="0"/>
              </a:rPr>
              <a:t>cm</a:t>
            </a:r>
            <a:r>
              <a:rPr lang="es-ES" sz="1200" baseline="30000" dirty="0">
                <a:latin typeface="Arial" panose="020B0604020202020204" pitchFamily="34" charset="0"/>
                <a:cs typeface="Arial" panose="020B0604020202020204" pitchFamily="34" charset="0"/>
              </a:rPr>
              <a:t>-2</a:t>
            </a:r>
            <a:r>
              <a:rPr lang="es-ES" sz="1200" dirty="0">
                <a:latin typeface="Arial" panose="020B0604020202020204" pitchFamily="34" charset="0"/>
                <a:cs typeface="Arial" panose="020B0604020202020204" pitchFamily="34" charset="0"/>
              </a:rPr>
              <a:t>·year</a:t>
            </a:r>
            <a:r>
              <a:rPr lang="es-ES" sz="1200" baseline="30000" dirty="0">
                <a:latin typeface="Arial" panose="020B0604020202020204" pitchFamily="34" charset="0"/>
                <a:cs typeface="Arial" panose="020B0604020202020204" pitchFamily="34" charset="0"/>
              </a:rPr>
              <a:t>-1</a:t>
            </a:r>
            <a:endParaRPr lang="ca-ES" sz="1200" baseline="30000" dirty="0">
              <a:latin typeface="Arial" panose="020B0604020202020204" pitchFamily="34" charset="0"/>
              <a:cs typeface="Arial" panose="020B0604020202020204" pitchFamily="34" charset="0"/>
            </a:endParaRPr>
          </a:p>
        </p:txBody>
      </p:sp>
      <p:sp>
        <p:nvSpPr>
          <p:cNvPr id="92" name="Rectangle 8">
            <a:extLst>
              <a:ext uri="{FF2B5EF4-FFF2-40B4-BE49-F238E27FC236}">
                <a16:creationId xmlns:a16="http://schemas.microsoft.com/office/drawing/2014/main" id="{93E8A075-307E-4FB3-8A29-E637CC86C7A6}"/>
              </a:ext>
            </a:extLst>
          </p:cNvPr>
          <p:cNvSpPr/>
          <p:nvPr/>
        </p:nvSpPr>
        <p:spPr>
          <a:xfrm>
            <a:off x="6195105" y="5774748"/>
            <a:ext cx="513907" cy="7490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TextBox 84">
            <a:extLst>
              <a:ext uri="{FF2B5EF4-FFF2-40B4-BE49-F238E27FC236}">
                <a16:creationId xmlns:a16="http://schemas.microsoft.com/office/drawing/2014/main" id="{06746072-596C-4E8E-9233-CB095715CE8D}"/>
              </a:ext>
            </a:extLst>
          </p:cNvPr>
          <p:cNvSpPr txBox="1"/>
          <p:nvPr/>
        </p:nvSpPr>
        <p:spPr>
          <a:xfrm>
            <a:off x="6298429" y="5724892"/>
            <a:ext cx="490222" cy="861774"/>
          </a:xfrm>
          <a:prstGeom prst="rect">
            <a:avLst/>
          </a:prstGeom>
          <a:noFill/>
          <a:ln>
            <a:noFill/>
          </a:ln>
        </p:spPr>
        <p:txBody>
          <a:bodyPr wrap="square" rtlCol="0">
            <a:spAutoFit/>
          </a:bodyPr>
          <a:lstStyle/>
          <a:p>
            <a:r>
              <a:rPr lang="ca-ES" sz="900" dirty="0">
                <a:latin typeface="Arial" panose="020B0604020202020204" pitchFamily="34" charset="0"/>
                <a:cs typeface="Arial" panose="020B0604020202020204" pitchFamily="34" charset="0"/>
              </a:rPr>
              <a:t>+0.4</a:t>
            </a:r>
          </a:p>
          <a:p>
            <a:endParaRPr lang="ca-ES" sz="12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0</a:t>
            </a:r>
          </a:p>
          <a:p>
            <a:endParaRPr lang="ca-ES" sz="11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-0.4</a:t>
            </a:r>
          </a:p>
        </p:txBody>
      </p:sp>
      <p:pic>
        <p:nvPicPr>
          <p:cNvPr id="94" name="Picture 1">
            <a:extLst>
              <a:ext uri="{FF2B5EF4-FFF2-40B4-BE49-F238E27FC236}">
                <a16:creationId xmlns:a16="http://schemas.microsoft.com/office/drawing/2014/main" id="{E1E621A7-7C7F-40A6-B0B2-32CCF9EA1DBD}"/>
              </a:ext>
            </a:extLst>
          </p:cNvPr>
          <p:cNvPicPr>
            <a:picLocks/>
          </p:cNvPicPr>
          <p:nvPr/>
        </p:nvPicPr>
        <p:blipFill>
          <a:blip r:embed="rId7"/>
          <a:stretch>
            <a:fillRect/>
          </a:stretch>
        </p:blipFill>
        <p:spPr>
          <a:xfrm rot="16200000">
            <a:off x="5949953" y="6086896"/>
            <a:ext cx="703020" cy="112625"/>
          </a:xfrm>
          <a:prstGeom prst="rect">
            <a:avLst/>
          </a:prstGeom>
        </p:spPr>
      </p:pic>
    </p:spTree>
    <p:extLst>
      <p:ext uri="{BB962C8B-B14F-4D97-AF65-F5344CB8AC3E}">
        <p14:creationId xmlns:p14="http://schemas.microsoft.com/office/powerpoint/2010/main" val="1032153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6806259" y="8772525"/>
            <a:ext cx="320675" cy="38735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p:cNvSpPr txBox="1"/>
          <p:nvPr/>
        </p:nvSpPr>
        <p:spPr>
          <a:xfrm>
            <a:off x="113529" y="587198"/>
            <a:ext cx="6050759" cy="461665"/>
          </a:xfrm>
          <a:prstGeom prst="rect">
            <a:avLst/>
          </a:prstGeom>
          <a:noFill/>
        </p:spPr>
        <p:txBody>
          <a:bodyPr wrap="none" rtlCol="0">
            <a:spAutoFit/>
          </a:bodyPr>
          <a:lstStyle/>
          <a:p>
            <a:r>
              <a:rPr lang="es-ES" sz="2400" b="1" dirty="0"/>
              <a:t>REMOTE (APR-SEP) NO</a:t>
            </a:r>
            <a:r>
              <a:rPr lang="es-ES" sz="2400" b="1" baseline="-25000" dirty="0"/>
              <a:t>2</a:t>
            </a:r>
            <a:r>
              <a:rPr lang="es-ES" sz="2400" b="1" dirty="0"/>
              <a:t> OMI-NASA 2015-2019</a:t>
            </a:r>
          </a:p>
        </p:txBody>
      </p:sp>
      <p:sp>
        <p:nvSpPr>
          <p:cNvPr id="14" name="CuadroTexto 13">
            <a:extLst>
              <a:ext uri="{FF2B5EF4-FFF2-40B4-BE49-F238E27FC236}">
                <a16:creationId xmlns:a16="http://schemas.microsoft.com/office/drawing/2014/main" id="{C9E7FFD9-85F6-4CC9-BA50-6792F626F081}"/>
              </a:ext>
            </a:extLst>
          </p:cNvPr>
          <p:cNvSpPr txBox="1"/>
          <p:nvPr/>
        </p:nvSpPr>
        <p:spPr>
          <a:xfrm>
            <a:off x="6141241" y="584666"/>
            <a:ext cx="6050759" cy="461665"/>
          </a:xfrm>
          <a:prstGeom prst="rect">
            <a:avLst/>
          </a:prstGeom>
          <a:noFill/>
        </p:spPr>
        <p:txBody>
          <a:bodyPr wrap="none" rtlCol="0">
            <a:spAutoFit/>
          </a:bodyPr>
          <a:lstStyle/>
          <a:p>
            <a:r>
              <a:rPr lang="es-ES" sz="2400" b="1" dirty="0"/>
              <a:t>2008-2019 REMOTE (APR-SEP) NO</a:t>
            </a:r>
            <a:r>
              <a:rPr lang="es-ES" sz="2400" b="1" baseline="-25000" dirty="0"/>
              <a:t>2</a:t>
            </a:r>
            <a:r>
              <a:rPr lang="es-ES" sz="2400" b="1" dirty="0"/>
              <a:t> OMI-NASA</a:t>
            </a:r>
          </a:p>
        </p:txBody>
      </p:sp>
      <p:sp>
        <p:nvSpPr>
          <p:cNvPr id="15" name="CuadroTexto 14">
            <a:extLst>
              <a:ext uri="{FF2B5EF4-FFF2-40B4-BE49-F238E27FC236}">
                <a16:creationId xmlns:a16="http://schemas.microsoft.com/office/drawing/2014/main" id="{B766B81C-8A3E-46E7-AD51-97401000371A}"/>
              </a:ext>
            </a:extLst>
          </p:cNvPr>
          <p:cNvSpPr txBox="1"/>
          <p:nvPr/>
        </p:nvSpPr>
        <p:spPr>
          <a:xfrm>
            <a:off x="4855107" y="6285817"/>
            <a:ext cx="2705036" cy="307777"/>
          </a:xfrm>
          <a:prstGeom prst="rect">
            <a:avLst/>
          </a:prstGeom>
          <a:noFill/>
        </p:spPr>
        <p:txBody>
          <a:bodyPr wrap="none" rtlCol="0">
            <a:spAutoFit/>
          </a:bodyPr>
          <a:lstStyle>
            <a:defPPr>
              <a:defRPr lang="es-ES"/>
            </a:defPPr>
            <a:lvl1pPr>
              <a:defRPr sz="1400" i="1"/>
            </a:lvl1pPr>
          </a:lstStyle>
          <a:p>
            <a:r>
              <a:rPr lang="es-ES" dirty="0" err="1"/>
              <a:t>Massagué</a:t>
            </a:r>
            <a:r>
              <a:rPr lang="es-ES" dirty="0"/>
              <a:t> et al.., 2023 </a:t>
            </a:r>
            <a:r>
              <a:rPr lang="es-ES" dirty="0" err="1"/>
              <a:t>submitted</a:t>
            </a:r>
            <a:endParaRPr lang="es-ES" dirty="0"/>
          </a:p>
        </p:txBody>
      </p:sp>
      <p:pic>
        <p:nvPicPr>
          <p:cNvPr id="39" name="Picture 21">
            <a:extLst>
              <a:ext uri="{FF2B5EF4-FFF2-40B4-BE49-F238E27FC236}">
                <a16:creationId xmlns:a16="http://schemas.microsoft.com/office/drawing/2014/main" id="{BBD2F291-D285-4FAA-99EB-04EDF9D2C65D}"/>
              </a:ext>
            </a:extLst>
          </p:cNvPr>
          <p:cNvPicPr>
            <a:picLocks noChangeAspect="1"/>
          </p:cNvPicPr>
          <p:nvPr/>
        </p:nvPicPr>
        <p:blipFill>
          <a:blip r:embed="rId2"/>
          <a:stretch>
            <a:fillRect/>
          </a:stretch>
        </p:blipFill>
        <p:spPr>
          <a:xfrm>
            <a:off x="6164288" y="7088156"/>
            <a:ext cx="3672000" cy="2713893"/>
          </a:xfrm>
          <a:prstGeom prst="rect">
            <a:avLst/>
          </a:prstGeom>
          <a:ln>
            <a:noFill/>
          </a:ln>
        </p:spPr>
      </p:pic>
      <p:pic>
        <p:nvPicPr>
          <p:cNvPr id="45" name="Picture 4">
            <a:extLst>
              <a:ext uri="{FF2B5EF4-FFF2-40B4-BE49-F238E27FC236}">
                <a16:creationId xmlns:a16="http://schemas.microsoft.com/office/drawing/2014/main" id="{5806E793-6B7A-4CE8-84A3-9E5CBE931012}"/>
              </a:ext>
            </a:extLst>
          </p:cNvPr>
          <p:cNvPicPr>
            <a:picLocks noChangeAspect="1"/>
          </p:cNvPicPr>
          <p:nvPr/>
        </p:nvPicPr>
        <p:blipFill>
          <a:blip r:embed="rId3"/>
          <a:stretch>
            <a:fillRect/>
          </a:stretch>
        </p:blipFill>
        <p:spPr>
          <a:xfrm>
            <a:off x="2444487" y="7088156"/>
            <a:ext cx="3672000" cy="2712929"/>
          </a:xfrm>
          <a:prstGeom prst="rect">
            <a:avLst/>
          </a:prstGeom>
          <a:ln>
            <a:noFill/>
          </a:ln>
        </p:spPr>
      </p:pic>
      <p:sp>
        <p:nvSpPr>
          <p:cNvPr id="46" name="Rectangle 69">
            <a:extLst>
              <a:ext uri="{FF2B5EF4-FFF2-40B4-BE49-F238E27FC236}">
                <a16:creationId xmlns:a16="http://schemas.microsoft.com/office/drawing/2014/main" id="{455A490F-C535-4FB5-A8D2-BB1807CF811F}"/>
              </a:ext>
            </a:extLst>
          </p:cNvPr>
          <p:cNvSpPr/>
          <p:nvPr/>
        </p:nvSpPr>
        <p:spPr>
          <a:xfrm>
            <a:off x="5560194" y="8935476"/>
            <a:ext cx="486352" cy="7848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TextBox 70">
            <a:extLst>
              <a:ext uri="{FF2B5EF4-FFF2-40B4-BE49-F238E27FC236}">
                <a16:creationId xmlns:a16="http://schemas.microsoft.com/office/drawing/2014/main" id="{A281E2A3-C58C-4DF7-BA50-984BCCB08809}"/>
              </a:ext>
            </a:extLst>
          </p:cNvPr>
          <p:cNvSpPr txBox="1"/>
          <p:nvPr/>
        </p:nvSpPr>
        <p:spPr>
          <a:xfrm>
            <a:off x="5683279" y="8935477"/>
            <a:ext cx="408480" cy="866904"/>
          </a:xfrm>
          <a:prstGeom prst="rect">
            <a:avLst/>
          </a:prstGeom>
          <a:noFill/>
          <a:ln>
            <a:noFill/>
          </a:ln>
        </p:spPr>
        <p:txBody>
          <a:bodyPr wrap="square" rtlCol="0">
            <a:spAutoFit/>
          </a:bodyPr>
          <a:lstStyle/>
          <a:p>
            <a:r>
              <a:rPr lang="ca-ES" sz="900" dirty="0">
                <a:latin typeface="Arial" panose="020B0604020202020204" pitchFamily="34" charset="0"/>
                <a:cs typeface="Arial" panose="020B0604020202020204" pitchFamily="34" charset="0"/>
              </a:rPr>
              <a:t>10</a:t>
            </a:r>
          </a:p>
          <a:p>
            <a:endParaRPr lang="ca-ES" sz="9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5.5</a:t>
            </a:r>
          </a:p>
          <a:p>
            <a:endParaRPr lang="ca-ES" sz="9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1</a:t>
            </a:r>
          </a:p>
          <a:p>
            <a:endParaRPr lang="ca-ES" sz="800" baseline="30000" dirty="0">
              <a:latin typeface="Arial" panose="020B0604020202020204" pitchFamily="34" charset="0"/>
              <a:cs typeface="Arial" panose="020B0604020202020204" pitchFamily="34" charset="0"/>
            </a:endParaRPr>
          </a:p>
        </p:txBody>
      </p:sp>
      <p:sp>
        <p:nvSpPr>
          <p:cNvPr id="48" name="TextBox 103">
            <a:extLst>
              <a:ext uri="{FF2B5EF4-FFF2-40B4-BE49-F238E27FC236}">
                <a16:creationId xmlns:a16="http://schemas.microsoft.com/office/drawing/2014/main" id="{F37E14C2-54C2-4C72-83AA-7EFCB446C5B1}"/>
              </a:ext>
            </a:extLst>
          </p:cNvPr>
          <p:cNvSpPr txBox="1"/>
          <p:nvPr/>
        </p:nvSpPr>
        <p:spPr>
          <a:xfrm>
            <a:off x="2421746" y="7220083"/>
            <a:ext cx="2191622" cy="276999"/>
          </a:xfrm>
          <a:prstGeom prst="rect">
            <a:avLst/>
          </a:prstGeom>
          <a:noFill/>
        </p:spPr>
        <p:txBody>
          <a:bodyPr wrap="square" rtlCol="0">
            <a:spAutoFit/>
          </a:bodyPr>
          <a:lstStyle/>
          <a:p>
            <a:pPr algn="r"/>
            <a:r>
              <a:rPr lang="es-ES" sz="1200" b="1" dirty="0">
                <a:solidFill>
                  <a:schemeClr val="bg1"/>
                </a:solidFill>
                <a:latin typeface="Arial" panose="020B0604020202020204" pitchFamily="34" charset="0"/>
                <a:cs typeface="Arial" panose="020B0604020202020204" pitchFamily="34" charset="0"/>
              </a:rPr>
              <a:t>HCHO/NO</a:t>
            </a:r>
            <a:r>
              <a:rPr lang="es-ES" sz="1200" b="1" baseline="-25000" dirty="0">
                <a:solidFill>
                  <a:schemeClr val="bg1"/>
                </a:solidFill>
                <a:latin typeface="Arial" panose="020B0604020202020204" pitchFamily="34" charset="0"/>
                <a:cs typeface="Arial" panose="020B0604020202020204" pitchFamily="34" charset="0"/>
              </a:rPr>
              <a:t>2</a:t>
            </a:r>
            <a:r>
              <a:rPr lang="es-ES" sz="1200" baseline="-25000" dirty="0">
                <a:solidFill>
                  <a:schemeClr val="bg1"/>
                </a:solidFill>
                <a:latin typeface="Arial" panose="020B0604020202020204" pitchFamily="34" charset="0"/>
                <a:cs typeface="Arial" panose="020B0604020202020204" pitchFamily="34" charset="0"/>
              </a:rPr>
              <a:t> </a:t>
            </a:r>
            <a:r>
              <a:rPr lang="es-ES" sz="1200" b="1" dirty="0">
                <a:solidFill>
                  <a:schemeClr val="bg1"/>
                </a:solidFill>
                <a:latin typeface="Arial" panose="020B0604020202020204" pitchFamily="34" charset="0"/>
                <a:cs typeface="Arial" panose="020B0604020202020204" pitchFamily="34" charset="0"/>
              </a:rPr>
              <a:t>2015─2019</a:t>
            </a:r>
            <a:endParaRPr lang="ca-ES" sz="1200" baseline="30000" dirty="0">
              <a:solidFill>
                <a:schemeClr val="bg1"/>
              </a:solidFill>
              <a:latin typeface="Arial" panose="020B0604020202020204" pitchFamily="34" charset="0"/>
              <a:cs typeface="Arial" panose="020B0604020202020204" pitchFamily="34" charset="0"/>
            </a:endParaRPr>
          </a:p>
        </p:txBody>
      </p:sp>
      <p:sp>
        <p:nvSpPr>
          <p:cNvPr id="52" name="TextBox 122">
            <a:extLst>
              <a:ext uri="{FF2B5EF4-FFF2-40B4-BE49-F238E27FC236}">
                <a16:creationId xmlns:a16="http://schemas.microsoft.com/office/drawing/2014/main" id="{0CEB3FEB-3A64-4365-928C-51E3B2AB2C05}"/>
              </a:ext>
            </a:extLst>
          </p:cNvPr>
          <p:cNvSpPr txBox="1"/>
          <p:nvPr/>
        </p:nvSpPr>
        <p:spPr>
          <a:xfrm>
            <a:off x="4855107" y="8465179"/>
            <a:ext cx="1279348" cy="461665"/>
          </a:xfrm>
          <a:prstGeom prst="rect">
            <a:avLst/>
          </a:prstGeom>
          <a:noFill/>
        </p:spPr>
        <p:txBody>
          <a:bodyPr wrap="square" rtlCol="0">
            <a:spAutoFit/>
          </a:bodyPr>
          <a:lstStyle/>
          <a:p>
            <a:pPr algn="r"/>
            <a:r>
              <a:rPr lang="es-ES" sz="1200" dirty="0">
                <a:latin typeface="Arial" panose="020B0604020202020204" pitchFamily="34" charset="0"/>
                <a:cs typeface="Arial" panose="020B0604020202020204" pitchFamily="34" charset="0"/>
              </a:rPr>
              <a:t>HCHO/NO</a:t>
            </a:r>
            <a:r>
              <a:rPr lang="es-ES" sz="1200" baseline="-25000" dirty="0">
                <a:latin typeface="Arial" panose="020B0604020202020204" pitchFamily="34" charset="0"/>
                <a:cs typeface="Arial" panose="020B0604020202020204" pitchFamily="34" charset="0"/>
              </a:rPr>
              <a:t>2</a:t>
            </a:r>
          </a:p>
          <a:p>
            <a:pPr algn="r"/>
            <a:r>
              <a:rPr lang="es-ES" sz="1200" dirty="0">
                <a:latin typeface="Arial" panose="020B0604020202020204" pitchFamily="34" charset="0"/>
                <a:cs typeface="Arial" panose="020B0604020202020204" pitchFamily="34" charset="0"/>
              </a:rPr>
              <a:t>(no </a:t>
            </a:r>
            <a:r>
              <a:rPr lang="es-ES" sz="1200" dirty="0" err="1">
                <a:latin typeface="Arial" panose="020B0604020202020204" pitchFamily="34" charset="0"/>
                <a:cs typeface="Arial" panose="020B0604020202020204" pitchFamily="34" charset="0"/>
              </a:rPr>
              <a:t>unit</a:t>
            </a:r>
            <a:r>
              <a:rPr lang="es-ES" sz="1200" dirty="0">
                <a:latin typeface="Arial" panose="020B0604020202020204" pitchFamily="34" charset="0"/>
                <a:cs typeface="Arial" panose="020B0604020202020204" pitchFamily="34" charset="0"/>
              </a:rPr>
              <a:t>)</a:t>
            </a:r>
            <a:endParaRPr lang="ca-ES" sz="1200" baseline="30000" dirty="0">
              <a:latin typeface="Arial" panose="020B0604020202020204" pitchFamily="34" charset="0"/>
              <a:cs typeface="Arial" panose="020B0604020202020204" pitchFamily="34" charset="0"/>
            </a:endParaRPr>
          </a:p>
        </p:txBody>
      </p:sp>
      <p:sp>
        <p:nvSpPr>
          <p:cNvPr id="55" name="TextBox 180">
            <a:extLst>
              <a:ext uri="{FF2B5EF4-FFF2-40B4-BE49-F238E27FC236}">
                <a16:creationId xmlns:a16="http://schemas.microsoft.com/office/drawing/2014/main" id="{041AED48-A0E0-4FB8-8688-EA2C72F6E2D5}"/>
              </a:ext>
            </a:extLst>
          </p:cNvPr>
          <p:cNvSpPr txBox="1"/>
          <p:nvPr/>
        </p:nvSpPr>
        <p:spPr>
          <a:xfrm>
            <a:off x="6619740" y="7171891"/>
            <a:ext cx="2805762" cy="276999"/>
          </a:xfrm>
          <a:prstGeom prst="rect">
            <a:avLst/>
          </a:prstGeom>
          <a:noFill/>
        </p:spPr>
        <p:txBody>
          <a:bodyPr wrap="square" rtlCol="0">
            <a:spAutoFit/>
          </a:bodyPr>
          <a:lstStyle/>
          <a:p>
            <a:r>
              <a:rPr lang="es-ES" sz="1200" b="1" dirty="0">
                <a:latin typeface="Arial" panose="020B0604020202020204" pitchFamily="34" charset="0"/>
                <a:cs typeface="Arial" panose="020B0604020202020204" pitchFamily="34" charset="0"/>
              </a:rPr>
              <a:t>HCHO/NO</a:t>
            </a:r>
            <a:r>
              <a:rPr lang="es-ES" sz="1200" b="1" baseline="-25000" dirty="0">
                <a:latin typeface="Arial" panose="020B0604020202020204" pitchFamily="34" charset="0"/>
                <a:cs typeface="Arial" panose="020B0604020202020204" pitchFamily="34" charset="0"/>
              </a:rPr>
              <a:t>2</a:t>
            </a:r>
            <a:r>
              <a:rPr lang="es-ES" sz="1200" b="1" dirty="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signif</a:t>
            </a:r>
            <a:r>
              <a:rPr lang="es-ES" sz="1200" b="1" dirty="0">
                <a:latin typeface="Arial" panose="020B0604020202020204" pitchFamily="34" charset="0"/>
                <a:cs typeface="Arial" panose="020B0604020202020204" pitchFamily="34" charset="0"/>
              </a:rPr>
              <a:t>. </a:t>
            </a:r>
            <a:r>
              <a:rPr lang="es-ES" sz="1200" b="1" dirty="0" err="1">
                <a:latin typeface="Arial" panose="020B0604020202020204" pitchFamily="34" charset="0"/>
                <a:cs typeface="Arial" panose="020B0604020202020204" pitchFamily="34" charset="0"/>
              </a:rPr>
              <a:t>trend</a:t>
            </a:r>
            <a:r>
              <a:rPr lang="es-ES" sz="1200" b="1" dirty="0">
                <a:latin typeface="Arial" panose="020B0604020202020204" pitchFamily="34" charset="0"/>
                <a:cs typeface="Arial" panose="020B0604020202020204" pitchFamily="34" charset="0"/>
              </a:rPr>
              <a:t> 2008─2019</a:t>
            </a:r>
            <a:endParaRPr lang="ca-ES" sz="1200" b="1" baseline="30000" dirty="0">
              <a:latin typeface="Arial" panose="020B0604020202020204" pitchFamily="34" charset="0"/>
              <a:cs typeface="Arial" panose="020B0604020202020204" pitchFamily="34" charset="0"/>
            </a:endParaRPr>
          </a:p>
        </p:txBody>
      </p:sp>
      <p:sp>
        <p:nvSpPr>
          <p:cNvPr id="57" name="TextBox 184">
            <a:extLst>
              <a:ext uri="{FF2B5EF4-FFF2-40B4-BE49-F238E27FC236}">
                <a16:creationId xmlns:a16="http://schemas.microsoft.com/office/drawing/2014/main" id="{110AE116-38B9-4CCC-B12C-8A56B5268DD0}"/>
              </a:ext>
            </a:extLst>
          </p:cNvPr>
          <p:cNvSpPr txBox="1"/>
          <p:nvPr/>
        </p:nvSpPr>
        <p:spPr>
          <a:xfrm>
            <a:off x="6053621" y="9344104"/>
            <a:ext cx="1576619" cy="461665"/>
          </a:xfrm>
          <a:prstGeom prst="rect">
            <a:avLst/>
          </a:prstGeom>
          <a:noFill/>
        </p:spPr>
        <p:txBody>
          <a:bodyPr wrap="square" rtlCol="0">
            <a:spAutoFit/>
          </a:bodyPr>
          <a:lstStyle/>
          <a:p>
            <a:pPr algn="r"/>
            <a:r>
              <a:rPr lang="es-ES" sz="1200" dirty="0">
                <a:latin typeface="Arial" panose="020B0604020202020204" pitchFamily="34" charset="0"/>
                <a:cs typeface="Arial" panose="020B0604020202020204" pitchFamily="34" charset="0"/>
              </a:rPr>
              <a:t>HCHO/NO</a:t>
            </a:r>
            <a:r>
              <a:rPr lang="es-ES" sz="1200" baseline="-25000" dirty="0">
                <a:latin typeface="Arial" panose="020B0604020202020204" pitchFamily="34" charset="0"/>
                <a:cs typeface="Arial" panose="020B0604020202020204" pitchFamily="34" charset="0"/>
              </a:rPr>
              <a:t>2 </a:t>
            </a:r>
          </a:p>
          <a:p>
            <a:pPr algn="r"/>
            <a:r>
              <a:rPr lang="es-ES" sz="1200" dirty="0">
                <a:latin typeface="Arial" panose="020B0604020202020204" pitchFamily="34" charset="0"/>
                <a:cs typeface="Arial" panose="020B0604020202020204" pitchFamily="34" charset="0"/>
              </a:rPr>
              <a:t>year</a:t>
            </a:r>
            <a:r>
              <a:rPr lang="es-ES" sz="1200" baseline="30000" dirty="0">
                <a:latin typeface="Arial" panose="020B0604020202020204" pitchFamily="34" charset="0"/>
                <a:cs typeface="Arial" panose="020B0604020202020204" pitchFamily="34" charset="0"/>
              </a:rPr>
              <a:t>-1</a:t>
            </a:r>
            <a:endParaRPr lang="ca-ES" sz="1200" baseline="30000" dirty="0">
              <a:latin typeface="Arial" panose="020B0604020202020204" pitchFamily="34" charset="0"/>
              <a:cs typeface="Arial" panose="020B0604020202020204" pitchFamily="34" charset="0"/>
            </a:endParaRPr>
          </a:p>
        </p:txBody>
      </p:sp>
      <p:sp>
        <p:nvSpPr>
          <p:cNvPr id="60" name="Rectangle 108">
            <a:extLst>
              <a:ext uri="{FF2B5EF4-FFF2-40B4-BE49-F238E27FC236}">
                <a16:creationId xmlns:a16="http://schemas.microsoft.com/office/drawing/2014/main" id="{4815E77E-E3D4-473E-A2AA-87D21D1FCE73}"/>
              </a:ext>
            </a:extLst>
          </p:cNvPr>
          <p:cNvSpPr/>
          <p:nvPr/>
        </p:nvSpPr>
        <p:spPr>
          <a:xfrm>
            <a:off x="8711719" y="9428233"/>
            <a:ext cx="115637" cy="126848"/>
          </a:xfrm>
          <a:prstGeom prst="rect">
            <a:avLst/>
          </a:prstGeom>
          <a:solidFill>
            <a:srgbClr val="BDBDB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100"/>
          </a:p>
        </p:txBody>
      </p:sp>
      <p:sp>
        <p:nvSpPr>
          <p:cNvPr id="61" name="TextBox 109">
            <a:extLst>
              <a:ext uri="{FF2B5EF4-FFF2-40B4-BE49-F238E27FC236}">
                <a16:creationId xmlns:a16="http://schemas.microsoft.com/office/drawing/2014/main" id="{D62CF48F-C016-4F0C-91C5-E8083EAAA9A6}"/>
              </a:ext>
            </a:extLst>
          </p:cNvPr>
          <p:cNvSpPr txBox="1"/>
          <p:nvPr/>
        </p:nvSpPr>
        <p:spPr>
          <a:xfrm>
            <a:off x="8795982" y="9280765"/>
            <a:ext cx="1071278" cy="430887"/>
          </a:xfrm>
          <a:prstGeom prst="rect">
            <a:avLst/>
          </a:prstGeom>
          <a:noFill/>
          <a:ln>
            <a:noFill/>
          </a:ln>
        </p:spPr>
        <p:txBody>
          <a:bodyPr wrap="square" rtlCol="0">
            <a:spAutoFit/>
          </a:bodyPr>
          <a:lstStyle/>
          <a:p>
            <a:r>
              <a:rPr lang="ca-ES" sz="1100" dirty="0">
                <a:latin typeface="Arial" panose="020B0604020202020204" pitchFamily="34" charset="0"/>
                <a:cs typeface="Arial" panose="020B0604020202020204" pitchFamily="34" charset="0"/>
              </a:rPr>
              <a:t>No signif. trend (p≥0.05)</a:t>
            </a:r>
          </a:p>
        </p:txBody>
      </p:sp>
      <p:pic>
        <p:nvPicPr>
          <p:cNvPr id="62" name="Picture 11">
            <a:extLst>
              <a:ext uri="{FF2B5EF4-FFF2-40B4-BE49-F238E27FC236}">
                <a16:creationId xmlns:a16="http://schemas.microsoft.com/office/drawing/2014/main" id="{CBD65C0B-1EDA-4EFA-AA0A-451B2507AC0A}"/>
              </a:ext>
            </a:extLst>
          </p:cNvPr>
          <p:cNvPicPr>
            <a:picLocks/>
          </p:cNvPicPr>
          <p:nvPr/>
        </p:nvPicPr>
        <p:blipFill rotWithShape="1">
          <a:blip r:embed="rId4"/>
          <a:srcRect t="1" b="21377"/>
          <a:stretch/>
        </p:blipFill>
        <p:spPr>
          <a:xfrm rot="16200000">
            <a:off x="5348333" y="9263665"/>
            <a:ext cx="648000" cy="126000"/>
          </a:xfrm>
          <a:prstGeom prst="rect">
            <a:avLst/>
          </a:prstGeom>
        </p:spPr>
      </p:pic>
      <p:sp>
        <p:nvSpPr>
          <p:cNvPr id="95" name="Rectangle 8">
            <a:extLst>
              <a:ext uri="{FF2B5EF4-FFF2-40B4-BE49-F238E27FC236}">
                <a16:creationId xmlns:a16="http://schemas.microsoft.com/office/drawing/2014/main" id="{2BB1864C-F558-4F25-8462-2E83E71900E8}"/>
              </a:ext>
            </a:extLst>
          </p:cNvPr>
          <p:cNvSpPr/>
          <p:nvPr/>
        </p:nvSpPr>
        <p:spPr>
          <a:xfrm>
            <a:off x="6206850" y="8963117"/>
            <a:ext cx="513907" cy="7490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TextBox 84">
            <a:extLst>
              <a:ext uri="{FF2B5EF4-FFF2-40B4-BE49-F238E27FC236}">
                <a16:creationId xmlns:a16="http://schemas.microsoft.com/office/drawing/2014/main" id="{1B6FBFA5-F3A7-484F-9C63-6AD3D90D19FD}"/>
              </a:ext>
            </a:extLst>
          </p:cNvPr>
          <p:cNvSpPr txBox="1"/>
          <p:nvPr/>
        </p:nvSpPr>
        <p:spPr>
          <a:xfrm>
            <a:off x="6310174" y="8913261"/>
            <a:ext cx="490222" cy="877163"/>
          </a:xfrm>
          <a:prstGeom prst="rect">
            <a:avLst/>
          </a:prstGeom>
          <a:noFill/>
          <a:ln>
            <a:noFill/>
          </a:ln>
        </p:spPr>
        <p:txBody>
          <a:bodyPr wrap="square" rtlCol="0">
            <a:spAutoFit/>
          </a:bodyPr>
          <a:lstStyle/>
          <a:p>
            <a:r>
              <a:rPr lang="ca-ES" sz="900" dirty="0">
                <a:latin typeface="Arial" panose="020B0604020202020204" pitchFamily="34" charset="0"/>
                <a:cs typeface="Arial" panose="020B0604020202020204" pitchFamily="34" charset="0"/>
              </a:rPr>
              <a:t>+0.15</a:t>
            </a:r>
          </a:p>
          <a:p>
            <a:endParaRPr lang="ca-ES" sz="12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0</a:t>
            </a:r>
          </a:p>
          <a:p>
            <a:endParaRPr lang="ca-ES" sz="1100" dirty="0">
              <a:latin typeface="Arial" panose="020B0604020202020204" pitchFamily="34" charset="0"/>
              <a:cs typeface="Arial" panose="020B0604020202020204" pitchFamily="34" charset="0"/>
            </a:endParaRPr>
          </a:p>
          <a:p>
            <a:r>
              <a:rPr lang="ca-ES" sz="900" dirty="0">
                <a:latin typeface="Arial" panose="020B0604020202020204" pitchFamily="34" charset="0"/>
                <a:cs typeface="Arial" panose="020B0604020202020204" pitchFamily="34" charset="0"/>
              </a:rPr>
              <a:t>-0.15</a:t>
            </a:r>
          </a:p>
        </p:txBody>
      </p:sp>
      <p:pic>
        <p:nvPicPr>
          <p:cNvPr id="97" name="Picture 9">
            <a:extLst>
              <a:ext uri="{FF2B5EF4-FFF2-40B4-BE49-F238E27FC236}">
                <a16:creationId xmlns:a16="http://schemas.microsoft.com/office/drawing/2014/main" id="{2045551E-5327-404F-B48B-1A4E57484DF0}"/>
              </a:ext>
            </a:extLst>
          </p:cNvPr>
          <p:cNvPicPr>
            <a:picLocks/>
          </p:cNvPicPr>
          <p:nvPr/>
        </p:nvPicPr>
        <p:blipFill>
          <a:blip r:embed="rId5"/>
          <a:stretch>
            <a:fillRect/>
          </a:stretch>
        </p:blipFill>
        <p:spPr>
          <a:xfrm rot="5400000">
            <a:off x="5985271" y="9293139"/>
            <a:ext cx="648000" cy="117852"/>
          </a:xfrm>
          <a:prstGeom prst="rect">
            <a:avLst/>
          </a:prstGeom>
        </p:spPr>
      </p:pic>
      <p:sp>
        <p:nvSpPr>
          <p:cNvPr id="98" name="CuadroTexto 97">
            <a:extLst>
              <a:ext uri="{FF2B5EF4-FFF2-40B4-BE49-F238E27FC236}">
                <a16:creationId xmlns:a16="http://schemas.microsoft.com/office/drawing/2014/main" id="{CB819D10-A288-4820-AF91-6150435130A9}"/>
              </a:ext>
            </a:extLst>
          </p:cNvPr>
          <p:cNvSpPr txBox="1"/>
          <p:nvPr/>
        </p:nvSpPr>
        <p:spPr>
          <a:xfrm>
            <a:off x="0" y="-809"/>
            <a:ext cx="12191999" cy="523220"/>
          </a:xfrm>
          <a:prstGeom prst="rect">
            <a:avLst/>
          </a:prstGeom>
          <a:noFill/>
        </p:spPr>
        <p:txBody>
          <a:bodyPr wrap="square" rtlCol="0">
            <a:spAutoFit/>
          </a:bodyPr>
          <a:lstStyle/>
          <a:p>
            <a:pPr algn="ctr"/>
            <a:r>
              <a:rPr lang="es-ES" sz="2800" b="1" dirty="0"/>
              <a:t>HCHO/NO</a:t>
            </a:r>
            <a:r>
              <a:rPr lang="es-ES" sz="2800" b="1" baseline="-25000" dirty="0"/>
              <a:t>2</a:t>
            </a:r>
            <a:r>
              <a:rPr lang="es-ES" sz="2800" b="1" dirty="0"/>
              <a:t> 2015-2019 &amp; 2008-2018</a:t>
            </a:r>
          </a:p>
        </p:txBody>
      </p:sp>
      <p:pic>
        <p:nvPicPr>
          <p:cNvPr id="3" name="Imagen 2">
            <a:extLst>
              <a:ext uri="{FF2B5EF4-FFF2-40B4-BE49-F238E27FC236}">
                <a16:creationId xmlns:a16="http://schemas.microsoft.com/office/drawing/2014/main" id="{8765C4A6-482C-4B87-B7BA-EC295656F5DF}"/>
              </a:ext>
            </a:extLst>
          </p:cNvPr>
          <p:cNvPicPr>
            <a:picLocks noChangeAspect="1"/>
          </p:cNvPicPr>
          <p:nvPr/>
        </p:nvPicPr>
        <p:blipFill>
          <a:blip r:embed="rId6"/>
          <a:stretch>
            <a:fillRect/>
          </a:stretch>
        </p:blipFill>
        <p:spPr>
          <a:xfrm>
            <a:off x="39157" y="1382216"/>
            <a:ext cx="12105204" cy="4485886"/>
          </a:xfrm>
          <a:prstGeom prst="rect">
            <a:avLst/>
          </a:prstGeom>
        </p:spPr>
      </p:pic>
    </p:spTree>
    <p:extLst>
      <p:ext uri="{BB962C8B-B14F-4D97-AF65-F5344CB8AC3E}">
        <p14:creationId xmlns:p14="http://schemas.microsoft.com/office/powerpoint/2010/main" val="3192570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98282A5-B1BF-479F-A848-370771225A2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432" y="1291999"/>
            <a:ext cx="6293485" cy="4853305"/>
          </a:xfrm>
          <a:prstGeom prst="rect">
            <a:avLst/>
          </a:prstGeom>
          <a:noFill/>
          <a:ln>
            <a:noFill/>
          </a:ln>
        </p:spPr>
      </p:pic>
      <p:pic>
        <p:nvPicPr>
          <p:cNvPr id="5" name="Imagen 4">
            <a:extLst>
              <a:ext uri="{FF2B5EF4-FFF2-40B4-BE49-F238E27FC236}">
                <a16:creationId xmlns:a16="http://schemas.microsoft.com/office/drawing/2014/main" id="{B427B34B-3D6F-425D-BFDD-3328A3ED0D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51917" y="1640840"/>
            <a:ext cx="5400040" cy="4338320"/>
          </a:xfrm>
          <a:prstGeom prst="rect">
            <a:avLst/>
          </a:prstGeom>
          <a:noFill/>
          <a:ln>
            <a:noFill/>
          </a:ln>
        </p:spPr>
      </p:pic>
      <p:sp>
        <p:nvSpPr>
          <p:cNvPr id="6" name="CuadroTexto 3">
            <a:extLst>
              <a:ext uri="{FF2B5EF4-FFF2-40B4-BE49-F238E27FC236}">
                <a16:creationId xmlns:a16="http://schemas.microsoft.com/office/drawing/2014/main" id="{65284614-19DD-418C-8F82-FC7B331D6770}"/>
              </a:ext>
            </a:extLst>
          </p:cNvPr>
          <p:cNvSpPr txBox="1">
            <a:spLocks noChangeArrowheads="1"/>
          </p:cNvSpPr>
          <p:nvPr/>
        </p:nvSpPr>
        <p:spPr bwMode="auto">
          <a:xfrm>
            <a:off x="0" y="-17417"/>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s-ES" altLang="es-ES" b="1" dirty="0"/>
              <a:t>PHENOMENOLOGY OF O</a:t>
            </a:r>
            <a:r>
              <a:rPr lang="es-ES" altLang="es-ES" b="1" baseline="-25000" dirty="0"/>
              <a:t>3</a:t>
            </a:r>
            <a:r>
              <a:rPr lang="es-ES" altLang="es-ES" b="1" dirty="0"/>
              <a:t> EPISODES: C. VALENCIANA  &amp; BARCELONA-VIC</a:t>
            </a:r>
          </a:p>
        </p:txBody>
      </p:sp>
    </p:spTree>
    <p:extLst>
      <p:ext uri="{BB962C8B-B14F-4D97-AF65-F5344CB8AC3E}">
        <p14:creationId xmlns:p14="http://schemas.microsoft.com/office/powerpoint/2010/main" val="17119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3230" y="1667192"/>
            <a:ext cx="5400040" cy="3599815"/>
          </a:xfrm>
          <a:prstGeom prst="rect">
            <a:avLst/>
          </a:prstGeom>
          <a:noFill/>
          <a:ln>
            <a:noFill/>
          </a:ln>
        </p:spPr>
      </p:pic>
      <p:pic>
        <p:nvPicPr>
          <p:cNvPr id="7" name="Imagen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4377" y="733742"/>
            <a:ext cx="4538345" cy="5923915"/>
          </a:xfrm>
          <a:prstGeom prst="rect">
            <a:avLst/>
          </a:prstGeom>
          <a:noFill/>
          <a:ln>
            <a:noFill/>
          </a:ln>
        </p:spPr>
      </p:pic>
      <p:sp>
        <p:nvSpPr>
          <p:cNvPr id="8" name="CuadroTexto 3">
            <a:extLst>
              <a:ext uri="{FF2B5EF4-FFF2-40B4-BE49-F238E27FC236}">
                <a16:creationId xmlns:a16="http://schemas.microsoft.com/office/drawing/2014/main" id="{351A7E66-92C4-413A-A98B-041519236A51}"/>
              </a:ext>
            </a:extLst>
          </p:cNvPr>
          <p:cNvSpPr txBox="1">
            <a:spLocks noChangeArrowheads="1"/>
          </p:cNvSpPr>
          <p:nvPr/>
        </p:nvSpPr>
        <p:spPr bwMode="auto">
          <a:xfrm>
            <a:off x="0" y="-17417"/>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s-ES" altLang="es-ES" b="1" dirty="0"/>
              <a:t>PHENOMENOLOGY OF O</a:t>
            </a:r>
            <a:r>
              <a:rPr lang="es-ES" altLang="es-ES" b="1" baseline="-25000" dirty="0"/>
              <a:t>3</a:t>
            </a:r>
            <a:r>
              <a:rPr lang="es-ES" altLang="es-ES" b="1" dirty="0"/>
              <a:t> EPISODES: CASTILLA Y LEÓN &amp; BASQUE COUNTRY</a:t>
            </a:r>
          </a:p>
        </p:txBody>
      </p:sp>
    </p:spTree>
    <p:extLst>
      <p:ext uri="{BB962C8B-B14F-4D97-AF65-F5344CB8AC3E}">
        <p14:creationId xmlns:p14="http://schemas.microsoft.com/office/powerpoint/2010/main" val="30148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7716" y="877069"/>
            <a:ext cx="9838160" cy="5659515"/>
          </a:xfrm>
          <a:prstGeom prst="rect">
            <a:avLst/>
          </a:prstGeom>
          <a:noFill/>
          <a:ln>
            <a:noFill/>
          </a:ln>
        </p:spPr>
      </p:pic>
      <p:sp>
        <p:nvSpPr>
          <p:cNvPr id="4" name="CuadroTexto 3">
            <a:extLst>
              <a:ext uri="{FF2B5EF4-FFF2-40B4-BE49-F238E27FC236}">
                <a16:creationId xmlns:a16="http://schemas.microsoft.com/office/drawing/2014/main" id="{72A19236-2C39-4F9F-89EF-739AE8D0D8AA}"/>
              </a:ext>
            </a:extLst>
          </p:cNvPr>
          <p:cNvSpPr txBox="1">
            <a:spLocks noChangeArrowheads="1"/>
          </p:cNvSpPr>
          <p:nvPr/>
        </p:nvSpPr>
        <p:spPr bwMode="auto">
          <a:xfrm>
            <a:off x="0" y="-17417"/>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s-ES" altLang="es-ES" b="1" dirty="0"/>
              <a:t>PHENOMENOLOGY OF O</a:t>
            </a:r>
            <a:r>
              <a:rPr lang="es-ES" altLang="es-ES" b="1" baseline="-25000" dirty="0"/>
              <a:t>3</a:t>
            </a:r>
            <a:r>
              <a:rPr lang="es-ES" altLang="es-ES" b="1" dirty="0"/>
              <a:t> EPISODES: PUERTOLLANO</a:t>
            </a:r>
          </a:p>
        </p:txBody>
      </p:sp>
    </p:spTree>
    <p:extLst>
      <p:ext uri="{BB962C8B-B14F-4D97-AF65-F5344CB8AC3E}">
        <p14:creationId xmlns:p14="http://schemas.microsoft.com/office/powerpoint/2010/main" val="2825579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00D883D-701C-4685-85FE-AD2C303FF1D2}"/>
              </a:ext>
            </a:extLst>
          </p:cNvPr>
          <p:cNvSpPr txBox="1"/>
          <p:nvPr/>
        </p:nvSpPr>
        <p:spPr>
          <a:xfrm>
            <a:off x="3876675" y="1295400"/>
            <a:ext cx="3976538" cy="523220"/>
          </a:xfrm>
          <a:prstGeom prst="rect">
            <a:avLst/>
          </a:prstGeom>
          <a:noFill/>
        </p:spPr>
        <p:txBody>
          <a:bodyPr wrap="none" rtlCol="0">
            <a:spAutoFit/>
          </a:bodyPr>
          <a:lstStyle/>
          <a:p>
            <a:r>
              <a:rPr lang="es-ES" sz="2800" b="1" dirty="0"/>
              <a:t>TOTAL MO</a:t>
            </a:r>
            <a:r>
              <a:rPr lang="es-ES" sz="2800" b="1" baseline="-25000" dirty="0"/>
              <a:t>3</a:t>
            </a:r>
            <a:r>
              <a:rPr lang="es-ES" sz="2800" b="1" dirty="0"/>
              <a:t>FP (µg O</a:t>
            </a:r>
            <a:r>
              <a:rPr lang="es-ES" sz="2800" b="1" baseline="-25000" dirty="0"/>
              <a:t>3</a:t>
            </a:r>
            <a:r>
              <a:rPr lang="es-ES" sz="2800" b="1" dirty="0"/>
              <a:t> m</a:t>
            </a:r>
            <a:r>
              <a:rPr lang="es-ES" sz="2800" b="1" baseline="30000" dirty="0"/>
              <a:t>-3</a:t>
            </a:r>
            <a:r>
              <a:rPr lang="es-ES" sz="2800" b="1" dirty="0"/>
              <a:t>)</a:t>
            </a:r>
          </a:p>
        </p:txBody>
      </p:sp>
      <p:pic>
        <p:nvPicPr>
          <p:cNvPr id="7" name="Imagen 6">
            <a:extLst>
              <a:ext uri="{FF2B5EF4-FFF2-40B4-BE49-F238E27FC236}">
                <a16:creationId xmlns:a16="http://schemas.microsoft.com/office/drawing/2014/main" id="{40A040C4-8A77-4457-A130-F037E104521C}"/>
              </a:ext>
            </a:extLst>
          </p:cNvPr>
          <p:cNvPicPr>
            <a:picLocks noChangeAspect="1"/>
          </p:cNvPicPr>
          <p:nvPr/>
        </p:nvPicPr>
        <p:blipFill rotWithShape="1">
          <a:blip r:embed="rId2"/>
          <a:srcRect b="1247"/>
          <a:stretch/>
        </p:blipFill>
        <p:spPr>
          <a:xfrm>
            <a:off x="320039" y="1901189"/>
            <a:ext cx="11310897" cy="4413885"/>
          </a:xfrm>
          <a:prstGeom prst="rect">
            <a:avLst/>
          </a:prstGeom>
        </p:spPr>
      </p:pic>
      <p:sp>
        <p:nvSpPr>
          <p:cNvPr id="5" name="CuadroTexto 3">
            <a:extLst>
              <a:ext uri="{FF2B5EF4-FFF2-40B4-BE49-F238E27FC236}">
                <a16:creationId xmlns:a16="http://schemas.microsoft.com/office/drawing/2014/main" id="{F8033865-4F99-4CCA-8928-A90FF2EDCD00}"/>
              </a:ext>
            </a:extLst>
          </p:cNvPr>
          <p:cNvSpPr txBox="1">
            <a:spLocks noChangeArrowheads="1"/>
          </p:cNvSpPr>
          <p:nvPr/>
        </p:nvSpPr>
        <p:spPr bwMode="auto">
          <a:xfrm>
            <a:off x="307083" y="0"/>
            <a:ext cx="117784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s-ES" b="1" dirty="0"/>
              <a:t>MAXIUM OZONE FORMATION POTENTIAL: AMBIENT MEASUREMENTS IN JULY</a:t>
            </a:r>
            <a:endParaRPr lang="en-US" altLang="es-ES" b="1" baseline="-25000" dirty="0">
              <a:solidFill>
                <a:srgbClr val="FF0000"/>
              </a:solidFill>
            </a:endParaRPr>
          </a:p>
        </p:txBody>
      </p:sp>
    </p:spTree>
    <p:extLst>
      <p:ext uri="{BB962C8B-B14F-4D97-AF65-F5344CB8AC3E}">
        <p14:creationId xmlns:p14="http://schemas.microsoft.com/office/powerpoint/2010/main" val="3859183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3"/>
          <p:cNvSpPr txBox="1">
            <a:spLocks noChangeArrowheads="1"/>
          </p:cNvSpPr>
          <p:nvPr/>
        </p:nvSpPr>
        <p:spPr bwMode="auto">
          <a:xfrm>
            <a:off x="0" y="2243"/>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GB" sz="3200" b="1" dirty="0"/>
              <a:t>CURRENT SITUATION (2015-2019) &amp; TRENDS (2008-2021)</a:t>
            </a:r>
            <a:br>
              <a:rPr lang="en-GB" sz="3200" b="1" dirty="0"/>
            </a:br>
            <a:endParaRPr lang="en-US" altLang="es-ES" sz="3200" b="1" dirty="0"/>
          </a:p>
        </p:txBody>
      </p:sp>
      <p:pic>
        <p:nvPicPr>
          <p:cNvPr id="1026" name="Picture 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845" y="1244689"/>
            <a:ext cx="4829846" cy="298990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89" y="4302015"/>
            <a:ext cx="5400675" cy="2076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8127568" y="965961"/>
            <a:ext cx="20569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es-ES" sz="2800" b="1" dirty="0"/>
              <a:t>AEMET 2018</a:t>
            </a:r>
          </a:p>
        </p:txBody>
      </p:sp>
      <p:sp>
        <p:nvSpPr>
          <p:cNvPr id="3" name="Rectangle 4"/>
          <p:cNvSpPr>
            <a:spLocks noChangeArrowheads="1"/>
          </p:cNvSpPr>
          <p:nvPr/>
        </p:nvSpPr>
        <p:spPr bwMode="auto">
          <a:xfrm>
            <a:off x="249382" y="414960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4" name="Rectangle 5"/>
          <p:cNvSpPr>
            <a:spLocks noChangeArrowheads="1"/>
          </p:cNvSpPr>
          <p:nvPr/>
        </p:nvSpPr>
        <p:spPr bwMode="auto">
          <a:xfrm>
            <a:off x="249382" y="668325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s-ES"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s-ES" sz="1800" b="0" i="0" u="none" strike="noStrike" cap="none" normalizeH="0" baseline="0">
              <a:ln>
                <a:noFill/>
              </a:ln>
              <a:solidFill>
                <a:schemeClr val="tx1"/>
              </a:solidFill>
              <a:effectLst/>
              <a:latin typeface="Arial" panose="020B0604020202020204" pitchFamily="34" charset="0"/>
            </a:endParaRPr>
          </a:p>
        </p:txBody>
      </p:sp>
      <p:pic>
        <p:nvPicPr>
          <p:cNvPr id="1031" name="Picture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607" y="1840835"/>
            <a:ext cx="5400675"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9607" y="4279235"/>
            <a:ext cx="5400675" cy="197167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9"/>
          <p:cNvSpPr>
            <a:spLocks noChangeArrowheads="1"/>
          </p:cNvSpPr>
          <p:nvPr/>
        </p:nvSpPr>
        <p:spPr bwMode="auto">
          <a:xfrm>
            <a:off x="6209607" y="331075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8" name="Rectángulo 17"/>
          <p:cNvSpPr/>
          <p:nvPr/>
        </p:nvSpPr>
        <p:spPr>
          <a:xfrm>
            <a:off x="687082" y="797997"/>
            <a:ext cx="5068597" cy="400110"/>
          </a:xfrm>
          <a:prstGeom prst="rect">
            <a:avLst/>
          </a:prstGeom>
        </p:spPr>
        <p:txBody>
          <a:bodyPr wrap="square">
            <a:spAutoFit/>
          </a:bodyPr>
          <a:lstStyle/>
          <a:p>
            <a:r>
              <a:rPr lang="en-US" sz="2000" b="1" dirty="0">
                <a:ea typeface="Calibri" panose="020F0502020204030204" pitchFamily="34" charset="0"/>
                <a:cs typeface="Times New Roman" panose="02020603050405020304" pitchFamily="18" charset="0"/>
              </a:rPr>
              <a:t>364 AQMS 2015-2019, 311 AQMS </a:t>
            </a:r>
            <a:r>
              <a:rPr lang="es-ES" sz="2000" b="1" dirty="0">
                <a:ea typeface="Calibri" panose="020F0502020204030204" pitchFamily="34" charset="0"/>
                <a:cs typeface="Times New Roman" panose="02020603050405020304" pitchFamily="18" charset="0"/>
              </a:rPr>
              <a:t>2008-2019</a:t>
            </a:r>
            <a:endParaRPr lang="es-ES" sz="2000" b="1" dirty="0"/>
          </a:p>
        </p:txBody>
      </p:sp>
      <p:sp>
        <p:nvSpPr>
          <p:cNvPr id="5" name="CuadroTexto 4">
            <a:extLst>
              <a:ext uri="{FF2B5EF4-FFF2-40B4-BE49-F238E27FC236}">
                <a16:creationId xmlns:a16="http://schemas.microsoft.com/office/drawing/2014/main" id="{936259D3-4E7C-468E-BD7E-E7D988E39D62}"/>
              </a:ext>
            </a:extLst>
          </p:cNvPr>
          <p:cNvSpPr txBox="1"/>
          <p:nvPr/>
        </p:nvSpPr>
        <p:spPr>
          <a:xfrm>
            <a:off x="6530326" y="1404006"/>
            <a:ext cx="1813189" cy="369332"/>
          </a:xfrm>
          <a:prstGeom prst="rect">
            <a:avLst/>
          </a:prstGeom>
          <a:noFill/>
        </p:spPr>
        <p:txBody>
          <a:bodyPr wrap="none" rtlCol="0">
            <a:spAutoFit/>
          </a:bodyPr>
          <a:lstStyle/>
          <a:p>
            <a:r>
              <a:rPr lang="es-ES" dirty="0"/>
              <a:t>KÖPPEN CLIMATE</a:t>
            </a:r>
          </a:p>
        </p:txBody>
      </p:sp>
      <p:sp>
        <p:nvSpPr>
          <p:cNvPr id="14" name="CuadroTexto 13">
            <a:extLst>
              <a:ext uri="{FF2B5EF4-FFF2-40B4-BE49-F238E27FC236}">
                <a16:creationId xmlns:a16="http://schemas.microsoft.com/office/drawing/2014/main" id="{E52053F2-D93F-4C6F-BD2D-EA7A712902E1}"/>
              </a:ext>
            </a:extLst>
          </p:cNvPr>
          <p:cNvSpPr txBox="1"/>
          <p:nvPr/>
        </p:nvSpPr>
        <p:spPr>
          <a:xfrm>
            <a:off x="9298107" y="1404006"/>
            <a:ext cx="2058384" cy="369332"/>
          </a:xfrm>
          <a:prstGeom prst="rect">
            <a:avLst/>
          </a:prstGeom>
          <a:noFill/>
        </p:spPr>
        <p:txBody>
          <a:bodyPr wrap="none" rtlCol="0">
            <a:spAutoFit/>
          </a:bodyPr>
          <a:lstStyle/>
          <a:p>
            <a:r>
              <a:rPr lang="es-ES" dirty="0"/>
              <a:t>HOURS INSOLATION</a:t>
            </a:r>
          </a:p>
        </p:txBody>
      </p:sp>
      <p:sp>
        <p:nvSpPr>
          <p:cNvPr id="15" name="CuadroTexto 14">
            <a:extLst>
              <a:ext uri="{FF2B5EF4-FFF2-40B4-BE49-F238E27FC236}">
                <a16:creationId xmlns:a16="http://schemas.microsoft.com/office/drawing/2014/main" id="{102DF843-EC46-4E30-9073-AD7DFBECEE50}"/>
              </a:ext>
            </a:extLst>
          </p:cNvPr>
          <p:cNvSpPr txBox="1"/>
          <p:nvPr/>
        </p:nvSpPr>
        <p:spPr>
          <a:xfrm>
            <a:off x="7056569" y="3834358"/>
            <a:ext cx="1070999" cy="369332"/>
          </a:xfrm>
          <a:prstGeom prst="rect">
            <a:avLst/>
          </a:prstGeom>
          <a:noFill/>
        </p:spPr>
        <p:txBody>
          <a:bodyPr wrap="none" rtlCol="0">
            <a:spAutoFit/>
          </a:bodyPr>
          <a:lstStyle/>
          <a:p>
            <a:r>
              <a:rPr lang="es-ES" dirty="0"/>
              <a:t>RAINFALL</a:t>
            </a:r>
          </a:p>
        </p:txBody>
      </p:sp>
      <p:sp>
        <p:nvSpPr>
          <p:cNvPr id="17" name="CuadroTexto 16">
            <a:extLst>
              <a:ext uri="{FF2B5EF4-FFF2-40B4-BE49-F238E27FC236}">
                <a16:creationId xmlns:a16="http://schemas.microsoft.com/office/drawing/2014/main" id="{BC76CC4E-B7C2-4964-8754-CC3A250FE0AF}"/>
              </a:ext>
            </a:extLst>
          </p:cNvPr>
          <p:cNvSpPr txBox="1"/>
          <p:nvPr/>
        </p:nvSpPr>
        <p:spPr>
          <a:xfrm>
            <a:off x="8909944" y="3865969"/>
            <a:ext cx="2676951" cy="369332"/>
          </a:xfrm>
          <a:prstGeom prst="rect">
            <a:avLst/>
          </a:prstGeom>
          <a:noFill/>
        </p:spPr>
        <p:txBody>
          <a:bodyPr wrap="none" rtlCol="0">
            <a:spAutoFit/>
          </a:bodyPr>
          <a:lstStyle/>
          <a:p>
            <a:r>
              <a:rPr lang="es-ES" dirty="0"/>
              <a:t>MAXIMUM TEMPERATURE</a:t>
            </a:r>
          </a:p>
        </p:txBody>
      </p:sp>
      <p:sp>
        <p:nvSpPr>
          <p:cNvPr id="6" name="Rectángulo 5">
            <a:extLst>
              <a:ext uri="{FF2B5EF4-FFF2-40B4-BE49-F238E27FC236}">
                <a16:creationId xmlns:a16="http://schemas.microsoft.com/office/drawing/2014/main" id="{84CB9E09-ECB4-4EE3-92D2-5C3FE58423A2}"/>
              </a:ext>
            </a:extLst>
          </p:cNvPr>
          <p:cNvSpPr/>
          <p:nvPr/>
        </p:nvSpPr>
        <p:spPr>
          <a:xfrm>
            <a:off x="6096000" y="807829"/>
            <a:ext cx="5846618" cy="59763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D8597AAF-6313-4F0B-8722-EB63FB74AD5E}"/>
              </a:ext>
            </a:extLst>
          </p:cNvPr>
          <p:cNvSpPr/>
          <p:nvPr/>
        </p:nvSpPr>
        <p:spPr>
          <a:xfrm>
            <a:off x="236680" y="807829"/>
            <a:ext cx="5846618" cy="59763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538D3A74-CE9F-4617-B127-3B559753BC62}"/>
              </a:ext>
            </a:extLst>
          </p:cNvPr>
          <p:cNvSpPr txBox="1"/>
          <p:nvPr/>
        </p:nvSpPr>
        <p:spPr>
          <a:xfrm>
            <a:off x="4177934" y="6412310"/>
            <a:ext cx="3849387" cy="307777"/>
          </a:xfrm>
          <a:prstGeom prst="rect">
            <a:avLst/>
          </a:prstGeom>
          <a:solidFill>
            <a:schemeClr val="bg1"/>
          </a:solidFill>
          <a:ln w="28575">
            <a:solidFill>
              <a:schemeClr val="tx1">
                <a:lumMod val="95000"/>
                <a:lumOff val="5000"/>
              </a:schemeClr>
            </a:solidFill>
          </a:ln>
        </p:spPr>
        <p:txBody>
          <a:bodyPr wrap="none" rtlCol="0">
            <a:spAutoFit/>
          </a:bodyPr>
          <a:lstStyle/>
          <a:p>
            <a:r>
              <a:rPr lang="es-ES" sz="1400" i="1" dirty="0" err="1"/>
              <a:t>Massagué</a:t>
            </a:r>
            <a:r>
              <a:rPr lang="es-ES" sz="1400" i="1" dirty="0"/>
              <a:t> et al.., 2023 </a:t>
            </a:r>
            <a:r>
              <a:rPr lang="es-ES" sz="1400" i="1" dirty="0" err="1"/>
              <a:t>Environment</a:t>
            </a:r>
            <a:r>
              <a:rPr lang="es-ES" sz="1400" i="1" dirty="0"/>
              <a:t> International</a:t>
            </a:r>
          </a:p>
        </p:txBody>
      </p:sp>
    </p:spTree>
    <p:extLst>
      <p:ext uri="{BB962C8B-B14F-4D97-AF65-F5344CB8AC3E}">
        <p14:creationId xmlns:p14="http://schemas.microsoft.com/office/powerpoint/2010/main" val="113272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rotWithShape="1">
          <a:blip r:embed="rId2"/>
          <a:srcRect b="53429"/>
          <a:stretch/>
        </p:blipFill>
        <p:spPr>
          <a:xfrm>
            <a:off x="253211" y="1226860"/>
            <a:ext cx="11577428" cy="5036626"/>
          </a:xfrm>
          <a:prstGeom prst="rect">
            <a:avLst/>
          </a:prstGeom>
        </p:spPr>
      </p:pic>
      <p:pic>
        <p:nvPicPr>
          <p:cNvPr id="21" name="Imagen 20"/>
          <p:cNvPicPr>
            <a:picLocks noChangeAspect="1"/>
          </p:cNvPicPr>
          <p:nvPr/>
        </p:nvPicPr>
        <p:blipFill rotWithShape="1">
          <a:blip r:embed="rId2"/>
          <a:srcRect t="46626"/>
          <a:stretch/>
        </p:blipFill>
        <p:spPr>
          <a:xfrm>
            <a:off x="253211" y="1226860"/>
            <a:ext cx="11685578" cy="5826288"/>
          </a:xfrm>
          <a:prstGeom prst="rect">
            <a:avLst/>
          </a:prstGeom>
        </p:spPr>
      </p:pic>
      <p:sp>
        <p:nvSpPr>
          <p:cNvPr id="11" name="CuadroTexto 10"/>
          <p:cNvSpPr txBox="1"/>
          <p:nvPr/>
        </p:nvSpPr>
        <p:spPr>
          <a:xfrm>
            <a:off x="3748242" y="698808"/>
            <a:ext cx="4988289" cy="523220"/>
          </a:xfrm>
          <a:prstGeom prst="rect">
            <a:avLst/>
          </a:prstGeom>
          <a:noFill/>
        </p:spPr>
        <p:txBody>
          <a:bodyPr wrap="none" rtlCol="0">
            <a:spAutoFit/>
          </a:bodyPr>
          <a:lstStyle/>
          <a:p>
            <a:r>
              <a:rPr lang="es-ES" sz="2800" b="1" dirty="0"/>
              <a:t>O</a:t>
            </a:r>
            <a:r>
              <a:rPr lang="es-ES" sz="2800" b="1" baseline="-25000" dirty="0"/>
              <a:t>3</a:t>
            </a:r>
            <a:r>
              <a:rPr lang="es-ES" sz="2800" b="1" dirty="0"/>
              <a:t> </a:t>
            </a:r>
            <a:r>
              <a:rPr lang="es-ES" sz="2800" b="1" dirty="0">
                <a:solidFill>
                  <a:srgbClr val="FF0000"/>
                </a:solidFill>
              </a:rPr>
              <a:t>MEAN APRIL-SEPT </a:t>
            </a:r>
            <a:r>
              <a:rPr lang="es-ES" sz="2800" b="1" dirty="0"/>
              <a:t>2015-2019</a:t>
            </a:r>
          </a:p>
        </p:txBody>
      </p:sp>
      <p:sp>
        <p:nvSpPr>
          <p:cNvPr id="8" name="CuadroTexto 7">
            <a:extLst>
              <a:ext uri="{FF2B5EF4-FFF2-40B4-BE49-F238E27FC236}">
                <a16:creationId xmlns:a16="http://schemas.microsoft.com/office/drawing/2014/main" id="{5A6F42C4-CF30-4956-8BC6-D7E0E49CA87F}"/>
              </a:ext>
            </a:extLst>
          </p:cNvPr>
          <p:cNvSpPr txBox="1"/>
          <p:nvPr/>
        </p:nvSpPr>
        <p:spPr>
          <a:xfrm>
            <a:off x="3373825" y="658684"/>
            <a:ext cx="6339621" cy="523220"/>
          </a:xfrm>
          <a:prstGeom prst="rect">
            <a:avLst/>
          </a:prstGeom>
          <a:solidFill>
            <a:schemeClr val="bg1"/>
          </a:solidFill>
        </p:spPr>
        <p:txBody>
          <a:bodyPr wrap="none" rtlCol="0">
            <a:spAutoFit/>
          </a:bodyPr>
          <a:lstStyle/>
          <a:p>
            <a:r>
              <a:rPr lang="es-ES" sz="2800" b="1" dirty="0"/>
              <a:t>2008-2019 TRENDS </a:t>
            </a:r>
            <a:r>
              <a:rPr lang="es-ES" sz="2800" b="1" dirty="0">
                <a:solidFill>
                  <a:srgbClr val="FF0000"/>
                </a:solidFill>
              </a:rPr>
              <a:t>O</a:t>
            </a:r>
            <a:r>
              <a:rPr lang="es-ES" sz="2800" b="1" baseline="-25000" dirty="0">
                <a:solidFill>
                  <a:srgbClr val="FF0000"/>
                </a:solidFill>
              </a:rPr>
              <a:t>3</a:t>
            </a:r>
            <a:r>
              <a:rPr lang="es-ES" sz="2800" b="1" dirty="0">
                <a:solidFill>
                  <a:srgbClr val="FF0000"/>
                </a:solidFill>
              </a:rPr>
              <a:t> MEAN APRIL-SEPT</a:t>
            </a:r>
            <a:r>
              <a:rPr lang="es-ES" sz="2800" b="1" dirty="0"/>
              <a:t> </a:t>
            </a:r>
          </a:p>
        </p:txBody>
      </p:sp>
      <p:sp>
        <p:nvSpPr>
          <p:cNvPr id="12" name="CuadroTexto 3">
            <a:extLst>
              <a:ext uri="{FF2B5EF4-FFF2-40B4-BE49-F238E27FC236}">
                <a16:creationId xmlns:a16="http://schemas.microsoft.com/office/drawing/2014/main" id="{F04BD69F-6641-491F-B2BC-528CC8F3A6AB}"/>
              </a:ext>
            </a:extLst>
          </p:cNvPr>
          <p:cNvSpPr txBox="1">
            <a:spLocks noChangeArrowheads="1"/>
          </p:cNvSpPr>
          <p:nvPr/>
        </p:nvSpPr>
        <p:spPr bwMode="auto">
          <a:xfrm>
            <a:off x="0" y="2243"/>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GB" sz="3200" b="1" dirty="0"/>
              <a:t>CURRENT SITUATION (2015-2019) &amp; TRENDS (2008-2021)</a:t>
            </a:r>
            <a:br>
              <a:rPr lang="en-GB" sz="3200" b="1" dirty="0"/>
            </a:br>
            <a:endParaRPr lang="en-US" altLang="es-ES" sz="3200" b="1" dirty="0"/>
          </a:p>
        </p:txBody>
      </p:sp>
      <p:sp>
        <p:nvSpPr>
          <p:cNvPr id="13" name="CuadroTexto 12">
            <a:extLst>
              <a:ext uri="{FF2B5EF4-FFF2-40B4-BE49-F238E27FC236}">
                <a16:creationId xmlns:a16="http://schemas.microsoft.com/office/drawing/2014/main" id="{AAE691E4-E704-48EB-8E58-6BEBD8944F48}"/>
              </a:ext>
            </a:extLst>
          </p:cNvPr>
          <p:cNvSpPr txBox="1"/>
          <p:nvPr/>
        </p:nvSpPr>
        <p:spPr>
          <a:xfrm>
            <a:off x="171567" y="742717"/>
            <a:ext cx="2657202" cy="307777"/>
          </a:xfrm>
          <a:prstGeom prst="rect">
            <a:avLst/>
          </a:prstGeom>
          <a:noFill/>
        </p:spPr>
        <p:txBody>
          <a:bodyPr wrap="none" rtlCol="0">
            <a:spAutoFit/>
          </a:bodyPr>
          <a:lstStyle>
            <a:defPPr>
              <a:defRPr lang="es-ES"/>
            </a:defPPr>
            <a:lvl1pPr>
              <a:defRPr sz="1400" i="1"/>
            </a:lvl1pPr>
          </a:lstStyle>
          <a:p>
            <a:r>
              <a:rPr lang="es-ES" dirty="0" err="1"/>
              <a:t>Massagué</a:t>
            </a:r>
            <a:r>
              <a:rPr lang="es-ES" dirty="0"/>
              <a:t> et al.., 2023 </a:t>
            </a:r>
            <a:r>
              <a:rPr lang="es-ES" dirty="0" err="1"/>
              <a:t>Environ</a:t>
            </a:r>
            <a:r>
              <a:rPr lang="es-ES" dirty="0"/>
              <a:t> </a:t>
            </a:r>
            <a:r>
              <a:rPr lang="es-ES" dirty="0" err="1"/>
              <a:t>Int</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8884" b="60555"/>
          <a:stretch/>
        </p:blipFill>
        <p:spPr>
          <a:xfrm>
            <a:off x="289715" y="990841"/>
            <a:ext cx="11695908" cy="5233313"/>
          </a:xfrm>
          <a:prstGeom prst="rect">
            <a:avLst/>
          </a:prstGeom>
        </p:spPr>
      </p:pic>
      <p:sp>
        <p:nvSpPr>
          <p:cNvPr id="4" name="CuadroTexto 3"/>
          <p:cNvSpPr txBox="1"/>
          <p:nvPr/>
        </p:nvSpPr>
        <p:spPr>
          <a:xfrm>
            <a:off x="4664461" y="497032"/>
            <a:ext cx="3172663" cy="523220"/>
          </a:xfrm>
          <a:prstGeom prst="rect">
            <a:avLst/>
          </a:prstGeom>
          <a:noFill/>
        </p:spPr>
        <p:txBody>
          <a:bodyPr wrap="none" rtlCol="0">
            <a:spAutoFit/>
          </a:bodyPr>
          <a:lstStyle/>
          <a:p>
            <a:r>
              <a:rPr lang="es-ES" sz="2800" b="1" dirty="0">
                <a:solidFill>
                  <a:srgbClr val="FF0000"/>
                </a:solidFill>
              </a:rPr>
              <a:t>SOMO35 </a:t>
            </a:r>
            <a:r>
              <a:rPr lang="es-ES" sz="2800" b="1" dirty="0"/>
              <a:t>2015-2019</a:t>
            </a:r>
          </a:p>
        </p:txBody>
      </p:sp>
      <p:sp>
        <p:nvSpPr>
          <p:cNvPr id="21" name="CuadroTexto 20"/>
          <p:cNvSpPr txBox="1"/>
          <p:nvPr/>
        </p:nvSpPr>
        <p:spPr>
          <a:xfrm>
            <a:off x="4551337" y="488142"/>
            <a:ext cx="3172663" cy="523220"/>
          </a:xfrm>
          <a:prstGeom prst="rect">
            <a:avLst/>
          </a:prstGeom>
          <a:solidFill>
            <a:schemeClr val="bg1"/>
          </a:solidFill>
        </p:spPr>
        <p:txBody>
          <a:bodyPr wrap="none" rtlCol="0">
            <a:spAutoFit/>
          </a:bodyPr>
          <a:lstStyle>
            <a:defPPr>
              <a:defRPr lang="es-ES"/>
            </a:defPPr>
            <a:lvl1pPr>
              <a:defRPr sz="2800" b="1"/>
            </a:lvl1pPr>
          </a:lstStyle>
          <a:p>
            <a:r>
              <a:rPr lang="es-ES" dirty="0"/>
              <a:t>2008-2019 </a:t>
            </a:r>
            <a:r>
              <a:rPr lang="es-ES" dirty="0">
                <a:solidFill>
                  <a:srgbClr val="FF0000"/>
                </a:solidFill>
              </a:rPr>
              <a:t>SOMO35</a:t>
            </a:r>
          </a:p>
        </p:txBody>
      </p:sp>
      <p:pic>
        <p:nvPicPr>
          <p:cNvPr id="26" name="Imagen 25"/>
          <p:cNvPicPr>
            <a:picLocks noChangeAspect="1"/>
          </p:cNvPicPr>
          <p:nvPr/>
        </p:nvPicPr>
        <p:blipFill rotWithShape="1">
          <a:blip r:embed="rId2"/>
          <a:srcRect t="39520" b="30366"/>
          <a:stretch/>
        </p:blipFill>
        <p:spPr>
          <a:xfrm>
            <a:off x="289715" y="1067387"/>
            <a:ext cx="11695908" cy="5156767"/>
          </a:xfrm>
          <a:prstGeom prst="rect">
            <a:avLst/>
          </a:prstGeom>
        </p:spPr>
      </p:pic>
      <p:sp>
        <p:nvSpPr>
          <p:cNvPr id="10" name="CuadroTexto 3">
            <a:extLst>
              <a:ext uri="{FF2B5EF4-FFF2-40B4-BE49-F238E27FC236}">
                <a16:creationId xmlns:a16="http://schemas.microsoft.com/office/drawing/2014/main" id="{87B2A3AD-4026-49FF-AA24-7CE4BE3268A6}"/>
              </a:ext>
            </a:extLst>
          </p:cNvPr>
          <p:cNvSpPr txBox="1">
            <a:spLocks noChangeArrowheads="1"/>
          </p:cNvSpPr>
          <p:nvPr/>
        </p:nvSpPr>
        <p:spPr bwMode="auto">
          <a:xfrm>
            <a:off x="0" y="2243"/>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GB" sz="3200" b="1" dirty="0"/>
              <a:t>CURRENT SITUATION (2015-2019) &amp; TRENDS (2008-2021)</a:t>
            </a:r>
            <a:br>
              <a:rPr lang="en-GB" sz="3200" b="1" dirty="0"/>
            </a:br>
            <a:endParaRPr lang="en-US" altLang="es-ES" sz="3200" b="1" dirty="0"/>
          </a:p>
        </p:txBody>
      </p:sp>
      <p:sp>
        <p:nvSpPr>
          <p:cNvPr id="11" name="CuadroTexto 10">
            <a:extLst>
              <a:ext uri="{FF2B5EF4-FFF2-40B4-BE49-F238E27FC236}">
                <a16:creationId xmlns:a16="http://schemas.microsoft.com/office/drawing/2014/main" id="{52902FB7-26DA-4CE8-B07E-6642FCA04DE4}"/>
              </a:ext>
            </a:extLst>
          </p:cNvPr>
          <p:cNvSpPr txBox="1"/>
          <p:nvPr/>
        </p:nvSpPr>
        <p:spPr>
          <a:xfrm>
            <a:off x="171567" y="742717"/>
            <a:ext cx="2657202" cy="307777"/>
          </a:xfrm>
          <a:prstGeom prst="rect">
            <a:avLst/>
          </a:prstGeom>
          <a:noFill/>
        </p:spPr>
        <p:txBody>
          <a:bodyPr wrap="none" rtlCol="0">
            <a:spAutoFit/>
          </a:bodyPr>
          <a:lstStyle>
            <a:defPPr>
              <a:defRPr lang="es-ES"/>
            </a:defPPr>
            <a:lvl1pPr>
              <a:defRPr sz="1400" i="1"/>
            </a:lvl1pPr>
          </a:lstStyle>
          <a:p>
            <a:r>
              <a:rPr lang="es-ES" dirty="0" err="1"/>
              <a:t>Massagué</a:t>
            </a:r>
            <a:r>
              <a:rPr lang="es-ES" dirty="0"/>
              <a:t> et al.., 2023 </a:t>
            </a:r>
            <a:r>
              <a:rPr lang="es-ES" dirty="0" err="1"/>
              <a:t>Environ</a:t>
            </a:r>
            <a:r>
              <a:rPr lang="es-ES" dirty="0"/>
              <a:t> </a:t>
            </a:r>
            <a:r>
              <a:rPr lang="es-ES" dirty="0" err="1"/>
              <a:t>Int</a:t>
            </a:r>
            <a:endParaRPr lang="es-ES" dirty="0"/>
          </a:p>
        </p:txBody>
      </p:sp>
    </p:spTree>
    <p:extLst>
      <p:ext uri="{BB962C8B-B14F-4D97-AF65-F5344CB8AC3E}">
        <p14:creationId xmlns:p14="http://schemas.microsoft.com/office/powerpoint/2010/main" val="22055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2"/>
          <a:srcRect t="69552"/>
          <a:stretch/>
        </p:blipFill>
        <p:spPr>
          <a:xfrm>
            <a:off x="338776" y="1231908"/>
            <a:ext cx="11695908" cy="5213961"/>
          </a:xfrm>
          <a:prstGeom prst="rect">
            <a:avLst/>
          </a:prstGeom>
        </p:spPr>
      </p:pic>
      <p:pic>
        <p:nvPicPr>
          <p:cNvPr id="3" name="Imagen 2"/>
          <p:cNvPicPr>
            <a:picLocks noChangeAspect="1"/>
          </p:cNvPicPr>
          <p:nvPr/>
        </p:nvPicPr>
        <p:blipFill>
          <a:blip r:embed="rId3"/>
          <a:stretch>
            <a:fillRect/>
          </a:stretch>
        </p:blipFill>
        <p:spPr>
          <a:xfrm>
            <a:off x="338776" y="1267844"/>
            <a:ext cx="11695908" cy="5787055"/>
          </a:xfrm>
          <a:prstGeom prst="rect">
            <a:avLst/>
          </a:prstGeom>
        </p:spPr>
      </p:pic>
      <p:sp>
        <p:nvSpPr>
          <p:cNvPr id="28" name="CuadroTexto 27"/>
          <p:cNvSpPr txBox="1"/>
          <p:nvPr/>
        </p:nvSpPr>
        <p:spPr>
          <a:xfrm>
            <a:off x="3508822" y="672752"/>
            <a:ext cx="6500819" cy="523220"/>
          </a:xfrm>
          <a:prstGeom prst="rect">
            <a:avLst/>
          </a:prstGeom>
          <a:noFill/>
        </p:spPr>
        <p:txBody>
          <a:bodyPr wrap="none" rtlCol="0">
            <a:spAutoFit/>
          </a:bodyPr>
          <a:lstStyle/>
          <a:p>
            <a:r>
              <a:rPr lang="es-ES" sz="2800" b="1" dirty="0">
                <a:solidFill>
                  <a:srgbClr val="FF0000"/>
                </a:solidFill>
              </a:rPr>
              <a:t>EXCEEDANCES/YEAR 120 DM8h</a:t>
            </a:r>
            <a:r>
              <a:rPr lang="es-ES" sz="2800" b="1" dirty="0"/>
              <a:t> 2015-2019</a:t>
            </a:r>
          </a:p>
        </p:txBody>
      </p:sp>
      <p:sp>
        <p:nvSpPr>
          <p:cNvPr id="30" name="CuadroTexto 29"/>
          <p:cNvSpPr txBox="1"/>
          <p:nvPr/>
        </p:nvSpPr>
        <p:spPr>
          <a:xfrm>
            <a:off x="3359641" y="690720"/>
            <a:ext cx="6500819" cy="523220"/>
          </a:xfrm>
          <a:prstGeom prst="rect">
            <a:avLst/>
          </a:prstGeom>
          <a:solidFill>
            <a:schemeClr val="bg1"/>
          </a:solidFill>
        </p:spPr>
        <p:txBody>
          <a:bodyPr wrap="none" rtlCol="0">
            <a:spAutoFit/>
          </a:bodyPr>
          <a:lstStyle/>
          <a:p>
            <a:r>
              <a:rPr lang="es-ES" sz="2800" b="1" dirty="0"/>
              <a:t>2008-2019 </a:t>
            </a:r>
            <a:r>
              <a:rPr lang="es-ES" sz="2800" b="1" dirty="0">
                <a:solidFill>
                  <a:srgbClr val="FF0000"/>
                </a:solidFill>
              </a:rPr>
              <a:t>EXCEEDANCES/YEAR 120 DM8h</a:t>
            </a:r>
          </a:p>
        </p:txBody>
      </p:sp>
      <p:sp>
        <p:nvSpPr>
          <p:cNvPr id="10" name="CuadroTexto 3">
            <a:extLst>
              <a:ext uri="{FF2B5EF4-FFF2-40B4-BE49-F238E27FC236}">
                <a16:creationId xmlns:a16="http://schemas.microsoft.com/office/drawing/2014/main" id="{2876ADFC-30D2-4AEE-89E1-8AD58B0D8CA3}"/>
              </a:ext>
            </a:extLst>
          </p:cNvPr>
          <p:cNvSpPr txBox="1">
            <a:spLocks noChangeArrowheads="1"/>
          </p:cNvSpPr>
          <p:nvPr/>
        </p:nvSpPr>
        <p:spPr bwMode="auto">
          <a:xfrm>
            <a:off x="0" y="2243"/>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GB" sz="3200" b="1" dirty="0"/>
              <a:t>CURRENT SITUATION (2015-2019) &amp; TRENDS (2008-2021)</a:t>
            </a:r>
            <a:br>
              <a:rPr lang="en-GB" sz="3200" b="1" dirty="0"/>
            </a:br>
            <a:endParaRPr lang="en-US" altLang="es-ES" sz="3200" b="1" dirty="0"/>
          </a:p>
        </p:txBody>
      </p:sp>
      <p:sp>
        <p:nvSpPr>
          <p:cNvPr id="11" name="CuadroTexto 10">
            <a:extLst>
              <a:ext uri="{FF2B5EF4-FFF2-40B4-BE49-F238E27FC236}">
                <a16:creationId xmlns:a16="http://schemas.microsoft.com/office/drawing/2014/main" id="{06D12575-6F43-4C1B-851D-9A1D47A1B764}"/>
              </a:ext>
            </a:extLst>
          </p:cNvPr>
          <p:cNvSpPr txBox="1"/>
          <p:nvPr/>
        </p:nvSpPr>
        <p:spPr>
          <a:xfrm>
            <a:off x="171567" y="742717"/>
            <a:ext cx="2657202" cy="307777"/>
          </a:xfrm>
          <a:prstGeom prst="rect">
            <a:avLst/>
          </a:prstGeom>
          <a:noFill/>
        </p:spPr>
        <p:txBody>
          <a:bodyPr wrap="none" rtlCol="0">
            <a:spAutoFit/>
          </a:bodyPr>
          <a:lstStyle>
            <a:defPPr>
              <a:defRPr lang="es-ES"/>
            </a:defPPr>
            <a:lvl1pPr>
              <a:defRPr sz="1400" i="1"/>
            </a:lvl1pPr>
          </a:lstStyle>
          <a:p>
            <a:r>
              <a:rPr lang="es-ES" dirty="0" err="1"/>
              <a:t>Massagué</a:t>
            </a:r>
            <a:r>
              <a:rPr lang="es-ES" dirty="0"/>
              <a:t> et al.., 2023 </a:t>
            </a:r>
            <a:r>
              <a:rPr lang="es-ES" dirty="0" err="1"/>
              <a:t>Environ</a:t>
            </a:r>
            <a:r>
              <a:rPr lang="es-ES" dirty="0"/>
              <a:t> </a:t>
            </a:r>
            <a:r>
              <a:rPr lang="es-ES" dirty="0" err="1"/>
              <a:t>Int</a:t>
            </a:r>
            <a:endParaRPr lang="es-E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423966" y="723772"/>
            <a:ext cx="4744569" cy="523220"/>
          </a:xfrm>
          <a:prstGeom prst="rect">
            <a:avLst/>
          </a:prstGeom>
          <a:noFill/>
        </p:spPr>
        <p:txBody>
          <a:bodyPr wrap="none" rtlCol="0">
            <a:spAutoFit/>
          </a:bodyPr>
          <a:lstStyle/>
          <a:p>
            <a:r>
              <a:rPr lang="es-ES" sz="2800" b="1" dirty="0">
                <a:solidFill>
                  <a:srgbClr val="FF0000"/>
                </a:solidFill>
              </a:rPr>
              <a:t>4th HIGHEST DM8H </a:t>
            </a:r>
            <a:r>
              <a:rPr lang="es-ES" sz="2800" b="1" dirty="0"/>
              <a:t>2015-2019</a:t>
            </a:r>
          </a:p>
        </p:txBody>
      </p:sp>
      <p:sp>
        <p:nvSpPr>
          <p:cNvPr id="21" name="CuadroTexto 20"/>
          <p:cNvSpPr txBox="1"/>
          <p:nvPr/>
        </p:nvSpPr>
        <p:spPr>
          <a:xfrm>
            <a:off x="355733" y="3515652"/>
            <a:ext cx="4335931" cy="369332"/>
          </a:xfrm>
          <a:prstGeom prst="rect">
            <a:avLst/>
          </a:prstGeom>
          <a:noFill/>
        </p:spPr>
        <p:txBody>
          <a:bodyPr wrap="none" rtlCol="0">
            <a:spAutoFit/>
          </a:bodyPr>
          <a:lstStyle/>
          <a:p>
            <a:r>
              <a:rPr lang="es-ES" b="1" dirty="0"/>
              <a:t>EVOLUCIÓN 4º SUPERIOR MD8H 2008-2019</a:t>
            </a:r>
          </a:p>
        </p:txBody>
      </p:sp>
      <p:pic>
        <p:nvPicPr>
          <p:cNvPr id="5" name="Imagen 4"/>
          <p:cNvPicPr>
            <a:picLocks noChangeAspect="1"/>
          </p:cNvPicPr>
          <p:nvPr/>
        </p:nvPicPr>
        <p:blipFill>
          <a:blip r:embed="rId2"/>
          <a:stretch>
            <a:fillRect/>
          </a:stretch>
        </p:blipFill>
        <p:spPr>
          <a:xfrm>
            <a:off x="355733" y="1331791"/>
            <a:ext cx="11695908" cy="5661965"/>
          </a:xfrm>
          <a:prstGeom prst="rect">
            <a:avLst/>
          </a:prstGeom>
        </p:spPr>
      </p:pic>
      <p:pic>
        <p:nvPicPr>
          <p:cNvPr id="6" name="Imagen 5"/>
          <p:cNvPicPr>
            <a:picLocks noChangeAspect="1"/>
          </p:cNvPicPr>
          <p:nvPr/>
        </p:nvPicPr>
        <p:blipFill>
          <a:blip r:embed="rId3"/>
          <a:stretch>
            <a:fillRect/>
          </a:stretch>
        </p:blipFill>
        <p:spPr>
          <a:xfrm>
            <a:off x="355733" y="1323505"/>
            <a:ext cx="11695908" cy="5787055"/>
          </a:xfrm>
          <a:prstGeom prst="rect">
            <a:avLst/>
          </a:prstGeom>
        </p:spPr>
      </p:pic>
      <p:sp>
        <p:nvSpPr>
          <p:cNvPr id="13" name="CuadroTexto 12">
            <a:extLst>
              <a:ext uri="{FF2B5EF4-FFF2-40B4-BE49-F238E27FC236}">
                <a16:creationId xmlns:a16="http://schemas.microsoft.com/office/drawing/2014/main" id="{6F702F42-0C08-42DE-A4FC-9396829B82FF}"/>
              </a:ext>
            </a:extLst>
          </p:cNvPr>
          <p:cNvSpPr txBox="1"/>
          <p:nvPr/>
        </p:nvSpPr>
        <p:spPr>
          <a:xfrm>
            <a:off x="4526654" y="647259"/>
            <a:ext cx="4744569" cy="523220"/>
          </a:xfrm>
          <a:prstGeom prst="rect">
            <a:avLst/>
          </a:prstGeom>
          <a:solidFill>
            <a:schemeClr val="bg1"/>
          </a:solidFill>
        </p:spPr>
        <p:txBody>
          <a:bodyPr wrap="none" rtlCol="0">
            <a:spAutoFit/>
          </a:bodyPr>
          <a:lstStyle/>
          <a:p>
            <a:r>
              <a:rPr lang="es-ES" sz="2800" b="1" dirty="0"/>
              <a:t>2008-2019 </a:t>
            </a:r>
            <a:r>
              <a:rPr lang="es-ES" sz="2800" b="1" dirty="0">
                <a:solidFill>
                  <a:srgbClr val="FF0000"/>
                </a:solidFill>
              </a:rPr>
              <a:t>4th HIGHEST DM8H</a:t>
            </a:r>
          </a:p>
        </p:txBody>
      </p:sp>
      <p:sp>
        <p:nvSpPr>
          <p:cNvPr id="10" name="CuadroTexto 3">
            <a:extLst>
              <a:ext uri="{FF2B5EF4-FFF2-40B4-BE49-F238E27FC236}">
                <a16:creationId xmlns:a16="http://schemas.microsoft.com/office/drawing/2014/main" id="{7EC5AE03-7668-48D1-BE03-934D06BA8790}"/>
              </a:ext>
            </a:extLst>
          </p:cNvPr>
          <p:cNvSpPr txBox="1">
            <a:spLocks noChangeArrowheads="1"/>
          </p:cNvSpPr>
          <p:nvPr/>
        </p:nvSpPr>
        <p:spPr bwMode="auto">
          <a:xfrm>
            <a:off x="0" y="2243"/>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GB" sz="3200" b="1" dirty="0"/>
              <a:t>CURRENT SITUATION (2015-2019) &amp; TRENDS (2008-2021)</a:t>
            </a:r>
            <a:br>
              <a:rPr lang="en-GB" sz="3200" b="1" dirty="0"/>
            </a:br>
            <a:endParaRPr lang="en-US" altLang="es-ES" sz="3200" b="1" dirty="0"/>
          </a:p>
        </p:txBody>
      </p:sp>
      <p:sp>
        <p:nvSpPr>
          <p:cNvPr id="11" name="CuadroTexto 10">
            <a:extLst>
              <a:ext uri="{FF2B5EF4-FFF2-40B4-BE49-F238E27FC236}">
                <a16:creationId xmlns:a16="http://schemas.microsoft.com/office/drawing/2014/main" id="{439B1378-493D-445C-837B-9D458FFC09B1}"/>
              </a:ext>
            </a:extLst>
          </p:cNvPr>
          <p:cNvSpPr txBox="1"/>
          <p:nvPr/>
        </p:nvSpPr>
        <p:spPr>
          <a:xfrm>
            <a:off x="171567" y="742717"/>
            <a:ext cx="2657202" cy="307777"/>
          </a:xfrm>
          <a:prstGeom prst="rect">
            <a:avLst/>
          </a:prstGeom>
          <a:noFill/>
        </p:spPr>
        <p:txBody>
          <a:bodyPr wrap="none" rtlCol="0">
            <a:spAutoFit/>
          </a:bodyPr>
          <a:lstStyle>
            <a:defPPr>
              <a:defRPr lang="es-ES"/>
            </a:defPPr>
            <a:lvl1pPr>
              <a:defRPr sz="1400" i="1"/>
            </a:lvl1pPr>
          </a:lstStyle>
          <a:p>
            <a:r>
              <a:rPr lang="es-ES" dirty="0" err="1"/>
              <a:t>Massagué</a:t>
            </a:r>
            <a:r>
              <a:rPr lang="es-ES" dirty="0"/>
              <a:t> et al.., 2023 </a:t>
            </a:r>
            <a:r>
              <a:rPr lang="es-ES" dirty="0" err="1"/>
              <a:t>Environ</a:t>
            </a:r>
            <a:r>
              <a:rPr lang="es-ES" dirty="0"/>
              <a:t> </a:t>
            </a:r>
            <a:r>
              <a:rPr lang="es-ES" dirty="0" err="1"/>
              <a:t>Int</a:t>
            </a:r>
            <a:endParaRPr lang="es-ES" dirty="0"/>
          </a:p>
        </p:txBody>
      </p:sp>
    </p:spTree>
    <p:extLst>
      <p:ext uri="{BB962C8B-B14F-4D97-AF65-F5344CB8AC3E}">
        <p14:creationId xmlns:p14="http://schemas.microsoft.com/office/powerpoint/2010/main" val="304442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p:cNvSpPr txBox="1"/>
          <p:nvPr/>
        </p:nvSpPr>
        <p:spPr>
          <a:xfrm>
            <a:off x="3047135" y="397261"/>
            <a:ext cx="6541599" cy="523220"/>
          </a:xfrm>
          <a:prstGeom prst="rect">
            <a:avLst/>
          </a:prstGeom>
          <a:noFill/>
        </p:spPr>
        <p:txBody>
          <a:bodyPr wrap="none" rtlCol="0">
            <a:spAutoFit/>
          </a:bodyPr>
          <a:lstStyle/>
          <a:p>
            <a:r>
              <a:rPr lang="en-GB" sz="2800" b="1" dirty="0">
                <a:solidFill>
                  <a:srgbClr val="FF0000"/>
                </a:solidFill>
              </a:rPr>
              <a:t>INFORMATION THRESHOLD 180 </a:t>
            </a:r>
            <a:r>
              <a:rPr lang="en-GB" sz="2800" b="1" dirty="0"/>
              <a:t>2015-2019</a:t>
            </a:r>
          </a:p>
        </p:txBody>
      </p:sp>
      <p:pic>
        <p:nvPicPr>
          <p:cNvPr id="7" name="Imagen 6"/>
          <p:cNvPicPr>
            <a:picLocks noChangeAspect="1"/>
          </p:cNvPicPr>
          <p:nvPr/>
        </p:nvPicPr>
        <p:blipFill>
          <a:blip r:embed="rId2"/>
          <a:stretch>
            <a:fillRect/>
          </a:stretch>
        </p:blipFill>
        <p:spPr>
          <a:xfrm>
            <a:off x="726479" y="1132457"/>
            <a:ext cx="10847112" cy="5372037"/>
          </a:xfrm>
          <a:prstGeom prst="rect">
            <a:avLst/>
          </a:prstGeom>
        </p:spPr>
      </p:pic>
      <p:pic>
        <p:nvPicPr>
          <p:cNvPr id="14" name="Picture 3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1279" y="917157"/>
            <a:ext cx="6545456" cy="5372037"/>
          </a:xfrm>
          <a:prstGeom prst="rect">
            <a:avLst/>
          </a:prstGeom>
          <a:noFill/>
          <a:ln>
            <a:noFill/>
          </a:ln>
        </p:spPr>
      </p:pic>
      <p:sp>
        <p:nvSpPr>
          <p:cNvPr id="11" name="CuadroTexto 10">
            <a:extLst>
              <a:ext uri="{FF2B5EF4-FFF2-40B4-BE49-F238E27FC236}">
                <a16:creationId xmlns:a16="http://schemas.microsoft.com/office/drawing/2014/main" id="{EB9EDAB3-C2D5-4958-A610-F2EAA469512F}"/>
              </a:ext>
            </a:extLst>
          </p:cNvPr>
          <p:cNvSpPr txBox="1"/>
          <p:nvPr/>
        </p:nvSpPr>
        <p:spPr>
          <a:xfrm>
            <a:off x="2879235" y="397261"/>
            <a:ext cx="6541599" cy="523220"/>
          </a:xfrm>
          <a:prstGeom prst="rect">
            <a:avLst/>
          </a:prstGeom>
          <a:solidFill>
            <a:schemeClr val="bg1"/>
          </a:solidFill>
        </p:spPr>
        <p:txBody>
          <a:bodyPr wrap="none" rtlCol="0">
            <a:spAutoFit/>
          </a:bodyPr>
          <a:lstStyle/>
          <a:p>
            <a:r>
              <a:rPr lang="en-GB" sz="2800" b="1" dirty="0"/>
              <a:t>2008-2019</a:t>
            </a:r>
            <a:r>
              <a:rPr lang="en-GB" sz="2800" b="1" dirty="0">
                <a:solidFill>
                  <a:srgbClr val="FF0000"/>
                </a:solidFill>
              </a:rPr>
              <a:t> INFORMATION THRESHOLD 180</a:t>
            </a:r>
          </a:p>
        </p:txBody>
      </p:sp>
      <p:sp>
        <p:nvSpPr>
          <p:cNvPr id="10" name="CuadroTexto 3">
            <a:extLst>
              <a:ext uri="{FF2B5EF4-FFF2-40B4-BE49-F238E27FC236}">
                <a16:creationId xmlns:a16="http://schemas.microsoft.com/office/drawing/2014/main" id="{3C959289-943B-4959-8448-8FA160F8708B}"/>
              </a:ext>
            </a:extLst>
          </p:cNvPr>
          <p:cNvSpPr txBox="1">
            <a:spLocks noChangeArrowheads="1"/>
          </p:cNvSpPr>
          <p:nvPr/>
        </p:nvSpPr>
        <p:spPr bwMode="auto">
          <a:xfrm>
            <a:off x="0" y="2243"/>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GB" sz="3200" b="1" dirty="0"/>
              <a:t>CURRENT SITUATION (2015-2019) &amp; TRENDS (2008-2021)</a:t>
            </a:r>
            <a:br>
              <a:rPr lang="en-GB" sz="3200" b="1" dirty="0"/>
            </a:br>
            <a:endParaRPr lang="en-US" altLang="es-ES" sz="3200" b="1" dirty="0"/>
          </a:p>
        </p:txBody>
      </p:sp>
      <p:sp>
        <p:nvSpPr>
          <p:cNvPr id="12" name="CuadroTexto 11">
            <a:extLst>
              <a:ext uri="{FF2B5EF4-FFF2-40B4-BE49-F238E27FC236}">
                <a16:creationId xmlns:a16="http://schemas.microsoft.com/office/drawing/2014/main" id="{21D7592B-7335-43D1-9774-4EE36F969ED5}"/>
              </a:ext>
            </a:extLst>
          </p:cNvPr>
          <p:cNvSpPr txBox="1"/>
          <p:nvPr/>
        </p:nvSpPr>
        <p:spPr>
          <a:xfrm>
            <a:off x="171567" y="742717"/>
            <a:ext cx="2657202" cy="307777"/>
          </a:xfrm>
          <a:prstGeom prst="rect">
            <a:avLst/>
          </a:prstGeom>
          <a:noFill/>
        </p:spPr>
        <p:txBody>
          <a:bodyPr wrap="none" rtlCol="0">
            <a:spAutoFit/>
          </a:bodyPr>
          <a:lstStyle>
            <a:defPPr>
              <a:defRPr lang="es-ES"/>
            </a:defPPr>
            <a:lvl1pPr>
              <a:defRPr sz="1400" i="1"/>
            </a:lvl1pPr>
          </a:lstStyle>
          <a:p>
            <a:r>
              <a:rPr lang="es-ES" dirty="0" err="1"/>
              <a:t>Massagué</a:t>
            </a:r>
            <a:r>
              <a:rPr lang="es-ES" dirty="0"/>
              <a:t> et al.., 2023 </a:t>
            </a:r>
            <a:r>
              <a:rPr lang="es-ES" dirty="0" err="1"/>
              <a:t>Environ</a:t>
            </a:r>
            <a:r>
              <a:rPr lang="es-ES" dirty="0"/>
              <a:t> </a:t>
            </a:r>
            <a:r>
              <a:rPr lang="es-ES" dirty="0" err="1"/>
              <a:t>Int</a:t>
            </a:r>
            <a:endParaRPr lang="es-ES" dirty="0"/>
          </a:p>
        </p:txBody>
      </p:sp>
    </p:spTree>
    <p:extLst>
      <p:ext uri="{BB962C8B-B14F-4D97-AF65-F5344CB8AC3E}">
        <p14:creationId xmlns:p14="http://schemas.microsoft.com/office/powerpoint/2010/main" val="74856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968596" y="525463"/>
            <a:ext cx="4789453" cy="523220"/>
          </a:xfrm>
          <a:prstGeom prst="rect">
            <a:avLst/>
          </a:prstGeom>
          <a:noFill/>
        </p:spPr>
        <p:txBody>
          <a:bodyPr wrap="none" rtlCol="0">
            <a:spAutoFit/>
          </a:bodyPr>
          <a:lstStyle/>
          <a:p>
            <a:r>
              <a:rPr lang="es-ES" sz="2800" b="1" dirty="0">
                <a:solidFill>
                  <a:srgbClr val="FF0000"/>
                </a:solidFill>
              </a:rPr>
              <a:t>AOT40 VEGETATION </a:t>
            </a:r>
            <a:r>
              <a:rPr lang="es-ES" sz="2800" b="1" dirty="0"/>
              <a:t>2015-2019</a:t>
            </a:r>
          </a:p>
        </p:txBody>
      </p:sp>
      <p:pic>
        <p:nvPicPr>
          <p:cNvPr id="2" name="Imagen 1"/>
          <p:cNvPicPr>
            <a:picLocks noChangeAspect="1"/>
          </p:cNvPicPr>
          <p:nvPr/>
        </p:nvPicPr>
        <p:blipFill>
          <a:blip r:embed="rId2"/>
          <a:stretch>
            <a:fillRect/>
          </a:stretch>
        </p:blipFill>
        <p:spPr>
          <a:xfrm>
            <a:off x="369591" y="1113293"/>
            <a:ext cx="11695908" cy="5787055"/>
          </a:xfrm>
          <a:prstGeom prst="rect">
            <a:avLst/>
          </a:prstGeom>
        </p:spPr>
      </p:pic>
      <p:pic>
        <p:nvPicPr>
          <p:cNvPr id="3" name="Imagen 2"/>
          <p:cNvPicPr>
            <a:picLocks noChangeAspect="1"/>
          </p:cNvPicPr>
          <p:nvPr/>
        </p:nvPicPr>
        <p:blipFill>
          <a:blip r:embed="rId3"/>
          <a:stretch>
            <a:fillRect/>
          </a:stretch>
        </p:blipFill>
        <p:spPr>
          <a:xfrm>
            <a:off x="338342" y="1113293"/>
            <a:ext cx="11695908" cy="5787055"/>
          </a:xfrm>
          <a:prstGeom prst="rect">
            <a:avLst/>
          </a:prstGeom>
        </p:spPr>
      </p:pic>
      <p:sp>
        <p:nvSpPr>
          <p:cNvPr id="21" name="CuadroTexto 20"/>
          <p:cNvSpPr txBox="1"/>
          <p:nvPr/>
        </p:nvSpPr>
        <p:spPr>
          <a:xfrm>
            <a:off x="3822818" y="525463"/>
            <a:ext cx="4789453" cy="523220"/>
          </a:xfrm>
          <a:prstGeom prst="rect">
            <a:avLst/>
          </a:prstGeom>
          <a:solidFill>
            <a:schemeClr val="bg1"/>
          </a:solidFill>
        </p:spPr>
        <p:txBody>
          <a:bodyPr wrap="none" rtlCol="0">
            <a:spAutoFit/>
          </a:bodyPr>
          <a:lstStyle/>
          <a:p>
            <a:r>
              <a:rPr lang="es-ES" sz="2800" b="1" dirty="0"/>
              <a:t>2008-2019 </a:t>
            </a:r>
            <a:r>
              <a:rPr lang="es-ES" sz="2800" b="1" dirty="0">
                <a:solidFill>
                  <a:srgbClr val="FF0000"/>
                </a:solidFill>
              </a:rPr>
              <a:t>AOT40 VEGETATION</a:t>
            </a:r>
          </a:p>
        </p:txBody>
      </p:sp>
      <p:sp>
        <p:nvSpPr>
          <p:cNvPr id="9" name="CuadroTexto 3">
            <a:extLst>
              <a:ext uri="{FF2B5EF4-FFF2-40B4-BE49-F238E27FC236}">
                <a16:creationId xmlns:a16="http://schemas.microsoft.com/office/drawing/2014/main" id="{EE0FBC1B-BF54-4B89-B464-161DE32A0DBF}"/>
              </a:ext>
            </a:extLst>
          </p:cNvPr>
          <p:cNvSpPr txBox="1">
            <a:spLocks noChangeArrowheads="1"/>
          </p:cNvSpPr>
          <p:nvPr/>
        </p:nvSpPr>
        <p:spPr bwMode="auto">
          <a:xfrm>
            <a:off x="0" y="2243"/>
            <a:ext cx="1219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GB" sz="3200" b="1" dirty="0"/>
              <a:t>CURRENT SITUATION (2015-2019) &amp; TRENDS (2008-2021)</a:t>
            </a:r>
            <a:br>
              <a:rPr lang="en-GB" sz="3200" b="1" dirty="0"/>
            </a:br>
            <a:endParaRPr lang="en-US" altLang="es-ES" sz="3200" b="1" dirty="0"/>
          </a:p>
        </p:txBody>
      </p:sp>
      <p:sp>
        <p:nvSpPr>
          <p:cNvPr id="10" name="CuadroTexto 9">
            <a:extLst>
              <a:ext uri="{FF2B5EF4-FFF2-40B4-BE49-F238E27FC236}">
                <a16:creationId xmlns:a16="http://schemas.microsoft.com/office/drawing/2014/main" id="{F844DBD9-B1FE-464B-A163-BA5205944436}"/>
              </a:ext>
            </a:extLst>
          </p:cNvPr>
          <p:cNvSpPr txBox="1"/>
          <p:nvPr/>
        </p:nvSpPr>
        <p:spPr>
          <a:xfrm>
            <a:off x="171567" y="742717"/>
            <a:ext cx="2657202" cy="307777"/>
          </a:xfrm>
          <a:prstGeom prst="rect">
            <a:avLst/>
          </a:prstGeom>
          <a:noFill/>
        </p:spPr>
        <p:txBody>
          <a:bodyPr wrap="none" rtlCol="0">
            <a:spAutoFit/>
          </a:bodyPr>
          <a:lstStyle>
            <a:defPPr>
              <a:defRPr lang="es-ES"/>
            </a:defPPr>
            <a:lvl1pPr>
              <a:defRPr sz="1400" i="1"/>
            </a:lvl1pPr>
          </a:lstStyle>
          <a:p>
            <a:r>
              <a:rPr lang="es-ES" dirty="0" err="1"/>
              <a:t>Massagué</a:t>
            </a:r>
            <a:r>
              <a:rPr lang="es-ES" dirty="0"/>
              <a:t> et al.., 2023 </a:t>
            </a:r>
            <a:r>
              <a:rPr lang="es-ES" dirty="0" err="1"/>
              <a:t>Environ</a:t>
            </a:r>
            <a:r>
              <a:rPr lang="es-ES" dirty="0"/>
              <a:t> </a:t>
            </a:r>
            <a:r>
              <a:rPr lang="es-ES" dirty="0" err="1"/>
              <a:t>Int</a:t>
            </a:r>
            <a:endParaRPr lang="es-ES" dirty="0"/>
          </a:p>
        </p:txBody>
      </p:sp>
    </p:spTree>
    <p:extLst>
      <p:ext uri="{BB962C8B-B14F-4D97-AF65-F5344CB8AC3E}">
        <p14:creationId xmlns:p14="http://schemas.microsoft.com/office/powerpoint/2010/main" val="177967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6107</TotalTime>
  <Words>1095</Words>
  <Application>Microsoft Office PowerPoint</Application>
  <PresentationFormat>Widescreen</PresentationFormat>
  <Paragraphs>210</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Carlito</vt:lpstr>
      <vt:lpstr>Gill Sans MT</vt:lpstr>
      <vt:lpstr>Times New Roman</vt:lpstr>
      <vt:lpstr>2_Tema de Office</vt:lpstr>
      <vt:lpstr>PowerPoint Presentation</vt:lpstr>
      <vt:lpstr>1. Assessment of current (2015-2019) situation and trends (2008-2021) 2. Phenomenology of O3 pollution episodes 3. Regionalisation of the O3 pollution 4. VOCs and maximum O3 formation potential in hotspot basins  5. Modelling and sensitivity analysis for three type of scenarios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dc:creator>
  <cp:lastModifiedBy>Lorenzo Labrador</cp:lastModifiedBy>
  <cp:revision>162</cp:revision>
  <dcterms:created xsi:type="dcterms:W3CDTF">2021-05-05T15:54:18Z</dcterms:created>
  <dcterms:modified xsi:type="dcterms:W3CDTF">2023-05-12T09:25:02Z</dcterms:modified>
</cp:coreProperties>
</file>