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3"/>
    <p:sldMasterId id="2147483834" r:id="rId54"/>
    <p:sldMasterId id="2147483867" r:id="rId55"/>
    <p:sldMasterId id="2147483882" r:id="rId56"/>
  </p:sldMasterIdLst>
  <p:notesMasterIdLst>
    <p:notesMasterId r:id="rId73"/>
  </p:notesMasterIdLst>
  <p:handoutMasterIdLst>
    <p:handoutMasterId r:id="rId74"/>
  </p:handoutMasterIdLst>
  <p:sldIdLst>
    <p:sldId id="532" r:id="rId57"/>
    <p:sldId id="555" r:id="rId58"/>
    <p:sldId id="508" r:id="rId59"/>
    <p:sldId id="566" r:id="rId60"/>
    <p:sldId id="519" r:id="rId61"/>
    <p:sldId id="274" r:id="rId62"/>
    <p:sldId id="275" r:id="rId63"/>
    <p:sldId id="281" r:id="rId64"/>
    <p:sldId id="283" r:id="rId65"/>
    <p:sldId id="284" r:id="rId66"/>
    <p:sldId id="546" r:id="rId67"/>
    <p:sldId id="530" r:id="rId68"/>
    <p:sldId id="333" r:id="rId69"/>
    <p:sldId id="551" r:id="rId70"/>
    <p:sldId id="558" r:id="rId71"/>
    <p:sldId id="567" r:id="rId72"/>
  </p:sldIdLst>
  <p:sldSz cx="12192000" cy="6858000"/>
  <p:notesSz cx="7010400" cy="9296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1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ating, Terry" initials="KT" lastIdx="3" clrIdx="0"/>
  <p:cmAuthor id="2" name="Butler, Tim" initials="BT" lastIdx="1" clrIdx="1">
    <p:extLst>
      <p:ext uri="{19B8F6BF-5375-455C-9EA6-DF929625EA0E}">
        <p15:presenceInfo xmlns:p15="http://schemas.microsoft.com/office/powerpoint/2012/main" userId="S-1-5-21-871597411-2383494120-1329547179-1346" providerId="AD"/>
      </p:ext>
    </p:extLst>
  </p:cmAuthor>
  <p:cmAuthor id="3" name="Morrison,Heather [Ontario]" initials="M[" lastIdx="9" clrIdx="2">
    <p:extLst>
      <p:ext uri="{19B8F6BF-5375-455C-9EA6-DF929625EA0E}">
        <p15:presenceInfo xmlns:p15="http://schemas.microsoft.com/office/powerpoint/2012/main" userId="S-1-5-21-1461305-1690991894-1094980219-62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4FF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061" autoAdjust="0"/>
  </p:normalViewPr>
  <p:slideViewPr>
    <p:cSldViewPr snapToGrid="0" showGuides="1">
      <p:cViewPr varScale="1">
        <p:scale>
          <a:sx n="103" d="100"/>
          <a:sy n="103" d="100"/>
        </p:scale>
        <p:origin x="924" y="114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072"/>
    </p:cViewPr>
  </p:sorterViewPr>
  <p:notesViewPr>
    <p:cSldViewPr snapToGrid="0" showGuides="1">
      <p:cViewPr varScale="1">
        <p:scale>
          <a:sx n="83" d="100"/>
          <a:sy n="83" d="100"/>
        </p:scale>
        <p:origin x="2958" y="60"/>
      </p:cViewPr>
      <p:guideLst>
        <p:guide orient="horz" pos="2881"/>
        <p:guide pos="2160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slide" Target="slides/slide7.xml"/><Relationship Id="rId68" Type="http://schemas.openxmlformats.org/officeDocument/2006/relationships/slide" Target="slides/slide12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Master" Target="slideMasters/slideMaster1.xml"/><Relationship Id="rId58" Type="http://schemas.openxmlformats.org/officeDocument/2006/relationships/slide" Target="slides/slide2.xml"/><Relationship Id="rId66" Type="http://schemas.openxmlformats.org/officeDocument/2006/relationships/slide" Target="slides/slide10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5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Master" Target="slideMasters/slideMaster4.xml"/><Relationship Id="rId64" Type="http://schemas.openxmlformats.org/officeDocument/2006/relationships/slide" Target="slides/slide8.xml"/><Relationship Id="rId69" Type="http://schemas.openxmlformats.org/officeDocument/2006/relationships/slide" Target="slides/slide13.xml"/><Relationship Id="rId77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16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3.xml"/><Relationship Id="rId67" Type="http://schemas.openxmlformats.org/officeDocument/2006/relationships/slide" Target="slides/slide1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Master" Target="slideMasters/slideMaster2.xml"/><Relationship Id="rId62" Type="http://schemas.openxmlformats.org/officeDocument/2006/relationships/slide" Target="slides/slide6.xml"/><Relationship Id="rId70" Type="http://schemas.openxmlformats.org/officeDocument/2006/relationships/slide" Target="slides/slide14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1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slide" Target="slides/slide4.xml"/><Relationship Id="rId65" Type="http://schemas.openxmlformats.org/officeDocument/2006/relationships/slide" Target="slides/slide9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slideMaster" Target="slideMasters/slideMaster3.xml"/><Relationship Id="rId76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15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33D68D3-2D62-45E3-8E0C-DA6F3A584CF2}" type="datetimeFigureOut">
              <a:rPr lang="en-US"/>
              <a:pPr>
                <a:defRPr/>
              </a:pPr>
              <a:t>5/12/2023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ED3B991-2519-40D9-8180-D3CB196428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20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0" y="1"/>
            <a:ext cx="7010400" cy="9296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143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311" y="4778376"/>
            <a:ext cx="6216861" cy="4522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1"/>
            <a:ext cx="3370510" cy="500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400973" y="1"/>
            <a:ext cx="3370510" cy="500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6750"/>
            <a:ext cx="3370510" cy="500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400973" y="9556750"/>
            <a:ext cx="3370510" cy="500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583DDCA0-ED73-4ACB-B7F2-FA29C9B521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502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E66C636-FAD3-4C83-8C28-88FF9E526094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1</a:t>
            </a:fld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fld id="{A3B36B1F-BAB4-4078-B5B2-1BDDFA04D55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eaLnBrk="1" hangingPunct="1">
                <a:buSzPct val="100000"/>
              </a:pPr>
              <a:t>1</a:t>
            </a:fld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108920"/>
            <a:ext cx="1588" cy="552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baseline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7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that this is useful to show.  And we need to incorporate this lit into the Q&amp;A wiki.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dirty="0"/>
              <a:t>I think that these are good figures, but I think that you need to be careful about overselling Parrish and the finding of a recent decline in background ozone.  Observations from aircraft, sondes, and satellites suggest that ozone in the free trop over Europe is still increasing.  I would say that we had considerable debate about this issue at and leading up to our March workshop on the GP Review questions.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83DDCA0-ED73-4ACB-B7F2-FA29C9B521D2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357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700837" cy="3770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83DDCA0-ED73-4ACB-B7F2-FA29C9B521D2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3471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83DDCA0-ED73-4ACB-B7F2-FA29C9B521D2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212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83DDCA0-ED73-4ACB-B7F2-FA29C9B521D2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473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ss-potsdam.de/" TargetMode="Externa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5AD86-B71F-44DD-A4AE-116C0CC2454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08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8401-ED52-4DBD-AEEE-11246A2CDA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465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084" y="1604963"/>
            <a:ext cx="2741083" cy="4522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4963"/>
            <a:ext cx="8024284" cy="45227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C74E-D9A2-4314-ABAB-CA5776E320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191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130425"/>
            <a:ext cx="10358967" cy="146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4F283-FFED-4113-858D-3F59CC8CD8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6371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attersatz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281003" y="1844675"/>
            <a:ext cx="9601253" cy="3600629"/>
          </a:xfrm>
          <a:prstGeom prst="rect">
            <a:avLst/>
          </a:prstGeom>
        </p:spPr>
        <p:txBody>
          <a:bodyPr lIns="72000" tIns="0" rIns="0"/>
          <a:lstStyle>
            <a:lvl1pPr marL="380990" indent="-380990" algn="l">
              <a:buFont typeface="Wingdings" pitchFamily="2" charset="2"/>
              <a:buChar char="§"/>
              <a:defRPr sz="2133" baseline="0">
                <a:solidFill>
                  <a:srgbClr val="00489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990575" indent="-380990">
              <a:buFont typeface="Wingdings" pitchFamily="2" charset="2"/>
              <a:buChar char="§"/>
              <a:defRPr sz="2133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676358" indent="-457189">
              <a:buFont typeface="Arial" pitchFamily="34" charset="0"/>
              <a:buChar char="•"/>
              <a:defRPr sz="2133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2133547" indent="-304792">
              <a:buFont typeface="Arial" pitchFamily="34" charset="0"/>
              <a:buChar char="•"/>
              <a:defRPr sz="2133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/>
              <a:t>Text hier</a:t>
            </a:r>
          </a:p>
          <a:p>
            <a:pPr lvl="1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711A15A-E627-44E6-90DD-35D7E18C4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8895" y="66179"/>
            <a:ext cx="5760640" cy="43691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67" baseline="0">
                <a:solidFill>
                  <a:srgbClr val="00489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66908D3-1FED-4077-8070-A5EF96DAC17A}"/>
              </a:ext>
            </a:extLst>
          </p:cNvPr>
          <p:cNvSpPr/>
          <p:nvPr userDrawn="1"/>
        </p:nvSpPr>
        <p:spPr>
          <a:xfrm>
            <a:off x="514600" y="6514034"/>
            <a:ext cx="455220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Task Force on Hemispheric Transport of Air Pollution</a:t>
            </a:r>
          </a:p>
        </p:txBody>
      </p:sp>
      <p:cxnSp>
        <p:nvCxnSpPr>
          <p:cNvPr id="7" name="Gerade Verbindung 5">
            <a:extLst>
              <a:ext uri="{FF2B5EF4-FFF2-40B4-BE49-F238E27FC236}">
                <a16:creationId xmlns:a16="http://schemas.microsoft.com/office/drawing/2014/main" id="{823489BB-EB13-4178-8FD9-7CCC6311E201}"/>
              </a:ext>
            </a:extLst>
          </p:cNvPr>
          <p:cNvCxnSpPr/>
          <p:nvPr userDrawn="1"/>
        </p:nvCxnSpPr>
        <p:spPr>
          <a:xfrm>
            <a:off x="609600" y="6422575"/>
            <a:ext cx="10774877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3B0B2F-D71C-49E7-9A5B-17C3D37AE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WGSR60 - TFHTAP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3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ntry-slide-title-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350685" y="1919289"/>
            <a:ext cx="8841316" cy="1470025"/>
          </a:xfrm>
        </p:spPr>
        <p:txBody>
          <a:bodyPr lIns="457200" rIns="457200" anchor="ctr"/>
          <a:lstStyle>
            <a:lvl1pPr>
              <a:defRPr sz="4500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65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3350684" y="3886200"/>
            <a:ext cx="8837083" cy="1752600"/>
          </a:xfrm>
        </p:spPr>
        <p:txBody>
          <a:bodyPr lIns="457200" rIns="45720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57267" y="6516689"/>
            <a:ext cx="2110317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694AA-2A09-4281-A0AC-055865A5D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85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4CD66-9604-4305-B5A8-78B29733E3FB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47072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4" y="1600201"/>
            <a:ext cx="5230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5767" y="1600201"/>
            <a:ext cx="52302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2101-ADE3-4411-8509-CE09211AA481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693778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57529-EAD9-48B3-91A9-187C3E17D5BF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946678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575DE-90EA-43E8-99E7-C79D7B8D1FF9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648048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85DD-37C5-4445-A386-69E4688B873F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72058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31B-F5C6-4CDA-B255-AD28AC3146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835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11DA-FCFA-40A2-8A7C-551411CC873A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95125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39C79-261A-4A22-ACC0-31F52339D5E6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162455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412E-6CE6-4894-9AD8-4FECDCDD323A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44072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1167" y="455613"/>
            <a:ext cx="2664884" cy="5670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4" y="455613"/>
            <a:ext cx="7795683" cy="567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5EA59-A23C-4E7E-9995-208EA4FE05B4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620131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5AD86-B71F-44DD-A4AE-116C0CC2454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8527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31B-F5C6-4CDA-B255-AD28AC3146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6619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4419-65E7-4E4F-AFFE-D617DCF4BA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8245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4963"/>
            <a:ext cx="5382684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5" y="1604963"/>
            <a:ext cx="538268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63E34-F582-44CB-B2F7-C0C785D21D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8925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B49D-2714-4344-9895-5990E61E45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5837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A1478-2DE5-43B7-AD2C-90E20759C5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465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4419-65E7-4E4F-AFFE-D617DCF4BA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0577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60E6-3E52-4D70-A688-81CD7167D9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1844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68B28-32D9-417C-A018-33F1AB59A2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2290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7B9FA-ED9F-4988-AD30-A225033F72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7568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8401-ED52-4DBD-AEEE-11246A2CDA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1622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085" y="1604963"/>
            <a:ext cx="2741083" cy="4522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604963"/>
            <a:ext cx="8024284" cy="45227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C74E-D9A2-4314-ABAB-CA5776E320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9983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130425"/>
            <a:ext cx="10358967" cy="146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4F283-FFED-4113-858D-3F59CC8CD8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9720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attersatz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281003" y="1844675"/>
            <a:ext cx="9601253" cy="3600629"/>
          </a:xfrm>
          <a:prstGeom prst="rect">
            <a:avLst/>
          </a:prstGeom>
        </p:spPr>
        <p:txBody>
          <a:bodyPr lIns="72000" tIns="0" rIns="0"/>
          <a:lstStyle>
            <a:lvl1pPr marL="380990" indent="-380990" algn="l">
              <a:buFont typeface="Wingdings" pitchFamily="2" charset="2"/>
              <a:buChar char="§"/>
              <a:defRPr sz="2133" baseline="0">
                <a:solidFill>
                  <a:srgbClr val="00489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990575" indent="-380990">
              <a:buFont typeface="Wingdings" pitchFamily="2" charset="2"/>
              <a:buChar char="§"/>
              <a:defRPr sz="2133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676358" indent="-457189">
              <a:buFont typeface="Arial" pitchFamily="34" charset="0"/>
              <a:buChar char="•"/>
              <a:defRPr sz="2133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2133547" indent="-304792">
              <a:buFont typeface="Arial" pitchFamily="34" charset="0"/>
              <a:buChar char="•"/>
              <a:defRPr sz="2133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/>
              <a:t>Text hier</a:t>
            </a:r>
          </a:p>
          <a:p>
            <a:pPr lvl="1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711A15A-E627-44E6-90DD-35D7E18C4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8895" y="66179"/>
            <a:ext cx="5760640" cy="43691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67" baseline="0">
                <a:solidFill>
                  <a:srgbClr val="00489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66908D3-1FED-4077-8070-A5EF96DAC17A}"/>
              </a:ext>
            </a:extLst>
          </p:cNvPr>
          <p:cNvSpPr/>
          <p:nvPr userDrawn="1"/>
        </p:nvSpPr>
        <p:spPr>
          <a:xfrm>
            <a:off x="514600" y="6514034"/>
            <a:ext cx="455220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Task Force on Hemispheric Transport of Air Pollution</a:t>
            </a:r>
          </a:p>
        </p:txBody>
      </p:sp>
      <p:cxnSp>
        <p:nvCxnSpPr>
          <p:cNvPr id="7" name="Gerade Verbindung 5">
            <a:extLst>
              <a:ext uri="{FF2B5EF4-FFF2-40B4-BE49-F238E27FC236}">
                <a16:creationId xmlns:a16="http://schemas.microsoft.com/office/drawing/2014/main" id="{823489BB-EB13-4178-8FD9-7CCC6311E201}"/>
              </a:ext>
            </a:extLst>
          </p:cNvPr>
          <p:cNvCxnSpPr/>
          <p:nvPr userDrawn="1"/>
        </p:nvCxnSpPr>
        <p:spPr>
          <a:xfrm>
            <a:off x="609600" y="6422575"/>
            <a:ext cx="10774877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3B0B2F-D71C-49E7-9A5B-17C3D37AE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WGSR60 - TFHTAP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892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aseline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EBB5A5-1D98-4AA8-B576-D10F0BDCA23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8" name="Gerade Verbindung 5">
            <a:extLst>
              <a:ext uri="{FF2B5EF4-FFF2-40B4-BE49-F238E27FC236}">
                <a16:creationId xmlns:a16="http://schemas.microsoft.com/office/drawing/2014/main" id="{AD5C0D9D-9EB8-40E1-9E07-052CACE2290F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CED8CB20-71DC-4EF2-B4E9-3ECF736384A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0455" y="1593890"/>
            <a:ext cx="5119703" cy="36036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lang="de-DE" sz="2000" b="1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de-DE" dirty="0"/>
              <a:t>01 Blindtext Ü1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3FBA3A4-0B4A-477E-86A1-E050B71E7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6834" y="2033626"/>
            <a:ext cx="4763324" cy="167209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1pPr>
            <a:lvl2pPr marL="742950" indent="-28575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2pPr>
            <a:lvl3pPr marL="1257300" indent="-342900">
              <a:buFont typeface="Arial" pitchFamily="34" charset="0"/>
              <a:buChar char="•"/>
              <a:defRPr sz="1600">
                <a:solidFill>
                  <a:srgbClr val="58585A"/>
                </a:solidFill>
              </a:defRPr>
            </a:lvl3pPr>
          </a:lstStyle>
          <a:p>
            <a:pPr lvl="0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5FCDDC3C-A5E3-405A-BF79-1BDF809335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343" y="2033626"/>
            <a:ext cx="4776206" cy="167209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1pPr>
            <a:lvl2pPr marL="742950" indent="-28575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2pPr>
            <a:lvl3pPr marL="1257300" indent="-342900">
              <a:buFont typeface="Arial" pitchFamily="34" charset="0"/>
              <a:buChar char="•"/>
              <a:defRPr sz="1600">
                <a:solidFill>
                  <a:srgbClr val="58585A"/>
                </a:solidFill>
              </a:defRPr>
            </a:lvl3pPr>
          </a:lstStyle>
          <a:p>
            <a:pPr lvl="0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3F2EAFD4-4E58-4CA9-ADC2-04A83ADAD4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6834" y="4232246"/>
            <a:ext cx="4763324" cy="167209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1pPr>
            <a:lvl2pPr marL="914400" indent="-4572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2pPr>
            <a:lvl3pPr>
              <a:defRPr sz="1600">
                <a:solidFill>
                  <a:srgbClr val="58585A"/>
                </a:solidFill>
              </a:defRPr>
            </a:lvl3pPr>
          </a:lstStyle>
          <a:p>
            <a:pPr lvl="0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8599CDB5-5B8C-4FAA-9E75-3D83DA2241F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3561" y="3800199"/>
            <a:ext cx="5119703" cy="36036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lang="de-DE" sz="2000" b="1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de-DE" dirty="0"/>
              <a:t>02 Blindtext Ü1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A2E294A-5163-42DA-8079-0B7F0E628B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70437" y="4237454"/>
            <a:ext cx="4777463" cy="167209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1pPr>
            <a:lvl2pPr marL="742950" indent="-28575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2pPr>
            <a:lvl3pPr marL="1257300" indent="-342900">
              <a:buFont typeface="Arial" pitchFamily="34" charset="0"/>
              <a:buChar char="•"/>
              <a:defRPr sz="1600">
                <a:solidFill>
                  <a:srgbClr val="58585A"/>
                </a:solidFill>
              </a:defRPr>
            </a:lvl3pPr>
          </a:lstStyle>
          <a:p>
            <a:pPr lvl="0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28" name="Inhaltsplatzhalter 5">
            <a:extLst>
              <a:ext uri="{FF2B5EF4-FFF2-40B4-BE49-F238E27FC236}">
                <a16:creationId xmlns:a16="http://schemas.microsoft.com/office/drawing/2014/main" id="{77668D3F-DD5F-4A5A-B575-EC8F5AC94E4D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413000" y="1593890"/>
            <a:ext cx="5133549" cy="36036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lang="de-DE" sz="2000" b="1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de-DE" dirty="0"/>
              <a:t>01 Blindtext Ü1</a:t>
            </a:r>
          </a:p>
        </p:txBody>
      </p:sp>
      <p:sp>
        <p:nvSpPr>
          <p:cNvPr id="29" name="Inhaltsplatzhalter 5">
            <a:extLst>
              <a:ext uri="{FF2B5EF4-FFF2-40B4-BE49-F238E27FC236}">
                <a16:creationId xmlns:a16="http://schemas.microsoft.com/office/drawing/2014/main" id="{8A2566A2-A158-4EFE-8D85-90C27C15B35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427344" y="3800199"/>
            <a:ext cx="5119205" cy="36036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lang="de-DE" sz="2000" b="1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de-DE" dirty="0"/>
              <a:t>04 Blindtext Ü1</a:t>
            </a:r>
          </a:p>
        </p:txBody>
      </p:sp>
    </p:spTree>
    <p:extLst>
      <p:ext uri="{BB962C8B-B14F-4D97-AF65-F5344CB8AC3E}">
        <p14:creationId xmlns:p14="http://schemas.microsoft.com/office/powerpoint/2010/main" val="3890480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ttersatz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D89DFB-82C8-4C13-9FBD-ED9E82EBCD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8" name="Gerade Verbindung 5">
            <a:extLst>
              <a:ext uri="{FF2B5EF4-FFF2-40B4-BE49-F238E27FC236}">
                <a16:creationId xmlns:a16="http://schemas.microsoft.com/office/drawing/2014/main" id="{E2CC554F-7EC8-447F-B690-78F2575FC7D1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A58CC3EB-EEED-4876-BE03-2E408F21B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D6F2C2B-9794-478E-85FD-BE2B8CE3E0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55" y="1593890"/>
            <a:ext cx="10959143" cy="4218435"/>
          </a:xfrm>
          <a:prstGeom prst="rect">
            <a:avLst/>
          </a:prstGeom>
        </p:spPr>
        <p:txBody>
          <a:bodyPr lIns="72000" tIns="0" rIns="0"/>
          <a:lstStyle>
            <a:lvl1pPr marL="285750" indent="-285750" algn="l">
              <a:buFont typeface="Wingdings" pitchFamily="2" charset="2"/>
              <a:buChar char="§"/>
              <a:defRPr sz="1600" baseline="0">
                <a:solidFill>
                  <a:srgbClr val="00489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Wingdings" pitchFamily="2" charset="2"/>
              <a:buChar char="§"/>
              <a:defRPr sz="1600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257300" indent="-342900">
              <a:buFont typeface="Arial" pitchFamily="34" charset="0"/>
              <a:buChar char="•"/>
              <a:defRPr sz="1600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600">
                <a:solidFill>
                  <a:srgbClr val="003A8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/>
              <a:t>Text hier</a:t>
            </a:r>
          </a:p>
          <a:p>
            <a:pPr lvl="1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14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38EAD6B-945B-4167-A20F-35DD1207CB8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CE7FE16C-7E1E-4887-924C-422394D1E0F6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E446EC6A-F20D-4AC7-9981-7198A2E2C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9110AEC5-532F-4E3D-9B53-35121C9B41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4129" y="1602052"/>
            <a:ext cx="5220000" cy="420697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aseline="0">
                <a:solidFill>
                  <a:srgbClr val="748086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8585A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8585A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8585A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8585A"/>
                </a:solidFill>
              </a:defRPr>
            </a:lvl5pPr>
          </a:lstStyle>
          <a:p>
            <a:pPr lvl="0"/>
            <a:r>
              <a:rPr lang="de-DE" dirty="0"/>
              <a:t>Text durch klicken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D798A26D-A82B-456E-8987-1B6713F676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454" y="1602052"/>
            <a:ext cx="5220000" cy="420697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Wingdings" pitchFamily="2" charset="2"/>
              <a:buNone/>
              <a:defRPr sz="1600" baseline="0">
                <a:solidFill>
                  <a:srgbClr val="748086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8585A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8585A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8585A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8585A"/>
                </a:solidFill>
              </a:defRPr>
            </a:lvl5pPr>
          </a:lstStyle>
          <a:p>
            <a:pPr lvl="0"/>
            <a:r>
              <a:rPr lang="de-DE" dirty="0"/>
              <a:t>Text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78458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4963"/>
            <a:ext cx="5382684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04963"/>
            <a:ext cx="538268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63E34-F582-44CB-B2F7-C0C785D21D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1394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0A5F673-0E78-4E49-BC1B-33DBBAF778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7545D1FC-CC88-499A-8FE0-F18347F97748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ECA8D195-CC17-4DE1-8316-24D82A3A8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49D5499-4DE7-4E72-B9F8-CE6EE8B3281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0455" y="1602052"/>
            <a:ext cx="5219999" cy="3653896"/>
          </a:xfrm>
          <a:prstGeom prst="rect">
            <a:avLst/>
          </a:prstGeom>
        </p:spPr>
        <p:txBody>
          <a:bodyPr lIns="0" tIns="0" rIns="0" bIns="0" numCol="1"/>
          <a:lstStyle>
            <a:lvl1pPr marL="0" indent="0">
              <a:buNone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Bildplatzhalter 12">
            <a:extLst>
              <a:ext uri="{FF2B5EF4-FFF2-40B4-BE49-F238E27FC236}">
                <a16:creationId xmlns:a16="http://schemas.microsoft.com/office/drawing/2014/main" id="{7DCD0E76-F704-49D6-A1B5-06ED3CDD18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4400" y="1601999"/>
            <a:ext cx="5219999" cy="36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554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392BC05-440C-4590-A558-54A3F75E8C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5805CFFD-A027-44BF-ACC8-24472AD8F41F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AD267824-7EE1-4254-957E-2A6287F83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7936994-1AA9-4A50-BC21-B4C5B65FE86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14400" y="1602000"/>
            <a:ext cx="5220000" cy="3654000"/>
          </a:xfrm>
          <a:prstGeom prst="rect">
            <a:avLst/>
          </a:prstGeom>
        </p:spPr>
        <p:txBody>
          <a:bodyPr lIns="0" tIns="0" rIns="0" bIns="0" numCol="1"/>
          <a:lstStyle>
            <a:lvl1pPr marL="0" indent="0">
              <a:buNone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Bildplatzhalter 12">
            <a:extLst>
              <a:ext uri="{FF2B5EF4-FFF2-40B4-BE49-F238E27FC236}">
                <a16:creationId xmlns:a16="http://schemas.microsoft.com/office/drawing/2014/main" id="{F8FF4314-EC54-4E78-AE2A-D2C198376A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000" y="1602000"/>
            <a:ext cx="5220000" cy="36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3412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Einspaltig unter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8421230-653F-493C-A51F-5737B439E2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1" name="Gerade Verbindung 5">
            <a:extLst>
              <a:ext uri="{FF2B5EF4-FFF2-40B4-BE49-F238E27FC236}">
                <a16:creationId xmlns:a16="http://schemas.microsoft.com/office/drawing/2014/main" id="{BED51E02-12E3-4B52-B15C-2E0B49D4E380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853FF743-C0ED-480A-8238-785DA866D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AECB0F0-BE47-4933-8084-6A645AA3FD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599" y="3568849"/>
            <a:ext cx="10980000" cy="1872000"/>
          </a:xfrm>
          <a:prstGeom prst="rect">
            <a:avLst/>
          </a:prstGeom>
        </p:spPr>
        <p:txBody>
          <a:bodyPr lIns="0" tIns="0" rIns="0" bIns="0" numCol="1"/>
          <a:lstStyle>
            <a:lvl1pPr marL="285750" indent="-285750">
              <a:buFont typeface="Wingdings" pitchFamily="2" charset="2"/>
              <a:buChar char="§"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Font typeface="Wingdings" pitchFamily="2" charset="2"/>
              <a:buNone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718506AA-DEE3-4422-A33A-88EEA8E3F4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" y="1843926"/>
            <a:ext cx="10980000" cy="15748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57676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zentriert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869BDEF-FA0A-436A-B552-472A7E356A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A5D9A9FD-6371-403D-8843-E5A49301257C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>
            <a:extLst>
              <a:ext uri="{FF2B5EF4-FFF2-40B4-BE49-F238E27FC236}">
                <a16:creationId xmlns:a16="http://schemas.microsoft.com/office/drawing/2014/main" id="{426BA429-5FC5-4811-85A2-F4E6B1A71F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92931B8C-C993-4B62-A427-2D36495F42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" y="1843926"/>
            <a:ext cx="10980000" cy="3600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649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91C665-322A-439B-9BAC-3DA0C78D24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7" name="Gerade Verbindung 5">
            <a:extLst>
              <a:ext uri="{FF2B5EF4-FFF2-40B4-BE49-F238E27FC236}">
                <a16:creationId xmlns:a16="http://schemas.microsoft.com/office/drawing/2014/main" id="{C4DDDD10-8408-4EA7-B661-BC9A1E868A7F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42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60FF95-709E-4FC8-BF84-28884E60668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1" name="Gerade Verbindung 5">
            <a:extLst>
              <a:ext uri="{FF2B5EF4-FFF2-40B4-BE49-F238E27FC236}">
                <a16:creationId xmlns:a16="http://schemas.microsoft.com/office/drawing/2014/main" id="{CB5311F9-0D33-41A4-9495-EB4468A2D93A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91F01219-CA9B-47DC-9CC0-7BFBF1B65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99EDC13-DD3D-43D8-B1F0-486625E0C9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599" y="1854200"/>
            <a:ext cx="10980000" cy="720080"/>
          </a:xfrm>
          <a:prstGeom prst="rect">
            <a:avLst/>
          </a:prstGeom>
        </p:spPr>
        <p:txBody>
          <a:bodyPr lIns="0" tIns="0" rIns="0" bIns="0" numCol="1"/>
          <a:lstStyle>
            <a:lvl1pPr marL="0" indent="0">
              <a:buFont typeface="Symbol" pitchFamily="18" charset="2"/>
              <a:buNone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CAC12A5A-5418-400F-A4F5-84894B0232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0677" y="2673350"/>
            <a:ext cx="10406310" cy="2903586"/>
          </a:xfrm>
          <a:prstGeom prst="rect">
            <a:avLst/>
          </a:prstGeom>
        </p:spPr>
        <p:txBody>
          <a:bodyPr lIns="72000" tIns="0" rIns="0" bIns="0"/>
          <a:lstStyle>
            <a:lvl1pPr marL="342900" indent="-34290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1pPr>
            <a:lvl2pPr marL="742950" indent="-28575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2pPr>
            <a:lvl3pPr marL="11430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3pPr>
            <a:lvl4pPr marL="16002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4pPr>
            <a:lvl5pPr marL="20574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3984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liederung unter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E142518-61AC-4954-B683-570D72048C3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5" name="Gerade Verbindung 5">
            <a:extLst>
              <a:ext uri="{FF2B5EF4-FFF2-40B4-BE49-F238E27FC236}">
                <a16:creationId xmlns:a16="http://schemas.microsoft.com/office/drawing/2014/main" id="{08930293-954B-4357-8F36-C9663759047B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>
            <a:extLst>
              <a:ext uri="{FF2B5EF4-FFF2-40B4-BE49-F238E27FC236}">
                <a16:creationId xmlns:a16="http://schemas.microsoft.com/office/drawing/2014/main" id="{159C6CDD-86F7-40C7-8AFC-CCC373831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C7F4E188-3C04-410B-B5B4-CB3535D26E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2673350"/>
            <a:ext cx="10980000" cy="1511300"/>
          </a:xfrm>
          <a:prstGeom prst="rect">
            <a:avLst/>
          </a:prstGeom>
        </p:spPr>
        <p:txBody>
          <a:bodyPr lIns="72000" tIns="0" rIns="0" bIns="0"/>
          <a:lstStyle>
            <a:lvl1pPr marL="342900" indent="-34290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1pPr>
            <a:lvl2pPr marL="742950" indent="-28575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2pPr>
            <a:lvl3pPr marL="11430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3pPr>
            <a:lvl4pPr marL="16002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4pPr>
            <a:lvl5pPr marL="20574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E2571DC-0550-4F83-98A1-4D44A2B501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599" y="4282338"/>
            <a:ext cx="10980000" cy="1511300"/>
          </a:xfrm>
          <a:prstGeom prst="rect">
            <a:avLst/>
          </a:prstGeom>
        </p:spPr>
        <p:txBody>
          <a:bodyPr lIns="72000" tIns="0" rIns="0" bIns="0"/>
          <a:lstStyle>
            <a:lvl1pPr marL="342900" indent="-34290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1pPr>
            <a:lvl2pPr marL="742950" indent="-285750">
              <a:buFont typeface="Wingdings" pitchFamily="2" charset="2"/>
              <a:buChar char="§"/>
              <a:defRPr sz="1600">
                <a:solidFill>
                  <a:srgbClr val="748086"/>
                </a:solidFill>
              </a:defRPr>
            </a:lvl2pPr>
            <a:lvl3pPr marL="11430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3pPr>
            <a:lvl4pPr marL="16002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4pPr>
            <a:lvl5pPr marL="2057400" indent="-228600">
              <a:buFont typeface="Arial" pitchFamily="34" charset="0"/>
              <a:buChar char="•"/>
              <a:defRPr sz="1600">
                <a:solidFill>
                  <a:srgbClr val="748086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E87213-C420-492C-8E6D-4F0F7DDCBC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599" y="1854200"/>
            <a:ext cx="10980000" cy="720080"/>
          </a:xfrm>
          <a:prstGeom prst="rect">
            <a:avLst/>
          </a:prstGeom>
        </p:spPr>
        <p:txBody>
          <a:bodyPr lIns="0" tIns="0" rIns="0" bIns="0" numCol="1"/>
          <a:lstStyle>
            <a:lvl1pPr marL="285750" indent="-285750">
              <a:buFont typeface="Wingdings" pitchFamily="2" charset="2"/>
              <a:buChar char="§"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Wingdings" pitchFamily="2" charset="2"/>
              <a:buChar char="§"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4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872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Gliederung 2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863C4A0-CCDE-46CA-8DBD-71F6D85050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2" name="Gerade Verbindung 5">
            <a:extLst>
              <a:ext uri="{FF2B5EF4-FFF2-40B4-BE49-F238E27FC236}">
                <a16:creationId xmlns:a16="http://schemas.microsoft.com/office/drawing/2014/main" id="{C0A7C8CE-C58A-4C22-9D75-FFFFDCE2E34F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E98579C0-FCB3-49B2-86CD-345716E6E4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92" y="631872"/>
            <a:ext cx="9712011" cy="43691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7DAF65E-B8F5-4B33-9414-F6A1964735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599" y="1854200"/>
            <a:ext cx="10980000" cy="720080"/>
          </a:xfrm>
          <a:prstGeom prst="rect">
            <a:avLst/>
          </a:prstGeom>
        </p:spPr>
        <p:txBody>
          <a:bodyPr lIns="0" tIns="0" rIns="0" bIns="0" numCol="1"/>
          <a:lstStyle>
            <a:lvl1pPr marL="0" indent="0">
              <a:buFont typeface="Symbol" pitchFamily="18" charset="2"/>
              <a:buNone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3F91AB6-FE15-4A42-9497-FA6B7539CA4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9599" y="2681287"/>
            <a:ext cx="5313057" cy="2850377"/>
          </a:xfrm>
          <a:prstGeom prst="rect">
            <a:avLst/>
          </a:prstGeom>
        </p:spPr>
        <p:txBody>
          <a:bodyPr lIns="72000" tIns="0" rIns="0" bIns="0" numCol="1"/>
          <a:lstStyle>
            <a:lvl1pPr marL="285750" indent="-285750">
              <a:buFont typeface="Wingdings" pitchFamily="2" charset="2"/>
              <a:buChar char="§"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Wingdings" pitchFamily="2" charset="2"/>
              <a:buChar char="§"/>
              <a:defRPr sz="160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60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1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pPr lvl="1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7D69DC0-6D78-4829-AB69-A232E07126D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75999" y="2681287"/>
            <a:ext cx="5313600" cy="2850369"/>
          </a:xfrm>
          <a:prstGeom prst="rect">
            <a:avLst/>
          </a:prstGeom>
        </p:spPr>
        <p:txBody>
          <a:bodyPr lIns="72000" tIns="0" rIns="0" bIns="0" numCol="1"/>
          <a:lstStyle>
            <a:lvl1pPr marL="285750" indent="-285750">
              <a:buFont typeface="Wingdings" pitchFamily="2" charset="2"/>
              <a:buChar char="§"/>
              <a:defRPr sz="1600" baseline="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Wingdings" pitchFamily="2" charset="2"/>
              <a:buChar char="§"/>
              <a:defRPr sz="160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600">
                <a:solidFill>
                  <a:srgbClr val="748086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1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pPr lvl="1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915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DD151C9-DF55-460A-899D-3A8B8AD11225}"/>
              </a:ext>
            </a:extLst>
          </p:cNvPr>
          <p:cNvSpPr/>
          <p:nvPr userDrawn="1"/>
        </p:nvSpPr>
        <p:spPr>
          <a:xfrm>
            <a:off x="529424" y="3430910"/>
            <a:ext cx="70421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00589C"/>
                </a:solidFill>
                <a:latin typeface="+mj-lt"/>
              </a:rPr>
              <a:t>Research Institute </a:t>
            </a:r>
            <a:r>
              <a:rPr lang="de-DE" sz="1600" dirty="0" err="1">
                <a:solidFill>
                  <a:srgbClr val="00589C"/>
                </a:solidFill>
                <a:latin typeface="+mj-lt"/>
              </a:rPr>
              <a:t>for</a:t>
            </a:r>
            <a:r>
              <a:rPr lang="de-DE" sz="1600" dirty="0">
                <a:solidFill>
                  <a:srgbClr val="00589C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rgbClr val="00589C"/>
                </a:solidFill>
                <a:latin typeface="+mj-lt"/>
              </a:rPr>
              <a:t>Sustainability</a:t>
            </a:r>
            <a:r>
              <a:rPr lang="de-DE" sz="1600">
                <a:solidFill>
                  <a:srgbClr val="00589C"/>
                </a:solidFill>
                <a:latin typeface="+mj-lt"/>
              </a:rPr>
              <a:t> (RIFS)</a:t>
            </a:r>
            <a:br>
              <a:rPr lang="de-DE" sz="1600" dirty="0">
                <a:solidFill>
                  <a:srgbClr val="00589C"/>
                </a:solidFill>
                <a:latin typeface="+mj-lt"/>
              </a:rPr>
            </a:br>
            <a:r>
              <a:rPr lang="de-DE" sz="1600" dirty="0">
                <a:solidFill>
                  <a:srgbClr val="00589C"/>
                </a:solidFill>
                <a:latin typeface="+mj-lt"/>
              </a:rPr>
              <a:t>Berliner Straße 130</a:t>
            </a:r>
            <a:br>
              <a:rPr lang="de-DE" sz="1600" dirty="0">
                <a:solidFill>
                  <a:srgbClr val="00589C"/>
                </a:solidFill>
                <a:latin typeface="+mj-lt"/>
              </a:rPr>
            </a:br>
            <a:r>
              <a:rPr lang="de-DE" sz="1600" dirty="0">
                <a:solidFill>
                  <a:srgbClr val="00589C"/>
                </a:solidFill>
                <a:latin typeface="+mj-lt"/>
              </a:rPr>
              <a:t>D – 14467 Potsdam</a:t>
            </a:r>
            <a:br>
              <a:rPr lang="de-DE" sz="1600" dirty="0">
                <a:solidFill>
                  <a:srgbClr val="00589C"/>
                </a:solidFill>
                <a:latin typeface="+mj-lt"/>
              </a:rPr>
            </a:br>
            <a:r>
              <a:rPr lang="de-DE" sz="1600" dirty="0">
                <a:solidFill>
                  <a:srgbClr val="00589C"/>
                </a:solidFill>
                <a:latin typeface="+mj-lt"/>
              </a:rPr>
              <a:t>Web:</a:t>
            </a:r>
            <a:r>
              <a:rPr lang="de-DE" sz="1600" dirty="0">
                <a:solidFill>
                  <a:srgbClr val="004899"/>
                </a:solidFill>
                <a:latin typeface="+mj-lt"/>
              </a:rPr>
              <a:t> </a:t>
            </a:r>
            <a:r>
              <a:rPr lang="de-DE" sz="1600" dirty="0">
                <a:solidFill>
                  <a:schemeClr val="tx2"/>
                </a:solidFill>
                <a:latin typeface="+mj-lt"/>
                <a:hlinkClick r:id="rId2"/>
              </a:rPr>
              <a:t>www.iass-potsdam.de</a:t>
            </a:r>
            <a:endParaRPr lang="de-DE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E7FD90F-FBF2-4A77-BD12-CB04F6223D67}"/>
              </a:ext>
            </a:extLst>
          </p:cNvPr>
          <p:cNvSpPr/>
          <p:nvPr userDrawn="1"/>
        </p:nvSpPr>
        <p:spPr>
          <a:xfrm>
            <a:off x="529423" y="583670"/>
            <a:ext cx="703810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kern="1200" baseline="0" dirty="0">
                <a:solidFill>
                  <a:srgbClr val="0058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Contact 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4EEF0C1B-E9F7-4580-A840-8DCBDA7B7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425" y="2349806"/>
            <a:ext cx="7042100" cy="994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de-DE" sz="1600" kern="1200" dirty="0" smtClean="0">
                <a:solidFill>
                  <a:srgbClr val="00589C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Name, </a:t>
            </a:r>
            <a:br>
              <a:rPr lang="de-DE" dirty="0"/>
            </a:br>
            <a:r>
              <a:rPr lang="de-DE" dirty="0" err="1"/>
              <a:t>Function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Mail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41038F8-371C-4762-9EFF-4EF4110C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D6E9FF18-06EF-4F71-8C9D-805953D87B13}"/>
              </a:ext>
            </a:extLst>
          </p:cNvPr>
          <p:cNvCxnSpPr>
            <a:cxnSpLocks/>
          </p:cNvCxnSpPr>
          <p:nvPr userDrawn="1"/>
        </p:nvCxnSpPr>
        <p:spPr>
          <a:xfrm>
            <a:off x="609599" y="6422575"/>
            <a:ext cx="1098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738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41552A2-C6E3-4CFC-AB73-4D6865D6219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6833" y="1462800"/>
            <a:ext cx="11236800" cy="458046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87F1BB4-5DC7-47BF-8C61-6ADA4C986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0" y="5019316"/>
            <a:ext cx="11236800" cy="1023950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C0A4840-2457-48E2-A9B5-BEC54D45FA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770" y="5087326"/>
            <a:ext cx="10196957" cy="3070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418EA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04F208-AD34-4DF9-A8DA-A421CA175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770" y="5328696"/>
            <a:ext cx="10196957" cy="648066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 b="1">
                <a:solidFill>
                  <a:srgbClr val="74808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Subhead</a:t>
            </a:r>
            <a:endParaRPr lang="de-DE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F656B6D-F8B9-4F81-921E-6D5DDC5F3E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516" y="6080643"/>
            <a:ext cx="8071351" cy="57415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Authors</a:t>
            </a: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0E3A250-14DF-4217-8EC8-F0EB1DB7F3C9}"/>
              </a:ext>
            </a:extLst>
          </p:cNvPr>
          <p:cNvSpPr/>
          <p:nvPr userDrawn="1"/>
        </p:nvSpPr>
        <p:spPr>
          <a:xfrm>
            <a:off x="530036" y="740935"/>
            <a:ext cx="791371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n-US" sz="2000" b="0" i="0" u="none" strike="noStrike" kern="1200" baseline="30000" dirty="0">
                <a:solidFill>
                  <a:srgbClr val="7480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Institute for Sustainability – Helmholtz Center Potsdam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1AD4496-B65B-4CA5-A14A-03709DD9568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31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B49D-2714-4344-9895-5990E61E45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016" y="0"/>
            <a:ext cx="511298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5066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5">
            <a:extLst>
              <a:ext uri="{FF2B5EF4-FFF2-40B4-BE49-F238E27FC236}">
                <a16:creationId xmlns:a16="http://schemas.microsoft.com/office/drawing/2014/main" id="{137FEEB9-9E72-4D22-B01A-1AB5FF491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" b="29632"/>
          <a:stretch/>
        </p:blipFill>
        <p:spPr>
          <a:xfrm>
            <a:off x="474618" y="1462800"/>
            <a:ext cx="11236800" cy="45804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7F1BB4-5DC7-47BF-8C61-6ADA4C986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8" y="5019316"/>
            <a:ext cx="11236800" cy="1023950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C0A4840-2457-48E2-A9B5-BEC54D45FA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770" y="5087326"/>
            <a:ext cx="10196957" cy="3070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00589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04F208-AD34-4DF9-A8DA-A421CA175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770" y="5328696"/>
            <a:ext cx="10196957" cy="648066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 b="1">
                <a:solidFill>
                  <a:srgbClr val="74808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Subhead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A1DDF96-3CB0-4637-9943-AEBA1392984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EDC6801-BB28-4B89-9D0D-8005E964AB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516" y="6080643"/>
            <a:ext cx="8071351" cy="57415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Authors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7EAD689-83B5-4D22-A81B-BB6F8E7B8C60}"/>
              </a:ext>
            </a:extLst>
          </p:cNvPr>
          <p:cNvSpPr/>
          <p:nvPr userDrawn="1"/>
        </p:nvSpPr>
        <p:spPr>
          <a:xfrm>
            <a:off x="530036" y="740935"/>
            <a:ext cx="791371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n-US" sz="2000" b="0" i="0" u="none" strike="noStrike" kern="1200" baseline="30000" dirty="0">
                <a:solidFill>
                  <a:srgbClr val="7480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Institute for Sustainability – Helmholtz Centre Potsdam</a:t>
            </a:r>
          </a:p>
        </p:txBody>
      </p:sp>
    </p:spTree>
    <p:extLst>
      <p:ext uri="{BB962C8B-B14F-4D97-AF65-F5344CB8AC3E}">
        <p14:creationId xmlns:p14="http://schemas.microsoft.com/office/powerpoint/2010/main" val="1217378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_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640333-67F3-447C-846A-7A0C7A23BC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2796" y="1765192"/>
            <a:ext cx="5616000" cy="3958876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D4D1C0D5-BA84-4944-8E9F-201E9487A0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1765192"/>
            <a:ext cx="5608796" cy="39588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C0A4840-2457-48E2-A9B5-BEC54D45FA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22" y="637310"/>
            <a:ext cx="7193289" cy="3070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rgbClr val="0048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</a:t>
            </a:r>
          </a:p>
          <a:p>
            <a:pPr lvl="0"/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04F208-AD34-4DF9-A8DA-A421CA175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22" y="877812"/>
            <a:ext cx="10028308" cy="41066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rgbClr val="74808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Subhead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BA194D3-AE3E-4757-A530-4C969DCC41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967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C0A4840-2457-48E2-A9B5-BEC54D45FA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23" y="587432"/>
            <a:ext cx="8168649" cy="3070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DE" sz="2000" b="1" kern="1200" dirty="0">
                <a:solidFill>
                  <a:srgbClr val="00589C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</a:t>
            </a:r>
          </a:p>
          <a:p>
            <a:pPr lvl="0"/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04F208-AD34-4DF9-A8DA-A421CA175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23" y="894437"/>
            <a:ext cx="8168649" cy="41066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74808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Subhead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43F27C1-A26D-41B3-8CE3-382413FB49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1715B7-C31E-420B-ACDA-8DD4F6753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"/>
          <a:stretch/>
        </p:blipFill>
        <p:spPr>
          <a:xfrm>
            <a:off x="481177" y="1765193"/>
            <a:ext cx="5611225" cy="39588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B0AF43-E49D-4480-91F2-3064927D0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/>
          <a:stretch/>
        </p:blipFill>
        <p:spPr>
          <a:xfrm>
            <a:off x="6092404" y="1765193"/>
            <a:ext cx="5618419" cy="39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4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B5053F-7232-47C7-9B1E-4AD62BB666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A2CB278-51BD-40FB-9117-5C6A54C6C558}"/>
              </a:ext>
            </a:extLst>
          </p:cNvPr>
          <p:cNvGrpSpPr/>
          <p:nvPr userDrawn="1"/>
        </p:nvGrpSpPr>
        <p:grpSpPr>
          <a:xfrm>
            <a:off x="481177" y="1765193"/>
            <a:ext cx="11229646" cy="3958878"/>
            <a:chOff x="354598" y="1943158"/>
            <a:chExt cx="8429401" cy="297168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5E7E7F5-70B7-416B-A53D-4177756BBC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7"/>
            <a:stretch/>
          </p:blipFill>
          <p:spPr>
            <a:xfrm>
              <a:off x="354598" y="1943158"/>
              <a:ext cx="4212000" cy="297168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797417B-F649-4737-BF25-DF057B1B55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8"/>
            <a:stretch/>
          </p:blipFill>
          <p:spPr>
            <a:xfrm>
              <a:off x="4566599" y="1943158"/>
              <a:ext cx="4217400" cy="2971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289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2_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B6C5B07-75E1-48FF-955A-2D50B9FF8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176" y="176235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1B79D37-D001-4E9F-AE26-F5F13781CFF2}"/>
              </a:ext>
            </a:extLst>
          </p:cNvPr>
          <p:cNvSpPr/>
          <p:nvPr userDrawn="1"/>
        </p:nvSpPr>
        <p:spPr>
          <a:xfrm>
            <a:off x="472094" y="1112294"/>
            <a:ext cx="11374164" cy="2316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9C150D7-7952-4D74-9577-57D42C696C9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DBD95CA6-165A-4EB4-A6A6-6ED9B673E6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23" y="587432"/>
            <a:ext cx="8168649" cy="3070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DE" sz="2000" b="1" kern="1200" dirty="0">
                <a:solidFill>
                  <a:srgbClr val="00589C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</a:t>
            </a:r>
          </a:p>
          <a:p>
            <a:pPr lvl="0"/>
            <a:endParaRPr lang="de-DE" dirty="0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1BBE5EDE-1619-4FA4-B415-3B8CFC08AF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023" y="894437"/>
            <a:ext cx="8168649" cy="41066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74808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Subhead</a:t>
            </a:r>
            <a:endParaRPr lang="de-DE" dirty="0"/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51D167DE-9544-4458-ADA1-A70120A5F26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1175" y="381270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2" name="Bildplatzhalter 2">
            <a:extLst>
              <a:ext uri="{FF2B5EF4-FFF2-40B4-BE49-F238E27FC236}">
                <a16:creationId xmlns:a16="http://schemas.microsoft.com/office/drawing/2014/main" id="{E8F6C426-7B5A-4E36-8208-71379F6295A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32672" y="176235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5" name="Bildplatzhalter 2">
            <a:extLst>
              <a:ext uri="{FF2B5EF4-FFF2-40B4-BE49-F238E27FC236}">
                <a16:creationId xmlns:a16="http://schemas.microsoft.com/office/drawing/2014/main" id="{5C5B8570-8801-4662-A6FB-78646DD4F6E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71747" y="176235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6" name="Bildplatzhalter 2">
            <a:extLst>
              <a:ext uri="{FF2B5EF4-FFF2-40B4-BE49-F238E27FC236}">
                <a16:creationId xmlns:a16="http://schemas.microsoft.com/office/drawing/2014/main" id="{54AA82FE-8BFF-414E-A810-2CBDFE4BA3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32672" y="381270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7" name="Bildplatzhalter 2">
            <a:extLst>
              <a:ext uri="{FF2B5EF4-FFF2-40B4-BE49-F238E27FC236}">
                <a16:creationId xmlns:a16="http://schemas.microsoft.com/office/drawing/2014/main" id="{02380DD8-926E-4127-982F-41A65A6827E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1746" y="381270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709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titel 2_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1B79D37-D001-4E9F-AE26-F5F13781CFF2}"/>
              </a:ext>
            </a:extLst>
          </p:cNvPr>
          <p:cNvSpPr/>
          <p:nvPr userDrawn="1"/>
        </p:nvSpPr>
        <p:spPr>
          <a:xfrm>
            <a:off x="472094" y="1112294"/>
            <a:ext cx="11374164" cy="2316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18074CA-3F1F-4973-98B3-BE7453CB3B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6806" y="6509127"/>
            <a:ext cx="5573485" cy="2044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289FF5C-2C30-4AA5-B1BD-A0E4A5352A1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38B139F1-9495-4BD9-B7C4-C6EC36B362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176" y="176235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62F9960F-155D-4C76-81C7-FF6B72AD059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1175" y="381270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1CF011D8-AC11-476A-BB6A-BACF2A7EF9E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32672" y="176235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2" name="Bildplatzhalter 2">
            <a:extLst>
              <a:ext uri="{FF2B5EF4-FFF2-40B4-BE49-F238E27FC236}">
                <a16:creationId xmlns:a16="http://schemas.microsoft.com/office/drawing/2014/main" id="{54FE1F58-41AD-4046-9FEA-755620D519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71747" y="176235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3" name="Bildplatzhalter 2">
            <a:extLst>
              <a:ext uri="{FF2B5EF4-FFF2-40B4-BE49-F238E27FC236}">
                <a16:creationId xmlns:a16="http://schemas.microsoft.com/office/drawing/2014/main" id="{4583AFC6-2576-4051-A1E3-43E7208AF59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32672" y="381270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4" name="Bildplatzhalter 2">
            <a:extLst>
              <a:ext uri="{FF2B5EF4-FFF2-40B4-BE49-F238E27FC236}">
                <a16:creationId xmlns:a16="http://schemas.microsoft.com/office/drawing/2014/main" id="{D0360AB2-D150-4E05-A9B7-3F4CD616A8E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1746" y="3812701"/>
            <a:ext cx="3739077" cy="205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488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1085B0CD-FA27-49B7-AD00-E4F93D9F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7"/>
          <a:stretch/>
        </p:blipFill>
        <p:spPr>
          <a:xfrm>
            <a:off x="7972603" y="3815541"/>
            <a:ext cx="3756850" cy="205035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D3FE2F45-1F6A-45F7-87C5-A006DF6F3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4" b="7934"/>
          <a:stretch/>
        </p:blipFill>
        <p:spPr>
          <a:xfrm>
            <a:off x="4223746" y="3815541"/>
            <a:ext cx="3755139" cy="205035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A5D4354-24A0-4007-A80F-D13F9B11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" b="12022"/>
          <a:stretch/>
        </p:blipFill>
        <p:spPr>
          <a:xfrm>
            <a:off x="481174" y="3815542"/>
            <a:ext cx="3753709" cy="205035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9667072-38CB-4462-9C3F-6DBAA8317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7"/>
          <a:stretch/>
        </p:blipFill>
        <p:spPr>
          <a:xfrm>
            <a:off x="7975743" y="1765193"/>
            <a:ext cx="3751997" cy="205034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211B79CC-D47F-4040-98E5-D8D74BDC3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3"/>
          <a:stretch/>
        </p:blipFill>
        <p:spPr>
          <a:xfrm>
            <a:off x="7966823" y="1765192"/>
            <a:ext cx="3757776" cy="205035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34CA658-C71B-43AB-A35E-789CF8B91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4737"/>
          <a:stretch/>
        </p:blipFill>
        <p:spPr>
          <a:xfrm>
            <a:off x="4234885" y="1765193"/>
            <a:ext cx="3740859" cy="205035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D82852C9-0FAD-4183-B087-2C08CDAB8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8718"/>
          <a:stretch/>
        </p:blipFill>
        <p:spPr>
          <a:xfrm>
            <a:off x="481176" y="1765192"/>
            <a:ext cx="3757776" cy="2050351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12723D-556A-47BD-BDFF-5AC45D63B5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EF310DF-6B4E-4559-8AD1-9C5F3478A9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23" y="587432"/>
            <a:ext cx="8168649" cy="3070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DE" sz="2000" b="1" kern="1200" dirty="0">
                <a:solidFill>
                  <a:srgbClr val="00589C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</a:t>
            </a:r>
          </a:p>
          <a:p>
            <a:pPr lvl="0"/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4CE5904D-3EA7-42C1-A83E-C249518E6B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23" y="894437"/>
            <a:ext cx="8168649" cy="41066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74808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Subhead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37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1B79D37-D001-4E9F-AE26-F5F13781CFF2}"/>
              </a:ext>
            </a:extLst>
          </p:cNvPr>
          <p:cNvSpPr/>
          <p:nvPr userDrawn="1"/>
        </p:nvSpPr>
        <p:spPr>
          <a:xfrm>
            <a:off x="472094" y="1112294"/>
            <a:ext cx="11374164" cy="2316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A1B82AF-B8BD-4975-9378-85250FCDE0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 eingeben und für alle übernehmen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31910E0-9AE7-412E-B357-206FA2157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7"/>
          <a:stretch/>
        </p:blipFill>
        <p:spPr>
          <a:xfrm>
            <a:off x="7972603" y="3815541"/>
            <a:ext cx="3756850" cy="20503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25EA30-A0B9-4C3E-AF97-F89F58D76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4" b="7934"/>
          <a:stretch/>
        </p:blipFill>
        <p:spPr>
          <a:xfrm>
            <a:off x="4223746" y="3815541"/>
            <a:ext cx="3755139" cy="20503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EAFF312-C330-4584-B5BC-9F48746D4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" b="12022"/>
          <a:stretch/>
        </p:blipFill>
        <p:spPr>
          <a:xfrm>
            <a:off x="481174" y="3815542"/>
            <a:ext cx="3753709" cy="20503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7472CC7-4A53-44E1-B5FA-2E863E840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7"/>
          <a:stretch/>
        </p:blipFill>
        <p:spPr>
          <a:xfrm>
            <a:off x="7975743" y="1765193"/>
            <a:ext cx="3751997" cy="205034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FC9D2D0-5B95-4A12-9707-8D78FD715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3"/>
          <a:stretch/>
        </p:blipFill>
        <p:spPr>
          <a:xfrm>
            <a:off x="7966823" y="1765192"/>
            <a:ext cx="3757776" cy="20503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7D36ECB-7CE7-4E61-ADEE-492CBC7DB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4737"/>
          <a:stretch/>
        </p:blipFill>
        <p:spPr>
          <a:xfrm>
            <a:off x="4234885" y="1765193"/>
            <a:ext cx="3740859" cy="205035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4D60F75-52FF-474A-BF31-4709D87D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8718"/>
          <a:stretch/>
        </p:blipFill>
        <p:spPr>
          <a:xfrm>
            <a:off x="481176" y="1765192"/>
            <a:ext cx="3757776" cy="20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29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4682606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60E6-3E52-4D70-A688-81CD7167D9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927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A1478-2DE5-43B7-AD2C-90E20759C5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47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60E6-3E52-4D70-A688-81CD7167D9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189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68B28-32D9-417C-A018-33F1AB59A2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34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7B9FA-ED9F-4988-AD30-A225033F72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664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2130425"/>
            <a:ext cx="1035896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356350"/>
            <a:ext cx="2840567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0567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defRPr>
                <a:solidFill>
                  <a:srgbClr val="000000"/>
                </a:solidFill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fld id="{0C54E546-09DA-412E-87AE-33E62EE151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3"/>
            <a:ext cx="10968567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80" r:id="rId13"/>
  </p:sldLayoutIdLst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Arial Unicode MS" charset="0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entry-slide-content-ligh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44484" y="6516689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8918" y="6516689"/>
            <a:ext cx="2889249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CA0B88-0A52-4D2E-93D1-C5B7E15B7FE4}" type="slidenum">
              <a:rPr lang="en-US" smtClean="0"/>
              <a:pPr>
                <a:defRPr/>
              </a:pPr>
              <a:t>‹#›</a:t>
            </a:fld>
            <a:r>
              <a:rPr lang="en-US" dirty="0"/>
              <a:t>, date</a:t>
            </a:r>
          </a:p>
        </p:txBody>
      </p:sp>
      <p:sp>
        <p:nvSpPr>
          <p:cNvPr id="3789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12284" y="455613"/>
            <a:ext cx="106637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4" y="1600201"/>
            <a:ext cx="106637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9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rgbClr val="003399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99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rgbClr val="003399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5" y="2130425"/>
            <a:ext cx="1035896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356350"/>
            <a:ext cx="2840567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r>
              <a:rPr lang="en-US" dirty="0"/>
              <a:t>2/11/14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737605" y="6356350"/>
            <a:ext cx="2840567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defRPr>
                <a:solidFill>
                  <a:srgbClr val="000000"/>
                </a:solidFill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fld id="{0C54E546-09DA-412E-87AE-33E62EE151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5" y="1604963"/>
            <a:ext cx="10968567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6582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1" r:id="rId13"/>
  </p:sldLayoutIdLst>
  <p:hf sldNum="0" hdr="0" ftr="0"/>
  <p:txStyles>
    <p:titleStyle>
      <a:lvl1pPr algn="l" defTabSz="4571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4571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2pPr>
      <a:lvl3pPr algn="l" defTabSz="4571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3pPr>
      <a:lvl4pPr algn="l" defTabSz="4571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4pPr>
      <a:lvl5pPr algn="l" defTabSz="45718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MS PGothic" panose="020B0600070205080204" pitchFamily="34" charset="-128"/>
          <a:cs typeface="Arial Unicode MS" charset="0"/>
        </a:defRPr>
      </a:lvl5pPr>
      <a:lvl6pPr marL="2514537" indent="-228594" algn="l" defTabSz="45718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6pPr>
      <a:lvl7pPr marL="2971726" indent="-228594" algn="l" defTabSz="45718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7pPr>
      <a:lvl8pPr marL="3428914" indent="-228594" algn="l" defTabSz="45718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8pPr>
      <a:lvl9pPr marL="3886103" indent="-228594" algn="l" defTabSz="45718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9pPr>
    </p:titleStyle>
    <p:bodyStyle>
      <a:lvl1pPr marL="342891" indent="-342891" algn="l" defTabSz="457189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1pPr>
      <a:lvl2pPr marL="742932" indent="-285744" algn="l" defTabSz="457189" rtl="0" eaLnBrk="0" fontAlgn="base" hangingPunct="0">
        <a:lnSpc>
          <a:spcPct val="93000"/>
        </a:lnSpc>
        <a:spcBef>
          <a:spcPct val="0"/>
        </a:spcBef>
        <a:spcAft>
          <a:spcPts val="1139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Arial Unicode MS" charset="0"/>
          <a:cs typeface="+mn-cs"/>
        </a:defRPr>
      </a:lvl2pPr>
      <a:lvl3pPr marL="1142971" indent="-228594" algn="l" defTabSz="457189" rtl="0" eaLnBrk="0" fontAlgn="base" hangingPunct="0">
        <a:lnSpc>
          <a:spcPct val="93000"/>
        </a:lnSpc>
        <a:spcBef>
          <a:spcPct val="0"/>
        </a:spcBef>
        <a:spcAft>
          <a:spcPts val="851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3pPr>
      <a:lvl4pPr marL="1600160" indent="-228594" algn="l" defTabSz="457189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4pPr>
      <a:lvl5pPr marL="2057349" indent="-228594" algn="l" defTabSz="457189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5pPr>
      <a:lvl6pPr marL="2514537" indent="-228594" algn="l" defTabSz="457189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726" indent="-228594" algn="l" defTabSz="457189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8914" indent="-228594" algn="l" defTabSz="457189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103" indent="-228594" algn="l" defTabSz="457189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11">
            <a:extLst>
              <a:ext uri="{FF2B5EF4-FFF2-40B4-BE49-F238E27FC236}">
                <a16:creationId xmlns:a16="http://schemas.microsoft.com/office/drawing/2014/main" id="{8188F32B-0591-432F-813F-14F0C2C1ADB8}"/>
              </a:ext>
            </a:extLst>
          </p:cNvPr>
          <p:cNvCxnSpPr>
            <a:cxnSpLocks/>
          </p:cNvCxnSpPr>
          <p:nvPr userDrawn="1"/>
        </p:nvCxnSpPr>
        <p:spPr>
          <a:xfrm>
            <a:off x="489958" y="994970"/>
            <a:ext cx="9720000" cy="0"/>
          </a:xfrm>
          <a:prstGeom prst="line">
            <a:avLst/>
          </a:prstGeom>
          <a:ln w="12700">
            <a:solidFill>
              <a:srgbClr val="004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B1267CE-123B-4826-96C4-750B00CC9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6804" y="6456107"/>
            <a:ext cx="55734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Titel eingeben und für alle übernehmen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E9A81B-EAF5-4613-ABBD-A036A22C0BF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8197" y="130817"/>
            <a:ext cx="1970115" cy="134270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ACF6F88-32CA-45F8-A212-EAD7738EB198}"/>
              </a:ext>
            </a:extLst>
          </p:cNvPr>
          <p:cNvSpPr/>
          <p:nvPr userDrawn="1"/>
        </p:nvSpPr>
        <p:spPr>
          <a:xfrm>
            <a:off x="11314809" y="6555296"/>
            <a:ext cx="26930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fld id="{616935C0-FDED-478A-84AC-B8790614BAFC}" type="slidenum">
              <a:rPr lang="de-DE" sz="10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‹#›</a:t>
            </a:fld>
            <a:endParaRPr lang="de-DE" sz="1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A6C2F018-73F5-4F7D-8FE5-5CFF961D88C3}"/>
              </a:ext>
            </a:extLst>
          </p:cNvPr>
          <p:cNvSpPr txBox="1">
            <a:spLocks/>
          </p:cNvSpPr>
          <p:nvPr userDrawn="1"/>
        </p:nvSpPr>
        <p:spPr>
          <a:xfrm>
            <a:off x="724117" y="6449677"/>
            <a:ext cx="38735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Research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Sustainability</a:t>
            </a:r>
            <a:r>
              <a:rPr lang="de-DE" dirty="0"/>
              <a:t> – Helmholtz </a:t>
            </a:r>
            <a:r>
              <a:rPr lang="de-DE" dirty="0" err="1"/>
              <a:t>Centre</a:t>
            </a:r>
            <a:r>
              <a:rPr lang="de-DE" dirty="0"/>
              <a:t> Potsdam</a:t>
            </a:r>
          </a:p>
        </p:txBody>
      </p:sp>
    </p:spTree>
    <p:extLst>
      <p:ext uri="{BB962C8B-B14F-4D97-AF65-F5344CB8AC3E}">
        <p14:creationId xmlns:p14="http://schemas.microsoft.com/office/powerpoint/2010/main" val="377357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ssd.copernicus.org/preprints/essd-2022-442/essd-2022-442.pdf" TargetMode="External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dgar.jrc.ec.europa.eu/dataset_htap_v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719823"/>
            <a:ext cx="9144000" cy="91520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ts val="18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800" b="1" dirty="0"/>
              <a:t>TF-HTAP</a:t>
            </a:r>
            <a:br>
              <a:rPr lang="en-US" altLang="en-US" sz="4800" b="1" dirty="0"/>
            </a:br>
            <a:r>
              <a:rPr lang="en-US" altLang="en-US" sz="3600" b="1" dirty="0"/>
              <a:t>Update on HTAP activities on methane and ozone source apportionment</a:t>
            </a:r>
            <a:endParaRPr lang="en-US" altLang="en-US" sz="4800" b="1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1"/>
            <a:ext cx="822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1447800" y="6019800"/>
            <a:ext cx="9144000" cy="58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</a:pPr>
            <a:r>
              <a:rPr lang="en-AU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24</a:t>
            </a:r>
            <a:r>
              <a:rPr lang="en-AU" altLang="en-US" sz="16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</a:t>
            </a:r>
            <a:r>
              <a:rPr lang="en-AU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Meeting of the Task Force on Measurements and Modelling</a:t>
            </a:r>
          </a:p>
          <a:p>
            <a:pPr algn="ctr" eaLnBrk="1" hangingPunct="1">
              <a:buSzPct val="100000"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Warsaw, 12 May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1" y="32061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3037669" y="3828127"/>
            <a:ext cx="596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Terry Keating, Rosa Wu, Jacek Kaminski, and Tim Butler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42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0A7D-4835-FF4C-A79C-CE368BCC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Annually averaged (2010) regionally tagged ozone tracers: CAM-chem VOC-tagged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D2753-261C-B0D5-0566-517FBC2A3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7" t="15330" r="27276" b="30486"/>
          <a:stretch/>
        </p:blipFill>
        <p:spPr>
          <a:xfrm>
            <a:off x="369869" y="1068782"/>
            <a:ext cx="8640566" cy="5613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2575A-2FCF-0FF0-7BD8-C9BA38343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3" t="86129" r="33967" b="5867"/>
          <a:stretch/>
        </p:blipFill>
        <p:spPr>
          <a:xfrm>
            <a:off x="7374382" y="6226128"/>
            <a:ext cx="4817618" cy="6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22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970B69-911D-4CB5-9197-CA7FE7D62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828" y="1074422"/>
            <a:ext cx="4745358" cy="4713784"/>
          </a:xfrm>
        </p:spPr>
        <p:txBody>
          <a:bodyPr/>
          <a:lstStyle/>
          <a:p>
            <a:r>
              <a:rPr lang="en-AU" dirty="0"/>
              <a:t>Local NOx contribution to ozone is comparable to long-range component</a:t>
            </a:r>
          </a:p>
          <a:p>
            <a:r>
              <a:rPr lang="en-AU" dirty="0"/>
              <a:t>International shipping is the single largest NOx source for transboundary ozone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Biogenic NMVOCs are more important than anthropogenic NMVOCs in most regions</a:t>
            </a:r>
          </a:p>
          <a:p>
            <a:r>
              <a:rPr lang="en-AU" dirty="0"/>
              <a:t>Methane contributes to about 1/3</a:t>
            </a:r>
            <a:r>
              <a:rPr lang="en-AU" baseline="30000" dirty="0"/>
              <a:t>rd</a:t>
            </a:r>
            <a:r>
              <a:rPr lang="en-AU" dirty="0"/>
              <a:t> of annual av. ozone</a:t>
            </a:r>
          </a:p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50ED9-5B7D-4A73-AADF-DC21F767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84" y="66179"/>
            <a:ext cx="12192000" cy="436911"/>
          </a:xfrm>
        </p:spPr>
        <p:txBody>
          <a:bodyPr/>
          <a:lstStyle/>
          <a:p>
            <a:r>
              <a:rPr lang="en-AU" dirty="0"/>
              <a:t>Detailed CAM-chem attribution of ozone in 2010: effect of NOx and VOCs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6B500-21E5-4D99-81A8-8D68E8DA6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23187" r="45750" b="16160"/>
          <a:stretch/>
        </p:blipFill>
        <p:spPr>
          <a:xfrm>
            <a:off x="558778" y="731520"/>
            <a:ext cx="6320269" cy="56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084D8-574B-421D-B3F3-2BCFAD896C17}"/>
              </a:ext>
            </a:extLst>
          </p:cNvPr>
          <p:cNvSpPr txBox="1"/>
          <p:nvPr/>
        </p:nvSpPr>
        <p:spPr>
          <a:xfrm>
            <a:off x="1190281" y="1035485"/>
            <a:ext cx="308289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tx1"/>
                </a:solidFill>
              </a:rPr>
              <a:t>NOx contribution to ozone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3C22D-D40D-491A-80C4-6977785FA88F}"/>
              </a:ext>
            </a:extLst>
          </p:cNvPr>
          <p:cNvSpPr txBox="1"/>
          <p:nvPr/>
        </p:nvSpPr>
        <p:spPr>
          <a:xfrm>
            <a:off x="1173953" y="3658019"/>
            <a:ext cx="31085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tx1"/>
                </a:solidFill>
              </a:rPr>
              <a:t>VOC contribution to ozone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AE0D99-16AF-4617-B689-0A055F9D4955}"/>
              </a:ext>
            </a:extLst>
          </p:cNvPr>
          <p:cNvSpPr txBox="1"/>
          <p:nvPr/>
        </p:nvSpPr>
        <p:spPr>
          <a:xfrm>
            <a:off x="5780318" y="6090561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1"/>
                </a:solidFill>
              </a:rPr>
              <a:t>Butler et al. (2020) https://doi.org/10.5194/acp-20-10707-2020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EB62AE-C66A-4535-8F58-697F2F0FB05B}"/>
              </a:ext>
            </a:extLst>
          </p:cNvPr>
          <p:cNvSpPr txBox="1"/>
          <p:nvPr/>
        </p:nvSpPr>
        <p:spPr>
          <a:xfrm rot="16200000">
            <a:off x="-989082" y="3473352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1"/>
                </a:solidFill>
              </a:rPr>
              <a:t>Annual average ozone (ppb)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0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7A6A6-A37C-9CFD-4607-A250D06D1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Regional scale: implementation in WRF-Chem</a:t>
            </a:r>
            <a:endParaRPr lang="de-DE" dirty="0"/>
          </a:p>
        </p:txBody>
      </p:sp>
      <p:pic>
        <p:nvPicPr>
          <p:cNvPr id="4" name="Content Placeholder 3" descr="acp-2019-225.pdf - Google Chrome">
            <a:extLst>
              <a:ext uri="{FF2B5EF4-FFF2-40B4-BE49-F238E27FC236}">
                <a16:creationId xmlns:a16="http://schemas.microsoft.com/office/drawing/2014/main" id="{F1D2F2CF-6385-3567-4C22-0D8C77C2D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16631" r="5075" b="12561"/>
          <a:stretch/>
        </p:blipFill>
        <p:spPr>
          <a:xfrm>
            <a:off x="1294545" y="1389980"/>
            <a:ext cx="9531020" cy="45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2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079" y="690059"/>
            <a:ext cx="9826695" cy="436910"/>
          </a:xfrm>
        </p:spPr>
        <p:txBody>
          <a:bodyPr/>
          <a:lstStyle/>
          <a:p>
            <a:r>
              <a:rPr lang="en-US" dirty="0"/>
              <a:t>Regional source/receptor modelling for ozone with WRF-Chem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/>
          <a:stretch/>
        </p:blipFill>
        <p:spPr>
          <a:xfrm>
            <a:off x="3933824" y="2085975"/>
            <a:ext cx="3600450" cy="3292475"/>
          </a:xfrm>
        </p:spPr>
      </p:pic>
      <p:grpSp>
        <p:nvGrpSpPr>
          <p:cNvPr id="22" name="Group 21"/>
          <p:cNvGrpSpPr/>
          <p:nvPr/>
        </p:nvGrpSpPr>
        <p:grpSpPr>
          <a:xfrm>
            <a:off x="5153025" y="4062714"/>
            <a:ext cx="4362450" cy="2242836"/>
            <a:chOff x="3629025" y="4062714"/>
            <a:chExt cx="4362450" cy="22428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8" t="40941" r="58302" b="41372"/>
            <a:stretch/>
          </p:blipFill>
          <p:spPr>
            <a:xfrm>
              <a:off x="5962650" y="4062714"/>
              <a:ext cx="2028825" cy="2242836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endCxn id="6" idx="1"/>
            </p:cNvCxnSpPr>
            <p:nvPr/>
          </p:nvCxnSpPr>
          <p:spPr>
            <a:xfrm>
              <a:off x="3629025" y="4352925"/>
              <a:ext cx="2333625" cy="8312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543551" y="1422818"/>
            <a:ext cx="4848223" cy="2544647"/>
            <a:chOff x="4019550" y="1422817"/>
            <a:chExt cx="4848223" cy="25446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06" t="5972" r="8749" b="76111"/>
            <a:stretch/>
          </p:blipFill>
          <p:spPr>
            <a:xfrm>
              <a:off x="6705598" y="1422817"/>
              <a:ext cx="2162175" cy="2286234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endCxn id="5" idx="1"/>
            </p:cNvCxnSpPr>
            <p:nvPr/>
          </p:nvCxnSpPr>
          <p:spPr>
            <a:xfrm flipV="1">
              <a:off x="4019550" y="2565934"/>
              <a:ext cx="2686048" cy="14015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524000" y="2567847"/>
            <a:ext cx="2576512" cy="2358374"/>
            <a:chOff x="0" y="2567847"/>
            <a:chExt cx="2576512" cy="23583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25" t="57876" r="9025" b="23526"/>
            <a:stretch/>
          </p:blipFill>
          <p:spPr>
            <a:xfrm>
              <a:off x="0" y="2567847"/>
              <a:ext cx="2047877" cy="23583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1952625" y="3266699"/>
              <a:ext cx="62388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952624" y="3847724"/>
              <a:ext cx="62388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952623" y="4466849"/>
              <a:ext cx="62388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6427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C1280-1EDA-4AF7-B7F8-44DE68331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"/>
            <a:ext cx="5522400" cy="63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BB62F7-EF20-4C2C-B044-4701D0021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894" y="66179"/>
            <a:ext cx="8256991" cy="436911"/>
          </a:xfrm>
        </p:spPr>
        <p:txBody>
          <a:bodyPr/>
          <a:lstStyle/>
          <a:p>
            <a:r>
              <a:rPr lang="en-AU" dirty="0"/>
              <a:t>Source attribution for ozone in Berlin: June-July 2015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02A171-4697-4248-B45C-FB2B7E247123}"/>
              </a:ext>
            </a:extLst>
          </p:cNvPr>
          <p:cNvSpPr txBox="1"/>
          <p:nvPr/>
        </p:nvSpPr>
        <p:spPr>
          <a:xfrm>
            <a:off x="5894621" y="6090561"/>
            <a:ext cx="619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1"/>
                </a:solidFill>
              </a:rPr>
              <a:t>Lupascu et al. (2022) https://doi.org/10.5194/acp-2022-189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FE6E8-7AB2-4599-94FD-7B4E907CC29C}"/>
              </a:ext>
            </a:extLst>
          </p:cNvPr>
          <p:cNvSpPr txBox="1"/>
          <p:nvPr/>
        </p:nvSpPr>
        <p:spPr>
          <a:xfrm>
            <a:off x="1059648" y="503090"/>
            <a:ext cx="308289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tx1"/>
                </a:solidFill>
              </a:rPr>
              <a:t>NOx contribution to ozone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BF58F-4C7C-4937-9A1C-65AAE6A7ED13}"/>
              </a:ext>
            </a:extLst>
          </p:cNvPr>
          <p:cNvSpPr txBox="1"/>
          <p:nvPr/>
        </p:nvSpPr>
        <p:spPr>
          <a:xfrm>
            <a:off x="1026992" y="3658019"/>
            <a:ext cx="31085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tx1"/>
                </a:solidFill>
              </a:rPr>
              <a:t>VOC contribution to ozone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1B735-4BBB-4513-A7B3-6BEFDCFF05B1}"/>
              </a:ext>
            </a:extLst>
          </p:cNvPr>
          <p:cNvSpPr txBox="1"/>
          <p:nvPr/>
        </p:nvSpPr>
        <p:spPr>
          <a:xfrm>
            <a:off x="6613071" y="1210566"/>
            <a:ext cx="5307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tx1"/>
                </a:solidFill>
              </a:rPr>
              <a:t>Peak ozone episodes attributable to regional anthropogenic NOx and biogenic VOC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B157C-1145-4F21-90D4-6B5CB6E75AB2}"/>
              </a:ext>
            </a:extLst>
          </p:cNvPr>
          <p:cNvSpPr txBox="1"/>
          <p:nvPr/>
        </p:nvSpPr>
        <p:spPr>
          <a:xfrm>
            <a:off x="6613071" y="4157990"/>
            <a:ext cx="5307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tx1"/>
                </a:solidFill>
              </a:rPr>
              <a:t>Consistent baseline contribution from methane: important for accumulated exposure </a:t>
            </a:r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5FABEE-6670-481C-AC66-4B8E0B9DE11F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 flipV="1">
            <a:off x="3081867" y="1455132"/>
            <a:ext cx="3531204" cy="355599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EA05B5-E3B7-414C-8521-F8FCB4E34A4B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>
            <a:off x="3081867" y="1810731"/>
            <a:ext cx="3531204" cy="282291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61B9E7-2CD3-457B-9C43-3F8919CECB9C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4605867" y="4758155"/>
            <a:ext cx="2007204" cy="170173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320136-78FE-35F4-7CA6-E5FE9059534C}"/>
              </a:ext>
            </a:extLst>
          </p:cNvPr>
          <p:cNvSpPr txBox="1"/>
          <p:nvPr/>
        </p:nvSpPr>
        <p:spPr>
          <a:xfrm>
            <a:off x="6613071" y="2806130"/>
            <a:ext cx="530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tx1"/>
                </a:solidFill>
              </a:rPr>
              <a:t>Minor contribution from anthropogenic NMVOC</a:t>
            </a:r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BB5483-75E0-25C6-6EBB-28AE294D860D}"/>
              </a:ext>
            </a:extLst>
          </p:cNvPr>
          <p:cNvCxnSpPr>
            <a:cxnSpLocks/>
            <a:stCxn id="4" idx="1"/>
          </p:cNvCxnSpPr>
          <p:nvPr/>
        </p:nvCxnSpPr>
        <p:spPr bwMode="auto">
          <a:xfrm flipH="1">
            <a:off x="3901566" y="3221629"/>
            <a:ext cx="2711505" cy="2511351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81502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71E675-EA03-45F7-AB06-83BE6CA7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895" y="66179"/>
            <a:ext cx="9601252" cy="436911"/>
          </a:xfrm>
        </p:spPr>
        <p:txBody>
          <a:bodyPr/>
          <a:lstStyle/>
          <a:p>
            <a:r>
              <a:rPr lang="en-AU" dirty="0"/>
              <a:t>Updated HTAPv3 global mosaic emission inventory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8A110-9504-4C6A-B2B8-46B44E995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17306" r="8306" b="14160"/>
          <a:stretch/>
        </p:blipFill>
        <p:spPr>
          <a:xfrm>
            <a:off x="0" y="597121"/>
            <a:ext cx="12199089" cy="5611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7242C-0A60-481A-B2DA-CD73D9F792D9}"/>
              </a:ext>
            </a:extLst>
          </p:cNvPr>
          <p:cNvSpPr txBox="1"/>
          <p:nvPr/>
        </p:nvSpPr>
        <p:spPr>
          <a:xfrm>
            <a:off x="312915" y="4144307"/>
            <a:ext cx="6843251" cy="280076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Explicit spatial distribution with gap filling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Timeseries 2000-2018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High number of emission sectors (16)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Dataset released April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Discussion paper: </a:t>
            </a:r>
            <a:r>
              <a:rPr lang="en-AU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https://essd.copernicus.org/preprints/essd-2022-442/essd-2022-442.pdf</a:t>
            </a:r>
            <a:r>
              <a:rPr lang="en-AU" dirty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Dataset at </a:t>
            </a:r>
            <a:r>
              <a:rPr lang="en-AU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https://edgar.jrc.ec.europa.eu/dataset_htap_v3</a:t>
            </a:r>
            <a:endParaRPr lang="en-AU" dirty="0">
              <a:solidFill>
                <a:schemeClr val="accent2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r>
              <a:rPr lang="en-AU" sz="1400" dirty="0">
                <a:solidFill>
                  <a:schemeClr val="tx1"/>
                </a:solidFill>
              </a:rPr>
              <a:t>Slide from Monica </a:t>
            </a:r>
            <a:r>
              <a:rPr lang="en-AU" sz="1400" dirty="0" err="1">
                <a:solidFill>
                  <a:schemeClr val="tx1"/>
                </a:solidFill>
              </a:rPr>
              <a:t>Crippa</a:t>
            </a:r>
            <a:r>
              <a:rPr lang="en-AU" sz="1400" dirty="0">
                <a:solidFill>
                  <a:schemeClr val="tx1"/>
                </a:solidFill>
              </a:rPr>
              <a:t>, JRC</a:t>
            </a:r>
          </a:p>
        </p:txBody>
      </p:sp>
    </p:spTree>
    <p:extLst>
      <p:ext uri="{BB962C8B-B14F-4D97-AF65-F5344CB8AC3E}">
        <p14:creationId xmlns:p14="http://schemas.microsoft.com/office/powerpoint/2010/main" val="2056403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B736D9A-EC7F-4154-BBB0-1A74E183770A}"/>
              </a:ext>
            </a:extLst>
          </p:cNvPr>
          <p:cNvSpPr txBox="1">
            <a:spLocks/>
          </p:cNvSpPr>
          <p:nvPr/>
        </p:nvSpPr>
        <p:spPr>
          <a:xfrm>
            <a:off x="98613" y="66179"/>
            <a:ext cx="7394199" cy="436911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charset="0"/>
                <a:ea typeface="MS PGothic" panose="020B0600070205080204" pitchFamily="34" charset="-128"/>
                <a:cs typeface="Arial Unicode MS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charset="0"/>
                <a:ea typeface="MS PGothic" panose="020B0600070205080204" pitchFamily="34" charset="-128"/>
                <a:cs typeface="Arial Unicode MS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charset="0"/>
                <a:ea typeface="MS PGothic" panose="020B0600070205080204" pitchFamily="34" charset="-128"/>
                <a:cs typeface="Arial Unicode MS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charset="0"/>
                <a:ea typeface="MS PGothic" panose="020B0600070205080204" pitchFamily="34" charset="-128"/>
                <a:cs typeface="Arial Unicode MS" charset="0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cs typeface="Arial Unicode MS" charset="0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cs typeface="Arial Unicode MS" charset="0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cs typeface="Arial Unicode MS" charset="0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cs typeface="Arial Unicode MS" charset="0"/>
              </a:defRPr>
            </a:lvl9pPr>
          </a:lstStyle>
          <a:p>
            <a:endParaRPr lang="de-DE" sz="4000" kern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35CF1-94F9-48F7-90E7-FCE4F644C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895" y="1175496"/>
            <a:ext cx="9601253" cy="3600629"/>
          </a:xfrm>
        </p:spPr>
        <p:txBody>
          <a:bodyPr/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Simulations for the recent historical period (2000-2018) with HTAPv3 anthropogenic emissions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Contribution to WMO MMF-GTAD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Comparison of ozone source attribution methods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Ensemble emulators</a:t>
            </a:r>
          </a:p>
          <a:p>
            <a:pPr lvl="1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Multi-pollutant study of wildfire impacts</a:t>
            </a:r>
          </a:p>
          <a:p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Future scenarios with GAINS emissions (2015-2050)</a:t>
            </a:r>
          </a:p>
          <a:p>
            <a:pPr lvl="1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Baseline, MFR, Low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CTMs and chemistry-climate models</a:t>
            </a:r>
          </a:p>
          <a:p>
            <a:pPr lvl="1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Methane: emissions-driven and concentration-driven</a:t>
            </a:r>
          </a:p>
          <a:p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Global-regional downscaling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Interest from TFMM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modellers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</a:p>
          <a:p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AE332-410C-424E-AEC4-7A521A211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87" y="0"/>
            <a:ext cx="10648336" cy="436911"/>
          </a:xfrm>
        </p:spPr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of</a:t>
            </a:r>
            <a:r>
              <a:rPr lang="de-DE" dirty="0"/>
              <a:t> HTAP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plans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ozone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82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84A23C-119F-8B1E-701A-AD48B010A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06" y="358331"/>
            <a:ext cx="3959930" cy="2969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A0EE1-C594-458C-BAE4-EBD61BC51D71}"/>
              </a:ext>
            </a:extLst>
          </p:cNvPr>
          <p:cNvSpPr txBox="1"/>
          <p:nvPr/>
        </p:nvSpPr>
        <p:spPr>
          <a:xfrm>
            <a:off x="1961241" y="6149726"/>
            <a:ext cx="496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tx1"/>
                </a:solidFill>
              </a:rPr>
              <a:t>McDuffie et al. (2020) </a:t>
            </a:r>
            <a:r>
              <a:rPr lang="de-DE" sz="1400" dirty="0">
                <a:solidFill>
                  <a:schemeClr val="tx1"/>
                </a:solidFill>
              </a:rPr>
              <a:t>http://doi.org/10.5194/essd-2020-103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988A1C-3FA5-44F3-83E9-CE0617EA9C5F}"/>
              </a:ext>
            </a:extLst>
          </p:cNvPr>
          <p:cNvGrpSpPr/>
          <p:nvPr/>
        </p:nvGrpSpPr>
        <p:grpSpPr>
          <a:xfrm>
            <a:off x="84594" y="532960"/>
            <a:ext cx="6824387" cy="5900486"/>
            <a:chOff x="5301343" y="473314"/>
            <a:chExt cx="6824387" cy="5900486"/>
          </a:xfrm>
        </p:grpSpPr>
        <p:pic>
          <p:nvPicPr>
            <p:cNvPr id="6" name="Picture 5" descr="A screenshot of a map&#10;&#10;Description automatically generated">
              <a:extLst>
                <a:ext uri="{FF2B5EF4-FFF2-40B4-BE49-F238E27FC236}">
                  <a16:creationId xmlns:a16="http://schemas.microsoft.com/office/drawing/2014/main" id="{0A5DD1C6-D3D9-4D93-9850-814C3ED3B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0" t="20138" r="74183" b="19250"/>
            <a:stretch/>
          </p:blipFill>
          <p:spPr>
            <a:xfrm>
              <a:off x="5358834" y="484200"/>
              <a:ext cx="2984450" cy="5688000"/>
            </a:xfrm>
            <a:prstGeom prst="rect">
              <a:avLst/>
            </a:prstGeom>
          </p:spPr>
        </p:pic>
        <p:pic>
          <p:nvPicPr>
            <p:cNvPr id="7" name="Picture 6" descr="A screenshot of a map&#10;&#10;Description automatically generated">
              <a:extLst>
                <a:ext uri="{FF2B5EF4-FFF2-40B4-BE49-F238E27FC236}">
                  <a16:creationId xmlns:a16="http://schemas.microsoft.com/office/drawing/2014/main" id="{16817BE8-7111-453B-93D9-80E2DA078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71" t="59611" r="21582" b="21868"/>
            <a:stretch/>
          </p:blipFill>
          <p:spPr>
            <a:xfrm>
              <a:off x="8416721" y="3732300"/>
              <a:ext cx="3709009" cy="2160000"/>
            </a:xfrm>
            <a:prstGeom prst="rect">
              <a:avLst/>
            </a:prstGeom>
          </p:spPr>
        </p:pic>
        <p:sp>
          <p:nvSpPr>
            <p:cNvPr id="2" name="L-Shape 1">
              <a:extLst>
                <a:ext uri="{FF2B5EF4-FFF2-40B4-BE49-F238E27FC236}">
                  <a16:creationId xmlns:a16="http://schemas.microsoft.com/office/drawing/2014/main" id="{2A660A43-8A88-44A7-95FD-8FFD7A91B0BF}"/>
                </a:ext>
              </a:extLst>
            </p:cNvPr>
            <p:cNvSpPr/>
            <p:nvPr/>
          </p:nvSpPr>
          <p:spPr bwMode="auto">
            <a:xfrm>
              <a:off x="5301343" y="473314"/>
              <a:ext cx="6773626" cy="5900486"/>
            </a:xfrm>
            <a:prstGeom prst="corner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5DDA47-F76A-44E5-85D2-B06235EDA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3247" y="1844675"/>
            <a:ext cx="4876668" cy="3600629"/>
          </a:xfrm>
        </p:spPr>
        <p:txBody>
          <a:bodyPr/>
          <a:lstStyle/>
          <a:p>
            <a:r>
              <a:rPr lang="en-AU" dirty="0"/>
              <a:t>Consistent downward trends in NOx and NMVOC emissions in the UNECE</a:t>
            </a:r>
          </a:p>
          <a:p>
            <a:r>
              <a:rPr lang="en-AU" dirty="0"/>
              <a:t>Recent reversal in NOx trend from China and stabilisation in NOx from international shipping</a:t>
            </a:r>
          </a:p>
          <a:p>
            <a:r>
              <a:rPr lang="en-AU" dirty="0"/>
              <a:t>Continuing increase in NMVOC emissions from several regions</a:t>
            </a:r>
          </a:p>
          <a:p>
            <a:r>
              <a:rPr lang="en-AU" dirty="0"/>
              <a:t>Accelerating increase in global methane concentration</a:t>
            </a:r>
          </a:p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47D315-0993-4866-9268-5D22B066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Global trends in ozone precursors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327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cp-18-13655-2018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49766" r="7476" b="27090"/>
          <a:stretch/>
        </p:blipFill>
        <p:spPr>
          <a:xfrm>
            <a:off x="129559" y="99843"/>
            <a:ext cx="9373930" cy="1800000"/>
          </a:xfrm>
          <a:prstGeom prst="rect">
            <a:avLst/>
          </a:prstGeom>
        </p:spPr>
      </p:pic>
      <p:pic>
        <p:nvPicPr>
          <p:cNvPr id="4" name="Picture 3" descr="acp-18-13655-2018.pdf - Adobe Acrobat Pr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5" t="21553" r="14466" b="14856"/>
          <a:stretch/>
        </p:blipFill>
        <p:spPr>
          <a:xfrm>
            <a:off x="4953000" y="2420247"/>
            <a:ext cx="1615640" cy="41081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97619" y="2677047"/>
            <a:ext cx="2618524" cy="3172200"/>
            <a:chOff x="6677876" y="3000000"/>
            <a:chExt cx="2618524" cy="3172200"/>
          </a:xfrm>
        </p:grpSpPr>
        <p:pic>
          <p:nvPicPr>
            <p:cNvPr id="5" name="Picture 4" descr="acp-18-13655-2018.pdf - Adobe Acrobat Pro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3" t="18826" r="55726" b="19708"/>
            <a:stretch/>
          </p:blipFill>
          <p:spPr>
            <a:xfrm>
              <a:off x="6677876" y="3000000"/>
              <a:ext cx="808525" cy="3096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398123" y="3002101"/>
              <a:ext cx="1898277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Rest of World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South Asia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RUS/BEL/UKR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Oceanic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North Africa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Middle East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East Asia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North America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Europe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Methane</a:t>
              </a:r>
            </a:p>
          </p:txBody>
        </p:sp>
      </p:grpSp>
      <p:pic>
        <p:nvPicPr>
          <p:cNvPr id="13" name="Picture 12" descr="acp-18-13655-2018.pdf - Adobe Acrobat Pr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21553" r="29596" b="14856"/>
          <a:stretch/>
        </p:blipFill>
        <p:spPr>
          <a:xfrm>
            <a:off x="119744" y="2420247"/>
            <a:ext cx="4833257" cy="4108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0677D1-38E2-44A9-A837-404B6B12987A}"/>
              </a:ext>
            </a:extLst>
          </p:cNvPr>
          <p:cNvSpPr txBox="1"/>
          <p:nvPr/>
        </p:nvSpPr>
        <p:spPr>
          <a:xfrm>
            <a:off x="9503489" y="1428290"/>
            <a:ext cx="26885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Large inter-model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Anthropogenic emissions of NO</a:t>
            </a:r>
            <a:r>
              <a:rPr lang="en-GB" sz="1600" baseline="-25000" dirty="0">
                <a:solidFill>
                  <a:schemeClr val="tx1"/>
                </a:solidFill>
              </a:rPr>
              <a:t>x</a:t>
            </a:r>
            <a:r>
              <a:rPr lang="en-GB" sz="1600" dirty="0">
                <a:solidFill>
                  <a:schemeClr val="tx1"/>
                </a:solidFill>
              </a:rPr>
              <a:t> and VOCs outside of Europe contribute a comparable amount of ozone as local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Methane drives ozone formation in Europe to the same extent as non-European NO</a:t>
            </a:r>
            <a:r>
              <a:rPr lang="en-GB" sz="1600" baseline="-25000" dirty="0">
                <a:solidFill>
                  <a:schemeClr val="tx1"/>
                </a:solidFill>
              </a:rPr>
              <a:t>x </a:t>
            </a:r>
            <a:r>
              <a:rPr lang="en-GB" sz="1600" dirty="0">
                <a:solidFill>
                  <a:schemeClr val="tx1"/>
                </a:solidFill>
              </a:rPr>
              <a:t>and VOCs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International shipping contributes a similar amount as remote continental regions (where included)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5" name="Picture 14" descr="acp-18-13655-2018.pdf - Adobe Acrobat Pro">
            <a:extLst>
              <a:ext uri="{FF2B5EF4-FFF2-40B4-BE49-F238E27FC236}">
                <a16:creationId xmlns:a16="http://schemas.microsoft.com/office/drawing/2014/main" id="{78C256FE-D4D5-4D10-8018-14A7D509C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5" t="18665" r="47745" b="63293"/>
          <a:stretch/>
        </p:blipFill>
        <p:spPr>
          <a:xfrm>
            <a:off x="8885276" y="82728"/>
            <a:ext cx="3306724" cy="11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3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DC22A64-045B-4F5E-AB54-0AF8C04BD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22196" r="12143" b="8586"/>
          <a:stretch/>
        </p:blipFill>
        <p:spPr>
          <a:xfrm>
            <a:off x="-114302" y="1293846"/>
            <a:ext cx="9168881" cy="460310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2BCBC2-F255-4855-BBA0-F10B7BCE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5850" y="1586671"/>
            <a:ext cx="3333750" cy="3497411"/>
          </a:xfrm>
        </p:spPr>
        <p:txBody>
          <a:bodyPr/>
          <a:lstStyle/>
          <a:p>
            <a:r>
              <a:rPr lang="en-AU" sz="2000" dirty="0"/>
              <a:t>Large spread between different global models, but clear general pattern</a:t>
            </a:r>
          </a:p>
          <a:p>
            <a:r>
              <a:rPr lang="en-AU" sz="2000" dirty="0"/>
              <a:t>Regional response related to local photochemical activity and NOx emissions</a:t>
            </a:r>
          </a:p>
          <a:p>
            <a:r>
              <a:rPr lang="en-AU" sz="2000" b="1" dirty="0"/>
              <a:t>TF HTAP is organizing further work to understand how global CH</a:t>
            </a:r>
            <a:r>
              <a:rPr lang="en-AU" sz="2000" b="1" baseline="-25000" dirty="0"/>
              <a:t>4</a:t>
            </a:r>
            <a:r>
              <a:rPr lang="en-AU" sz="2000" b="1" dirty="0"/>
              <a:t> changes affect local O</a:t>
            </a:r>
            <a:r>
              <a:rPr lang="en-AU" sz="2000" b="1" baseline="-25000" dirty="0"/>
              <a:t>3</a:t>
            </a:r>
            <a:r>
              <a:rPr lang="en-AU" sz="2000" b="1" dirty="0"/>
              <a:t> concentration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78F737-4011-4EC5-8321-2E5FB7ACE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66179"/>
            <a:ext cx="11330976" cy="436911"/>
          </a:xfrm>
        </p:spPr>
        <p:txBody>
          <a:bodyPr/>
          <a:lstStyle/>
          <a:p>
            <a:r>
              <a:rPr lang="en-AU" dirty="0"/>
              <a:t>Variability in the surface ozone sensitivity to methane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CA63B-B200-4256-8506-1CE30C59D25E}"/>
              </a:ext>
            </a:extLst>
          </p:cNvPr>
          <p:cNvSpPr txBox="1"/>
          <p:nvPr/>
        </p:nvSpPr>
        <p:spPr>
          <a:xfrm>
            <a:off x="367762" y="6115610"/>
            <a:ext cx="4102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prstClr val="black"/>
                </a:solidFill>
                <a:latin typeface="Tahoma"/>
                <a:ea typeface="+mn-ea"/>
              </a:rPr>
              <a:t>CCAC/UNEP Global Methane Assessment (2021)</a:t>
            </a:r>
            <a:endParaRPr lang="de-DE" sz="1400" dirty="0">
              <a:solidFill>
                <a:prstClr val="black"/>
              </a:solidFill>
              <a:latin typeface="Tahom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703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98EF-DD01-468B-AE26-2A75563F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95" y="66179"/>
            <a:ext cx="5760640" cy="436911"/>
          </a:xfrm>
        </p:spPr>
        <p:txBody>
          <a:bodyPr/>
          <a:lstStyle/>
          <a:p>
            <a:r>
              <a:rPr lang="en-US" dirty="0"/>
              <a:t>Regional and extra-regional components of change in Europe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B833EA6-0329-4A40-B792-F28F2CC55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393" y="-39830"/>
            <a:ext cx="2888333" cy="46021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defTabSz="457189" hangingPunct="1">
              <a:tabLst>
                <a:tab pos="723882" algn="l"/>
                <a:tab pos="1447764" algn="l"/>
                <a:tab pos="2171646" algn="l"/>
              </a:tabLst>
              <a:defRPr/>
            </a:pPr>
            <a:r>
              <a:rPr lang="en-US" sz="2400" b="1" i="1" dirty="0">
                <a:solidFill>
                  <a:srgbClr val="00B050"/>
                </a:solidFill>
                <a:latin typeface="Calibri" pitchFamily="34" charset="0"/>
              </a:rPr>
              <a:t>ECLIPSEv5a Scenarios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D4A24-3059-4403-A7CF-0173E729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12" y="949455"/>
            <a:ext cx="7019792" cy="594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1879B2-5D3B-40F4-8041-F0E9EAE88DED}"/>
              </a:ext>
            </a:extLst>
          </p:cNvPr>
          <p:cNvSpPr/>
          <p:nvPr/>
        </p:nvSpPr>
        <p:spPr>
          <a:xfrm>
            <a:off x="152400" y="958645"/>
            <a:ext cx="43434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CLE: O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in Europe will decrease as a result of European and (mainly) North American air pollution legislation. Increasing CH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will more than offset other emissions decreases after 2030.</a:t>
            </a: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Calibri"/>
                <a:ea typeface="MS PGothic" charset="0"/>
                <a:cs typeface="Arial" charset="0"/>
              </a:rPr>
              <a:t>CLIM: Decreased CH</a:t>
            </a:r>
            <a:r>
              <a:rPr lang="en-US" sz="2000" baseline="-25000" dirty="0">
                <a:solidFill>
                  <a:srgbClr val="008000"/>
                </a:solidFill>
                <a:latin typeface="Calibri"/>
                <a:ea typeface="MS PGothic" charset="0"/>
                <a:cs typeface="Arial" charset="0"/>
              </a:rPr>
              <a:t>4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MS PGothic" charset="0"/>
                <a:cs typeface="Arial" charset="0"/>
              </a:rPr>
              <a:t> emissions and cobenefits from the energy sector will help to stabilize the O</a:t>
            </a:r>
            <a:r>
              <a:rPr lang="en-US" sz="2000" baseline="-25000" dirty="0">
                <a:solidFill>
                  <a:srgbClr val="008000"/>
                </a:solidFill>
                <a:latin typeface="Calibri"/>
                <a:ea typeface="MS PGothic" charset="0"/>
                <a:cs typeface="Arial" charset="0"/>
              </a:rPr>
              <a:t>3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MS PGothic" charset="0"/>
                <a:cs typeface="Arial" charset="0"/>
              </a:rPr>
              <a:t> concentrations after 2030.</a:t>
            </a: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endParaRPr lang="en-US" sz="2000" dirty="0">
              <a:solidFill>
                <a:srgbClr val="008000"/>
              </a:solidFill>
              <a:latin typeface="Calibri"/>
              <a:ea typeface="MS PGothic" charset="0"/>
              <a:cs typeface="Arial" charset="0"/>
            </a:endParaRP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  <a:ea typeface="MS PGothic" charset="0"/>
                <a:cs typeface="Arial" charset="0"/>
              </a:rPr>
              <a:t>MTFR: Enhanced technologies inside and outside Europe will decrease emissions of O</a:t>
            </a:r>
            <a:r>
              <a:rPr lang="en-US" sz="2000" baseline="-25000" dirty="0">
                <a:solidFill>
                  <a:srgbClr val="0000FF"/>
                </a:solidFill>
                <a:latin typeface="Calibri"/>
                <a:ea typeface="MS PGothic" charset="0"/>
                <a:cs typeface="Arial" charset="0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Calibri"/>
                <a:ea typeface="MS PGothic" charset="0"/>
                <a:cs typeface="Arial" charset="0"/>
              </a:rPr>
              <a:t> precursors, including CH</a:t>
            </a:r>
            <a:r>
              <a:rPr lang="en-US" sz="2000" baseline="-25000" dirty="0">
                <a:solidFill>
                  <a:srgbClr val="0000FF"/>
                </a:solidFill>
                <a:latin typeface="Calibri"/>
                <a:ea typeface="MS PGothic" charset="0"/>
                <a:cs typeface="Arial" charset="0"/>
              </a:rPr>
              <a:t>4</a:t>
            </a:r>
            <a:r>
              <a:rPr lang="en-US" sz="2000" dirty="0">
                <a:solidFill>
                  <a:srgbClr val="0000FF"/>
                </a:solidFill>
                <a:latin typeface="Calibri"/>
                <a:ea typeface="MS PGothic" charset="0"/>
                <a:cs typeface="Arial" charset="0"/>
              </a:rPr>
              <a:t>, and have strong benefits for air quality.  </a:t>
            </a: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solidFill>
                <a:srgbClr val="008000"/>
              </a:solidFill>
              <a:latin typeface="Calibri"/>
              <a:ea typeface="MS PGothic" charset="0"/>
              <a:cs typeface="Arial" charset="0"/>
            </a:endParaRP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285744" indent="-285744" defTabSz="457189"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94CDF-33E8-4B7E-AEAC-1BF8B671A1BC}"/>
              </a:ext>
            </a:extLst>
          </p:cNvPr>
          <p:cNvSpPr txBox="1"/>
          <p:nvPr/>
        </p:nvSpPr>
        <p:spPr>
          <a:xfrm>
            <a:off x="10778872" y="6429409"/>
            <a:ext cx="1469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Turnock et al. (2018)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HTAP2 Special Issue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4616F-8371-43F0-A2C0-9613A96127A6}"/>
              </a:ext>
            </a:extLst>
          </p:cNvPr>
          <p:cNvSpPr txBox="1"/>
          <p:nvPr/>
        </p:nvSpPr>
        <p:spPr>
          <a:xfrm>
            <a:off x="5868546" y="303125"/>
            <a:ext cx="152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Current Legislation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A8132-AC07-4B49-A189-6ECD491CEE12}"/>
              </a:ext>
            </a:extLst>
          </p:cNvPr>
          <p:cNvSpPr txBox="1"/>
          <p:nvPr/>
        </p:nvSpPr>
        <p:spPr>
          <a:xfrm>
            <a:off x="7961563" y="306663"/>
            <a:ext cx="152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Climate Policies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E312D-D932-406D-9F24-E388D22E3EE1}"/>
              </a:ext>
            </a:extLst>
          </p:cNvPr>
          <p:cNvSpPr txBox="1"/>
          <p:nvPr/>
        </p:nvSpPr>
        <p:spPr>
          <a:xfrm>
            <a:off x="9569447" y="313757"/>
            <a:ext cx="218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Maximum Feasible Reduction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7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F07E-1EEF-1043-B50A-928A7AD9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 descr="gmd-11-2825-2018.pdf - Google Chrome">
            <a:extLst>
              <a:ext uri="{FF2B5EF4-FFF2-40B4-BE49-F238E27FC236}">
                <a16:creationId xmlns:a16="http://schemas.microsoft.com/office/drawing/2014/main" id="{8881A39A-5873-56C1-233D-0E6B41020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17802" r="14374" b="11257"/>
          <a:stretch/>
        </p:blipFill>
        <p:spPr>
          <a:xfrm>
            <a:off x="1109610" y="1066079"/>
            <a:ext cx="9380304" cy="52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29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FCA8-FB35-1301-C8E4-BA7998FE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Tagging tropospheric ozone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3E50699-9961-BF40-07B4-E3C5E8FA688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67051" r="24048"/>
          <a:stretch/>
        </p:blipFill>
        <p:spPr>
          <a:xfrm>
            <a:off x="1731833" y="5676051"/>
            <a:ext cx="2076450" cy="697674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27CA3353-BB7D-E3D3-9785-9F7F4C77B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38" r="-7438"/>
          <a:stretch/>
        </p:blipFill>
        <p:spPr>
          <a:xfrm>
            <a:off x="1674682" y="4251181"/>
            <a:ext cx="2243341" cy="1159454"/>
          </a:xfrm>
          <a:prstGeom prst="rect">
            <a:avLst/>
          </a:prstGeom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A1F80529-D341-10F2-2935-0E52EE0D2D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3" b="18899"/>
          <a:stretch/>
        </p:blipFill>
        <p:spPr>
          <a:xfrm>
            <a:off x="6465757" y="5552972"/>
            <a:ext cx="2533650" cy="820753"/>
          </a:xfrm>
          <a:prstGeom prst="rect">
            <a:avLst/>
          </a:prstGeom>
        </p:spPr>
      </p:pic>
      <p:pic>
        <p:nvPicPr>
          <p:cNvPr id="8" name="Grafik 4">
            <a:extLst>
              <a:ext uri="{FF2B5EF4-FFF2-40B4-BE49-F238E27FC236}">
                <a16:creationId xmlns:a16="http://schemas.microsoft.com/office/drawing/2014/main" id="{EE724AF5-2F80-BC75-DB7A-D2EC30C9C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60" y="4545392"/>
            <a:ext cx="1239904" cy="1828333"/>
          </a:xfrm>
          <a:prstGeom prst="rect">
            <a:avLst/>
          </a:prstGeom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2B2EEAE2-1C74-A147-8DFD-5F12C01B28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07" y="4202259"/>
            <a:ext cx="1676399" cy="1257299"/>
          </a:xfrm>
          <a:prstGeom prst="rect">
            <a:avLst/>
          </a:prstGeom>
        </p:spPr>
      </p:pic>
      <p:pic>
        <p:nvPicPr>
          <p:cNvPr id="10" name="Grafik 3">
            <a:extLst>
              <a:ext uri="{FF2B5EF4-FFF2-40B4-BE49-F238E27FC236}">
                <a16:creationId xmlns:a16="http://schemas.microsoft.com/office/drawing/2014/main" id="{008726A9-23AD-2358-57BE-F490440E24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81" y="4669927"/>
            <a:ext cx="1354961" cy="1354961"/>
          </a:xfrm>
          <a:prstGeom prst="rect">
            <a:avLst/>
          </a:prstGeom>
        </p:spPr>
      </p:pic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2CAE3110-80EA-DC16-1927-7F669CD0BC57}"/>
              </a:ext>
            </a:extLst>
          </p:cNvPr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28" y="5021257"/>
            <a:ext cx="1959769" cy="1309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D40CBF-853D-60F1-E516-E6026B850ECD}"/>
              </a:ext>
            </a:extLst>
          </p:cNvPr>
          <p:cNvSpPr txBox="1"/>
          <p:nvPr/>
        </p:nvSpPr>
        <p:spPr>
          <a:xfrm>
            <a:off x="4513132" y="3048000"/>
            <a:ext cx="327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 + 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→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</a:t>
            </a:r>
            <a:r>
              <a:rPr kumimoji="0" lang="en-AU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(+ R’)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→ O</a:t>
            </a:r>
            <a:r>
              <a:rPr kumimoji="0" lang="en-AU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E4050B-2DA4-5E72-67A5-DAA06F4AC0C8}"/>
              </a:ext>
            </a:extLst>
          </p:cNvPr>
          <p:cNvGrpSpPr/>
          <p:nvPr/>
        </p:nvGrpSpPr>
        <p:grpSpPr>
          <a:xfrm>
            <a:off x="2884357" y="1295400"/>
            <a:ext cx="6648450" cy="1519714"/>
            <a:chOff x="1209675" y="1295400"/>
            <a:chExt cx="6648450" cy="151971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9E8207C-2490-EC84-B189-DAF5DF369CA5}"/>
                </a:ext>
              </a:extLst>
            </p:cNvPr>
            <p:cNvCxnSpPr/>
            <p:nvPr/>
          </p:nvCxnSpPr>
          <p:spPr>
            <a:xfrm>
              <a:off x="1209675" y="1971675"/>
              <a:ext cx="66484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D42EBD-F034-BB87-E280-C8E077DB861D}"/>
                </a:ext>
              </a:extLst>
            </p:cNvPr>
            <p:cNvSpPr txBox="1"/>
            <p:nvPr/>
          </p:nvSpPr>
          <p:spPr>
            <a:xfrm>
              <a:off x="2514600" y="1295400"/>
              <a:ext cx="382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A8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Stratosphere-troposphere exchange</a:t>
              </a: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3A8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Up-Down Arrow 12">
              <a:extLst>
                <a:ext uri="{FF2B5EF4-FFF2-40B4-BE49-F238E27FC236}">
                  <a16:creationId xmlns:a16="http://schemas.microsoft.com/office/drawing/2014/main" id="{AA54C917-1B21-CCE8-601E-D977C122104C}"/>
                </a:ext>
              </a:extLst>
            </p:cNvPr>
            <p:cNvSpPr/>
            <p:nvPr/>
          </p:nvSpPr>
          <p:spPr>
            <a:xfrm>
              <a:off x="4184089" y="1607582"/>
              <a:ext cx="484632" cy="80962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53D79A-4A62-731F-A19B-844B7A4FDBDC}"/>
                </a:ext>
              </a:extLst>
            </p:cNvPr>
            <p:cNvSpPr txBox="1"/>
            <p:nvPr/>
          </p:nvSpPr>
          <p:spPr>
            <a:xfrm>
              <a:off x="3745939" y="2445782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_STR</a:t>
              </a: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A800E63-D060-7520-6BF7-67FE317A9EFE}"/>
              </a:ext>
            </a:extLst>
          </p:cNvPr>
          <p:cNvSpPr txBox="1"/>
          <p:nvPr/>
        </p:nvSpPr>
        <p:spPr>
          <a:xfrm>
            <a:off x="3865432" y="3385498"/>
            <a:ext cx="457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NO_TAG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+ 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→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</a:t>
            </a:r>
            <a:r>
              <a:rPr kumimoji="0" lang="en-AU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(+ R’)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→ 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</a:t>
            </a:r>
            <a:r>
              <a:rPr kumimoji="0" lang="en-AU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_TAG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0046D-7D72-F2B5-070B-BD21F46F23FF}"/>
              </a:ext>
            </a:extLst>
          </p:cNvPr>
          <p:cNvSpPr txBox="1"/>
          <p:nvPr/>
        </p:nvSpPr>
        <p:spPr>
          <a:xfrm>
            <a:off x="3855907" y="3724275"/>
            <a:ext cx="4594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 +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_TAG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→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</a:t>
            </a:r>
            <a:r>
              <a:rPr kumimoji="0" lang="en-AU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(+ R’)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→ 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</a:t>
            </a:r>
            <a:r>
              <a:rPr kumimoji="0" lang="en-AU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_TAG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535558-76ED-FAFB-27E1-929ECB068489}"/>
              </a:ext>
            </a:extLst>
          </p:cNvPr>
          <p:cNvSpPr txBox="1"/>
          <p:nvPr/>
        </p:nvSpPr>
        <p:spPr>
          <a:xfrm>
            <a:off x="1693732" y="3810000"/>
            <a:ext cx="171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precursors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4F001A-F608-0017-3848-CD75C2E71E27}"/>
              </a:ext>
            </a:extLst>
          </p:cNvPr>
          <p:cNvSpPr txBox="1"/>
          <p:nvPr/>
        </p:nvSpPr>
        <p:spPr>
          <a:xfrm>
            <a:off x="9006961" y="3810000"/>
            <a:ext cx="175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VOC precursors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AC7209-2004-06FE-80CD-A2824991C460}"/>
              </a:ext>
            </a:extLst>
          </p:cNvPr>
          <p:cNvGrpSpPr/>
          <p:nvPr/>
        </p:nvGrpSpPr>
        <p:grpSpPr>
          <a:xfrm>
            <a:off x="2261536" y="2445782"/>
            <a:ext cx="1656487" cy="971550"/>
            <a:chOff x="586854" y="2445782"/>
            <a:chExt cx="1656487" cy="9715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731735-8623-EB42-8B07-382CA6DACE7E}"/>
                </a:ext>
              </a:extLst>
            </p:cNvPr>
            <p:cNvSpPr txBox="1"/>
            <p:nvPr/>
          </p:nvSpPr>
          <p:spPr>
            <a:xfrm>
              <a:off x="586854" y="244578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NO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tagging</a:t>
              </a: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CFA32B3-6A01-E596-9DC9-3C5C6C38F7AF}"/>
                </a:ext>
              </a:extLst>
            </p:cNvPr>
            <p:cNvCxnSpPr>
              <a:stCxn id="23" idx="2"/>
            </p:cNvCxnSpPr>
            <p:nvPr/>
          </p:nvCxnSpPr>
          <p:spPr>
            <a:xfrm>
              <a:off x="1294740" y="2815114"/>
              <a:ext cx="948601" cy="6022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0940AF-67C1-643C-7FE6-82C057A1F791}"/>
              </a:ext>
            </a:extLst>
          </p:cNvPr>
          <p:cNvGrpSpPr/>
          <p:nvPr/>
        </p:nvGrpSpPr>
        <p:grpSpPr>
          <a:xfrm>
            <a:off x="5291339" y="2445782"/>
            <a:ext cx="4726991" cy="1309048"/>
            <a:chOff x="3616657" y="2445782"/>
            <a:chExt cx="4726991" cy="13090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81D9E6-BCC1-2471-EE18-29275FD59B39}"/>
                </a:ext>
              </a:extLst>
            </p:cNvPr>
            <p:cNvSpPr txBox="1"/>
            <p:nvPr/>
          </p:nvSpPr>
          <p:spPr>
            <a:xfrm>
              <a:off x="6882992" y="2445782"/>
              <a:ext cx="1460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VOC tagging</a:t>
              </a: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097BF39-00D4-3694-49D9-C22335802148}"/>
                </a:ext>
              </a:extLst>
            </p:cNvPr>
            <p:cNvCxnSpPr>
              <a:stCxn id="26" idx="1"/>
            </p:cNvCxnSpPr>
            <p:nvPr/>
          </p:nvCxnSpPr>
          <p:spPr>
            <a:xfrm flipH="1">
              <a:off x="3616657" y="2630448"/>
              <a:ext cx="3266335" cy="11243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049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DE0E2-936D-EFEE-706A-12756B95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DFB41-0E97-7C1C-497E-1FE213D9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3" t="30251" r="21967" b="7241"/>
          <a:stretch/>
        </p:blipFill>
        <p:spPr>
          <a:xfrm>
            <a:off x="1530841" y="1048235"/>
            <a:ext cx="8815231" cy="53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3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AB760-5A20-501F-A6FA-A8981171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Annually averaged (2010) regionally tagged ozone tracers: CAM-chem NOx-tagged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EF00E-8724-AC1A-30FC-E8CF0F917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 t="13921" r="56601" b="67708"/>
          <a:stretch/>
        </p:blipFill>
        <p:spPr>
          <a:xfrm>
            <a:off x="219647" y="1055081"/>
            <a:ext cx="3246411" cy="2075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83F18-A61D-04A4-9F1F-71294EFBC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6" t="13884" r="42693" b="67745"/>
          <a:stretch/>
        </p:blipFill>
        <p:spPr>
          <a:xfrm>
            <a:off x="3446913" y="1068782"/>
            <a:ext cx="2953888" cy="207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03A01-2885-6755-5139-7130664A0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9" t="32498" r="43120" b="49131"/>
          <a:stretch/>
        </p:blipFill>
        <p:spPr>
          <a:xfrm>
            <a:off x="6532236" y="1161250"/>
            <a:ext cx="2953888" cy="2075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3C739-3E3D-20A1-34E6-E0EDD2B0A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3" t="31708" r="28656" b="49921"/>
          <a:stretch/>
        </p:blipFill>
        <p:spPr>
          <a:xfrm>
            <a:off x="493025" y="2824672"/>
            <a:ext cx="2953888" cy="2075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CD590-3ED4-588D-2061-8D49D904B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6" t="50000" r="28863" b="31629"/>
          <a:stretch/>
        </p:blipFill>
        <p:spPr>
          <a:xfrm>
            <a:off x="3485202" y="2824673"/>
            <a:ext cx="2953888" cy="207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06F92C-F4C7-1929-8C18-015326877B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4" t="69110" r="28865" b="12519"/>
          <a:stretch/>
        </p:blipFill>
        <p:spPr>
          <a:xfrm>
            <a:off x="6561890" y="2963600"/>
            <a:ext cx="2953888" cy="2075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FB138-AACA-1146-0306-D13248CBA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4" t="69110" r="28865" b="12519"/>
          <a:stretch/>
        </p:blipFill>
        <p:spPr>
          <a:xfrm>
            <a:off x="450770" y="4782889"/>
            <a:ext cx="2953888" cy="2075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8F49A-F93C-EF38-8869-4324450C0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6" t="68836" r="42693" b="12793"/>
          <a:stretch/>
        </p:blipFill>
        <p:spPr>
          <a:xfrm>
            <a:off x="3546602" y="4813710"/>
            <a:ext cx="2953888" cy="2075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4FE000-EC6D-2C44-036C-9D37C88B2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3" t="86129" r="33967" b="5867"/>
          <a:stretch/>
        </p:blipFill>
        <p:spPr>
          <a:xfrm>
            <a:off x="6673258" y="5486401"/>
            <a:ext cx="4817618" cy="6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9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iasa-light-version">
  <a:themeElements>
    <a:clrScheme name="iiasa-version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iasa-version4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iasa-version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olienmaster_ias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FA96DA5-3AA7-4065-B600-3EAF80A30E0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8E804DA-4762-4CB0-B665-9D90EA184DC0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DBD3DF3D-677C-4948-885B-743C055177AF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01499B6-BBBD-4378-B7B6-68B861C27BA9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7C196731-00B8-473D-A95D-D381DF33F651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0945254-73E1-4BEB-B26E-D6555C1BD41D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69D98EA5-52A7-42F6-94F5-326227BE242C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70080834-3F4D-4929-859B-72532ADD911F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C9C7CA87-6119-49AA-B6D9-D1CCB89FE7C5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C0D7D5D-46C5-4A6B-8753-F6B82B44D8E8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C170C148-8BE0-46F0-8994-3F32372A6A9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0B3A692-8B3F-4EF4-9172-691B3FFD9AEC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A8B3617B-2ED3-40C1-A114-18294E2E1C0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0CA5512C-CC7C-4934-AEF5-ECFC812CB03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31FCC83D-4AFD-4E49-840E-D4535D45A070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99892671-B767-42B6-AB0A-AD94DA6CF63A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C924C415-2A98-4D22-B50C-F4283742D589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AA6F763C-0566-4B6C-B680-5A26CE4DE170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25D7F127-14B4-4C5C-AF6E-B398188E0602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88624551-087F-499E-80E8-7FFD816C46CC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F539802-F4FF-4081-9A70-1AF575898331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82AEEC31-127E-4BC2-9F99-D2F02999C5B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55C7BC71-9353-4FE0-8C6F-881F3C20D94A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43968816-FDFB-4BAC-9AC0-4DF77E5FABA3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7B7496FE-4202-4079-82B4-84F8D26B2D34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0F5DE786-2EA5-48C9-85F9-36913A8ED314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9F8C7C37-7CFF-4FD9-99BF-16E2BB886FB2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379B00C1-7866-4D53-9509-C9B5873D72FE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F3DE2E83-18EA-4266-8F3B-113ABAF1A916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804C0A46-9245-4091-996A-18D762CD368C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EA69ABD0-5970-4901-8C5F-8AB70B86105F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69CEF365-AE33-4413-8BA7-41AC2F2E53EE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95CF16B-D3A4-4D33-B0C3-06520A1407C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25623F6E-F122-43E6-990B-2A3B870E3BAF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6518EDC2-3E50-4AF6-9A65-AB27B9815DC2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C7AEDD95-FA1F-4205-98C3-924AF1A31FCA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AC6EE793-8160-4A89-AC6B-249812B67AB1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B940AB26-3E58-46E5-A398-01F9613460CF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050693E1-E2B8-49A8-803D-87FD6EC90A92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8387935B-49E6-487B-8C34-6DDD5D05CEBF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A300A5B8-F522-493C-BCBE-A86B6D99523A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9AA5D782-818D-4D65-8B00-3271811E410A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FAE2EC6D-D302-4D78-8C90-69ECD7F7364F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F87FCE6A-8059-4192-820F-C091C02B3859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8C81F68D-B789-4671-8593-22AA7A2AC9B3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59F37FC3-AD57-4CEF-830E-483656C3AD17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CA0F781A-6F79-4E99-A403-B50BC52B049A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FFBB98D8-649C-4B2B-8E6B-A31487E9635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CA0D3AE4-B0A8-443E-B4F9-5F5B6920BAF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FEFD462-D197-400B-8616-CC55F3698A9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6839213-B327-479B-9AAC-958B0143F050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7C8FFB8F-23FB-4A32-A323-E491D07A3F1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Widescreen</PresentationFormat>
  <Paragraphs>109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Calibri</vt:lpstr>
      <vt:lpstr>Symbol</vt:lpstr>
      <vt:lpstr>Tahoma</vt:lpstr>
      <vt:lpstr>Times New Roman</vt:lpstr>
      <vt:lpstr>Wingdings</vt:lpstr>
      <vt:lpstr>Office Theme</vt:lpstr>
      <vt:lpstr>iiasa-light-version</vt:lpstr>
      <vt:lpstr>1_Office Theme</vt:lpstr>
      <vt:lpstr>folienmaster_iass</vt:lpstr>
      <vt:lpstr>TF-HTAP Update on HTAP activities on methane and ozone source apportionment</vt:lpstr>
      <vt:lpstr>Global trends in ozone precursors</vt:lpstr>
      <vt:lpstr>PowerPoint Presentation</vt:lpstr>
      <vt:lpstr>Variability in the surface ozone sensitivity to methane</vt:lpstr>
      <vt:lpstr>Regional and extra-regional components of change in Europe</vt:lpstr>
      <vt:lpstr>PowerPoint Presentation</vt:lpstr>
      <vt:lpstr>Tagging tropospheric ozone</vt:lpstr>
      <vt:lpstr>PowerPoint Presentation</vt:lpstr>
      <vt:lpstr>Annually averaged (2010) regionally tagged ozone tracers: CAM-chem NOx-tagged</vt:lpstr>
      <vt:lpstr>Annually averaged (2010) regionally tagged ozone tracers: CAM-chem VOC-tagged</vt:lpstr>
      <vt:lpstr>Detailed CAM-chem attribution of ozone in 2010: effect of NOx and VOCs</vt:lpstr>
      <vt:lpstr>Regional scale: implementation in WRF-Chem</vt:lpstr>
      <vt:lpstr>Regional source/receptor modelling for ozone with WRF-Chem</vt:lpstr>
      <vt:lpstr>Source attribution for ozone in Berlin: June-July 2015</vt:lpstr>
      <vt:lpstr>Updated HTAPv3 global mosaic emission inventory</vt:lpstr>
      <vt:lpstr>Summary of HTAP future work plans for ozone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TF HTAP Work Plan</dc:title>
  <dc:creator>Keating, Terry</dc:creator>
  <cp:lastModifiedBy>Lorenzo Labrador</cp:lastModifiedBy>
  <cp:revision>681</cp:revision>
  <cp:lastPrinted>2019-10-21T15:40:05Z</cp:lastPrinted>
  <dcterms:created xsi:type="dcterms:W3CDTF">1601-01-01T00:00:00Z</dcterms:created>
  <dcterms:modified xsi:type="dcterms:W3CDTF">2023-05-12T09:16:43Z</dcterms:modified>
</cp:coreProperties>
</file>