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67" r:id="rId1"/>
  </p:sldMasterIdLst>
  <p:notesMasterIdLst>
    <p:notesMasterId r:id="rId24"/>
  </p:notesMasterIdLst>
  <p:sldIdLst>
    <p:sldId id="332" r:id="rId2"/>
    <p:sldId id="638" r:id="rId3"/>
    <p:sldId id="619" r:id="rId4"/>
    <p:sldId id="620" r:id="rId5"/>
    <p:sldId id="622" r:id="rId6"/>
    <p:sldId id="636" r:id="rId7"/>
    <p:sldId id="623" r:id="rId8"/>
    <p:sldId id="624" r:id="rId9"/>
    <p:sldId id="625" r:id="rId10"/>
    <p:sldId id="621" r:id="rId11"/>
    <p:sldId id="640" r:id="rId12"/>
    <p:sldId id="658" r:id="rId13"/>
    <p:sldId id="659" r:id="rId14"/>
    <p:sldId id="660" r:id="rId15"/>
    <p:sldId id="627" r:id="rId16"/>
    <p:sldId id="630" r:id="rId17"/>
    <p:sldId id="641" r:id="rId18"/>
    <p:sldId id="633" r:id="rId19"/>
    <p:sldId id="661" r:id="rId20"/>
    <p:sldId id="643" r:id="rId21"/>
    <p:sldId id="639" r:id="rId22"/>
    <p:sldId id="518" r:id="rId23"/>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ERIS" id="{0B896E98-F45E-4768-8620-EDDF394BE181}">
          <p14:sldIdLst>
            <p14:sldId id="332"/>
            <p14:sldId id="638"/>
            <p14:sldId id="619"/>
            <p14:sldId id="620"/>
            <p14:sldId id="622"/>
            <p14:sldId id="636"/>
            <p14:sldId id="623"/>
            <p14:sldId id="624"/>
            <p14:sldId id="625"/>
            <p14:sldId id="621"/>
            <p14:sldId id="640"/>
            <p14:sldId id="658"/>
            <p14:sldId id="659"/>
            <p14:sldId id="660"/>
            <p14:sldId id="627"/>
            <p14:sldId id="630"/>
            <p14:sldId id="641"/>
            <p14:sldId id="633"/>
            <p14:sldId id="661"/>
            <p14:sldId id="643"/>
            <p14:sldId id="639"/>
            <p14:sldId id="518"/>
          </p14:sldIdLst>
        </p14:section>
        <p14:section name="MÉTHODOLOGIE" id="{EB03BDE6-D677-4574-A7BF-9721F91BDEB8}">
          <p14:sldIdLst/>
        </p14:section>
      </p14:sectionLst>
    </p:ex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7584AB-595B-4FAB-11C6-3B534E5EB3A5}" name="COLETTE Augustin" initials="CA" userId="S::augustin.colette@ineris.fr::5246dcff-28ab-4800-9e17-c558d12a5f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howGuides="1">
      <p:cViewPr varScale="1">
        <p:scale>
          <a:sx n="145" d="100"/>
          <a:sy n="145" d="100"/>
        </p:scale>
        <p:origin x="546" y="120"/>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12/05/2023</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720000" y="3919897"/>
            <a:ext cx="3240000" cy="900000"/>
          </a:xfrm>
        </p:spPr>
        <p:txBody>
          <a:bodyPr anchor="b" anchorCtr="0"/>
          <a:lstStyle>
            <a:lvl1pPr>
              <a:defRPr sz="1150"/>
            </a:lvl1pPr>
          </a:lstStyle>
          <a:p>
            <a:r>
              <a:rPr lang="en-US" dirty="0"/>
              <a:t>French National Institute for Industrial Environment and Risks (Ineris)</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a:t>
            </a:fld>
            <a:endParaRPr lang="fr-FR" dirty="0"/>
          </a:p>
        </p:txBody>
      </p:sp>
      <p:pic>
        <p:nvPicPr>
          <p:cNvPr id="7" name="Image 6">
            <a:extLst>
              <a:ext uri="{FF2B5EF4-FFF2-40B4-BE49-F238E27FC236}">
                <a16:creationId xmlns:a16="http://schemas.microsoft.com/office/drawing/2014/main" id="{529A767A-332E-43AF-9F3B-A2F5E565CD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4000" y="151200"/>
            <a:ext cx="3221250" cy="2918510"/>
          </a:xfrm>
          <a:prstGeom prst="rect">
            <a:avLst/>
          </a:prstGeom>
        </p:spPr>
      </p:pic>
      <p:pic>
        <p:nvPicPr>
          <p:cNvPr id="8" name="Image 7">
            <a:extLst>
              <a:ext uri="{FF2B5EF4-FFF2-40B4-BE49-F238E27FC236}">
                <a16:creationId xmlns:a16="http://schemas.microsoft.com/office/drawing/2014/main" id="{8BEC7B4C-0D93-4490-9248-D84074ADA6A3}"/>
              </a:ext>
            </a:extLst>
          </p:cNvPr>
          <p:cNvPicPr>
            <a:picLocks noChangeAspect="1"/>
          </p:cNvPicPr>
          <p:nvPr userDrawn="1"/>
        </p:nvPicPr>
        <p:blipFill>
          <a:blip r:embed="rId3"/>
          <a:stretch>
            <a:fillRect/>
          </a:stretch>
        </p:blipFill>
        <p:spPr>
          <a:xfrm>
            <a:off x="5999863" y="542591"/>
            <a:ext cx="2442925" cy="1258664"/>
          </a:xfrm>
          <a:prstGeom prst="rect">
            <a:avLst/>
          </a:prstGeom>
        </p:spPr>
      </p:pic>
    </p:spTree>
    <p:extLst>
      <p:ext uri="{BB962C8B-B14F-4D97-AF65-F5344CB8AC3E}">
        <p14:creationId xmlns:p14="http://schemas.microsoft.com/office/powerpoint/2010/main" val="343261095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r>
              <a:rPr lang="fr-FR" cap="all"/>
              <a:t>XX/XX/XXXX</a:t>
            </a:r>
            <a:endParaRPr lang="fr-FR" cap="all" dirty="0"/>
          </a:p>
        </p:txBody>
      </p:sp>
      <p:sp>
        <p:nvSpPr>
          <p:cNvPr id="3" name="Espace réservé du pied de page 2"/>
          <p:cNvSpPr>
            <a:spLocks noGrp="1"/>
          </p:cNvSpPr>
          <p:nvPr>
            <p:ph type="ftr" sz="quarter" idx="11"/>
          </p:nvPr>
        </p:nvSpPr>
        <p:spPr bwMode="gray"/>
        <p:txBody>
          <a:bodyPr/>
          <a:lstStyle>
            <a:lvl1pPr>
              <a:defRPr/>
            </a:lvl1pPr>
          </a:lstStyle>
          <a:p>
            <a:r>
              <a:rPr lang="fr-FR" dirty="0"/>
              <a:t>French National Institute for </a:t>
            </a:r>
            <a:r>
              <a:rPr lang="fr-FR" dirty="0" err="1"/>
              <a:t>Industrial</a:t>
            </a:r>
            <a:r>
              <a:rPr lang="fr-FR" dirty="0"/>
              <a:t> </a:t>
            </a:r>
            <a:r>
              <a:rPr lang="fr-FR" dirty="0" err="1"/>
              <a:t>Environment</a:t>
            </a:r>
            <a:r>
              <a:rPr lang="fr-FR" dirty="0"/>
              <a:t> and Risks (Ineris)</a:t>
            </a:r>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a:t>
            </a:fld>
            <a:endParaRPr lang="fr-FR" dirty="0"/>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cxnSp>
        <p:nvCxnSpPr>
          <p:cNvPr id="12" name="Connecteur droit 11"/>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252DF93D-A507-46E1-AB2A-335E968558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0" y="151200"/>
            <a:ext cx="1798144" cy="1629150"/>
          </a:xfrm>
          <a:prstGeom prst="rect">
            <a:avLst/>
          </a:prstGeom>
        </p:spPr>
      </p:pic>
      <p:pic>
        <p:nvPicPr>
          <p:cNvPr id="10" name="Image 9">
            <a:extLst>
              <a:ext uri="{FF2B5EF4-FFF2-40B4-BE49-F238E27FC236}">
                <a16:creationId xmlns:a16="http://schemas.microsoft.com/office/drawing/2014/main" id="{920B7016-7ABA-4F76-8365-F056DA845526}"/>
              </a:ext>
            </a:extLst>
          </p:cNvPr>
          <p:cNvPicPr>
            <a:picLocks noChangeAspect="1"/>
          </p:cNvPicPr>
          <p:nvPr userDrawn="1"/>
        </p:nvPicPr>
        <p:blipFill>
          <a:blip r:embed="rId3"/>
          <a:stretch>
            <a:fillRect/>
          </a:stretch>
        </p:blipFill>
        <p:spPr>
          <a:xfrm>
            <a:off x="6446126" y="359099"/>
            <a:ext cx="2337874" cy="1204539"/>
          </a:xfrm>
          <a:prstGeom prst="rect">
            <a:avLst/>
          </a:prstGeom>
        </p:spPr>
      </p:pic>
    </p:spTree>
    <p:extLst>
      <p:ext uri="{BB962C8B-B14F-4D97-AF65-F5344CB8AC3E}">
        <p14:creationId xmlns:p14="http://schemas.microsoft.com/office/powerpoint/2010/main" val="34839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lvl1pPr>
              <a:defRPr/>
            </a:lvl1pPr>
          </a:lstStyle>
          <a:p>
            <a:r>
              <a:rPr lang="fr-FR" dirty="0"/>
              <a:t>French National Institute for </a:t>
            </a:r>
            <a:r>
              <a:rPr lang="fr-FR" dirty="0" err="1"/>
              <a:t>Industrial</a:t>
            </a:r>
            <a:r>
              <a:rPr lang="fr-FR" dirty="0"/>
              <a:t> </a:t>
            </a:r>
            <a:r>
              <a:rPr lang="fr-FR" dirty="0" err="1"/>
              <a:t>Environment</a:t>
            </a:r>
            <a:r>
              <a:rPr lang="fr-FR" dirty="0"/>
              <a:t> and Risks (Ineris)</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a:t>
            </a:fld>
            <a:endParaRPr lang="fr-FR" dirty="0"/>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7BA0D-730C-47CD-AF4B-BBB9F8267F0F}"/>
              </a:ext>
            </a:extLst>
          </p:cNvPr>
          <p:cNvSpPr/>
          <p:nvPr userDrawn="1"/>
        </p:nvSpPr>
        <p:spPr>
          <a:xfrm>
            <a:off x="-1" y="738000"/>
            <a:ext cx="9144000" cy="4405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lvl1pPr>
              <a:defRPr/>
            </a:lvl1pPr>
          </a:lstStyle>
          <a:p>
            <a:r>
              <a:rPr lang="fr-FR" dirty="0"/>
              <a:t>French National Institute for </a:t>
            </a:r>
            <a:r>
              <a:rPr lang="fr-FR" dirty="0" err="1"/>
              <a:t>Industrial</a:t>
            </a:r>
            <a:r>
              <a:rPr lang="fr-FR" dirty="0"/>
              <a:t> </a:t>
            </a:r>
            <a:r>
              <a:rPr lang="fr-FR" dirty="0" err="1"/>
              <a:t>Environment</a:t>
            </a:r>
            <a:r>
              <a:rPr lang="fr-FR" dirty="0"/>
              <a:t> and Risks (Ineris)</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lvl1pPr>
              <a:defRPr/>
            </a:lvl1pPr>
          </a:lstStyle>
          <a:p>
            <a:r>
              <a:rPr lang="fr-FR" dirty="0"/>
              <a:t>French National Institute for </a:t>
            </a:r>
            <a:r>
              <a:rPr lang="fr-FR" dirty="0" err="1"/>
              <a:t>Industrial</a:t>
            </a:r>
            <a:r>
              <a:rPr lang="fr-FR" dirty="0"/>
              <a:t> </a:t>
            </a:r>
            <a:r>
              <a:rPr lang="fr-FR" dirty="0" err="1"/>
              <a:t>Environment</a:t>
            </a:r>
            <a:r>
              <a:rPr lang="fr-FR" dirty="0"/>
              <a:t> and Risks (Ineris)</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a:t>
            </a:fld>
            <a:endParaRPr lang="fr-FR" dirty="0"/>
          </a:p>
        </p:txBody>
      </p:sp>
      <p:sp>
        <p:nvSpPr>
          <p:cNvPr id="10"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8404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359999" y="900000"/>
            <a:ext cx="8424000" cy="540000"/>
          </a:xfrm>
        </p:spPr>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pPr algn="r"/>
            <a:r>
              <a:rPr lang="fr-FR" cap="all"/>
              <a:t>XX/XX/XXXX</a:t>
            </a:r>
            <a:endParaRPr lang="fr-FR" cap="all" dirty="0"/>
          </a:p>
        </p:txBody>
      </p:sp>
      <p:sp>
        <p:nvSpPr>
          <p:cNvPr id="6" name="Espace réservé du pied de page 5"/>
          <p:cNvSpPr>
            <a:spLocks noGrp="1"/>
          </p:cNvSpPr>
          <p:nvPr>
            <p:ph type="ftr" sz="quarter" idx="11"/>
          </p:nvPr>
        </p:nvSpPr>
        <p:spPr bwMode="gray"/>
        <p:txBody>
          <a:bodyPr/>
          <a:lstStyle>
            <a:lvl1pPr>
              <a:defRPr/>
            </a:lvl1pPr>
          </a:lstStyle>
          <a:p>
            <a:r>
              <a:rPr lang="fr-FR" dirty="0"/>
              <a:t>French National Institute for </a:t>
            </a:r>
            <a:r>
              <a:rPr lang="fr-FR" dirty="0" err="1"/>
              <a:t>Industrial</a:t>
            </a:r>
            <a:r>
              <a:rPr lang="fr-FR" dirty="0"/>
              <a:t> </a:t>
            </a:r>
            <a:r>
              <a:rPr lang="fr-FR" dirty="0" err="1"/>
              <a:t>Environment</a:t>
            </a:r>
            <a:r>
              <a:rPr lang="fr-FR" dirty="0"/>
              <a:t> and Risks (Ineris)</a:t>
            </a:r>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a:t>
            </a:fld>
            <a:endParaRPr lang="fr-FR" dirty="0"/>
          </a:p>
        </p:txBody>
      </p:sp>
      <p:sp>
        <p:nvSpPr>
          <p:cNvPr id="9" name="Espace réservé du contenu 8"/>
          <p:cNvSpPr>
            <a:spLocks noGrp="1"/>
          </p:cNvSpPr>
          <p:nvPr>
            <p:ph sz="quarter" idx="14" hasCustomPrompt="1"/>
          </p:nvPr>
        </p:nvSpPr>
        <p:spPr bwMode="gray">
          <a:xfrm>
            <a:off x="359998" y="1836000"/>
            <a:ext cx="8424000" cy="2574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7">
            <a:extLst>
              <a:ext uri="{FF2B5EF4-FFF2-40B4-BE49-F238E27FC236}">
                <a16:creationId xmlns:a16="http://schemas.microsoft.com/office/drawing/2014/main" id="{0B2F4F43-0CB8-44A7-86A1-2A4A154D3CDB}"/>
              </a:ext>
            </a:extLst>
          </p:cNvPr>
          <p:cNvSpPr>
            <a:spLocks noGrp="1"/>
          </p:cNvSpPr>
          <p:nvPr>
            <p:ph type="body" sz="quarter" idx="15" hasCustomPrompt="1"/>
          </p:nvPr>
        </p:nvSpPr>
        <p:spPr bwMode="gray">
          <a:xfrm>
            <a:off x="359384" y="1440000"/>
            <a:ext cx="8424614" cy="242951"/>
          </a:xfrm>
          <a:ln>
            <a:noFill/>
          </a:ln>
        </p:spPr>
        <p:txBody>
          <a:bodyPr/>
          <a:lstStyle>
            <a:lvl1pPr marL="9525" indent="85725">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58316"/>
            <a:ext cx="8229600" cy="857250"/>
          </a:xfrm>
        </p:spPr>
        <p:txBody>
          <a:bodyPr>
            <a:normAutofit/>
          </a:bodyPr>
          <a:lstStyle>
            <a:lvl1pPr algn="l">
              <a:defRPr sz="2400"/>
            </a:lvl1pPr>
          </a:lstStyle>
          <a:p>
            <a:r>
              <a:rPr lang="fr-FR" dirty="0"/>
              <a:t>Cliquez pour modifier le style du titre</a:t>
            </a:r>
          </a:p>
        </p:txBody>
      </p:sp>
      <p:sp>
        <p:nvSpPr>
          <p:cNvPr id="3" name="Espace réservé du contenu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2FABF81E-6BD8-4E92-8BCC-7CC50BA985D6}" type="datetimeFigureOut">
              <a:rPr lang="fr-FR" smtClean="0"/>
              <a:pPr/>
              <a:t>12/05/2023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AE0C528-D28A-4F9C-A4DC-F7A1520430F4}" type="slidenum">
              <a:rPr lang="fr-FR" smtClean="0"/>
              <a:pPr/>
              <a:t>‹#›</a:t>
            </a:fld>
            <a:endParaRPr lang="fr-FR"/>
          </a:p>
        </p:txBody>
      </p:sp>
    </p:spTree>
    <p:extLst>
      <p:ext uri="{BB962C8B-B14F-4D97-AF65-F5344CB8AC3E}">
        <p14:creationId xmlns:p14="http://schemas.microsoft.com/office/powerpoint/2010/main" val="4087381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7614000" y="4783500"/>
            <a:ext cx="1170000" cy="360000"/>
          </a:xfrm>
          <a:prstGeom prst="rect">
            <a:avLst/>
          </a:prstGeom>
        </p:spPr>
        <p:txBody>
          <a:bodyPr vert="horz" lIns="0" tIns="0" rIns="0" bIns="0" rtlCol="0" anchor="ctr" anchorCtr="0">
            <a:noAutofit/>
          </a:bodyPr>
          <a:lstStyle>
            <a:lvl1pPr algn="ctr">
              <a:defRPr sz="750" b="1">
                <a:solidFill>
                  <a:schemeClr val="tx1"/>
                </a:solidFill>
              </a:defRPr>
            </a:lvl1pPr>
          </a:lstStyle>
          <a:p>
            <a:pPr algn="r"/>
            <a:r>
              <a:rPr lang="fr-FR" cap="all"/>
              <a:t>XX/XX/XXXX</a:t>
            </a:r>
            <a:endParaRPr lang="fr-FR" cap="all" dirty="0"/>
          </a:p>
        </p:txBody>
      </p:sp>
      <p:sp>
        <p:nvSpPr>
          <p:cNvPr id="5" name="Espace réservé du pied de page 4"/>
          <p:cNvSpPr>
            <a:spLocks noGrp="1"/>
          </p:cNvSpPr>
          <p:nvPr>
            <p:ph type="ftr" sz="quarter" idx="3"/>
          </p:nvPr>
        </p:nvSpPr>
        <p:spPr bwMode="gray">
          <a:xfrm>
            <a:off x="360000" y="4783500"/>
            <a:ext cx="5904000" cy="360000"/>
          </a:xfrm>
          <a:prstGeom prst="rect">
            <a:avLst/>
          </a:prstGeom>
        </p:spPr>
        <p:txBody>
          <a:bodyPr vert="horz" lIns="0" tIns="0" rIns="0" bIns="0" rtlCol="0" anchor="ctr" anchorCtr="0">
            <a:noAutofit/>
          </a:bodyPr>
          <a:lstStyle>
            <a:lvl1pPr algn="l">
              <a:defRPr sz="750" b="1">
                <a:solidFill>
                  <a:schemeClr val="tx1"/>
                </a:solidFill>
              </a:defRPr>
            </a:lvl1pPr>
          </a:lstStyle>
          <a:p>
            <a:r>
              <a:rPr lang="fr-FR" dirty="0"/>
              <a:t>French National Institute for </a:t>
            </a:r>
            <a:r>
              <a:rPr lang="fr-FR" dirty="0" err="1"/>
              <a:t>Industrial</a:t>
            </a:r>
            <a:r>
              <a:rPr lang="fr-FR" dirty="0"/>
              <a:t> </a:t>
            </a:r>
            <a:r>
              <a:rPr lang="fr-FR" dirty="0" err="1"/>
              <a:t>Environment</a:t>
            </a:r>
            <a:r>
              <a:rPr lang="fr-FR" dirty="0"/>
              <a:t> and Risks (Ineris)</a:t>
            </a:r>
          </a:p>
        </p:txBody>
      </p:sp>
      <p:sp>
        <p:nvSpPr>
          <p:cNvPr id="6" name="Espace réservé du numéro de diapositive 5"/>
          <p:cNvSpPr>
            <a:spLocks noGrp="1"/>
          </p:cNvSpPr>
          <p:nvPr>
            <p:ph type="sldNum" sz="quarter" idx="4"/>
          </p:nvPr>
        </p:nvSpPr>
        <p:spPr bwMode="gray">
          <a:xfrm>
            <a:off x="6264000"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a:t>
            </a:fld>
            <a:endParaRPr lang="fr-FR" dirty="0"/>
          </a:p>
        </p:txBody>
      </p:sp>
      <p:cxnSp>
        <p:nvCxnSpPr>
          <p:cNvPr id="10" name="Connecteur droit 9"/>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E328BC2-B6CA-4F7E-B6D7-8FFA4EA74D78}"/>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06000" y="108000"/>
            <a:ext cx="576064" cy="521924"/>
          </a:xfrm>
          <a:prstGeom prst="rect">
            <a:avLst/>
          </a:prstGeom>
        </p:spPr>
      </p:pic>
      <p:pic>
        <p:nvPicPr>
          <p:cNvPr id="12" name="Image 11">
            <a:extLst>
              <a:ext uri="{FF2B5EF4-FFF2-40B4-BE49-F238E27FC236}">
                <a16:creationId xmlns:a16="http://schemas.microsoft.com/office/drawing/2014/main" id="{08FB48E5-FA05-4458-83BA-298D09F5251B}"/>
              </a:ext>
            </a:extLst>
          </p:cNvPr>
          <p:cNvPicPr>
            <a:picLocks noChangeAspect="1"/>
          </p:cNvPicPr>
          <p:nvPr userDrawn="1"/>
        </p:nvPicPr>
        <p:blipFill>
          <a:blip r:embed="rId10"/>
          <a:stretch>
            <a:fillRect/>
          </a:stretch>
        </p:blipFill>
        <p:spPr>
          <a:xfrm>
            <a:off x="954000" y="176399"/>
            <a:ext cx="754617" cy="388800"/>
          </a:xfrm>
          <a:prstGeom prst="rect">
            <a:avLst/>
          </a:prstGeom>
        </p:spPr>
      </p:pic>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 id="2147483798" r:id="rId6"/>
    <p:sldLayoutId id="2147483813" r:id="rId7"/>
  </p:sldLayoutIdLst>
  <p:hf hdr="0"/>
  <p:txStyles>
    <p:title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files://show/46BDB88F-C01E-4633-B0E0-289076B0DE0A/0-2723087?property=PG4CCD65F7705A4D9EBB910E7B49A00D5Dn1_PG41318CD3990849098784424F881B1C92" TargetMode="External"/><Relationship Id="rId2" Type="http://schemas.openxmlformats.org/officeDocument/2006/relationships/hyperlink" Target="m-files://show/46BDB88F-C01E-4633-B0E0-289076B0DE0A/0-2723087?property=ID" TargetMode="External"/><Relationship Id="rId1" Type="http://schemas.openxmlformats.org/officeDocument/2006/relationships/slideLayout" Target="../slideLayouts/slideLayout2.xml"/><Relationship Id="rId4" Type="http://schemas.openxmlformats.org/officeDocument/2006/relationships/hyperlink" Target="m-files://show/46BDB88F-C01E-4633-B0E0-289076B0DE0A/0-2723087?property=PGBE17CA950E164995B7B216CE96E0129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eea.europa.eu/publications/air-quality-in-europe-2022/health-impacts-of-air-pollution" TargetMode="Externa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ionet.europa.eu/etcs/etc-atni/products/etc-atni-reports/etc-atni-report-9-2021-long-term-trends-of-air-pollutants-at-national-level-2005-2019" TargetMode="Externa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A5A8BAFB-DFA4-4FA5-9610-120ADCE28EC8}"/>
              </a:ext>
            </a:extLst>
          </p:cNvPr>
          <p:cNvSpPr>
            <a:spLocks noGrp="1"/>
          </p:cNvSpPr>
          <p:nvPr>
            <p:ph type="title"/>
          </p:nvPr>
        </p:nvSpPr>
        <p:spPr/>
        <p:txBody>
          <a:bodyPr/>
          <a:lstStyle/>
          <a:p>
            <a:endParaRPr lang="fr-FR"/>
          </a:p>
        </p:txBody>
      </p:sp>
      <p:sp>
        <p:nvSpPr>
          <p:cNvPr id="3" name="Espace réservé de la date 2">
            <a:extLst>
              <a:ext uri="{FF2B5EF4-FFF2-40B4-BE49-F238E27FC236}">
                <a16:creationId xmlns:a16="http://schemas.microsoft.com/office/drawing/2014/main" id="{D92D5138-2ABB-4B2C-80A5-C30D5D966CCE}"/>
              </a:ext>
            </a:extLst>
          </p:cNvPr>
          <p:cNvSpPr>
            <a:spLocks noGrp="1"/>
          </p:cNvSpPr>
          <p:nvPr>
            <p:ph type="dt" sz="half" idx="10"/>
          </p:nvPr>
        </p:nvSpPr>
        <p:spPr/>
        <p:txBody>
          <a:bodyPr/>
          <a:lstStyle/>
          <a:p>
            <a:pPr algn="r"/>
            <a:r>
              <a:rPr lang="fr-FR" cap="all" dirty="0"/>
              <a:t>XX/XX/XXXX</a:t>
            </a:r>
          </a:p>
        </p:txBody>
      </p:sp>
      <p:sp>
        <p:nvSpPr>
          <p:cNvPr id="4" name="Espace réservé du pied de page 3">
            <a:extLst>
              <a:ext uri="{FF2B5EF4-FFF2-40B4-BE49-F238E27FC236}">
                <a16:creationId xmlns:a16="http://schemas.microsoft.com/office/drawing/2014/main" id="{034DF719-2B19-4D33-ABAE-F03930064BED}"/>
              </a:ext>
            </a:extLst>
          </p:cNvPr>
          <p:cNvSpPr>
            <a:spLocks noGrp="1"/>
          </p:cNvSpPr>
          <p:nvPr>
            <p:ph type="ftr" sz="quarter" idx="11"/>
          </p:nvPr>
        </p:nvSpPr>
        <p:spPr/>
        <p:txBody>
          <a:bodyPr/>
          <a:lstStyle/>
          <a:p>
            <a:r>
              <a:rPr lang="fr-FR" dirty="0"/>
              <a:t>French National Institute for </a:t>
            </a:r>
            <a:r>
              <a:rPr lang="fr-FR" dirty="0" err="1"/>
              <a:t>Industrial</a:t>
            </a:r>
            <a:r>
              <a:rPr lang="fr-FR" dirty="0"/>
              <a:t> </a:t>
            </a:r>
            <a:r>
              <a:rPr lang="fr-FR" dirty="0" err="1"/>
              <a:t>Environment</a:t>
            </a:r>
            <a:r>
              <a:rPr lang="fr-FR" dirty="0"/>
              <a:t> and Risks (Ineris)</a:t>
            </a:r>
          </a:p>
        </p:txBody>
      </p:sp>
      <p:sp>
        <p:nvSpPr>
          <p:cNvPr id="5" name="Espace réservé du numéro de diapositive 4">
            <a:extLst>
              <a:ext uri="{FF2B5EF4-FFF2-40B4-BE49-F238E27FC236}">
                <a16:creationId xmlns:a16="http://schemas.microsoft.com/office/drawing/2014/main" id="{04B0B77B-7219-4D73-ABE2-988401B93107}"/>
              </a:ext>
            </a:extLst>
          </p:cNvPr>
          <p:cNvSpPr>
            <a:spLocks noGrp="1"/>
          </p:cNvSpPr>
          <p:nvPr>
            <p:ph type="sldNum" sz="quarter" idx="12"/>
          </p:nvPr>
        </p:nvSpPr>
        <p:spPr/>
        <p:txBody>
          <a:bodyPr/>
          <a:lstStyle/>
          <a:p>
            <a:fld id="{733122C9-A0B9-462F-8757-0847AD287B63}" type="slidenum">
              <a:rPr lang="fr-FR" smtClean="0"/>
              <a:pPr/>
              <a:t>1</a:t>
            </a:fld>
            <a:endParaRPr lang="fr-FR" dirty="0"/>
          </a:p>
        </p:txBody>
      </p:sp>
      <p:sp>
        <p:nvSpPr>
          <p:cNvPr id="9" name="Espace réservé du texte 5">
            <a:extLst>
              <a:ext uri="{FF2B5EF4-FFF2-40B4-BE49-F238E27FC236}">
                <a16:creationId xmlns:a16="http://schemas.microsoft.com/office/drawing/2014/main" id="{897460C6-F1F2-4CEE-ACB8-26B28272D4E0}"/>
              </a:ext>
            </a:extLst>
          </p:cNvPr>
          <p:cNvSpPr>
            <a:spLocks noGrp="1"/>
          </p:cNvSpPr>
          <p:nvPr>
            <p:ph type="body" sz="quarter" idx="13"/>
          </p:nvPr>
        </p:nvSpPr>
        <p:spPr>
          <a:xfrm>
            <a:off x="360000" y="2346046"/>
            <a:ext cx="8424000" cy="2077200"/>
          </a:xfrm>
        </p:spPr>
        <p:txBody>
          <a:bodyPr/>
          <a:lstStyle/>
          <a:p>
            <a:r>
              <a:rPr lang="fr-FR" dirty="0">
                <a:solidFill>
                  <a:schemeClr val="hlink"/>
                </a:solidFill>
              </a:rPr>
              <a:t>Surface ozone air pollution </a:t>
            </a:r>
          </a:p>
          <a:p>
            <a:pPr lvl="1"/>
            <a:r>
              <a:rPr lang="en-US" dirty="0"/>
              <a:t>Short and long-term mitigation of ozone, past trends and future outlook</a:t>
            </a:r>
          </a:p>
          <a:p>
            <a:pPr lvl="1"/>
            <a:endParaRPr lang="en-US" dirty="0">
              <a:solidFill>
                <a:schemeClr val="hlink"/>
              </a:solidFill>
            </a:endParaRPr>
          </a:p>
          <a:p>
            <a:pPr lvl="1"/>
            <a:r>
              <a:rPr lang="en-US" dirty="0">
                <a:solidFill>
                  <a:schemeClr val="hlink"/>
                </a:solidFill>
              </a:rPr>
              <a:t>Augustin COLETTE (INERIS, France)</a:t>
            </a:r>
          </a:p>
          <a:p>
            <a:pPr lvl="1"/>
            <a:endParaRPr lang="en-US" sz="1400" dirty="0">
              <a:solidFill>
                <a:schemeClr val="hlink"/>
              </a:solidFill>
            </a:endParaRPr>
          </a:p>
          <a:p>
            <a:pPr lvl="1"/>
            <a:r>
              <a:rPr lang="en-US" sz="1400" dirty="0">
                <a:solidFill>
                  <a:schemeClr val="hlink"/>
                </a:solidFill>
              </a:rPr>
              <a:t>24</a:t>
            </a:r>
            <a:r>
              <a:rPr lang="en-US" sz="1400" baseline="30000" dirty="0">
                <a:solidFill>
                  <a:schemeClr val="hlink"/>
                </a:solidFill>
              </a:rPr>
              <a:t>th</a:t>
            </a:r>
            <a:r>
              <a:rPr lang="en-US" sz="1400" dirty="0">
                <a:solidFill>
                  <a:schemeClr val="hlink"/>
                </a:solidFill>
              </a:rPr>
              <a:t> Meeting of the TFMM, Warsaw, 12 May, 2023</a:t>
            </a:r>
            <a:endParaRPr lang="fr-FR" sz="1400" dirty="0">
              <a:solidFill>
                <a:schemeClr val="hlink"/>
              </a:solidFill>
            </a:endParaRPr>
          </a:p>
        </p:txBody>
      </p:sp>
      <p:sp>
        <p:nvSpPr>
          <p:cNvPr id="8" name="ZoneTexte 7">
            <a:hlinkClick r:id="rId2"/>
            <a:extLst>
              <a:ext uri="{FF2B5EF4-FFF2-40B4-BE49-F238E27FC236}">
                <a16:creationId xmlns:a16="http://schemas.microsoft.com/office/drawing/2014/main" id="{FE7A5E62-D752-4EC4-A675-1367FD2B5E15}"/>
              </a:ext>
            </a:extLst>
          </p:cNvPr>
          <p:cNvSpPr txBox="1"/>
          <p:nvPr/>
        </p:nvSpPr>
        <p:spPr>
          <a:xfrm>
            <a:off x="7197888" y="4595175"/>
            <a:ext cx="464400" cy="200055"/>
          </a:xfrm>
          <a:prstGeom prst="rect">
            <a:avLst/>
          </a:prstGeom>
          <a:noFill/>
        </p:spPr>
        <p:txBody>
          <a:bodyPr vert="horz" wrap="square" lIns="0" rIns="0" rtlCol="0">
            <a:spAutoFit/>
          </a:bodyPr>
          <a:lstStyle/>
          <a:p>
            <a:pPr algn="ctr"/>
            <a:r>
              <a:rPr lang="fr-FR" sz="700" dirty="0">
                <a:cs typeface="Arial" panose="020B0604020202020204" pitchFamily="34" charset="0"/>
              </a:rPr>
              <a:t>212098</a:t>
            </a:r>
          </a:p>
        </p:txBody>
      </p:sp>
      <p:sp>
        <p:nvSpPr>
          <p:cNvPr id="10" name="ZoneTexte 9">
            <a:hlinkClick r:id="rId3"/>
            <a:extLst>
              <a:ext uri="{FF2B5EF4-FFF2-40B4-BE49-F238E27FC236}">
                <a16:creationId xmlns:a16="http://schemas.microsoft.com/office/drawing/2014/main" id="{012CB550-5972-4EF1-9656-86FEE650D04E}"/>
              </a:ext>
            </a:extLst>
          </p:cNvPr>
          <p:cNvSpPr txBox="1"/>
          <p:nvPr/>
        </p:nvSpPr>
        <p:spPr>
          <a:xfrm>
            <a:off x="6700949" y="4595175"/>
            <a:ext cx="463275" cy="200055"/>
          </a:xfrm>
          <a:prstGeom prst="rect">
            <a:avLst/>
          </a:prstGeom>
          <a:noFill/>
        </p:spPr>
        <p:txBody>
          <a:bodyPr vert="horz" wrap="square" lIns="0" rIns="0" rtlCol="0">
            <a:spAutoFit/>
          </a:bodyPr>
          <a:lstStyle/>
          <a:p>
            <a:pPr algn="ctr"/>
            <a:r>
              <a:rPr lang="fr-FR" sz="700" dirty="0">
                <a:cs typeface="Arial" panose="020B0604020202020204" pitchFamily="34" charset="0"/>
              </a:rPr>
              <a:t>[CGR]</a:t>
            </a:r>
          </a:p>
        </p:txBody>
      </p:sp>
      <p:sp>
        <p:nvSpPr>
          <p:cNvPr id="11" name="ZoneTexte 10">
            <a:extLst>
              <a:ext uri="{FF2B5EF4-FFF2-40B4-BE49-F238E27FC236}">
                <a16:creationId xmlns:a16="http://schemas.microsoft.com/office/drawing/2014/main" id="{5192DDA7-DB20-4C54-963D-5434358C703B}"/>
              </a:ext>
            </a:extLst>
          </p:cNvPr>
          <p:cNvSpPr txBox="1"/>
          <p:nvPr/>
        </p:nvSpPr>
        <p:spPr>
          <a:xfrm>
            <a:off x="6300192" y="4596855"/>
            <a:ext cx="402936" cy="200055"/>
          </a:xfrm>
          <a:prstGeom prst="rect">
            <a:avLst/>
          </a:prstGeom>
          <a:noFill/>
        </p:spPr>
        <p:txBody>
          <a:bodyPr wrap="square" rIns="0" rtlCol="0">
            <a:spAutoFit/>
          </a:bodyPr>
          <a:lstStyle/>
          <a:p>
            <a:r>
              <a:rPr lang="fr-FR" sz="700" dirty="0">
                <a:cs typeface="Arial" panose="020B0604020202020204" pitchFamily="34" charset="0"/>
              </a:rPr>
              <a:t>Ineris -</a:t>
            </a:r>
          </a:p>
        </p:txBody>
      </p:sp>
      <p:sp>
        <p:nvSpPr>
          <p:cNvPr id="12" name="ZoneTexte 11">
            <a:extLst>
              <a:ext uri="{FF2B5EF4-FFF2-40B4-BE49-F238E27FC236}">
                <a16:creationId xmlns:a16="http://schemas.microsoft.com/office/drawing/2014/main" id="{0E85C062-DFE5-45DF-9AD1-4F3F216CAE65}"/>
              </a:ext>
            </a:extLst>
          </p:cNvPr>
          <p:cNvSpPr txBox="1"/>
          <p:nvPr/>
        </p:nvSpPr>
        <p:spPr>
          <a:xfrm>
            <a:off x="7164224" y="4595175"/>
            <a:ext cx="27252" cy="200055"/>
          </a:xfrm>
          <a:prstGeom prst="rect">
            <a:avLst/>
          </a:prstGeom>
          <a:noFill/>
        </p:spPr>
        <p:txBody>
          <a:bodyPr wrap="none" lIns="0" rIns="0" rtlCol="0">
            <a:spAutoFit/>
          </a:bodyPr>
          <a:lstStyle/>
          <a:p>
            <a:r>
              <a:rPr lang="fr-FR" sz="700" dirty="0">
                <a:cs typeface="Arial" panose="020B0604020202020204" pitchFamily="34" charset="0"/>
              </a:rPr>
              <a:t>-</a:t>
            </a:r>
          </a:p>
        </p:txBody>
      </p:sp>
      <p:sp>
        <p:nvSpPr>
          <p:cNvPr id="13" name="ZoneTexte 12">
            <a:hlinkClick r:id="rId4"/>
            <a:extLst>
              <a:ext uri="{FF2B5EF4-FFF2-40B4-BE49-F238E27FC236}">
                <a16:creationId xmlns:a16="http://schemas.microsoft.com/office/drawing/2014/main" id="{338D32BB-9A7A-409C-9DB8-A3A8425B7E56}"/>
              </a:ext>
            </a:extLst>
          </p:cNvPr>
          <p:cNvSpPr txBox="1"/>
          <p:nvPr/>
        </p:nvSpPr>
        <p:spPr>
          <a:xfrm>
            <a:off x="7729059" y="4595175"/>
            <a:ext cx="1002056" cy="200055"/>
          </a:xfrm>
          <a:prstGeom prst="rect">
            <a:avLst/>
          </a:prstGeom>
          <a:noFill/>
        </p:spPr>
        <p:txBody>
          <a:bodyPr vert="horz" wrap="square" lIns="0" rIns="0" rtlCol="0">
            <a:spAutoFit/>
          </a:bodyPr>
          <a:lstStyle>
            <a:defPPr>
              <a:defRPr lang="en-US"/>
            </a:defPPr>
            <a:lvl1pPr>
              <a:defRPr sz="800">
                <a:latin typeface="Arial" panose="020B0604020202020204" pitchFamily="34" charset="0"/>
                <a:cs typeface="Arial" panose="020B0604020202020204" pitchFamily="34" charset="0"/>
              </a:defRPr>
            </a:lvl1pPr>
          </a:lstStyle>
          <a:p>
            <a:r>
              <a:rPr lang="fr-FR" sz="700" dirty="0">
                <a:latin typeface="+mn-lt"/>
              </a:rPr>
              <a:t>[Version (doc)]</a:t>
            </a:r>
          </a:p>
        </p:txBody>
      </p:sp>
    </p:spTree>
    <p:extLst>
      <p:ext uri="{BB962C8B-B14F-4D97-AF65-F5344CB8AC3E}">
        <p14:creationId xmlns:p14="http://schemas.microsoft.com/office/powerpoint/2010/main" val="1198559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F6E7A7-C59F-1BF4-82FB-939922DA0490}"/>
              </a:ext>
            </a:extLst>
          </p:cNvPr>
          <p:cNvSpPr>
            <a:spLocks noGrp="1"/>
          </p:cNvSpPr>
          <p:nvPr>
            <p:ph type="title"/>
          </p:nvPr>
        </p:nvSpPr>
        <p:spPr>
          <a:xfrm>
            <a:off x="360000" y="713271"/>
            <a:ext cx="8424000" cy="540000"/>
          </a:xfrm>
        </p:spPr>
        <p:txBody>
          <a:bodyPr/>
          <a:lstStyle/>
          <a:p>
            <a:r>
              <a:rPr lang="fr-FR" dirty="0"/>
              <a:t>2015 versus 2050 (ECLIPSE/CAMS)</a:t>
            </a:r>
          </a:p>
        </p:txBody>
      </p:sp>
      <p:sp>
        <p:nvSpPr>
          <p:cNvPr id="3" name="Espace réservé de la date 2">
            <a:extLst>
              <a:ext uri="{FF2B5EF4-FFF2-40B4-BE49-F238E27FC236}">
                <a16:creationId xmlns:a16="http://schemas.microsoft.com/office/drawing/2014/main" id="{C20DB51C-4556-7A2D-16AD-40238B61F028}"/>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B1520AD5-6041-50D2-59C4-1E691BDBD10B}"/>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8BC3A46E-3052-D706-5037-54167E6A2534}"/>
              </a:ext>
            </a:extLst>
          </p:cNvPr>
          <p:cNvSpPr>
            <a:spLocks noGrp="1"/>
          </p:cNvSpPr>
          <p:nvPr>
            <p:ph type="sldNum" sz="quarter" idx="12"/>
          </p:nvPr>
        </p:nvSpPr>
        <p:spPr/>
        <p:txBody>
          <a:bodyPr/>
          <a:lstStyle/>
          <a:p>
            <a:fld id="{733122C9-A0B9-462F-8757-0847AD287B63}" type="slidenum">
              <a:rPr lang="fr-FR" smtClean="0"/>
              <a:pPr/>
              <a:t>10</a:t>
            </a:fld>
            <a:endParaRPr lang="fr-FR" dirty="0"/>
          </a:p>
        </p:txBody>
      </p:sp>
      <p:sp>
        <p:nvSpPr>
          <p:cNvPr id="7" name="Espace réservé du texte 6">
            <a:extLst>
              <a:ext uri="{FF2B5EF4-FFF2-40B4-BE49-F238E27FC236}">
                <a16:creationId xmlns:a16="http://schemas.microsoft.com/office/drawing/2014/main" id="{06E4CB6C-0013-5A83-F276-73EE1DC634AB}"/>
              </a:ext>
            </a:extLst>
          </p:cNvPr>
          <p:cNvSpPr>
            <a:spLocks noGrp="1"/>
          </p:cNvSpPr>
          <p:nvPr>
            <p:ph type="body" sz="quarter" idx="13"/>
          </p:nvPr>
        </p:nvSpPr>
        <p:spPr/>
        <p:txBody>
          <a:bodyPr/>
          <a:lstStyle/>
          <a:p>
            <a:endParaRPr lang="fr-FR" dirty="0"/>
          </a:p>
        </p:txBody>
      </p:sp>
      <p:pic>
        <p:nvPicPr>
          <p:cNvPr id="9" name="Picture 36">
            <a:extLst>
              <a:ext uri="{FF2B5EF4-FFF2-40B4-BE49-F238E27FC236}">
                <a16:creationId xmlns:a16="http://schemas.microsoft.com/office/drawing/2014/main" id="{9BFD70C8-2952-A07E-415C-9D583FDF9A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90" r="18107" b="2589"/>
          <a:stretch/>
        </p:blipFill>
        <p:spPr bwMode="auto">
          <a:xfrm>
            <a:off x="1232340" y="1390605"/>
            <a:ext cx="2266002" cy="1786459"/>
          </a:xfrm>
          <a:prstGeom prst="rect">
            <a:avLst/>
          </a:prstGeom>
          <a:noFill/>
          <a:ln>
            <a:noFill/>
          </a:ln>
          <a:extLst>
            <a:ext uri="{53640926-AAD7-44D8-BBD7-CCE9431645EC}">
              <a14:shadowObscured xmlns:a14="http://schemas.microsoft.com/office/drawing/2010/main"/>
            </a:ext>
          </a:extLst>
        </p:spPr>
      </p:pic>
      <p:pic>
        <p:nvPicPr>
          <p:cNvPr id="10" name="Picture 42">
            <a:extLst>
              <a:ext uri="{FF2B5EF4-FFF2-40B4-BE49-F238E27FC236}">
                <a16:creationId xmlns:a16="http://schemas.microsoft.com/office/drawing/2014/main" id="{7EBFBE0B-6020-5E0B-FE09-27776EB376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96" t="-1" r="17800" b="3179"/>
          <a:stretch/>
        </p:blipFill>
        <p:spPr bwMode="auto">
          <a:xfrm>
            <a:off x="3734997" y="1395993"/>
            <a:ext cx="2266002" cy="1775681"/>
          </a:xfrm>
          <a:prstGeom prst="rect">
            <a:avLst/>
          </a:prstGeom>
          <a:noFill/>
          <a:ln>
            <a:noFill/>
          </a:ln>
          <a:extLst>
            <a:ext uri="{53640926-AAD7-44D8-BBD7-CCE9431645EC}">
              <a14:shadowObscured xmlns:a14="http://schemas.microsoft.com/office/drawing/2010/main"/>
            </a:ext>
          </a:extLst>
        </p:spPr>
      </p:pic>
      <p:pic>
        <p:nvPicPr>
          <p:cNvPr id="11" name="Picture 46">
            <a:extLst>
              <a:ext uri="{FF2B5EF4-FFF2-40B4-BE49-F238E27FC236}">
                <a16:creationId xmlns:a16="http://schemas.microsoft.com/office/drawing/2014/main" id="{2FF5C70D-795E-A2C9-3883-86602A7596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57" t="1" r="18107" b="3171"/>
          <a:stretch/>
        </p:blipFill>
        <p:spPr bwMode="auto">
          <a:xfrm>
            <a:off x="6349333" y="1378610"/>
            <a:ext cx="2238693" cy="1775681"/>
          </a:xfrm>
          <a:prstGeom prst="rect">
            <a:avLst/>
          </a:prstGeom>
          <a:noFill/>
          <a:ln>
            <a:noFill/>
          </a:ln>
          <a:extLst>
            <a:ext uri="{53640926-AAD7-44D8-BBD7-CCE9431645EC}">
              <a14:shadowObscured xmlns:a14="http://schemas.microsoft.com/office/drawing/2010/main"/>
            </a:ext>
          </a:extLst>
        </p:spPr>
      </p:pic>
      <p:pic>
        <p:nvPicPr>
          <p:cNvPr id="15" name="Image 14" descr="Une image contenant carte&#10;&#10;Description générée automatiquement">
            <a:extLst>
              <a:ext uri="{FF2B5EF4-FFF2-40B4-BE49-F238E27FC236}">
                <a16:creationId xmlns:a16="http://schemas.microsoft.com/office/drawing/2014/main" id="{95AE1600-83EF-A757-D4AF-B7352D19BC24}"/>
              </a:ext>
            </a:extLst>
          </p:cNvPr>
          <p:cNvPicPr>
            <a:picLocks noChangeAspect="1"/>
          </p:cNvPicPr>
          <p:nvPr/>
        </p:nvPicPr>
        <p:blipFill rotWithShape="1">
          <a:blip r:embed="rId5"/>
          <a:srcRect l="21548" t="6925" r="17908" b="3354"/>
          <a:stretch/>
        </p:blipFill>
        <p:spPr>
          <a:xfrm>
            <a:off x="1279511" y="3144843"/>
            <a:ext cx="2216393" cy="1642264"/>
          </a:xfrm>
          <a:prstGeom prst="rect">
            <a:avLst/>
          </a:prstGeom>
        </p:spPr>
      </p:pic>
      <p:pic>
        <p:nvPicPr>
          <p:cNvPr id="25" name="Espace réservé du contenu 24" descr="Une image contenant carte&#10;&#10;Description générée automatiquement">
            <a:extLst>
              <a:ext uri="{FF2B5EF4-FFF2-40B4-BE49-F238E27FC236}">
                <a16:creationId xmlns:a16="http://schemas.microsoft.com/office/drawing/2014/main" id="{7F2E272E-290F-47EE-DFD8-BB4B5BEA4B2A}"/>
              </a:ext>
            </a:extLst>
          </p:cNvPr>
          <p:cNvPicPr>
            <a:picLocks noGrp="1" noChangeAspect="1"/>
          </p:cNvPicPr>
          <p:nvPr>
            <p:ph sz="quarter" idx="14"/>
          </p:nvPr>
        </p:nvPicPr>
        <p:blipFill rotWithShape="1">
          <a:blip r:embed="rId6"/>
          <a:srcRect l="20158" t="5337" r="17124" b="4280"/>
          <a:stretch/>
        </p:blipFill>
        <p:spPr>
          <a:xfrm>
            <a:off x="6329934" y="3105021"/>
            <a:ext cx="2266003" cy="1632788"/>
          </a:xfrm>
        </p:spPr>
      </p:pic>
      <p:pic>
        <p:nvPicPr>
          <p:cNvPr id="27" name="Image 26" descr="Une image contenant carte&#10;&#10;Description générée automatiquement">
            <a:extLst>
              <a:ext uri="{FF2B5EF4-FFF2-40B4-BE49-F238E27FC236}">
                <a16:creationId xmlns:a16="http://schemas.microsoft.com/office/drawing/2014/main" id="{30A5F068-546C-87E7-54C9-1EB2421C17A5}"/>
              </a:ext>
            </a:extLst>
          </p:cNvPr>
          <p:cNvPicPr>
            <a:picLocks noChangeAspect="1"/>
          </p:cNvPicPr>
          <p:nvPr/>
        </p:nvPicPr>
        <p:blipFill rotWithShape="1">
          <a:blip r:embed="rId7"/>
          <a:srcRect l="20864" t="7476" r="18500" b="5901"/>
          <a:stretch/>
        </p:blipFill>
        <p:spPr>
          <a:xfrm>
            <a:off x="3720667" y="3119235"/>
            <a:ext cx="2266003" cy="1618574"/>
          </a:xfrm>
          <a:prstGeom prst="rect">
            <a:avLst/>
          </a:prstGeom>
        </p:spPr>
      </p:pic>
      <p:sp>
        <p:nvSpPr>
          <p:cNvPr id="28" name="ZoneTexte 27">
            <a:extLst>
              <a:ext uri="{FF2B5EF4-FFF2-40B4-BE49-F238E27FC236}">
                <a16:creationId xmlns:a16="http://schemas.microsoft.com/office/drawing/2014/main" id="{8226A16C-08A3-A0D1-0077-81AFD00C48F0}"/>
              </a:ext>
            </a:extLst>
          </p:cNvPr>
          <p:cNvSpPr txBox="1"/>
          <p:nvPr/>
        </p:nvSpPr>
        <p:spPr>
          <a:xfrm>
            <a:off x="2015309" y="1115605"/>
            <a:ext cx="700063" cy="369332"/>
          </a:xfrm>
          <a:prstGeom prst="rect">
            <a:avLst/>
          </a:prstGeom>
          <a:noFill/>
        </p:spPr>
        <p:txBody>
          <a:bodyPr wrap="none" rtlCol="0">
            <a:spAutoFit/>
          </a:bodyPr>
          <a:lstStyle/>
          <a:p>
            <a:r>
              <a:rPr lang="fr-FR" dirty="0"/>
              <a:t>2015</a:t>
            </a:r>
          </a:p>
        </p:txBody>
      </p:sp>
      <p:sp>
        <p:nvSpPr>
          <p:cNvPr id="29" name="ZoneTexte 28">
            <a:extLst>
              <a:ext uri="{FF2B5EF4-FFF2-40B4-BE49-F238E27FC236}">
                <a16:creationId xmlns:a16="http://schemas.microsoft.com/office/drawing/2014/main" id="{A9303AD6-C283-F572-194A-A85F652A6724}"/>
              </a:ext>
            </a:extLst>
          </p:cNvPr>
          <p:cNvSpPr txBox="1"/>
          <p:nvPr/>
        </p:nvSpPr>
        <p:spPr>
          <a:xfrm>
            <a:off x="4243020" y="1115605"/>
            <a:ext cx="1221296" cy="369332"/>
          </a:xfrm>
          <a:prstGeom prst="rect">
            <a:avLst/>
          </a:prstGeom>
          <a:noFill/>
        </p:spPr>
        <p:txBody>
          <a:bodyPr wrap="none" rtlCol="0">
            <a:spAutoFit/>
          </a:bodyPr>
          <a:lstStyle/>
          <a:p>
            <a:r>
              <a:rPr lang="fr-FR" dirty="0"/>
              <a:t>2050 CLE</a:t>
            </a:r>
          </a:p>
        </p:txBody>
      </p:sp>
      <p:sp>
        <p:nvSpPr>
          <p:cNvPr id="30" name="ZoneTexte 29">
            <a:extLst>
              <a:ext uri="{FF2B5EF4-FFF2-40B4-BE49-F238E27FC236}">
                <a16:creationId xmlns:a16="http://schemas.microsoft.com/office/drawing/2014/main" id="{2A017C7B-9E64-7034-4B65-AACF386EDF52}"/>
              </a:ext>
            </a:extLst>
          </p:cNvPr>
          <p:cNvSpPr txBox="1"/>
          <p:nvPr/>
        </p:nvSpPr>
        <p:spPr>
          <a:xfrm>
            <a:off x="6982964" y="1115605"/>
            <a:ext cx="1269386" cy="369332"/>
          </a:xfrm>
          <a:prstGeom prst="rect">
            <a:avLst/>
          </a:prstGeom>
          <a:noFill/>
        </p:spPr>
        <p:txBody>
          <a:bodyPr wrap="none" rtlCol="0">
            <a:spAutoFit/>
          </a:bodyPr>
          <a:lstStyle/>
          <a:p>
            <a:r>
              <a:rPr lang="fr-FR" dirty="0"/>
              <a:t>2050 MFR</a:t>
            </a:r>
          </a:p>
        </p:txBody>
      </p:sp>
      <p:sp>
        <p:nvSpPr>
          <p:cNvPr id="31" name="ZoneTexte 30">
            <a:extLst>
              <a:ext uri="{FF2B5EF4-FFF2-40B4-BE49-F238E27FC236}">
                <a16:creationId xmlns:a16="http://schemas.microsoft.com/office/drawing/2014/main" id="{52C73018-0557-69A3-F5FE-F0BE1912D2A6}"/>
              </a:ext>
            </a:extLst>
          </p:cNvPr>
          <p:cNvSpPr txBox="1"/>
          <p:nvPr/>
        </p:nvSpPr>
        <p:spPr>
          <a:xfrm>
            <a:off x="0" y="1924330"/>
            <a:ext cx="893130" cy="369332"/>
          </a:xfrm>
          <a:prstGeom prst="rect">
            <a:avLst/>
          </a:prstGeom>
          <a:noFill/>
        </p:spPr>
        <p:txBody>
          <a:bodyPr wrap="none" rtlCol="0">
            <a:spAutoFit/>
          </a:bodyPr>
          <a:lstStyle/>
          <a:p>
            <a:r>
              <a:rPr lang="fr-FR" dirty="0"/>
              <a:t>O3avg</a:t>
            </a:r>
          </a:p>
        </p:txBody>
      </p:sp>
      <p:sp>
        <p:nvSpPr>
          <p:cNvPr id="32" name="ZoneTexte 31">
            <a:extLst>
              <a:ext uri="{FF2B5EF4-FFF2-40B4-BE49-F238E27FC236}">
                <a16:creationId xmlns:a16="http://schemas.microsoft.com/office/drawing/2014/main" id="{8F4169F4-71C2-4F86-E342-5523232AC4C5}"/>
              </a:ext>
            </a:extLst>
          </p:cNvPr>
          <p:cNvSpPr txBox="1"/>
          <p:nvPr/>
        </p:nvSpPr>
        <p:spPr>
          <a:xfrm>
            <a:off x="0" y="3362772"/>
            <a:ext cx="1224374" cy="369332"/>
          </a:xfrm>
          <a:prstGeom prst="rect">
            <a:avLst/>
          </a:prstGeom>
          <a:noFill/>
        </p:spPr>
        <p:txBody>
          <a:bodyPr wrap="none" rtlCol="0">
            <a:spAutoFit/>
          </a:bodyPr>
          <a:lstStyle/>
          <a:p>
            <a:r>
              <a:rPr lang="fr-FR" dirty="0"/>
              <a:t>O3 </a:t>
            </a:r>
            <a:r>
              <a:rPr lang="fr-FR" dirty="0" err="1"/>
              <a:t>peaks</a:t>
            </a:r>
            <a:endParaRPr lang="fr-FR" dirty="0"/>
          </a:p>
        </p:txBody>
      </p:sp>
      <p:sp>
        <p:nvSpPr>
          <p:cNvPr id="33" name="ZoneTexte 32">
            <a:extLst>
              <a:ext uri="{FF2B5EF4-FFF2-40B4-BE49-F238E27FC236}">
                <a16:creationId xmlns:a16="http://schemas.microsoft.com/office/drawing/2014/main" id="{827A5392-A21D-780C-BB90-81B5C6A6B5D0}"/>
              </a:ext>
            </a:extLst>
          </p:cNvPr>
          <p:cNvSpPr txBox="1"/>
          <p:nvPr/>
        </p:nvSpPr>
        <p:spPr>
          <a:xfrm>
            <a:off x="6993332" y="549524"/>
            <a:ext cx="2113722" cy="415498"/>
          </a:xfrm>
          <a:prstGeom prst="rect">
            <a:avLst/>
          </a:prstGeom>
          <a:noFill/>
        </p:spPr>
        <p:txBody>
          <a:bodyPr wrap="square" rtlCol="0">
            <a:spAutoFit/>
          </a:bodyPr>
          <a:lstStyle/>
          <a:p>
            <a:r>
              <a:rPr lang="fr-FR" sz="1050" dirty="0"/>
              <a:t>R. Timmermans (TNO), + </a:t>
            </a:r>
            <a:r>
              <a:rPr lang="fr-FR" sz="1050" dirty="0" err="1"/>
              <a:t>MetNo+INERIS</a:t>
            </a:r>
            <a:r>
              <a:rPr lang="fr-FR" sz="1050" dirty="0"/>
              <a:t>, CAMS</a:t>
            </a:r>
          </a:p>
        </p:txBody>
      </p:sp>
    </p:spTree>
    <p:extLst>
      <p:ext uri="{BB962C8B-B14F-4D97-AF65-F5344CB8AC3E}">
        <p14:creationId xmlns:p14="http://schemas.microsoft.com/office/powerpoint/2010/main" val="1288252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4852FA-8632-2187-EBC7-E4644E3A51ED}"/>
              </a:ext>
            </a:extLst>
          </p:cNvPr>
          <p:cNvSpPr>
            <a:spLocks noGrp="1"/>
          </p:cNvSpPr>
          <p:nvPr>
            <p:ph type="title"/>
          </p:nvPr>
        </p:nvSpPr>
        <p:spPr/>
        <p:txBody>
          <a:bodyPr/>
          <a:lstStyle/>
          <a:p>
            <a:r>
              <a:rPr lang="fr-FR" dirty="0"/>
              <a:t>2015 versus 2050 (ECLIPSE/CAMS)</a:t>
            </a:r>
          </a:p>
        </p:txBody>
      </p:sp>
      <p:sp>
        <p:nvSpPr>
          <p:cNvPr id="3" name="Espace réservé de la date 2">
            <a:extLst>
              <a:ext uri="{FF2B5EF4-FFF2-40B4-BE49-F238E27FC236}">
                <a16:creationId xmlns:a16="http://schemas.microsoft.com/office/drawing/2014/main" id="{0F72A31F-13E5-1D9F-D247-63B2692FE0F1}"/>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F8674CC3-1FC1-D0C3-D04E-74BEBB0521F9}"/>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CC7E8980-5CA9-FF86-FA4D-07C0CFE6A401}"/>
              </a:ext>
            </a:extLst>
          </p:cNvPr>
          <p:cNvSpPr>
            <a:spLocks noGrp="1"/>
          </p:cNvSpPr>
          <p:nvPr>
            <p:ph type="sldNum" sz="quarter" idx="12"/>
          </p:nvPr>
        </p:nvSpPr>
        <p:spPr/>
        <p:txBody>
          <a:bodyPr/>
          <a:lstStyle/>
          <a:p>
            <a:fld id="{733122C9-A0B9-462F-8757-0847AD287B63}" type="slidenum">
              <a:rPr lang="fr-FR" smtClean="0"/>
              <a:pPr/>
              <a:t>11</a:t>
            </a:fld>
            <a:endParaRPr lang="fr-FR" dirty="0"/>
          </a:p>
        </p:txBody>
      </p:sp>
      <p:sp>
        <p:nvSpPr>
          <p:cNvPr id="7" name="Espace réservé du texte 6">
            <a:extLst>
              <a:ext uri="{FF2B5EF4-FFF2-40B4-BE49-F238E27FC236}">
                <a16:creationId xmlns:a16="http://schemas.microsoft.com/office/drawing/2014/main" id="{E368A5DE-51D2-16AC-9BD2-EBC646E7ADAB}"/>
              </a:ext>
            </a:extLst>
          </p:cNvPr>
          <p:cNvSpPr>
            <a:spLocks noGrp="1"/>
          </p:cNvSpPr>
          <p:nvPr>
            <p:ph type="body" sz="quarter" idx="13"/>
          </p:nvPr>
        </p:nvSpPr>
        <p:spPr/>
        <p:txBody>
          <a:bodyPr/>
          <a:lstStyle/>
          <a:p>
            <a:endParaRPr lang="fr-FR"/>
          </a:p>
        </p:txBody>
      </p:sp>
      <p:sp>
        <p:nvSpPr>
          <p:cNvPr id="8" name="Espace réservé du texte 7">
            <a:extLst>
              <a:ext uri="{FF2B5EF4-FFF2-40B4-BE49-F238E27FC236}">
                <a16:creationId xmlns:a16="http://schemas.microsoft.com/office/drawing/2014/main" id="{5AE41393-71F1-E3AF-5081-C40DB6DA2DE6}"/>
              </a:ext>
            </a:extLst>
          </p:cNvPr>
          <p:cNvSpPr>
            <a:spLocks noGrp="1"/>
          </p:cNvSpPr>
          <p:nvPr>
            <p:ph type="body" sz="quarter" idx="15"/>
          </p:nvPr>
        </p:nvSpPr>
        <p:spPr/>
        <p:txBody>
          <a:bodyPr/>
          <a:lstStyle/>
          <a:p>
            <a:endParaRPr lang="fr-FR"/>
          </a:p>
        </p:txBody>
      </p:sp>
      <p:pic>
        <p:nvPicPr>
          <p:cNvPr id="9" name="Picture 3">
            <a:extLst>
              <a:ext uri="{FF2B5EF4-FFF2-40B4-BE49-F238E27FC236}">
                <a16:creationId xmlns:a16="http://schemas.microsoft.com/office/drawing/2014/main" id="{08167CB9-7686-0085-10C0-F9C33E480DAC}"/>
              </a:ext>
            </a:extLst>
          </p:cNvPr>
          <p:cNvPicPr>
            <a:picLocks noChangeAspect="1"/>
          </p:cNvPicPr>
          <p:nvPr/>
        </p:nvPicPr>
        <p:blipFill>
          <a:blip r:embed="rId2"/>
          <a:stretch>
            <a:fillRect/>
          </a:stretch>
        </p:blipFill>
        <p:spPr>
          <a:xfrm>
            <a:off x="5058791" y="1826638"/>
            <a:ext cx="3576487" cy="2654680"/>
          </a:xfrm>
          <a:prstGeom prst="rect">
            <a:avLst/>
          </a:prstGeom>
        </p:spPr>
      </p:pic>
      <p:pic>
        <p:nvPicPr>
          <p:cNvPr id="10" name="Picture 4">
            <a:extLst>
              <a:ext uri="{FF2B5EF4-FFF2-40B4-BE49-F238E27FC236}">
                <a16:creationId xmlns:a16="http://schemas.microsoft.com/office/drawing/2014/main" id="{C92E30BA-5A27-F2EB-9927-C51E20FEBDA0}"/>
              </a:ext>
            </a:extLst>
          </p:cNvPr>
          <p:cNvPicPr>
            <a:picLocks noChangeAspect="1"/>
          </p:cNvPicPr>
          <p:nvPr/>
        </p:nvPicPr>
        <p:blipFill>
          <a:blip r:embed="rId3"/>
          <a:stretch>
            <a:fillRect/>
          </a:stretch>
        </p:blipFill>
        <p:spPr>
          <a:xfrm>
            <a:off x="1259631" y="1892369"/>
            <a:ext cx="3467790" cy="2574000"/>
          </a:xfrm>
          <a:prstGeom prst="rect">
            <a:avLst/>
          </a:prstGeom>
        </p:spPr>
      </p:pic>
      <p:sp>
        <p:nvSpPr>
          <p:cNvPr id="11" name="TextBox 5">
            <a:extLst>
              <a:ext uri="{FF2B5EF4-FFF2-40B4-BE49-F238E27FC236}">
                <a16:creationId xmlns:a16="http://schemas.microsoft.com/office/drawing/2014/main" id="{676C7E19-E369-3119-3EDD-B23B1AA38941}"/>
              </a:ext>
            </a:extLst>
          </p:cNvPr>
          <p:cNvSpPr txBox="1"/>
          <p:nvPr/>
        </p:nvSpPr>
        <p:spPr>
          <a:xfrm>
            <a:off x="1744709" y="1523667"/>
            <a:ext cx="2497633" cy="438582"/>
          </a:xfrm>
          <a:prstGeom prst="rect">
            <a:avLst/>
          </a:prstGeom>
          <a:noFill/>
        </p:spPr>
        <p:txBody>
          <a:bodyPr wrap="square" rtlCol="0">
            <a:spAutoFit/>
          </a:bodyPr>
          <a:lstStyle/>
          <a:p>
            <a:pPr algn="ctr"/>
            <a:r>
              <a:rPr lang="en-GB" sz="1200" dirty="0"/>
              <a:t>CH4 reduction scenario</a:t>
            </a:r>
          </a:p>
          <a:p>
            <a:pPr algn="ctr"/>
            <a:r>
              <a:rPr lang="en-GB" sz="1050" i="1" dirty="0">
                <a:solidFill>
                  <a:schemeClr val="tx2">
                    <a:lumMod val="60000"/>
                    <a:lumOff val="40000"/>
                  </a:schemeClr>
                </a:solidFill>
              </a:rPr>
              <a:t>50% reduction CH4 emissions</a:t>
            </a:r>
          </a:p>
        </p:txBody>
      </p:sp>
      <p:sp>
        <p:nvSpPr>
          <p:cNvPr id="12" name="TextBox 6">
            <a:extLst>
              <a:ext uri="{FF2B5EF4-FFF2-40B4-BE49-F238E27FC236}">
                <a16:creationId xmlns:a16="http://schemas.microsoft.com/office/drawing/2014/main" id="{4C45F89D-D499-ED31-6525-667A8D08AE44}"/>
              </a:ext>
            </a:extLst>
          </p:cNvPr>
          <p:cNvSpPr txBox="1"/>
          <p:nvPr/>
        </p:nvSpPr>
        <p:spPr>
          <a:xfrm>
            <a:off x="5141541" y="1316376"/>
            <a:ext cx="3845306" cy="600164"/>
          </a:xfrm>
          <a:prstGeom prst="rect">
            <a:avLst/>
          </a:prstGeom>
          <a:noFill/>
        </p:spPr>
        <p:txBody>
          <a:bodyPr wrap="square" rtlCol="0">
            <a:spAutoFit/>
          </a:bodyPr>
          <a:lstStyle/>
          <a:p>
            <a:pPr algn="ctr"/>
            <a:r>
              <a:rPr lang="en-GB" sz="1200" dirty="0"/>
              <a:t>MFR scenario</a:t>
            </a:r>
          </a:p>
          <a:p>
            <a:r>
              <a:rPr lang="en-GB" sz="1050" i="1" dirty="0">
                <a:solidFill>
                  <a:schemeClr val="tx2">
                    <a:lumMod val="60000"/>
                    <a:lumOff val="40000"/>
                  </a:schemeClr>
                </a:solidFill>
              </a:rPr>
              <a:t>28% / 50% reduction global /regional CH4 emissions</a:t>
            </a:r>
          </a:p>
          <a:p>
            <a:r>
              <a:rPr lang="en-GB" sz="1050" i="1" dirty="0">
                <a:solidFill>
                  <a:schemeClr val="tx2">
                    <a:lumMod val="60000"/>
                    <a:lumOff val="40000"/>
                  </a:schemeClr>
                </a:solidFill>
              </a:rPr>
              <a:t>64% / 38% reduction regional NOx / VOC emissions</a:t>
            </a:r>
          </a:p>
        </p:txBody>
      </p:sp>
      <p:sp>
        <p:nvSpPr>
          <p:cNvPr id="13" name="TextBox 8">
            <a:extLst>
              <a:ext uri="{FF2B5EF4-FFF2-40B4-BE49-F238E27FC236}">
                <a16:creationId xmlns:a16="http://schemas.microsoft.com/office/drawing/2014/main" id="{84D98FB1-3E22-3B93-6CBF-AC5291B0AA8D}"/>
              </a:ext>
            </a:extLst>
          </p:cNvPr>
          <p:cNvSpPr txBox="1"/>
          <p:nvPr/>
        </p:nvSpPr>
        <p:spPr>
          <a:xfrm>
            <a:off x="1990218" y="4427681"/>
            <a:ext cx="1935259" cy="276999"/>
          </a:xfrm>
          <a:prstGeom prst="rect">
            <a:avLst/>
          </a:prstGeom>
          <a:noFill/>
        </p:spPr>
        <p:txBody>
          <a:bodyPr wrap="square" rtlCol="0">
            <a:spAutoFit/>
          </a:bodyPr>
          <a:lstStyle/>
          <a:p>
            <a:r>
              <a:rPr lang="en-GB" sz="1200" dirty="0"/>
              <a:t>-1.5 to 2 ppb reduction</a:t>
            </a:r>
          </a:p>
        </p:txBody>
      </p:sp>
      <p:sp>
        <p:nvSpPr>
          <p:cNvPr id="14" name="TextBox 9">
            <a:extLst>
              <a:ext uri="{FF2B5EF4-FFF2-40B4-BE49-F238E27FC236}">
                <a16:creationId xmlns:a16="http://schemas.microsoft.com/office/drawing/2014/main" id="{B8872A8C-AF9E-C019-342E-C824BF23C1F8}"/>
              </a:ext>
            </a:extLst>
          </p:cNvPr>
          <p:cNvSpPr txBox="1"/>
          <p:nvPr/>
        </p:nvSpPr>
        <p:spPr>
          <a:xfrm>
            <a:off x="5975992" y="4391068"/>
            <a:ext cx="2080976" cy="276999"/>
          </a:xfrm>
          <a:prstGeom prst="rect">
            <a:avLst/>
          </a:prstGeom>
          <a:solidFill>
            <a:schemeClr val="bg1"/>
          </a:solidFill>
        </p:spPr>
        <p:txBody>
          <a:bodyPr wrap="square" rtlCol="0">
            <a:spAutoFit/>
          </a:bodyPr>
          <a:lstStyle/>
          <a:p>
            <a:r>
              <a:rPr lang="en-GB" sz="1200" dirty="0"/>
              <a:t>-3 to 6 ppb reduction</a:t>
            </a:r>
          </a:p>
        </p:txBody>
      </p:sp>
      <p:sp>
        <p:nvSpPr>
          <p:cNvPr id="15" name="ZoneTexte 14">
            <a:extLst>
              <a:ext uri="{FF2B5EF4-FFF2-40B4-BE49-F238E27FC236}">
                <a16:creationId xmlns:a16="http://schemas.microsoft.com/office/drawing/2014/main" id="{808A6B1E-E100-9FD5-E00B-4D417F2C07BA}"/>
              </a:ext>
            </a:extLst>
          </p:cNvPr>
          <p:cNvSpPr txBox="1"/>
          <p:nvPr/>
        </p:nvSpPr>
        <p:spPr>
          <a:xfrm>
            <a:off x="6993332" y="549524"/>
            <a:ext cx="2113722" cy="415498"/>
          </a:xfrm>
          <a:prstGeom prst="rect">
            <a:avLst/>
          </a:prstGeom>
          <a:noFill/>
        </p:spPr>
        <p:txBody>
          <a:bodyPr wrap="square" rtlCol="0">
            <a:spAutoFit/>
          </a:bodyPr>
          <a:lstStyle/>
          <a:p>
            <a:r>
              <a:rPr lang="fr-FR" sz="1050" dirty="0"/>
              <a:t>R. Timmermans (TNO), + </a:t>
            </a:r>
            <a:r>
              <a:rPr lang="fr-FR" sz="1050" dirty="0" err="1"/>
              <a:t>MetNo+INERIS</a:t>
            </a:r>
            <a:r>
              <a:rPr lang="fr-FR" sz="1050" dirty="0"/>
              <a:t>, CAMS</a:t>
            </a:r>
          </a:p>
        </p:txBody>
      </p:sp>
    </p:spTree>
    <p:extLst>
      <p:ext uri="{BB962C8B-B14F-4D97-AF65-F5344CB8AC3E}">
        <p14:creationId xmlns:p14="http://schemas.microsoft.com/office/powerpoint/2010/main" val="103655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FB06B-C795-B11A-FD9E-3FDA11AA3008}"/>
              </a:ext>
            </a:extLst>
          </p:cNvPr>
          <p:cNvSpPr>
            <a:spLocks noGrp="1"/>
          </p:cNvSpPr>
          <p:nvPr>
            <p:ph type="title"/>
          </p:nvPr>
        </p:nvSpPr>
        <p:spPr>
          <a:xfrm>
            <a:off x="359999" y="627534"/>
            <a:ext cx="8424000" cy="540000"/>
          </a:xfrm>
        </p:spPr>
        <p:txBody>
          <a:bodyPr/>
          <a:lstStyle/>
          <a:p>
            <a:r>
              <a:rPr lang="fr-FR" dirty="0" err="1"/>
              <a:t>Comparing</a:t>
            </a:r>
            <a:r>
              <a:rPr lang="fr-FR" dirty="0"/>
              <a:t> Regional/Global </a:t>
            </a:r>
            <a:r>
              <a:rPr lang="fr-FR" dirty="0" err="1"/>
              <a:t>CTMs</a:t>
            </a:r>
            <a:endParaRPr lang="fr-FR" dirty="0"/>
          </a:p>
        </p:txBody>
      </p:sp>
      <p:sp>
        <p:nvSpPr>
          <p:cNvPr id="3" name="Espace réservé de la date 2">
            <a:extLst>
              <a:ext uri="{FF2B5EF4-FFF2-40B4-BE49-F238E27FC236}">
                <a16:creationId xmlns:a16="http://schemas.microsoft.com/office/drawing/2014/main" id="{28C7CE82-8433-0CA3-7FB3-C61E4D3F8D4B}"/>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1FFD6E62-6921-3849-9BB8-51078BF1436B}"/>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EF6906AF-0FFF-5CDD-4D65-DADDB721C583}"/>
              </a:ext>
            </a:extLst>
          </p:cNvPr>
          <p:cNvSpPr>
            <a:spLocks noGrp="1"/>
          </p:cNvSpPr>
          <p:nvPr>
            <p:ph type="sldNum" sz="quarter" idx="12"/>
          </p:nvPr>
        </p:nvSpPr>
        <p:spPr/>
        <p:txBody>
          <a:bodyPr/>
          <a:lstStyle/>
          <a:p>
            <a:fld id="{733122C9-A0B9-462F-8757-0847AD287B63}" type="slidenum">
              <a:rPr lang="fr-FR" smtClean="0"/>
              <a:pPr/>
              <a:t>12</a:t>
            </a:fld>
            <a:endParaRPr lang="fr-FR" dirty="0"/>
          </a:p>
        </p:txBody>
      </p:sp>
      <p:sp>
        <p:nvSpPr>
          <p:cNvPr id="7" name="Espace réservé du texte 6">
            <a:extLst>
              <a:ext uri="{FF2B5EF4-FFF2-40B4-BE49-F238E27FC236}">
                <a16:creationId xmlns:a16="http://schemas.microsoft.com/office/drawing/2014/main" id="{7545AE3A-B02B-CCA1-70AD-4C6198D103D5}"/>
              </a:ext>
            </a:extLst>
          </p:cNvPr>
          <p:cNvSpPr>
            <a:spLocks noGrp="1"/>
          </p:cNvSpPr>
          <p:nvPr>
            <p:ph type="body" sz="quarter" idx="13"/>
          </p:nvPr>
        </p:nvSpPr>
        <p:spPr/>
        <p:txBody>
          <a:bodyPr/>
          <a:lstStyle/>
          <a:p>
            <a:endParaRPr lang="fr-FR"/>
          </a:p>
        </p:txBody>
      </p:sp>
      <p:sp>
        <p:nvSpPr>
          <p:cNvPr id="10" name="ZoneTexte 9">
            <a:extLst>
              <a:ext uri="{FF2B5EF4-FFF2-40B4-BE49-F238E27FC236}">
                <a16:creationId xmlns:a16="http://schemas.microsoft.com/office/drawing/2014/main" id="{A1087620-A3E9-5863-B0C8-6D74D4139BE5}"/>
              </a:ext>
            </a:extLst>
          </p:cNvPr>
          <p:cNvSpPr txBox="1"/>
          <p:nvPr/>
        </p:nvSpPr>
        <p:spPr>
          <a:xfrm>
            <a:off x="897644" y="1131590"/>
            <a:ext cx="974947" cy="300082"/>
          </a:xfrm>
          <a:prstGeom prst="rect">
            <a:avLst/>
          </a:prstGeom>
          <a:noFill/>
        </p:spPr>
        <p:txBody>
          <a:bodyPr wrap="none" rtlCol="0">
            <a:spAutoFit/>
          </a:bodyPr>
          <a:lstStyle/>
          <a:p>
            <a:r>
              <a:rPr lang="fr-FR" sz="1350" dirty="0"/>
              <a:t>CHIMERE</a:t>
            </a:r>
          </a:p>
        </p:txBody>
      </p:sp>
      <p:sp>
        <p:nvSpPr>
          <p:cNvPr id="11" name="ZoneTexte 10">
            <a:extLst>
              <a:ext uri="{FF2B5EF4-FFF2-40B4-BE49-F238E27FC236}">
                <a16:creationId xmlns:a16="http://schemas.microsoft.com/office/drawing/2014/main" id="{113BE04D-5068-8BDE-CCA3-1A8E3B47DD6F}"/>
              </a:ext>
            </a:extLst>
          </p:cNvPr>
          <p:cNvSpPr txBox="1"/>
          <p:nvPr/>
        </p:nvSpPr>
        <p:spPr>
          <a:xfrm>
            <a:off x="2384695" y="1131590"/>
            <a:ext cx="1383007" cy="300082"/>
          </a:xfrm>
          <a:prstGeom prst="rect">
            <a:avLst/>
          </a:prstGeom>
          <a:noFill/>
        </p:spPr>
        <p:txBody>
          <a:bodyPr wrap="none" rtlCol="0">
            <a:spAutoFit/>
          </a:bodyPr>
          <a:lstStyle/>
          <a:p>
            <a:r>
              <a:rPr lang="fr-FR" sz="1350" dirty="0"/>
              <a:t>LOTOS-EUROS</a:t>
            </a:r>
          </a:p>
        </p:txBody>
      </p:sp>
      <p:sp>
        <p:nvSpPr>
          <p:cNvPr id="12" name="ZoneTexte 11">
            <a:extLst>
              <a:ext uri="{FF2B5EF4-FFF2-40B4-BE49-F238E27FC236}">
                <a16:creationId xmlns:a16="http://schemas.microsoft.com/office/drawing/2014/main" id="{BE3E62AD-8D6A-B56F-FE3C-91E2EFBB12FF}"/>
              </a:ext>
            </a:extLst>
          </p:cNvPr>
          <p:cNvSpPr txBox="1"/>
          <p:nvPr/>
        </p:nvSpPr>
        <p:spPr>
          <a:xfrm>
            <a:off x="2888817" y="2653413"/>
            <a:ext cx="428900" cy="300082"/>
          </a:xfrm>
          <a:prstGeom prst="rect">
            <a:avLst/>
          </a:prstGeom>
          <a:noFill/>
        </p:spPr>
        <p:txBody>
          <a:bodyPr wrap="none" rtlCol="0">
            <a:spAutoFit/>
          </a:bodyPr>
          <a:lstStyle/>
          <a:p>
            <a:r>
              <a:rPr lang="fr-FR" sz="1350" dirty="0"/>
              <a:t>IFS</a:t>
            </a:r>
          </a:p>
        </p:txBody>
      </p:sp>
      <p:sp>
        <p:nvSpPr>
          <p:cNvPr id="13" name="ZoneTexte 12">
            <a:extLst>
              <a:ext uri="{FF2B5EF4-FFF2-40B4-BE49-F238E27FC236}">
                <a16:creationId xmlns:a16="http://schemas.microsoft.com/office/drawing/2014/main" id="{844CF4FD-CAC0-3FB4-2C70-94F7A409D250}"/>
              </a:ext>
            </a:extLst>
          </p:cNvPr>
          <p:cNvSpPr txBox="1"/>
          <p:nvPr/>
        </p:nvSpPr>
        <p:spPr>
          <a:xfrm>
            <a:off x="1021397" y="2653413"/>
            <a:ext cx="633507" cy="300082"/>
          </a:xfrm>
          <a:prstGeom prst="rect">
            <a:avLst/>
          </a:prstGeom>
          <a:noFill/>
        </p:spPr>
        <p:txBody>
          <a:bodyPr wrap="none" rtlCol="0">
            <a:spAutoFit/>
          </a:bodyPr>
          <a:lstStyle/>
          <a:p>
            <a:r>
              <a:rPr lang="fr-FR" sz="1350" dirty="0"/>
              <a:t>EMEP</a:t>
            </a:r>
          </a:p>
        </p:txBody>
      </p:sp>
      <p:pic>
        <p:nvPicPr>
          <p:cNvPr id="14" name="Image 13" descr="Une image contenant carte&#10;&#10;Description générée automatiquement">
            <a:extLst>
              <a:ext uri="{FF2B5EF4-FFF2-40B4-BE49-F238E27FC236}">
                <a16:creationId xmlns:a16="http://schemas.microsoft.com/office/drawing/2014/main" id="{1FDE2CED-5E2D-E114-EEEB-E9772C4522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251" t="7639" r="16237" b="5802"/>
          <a:stretch/>
        </p:blipFill>
        <p:spPr>
          <a:xfrm>
            <a:off x="395536" y="1428437"/>
            <a:ext cx="1811187" cy="1215046"/>
          </a:xfrm>
          <a:prstGeom prst="rect">
            <a:avLst/>
          </a:prstGeom>
        </p:spPr>
      </p:pic>
      <p:pic>
        <p:nvPicPr>
          <p:cNvPr id="15" name="Image 14" descr="Une image contenant carte&#10;&#10;Description générée automatiquement">
            <a:extLst>
              <a:ext uri="{FF2B5EF4-FFF2-40B4-BE49-F238E27FC236}">
                <a16:creationId xmlns:a16="http://schemas.microsoft.com/office/drawing/2014/main" id="{8EBB98E0-2427-3149-A29C-D55CFFF1FB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36" t="8609" r="18159" b="6354"/>
          <a:stretch/>
        </p:blipFill>
        <p:spPr>
          <a:xfrm>
            <a:off x="467544" y="2937857"/>
            <a:ext cx="1717622" cy="1215046"/>
          </a:xfrm>
          <a:prstGeom prst="rect">
            <a:avLst/>
          </a:prstGeom>
        </p:spPr>
      </p:pic>
      <p:pic>
        <p:nvPicPr>
          <p:cNvPr id="16" name="Image 15" descr="Une image contenant carte&#10;&#10;Description générée automatiquement">
            <a:extLst>
              <a:ext uri="{FF2B5EF4-FFF2-40B4-BE49-F238E27FC236}">
                <a16:creationId xmlns:a16="http://schemas.microsoft.com/office/drawing/2014/main" id="{0D7FEFA3-0EDD-9328-657B-C3C8D802C4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75" t="7056" r="17892" b="3845"/>
          <a:stretch/>
        </p:blipFill>
        <p:spPr>
          <a:xfrm>
            <a:off x="2202320" y="2930412"/>
            <a:ext cx="1703741" cy="1225514"/>
          </a:xfrm>
          <a:prstGeom prst="rect">
            <a:avLst/>
          </a:prstGeom>
        </p:spPr>
      </p:pic>
      <p:pic>
        <p:nvPicPr>
          <p:cNvPr id="17" name="Image 16" descr="Une image contenant carte&#10;&#10;Description générée automatiquement">
            <a:extLst>
              <a:ext uri="{FF2B5EF4-FFF2-40B4-BE49-F238E27FC236}">
                <a16:creationId xmlns:a16="http://schemas.microsoft.com/office/drawing/2014/main" id="{8DF3E301-8101-3608-D7D7-B65DDC9AA7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134" t="8186" r="17334" b="6301"/>
          <a:stretch/>
        </p:blipFill>
        <p:spPr>
          <a:xfrm>
            <a:off x="2174795" y="1428437"/>
            <a:ext cx="1763648" cy="1225514"/>
          </a:xfrm>
          <a:prstGeom prst="rect">
            <a:avLst/>
          </a:prstGeom>
        </p:spPr>
      </p:pic>
      <p:sp>
        <p:nvSpPr>
          <p:cNvPr id="18" name="Rectangle 17">
            <a:extLst>
              <a:ext uri="{FF2B5EF4-FFF2-40B4-BE49-F238E27FC236}">
                <a16:creationId xmlns:a16="http://schemas.microsoft.com/office/drawing/2014/main" id="{31F8AF07-D46C-9575-DE6C-6C37F6BF6DF1}"/>
              </a:ext>
            </a:extLst>
          </p:cNvPr>
          <p:cNvSpPr/>
          <p:nvPr/>
        </p:nvSpPr>
        <p:spPr>
          <a:xfrm>
            <a:off x="6730784" y="3363839"/>
            <a:ext cx="2141753" cy="13681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8" u="sng" dirty="0" err="1">
                <a:solidFill>
                  <a:schemeClr val="tx1"/>
                </a:solidFill>
              </a:rPr>
              <a:t>Results</a:t>
            </a:r>
            <a:endParaRPr lang="fr-FR" sz="788" u="sng" dirty="0">
              <a:solidFill>
                <a:schemeClr val="tx1"/>
              </a:solidFill>
            </a:endParaRPr>
          </a:p>
          <a:p>
            <a:pPr algn="ctr"/>
            <a:endParaRPr lang="fr-FR" sz="788" u="sng" dirty="0">
              <a:solidFill>
                <a:schemeClr val="tx1"/>
              </a:solidFill>
            </a:endParaRPr>
          </a:p>
          <a:p>
            <a:pPr marL="128588" indent="-128588" algn="just">
              <a:buFont typeface="Arial" panose="020B0604020202020204" pitchFamily="34" charset="0"/>
              <a:buChar char="•"/>
            </a:pPr>
            <a:r>
              <a:rPr lang="fr-FR" sz="788" dirty="0">
                <a:solidFill>
                  <a:schemeClr val="tx1"/>
                </a:solidFill>
              </a:rPr>
              <a:t>The global and </a:t>
            </a:r>
            <a:r>
              <a:rPr lang="fr-FR" sz="788" dirty="0" err="1">
                <a:solidFill>
                  <a:schemeClr val="tx1"/>
                </a:solidFill>
              </a:rPr>
              <a:t>regional</a:t>
            </a:r>
            <a:r>
              <a:rPr lang="fr-FR" sz="788" dirty="0">
                <a:solidFill>
                  <a:schemeClr val="tx1"/>
                </a:solidFill>
              </a:rPr>
              <a:t> </a:t>
            </a:r>
            <a:r>
              <a:rPr lang="fr-FR" sz="788" dirty="0" err="1">
                <a:solidFill>
                  <a:schemeClr val="tx1"/>
                </a:solidFill>
              </a:rPr>
              <a:t>models</a:t>
            </a:r>
            <a:r>
              <a:rPr lang="fr-FR" sz="788" dirty="0">
                <a:solidFill>
                  <a:schemeClr val="tx1"/>
                </a:solidFill>
              </a:rPr>
              <a:t> are </a:t>
            </a:r>
            <a:r>
              <a:rPr lang="fr-FR" sz="788" dirty="0" err="1">
                <a:solidFill>
                  <a:schemeClr val="tx1"/>
                </a:solidFill>
              </a:rPr>
              <a:t>broadly</a:t>
            </a:r>
            <a:r>
              <a:rPr lang="fr-FR" sz="788" dirty="0">
                <a:solidFill>
                  <a:schemeClr val="tx1"/>
                </a:solidFill>
              </a:rPr>
              <a:t> in line, a couple of </a:t>
            </a:r>
            <a:r>
              <a:rPr lang="fr-FR" sz="788" dirty="0" err="1">
                <a:solidFill>
                  <a:schemeClr val="tx1"/>
                </a:solidFill>
              </a:rPr>
              <a:t>outstanding</a:t>
            </a:r>
            <a:r>
              <a:rPr lang="fr-FR" sz="788" dirty="0">
                <a:solidFill>
                  <a:schemeClr val="tx1"/>
                </a:solidFill>
              </a:rPr>
              <a:t> </a:t>
            </a:r>
            <a:r>
              <a:rPr lang="fr-FR" sz="788" dirty="0" err="1">
                <a:solidFill>
                  <a:schemeClr val="tx1"/>
                </a:solidFill>
              </a:rPr>
              <a:t>features</a:t>
            </a:r>
            <a:r>
              <a:rPr lang="fr-FR" sz="788" dirty="0">
                <a:solidFill>
                  <a:schemeClr val="tx1"/>
                </a:solidFill>
              </a:rPr>
              <a:t> can </a:t>
            </a:r>
            <a:r>
              <a:rPr lang="fr-FR" sz="788" dirty="0" err="1">
                <a:solidFill>
                  <a:schemeClr val="tx1"/>
                </a:solidFill>
              </a:rPr>
              <a:t>be</a:t>
            </a:r>
            <a:r>
              <a:rPr lang="fr-FR" sz="788" dirty="0">
                <a:solidFill>
                  <a:schemeClr val="tx1"/>
                </a:solidFill>
              </a:rPr>
              <a:t> </a:t>
            </a:r>
            <a:r>
              <a:rPr lang="fr-FR" sz="788" dirty="0" err="1">
                <a:solidFill>
                  <a:schemeClr val="tx1"/>
                </a:solidFill>
              </a:rPr>
              <a:t>highlighted</a:t>
            </a:r>
            <a:r>
              <a:rPr lang="fr-FR" sz="788" dirty="0">
                <a:solidFill>
                  <a:schemeClr val="tx1"/>
                </a:solidFill>
              </a:rPr>
              <a:t> in the IFS GCTM:</a:t>
            </a:r>
          </a:p>
          <a:p>
            <a:pPr marL="128588" indent="-128588" algn="just">
              <a:buFont typeface="Arial" panose="020B0604020202020204" pitchFamily="34" charset="0"/>
              <a:buChar char="•"/>
            </a:pPr>
            <a:r>
              <a:rPr lang="fr-FR" sz="788" dirty="0" err="1">
                <a:solidFill>
                  <a:srgbClr val="FF0000"/>
                </a:solidFill>
              </a:rPr>
              <a:t>Overestimation</a:t>
            </a:r>
            <a:r>
              <a:rPr lang="fr-FR" sz="788" dirty="0">
                <a:solidFill>
                  <a:srgbClr val="FF0000"/>
                </a:solidFill>
              </a:rPr>
              <a:t> of ozone </a:t>
            </a:r>
            <a:r>
              <a:rPr lang="fr-FR" sz="788" dirty="0" err="1">
                <a:solidFill>
                  <a:srgbClr val="FF0000"/>
                </a:solidFill>
              </a:rPr>
              <a:t>peaks</a:t>
            </a:r>
            <a:r>
              <a:rPr lang="fr-FR" sz="788" dirty="0">
                <a:solidFill>
                  <a:srgbClr val="FF0000"/>
                </a:solidFill>
              </a:rPr>
              <a:t> in </a:t>
            </a:r>
            <a:r>
              <a:rPr lang="fr-FR" sz="788" dirty="0" err="1">
                <a:solidFill>
                  <a:srgbClr val="FF0000"/>
                </a:solidFill>
              </a:rPr>
              <a:t>Southern</a:t>
            </a:r>
            <a:r>
              <a:rPr lang="fr-FR" sz="788" dirty="0">
                <a:solidFill>
                  <a:srgbClr val="FF0000"/>
                </a:solidFill>
              </a:rPr>
              <a:t>/High O</a:t>
            </a:r>
            <a:r>
              <a:rPr lang="fr-FR" sz="788" baseline="-25000" dirty="0">
                <a:solidFill>
                  <a:srgbClr val="FF0000"/>
                </a:solidFill>
              </a:rPr>
              <a:t>3</a:t>
            </a:r>
            <a:r>
              <a:rPr lang="fr-FR" sz="788" dirty="0">
                <a:solidFill>
                  <a:srgbClr val="FF0000"/>
                </a:solidFill>
              </a:rPr>
              <a:t> countries</a:t>
            </a:r>
          </a:p>
          <a:p>
            <a:pPr marL="128588" indent="-128588" algn="just">
              <a:buFont typeface="Arial" panose="020B0604020202020204" pitchFamily="34" charset="0"/>
              <a:buChar char="•"/>
            </a:pPr>
            <a:r>
              <a:rPr lang="fr-FR" sz="788" dirty="0" err="1">
                <a:solidFill>
                  <a:srgbClr val="FF0000"/>
                </a:solidFill>
              </a:rPr>
              <a:t>Underestimation</a:t>
            </a:r>
            <a:r>
              <a:rPr lang="fr-FR" sz="788" dirty="0">
                <a:solidFill>
                  <a:srgbClr val="FF0000"/>
                </a:solidFill>
              </a:rPr>
              <a:t> of ozone </a:t>
            </a:r>
            <a:r>
              <a:rPr lang="fr-FR" sz="788" dirty="0" err="1">
                <a:solidFill>
                  <a:srgbClr val="FF0000"/>
                </a:solidFill>
              </a:rPr>
              <a:t>annual</a:t>
            </a:r>
            <a:r>
              <a:rPr lang="fr-FR" sz="788" dirty="0">
                <a:solidFill>
                  <a:srgbClr val="FF0000"/>
                </a:solidFill>
              </a:rPr>
              <a:t> </a:t>
            </a:r>
            <a:r>
              <a:rPr lang="fr-FR" sz="788" dirty="0" err="1">
                <a:solidFill>
                  <a:srgbClr val="FF0000"/>
                </a:solidFill>
              </a:rPr>
              <a:t>means</a:t>
            </a:r>
            <a:r>
              <a:rPr lang="fr-FR" sz="788" dirty="0">
                <a:solidFill>
                  <a:srgbClr val="FF0000"/>
                </a:solidFill>
              </a:rPr>
              <a:t> in </a:t>
            </a:r>
            <a:r>
              <a:rPr lang="fr-FR" sz="788" dirty="0" err="1">
                <a:solidFill>
                  <a:srgbClr val="FF0000"/>
                </a:solidFill>
              </a:rPr>
              <a:t>low</a:t>
            </a:r>
            <a:r>
              <a:rPr lang="fr-FR" sz="788" dirty="0">
                <a:solidFill>
                  <a:srgbClr val="FF0000"/>
                </a:solidFill>
              </a:rPr>
              <a:t> O</a:t>
            </a:r>
            <a:r>
              <a:rPr lang="fr-FR" sz="788" baseline="-25000" dirty="0">
                <a:solidFill>
                  <a:srgbClr val="FF0000"/>
                </a:solidFill>
              </a:rPr>
              <a:t>3</a:t>
            </a:r>
            <a:r>
              <a:rPr lang="fr-FR" sz="788" dirty="0">
                <a:solidFill>
                  <a:srgbClr val="FF0000"/>
                </a:solidFill>
              </a:rPr>
              <a:t> countries (NOX-</a:t>
            </a:r>
            <a:r>
              <a:rPr lang="fr-FR" sz="788" dirty="0" err="1">
                <a:solidFill>
                  <a:srgbClr val="FF0000"/>
                </a:solidFill>
              </a:rPr>
              <a:t>saturated</a:t>
            </a:r>
            <a:r>
              <a:rPr lang="fr-FR" sz="788" dirty="0">
                <a:solidFill>
                  <a:srgbClr val="FF0000"/>
                </a:solidFill>
              </a:rPr>
              <a:t>) areas</a:t>
            </a:r>
          </a:p>
        </p:txBody>
      </p:sp>
      <p:cxnSp>
        <p:nvCxnSpPr>
          <p:cNvPr id="21" name="Connecteur droit 20">
            <a:extLst>
              <a:ext uri="{FF2B5EF4-FFF2-40B4-BE49-F238E27FC236}">
                <a16:creationId xmlns:a16="http://schemas.microsoft.com/office/drawing/2014/main" id="{2802F1D8-1952-3802-EB99-9163186F157C}"/>
              </a:ext>
            </a:extLst>
          </p:cNvPr>
          <p:cNvCxnSpPr>
            <a:cxnSpLocks/>
          </p:cNvCxnSpPr>
          <p:nvPr/>
        </p:nvCxnSpPr>
        <p:spPr>
          <a:xfrm>
            <a:off x="6609478" y="843558"/>
            <a:ext cx="0" cy="2405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AD1F2CF-AFFE-5177-21EA-4B937750F84D}"/>
              </a:ext>
            </a:extLst>
          </p:cNvPr>
          <p:cNvSpPr/>
          <p:nvPr/>
        </p:nvSpPr>
        <p:spPr>
          <a:xfrm>
            <a:off x="949838" y="4217366"/>
            <a:ext cx="2470034" cy="5146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8" u="sng" dirty="0" err="1">
                <a:solidFill>
                  <a:schemeClr val="tx1"/>
                </a:solidFill>
              </a:rPr>
              <a:t>Legend</a:t>
            </a:r>
            <a:endParaRPr lang="fr-FR" sz="788" u="sng" dirty="0">
              <a:solidFill>
                <a:schemeClr val="tx1"/>
              </a:solidFill>
            </a:endParaRPr>
          </a:p>
          <a:p>
            <a:pPr algn="ctr"/>
            <a:endParaRPr lang="fr-FR" sz="788" u="sng" dirty="0">
              <a:solidFill>
                <a:schemeClr val="tx1"/>
              </a:solidFill>
            </a:endParaRPr>
          </a:p>
          <a:p>
            <a:pPr marL="128588" indent="-128588" algn="just">
              <a:buFont typeface="Arial" panose="020B0604020202020204" pitchFamily="34" charset="0"/>
              <a:buChar char="•"/>
            </a:pPr>
            <a:r>
              <a:rPr lang="fr-FR" sz="788" dirty="0" err="1">
                <a:solidFill>
                  <a:schemeClr val="tx1"/>
                </a:solidFill>
              </a:rPr>
              <a:t>Maps</a:t>
            </a:r>
            <a:r>
              <a:rPr lang="fr-FR" sz="788" dirty="0">
                <a:solidFill>
                  <a:schemeClr val="tx1"/>
                </a:solidFill>
              </a:rPr>
              <a:t> of 4MDA8 (4th </a:t>
            </a:r>
            <a:r>
              <a:rPr lang="fr-FR" sz="788" dirty="0" err="1">
                <a:solidFill>
                  <a:schemeClr val="tx1"/>
                </a:solidFill>
              </a:rPr>
              <a:t>highest</a:t>
            </a:r>
            <a:r>
              <a:rPr lang="fr-FR" sz="788" dirty="0">
                <a:solidFill>
                  <a:schemeClr val="tx1"/>
                </a:solidFill>
              </a:rPr>
              <a:t> </a:t>
            </a:r>
            <a:r>
              <a:rPr lang="fr-FR" sz="788" dirty="0" err="1">
                <a:solidFill>
                  <a:schemeClr val="tx1"/>
                </a:solidFill>
              </a:rPr>
              <a:t>peak</a:t>
            </a:r>
            <a:r>
              <a:rPr lang="fr-FR" sz="788" dirty="0">
                <a:solidFill>
                  <a:schemeClr val="tx1"/>
                </a:solidFill>
              </a:rPr>
              <a:t> in the </a:t>
            </a:r>
            <a:r>
              <a:rPr lang="fr-FR" sz="788" dirty="0" err="1">
                <a:solidFill>
                  <a:schemeClr val="tx1"/>
                </a:solidFill>
              </a:rPr>
              <a:t>year</a:t>
            </a:r>
            <a:r>
              <a:rPr lang="fr-FR" sz="788" dirty="0">
                <a:solidFill>
                  <a:schemeClr val="tx1"/>
                </a:solidFill>
              </a:rPr>
              <a:t>) in BASE/2015 for the 4 </a:t>
            </a:r>
            <a:r>
              <a:rPr lang="fr-FR" sz="788" dirty="0" err="1">
                <a:solidFill>
                  <a:schemeClr val="tx1"/>
                </a:solidFill>
              </a:rPr>
              <a:t>models</a:t>
            </a:r>
            <a:endParaRPr lang="fr-FR" sz="788" dirty="0">
              <a:solidFill>
                <a:schemeClr val="tx1"/>
              </a:solidFill>
            </a:endParaRPr>
          </a:p>
        </p:txBody>
      </p:sp>
      <p:sp>
        <p:nvSpPr>
          <p:cNvPr id="23" name="Rectangle 22">
            <a:extLst>
              <a:ext uri="{FF2B5EF4-FFF2-40B4-BE49-F238E27FC236}">
                <a16:creationId xmlns:a16="http://schemas.microsoft.com/office/drawing/2014/main" id="{D1F1A554-BA7B-1F73-259A-095638595A87}"/>
              </a:ext>
            </a:extLst>
          </p:cNvPr>
          <p:cNvSpPr/>
          <p:nvPr/>
        </p:nvSpPr>
        <p:spPr>
          <a:xfrm>
            <a:off x="4218140" y="3363839"/>
            <a:ext cx="2245097" cy="1368152"/>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8" u="sng" dirty="0" err="1">
                <a:solidFill>
                  <a:schemeClr val="tx1"/>
                </a:solidFill>
              </a:rPr>
              <a:t>Legend</a:t>
            </a:r>
            <a:endParaRPr lang="fr-FR" sz="788" u="sng" dirty="0">
              <a:solidFill>
                <a:schemeClr val="tx1"/>
              </a:solidFill>
            </a:endParaRPr>
          </a:p>
          <a:p>
            <a:pPr algn="ctr"/>
            <a:endParaRPr lang="fr-FR" sz="788" u="sng" dirty="0">
              <a:solidFill>
                <a:schemeClr val="tx1"/>
              </a:solidFill>
            </a:endParaRPr>
          </a:p>
          <a:p>
            <a:pPr marL="128588" indent="-128588" algn="just">
              <a:buFont typeface="Arial" panose="020B0604020202020204" pitchFamily="34" charset="0"/>
              <a:buChar char="•"/>
            </a:pPr>
            <a:r>
              <a:rPr lang="fr-FR" sz="788" dirty="0" err="1">
                <a:solidFill>
                  <a:schemeClr val="tx1"/>
                </a:solidFill>
              </a:rPr>
              <a:t>Scatter</a:t>
            </a:r>
            <a:r>
              <a:rPr lang="fr-FR" sz="788" dirty="0">
                <a:solidFill>
                  <a:schemeClr val="tx1"/>
                </a:solidFill>
              </a:rPr>
              <a:t> plot to compare the </a:t>
            </a:r>
            <a:r>
              <a:rPr lang="fr-FR" sz="788" dirty="0" err="1">
                <a:solidFill>
                  <a:schemeClr val="tx1"/>
                </a:solidFill>
              </a:rPr>
              <a:t>exposure</a:t>
            </a:r>
            <a:r>
              <a:rPr lang="fr-FR" sz="788" dirty="0">
                <a:solidFill>
                  <a:schemeClr val="tx1"/>
                </a:solidFill>
              </a:rPr>
              <a:t> (as the population </a:t>
            </a:r>
            <a:r>
              <a:rPr lang="fr-FR" sz="788" dirty="0" err="1">
                <a:solidFill>
                  <a:schemeClr val="tx1"/>
                </a:solidFill>
              </a:rPr>
              <a:t>weighted</a:t>
            </a:r>
            <a:r>
              <a:rPr lang="fr-FR" sz="788" dirty="0">
                <a:solidFill>
                  <a:schemeClr val="tx1"/>
                </a:solidFill>
              </a:rPr>
              <a:t> </a:t>
            </a:r>
            <a:r>
              <a:rPr lang="fr-FR" sz="788" dirty="0" err="1">
                <a:solidFill>
                  <a:schemeClr val="tx1"/>
                </a:solidFill>
              </a:rPr>
              <a:t>average</a:t>
            </a:r>
            <a:r>
              <a:rPr lang="fr-FR" sz="788" dirty="0">
                <a:solidFill>
                  <a:schemeClr val="tx1"/>
                </a:solidFill>
              </a:rPr>
              <a:t> concentration by country) </a:t>
            </a:r>
          </a:p>
          <a:p>
            <a:pPr marL="128588" indent="-128588" algn="just">
              <a:buFont typeface="Arial" panose="020B0604020202020204" pitchFamily="34" charset="0"/>
              <a:buChar char="•"/>
            </a:pPr>
            <a:r>
              <a:rPr lang="fr-FR" sz="788" dirty="0" err="1">
                <a:solidFill>
                  <a:schemeClr val="tx1"/>
                </a:solidFill>
              </a:rPr>
              <a:t>Two</a:t>
            </a:r>
            <a:r>
              <a:rPr lang="fr-FR" sz="788" dirty="0">
                <a:solidFill>
                  <a:schemeClr val="tx1"/>
                </a:solidFill>
              </a:rPr>
              <a:t> ozone </a:t>
            </a:r>
            <a:r>
              <a:rPr lang="fr-FR" sz="788" dirty="0" err="1">
                <a:solidFill>
                  <a:schemeClr val="tx1"/>
                </a:solidFill>
              </a:rPr>
              <a:t>metrics</a:t>
            </a:r>
            <a:r>
              <a:rPr lang="fr-FR" sz="788" dirty="0">
                <a:solidFill>
                  <a:schemeClr val="tx1"/>
                </a:solidFill>
              </a:rPr>
              <a:t> (O3 </a:t>
            </a:r>
            <a:r>
              <a:rPr lang="fr-FR" sz="788" dirty="0" err="1">
                <a:solidFill>
                  <a:schemeClr val="tx1"/>
                </a:solidFill>
              </a:rPr>
              <a:t>annual</a:t>
            </a:r>
            <a:r>
              <a:rPr lang="fr-FR" sz="788" dirty="0">
                <a:solidFill>
                  <a:schemeClr val="tx1"/>
                </a:solidFill>
              </a:rPr>
              <a:t> </a:t>
            </a:r>
            <a:r>
              <a:rPr lang="fr-FR" sz="788" dirty="0" err="1">
                <a:solidFill>
                  <a:schemeClr val="tx1"/>
                </a:solidFill>
              </a:rPr>
              <a:t>mean</a:t>
            </a:r>
            <a:r>
              <a:rPr lang="fr-FR" sz="788" dirty="0">
                <a:solidFill>
                  <a:schemeClr val="tx1"/>
                </a:solidFill>
              </a:rPr>
              <a:t>, right, and the JJA </a:t>
            </a:r>
            <a:r>
              <a:rPr lang="fr-FR" sz="788" dirty="0" err="1">
                <a:solidFill>
                  <a:schemeClr val="tx1"/>
                </a:solidFill>
              </a:rPr>
              <a:t>average</a:t>
            </a:r>
            <a:r>
              <a:rPr lang="fr-FR" sz="788" dirty="0">
                <a:solidFill>
                  <a:schemeClr val="tx1"/>
                </a:solidFill>
              </a:rPr>
              <a:t> of the </a:t>
            </a:r>
            <a:r>
              <a:rPr lang="fr-FR" sz="788" dirty="0" err="1">
                <a:solidFill>
                  <a:schemeClr val="tx1"/>
                </a:solidFill>
              </a:rPr>
              <a:t>daily</a:t>
            </a:r>
            <a:r>
              <a:rPr lang="fr-FR" sz="788" dirty="0">
                <a:solidFill>
                  <a:schemeClr val="tx1"/>
                </a:solidFill>
              </a:rPr>
              <a:t> </a:t>
            </a:r>
            <a:r>
              <a:rPr lang="fr-FR" sz="788" dirty="0" err="1">
                <a:solidFill>
                  <a:schemeClr val="tx1"/>
                </a:solidFill>
              </a:rPr>
              <a:t>peaks</a:t>
            </a:r>
            <a:r>
              <a:rPr lang="fr-FR" sz="788" dirty="0">
                <a:solidFill>
                  <a:schemeClr val="tx1"/>
                </a:solidFill>
              </a:rPr>
              <a:t>, </a:t>
            </a:r>
            <a:r>
              <a:rPr lang="fr-FR" sz="788" dirty="0" err="1">
                <a:solidFill>
                  <a:schemeClr val="tx1"/>
                </a:solidFill>
              </a:rPr>
              <a:t>left</a:t>
            </a:r>
            <a:r>
              <a:rPr lang="fr-FR" sz="788" dirty="0">
                <a:solidFill>
                  <a:schemeClr val="tx1"/>
                </a:solidFill>
              </a:rPr>
              <a:t>) </a:t>
            </a:r>
          </a:p>
          <a:p>
            <a:pPr marL="128588" indent="-128588" algn="just">
              <a:buFont typeface="Arial" panose="020B0604020202020204" pitchFamily="34" charset="0"/>
              <a:buChar char="•"/>
            </a:pPr>
            <a:r>
              <a:rPr lang="fr-FR" sz="788" dirty="0">
                <a:solidFill>
                  <a:schemeClr val="tx1"/>
                </a:solidFill>
              </a:rPr>
              <a:t>X-axis: IFS</a:t>
            </a:r>
          </a:p>
          <a:p>
            <a:pPr marL="128588" indent="-128588" algn="just">
              <a:buFont typeface="Arial" panose="020B0604020202020204" pitchFamily="34" charset="0"/>
              <a:buChar char="•"/>
            </a:pPr>
            <a:r>
              <a:rPr lang="fr-FR" sz="788" dirty="0">
                <a:solidFill>
                  <a:schemeClr val="tx1"/>
                </a:solidFill>
              </a:rPr>
              <a:t>Y-axis: 3 RCTM (CHIMERE, EMEP, LOTOS-EUROS)</a:t>
            </a:r>
          </a:p>
        </p:txBody>
      </p:sp>
      <p:pic>
        <p:nvPicPr>
          <p:cNvPr id="24" name="Image 23" descr="Une image contenant graphique&#10;&#10;Description générée automatiquement">
            <a:extLst>
              <a:ext uri="{FF2B5EF4-FFF2-40B4-BE49-F238E27FC236}">
                <a16:creationId xmlns:a16="http://schemas.microsoft.com/office/drawing/2014/main" id="{9029794E-9755-E8A2-651E-FBAA7B0B9C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5733" y="1033285"/>
            <a:ext cx="2294751" cy="2294751"/>
          </a:xfrm>
          <a:prstGeom prst="rect">
            <a:avLst/>
          </a:prstGeom>
        </p:spPr>
      </p:pic>
      <p:pic>
        <p:nvPicPr>
          <p:cNvPr id="25" name="Image 24" descr="Une image contenant graphique&#10;&#10;Description générée automatiquement">
            <a:extLst>
              <a:ext uri="{FF2B5EF4-FFF2-40B4-BE49-F238E27FC236}">
                <a16:creationId xmlns:a16="http://schemas.microsoft.com/office/drawing/2014/main" id="{6F01F74D-6B63-6ACB-07FC-FF2400456B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8486" y="1033285"/>
            <a:ext cx="2294751" cy="2294751"/>
          </a:xfrm>
          <a:prstGeom prst="rect">
            <a:avLst/>
          </a:prstGeom>
        </p:spPr>
      </p:pic>
      <p:sp>
        <p:nvSpPr>
          <p:cNvPr id="19" name="ZoneTexte 18">
            <a:extLst>
              <a:ext uri="{FF2B5EF4-FFF2-40B4-BE49-F238E27FC236}">
                <a16:creationId xmlns:a16="http://schemas.microsoft.com/office/drawing/2014/main" id="{ADF369F0-A8FE-9FFE-B914-239415E11908}"/>
              </a:ext>
            </a:extLst>
          </p:cNvPr>
          <p:cNvSpPr txBox="1"/>
          <p:nvPr/>
        </p:nvSpPr>
        <p:spPr>
          <a:xfrm>
            <a:off x="4716016" y="956914"/>
            <a:ext cx="1293459" cy="300082"/>
          </a:xfrm>
          <a:prstGeom prst="rect">
            <a:avLst/>
          </a:prstGeom>
          <a:solidFill>
            <a:schemeClr val="bg1"/>
          </a:solidFill>
        </p:spPr>
        <p:txBody>
          <a:bodyPr wrap="square" rtlCol="0">
            <a:spAutoFit/>
          </a:bodyPr>
          <a:lstStyle/>
          <a:p>
            <a:r>
              <a:rPr lang="fr-FR" sz="1350" dirty="0"/>
              <a:t>O3 JJA MDA8</a:t>
            </a:r>
          </a:p>
        </p:txBody>
      </p:sp>
      <p:sp>
        <p:nvSpPr>
          <p:cNvPr id="20" name="ZoneTexte 19">
            <a:extLst>
              <a:ext uri="{FF2B5EF4-FFF2-40B4-BE49-F238E27FC236}">
                <a16:creationId xmlns:a16="http://schemas.microsoft.com/office/drawing/2014/main" id="{C25472DC-9B8F-A2DD-9FD3-8AA96D7417E1}"/>
              </a:ext>
            </a:extLst>
          </p:cNvPr>
          <p:cNvSpPr txBox="1"/>
          <p:nvPr/>
        </p:nvSpPr>
        <p:spPr>
          <a:xfrm>
            <a:off x="7198347" y="936830"/>
            <a:ext cx="1478109" cy="300082"/>
          </a:xfrm>
          <a:prstGeom prst="rect">
            <a:avLst/>
          </a:prstGeom>
          <a:solidFill>
            <a:schemeClr val="bg1"/>
          </a:solidFill>
        </p:spPr>
        <p:txBody>
          <a:bodyPr wrap="square" rtlCol="0">
            <a:spAutoFit/>
          </a:bodyPr>
          <a:lstStyle/>
          <a:p>
            <a:r>
              <a:rPr lang="fr-FR" sz="1350" dirty="0"/>
              <a:t>O3 </a:t>
            </a:r>
            <a:r>
              <a:rPr lang="fr-FR" sz="1350" dirty="0" err="1"/>
              <a:t>annual</a:t>
            </a:r>
            <a:r>
              <a:rPr lang="fr-FR" sz="1350" dirty="0"/>
              <a:t> </a:t>
            </a:r>
            <a:r>
              <a:rPr lang="fr-FR" sz="1350" dirty="0" err="1"/>
              <a:t>avg</a:t>
            </a:r>
            <a:endParaRPr lang="fr-FR" sz="1350" dirty="0"/>
          </a:p>
        </p:txBody>
      </p:sp>
    </p:spTree>
    <p:extLst>
      <p:ext uri="{BB962C8B-B14F-4D97-AF65-F5344CB8AC3E}">
        <p14:creationId xmlns:p14="http://schemas.microsoft.com/office/powerpoint/2010/main" val="179213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B6E43-DD71-66BF-E67C-A6530802DD93}"/>
              </a:ext>
            </a:extLst>
          </p:cNvPr>
          <p:cNvSpPr>
            <a:spLocks noGrp="1"/>
          </p:cNvSpPr>
          <p:nvPr>
            <p:ph type="title"/>
          </p:nvPr>
        </p:nvSpPr>
        <p:spPr>
          <a:xfrm>
            <a:off x="1798972" y="37618"/>
            <a:ext cx="8424000" cy="540000"/>
          </a:xfrm>
        </p:spPr>
        <p:txBody>
          <a:bodyPr/>
          <a:lstStyle/>
          <a:p>
            <a:r>
              <a:rPr lang="fr-FR" dirty="0" err="1"/>
              <a:t>Response</a:t>
            </a:r>
            <a:r>
              <a:rPr lang="fr-FR" dirty="0"/>
              <a:t> to </a:t>
            </a:r>
            <a:r>
              <a:rPr lang="fr-FR" dirty="0" err="1"/>
              <a:t>emission</a:t>
            </a:r>
            <a:r>
              <a:rPr lang="fr-FR" dirty="0"/>
              <a:t> scenarios (all </a:t>
            </a:r>
            <a:r>
              <a:rPr lang="fr-FR" dirty="0" err="1"/>
              <a:t>models</a:t>
            </a:r>
            <a:r>
              <a:rPr lang="fr-FR" dirty="0"/>
              <a:t>)</a:t>
            </a:r>
          </a:p>
        </p:txBody>
      </p:sp>
      <p:sp>
        <p:nvSpPr>
          <p:cNvPr id="3" name="Espace réservé de la date 2">
            <a:extLst>
              <a:ext uri="{FF2B5EF4-FFF2-40B4-BE49-F238E27FC236}">
                <a16:creationId xmlns:a16="http://schemas.microsoft.com/office/drawing/2014/main" id="{11870E15-746A-E968-CD72-484E7506FADF}"/>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6401156F-A661-9CE7-5640-9087B7076C81}"/>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03561756-FB33-3194-83C9-C691585AF0CB}"/>
              </a:ext>
            </a:extLst>
          </p:cNvPr>
          <p:cNvSpPr>
            <a:spLocks noGrp="1"/>
          </p:cNvSpPr>
          <p:nvPr>
            <p:ph type="sldNum" sz="quarter" idx="12"/>
          </p:nvPr>
        </p:nvSpPr>
        <p:spPr/>
        <p:txBody>
          <a:bodyPr/>
          <a:lstStyle/>
          <a:p>
            <a:fld id="{733122C9-A0B9-462F-8757-0847AD287B63}" type="slidenum">
              <a:rPr lang="fr-FR" smtClean="0"/>
              <a:pPr/>
              <a:t>13</a:t>
            </a:fld>
            <a:endParaRPr lang="fr-FR" dirty="0"/>
          </a:p>
        </p:txBody>
      </p:sp>
      <p:sp>
        <p:nvSpPr>
          <p:cNvPr id="9" name="Rectangle 8">
            <a:extLst>
              <a:ext uri="{FF2B5EF4-FFF2-40B4-BE49-F238E27FC236}">
                <a16:creationId xmlns:a16="http://schemas.microsoft.com/office/drawing/2014/main" id="{96E0C9F7-6EB5-74EC-D57D-C0C0874D1A5C}"/>
              </a:ext>
            </a:extLst>
          </p:cNvPr>
          <p:cNvSpPr/>
          <p:nvPr/>
        </p:nvSpPr>
        <p:spPr>
          <a:xfrm>
            <a:off x="6958013" y="2657696"/>
            <a:ext cx="1987326" cy="24343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8" u="sng" dirty="0" err="1">
                <a:solidFill>
                  <a:schemeClr val="tx1"/>
                </a:solidFill>
              </a:rPr>
              <a:t>Results</a:t>
            </a:r>
            <a:endParaRPr lang="fr-FR" sz="788" u="sng" dirty="0">
              <a:solidFill>
                <a:schemeClr val="tx1"/>
              </a:solidFill>
            </a:endParaRPr>
          </a:p>
          <a:p>
            <a:pPr algn="ctr"/>
            <a:endParaRPr lang="fr-FR" sz="788" u="sng" dirty="0">
              <a:solidFill>
                <a:schemeClr val="tx1"/>
              </a:solidFill>
            </a:endParaRPr>
          </a:p>
          <a:p>
            <a:pPr marL="128588" indent="-128588" algn="just">
              <a:buFont typeface="Arial" panose="020B0604020202020204" pitchFamily="34" charset="0"/>
              <a:buChar char="•"/>
            </a:pPr>
            <a:r>
              <a:rPr lang="fr-FR" sz="788" dirty="0">
                <a:solidFill>
                  <a:schemeClr val="tx1"/>
                </a:solidFill>
              </a:rPr>
              <a:t>The CLE scenario </a:t>
            </a:r>
            <a:r>
              <a:rPr lang="fr-FR" sz="788" dirty="0" err="1">
                <a:solidFill>
                  <a:schemeClr val="tx1"/>
                </a:solidFill>
              </a:rPr>
              <a:t>is</a:t>
            </a:r>
            <a:r>
              <a:rPr lang="fr-FR" sz="788" dirty="0">
                <a:solidFill>
                  <a:schemeClr val="tx1"/>
                </a:solidFill>
              </a:rPr>
              <a:t> </a:t>
            </a:r>
            <a:r>
              <a:rPr lang="fr-FR" sz="788" dirty="0" err="1">
                <a:solidFill>
                  <a:schemeClr val="tx1"/>
                </a:solidFill>
              </a:rPr>
              <a:t>detrimental</a:t>
            </a:r>
            <a:r>
              <a:rPr lang="fr-FR" sz="788" dirty="0">
                <a:solidFill>
                  <a:schemeClr val="tx1"/>
                </a:solidFill>
              </a:rPr>
              <a:t> in Benelux/Germany (NOx-</a:t>
            </a:r>
            <a:r>
              <a:rPr lang="fr-FR" sz="788" dirty="0" err="1">
                <a:solidFill>
                  <a:schemeClr val="tx1"/>
                </a:solidFill>
              </a:rPr>
              <a:t>saturated</a:t>
            </a:r>
            <a:r>
              <a:rPr lang="fr-FR" sz="788" dirty="0">
                <a:solidFill>
                  <a:schemeClr val="tx1"/>
                </a:solidFill>
              </a:rPr>
              <a:t>), </a:t>
            </a:r>
            <a:r>
              <a:rPr lang="fr-FR" sz="788" dirty="0" err="1">
                <a:solidFill>
                  <a:schemeClr val="tx1"/>
                </a:solidFill>
              </a:rPr>
              <a:t>especially</a:t>
            </a:r>
            <a:r>
              <a:rPr lang="fr-FR" sz="788" dirty="0">
                <a:solidFill>
                  <a:schemeClr val="tx1"/>
                </a:solidFill>
              </a:rPr>
              <a:t> for O</a:t>
            </a:r>
            <a:r>
              <a:rPr lang="fr-FR" sz="788" baseline="-25000" dirty="0">
                <a:solidFill>
                  <a:schemeClr val="tx1"/>
                </a:solidFill>
              </a:rPr>
              <a:t>3</a:t>
            </a:r>
            <a:r>
              <a:rPr lang="fr-FR" sz="788" dirty="0">
                <a:solidFill>
                  <a:schemeClr val="tx1"/>
                </a:solidFill>
              </a:rPr>
              <a:t> </a:t>
            </a:r>
            <a:r>
              <a:rPr lang="fr-FR" sz="788" dirty="0" err="1">
                <a:solidFill>
                  <a:schemeClr val="tx1"/>
                </a:solidFill>
              </a:rPr>
              <a:t>annual</a:t>
            </a:r>
            <a:r>
              <a:rPr lang="fr-FR" sz="788" dirty="0">
                <a:solidFill>
                  <a:schemeClr val="tx1"/>
                </a:solidFill>
              </a:rPr>
              <a:t> </a:t>
            </a:r>
            <a:r>
              <a:rPr lang="fr-FR" sz="788" dirty="0" err="1">
                <a:solidFill>
                  <a:schemeClr val="tx1"/>
                </a:solidFill>
              </a:rPr>
              <a:t>mean</a:t>
            </a:r>
            <a:r>
              <a:rPr lang="fr-FR" sz="788" dirty="0">
                <a:solidFill>
                  <a:schemeClr val="tx1"/>
                </a:solidFill>
              </a:rPr>
              <a:t>, but </a:t>
            </a:r>
            <a:r>
              <a:rPr lang="fr-FR" sz="788" dirty="0" err="1">
                <a:solidFill>
                  <a:schemeClr val="tx1"/>
                </a:solidFill>
              </a:rPr>
              <a:t>also</a:t>
            </a:r>
            <a:r>
              <a:rPr lang="fr-FR" sz="788" dirty="0">
                <a:solidFill>
                  <a:schemeClr val="tx1"/>
                </a:solidFill>
              </a:rPr>
              <a:t> for </a:t>
            </a:r>
            <a:r>
              <a:rPr lang="fr-FR" sz="788" dirty="0" err="1">
                <a:solidFill>
                  <a:schemeClr val="tx1"/>
                </a:solidFill>
              </a:rPr>
              <a:t>peaks</a:t>
            </a:r>
            <a:endParaRPr lang="fr-FR" sz="788" dirty="0">
              <a:solidFill>
                <a:schemeClr val="tx1"/>
              </a:solidFill>
            </a:endParaRPr>
          </a:p>
          <a:p>
            <a:pPr marL="128588" indent="-128588" algn="just">
              <a:buFont typeface="Arial" panose="020B0604020202020204" pitchFamily="34" charset="0"/>
              <a:buChar char="•"/>
            </a:pPr>
            <a:r>
              <a:rPr lang="fr-FR" sz="788" dirty="0">
                <a:solidFill>
                  <a:schemeClr val="tx1"/>
                </a:solidFill>
              </a:rPr>
              <a:t>This penalty </a:t>
            </a:r>
            <a:r>
              <a:rPr lang="fr-FR" sz="788" dirty="0" err="1">
                <a:solidFill>
                  <a:schemeClr val="tx1"/>
                </a:solidFill>
              </a:rPr>
              <a:t>is</a:t>
            </a:r>
            <a:r>
              <a:rPr lang="fr-FR" sz="788" dirty="0">
                <a:solidFill>
                  <a:schemeClr val="tx1"/>
                </a:solidFill>
              </a:rPr>
              <a:t> </a:t>
            </a:r>
            <a:r>
              <a:rPr lang="fr-FR" sz="788" dirty="0" err="1">
                <a:solidFill>
                  <a:schemeClr val="tx1"/>
                </a:solidFill>
              </a:rPr>
              <a:t>compensated</a:t>
            </a:r>
            <a:r>
              <a:rPr lang="fr-FR" sz="788" dirty="0">
                <a:solidFill>
                  <a:schemeClr val="tx1"/>
                </a:solidFill>
              </a:rPr>
              <a:t> in the MFR scenario (</a:t>
            </a:r>
            <a:r>
              <a:rPr lang="fr-FR" sz="788" dirty="0" err="1">
                <a:solidFill>
                  <a:schemeClr val="tx1"/>
                </a:solidFill>
              </a:rPr>
              <a:t>which</a:t>
            </a:r>
            <a:r>
              <a:rPr lang="fr-FR" sz="788" dirty="0">
                <a:solidFill>
                  <a:schemeClr val="tx1"/>
                </a:solidFill>
              </a:rPr>
              <a:t> </a:t>
            </a:r>
            <a:r>
              <a:rPr lang="fr-FR" sz="788" dirty="0" err="1">
                <a:solidFill>
                  <a:schemeClr val="tx1"/>
                </a:solidFill>
              </a:rPr>
              <a:t>also</a:t>
            </a:r>
            <a:r>
              <a:rPr lang="fr-FR" sz="788" dirty="0">
                <a:solidFill>
                  <a:schemeClr val="tx1"/>
                </a:solidFill>
              </a:rPr>
              <a:t> </a:t>
            </a:r>
            <a:r>
              <a:rPr lang="fr-FR" sz="788" dirty="0" err="1">
                <a:solidFill>
                  <a:schemeClr val="tx1"/>
                </a:solidFill>
              </a:rPr>
              <a:t>includes</a:t>
            </a:r>
            <a:r>
              <a:rPr lang="fr-FR" sz="788" dirty="0">
                <a:solidFill>
                  <a:schemeClr val="tx1"/>
                </a:solidFill>
              </a:rPr>
              <a:t> CH</a:t>
            </a:r>
            <a:r>
              <a:rPr lang="fr-FR" sz="788" baseline="-25000" dirty="0">
                <a:solidFill>
                  <a:schemeClr val="tx1"/>
                </a:solidFill>
              </a:rPr>
              <a:t>4</a:t>
            </a:r>
            <a:r>
              <a:rPr lang="fr-FR" sz="788" dirty="0">
                <a:solidFill>
                  <a:schemeClr val="tx1"/>
                </a:solidFill>
              </a:rPr>
              <a:t> </a:t>
            </a:r>
            <a:r>
              <a:rPr lang="fr-FR" sz="788" dirty="0" err="1">
                <a:solidFill>
                  <a:schemeClr val="tx1"/>
                </a:solidFill>
              </a:rPr>
              <a:t>reductions</a:t>
            </a:r>
            <a:r>
              <a:rPr lang="fr-FR" sz="788" dirty="0">
                <a:solidFill>
                  <a:schemeClr val="tx1"/>
                </a:solidFill>
              </a:rPr>
              <a:t>). </a:t>
            </a:r>
          </a:p>
          <a:p>
            <a:pPr marL="128588" indent="-128588" algn="just">
              <a:buFont typeface="Arial" panose="020B0604020202020204" pitchFamily="34" charset="0"/>
              <a:buChar char="•"/>
            </a:pPr>
            <a:r>
              <a:rPr lang="fr-FR" sz="788" dirty="0">
                <a:solidFill>
                  <a:srgbClr val="FF0000"/>
                </a:solidFill>
              </a:rPr>
              <a:t>30-50% of </a:t>
            </a:r>
            <a:r>
              <a:rPr lang="fr-FR" sz="788" dirty="0" err="1">
                <a:solidFill>
                  <a:srgbClr val="FF0000"/>
                </a:solidFill>
              </a:rPr>
              <a:t>this</a:t>
            </a:r>
            <a:r>
              <a:rPr lang="fr-FR" sz="788" dirty="0">
                <a:solidFill>
                  <a:srgbClr val="FF0000"/>
                </a:solidFill>
              </a:rPr>
              <a:t> compensation </a:t>
            </a:r>
            <a:r>
              <a:rPr lang="fr-FR" sz="788" dirty="0" err="1">
                <a:solidFill>
                  <a:srgbClr val="FF0000"/>
                </a:solidFill>
              </a:rPr>
              <a:t>is</a:t>
            </a:r>
            <a:r>
              <a:rPr lang="fr-FR" sz="788" dirty="0">
                <a:solidFill>
                  <a:srgbClr val="FF0000"/>
                </a:solidFill>
              </a:rPr>
              <a:t> due to CH</a:t>
            </a:r>
            <a:r>
              <a:rPr lang="fr-FR" sz="788" baseline="-25000" dirty="0">
                <a:solidFill>
                  <a:srgbClr val="FF0000"/>
                </a:solidFill>
              </a:rPr>
              <a:t>4</a:t>
            </a:r>
            <a:r>
              <a:rPr lang="fr-FR" sz="788" dirty="0">
                <a:solidFill>
                  <a:srgbClr val="FF0000"/>
                </a:solidFill>
              </a:rPr>
              <a:t>, the </a:t>
            </a:r>
            <a:r>
              <a:rPr lang="fr-FR" sz="788" dirty="0" err="1">
                <a:solidFill>
                  <a:srgbClr val="FF0000"/>
                </a:solidFill>
              </a:rPr>
              <a:t>rest</a:t>
            </a:r>
            <a:r>
              <a:rPr lang="fr-FR" sz="788" dirty="0">
                <a:solidFill>
                  <a:srgbClr val="FF0000"/>
                </a:solidFill>
              </a:rPr>
              <a:t> to VOC/NOx</a:t>
            </a:r>
          </a:p>
          <a:p>
            <a:pPr marL="128588" indent="-128588" algn="just">
              <a:buFont typeface="Arial" panose="020B0604020202020204" pitchFamily="34" charset="0"/>
              <a:buChar char="•"/>
            </a:pPr>
            <a:r>
              <a:rPr lang="fr-FR" sz="788" dirty="0">
                <a:solidFill>
                  <a:srgbClr val="FF0000"/>
                </a:solidFill>
              </a:rPr>
              <a:t>In high </a:t>
            </a:r>
            <a:r>
              <a:rPr lang="fr-FR" sz="788" dirty="0" err="1">
                <a:solidFill>
                  <a:srgbClr val="FF0000"/>
                </a:solidFill>
              </a:rPr>
              <a:t>exposure</a:t>
            </a:r>
            <a:r>
              <a:rPr lang="fr-FR" sz="788" dirty="0">
                <a:solidFill>
                  <a:srgbClr val="FF0000"/>
                </a:solidFill>
              </a:rPr>
              <a:t> countries, the </a:t>
            </a:r>
            <a:r>
              <a:rPr lang="fr-FR" sz="788" dirty="0" err="1">
                <a:solidFill>
                  <a:srgbClr val="FF0000"/>
                </a:solidFill>
              </a:rPr>
              <a:t>benefit</a:t>
            </a:r>
            <a:r>
              <a:rPr lang="fr-FR" sz="788" dirty="0">
                <a:solidFill>
                  <a:srgbClr val="FF0000"/>
                </a:solidFill>
              </a:rPr>
              <a:t> of CH</a:t>
            </a:r>
            <a:r>
              <a:rPr lang="fr-FR" sz="788" baseline="-25000" dirty="0">
                <a:solidFill>
                  <a:srgbClr val="FF0000"/>
                </a:solidFill>
              </a:rPr>
              <a:t>4</a:t>
            </a:r>
            <a:r>
              <a:rPr lang="fr-FR" sz="788" dirty="0">
                <a:solidFill>
                  <a:srgbClr val="FF0000"/>
                </a:solidFill>
              </a:rPr>
              <a:t> </a:t>
            </a:r>
            <a:r>
              <a:rPr lang="fr-FR" sz="788" dirty="0" err="1">
                <a:solidFill>
                  <a:srgbClr val="FF0000"/>
                </a:solidFill>
              </a:rPr>
              <a:t>is</a:t>
            </a:r>
            <a:r>
              <a:rPr lang="fr-FR" sz="788" dirty="0">
                <a:solidFill>
                  <a:srgbClr val="FF0000"/>
                </a:solidFill>
              </a:rPr>
              <a:t>  about </a:t>
            </a:r>
            <a:r>
              <a:rPr lang="en-US" sz="788" dirty="0">
                <a:solidFill>
                  <a:srgbClr val="FF0000"/>
                </a:solidFill>
              </a:rPr>
              <a:t>30% the benefit of MFR</a:t>
            </a:r>
          </a:p>
          <a:p>
            <a:pPr marL="128588" indent="-128588" algn="just">
              <a:buFont typeface="Arial" panose="020B0604020202020204" pitchFamily="34" charset="0"/>
              <a:buChar char="•"/>
            </a:pPr>
            <a:r>
              <a:rPr lang="fr-FR" sz="788" dirty="0">
                <a:solidFill>
                  <a:srgbClr val="FF0000"/>
                </a:solidFill>
              </a:rPr>
              <a:t>The </a:t>
            </a:r>
            <a:r>
              <a:rPr lang="fr-FR" sz="788" dirty="0" err="1">
                <a:solidFill>
                  <a:srgbClr val="FF0000"/>
                </a:solidFill>
              </a:rPr>
              <a:t>benefit</a:t>
            </a:r>
            <a:r>
              <a:rPr lang="fr-FR" sz="788" dirty="0">
                <a:solidFill>
                  <a:srgbClr val="FF0000"/>
                </a:solidFill>
              </a:rPr>
              <a:t> of CH4 </a:t>
            </a:r>
            <a:r>
              <a:rPr lang="fr-FR" sz="788" dirty="0" err="1">
                <a:solidFill>
                  <a:srgbClr val="FF0000"/>
                </a:solidFill>
              </a:rPr>
              <a:t>reduction</a:t>
            </a:r>
            <a:r>
              <a:rPr lang="fr-FR" sz="788" dirty="0">
                <a:solidFill>
                  <a:srgbClr val="FF0000"/>
                </a:solidFill>
              </a:rPr>
              <a:t> </a:t>
            </a:r>
            <a:r>
              <a:rPr lang="fr-FR" sz="788" dirty="0" err="1">
                <a:solidFill>
                  <a:srgbClr val="FF0000"/>
                </a:solidFill>
              </a:rPr>
              <a:t>is</a:t>
            </a:r>
            <a:r>
              <a:rPr lang="fr-FR" sz="788" dirty="0">
                <a:solidFill>
                  <a:srgbClr val="FF0000"/>
                </a:solidFill>
              </a:rPr>
              <a:t> </a:t>
            </a:r>
            <a:r>
              <a:rPr lang="fr-FR" sz="788" dirty="0" err="1">
                <a:solidFill>
                  <a:srgbClr val="FF0000"/>
                </a:solidFill>
              </a:rPr>
              <a:t>larger</a:t>
            </a:r>
            <a:r>
              <a:rPr lang="fr-FR" sz="788" dirty="0">
                <a:solidFill>
                  <a:srgbClr val="FF0000"/>
                </a:solidFill>
              </a:rPr>
              <a:t> for high </a:t>
            </a:r>
            <a:r>
              <a:rPr lang="fr-FR" sz="788" dirty="0" err="1">
                <a:solidFill>
                  <a:srgbClr val="FF0000"/>
                </a:solidFill>
              </a:rPr>
              <a:t>exposure</a:t>
            </a:r>
            <a:r>
              <a:rPr lang="fr-FR" sz="788" dirty="0">
                <a:solidFill>
                  <a:srgbClr val="FF0000"/>
                </a:solidFill>
              </a:rPr>
              <a:t> countries for </a:t>
            </a:r>
            <a:r>
              <a:rPr lang="fr-FR" sz="788" dirty="0" err="1">
                <a:solidFill>
                  <a:srgbClr val="FF0000"/>
                </a:solidFill>
              </a:rPr>
              <a:t>annual</a:t>
            </a:r>
            <a:r>
              <a:rPr lang="fr-FR" sz="788" dirty="0">
                <a:solidFill>
                  <a:srgbClr val="FF0000"/>
                </a:solidFill>
              </a:rPr>
              <a:t> </a:t>
            </a:r>
            <a:r>
              <a:rPr lang="fr-FR" sz="788" dirty="0" err="1">
                <a:solidFill>
                  <a:srgbClr val="FF0000"/>
                </a:solidFill>
              </a:rPr>
              <a:t>avg</a:t>
            </a:r>
            <a:r>
              <a:rPr lang="fr-FR" sz="788" dirty="0">
                <a:solidFill>
                  <a:srgbClr val="FF0000"/>
                </a:solidFill>
              </a:rPr>
              <a:t> O3, but </a:t>
            </a:r>
            <a:r>
              <a:rPr lang="fr-FR" sz="788" dirty="0" err="1">
                <a:solidFill>
                  <a:srgbClr val="FF0000"/>
                </a:solidFill>
              </a:rPr>
              <a:t>quite</a:t>
            </a:r>
            <a:r>
              <a:rPr lang="fr-FR" sz="788" dirty="0">
                <a:solidFill>
                  <a:srgbClr val="FF0000"/>
                </a:solidFill>
              </a:rPr>
              <a:t> </a:t>
            </a:r>
            <a:r>
              <a:rPr lang="fr-FR" sz="788" dirty="0" err="1">
                <a:solidFill>
                  <a:srgbClr val="FF0000"/>
                </a:solidFill>
              </a:rPr>
              <a:t>homogeneous</a:t>
            </a:r>
            <a:r>
              <a:rPr lang="fr-FR" sz="788" dirty="0">
                <a:solidFill>
                  <a:srgbClr val="FF0000"/>
                </a:solidFill>
              </a:rPr>
              <a:t> (and </a:t>
            </a:r>
            <a:r>
              <a:rPr lang="fr-FR" sz="788" dirty="0" err="1">
                <a:solidFill>
                  <a:srgbClr val="FF0000"/>
                </a:solidFill>
              </a:rPr>
              <a:t>significant</a:t>
            </a:r>
            <a:r>
              <a:rPr lang="fr-FR" sz="788" dirty="0">
                <a:solidFill>
                  <a:srgbClr val="FF0000"/>
                </a:solidFill>
              </a:rPr>
              <a:t>) for O3 </a:t>
            </a:r>
            <a:r>
              <a:rPr lang="fr-FR" sz="788" dirty="0" err="1">
                <a:solidFill>
                  <a:srgbClr val="FF0000"/>
                </a:solidFill>
              </a:rPr>
              <a:t>peaks</a:t>
            </a:r>
            <a:r>
              <a:rPr lang="fr-FR" sz="788" dirty="0">
                <a:solidFill>
                  <a:srgbClr val="FF0000"/>
                </a:solidFill>
              </a:rPr>
              <a:t> (NOx/VOC </a:t>
            </a:r>
            <a:r>
              <a:rPr lang="fr-FR" sz="788" dirty="0" err="1">
                <a:solidFill>
                  <a:srgbClr val="FF0000"/>
                </a:solidFill>
              </a:rPr>
              <a:t>also</a:t>
            </a:r>
            <a:r>
              <a:rPr lang="fr-FR" sz="788" dirty="0">
                <a:solidFill>
                  <a:srgbClr val="FF0000"/>
                </a:solidFill>
              </a:rPr>
              <a:t> </a:t>
            </a:r>
            <a:r>
              <a:rPr lang="fr-FR" sz="788" dirty="0" err="1">
                <a:solidFill>
                  <a:srgbClr val="FF0000"/>
                </a:solidFill>
              </a:rPr>
              <a:t>matter</a:t>
            </a:r>
            <a:r>
              <a:rPr lang="fr-FR" sz="788" dirty="0">
                <a:solidFill>
                  <a:srgbClr val="FF0000"/>
                </a:solidFill>
              </a:rPr>
              <a:t>!)</a:t>
            </a:r>
          </a:p>
        </p:txBody>
      </p:sp>
      <p:sp>
        <p:nvSpPr>
          <p:cNvPr id="10" name="ZoneTexte 9">
            <a:extLst>
              <a:ext uri="{FF2B5EF4-FFF2-40B4-BE49-F238E27FC236}">
                <a16:creationId xmlns:a16="http://schemas.microsoft.com/office/drawing/2014/main" id="{63886A96-8921-0B99-B36E-78BF88B5048A}"/>
              </a:ext>
            </a:extLst>
          </p:cNvPr>
          <p:cNvSpPr txBox="1"/>
          <p:nvPr/>
        </p:nvSpPr>
        <p:spPr>
          <a:xfrm>
            <a:off x="95574" y="1053976"/>
            <a:ext cx="943049" cy="715581"/>
          </a:xfrm>
          <a:prstGeom prst="rect">
            <a:avLst/>
          </a:prstGeom>
          <a:noFill/>
        </p:spPr>
        <p:txBody>
          <a:bodyPr wrap="square" rtlCol="0">
            <a:spAutoFit/>
          </a:bodyPr>
          <a:lstStyle/>
          <a:p>
            <a:r>
              <a:rPr lang="fr-FR" sz="1350" dirty="0"/>
              <a:t>O</a:t>
            </a:r>
            <a:r>
              <a:rPr lang="fr-FR" sz="1350" baseline="-25000" dirty="0"/>
              <a:t>3</a:t>
            </a:r>
            <a:r>
              <a:rPr lang="fr-FR" sz="1350" dirty="0"/>
              <a:t> </a:t>
            </a:r>
            <a:r>
              <a:rPr lang="fr-FR" sz="1350" dirty="0" err="1"/>
              <a:t>annual</a:t>
            </a:r>
            <a:r>
              <a:rPr lang="fr-FR" sz="1350" dirty="0"/>
              <a:t> </a:t>
            </a:r>
            <a:r>
              <a:rPr lang="fr-FR" sz="1350" dirty="0" err="1"/>
              <a:t>mean</a:t>
            </a:r>
            <a:endParaRPr lang="fr-FR" sz="1350" dirty="0"/>
          </a:p>
        </p:txBody>
      </p:sp>
      <p:sp>
        <p:nvSpPr>
          <p:cNvPr id="11" name="ZoneTexte 10">
            <a:extLst>
              <a:ext uri="{FF2B5EF4-FFF2-40B4-BE49-F238E27FC236}">
                <a16:creationId xmlns:a16="http://schemas.microsoft.com/office/drawing/2014/main" id="{BEDCA748-2E5A-8B60-F160-D87F2657C2C1}"/>
              </a:ext>
            </a:extLst>
          </p:cNvPr>
          <p:cNvSpPr txBox="1"/>
          <p:nvPr/>
        </p:nvSpPr>
        <p:spPr>
          <a:xfrm>
            <a:off x="68225" y="2757113"/>
            <a:ext cx="943049" cy="923330"/>
          </a:xfrm>
          <a:prstGeom prst="rect">
            <a:avLst/>
          </a:prstGeom>
          <a:noFill/>
        </p:spPr>
        <p:txBody>
          <a:bodyPr wrap="square" rtlCol="0">
            <a:spAutoFit/>
          </a:bodyPr>
          <a:lstStyle/>
          <a:p>
            <a:r>
              <a:rPr lang="fr-FR" sz="1350" dirty="0"/>
              <a:t>O</a:t>
            </a:r>
            <a:r>
              <a:rPr lang="fr-FR" sz="1350" baseline="-25000" dirty="0"/>
              <a:t>3</a:t>
            </a:r>
            <a:r>
              <a:rPr lang="fr-FR" sz="1350" dirty="0"/>
              <a:t> MDA8 JJA </a:t>
            </a:r>
            <a:r>
              <a:rPr lang="fr-FR" sz="1350" dirty="0" err="1"/>
              <a:t>average</a:t>
            </a:r>
            <a:endParaRPr lang="fr-FR" sz="1350" dirty="0"/>
          </a:p>
        </p:txBody>
      </p:sp>
      <p:sp>
        <p:nvSpPr>
          <p:cNvPr id="12" name="Rectangle 11">
            <a:extLst>
              <a:ext uri="{FF2B5EF4-FFF2-40B4-BE49-F238E27FC236}">
                <a16:creationId xmlns:a16="http://schemas.microsoft.com/office/drawing/2014/main" id="{5693AA85-4C6D-2B16-26DC-471DF0B6AB02}"/>
              </a:ext>
            </a:extLst>
          </p:cNvPr>
          <p:cNvSpPr/>
          <p:nvPr/>
        </p:nvSpPr>
        <p:spPr>
          <a:xfrm>
            <a:off x="6958013" y="555526"/>
            <a:ext cx="1987326" cy="1924461"/>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8" u="sng" dirty="0" err="1">
                <a:solidFill>
                  <a:schemeClr val="tx1"/>
                </a:solidFill>
              </a:rPr>
              <a:t>Legend</a:t>
            </a:r>
            <a:endParaRPr lang="fr-FR" sz="788" u="sng" dirty="0">
              <a:solidFill>
                <a:schemeClr val="tx1"/>
              </a:solidFill>
            </a:endParaRPr>
          </a:p>
          <a:p>
            <a:pPr algn="ctr"/>
            <a:endParaRPr lang="fr-FR" sz="788" u="sng" dirty="0">
              <a:solidFill>
                <a:schemeClr val="tx1"/>
              </a:solidFill>
            </a:endParaRPr>
          </a:p>
          <a:p>
            <a:pPr marL="128588" indent="-128588" algn="just">
              <a:buFont typeface="Arial" panose="020B0604020202020204" pitchFamily="34" charset="0"/>
              <a:buChar char="•"/>
            </a:pPr>
            <a:r>
              <a:rPr lang="fr-FR" sz="788" dirty="0" err="1">
                <a:solidFill>
                  <a:schemeClr val="tx1"/>
                </a:solidFill>
              </a:rPr>
              <a:t>Scatter</a:t>
            </a:r>
            <a:r>
              <a:rPr lang="fr-FR" sz="788" dirty="0">
                <a:solidFill>
                  <a:schemeClr val="tx1"/>
                </a:solidFill>
              </a:rPr>
              <a:t> plot to compare the </a:t>
            </a:r>
            <a:r>
              <a:rPr lang="fr-FR" sz="788" dirty="0" err="1">
                <a:solidFill>
                  <a:schemeClr val="tx1"/>
                </a:solidFill>
              </a:rPr>
              <a:t>exposure</a:t>
            </a:r>
            <a:r>
              <a:rPr lang="fr-FR" sz="788" dirty="0">
                <a:solidFill>
                  <a:schemeClr val="tx1"/>
                </a:solidFill>
              </a:rPr>
              <a:t> (as the population </a:t>
            </a:r>
            <a:r>
              <a:rPr lang="fr-FR" sz="788" dirty="0" err="1">
                <a:solidFill>
                  <a:schemeClr val="tx1"/>
                </a:solidFill>
              </a:rPr>
              <a:t>weighted</a:t>
            </a:r>
            <a:r>
              <a:rPr lang="fr-FR" sz="788" dirty="0">
                <a:solidFill>
                  <a:schemeClr val="tx1"/>
                </a:solidFill>
              </a:rPr>
              <a:t> </a:t>
            </a:r>
            <a:r>
              <a:rPr lang="fr-FR" sz="788" dirty="0" err="1">
                <a:solidFill>
                  <a:schemeClr val="tx1"/>
                </a:solidFill>
              </a:rPr>
              <a:t>average</a:t>
            </a:r>
            <a:r>
              <a:rPr lang="fr-FR" sz="788" dirty="0">
                <a:solidFill>
                  <a:schemeClr val="tx1"/>
                </a:solidFill>
              </a:rPr>
              <a:t> concentration by country) </a:t>
            </a:r>
          </a:p>
          <a:p>
            <a:pPr marL="128588" indent="-128588" algn="just">
              <a:buFont typeface="Arial" panose="020B0604020202020204" pitchFamily="34" charset="0"/>
              <a:buChar char="•"/>
            </a:pPr>
            <a:r>
              <a:rPr lang="fr-FR" sz="788" dirty="0" err="1">
                <a:solidFill>
                  <a:schemeClr val="tx1"/>
                </a:solidFill>
              </a:rPr>
              <a:t>Two</a:t>
            </a:r>
            <a:r>
              <a:rPr lang="fr-FR" sz="788" dirty="0">
                <a:solidFill>
                  <a:schemeClr val="tx1"/>
                </a:solidFill>
              </a:rPr>
              <a:t> ozone </a:t>
            </a:r>
            <a:r>
              <a:rPr lang="fr-FR" sz="788" dirty="0" err="1">
                <a:solidFill>
                  <a:schemeClr val="tx1"/>
                </a:solidFill>
              </a:rPr>
              <a:t>metrics</a:t>
            </a:r>
            <a:r>
              <a:rPr lang="fr-FR" sz="788" dirty="0">
                <a:solidFill>
                  <a:schemeClr val="tx1"/>
                </a:solidFill>
              </a:rPr>
              <a:t> (O3 </a:t>
            </a:r>
            <a:r>
              <a:rPr lang="fr-FR" sz="788" dirty="0" err="1">
                <a:solidFill>
                  <a:schemeClr val="tx1"/>
                </a:solidFill>
              </a:rPr>
              <a:t>annual</a:t>
            </a:r>
            <a:r>
              <a:rPr lang="fr-FR" sz="788" dirty="0">
                <a:solidFill>
                  <a:schemeClr val="tx1"/>
                </a:solidFill>
              </a:rPr>
              <a:t> </a:t>
            </a:r>
            <a:r>
              <a:rPr lang="fr-FR" sz="788" dirty="0" err="1">
                <a:solidFill>
                  <a:schemeClr val="tx1"/>
                </a:solidFill>
              </a:rPr>
              <a:t>mean</a:t>
            </a:r>
            <a:r>
              <a:rPr lang="fr-FR" sz="788" dirty="0">
                <a:solidFill>
                  <a:schemeClr val="tx1"/>
                </a:solidFill>
              </a:rPr>
              <a:t>, top, and the JJA </a:t>
            </a:r>
            <a:r>
              <a:rPr lang="fr-FR" sz="788" dirty="0" err="1">
                <a:solidFill>
                  <a:schemeClr val="tx1"/>
                </a:solidFill>
              </a:rPr>
              <a:t>average</a:t>
            </a:r>
            <a:r>
              <a:rPr lang="fr-FR" sz="788" dirty="0">
                <a:solidFill>
                  <a:schemeClr val="tx1"/>
                </a:solidFill>
              </a:rPr>
              <a:t> of the </a:t>
            </a:r>
            <a:r>
              <a:rPr lang="fr-FR" sz="788" dirty="0" err="1">
                <a:solidFill>
                  <a:schemeClr val="tx1"/>
                </a:solidFill>
              </a:rPr>
              <a:t>daily</a:t>
            </a:r>
            <a:r>
              <a:rPr lang="fr-FR" sz="788" dirty="0">
                <a:solidFill>
                  <a:schemeClr val="tx1"/>
                </a:solidFill>
              </a:rPr>
              <a:t> </a:t>
            </a:r>
            <a:r>
              <a:rPr lang="fr-FR" sz="788" dirty="0" err="1">
                <a:solidFill>
                  <a:schemeClr val="tx1"/>
                </a:solidFill>
              </a:rPr>
              <a:t>peaks</a:t>
            </a:r>
            <a:r>
              <a:rPr lang="fr-FR" sz="788" dirty="0">
                <a:solidFill>
                  <a:schemeClr val="tx1"/>
                </a:solidFill>
              </a:rPr>
              <a:t>, </a:t>
            </a:r>
            <a:r>
              <a:rPr lang="fr-FR" sz="788" dirty="0" err="1">
                <a:solidFill>
                  <a:schemeClr val="tx1"/>
                </a:solidFill>
              </a:rPr>
              <a:t>bottom</a:t>
            </a:r>
            <a:r>
              <a:rPr lang="fr-FR" sz="788" dirty="0">
                <a:solidFill>
                  <a:schemeClr val="tx1"/>
                </a:solidFill>
              </a:rPr>
              <a:t>) </a:t>
            </a:r>
          </a:p>
          <a:p>
            <a:pPr marL="128588" indent="-128588" algn="just">
              <a:buFont typeface="Arial" panose="020B0604020202020204" pitchFamily="34" charset="0"/>
              <a:buChar char="•"/>
            </a:pPr>
            <a:r>
              <a:rPr lang="fr-FR" sz="788" dirty="0" err="1">
                <a:solidFill>
                  <a:schemeClr val="tx1"/>
                </a:solidFill>
              </a:rPr>
              <a:t>Three</a:t>
            </a:r>
            <a:r>
              <a:rPr lang="fr-FR" sz="788" dirty="0">
                <a:solidFill>
                  <a:schemeClr val="tx1"/>
                </a:solidFill>
              </a:rPr>
              <a:t> 2050 scenarios (</a:t>
            </a:r>
            <a:r>
              <a:rPr lang="fr-FR" sz="788" dirty="0" err="1">
                <a:solidFill>
                  <a:schemeClr val="tx1"/>
                </a:solidFill>
              </a:rPr>
              <a:t>from</a:t>
            </a:r>
            <a:r>
              <a:rPr lang="fr-FR" sz="788" dirty="0">
                <a:solidFill>
                  <a:schemeClr val="tx1"/>
                </a:solidFill>
              </a:rPr>
              <a:t> </a:t>
            </a:r>
            <a:r>
              <a:rPr lang="fr-FR" sz="788" dirty="0" err="1">
                <a:solidFill>
                  <a:schemeClr val="tx1"/>
                </a:solidFill>
              </a:rPr>
              <a:t>left</a:t>
            </a:r>
            <a:r>
              <a:rPr lang="fr-FR" sz="788" dirty="0">
                <a:solidFill>
                  <a:schemeClr val="tx1"/>
                </a:solidFill>
              </a:rPr>
              <a:t> to right)</a:t>
            </a:r>
          </a:p>
          <a:p>
            <a:pPr marL="128588" indent="-128588" algn="just">
              <a:buFont typeface="Arial" panose="020B0604020202020204" pitchFamily="34" charset="0"/>
              <a:buChar char="•"/>
            </a:pPr>
            <a:r>
              <a:rPr lang="fr-FR" sz="788" dirty="0">
                <a:solidFill>
                  <a:schemeClr val="tx1"/>
                </a:solidFill>
              </a:rPr>
              <a:t>X-axis: 2015</a:t>
            </a:r>
          </a:p>
          <a:p>
            <a:pPr marL="128588" indent="-128588" algn="just">
              <a:buFont typeface="Arial" panose="020B0604020202020204" pitchFamily="34" charset="0"/>
              <a:buChar char="•"/>
            </a:pPr>
            <a:r>
              <a:rPr lang="fr-FR" sz="788" dirty="0">
                <a:solidFill>
                  <a:schemeClr val="tx1"/>
                </a:solidFill>
              </a:rPr>
              <a:t>Y-axis: </a:t>
            </a:r>
            <a:r>
              <a:rPr lang="fr-FR" sz="788" dirty="0" err="1">
                <a:solidFill>
                  <a:schemeClr val="tx1"/>
                </a:solidFill>
              </a:rPr>
              <a:t>difference</a:t>
            </a:r>
            <a:r>
              <a:rPr lang="fr-FR" sz="788" dirty="0">
                <a:solidFill>
                  <a:schemeClr val="tx1"/>
                </a:solidFill>
              </a:rPr>
              <a:t> </a:t>
            </a:r>
            <a:r>
              <a:rPr lang="fr-FR" sz="788" dirty="0" err="1">
                <a:solidFill>
                  <a:schemeClr val="tx1"/>
                </a:solidFill>
              </a:rPr>
              <a:t>between</a:t>
            </a:r>
            <a:r>
              <a:rPr lang="fr-FR" sz="788" dirty="0">
                <a:solidFill>
                  <a:schemeClr val="tx1"/>
                </a:solidFill>
              </a:rPr>
              <a:t> 2050 and 2015 for one GCTM (IFS) and 3 RCTM (CHIMERE, EMEP, LOTOS-EUROS)</a:t>
            </a:r>
          </a:p>
        </p:txBody>
      </p:sp>
      <p:graphicFrame>
        <p:nvGraphicFramePr>
          <p:cNvPr id="13" name="Tableau 57">
            <a:extLst>
              <a:ext uri="{FF2B5EF4-FFF2-40B4-BE49-F238E27FC236}">
                <a16:creationId xmlns:a16="http://schemas.microsoft.com/office/drawing/2014/main" id="{852F2EDB-C243-6651-9314-E652102C62D0}"/>
              </a:ext>
            </a:extLst>
          </p:cNvPr>
          <p:cNvGraphicFramePr>
            <a:graphicFrameLocks noGrp="1"/>
          </p:cNvGraphicFramePr>
          <p:nvPr>
            <p:extLst>
              <p:ext uri="{D42A27DB-BD31-4B8C-83A1-F6EECF244321}">
                <p14:modId xmlns:p14="http://schemas.microsoft.com/office/powerpoint/2010/main" val="877824976"/>
              </p:ext>
            </p:extLst>
          </p:nvPr>
        </p:nvGraphicFramePr>
        <p:xfrm>
          <a:off x="0" y="4200203"/>
          <a:ext cx="6629402" cy="1005840"/>
        </p:xfrm>
        <a:graphic>
          <a:graphicData uri="http://schemas.openxmlformats.org/drawingml/2006/table">
            <a:tbl>
              <a:tblPr firstRow="1" bandRow="1">
                <a:tableStyleId>{073A0DAA-6AF3-43AB-8588-CEC1D06C72B9}</a:tableStyleId>
              </a:tblPr>
              <a:tblGrid>
                <a:gridCol w="1071563">
                  <a:extLst>
                    <a:ext uri="{9D8B030D-6E8A-4147-A177-3AD203B41FA5}">
                      <a16:colId xmlns:a16="http://schemas.microsoft.com/office/drawing/2014/main" val="3153173663"/>
                    </a:ext>
                  </a:extLst>
                </a:gridCol>
                <a:gridCol w="1941340">
                  <a:extLst>
                    <a:ext uri="{9D8B030D-6E8A-4147-A177-3AD203B41FA5}">
                      <a16:colId xmlns:a16="http://schemas.microsoft.com/office/drawing/2014/main" val="2722220928"/>
                    </a:ext>
                  </a:extLst>
                </a:gridCol>
                <a:gridCol w="1959149">
                  <a:extLst>
                    <a:ext uri="{9D8B030D-6E8A-4147-A177-3AD203B41FA5}">
                      <a16:colId xmlns:a16="http://schemas.microsoft.com/office/drawing/2014/main" val="1747966267"/>
                    </a:ext>
                  </a:extLst>
                </a:gridCol>
                <a:gridCol w="1657350">
                  <a:extLst>
                    <a:ext uri="{9D8B030D-6E8A-4147-A177-3AD203B41FA5}">
                      <a16:colId xmlns:a16="http://schemas.microsoft.com/office/drawing/2014/main" val="401703401"/>
                    </a:ext>
                  </a:extLst>
                </a:gridCol>
              </a:tblGrid>
              <a:tr h="411480">
                <a:tc>
                  <a:txBody>
                    <a:bodyPr/>
                    <a:lstStyle/>
                    <a:p>
                      <a:r>
                        <a:rPr lang="fr-FR" sz="800" dirty="0"/>
                        <a:t>Emission (2050 relative to 2015 BASE, %)</a:t>
                      </a:r>
                    </a:p>
                  </a:txBody>
                  <a:tcPr marL="68580" marR="68580" marT="34290" marB="34290"/>
                </a:tc>
                <a:tc>
                  <a:txBody>
                    <a:bodyPr/>
                    <a:lstStyle/>
                    <a:p>
                      <a:pPr algn="ctr"/>
                      <a:r>
                        <a:rPr lang="fr-FR" sz="800" dirty="0"/>
                        <a:t>CLE</a:t>
                      </a:r>
                    </a:p>
                  </a:txBody>
                  <a:tcPr marL="68580" marR="68580" marT="34290" marB="34290"/>
                </a:tc>
                <a:tc>
                  <a:txBody>
                    <a:bodyPr/>
                    <a:lstStyle/>
                    <a:p>
                      <a:pPr algn="ctr"/>
                      <a:r>
                        <a:rPr lang="fr-FR" sz="800" dirty="0"/>
                        <a:t>MFR</a:t>
                      </a:r>
                    </a:p>
                  </a:txBody>
                  <a:tcPr marL="68580" marR="68580" marT="34290" marB="34290"/>
                </a:tc>
                <a:tc>
                  <a:txBody>
                    <a:bodyPr/>
                    <a:lstStyle/>
                    <a:p>
                      <a:pPr algn="ctr"/>
                      <a:r>
                        <a:rPr lang="fr-FR" sz="800" dirty="0"/>
                        <a:t>LOW CH4</a:t>
                      </a:r>
                    </a:p>
                  </a:txBody>
                  <a:tcPr marL="68580" marR="68580" marT="34290" marB="34290"/>
                </a:tc>
                <a:extLst>
                  <a:ext uri="{0D108BD9-81ED-4DB2-BD59-A6C34878D82A}">
                    <a16:rowId xmlns:a16="http://schemas.microsoft.com/office/drawing/2014/main" val="3526091121"/>
                  </a:ext>
                </a:extLst>
              </a:tr>
              <a:tr h="182880">
                <a:tc>
                  <a:txBody>
                    <a:bodyPr/>
                    <a:lstStyle/>
                    <a:p>
                      <a:r>
                        <a:rPr lang="fr-FR" sz="800" dirty="0"/>
                        <a:t>NOx</a:t>
                      </a:r>
                    </a:p>
                  </a:txBody>
                  <a:tcPr marL="68580" marR="68580" marT="34290" marB="34290"/>
                </a:tc>
                <a:tc>
                  <a:txBody>
                    <a:bodyPr/>
                    <a:lstStyle/>
                    <a:p>
                      <a:pPr algn="ctr"/>
                      <a:r>
                        <a:rPr lang="fr-FR" sz="800" dirty="0"/>
                        <a:t>-18%</a:t>
                      </a:r>
                    </a:p>
                  </a:txBody>
                  <a:tcPr marL="68580" marR="68580" marT="34290" marB="34290"/>
                </a:tc>
                <a:tc>
                  <a:txBody>
                    <a:bodyPr/>
                    <a:lstStyle/>
                    <a:p>
                      <a:pPr algn="ctr"/>
                      <a:r>
                        <a:rPr lang="fr-FR" sz="800" dirty="0"/>
                        <a:t>-64%</a:t>
                      </a:r>
                    </a:p>
                  </a:txBody>
                  <a:tcPr marL="68580" marR="68580" marT="34290" marB="34290"/>
                </a:tc>
                <a:tc>
                  <a:txBody>
                    <a:bodyPr/>
                    <a:lstStyle/>
                    <a:p>
                      <a:pPr algn="ctr"/>
                      <a:r>
                        <a:rPr lang="fr-FR" sz="800" dirty="0"/>
                        <a:t>0%</a:t>
                      </a:r>
                    </a:p>
                  </a:txBody>
                  <a:tcPr marL="68580" marR="68580" marT="34290" marB="34290"/>
                </a:tc>
                <a:extLst>
                  <a:ext uri="{0D108BD9-81ED-4DB2-BD59-A6C34878D82A}">
                    <a16:rowId xmlns:a16="http://schemas.microsoft.com/office/drawing/2014/main" val="1137116347"/>
                  </a:ext>
                </a:extLst>
              </a:tr>
              <a:tr h="182880">
                <a:tc>
                  <a:txBody>
                    <a:bodyPr/>
                    <a:lstStyle/>
                    <a:p>
                      <a:r>
                        <a:rPr lang="fr-FR" sz="800" dirty="0"/>
                        <a:t>NMVOC</a:t>
                      </a:r>
                    </a:p>
                  </a:txBody>
                  <a:tcPr marL="68580" marR="68580" marT="34290" marB="34290"/>
                </a:tc>
                <a:tc>
                  <a:txBody>
                    <a:bodyPr/>
                    <a:lstStyle/>
                    <a:p>
                      <a:pPr algn="ctr"/>
                      <a:r>
                        <a:rPr lang="fr-FR" sz="800" dirty="0"/>
                        <a:t>-2%</a:t>
                      </a:r>
                    </a:p>
                  </a:txBody>
                  <a:tcPr marL="68580" marR="68580" marT="34290" marB="34290"/>
                </a:tc>
                <a:tc>
                  <a:txBody>
                    <a:bodyPr/>
                    <a:lstStyle/>
                    <a:p>
                      <a:pPr algn="ctr"/>
                      <a:r>
                        <a:rPr lang="fr-FR" sz="800" dirty="0"/>
                        <a:t>-38%</a:t>
                      </a:r>
                    </a:p>
                  </a:txBody>
                  <a:tcPr marL="68580" marR="68580" marT="34290" marB="34290"/>
                </a:tc>
                <a:tc>
                  <a:txBody>
                    <a:bodyPr/>
                    <a:lstStyle/>
                    <a:p>
                      <a:pPr algn="ctr"/>
                      <a:r>
                        <a:rPr lang="fr-FR" sz="800" dirty="0"/>
                        <a:t>0%</a:t>
                      </a:r>
                    </a:p>
                  </a:txBody>
                  <a:tcPr marL="68580" marR="68580" marT="34290" marB="34290"/>
                </a:tc>
                <a:extLst>
                  <a:ext uri="{0D108BD9-81ED-4DB2-BD59-A6C34878D82A}">
                    <a16:rowId xmlns:a16="http://schemas.microsoft.com/office/drawing/2014/main" val="95157972"/>
                  </a:ext>
                </a:extLst>
              </a:tr>
              <a:tr h="182880">
                <a:tc>
                  <a:txBody>
                    <a:bodyPr/>
                    <a:lstStyle/>
                    <a:p>
                      <a:r>
                        <a:rPr lang="fr-FR" sz="800" dirty="0"/>
                        <a:t>CH</a:t>
                      </a:r>
                      <a:r>
                        <a:rPr lang="fr-FR" sz="800" baseline="-25000" dirty="0"/>
                        <a:t>4</a:t>
                      </a:r>
                    </a:p>
                  </a:txBody>
                  <a:tcPr marL="68580" marR="68580" marT="34290" marB="34290"/>
                </a:tc>
                <a:tc>
                  <a:txBody>
                    <a:bodyPr/>
                    <a:lstStyle/>
                    <a:p>
                      <a:pPr algn="ctr"/>
                      <a:r>
                        <a:rPr lang="fr-FR" sz="800" b="1" dirty="0"/>
                        <a:t>+</a:t>
                      </a:r>
                      <a:r>
                        <a:rPr lang="fr-FR" sz="800" dirty="0"/>
                        <a:t>15%</a:t>
                      </a:r>
                    </a:p>
                  </a:txBody>
                  <a:tcPr marL="68580" marR="68580" marT="34290" marB="34290"/>
                </a:tc>
                <a:tc>
                  <a:txBody>
                    <a:bodyPr/>
                    <a:lstStyle/>
                    <a:p>
                      <a:pPr algn="ctr"/>
                      <a:r>
                        <a:rPr lang="fr-FR" sz="800" dirty="0"/>
                        <a:t>-53%</a:t>
                      </a:r>
                    </a:p>
                  </a:txBody>
                  <a:tcPr marL="68580" marR="68580" marT="34290" marB="34290"/>
                </a:tc>
                <a:tc>
                  <a:txBody>
                    <a:bodyPr/>
                    <a:lstStyle/>
                    <a:p>
                      <a:pPr algn="ctr"/>
                      <a:r>
                        <a:rPr lang="fr-FR" sz="800" dirty="0"/>
                        <a:t>-50%</a:t>
                      </a:r>
                    </a:p>
                  </a:txBody>
                  <a:tcPr marL="68580" marR="68580" marT="34290" marB="34290"/>
                </a:tc>
                <a:extLst>
                  <a:ext uri="{0D108BD9-81ED-4DB2-BD59-A6C34878D82A}">
                    <a16:rowId xmlns:a16="http://schemas.microsoft.com/office/drawing/2014/main" val="1753873041"/>
                  </a:ext>
                </a:extLst>
              </a:tr>
            </a:tbl>
          </a:graphicData>
        </a:graphic>
      </p:graphicFrame>
      <p:pic>
        <p:nvPicPr>
          <p:cNvPr id="14" name="Espace réservé du contenu 8" descr="Une image contenant graphique&#10;&#10;Description générée automatiquement">
            <a:extLst>
              <a:ext uri="{FF2B5EF4-FFF2-40B4-BE49-F238E27FC236}">
                <a16:creationId xmlns:a16="http://schemas.microsoft.com/office/drawing/2014/main" id="{7A2DDDB8-77D7-0665-39BB-483B86228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028" y="566439"/>
            <a:ext cx="1789135" cy="1789135"/>
          </a:xfrm>
          <a:prstGeom prst="rect">
            <a:avLst/>
          </a:prstGeom>
        </p:spPr>
      </p:pic>
      <p:pic>
        <p:nvPicPr>
          <p:cNvPr id="15" name="Image 14" descr="Une image contenant graphique&#10;&#10;Description générée automatiquement">
            <a:extLst>
              <a:ext uri="{FF2B5EF4-FFF2-40B4-BE49-F238E27FC236}">
                <a16:creationId xmlns:a16="http://schemas.microsoft.com/office/drawing/2014/main" id="{9CC1F5E3-1666-55D3-F9B6-20AC94CE3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028" y="2358686"/>
            <a:ext cx="1789135" cy="1789135"/>
          </a:xfrm>
          <a:prstGeom prst="rect">
            <a:avLst/>
          </a:prstGeom>
        </p:spPr>
      </p:pic>
      <p:pic>
        <p:nvPicPr>
          <p:cNvPr id="16" name="Image 15" descr="Une image contenant graphique&#10;&#10;Description générée automatiquement">
            <a:extLst>
              <a:ext uri="{FF2B5EF4-FFF2-40B4-BE49-F238E27FC236}">
                <a16:creationId xmlns:a16="http://schemas.microsoft.com/office/drawing/2014/main" id="{6A463ED8-8F3E-52F6-C851-562341DAE3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2162" y="563235"/>
            <a:ext cx="1789135" cy="1789135"/>
          </a:xfrm>
          <a:prstGeom prst="rect">
            <a:avLst/>
          </a:prstGeom>
        </p:spPr>
      </p:pic>
      <p:pic>
        <p:nvPicPr>
          <p:cNvPr id="17" name="Image 16" descr="Une image contenant graphique&#10;&#10;Description générée automatiquement">
            <a:extLst>
              <a:ext uri="{FF2B5EF4-FFF2-40B4-BE49-F238E27FC236}">
                <a16:creationId xmlns:a16="http://schemas.microsoft.com/office/drawing/2014/main" id="{8B292DC3-1B10-E592-9FC9-E5BC649A38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5140" y="2361889"/>
            <a:ext cx="1789135" cy="1789135"/>
          </a:xfrm>
          <a:prstGeom prst="rect">
            <a:avLst/>
          </a:prstGeom>
        </p:spPr>
      </p:pic>
      <p:pic>
        <p:nvPicPr>
          <p:cNvPr id="18" name="Image 17" descr="Une image contenant graphique&#10;&#10;Description générée automatiquement">
            <a:extLst>
              <a:ext uri="{FF2B5EF4-FFF2-40B4-BE49-F238E27FC236}">
                <a16:creationId xmlns:a16="http://schemas.microsoft.com/office/drawing/2014/main" id="{999AE7A3-C6E4-8042-999F-1352F12B1B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7252" y="566438"/>
            <a:ext cx="1789135" cy="1789135"/>
          </a:xfrm>
          <a:prstGeom prst="rect">
            <a:avLst/>
          </a:prstGeom>
        </p:spPr>
      </p:pic>
      <p:pic>
        <p:nvPicPr>
          <p:cNvPr id="19" name="Image 18" descr="Une image contenant graphique&#10;&#10;Description générée automatiquement">
            <a:extLst>
              <a:ext uri="{FF2B5EF4-FFF2-40B4-BE49-F238E27FC236}">
                <a16:creationId xmlns:a16="http://schemas.microsoft.com/office/drawing/2014/main" id="{E6E4EE7B-1358-01A8-A44B-1BE32CA8E4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1297" y="2349167"/>
            <a:ext cx="1789135" cy="1789135"/>
          </a:xfrm>
          <a:prstGeom prst="rect">
            <a:avLst/>
          </a:prstGeom>
        </p:spPr>
      </p:pic>
      <p:sp>
        <p:nvSpPr>
          <p:cNvPr id="20" name="Rectangle : coins arrondis 19">
            <a:extLst>
              <a:ext uri="{FF2B5EF4-FFF2-40B4-BE49-F238E27FC236}">
                <a16:creationId xmlns:a16="http://schemas.microsoft.com/office/drawing/2014/main" id="{EADD1094-C1CA-0D1B-402B-58AB13880F23}"/>
              </a:ext>
            </a:extLst>
          </p:cNvPr>
          <p:cNvSpPr/>
          <p:nvPr/>
        </p:nvSpPr>
        <p:spPr>
          <a:xfrm>
            <a:off x="1257300" y="742950"/>
            <a:ext cx="514350" cy="4357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1" name="Rectangle : coins arrondis 20">
            <a:extLst>
              <a:ext uri="{FF2B5EF4-FFF2-40B4-BE49-F238E27FC236}">
                <a16:creationId xmlns:a16="http://schemas.microsoft.com/office/drawing/2014/main" id="{504C583A-0CB0-976E-0BF4-87674D5BF9CB}"/>
              </a:ext>
            </a:extLst>
          </p:cNvPr>
          <p:cNvSpPr/>
          <p:nvPr/>
        </p:nvSpPr>
        <p:spPr>
          <a:xfrm>
            <a:off x="1265070" y="2539229"/>
            <a:ext cx="514350" cy="4357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2" name="Rectangle : coins arrondis 21">
            <a:extLst>
              <a:ext uri="{FF2B5EF4-FFF2-40B4-BE49-F238E27FC236}">
                <a16:creationId xmlns:a16="http://schemas.microsoft.com/office/drawing/2014/main" id="{C83806A4-4447-87B8-8647-BC307AA3F672}"/>
              </a:ext>
            </a:extLst>
          </p:cNvPr>
          <p:cNvSpPr/>
          <p:nvPr/>
        </p:nvSpPr>
        <p:spPr>
          <a:xfrm>
            <a:off x="3146619" y="725560"/>
            <a:ext cx="514350" cy="4357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3" name="Rectangle : coins arrondis 22">
            <a:extLst>
              <a:ext uri="{FF2B5EF4-FFF2-40B4-BE49-F238E27FC236}">
                <a16:creationId xmlns:a16="http://schemas.microsoft.com/office/drawing/2014/main" id="{909A268E-2C5B-F54C-9D46-6FE29E71DBB8}"/>
              </a:ext>
            </a:extLst>
          </p:cNvPr>
          <p:cNvSpPr/>
          <p:nvPr/>
        </p:nvSpPr>
        <p:spPr>
          <a:xfrm>
            <a:off x="3154389" y="2528982"/>
            <a:ext cx="514350" cy="4357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4" name="Rectangle : coins arrondis 23">
            <a:extLst>
              <a:ext uri="{FF2B5EF4-FFF2-40B4-BE49-F238E27FC236}">
                <a16:creationId xmlns:a16="http://schemas.microsoft.com/office/drawing/2014/main" id="{DD5A6A86-9048-7376-3652-C5268BAD7F23}"/>
              </a:ext>
            </a:extLst>
          </p:cNvPr>
          <p:cNvSpPr/>
          <p:nvPr/>
        </p:nvSpPr>
        <p:spPr>
          <a:xfrm>
            <a:off x="4937784" y="731085"/>
            <a:ext cx="514350" cy="4357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Rectangle : coins arrondis 24">
            <a:extLst>
              <a:ext uri="{FF2B5EF4-FFF2-40B4-BE49-F238E27FC236}">
                <a16:creationId xmlns:a16="http://schemas.microsoft.com/office/drawing/2014/main" id="{949E241D-87FA-E027-EF0C-771F50A73624}"/>
              </a:ext>
            </a:extLst>
          </p:cNvPr>
          <p:cNvSpPr/>
          <p:nvPr/>
        </p:nvSpPr>
        <p:spPr>
          <a:xfrm>
            <a:off x="4945554" y="2527363"/>
            <a:ext cx="514350" cy="43576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6" name="Rectangle : coins arrondis 25">
            <a:extLst>
              <a:ext uri="{FF2B5EF4-FFF2-40B4-BE49-F238E27FC236}">
                <a16:creationId xmlns:a16="http://schemas.microsoft.com/office/drawing/2014/main" id="{538EA625-8CB6-5FF9-D6C8-B3E7768DA2FF}"/>
              </a:ext>
            </a:extLst>
          </p:cNvPr>
          <p:cNvSpPr/>
          <p:nvPr/>
        </p:nvSpPr>
        <p:spPr>
          <a:xfrm>
            <a:off x="4067089" y="1554435"/>
            <a:ext cx="514350" cy="435769"/>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7" name="Rectangle : coins arrondis 26">
            <a:extLst>
              <a:ext uri="{FF2B5EF4-FFF2-40B4-BE49-F238E27FC236}">
                <a16:creationId xmlns:a16="http://schemas.microsoft.com/office/drawing/2014/main" id="{2354D554-5DD1-5D85-DB74-E648D4F10D7C}"/>
              </a:ext>
            </a:extLst>
          </p:cNvPr>
          <p:cNvSpPr/>
          <p:nvPr/>
        </p:nvSpPr>
        <p:spPr>
          <a:xfrm>
            <a:off x="5899018" y="1551673"/>
            <a:ext cx="514350" cy="435769"/>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8" name="Rectangle : coins arrondis 27">
            <a:extLst>
              <a:ext uri="{FF2B5EF4-FFF2-40B4-BE49-F238E27FC236}">
                <a16:creationId xmlns:a16="http://schemas.microsoft.com/office/drawing/2014/main" id="{DB494742-9AA6-60B2-D552-3C5124BBFDB1}"/>
              </a:ext>
            </a:extLst>
          </p:cNvPr>
          <p:cNvSpPr/>
          <p:nvPr/>
        </p:nvSpPr>
        <p:spPr>
          <a:xfrm>
            <a:off x="5899018" y="3127707"/>
            <a:ext cx="514350" cy="435769"/>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54772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C21D4D-29F6-CD63-6978-FB2BDD2B0B53}"/>
              </a:ext>
            </a:extLst>
          </p:cNvPr>
          <p:cNvSpPr>
            <a:spLocks noGrp="1"/>
          </p:cNvSpPr>
          <p:nvPr>
            <p:ph type="title"/>
          </p:nvPr>
        </p:nvSpPr>
        <p:spPr>
          <a:xfrm>
            <a:off x="2195736" y="93569"/>
            <a:ext cx="8424000" cy="540000"/>
          </a:xfrm>
        </p:spPr>
        <p:txBody>
          <a:bodyPr/>
          <a:lstStyle/>
          <a:p>
            <a:r>
              <a:rPr lang="fr-FR" dirty="0" err="1"/>
              <a:t>Response</a:t>
            </a:r>
            <a:r>
              <a:rPr lang="fr-FR" dirty="0"/>
              <a:t> to </a:t>
            </a:r>
            <a:r>
              <a:rPr lang="fr-FR" dirty="0" err="1"/>
              <a:t>emission</a:t>
            </a:r>
            <a:r>
              <a:rPr lang="fr-FR" dirty="0"/>
              <a:t> scenarios (vs. IFS)</a:t>
            </a:r>
          </a:p>
        </p:txBody>
      </p:sp>
      <p:sp>
        <p:nvSpPr>
          <p:cNvPr id="3" name="Espace réservé de la date 2">
            <a:extLst>
              <a:ext uri="{FF2B5EF4-FFF2-40B4-BE49-F238E27FC236}">
                <a16:creationId xmlns:a16="http://schemas.microsoft.com/office/drawing/2014/main" id="{B29E4384-C145-06EC-AB78-CB6FA92FA904}"/>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B2DF84C5-20C3-0A45-4703-E99745A133D0}"/>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94AB6019-D9A7-D735-A8A6-0ECC8AA7BFE8}"/>
              </a:ext>
            </a:extLst>
          </p:cNvPr>
          <p:cNvSpPr>
            <a:spLocks noGrp="1"/>
          </p:cNvSpPr>
          <p:nvPr>
            <p:ph type="sldNum" sz="quarter" idx="12"/>
          </p:nvPr>
        </p:nvSpPr>
        <p:spPr/>
        <p:txBody>
          <a:bodyPr/>
          <a:lstStyle/>
          <a:p>
            <a:fld id="{733122C9-A0B9-462F-8757-0847AD287B63}" type="slidenum">
              <a:rPr lang="fr-FR" smtClean="0"/>
              <a:pPr/>
              <a:t>14</a:t>
            </a:fld>
            <a:endParaRPr lang="fr-FR" dirty="0"/>
          </a:p>
        </p:txBody>
      </p:sp>
      <p:sp>
        <p:nvSpPr>
          <p:cNvPr id="9" name="Rectangle 8">
            <a:extLst>
              <a:ext uri="{FF2B5EF4-FFF2-40B4-BE49-F238E27FC236}">
                <a16:creationId xmlns:a16="http://schemas.microsoft.com/office/drawing/2014/main" id="{8B5948C7-AA60-8995-888D-BE89F50BA25E}"/>
              </a:ext>
            </a:extLst>
          </p:cNvPr>
          <p:cNvSpPr/>
          <p:nvPr/>
        </p:nvSpPr>
        <p:spPr>
          <a:xfrm>
            <a:off x="6858001" y="2787774"/>
            <a:ext cx="2144487" cy="18072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8" u="sng" dirty="0" err="1">
                <a:solidFill>
                  <a:schemeClr val="tx1"/>
                </a:solidFill>
              </a:rPr>
              <a:t>Results</a:t>
            </a:r>
            <a:r>
              <a:rPr lang="fr-FR" sz="788" u="sng" dirty="0">
                <a:solidFill>
                  <a:schemeClr val="tx1"/>
                </a:solidFill>
              </a:rPr>
              <a:t> </a:t>
            </a:r>
          </a:p>
          <a:p>
            <a:pPr algn="ctr"/>
            <a:endParaRPr lang="fr-FR" sz="788" u="sng" dirty="0">
              <a:solidFill>
                <a:schemeClr val="tx1"/>
              </a:solidFill>
            </a:endParaRPr>
          </a:p>
          <a:p>
            <a:pPr marL="128588" indent="-128588" algn="just">
              <a:buFont typeface="Arial" panose="020B0604020202020204" pitchFamily="34" charset="0"/>
              <a:buChar char="•"/>
            </a:pPr>
            <a:r>
              <a:rPr lang="fr-FR" sz="788" dirty="0">
                <a:solidFill>
                  <a:schemeClr val="tx1"/>
                </a:solidFill>
              </a:rPr>
              <a:t>The </a:t>
            </a:r>
            <a:r>
              <a:rPr lang="fr-FR" sz="788" dirty="0" err="1">
                <a:solidFill>
                  <a:schemeClr val="tx1"/>
                </a:solidFill>
              </a:rPr>
              <a:t>response</a:t>
            </a:r>
            <a:r>
              <a:rPr lang="fr-FR" sz="788" dirty="0">
                <a:solidFill>
                  <a:schemeClr val="tx1"/>
                </a:solidFill>
              </a:rPr>
              <a:t> of IFS </a:t>
            </a:r>
            <a:r>
              <a:rPr lang="fr-FR" sz="788" dirty="0" err="1">
                <a:solidFill>
                  <a:schemeClr val="tx1"/>
                </a:solidFill>
              </a:rPr>
              <a:t>is</a:t>
            </a:r>
            <a:r>
              <a:rPr lang="fr-FR" sz="788" dirty="0">
                <a:solidFill>
                  <a:schemeClr val="tx1"/>
                </a:solidFill>
              </a:rPr>
              <a:t> </a:t>
            </a:r>
            <a:r>
              <a:rPr lang="fr-FR" sz="788" dirty="0" err="1">
                <a:solidFill>
                  <a:schemeClr val="tx1"/>
                </a:solidFill>
              </a:rPr>
              <a:t>within</a:t>
            </a:r>
            <a:r>
              <a:rPr lang="fr-FR" sz="788" dirty="0">
                <a:solidFill>
                  <a:schemeClr val="tx1"/>
                </a:solidFill>
              </a:rPr>
              <a:t> the spread of </a:t>
            </a:r>
            <a:r>
              <a:rPr lang="fr-FR" sz="788" dirty="0" err="1">
                <a:solidFill>
                  <a:schemeClr val="tx1"/>
                </a:solidFill>
              </a:rPr>
              <a:t>RCTMs</a:t>
            </a:r>
            <a:endParaRPr lang="fr-FR" sz="788" dirty="0">
              <a:solidFill>
                <a:schemeClr val="tx1"/>
              </a:solidFill>
            </a:endParaRPr>
          </a:p>
          <a:p>
            <a:pPr marL="128588" indent="-128588" algn="just">
              <a:buFont typeface="Arial" panose="020B0604020202020204" pitchFamily="34" charset="0"/>
              <a:buChar char="•"/>
            </a:pPr>
            <a:endParaRPr lang="fr-FR" sz="788" dirty="0">
              <a:solidFill>
                <a:schemeClr val="tx1"/>
              </a:solidFill>
            </a:endParaRPr>
          </a:p>
          <a:p>
            <a:pPr marL="128588" indent="-128588" algn="just">
              <a:buFont typeface="Arial" panose="020B0604020202020204" pitchFamily="34" charset="0"/>
              <a:buChar char="•"/>
            </a:pPr>
            <a:r>
              <a:rPr lang="fr-FR" sz="788" dirty="0">
                <a:solidFill>
                  <a:schemeClr val="tx1"/>
                </a:solidFill>
              </a:rPr>
              <a:t>The </a:t>
            </a:r>
            <a:r>
              <a:rPr lang="fr-FR" sz="788" dirty="0" err="1">
                <a:solidFill>
                  <a:schemeClr val="tx1"/>
                </a:solidFill>
              </a:rPr>
              <a:t>only</a:t>
            </a:r>
            <a:r>
              <a:rPr lang="fr-FR" sz="788" dirty="0">
                <a:solidFill>
                  <a:schemeClr val="tx1"/>
                </a:solidFill>
              </a:rPr>
              <a:t> </a:t>
            </a:r>
            <a:r>
              <a:rPr lang="fr-FR" sz="788" dirty="0" err="1">
                <a:solidFill>
                  <a:schemeClr val="tx1"/>
                </a:solidFill>
              </a:rPr>
              <a:t>systematic</a:t>
            </a:r>
            <a:r>
              <a:rPr lang="fr-FR" sz="788" dirty="0">
                <a:solidFill>
                  <a:schemeClr val="tx1"/>
                </a:solidFill>
              </a:rPr>
              <a:t> </a:t>
            </a:r>
            <a:r>
              <a:rPr lang="fr-FR" sz="788" dirty="0" err="1">
                <a:solidFill>
                  <a:schemeClr val="tx1"/>
                </a:solidFill>
              </a:rPr>
              <a:t>feature</a:t>
            </a:r>
            <a:r>
              <a:rPr lang="fr-FR" sz="788" dirty="0">
                <a:solidFill>
                  <a:schemeClr val="tx1"/>
                </a:solidFill>
              </a:rPr>
              <a:t> </a:t>
            </a:r>
            <a:r>
              <a:rPr lang="fr-FR" sz="788" dirty="0" err="1">
                <a:solidFill>
                  <a:schemeClr val="tx1"/>
                </a:solidFill>
              </a:rPr>
              <a:t>is</a:t>
            </a:r>
            <a:r>
              <a:rPr lang="fr-FR" sz="788" dirty="0">
                <a:solidFill>
                  <a:schemeClr val="tx1"/>
                </a:solidFill>
              </a:rPr>
              <a:t> an </a:t>
            </a:r>
            <a:r>
              <a:rPr lang="fr-FR" sz="788" dirty="0" err="1">
                <a:solidFill>
                  <a:srgbClr val="FF0000"/>
                </a:solidFill>
              </a:rPr>
              <a:t>overestimation</a:t>
            </a:r>
            <a:r>
              <a:rPr lang="fr-FR" sz="788" dirty="0">
                <a:solidFill>
                  <a:srgbClr val="FF0000"/>
                </a:solidFill>
              </a:rPr>
              <a:t> of </a:t>
            </a:r>
            <a:r>
              <a:rPr lang="fr-FR" sz="788" dirty="0" err="1">
                <a:solidFill>
                  <a:srgbClr val="FF0000"/>
                </a:solidFill>
              </a:rPr>
              <a:t>benefit</a:t>
            </a:r>
            <a:r>
              <a:rPr lang="fr-FR" sz="788" dirty="0">
                <a:solidFill>
                  <a:srgbClr val="FF0000"/>
                </a:solidFill>
              </a:rPr>
              <a:t> of MFR for </a:t>
            </a:r>
            <a:r>
              <a:rPr lang="fr-FR" sz="788" dirty="0" err="1">
                <a:solidFill>
                  <a:srgbClr val="FF0000"/>
                </a:solidFill>
              </a:rPr>
              <a:t>southern</a:t>
            </a:r>
            <a:r>
              <a:rPr lang="fr-FR" sz="788" dirty="0">
                <a:solidFill>
                  <a:srgbClr val="FF0000"/>
                </a:solidFill>
              </a:rPr>
              <a:t> countries (</a:t>
            </a:r>
            <a:r>
              <a:rPr lang="fr-FR" sz="788" dirty="0" err="1">
                <a:solidFill>
                  <a:srgbClr val="FF0000"/>
                </a:solidFill>
              </a:rPr>
              <a:t>both</a:t>
            </a:r>
            <a:r>
              <a:rPr lang="fr-FR" sz="788" dirty="0">
                <a:solidFill>
                  <a:srgbClr val="FF0000"/>
                </a:solidFill>
              </a:rPr>
              <a:t> O</a:t>
            </a:r>
            <a:r>
              <a:rPr lang="fr-FR" sz="788" baseline="-25000" dirty="0">
                <a:solidFill>
                  <a:srgbClr val="FF0000"/>
                </a:solidFill>
              </a:rPr>
              <a:t>3</a:t>
            </a:r>
            <a:r>
              <a:rPr lang="fr-FR" sz="788" dirty="0">
                <a:solidFill>
                  <a:srgbClr val="FF0000"/>
                </a:solidFill>
              </a:rPr>
              <a:t> </a:t>
            </a:r>
            <a:r>
              <a:rPr lang="fr-FR" sz="788" dirty="0" err="1">
                <a:solidFill>
                  <a:srgbClr val="FF0000"/>
                </a:solidFill>
              </a:rPr>
              <a:t>avg</a:t>
            </a:r>
            <a:r>
              <a:rPr lang="fr-FR" sz="788" dirty="0">
                <a:solidFill>
                  <a:srgbClr val="FF0000"/>
                </a:solidFill>
              </a:rPr>
              <a:t> and </a:t>
            </a:r>
            <a:r>
              <a:rPr lang="fr-FR" sz="788" dirty="0" err="1">
                <a:solidFill>
                  <a:srgbClr val="FF0000"/>
                </a:solidFill>
              </a:rPr>
              <a:t>peaks</a:t>
            </a:r>
            <a:r>
              <a:rPr lang="fr-FR" sz="788" dirty="0">
                <a:solidFill>
                  <a:srgbClr val="FF0000"/>
                </a:solidFill>
              </a:rPr>
              <a:t>)</a:t>
            </a:r>
          </a:p>
          <a:p>
            <a:pPr marL="128588" indent="-128588" algn="just">
              <a:buFont typeface="Arial" panose="020B0604020202020204" pitchFamily="34" charset="0"/>
              <a:buChar char="•"/>
            </a:pPr>
            <a:endParaRPr lang="fr-FR" sz="788" dirty="0">
              <a:solidFill>
                <a:schemeClr val="tx1"/>
              </a:solidFill>
            </a:endParaRPr>
          </a:p>
          <a:p>
            <a:pPr marL="128588" indent="-128588" algn="just">
              <a:buFont typeface="Arial" panose="020B0604020202020204" pitchFamily="34" charset="0"/>
              <a:buChar char="•"/>
            </a:pPr>
            <a:r>
              <a:rPr lang="fr-FR" sz="788" dirty="0">
                <a:solidFill>
                  <a:schemeClr val="tx1"/>
                </a:solidFill>
              </a:rPr>
              <a:t>For </a:t>
            </a:r>
            <a:r>
              <a:rPr lang="fr-FR" sz="788" dirty="0" err="1">
                <a:solidFill>
                  <a:schemeClr val="tx1"/>
                </a:solidFill>
              </a:rPr>
              <a:t>peak</a:t>
            </a:r>
            <a:r>
              <a:rPr lang="fr-FR" sz="788" dirty="0">
                <a:solidFill>
                  <a:schemeClr val="tx1"/>
                </a:solidFill>
              </a:rPr>
              <a:t> O</a:t>
            </a:r>
            <a:r>
              <a:rPr lang="fr-FR" sz="788" baseline="-25000" dirty="0">
                <a:solidFill>
                  <a:schemeClr val="tx1"/>
                </a:solidFill>
              </a:rPr>
              <a:t>3</a:t>
            </a:r>
            <a:r>
              <a:rPr lang="fr-FR" sz="788" dirty="0">
                <a:solidFill>
                  <a:schemeClr val="tx1"/>
                </a:solidFill>
              </a:rPr>
              <a:t>, the </a:t>
            </a:r>
            <a:r>
              <a:rPr lang="fr-FR" sz="788" dirty="0" err="1">
                <a:solidFill>
                  <a:schemeClr val="tx1"/>
                </a:solidFill>
              </a:rPr>
              <a:t>response</a:t>
            </a:r>
            <a:r>
              <a:rPr lang="fr-FR" sz="788" dirty="0">
                <a:solidFill>
                  <a:schemeClr val="tx1"/>
                </a:solidFill>
              </a:rPr>
              <a:t> to the CH</a:t>
            </a:r>
            <a:r>
              <a:rPr lang="fr-FR" sz="788" baseline="-25000" dirty="0">
                <a:solidFill>
                  <a:schemeClr val="tx1"/>
                </a:solidFill>
              </a:rPr>
              <a:t>4</a:t>
            </a:r>
            <a:r>
              <a:rPr lang="fr-FR" sz="788" dirty="0">
                <a:solidFill>
                  <a:schemeClr val="tx1"/>
                </a:solidFill>
              </a:rPr>
              <a:t> scenario </a:t>
            </a:r>
            <a:r>
              <a:rPr lang="fr-FR" sz="788" dirty="0" err="1">
                <a:solidFill>
                  <a:schemeClr val="tx1"/>
                </a:solidFill>
              </a:rPr>
              <a:t>is</a:t>
            </a:r>
            <a:r>
              <a:rPr lang="fr-FR" sz="788" dirty="0">
                <a:solidFill>
                  <a:schemeClr val="tx1"/>
                </a:solidFill>
              </a:rPr>
              <a:t> </a:t>
            </a:r>
            <a:r>
              <a:rPr lang="fr-FR" sz="788" dirty="0" err="1">
                <a:solidFill>
                  <a:schemeClr val="tx1"/>
                </a:solidFill>
              </a:rPr>
              <a:t>well</a:t>
            </a:r>
            <a:r>
              <a:rPr lang="fr-FR" sz="788" dirty="0">
                <a:solidFill>
                  <a:schemeClr val="tx1"/>
                </a:solidFill>
              </a:rPr>
              <a:t> </a:t>
            </a:r>
            <a:r>
              <a:rPr lang="fr-FR" sz="788" dirty="0" err="1">
                <a:solidFill>
                  <a:schemeClr val="tx1"/>
                </a:solidFill>
              </a:rPr>
              <a:t>aligned</a:t>
            </a:r>
            <a:r>
              <a:rPr lang="fr-FR" sz="788" dirty="0">
                <a:solidFill>
                  <a:schemeClr val="tx1"/>
                </a:solidFill>
              </a:rPr>
              <a:t> </a:t>
            </a:r>
            <a:r>
              <a:rPr lang="fr-FR" sz="788" dirty="0" err="1">
                <a:solidFill>
                  <a:schemeClr val="tx1"/>
                </a:solidFill>
              </a:rPr>
              <a:t>with</a:t>
            </a:r>
            <a:r>
              <a:rPr lang="fr-FR" sz="788" dirty="0">
                <a:solidFill>
                  <a:schemeClr val="tx1"/>
                </a:solidFill>
              </a:rPr>
              <a:t> EMEP, but CHIM&amp;LOTO are </a:t>
            </a:r>
            <a:r>
              <a:rPr lang="fr-FR" sz="788" dirty="0" err="1">
                <a:solidFill>
                  <a:schemeClr val="tx1"/>
                </a:solidFill>
              </a:rPr>
              <a:t>lower</a:t>
            </a:r>
            <a:endParaRPr lang="fr-FR" sz="788" dirty="0">
              <a:solidFill>
                <a:schemeClr val="tx1"/>
              </a:solidFill>
            </a:endParaRPr>
          </a:p>
        </p:txBody>
      </p:sp>
      <p:sp>
        <p:nvSpPr>
          <p:cNvPr id="10" name="Rectangle 9">
            <a:extLst>
              <a:ext uri="{FF2B5EF4-FFF2-40B4-BE49-F238E27FC236}">
                <a16:creationId xmlns:a16="http://schemas.microsoft.com/office/drawing/2014/main" id="{5103101C-4DA3-DE9B-BCFB-56A6ECCF88CD}"/>
              </a:ext>
            </a:extLst>
          </p:cNvPr>
          <p:cNvSpPr/>
          <p:nvPr/>
        </p:nvSpPr>
        <p:spPr>
          <a:xfrm>
            <a:off x="6798479" y="682968"/>
            <a:ext cx="2204009" cy="1958063"/>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8" u="sng" dirty="0" err="1">
                <a:solidFill>
                  <a:schemeClr val="tx1"/>
                </a:solidFill>
              </a:rPr>
              <a:t>Legend</a:t>
            </a:r>
            <a:endParaRPr lang="fr-FR" sz="788" u="sng" dirty="0">
              <a:solidFill>
                <a:schemeClr val="tx1"/>
              </a:solidFill>
            </a:endParaRPr>
          </a:p>
          <a:p>
            <a:pPr algn="ctr"/>
            <a:endParaRPr lang="fr-FR" sz="788" u="sng" dirty="0">
              <a:solidFill>
                <a:schemeClr val="tx1"/>
              </a:solidFill>
            </a:endParaRPr>
          </a:p>
          <a:p>
            <a:pPr marL="128588" indent="-128588" algn="just">
              <a:buFont typeface="Arial" panose="020B0604020202020204" pitchFamily="34" charset="0"/>
              <a:buChar char="•"/>
            </a:pPr>
            <a:r>
              <a:rPr lang="fr-FR" sz="788" dirty="0" err="1">
                <a:solidFill>
                  <a:schemeClr val="tx1"/>
                </a:solidFill>
              </a:rPr>
              <a:t>Scatter</a:t>
            </a:r>
            <a:r>
              <a:rPr lang="fr-FR" sz="788" dirty="0">
                <a:solidFill>
                  <a:schemeClr val="tx1"/>
                </a:solidFill>
              </a:rPr>
              <a:t> plot to compare the </a:t>
            </a:r>
            <a:r>
              <a:rPr lang="fr-FR" sz="788" dirty="0" err="1">
                <a:solidFill>
                  <a:schemeClr val="tx1"/>
                </a:solidFill>
              </a:rPr>
              <a:t>exposure</a:t>
            </a:r>
            <a:r>
              <a:rPr lang="fr-FR" sz="788" dirty="0">
                <a:solidFill>
                  <a:schemeClr val="tx1"/>
                </a:solidFill>
              </a:rPr>
              <a:t> (as the population </a:t>
            </a:r>
            <a:r>
              <a:rPr lang="fr-FR" sz="788" dirty="0" err="1">
                <a:solidFill>
                  <a:schemeClr val="tx1"/>
                </a:solidFill>
              </a:rPr>
              <a:t>weighted</a:t>
            </a:r>
            <a:r>
              <a:rPr lang="fr-FR" sz="788" dirty="0">
                <a:solidFill>
                  <a:schemeClr val="tx1"/>
                </a:solidFill>
              </a:rPr>
              <a:t> </a:t>
            </a:r>
            <a:r>
              <a:rPr lang="fr-FR" sz="788" dirty="0" err="1">
                <a:solidFill>
                  <a:schemeClr val="tx1"/>
                </a:solidFill>
              </a:rPr>
              <a:t>average</a:t>
            </a:r>
            <a:r>
              <a:rPr lang="fr-FR" sz="788" dirty="0">
                <a:solidFill>
                  <a:schemeClr val="tx1"/>
                </a:solidFill>
              </a:rPr>
              <a:t> concentration by country) </a:t>
            </a:r>
          </a:p>
          <a:p>
            <a:pPr marL="128588" indent="-128588" algn="just">
              <a:buFont typeface="Arial" panose="020B0604020202020204" pitchFamily="34" charset="0"/>
              <a:buChar char="•"/>
            </a:pPr>
            <a:r>
              <a:rPr lang="fr-FR" sz="788" dirty="0" err="1">
                <a:solidFill>
                  <a:schemeClr val="tx1"/>
                </a:solidFill>
              </a:rPr>
              <a:t>Two</a:t>
            </a:r>
            <a:r>
              <a:rPr lang="fr-FR" sz="788" dirty="0">
                <a:solidFill>
                  <a:schemeClr val="tx1"/>
                </a:solidFill>
              </a:rPr>
              <a:t> ozone </a:t>
            </a:r>
            <a:r>
              <a:rPr lang="fr-FR" sz="788" dirty="0" err="1">
                <a:solidFill>
                  <a:schemeClr val="tx1"/>
                </a:solidFill>
              </a:rPr>
              <a:t>metrics</a:t>
            </a:r>
            <a:r>
              <a:rPr lang="fr-FR" sz="788" dirty="0">
                <a:solidFill>
                  <a:schemeClr val="tx1"/>
                </a:solidFill>
              </a:rPr>
              <a:t> (O3 </a:t>
            </a:r>
            <a:r>
              <a:rPr lang="fr-FR" sz="788" dirty="0" err="1">
                <a:solidFill>
                  <a:schemeClr val="tx1"/>
                </a:solidFill>
              </a:rPr>
              <a:t>annual</a:t>
            </a:r>
            <a:r>
              <a:rPr lang="fr-FR" sz="788" dirty="0">
                <a:solidFill>
                  <a:schemeClr val="tx1"/>
                </a:solidFill>
              </a:rPr>
              <a:t> </a:t>
            </a:r>
            <a:r>
              <a:rPr lang="fr-FR" sz="788" dirty="0" err="1">
                <a:solidFill>
                  <a:schemeClr val="tx1"/>
                </a:solidFill>
              </a:rPr>
              <a:t>mean</a:t>
            </a:r>
            <a:r>
              <a:rPr lang="fr-FR" sz="788" dirty="0">
                <a:solidFill>
                  <a:schemeClr val="tx1"/>
                </a:solidFill>
              </a:rPr>
              <a:t>, top, and the JJA </a:t>
            </a:r>
            <a:r>
              <a:rPr lang="fr-FR" sz="788" dirty="0" err="1">
                <a:solidFill>
                  <a:schemeClr val="tx1"/>
                </a:solidFill>
              </a:rPr>
              <a:t>average</a:t>
            </a:r>
            <a:r>
              <a:rPr lang="fr-FR" sz="788" dirty="0">
                <a:solidFill>
                  <a:schemeClr val="tx1"/>
                </a:solidFill>
              </a:rPr>
              <a:t> of the </a:t>
            </a:r>
            <a:r>
              <a:rPr lang="fr-FR" sz="788" dirty="0" err="1">
                <a:solidFill>
                  <a:schemeClr val="tx1"/>
                </a:solidFill>
              </a:rPr>
              <a:t>daily</a:t>
            </a:r>
            <a:r>
              <a:rPr lang="fr-FR" sz="788" dirty="0">
                <a:solidFill>
                  <a:schemeClr val="tx1"/>
                </a:solidFill>
              </a:rPr>
              <a:t> </a:t>
            </a:r>
            <a:r>
              <a:rPr lang="fr-FR" sz="788" dirty="0" err="1">
                <a:solidFill>
                  <a:schemeClr val="tx1"/>
                </a:solidFill>
              </a:rPr>
              <a:t>peaks</a:t>
            </a:r>
            <a:r>
              <a:rPr lang="fr-FR" sz="788" dirty="0">
                <a:solidFill>
                  <a:schemeClr val="tx1"/>
                </a:solidFill>
              </a:rPr>
              <a:t>, </a:t>
            </a:r>
            <a:r>
              <a:rPr lang="fr-FR" sz="788" dirty="0" err="1">
                <a:solidFill>
                  <a:schemeClr val="tx1"/>
                </a:solidFill>
              </a:rPr>
              <a:t>bottom</a:t>
            </a:r>
            <a:r>
              <a:rPr lang="fr-FR" sz="788" dirty="0">
                <a:solidFill>
                  <a:schemeClr val="tx1"/>
                </a:solidFill>
              </a:rPr>
              <a:t>) </a:t>
            </a:r>
          </a:p>
          <a:p>
            <a:pPr marL="128588" indent="-128588" algn="just">
              <a:buFont typeface="Arial" panose="020B0604020202020204" pitchFamily="34" charset="0"/>
              <a:buChar char="•"/>
            </a:pPr>
            <a:r>
              <a:rPr lang="fr-FR" sz="788" dirty="0" err="1">
                <a:solidFill>
                  <a:schemeClr val="tx1"/>
                </a:solidFill>
              </a:rPr>
              <a:t>Three</a:t>
            </a:r>
            <a:r>
              <a:rPr lang="fr-FR" sz="788" dirty="0">
                <a:solidFill>
                  <a:schemeClr val="tx1"/>
                </a:solidFill>
              </a:rPr>
              <a:t> 2050 scenarios (</a:t>
            </a:r>
            <a:r>
              <a:rPr lang="fr-FR" sz="788" dirty="0" err="1">
                <a:solidFill>
                  <a:schemeClr val="tx1"/>
                </a:solidFill>
              </a:rPr>
              <a:t>from</a:t>
            </a:r>
            <a:r>
              <a:rPr lang="fr-FR" sz="788" dirty="0">
                <a:solidFill>
                  <a:schemeClr val="tx1"/>
                </a:solidFill>
              </a:rPr>
              <a:t> </a:t>
            </a:r>
            <a:r>
              <a:rPr lang="fr-FR" sz="788" dirty="0" err="1">
                <a:solidFill>
                  <a:schemeClr val="tx1"/>
                </a:solidFill>
              </a:rPr>
              <a:t>left</a:t>
            </a:r>
            <a:r>
              <a:rPr lang="fr-FR" sz="788" dirty="0">
                <a:solidFill>
                  <a:schemeClr val="tx1"/>
                </a:solidFill>
              </a:rPr>
              <a:t> to right)</a:t>
            </a:r>
          </a:p>
          <a:p>
            <a:pPr marL="128588" indent="-128588" algn="just">
              <a:buFont typeface="Arial" panose="020B0604020202020204" pitchFamily="34" charset="0"/>
              <a:buChar char="•"/>
            </a:pPr>
            <a:r>
              <a:rPr lang="fr-FR" sz="788" dirty="0">
                <a:solidFill>
                  <a:schemeClr val="tx1"/>
                </a:solidFill>
              </a:rPr>
              <a:t>X-axis: </a:t>
            </a:r>
            <a:r>
              <a:rPr lang="fr-FR" sz="788" dirty="0" err="1">
                <a:solidFill>
                  <a:schemeClr val="tx1"/>
                </a:solidFill>
              </a:rPr>
              <a:t>difference</a:t>
            </a:r>
            <a:r>
              <a:rPr lang="fr-FR" sz="788" dirty="0">
                <a:solidFill>
                  <a:schemeClr val="tx1"/>
                </a:solidFill>
              </a:rPr>
              <a:t> </a:t>
            </a:r>
            <a:r>
              <a:rPr lang="fr-FR" sz="788" dirty="0" err="1">
                <a:solidFill>
                  <a:schemeClr val="tx1"/>
                </a:solidFill>
              </a:rPr>
              <a:t>between</a:t>
            </a:r>
            <a:r>
              <a:rPr lang="fr-FR" sz="788" dirty="0">
                <a:solidFill>
                  <a:schemeClr val="tx1"/>
                </a:solidFill>
              </a:rPr>
              <a:t> 2050 and 2015 in the IFS GCTM</a:t>
            </a:r>
          </a:p>
          <a:p>
            <a:pPr marL="128588" indent="-128588" algn="just">
              <a:buFont typeface="Arial" panose="020B0604020202020204" pitchFamily="34" charset="0"/>
              <a:buChar char="•"/>
            </a:pPr>
            <a:r>
              <a:rPr lang="fr-FR" sz="788" dirty="0">
                <a:solidFill>
                  <a:schemeClr val="tx1"/>
                </a:solidFill>
              </a:rPr>
              <a:t>Y-axis: </a:t>
            </a:r>
            <a:r>
              <a:rPr lang="fr-FR" sz="788" dirty="0" err="1">
                <a:solidFill>
                  <a:schemeClr val="tx1"/>
                </a:solidFill>
              </a:rPr>
              <a:t>difference</a:t>
            </a:r>
            <a:r>
              <a:rPr lang="fr-FR" sz="788" dirty="0">
                <a:solidFill>
                  <a:schemeClr val="tx1"/>
                </a:solidFill>
              </a:rPr>
              <a:t> </a:t>
            </a:r>
            <a:r>
              <a:rPr lang="fr-FR" sz="788" dirty="0" err="1">
                <a:solidFill>
                  <a:schemeClr val="tx1"/>
                </a:solidFill>
              </a:rPr>
              <a:t>between</a:t>
            </a:r>
            <a:r>
              <a:rPr lang="fr-FR" sz="788" dirty="0">
                <a:solidFill>
                  <a:schemeClr val="tx1"/>
                </a:solidFill>
              </a:rPr>
              <a:t> 2050 and 2015 in the 3 RCTM (CHIMERE, EMEP, LOTOS-EUROS)</a:t>
            </a:r>
          </a:p>
        </p:txBody>
      </p:sp>
      <p:pic>
        <p:nvPicPr>
          <p:cNvPr id="11" name="Image 10" descr="Une image contenant graphique&#10;&#10;Description générée automatiquement">
            <a:extLst>
              <a:ext uri="{FF2B5EF4-FFF2-40B4-BE49-F238E27FC236}">
                <a16:creationId xmlns:a16="http://schemas.microsoft.com/office/drawing/2014/main" id="{FFE6CD27-33A2-95C4-A123-4D8E128816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745" y="658073"/>
            <a:ext cx="1826622" cy="1826622"/>
          </a:xfrm>
          <a:prstGeom prst="rect">
            <a:avLst/>
          </a:prstGeom>
        </p:spPr>
      </p:pic>
      <p:pic>
        <p:nvPicPr>
          <p:cNvPr id="12" name="Image 11" descr="Une image contenant graphique&#10;&#10;Description générée automatiquement">
            <a:extLst>
              <a:ext uri="{FF2B5EF4-FFF2-40B4-BE49-F238E27FC236}">
                <a16:creationId xmlns:a16="http://schemas.microsoft.com/office/drawing/2014/main" id="{001035AB-A5E3-22E2-FB76-40FB04589F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745" y="2645471"/>
            <a:ext cx="1826622" cy="1826622"/>
          </a:xfrm>
          <a:prstGeom prst="rect">
            <a:avLst/>
          </a:prstGeom>
        </p:spPr>
      </p:pic>
      <p:pic>
        <p:nvPicPr>
          <p:cNvPr id="13" name="Image 12" descr="Une image contenant graphique&#10;&#10;Description générée automatiquement">
            <a:extLst>
              <a:ext uri="{FF2B5EF4-FFF2-40B4-BE49-F238E27FC236}">
                <a16:creationId xmlns:a16="http://schemas.microsoft.com/office/drawing/2014/main" id="{11977976-46A6-07E5-18B1-BD7B66741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5323" y="655207"/>
            <a:ext cx="1826622" cy="1826622"/>
          </a:xfrm>
          <a:prstGeom prst="rect">
            <a:avLst/>
          </a:prstGeom>
        </p:spPr>
      </p:pic>
      <p:pic>
        <p:nvPicPr>
          <p:cNvPr id="14" name="Image 13" descr="Une image contenant graphique&#10;&#10;Description générée automatiquement">
            <a:extLst>
              <a:ext uri="{FF2B5EF4-FFF2-40B4-BE49-F238E27FC236}">
                <a16:creationId xmlns:a16="http://schemas.microsoft.com/office/drawing/2014/main" id="{92106D85-0908-02E1-B8D3-0E17CDA076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5323" y="2641032"/>
            <a:ext cx="1826622" cy="1826622"/>
          </a:xfrm>
          <a:prstGeom prst="rect">
            <a:avLst/>
          </a:prstGeom>
        </p:spPr>
      </p:pic>
      <p:pic>
        <p:nvPicPr>
          <p:cNvPr id="15" name="Image 14" descr="Une image contenant graphique&#10;&#10;Description générée automatiquement">
            <a:extLst>
              <a:ext uri="{FF2B5EF4-FFF2-40B4-BE49-F238E27FC236}">
                <a16:creationId xmlns:a16="http://schemas.microsoft.com/office/drawing/2014/main" id="{8E2D34C4-14E6-7AA4-5C35-E16138FF22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1901" y="648761"/>
            <a:ext cx="1826622" cy="1826622"/>
          </a:xfrm>
          <a:prstGeom prst="rect">
            <a:avLst/>
          </a:prstGeom>
        </p:spPr>
      </p:pic>
      <p:pic>
        <p:nvPicPr>
          <p:cNvPr id="16" name="Image 15" descr="Une image contenant graphique&#10;&#10;Description générée automatiquement">
            <a:extLst>
              <a:ext uri="{FF2B5EF4-FFF2-40B4-BE49-F238E27FC236}">
                <a16:creationId xmlns:a16="http://schemas.microsoft.com/office/drawing/2014/main" id="{81FC7649-B890-0E53-8C95-F704798952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6693" y="2641032"/>
            <a:ext cx="1807254" cy="1807254"/>
          </a:xfrm>
          <a:prstGeom prst="rect">
            <a:avLst/>
          </a:prstGeom>
        </p:spPr>
      </p:pic>
      <p:sp>
        <p:nvSpPr>
          <p:cNvPr id="17" name="ZoneTexte 16">
            <a:extLst>
              <a:ext uri="{FF2B5EF4-FFF2-40B4-BE49-F238E27FC236}">
                <a16:creationId xmlns:a16="http://schemas.microsoft.com/office/drawing/2014/main" id="{07F45620-1C1E-178E-93A5-8097BFB2B6A5}"/>
              </a:ext>
            </a:extLst>
          </p:cNvPr>
          <p:cNvSpPr txBox="1"/>
          <p:nvPr/>
        </p:nvSpPr>
        <p:spPr>
          <a:xfrm>
            <a:off x="141512" y="1204281"/>
            <a:ext cx="982657" cy="715581"/>
          </a:xfrm>
          <a:prstGeom prst="rect">
            <a:avLst/>
          </a:prstGeom>
          <a:noFill/>
        </p:spPr>
        <p:txBody>
          <a:bodyPr wrap="square" rtlCol="0">
            <a:spAutoFit/>
          </a:bodyPr>
          <a:lstStyle/>
          <a:p>
            <a:r>
              <a:rPr lang="fr-FR" sz="1350" dirty="0"/>
              <a:t>O</a:t>
            </a:r>
            <a:r>
              <a:rPr lang="fr-FR" sz="1350" baseline="-25000" dirty="0"/>
              <a:t>3</a:t>
            </a:r>
            <a:r>
              <a:rPr lang="fr-FR" sz="1350" dirty="0"/>
              <a:t> </a:t>
            </a:r>
            <a:r>
              <a:rPr lang="fr-FR" sz="1350" dirty="0" err="1"/>
              <a:t>annual</a:t>
            </a:r>
            <a:r>
              <a:rPr lang="fr-FR" sz="1350" dirty="0"/>
              <a:t> </a:t>
            </a:r>
            <a:r>
              <a:rPr lang="fr-FR" sz="1350" dirty="0" err="1"/>
              <a:t>mean</a:t>
            </a:r>
            <a:endParaRPr lang="fr-FR" sz="1350" dirty="0"/>
          </a:p>
        </p:txBody>
      </p:sp>
      <p:sp>
        <p:nvSpPr>
          <p:cNvPr id="18" name="ZoneTexte 17">
            <a:extLst>
              <a:ext uri="{FF2B5EF4-FFF2-40B4-BE49-F238E27FC236}">
                <a16:creationId xmlns:a16="http://schemas.microsoft.com/office/drawing/2014/main" id="{7BE00829-E30B-1E09-532A-7675E7509B38}"/>
              </a:ext>
            </a:extLst>
          </p:cNvPr>
          <p:cNvSpPr txBox="1"/>
          <p:nvPr/>
        </p:nvSpPr>
        <p:spPr>
          <a:xfrm>
            <a:off x="46634" y="3030903"/>
            <a:ext cx="1071029" cy="715581"/>
          </a:xfrm>
          <a:prstGeom prst="rect">
            <a:avLst/>
          </a:prstGeom>
          <a:noFill/>
        </p:spPr>
        <p:txBody>
          <a:bodyPr wrap="square" rtlCol="0">
            <a:spAutoFit/>
          </a:bodyPr>
          <a:lstStyle/>
          <a:p>
            <a:r>
              <a:rPr lang="fr-FR" sz="1350" dirty="0"/>
              <a:t>O</a:t>
            </a:r>
            <a:r>
              <a:rPr lang="fr-FR" sz="1350" baseline="-25000" dirty="0"/>
              <a:t>3</a:t>
            </a:r>
            <a:r>
              <a:rPr lang="fr-FR" sz="1350" dirty="0"/>
              <a:t> MDA8 JJA </a:t>
            </a:r>
            <a:r>
              <a:rPr lang="fr-FR" sz="1350" dirty="0" err="1"/>
              <a:t>average</a:t>
            </a:r>
            <a:endParaRPr lang="fr-FR" sz="1350" dirty="0"/>
          </a:p>
        </p:txBody>
      </p:sp>
    </p:spTree>
    <p:extLst>
      <p:ext uri="{BB962C8B-B14F-4D97-AF65-F5344CB8AC3E}">
        <p14:creationId xmlns:p14="http://schemas.microsoft.com/office/powerpoint/2010/main" val="3383292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BA2087-77F2-B391-A6CA-577FEEEA5F7C}"/>
              </a:ext>
            </a:extLst>
          </p:cNvPr>
          <p:cNvSpPr>
            <a:spLocks noGrp="1"/>
          </p:cNvSpPr>
          <p:nvPr>
            <p:ph type="title"/>
          </p:nvPr>
        </p:nvSpPr>
        <p:spPr/>
        <p:txBody>
          <a:bodyPr/>
          <a:lstStyle/>
          <a:p>
            <a:r>
              <a:rPr lang="fr-FR" dirty="0" err="1"/>
              <a:t>Efficiency</a:t>
            </a:r>
            <a:r>
              <a:rPr lang="fr-FR" dirty="0"/>
              <a:t> of mitigation </a:t>
            </a:r>
            <a:r>
              <a:rPr lang="fr-FR" dirty="0" err="1"/>
              <a:t>measures</a:t>
            </a:r>
            <a:endParaRPr lang="fr-FR" dirty="0"/>
          </a:p>
        </p:txBody>
      </p:sp>
      <p:sp>
        <p:nvSpPr>
          <p:cNvPr id="3" name="Espace réservé de la date 2">
            <a:extLst>
              <a:ext uri="{FF2B5EF4-FFF2-40B4-BE49-F238E27FC236}">
                <a16:creationId xmlns:a16="http://schemas.microsoft.com/office/drawing/2014/main" id="{34287F93-94CA-C22E-018E-693948A8B4A7}"/>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E135C856-1819-1FDA-7B0E-91E31CD04B0A}"/>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5EF83C7A-D9C3-4DCA-A08D-5CC9A150B3B7}"/>
              </a:ext>
            </a:extLst>
          </p:cNvPr>
          <p:cNvSpPr>
            <a:spLocks noGrp="1"/>
          </p:cNvSpPr>
          <p:nvPr>
            <p:ph type="sldNum" sz="quarter" idx="12"/>
          </p:nvPr>
        </p:nvSpPr>
        <p:spPr/>
        <p:txBody>
          <a:bodyPr/>
          <a:lstStyle/>
          <a:p>
            <a:fld id="{733122C9-A0B9-462F-8757-0847AD287B63}" type="slidenum">
              <a:rPr lang="fr-FR" smtClean="0"/>
              <a:pPr/>
              <a:t>15</a:t>
            </a:fld>
            <a:endParaRPr lang="fr-FR" dirty="0"/>
          </a:p>
        </p:txBody>
      </p:sp>
      <p:sp>
        <p:nvSpPr>
          <p:cNvPr id="7" name="Espace réservé du texte 6">
            <a:extLst>
              <a:ext uri="{FF2B5EF4-FFF2-40B4-BE49-F238E27FC236}">
                <a16:creationId xmlns:a16="http://schemas.microsoft.com/office/drawing/2014/main" id="{4C376AB8-4FA1-B855-1006-175AEA78CEB8}"/>
              </a:ext>
            </a:extLst>
          </p:cNvPr>
          <p:cNvSpPr>
            <a:spLocks noGrp="1"/>
          </p:cNvSpPr>
          <p:nvPr>
            <p:ph type="body" sz="quarter" idx="13"/>
          </p:nvPr>
        </p:nvSpPr>
        <p:spPr/>
        <p:txBody>
          <a:bodyPr/>
          <a:lstStyle/>
          <a:p>
            <a:endParaRPr lang="fr-FR"/>
          </a:p>
        </p:txBody>
      </p:sp>
      <p:sp>
        <p:nvSpPr>
          <p:cNvPr id="8" name="Espace réservé du texte 7">
            <a:extLst>
              <a:ext uri="{FF2B5EF4-FFF2-40B4-BE49-F238E27FC236}">
                <a16:creationId xmlns:a16="http://schemas.microsoft.com/office/drawing/2014/main" id="{B02DDB09-6EE1-FA22-918A-E206AC226F1A}"/>
              </a:ext>
            </a:extLst>
          </p:cNvPr>
          <p:cNvSpPr>
            <a:spLocks noGrp="1"/>
          </p:cNvSpPr>
          <p:nvPr>
            <p:ph type="body" sz="quarter" idx="15"/>
          </p:nvPr>
        </p:nvSpPr>
        <p:spPr/>
        <p:txBody>
          <a:bodyPr/>
          <a:lstStyle/>
          <a:p>
            <a:r>
              <a:rPr lang="fr-FR" dirty="0"/>
              <a:t>Short </a:t>
            </a:r>
            <a:r>
              <a:rPr lang="fr-FR" dirty="0" err="1"/>
              <a:t>term</a:t>
            </a:r>
            <a:r>
              <a:rPr lang="fr-FR" dirty="0"/>
              <a:t> </a:t>
            </a:r>
            <a:r>
              <a:rPr lang="fr-FR" dirty="0" err="1"/>
              <a:t>episodes</a:t>
            </a:r>
            <a:endParaRPr lang="fr-FR" dirty="0"/>
          </a:p>
        </p:txBody>
      </p:sp>
      <p:sp>
        <p:nvSpPr>
          <p:cNvPr id="10" name="Espace réservé du contenu 9">
            <a:extLst>
              <a:ext uri="{FF2B5EF4-FFF2-40B4-BE49-F238E27FC236}">
                <a16:creationId xmlns:a16="http://schemas.microsoft.com/office/drawing/2014/main" id="{82DAE4A3-FF9C-24DA-A5BD-43DB95B05900}"/>
              </a:ext>
            </a:extLst>
          </p:cNvPr>
          <p:cNvSpPr>
            <a:spLocks noGrp="1"/>
          </p:cNvSpPr>
          <p:nvPr>
            <p:ph sz="quarter" idx="14"/>
          </p:nvPr>
        </p:nvSpPr>
        <p:spPr/>
        <p:txBody>
          <a:bodyPr/>
          <a:lstStyle/>
          <a:p>
            <a:endParaRPr lang="fr-FR"/>
          </a:p>
        </p:txBody>
      </p:sp>
    </p:spTree>
    <p:extLst>
      <p:ext uri="{BB962C8B-B14F-4D97-AF65-F5344CB8AC3E}">
        <p14:creationId xmlns:p14="http://schemas.microsoft.com/office/powerpoint/2010/main" val="2072856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F9A602-A8BC-C73C-D318-38782D47ECE9}"/>
              </a:ext>
            </a:extLst>
          </p:cNvPr>
          <p:cNvSpPr>
            <a:spLocks noGrp="1"/>
          </p:cNvSpPr>
          <p:nvPr>
            <p:ph type="title"/>
          </p:nvPr>
        </p:nvSpPr>
        <p:spPr/>
        <p:txBody>
          <a:bodyPr/>
          <a:lstStyle/>
          <a:p>
            <a:r>
              <a:rPr lang="fr-FR" dirty="0"/>
              <a:t>Anticipation</a:t>
            </a:r>
          </a:p>
        </p:txBody>
      </p:sp>
      <p:sp>
        <p:nvSpPr>
          <p:cNvPr id="3" name="Espace réservé de la date 2">
            <a:extLst>
              <a:ext uri="{FF2B5EF4-FFF2-40B4-BE49-F238E27FC236}">
                <a16:creationId xmlns:a16="http://schemas.microsoft.com/office/drawing/2014/main" id="{0869D5BA-843B-7EC5-6A1A-19FC334F08FB}"/>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975F5E27-0865-4D35-05D6-0B28612C5182}"/>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00703B15-1B9A-CF3B-CA98-04E818BA8124}"/>
              </a:ext>
            </a:extLst>
          </p:cNvPr>
          <p:cNvSpPr>
            <a:spLocks noGrp="1"/>
          </p:cNvSpPr>
          <p:nvPr>
            <p:ph type="sldNum" sz="quarter" idx="12"/>
          </p:nvPr>
        </p:nvSpPr>
        <p:spPr/>
        <p:txBody>
          <a:bodyPr/>
          <a:lstStyle/>
          <a:p>
            <a:fld id="{733122C9-A0B9-462F-8757-0847AD287B63}" type="slidenum">
              <a:rPr lang="fr-FR" smtClean="0"/>
              <a:pPr/>
              <a:t>16</a:t>
            </a:fld>
            <a:endParaRPr lang="fr-FR" dirty="0"/>
          </a:p>
        </p:txBody>
      </p:sp>
      <p:sp>
        <p:nvSpPr>
          <p:cNvPr id="6" name="Espace réservé du contenu 5">
            <a:extLst>
              <a:ext uri="{FF2B5EF4-FFF2-40B4-BE49-F238E27FC236}">
                <a16:creationId xmlns:a16="http://schemas.microsoft.com/office/drawing/2014/main" id="{CF02156D-F605-4F8E-A874-F06182F5B223}"/>
              </a:ext>
            </a:extLst>
          </p:cNvPr>
          <p:cNvSpPr>
            <a:spLocks noGrp="1"/>
          </p:cNvSpPr>
          <p:nvPr>
            <p:ph sz="quarter" idx="14"/>
          </p:nvPr>
        </p:nvSpPr>
        <p:spPr/>
        <p:txBody>
          <a:bodyPr/>
          <a:lstStyle/>
          <a:p>
            <a:r>
              <a:rPr lang="fr-FR" dirty="0" err="1"/>
              <a:t>Add</a:t>
            </a:r>
            <a:r>
              <a:rPr lang="fr-FR" dirty="0"/>
              <a:t> </a:t>
            </a:r>
            <a:r>
              <a:rPr lang="fr-FR" dirty="0" err="1"/>
              <a:t>map</a:t>
            </a:r>
            <a:r>
              <a:rPr lang="fr-FR" dirty="0"/>
              <a:t> of plume BCN report</a:t>
            </a:r>
          </a:p>
        </p:txBody>
      </p:sp>
      <p:sp>
        <p:nvSpPr>
          <p:cNvPr id="7" name="Espace réservé du texte 6">
            <a:extLst>
              <a:ext uri="{FF2B5EF4-FFF2-40B4-BE49-F238E27FC236}">
                <a16:creationId xmlns:a16="http://schemas.microsoft.com/office/drawing/2014/main" id="{F1BDF9B5-6F64-A74D-CB49-9582513593A0}"/>
              </a:ext>
            </a:extLst>
          </p:cNvPr>
          <p:cNvSpPr>
            <a:spLocks noGrp="1"/>
          </p:cNvSpPr>
          <p:nvPr>
            <p:ph type="body" sz="quarter" idx="13"/>
          </p:nvPr>
        </p:nvSpPr>
        <p:spPr/>
        <p:txBody>
          <a:bodyPr/>
          <a:lstStyle/>
          <a:p>
            <a:endParaRPr lang="fr-FR"/>
          </a:p>
        </p:txBody>
      </p:sp>
      <p:sp>
        <p:nvSpPr>
          <p:cNvPr id="8" name="Espace réservé du texte 7">
            <a:extLst>
              <a:ext uri="{FF2B5EF4-FFF2-40B4-BE49-F238E27FC236}">
                <a16:creationId xmlns:a16="http://schemas.microsoft.com/office/drawing/2014/main" id="{9AF31CE8-1F56-CD29-4A28-99CF8EA2965D}"/>
              </a:ext>
            </a:extLst>
          </p:cNvPr>
          <p:cNvSpPr>
            <a:spLocks noGrp="1"/>
          </p:cNvSpPr>
          <p:nvPr>
            <p:ph type="body" sz="quarter" idx="15"/>
          </p:nvPr>
        </p:nvSpPr>
        <p:spPr/>
        <p:txBody>
          <a:bodyPr/>
          <a:lstStyle/>
          <a:p>
            <a:endParaRPr lang="fr-FR"/>
          </a:p>
        </p:txBody>
      </p:sp>
      <p:pic>
        <p:nvPicPr>
          <p:cNvPr id="9" name="Image 8">
            <a:extLst>
              <a:ext uri="{FF2B5EF4-FFF2-40B4-BE49-F238E27FC236}">
                <a16:creationId xmlns:a16="http://schemas.microsoft.com/office/drawing/2014/main" id="{886697CE-014B-0979-304B-CF3C7E457B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29182" y="2714586"/>
            <a:ext cx="2318818" cy="2042030"/>
          </a:xfrm>
          <a:prstGeom prst="rect">
            <a:avLst/>
          </a:prstGeom>
          <a:noFill/>
          <a:ln>
            <a:noFill/>
          </a:ln>
        </p:spPr>
      </p:pic>
      <p:pic>
        <p:nvPicPr>
          <p:cNvPr id="10" name="Image 9">
            <a:extLst>
              <a:ext uri="{FF2B5EF4-FFF2-40B4-BE49-F238E27FC236}">
                <a16:creationId xmlns:a16="http://schemas.microsoft.com/office/drawing/2014/main" id="{A176645E-8606-F256-C4B7-86A5CBCE9E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3877" y="2734117"/>
            <a:ext cx="2140245" cy="2049383"/>
          </a:xfrm>
          <a:prstGeom prst="rect">
            <a:avLst/>
          </a:prstGeom>
          <a:noFill/>
          <a:ln>
            <a:noFill/>
          </a:ln>
        </p:spPr>
      </p:pic>
      <p:sp>
        <p:nvSpPr>
          <p:cNvPr id="12" name="ZoneTexte 11">
            <a:extLst>
              <a:ext uri="{FF2B5EF4-FFF2-40B4-BE49-F238E27FC236}">
                <a16:creationId xmlns:a16="http://schemas.microsoft.com/office/drawing/2014/main" id="{8F7F1314-F7B9-8945-43C3-46ECB9C8AB93}"/>
              </a:ext>
            </a:extLst>
          </p:cNvPr>
          <p:cNvSpPr txBox="1"/>
          <p:nvPr/>
        </p:nvSpPr>
        <p:spPr>
          <a:xfrm>
            <a:off x="3506652" y="643802"/>
            <a:ext cx="5472000" cy="338554"/>
          </a:xfrm>
          <a:prstGeom prst="rect">
            <a:avLst/>
          </a:prstGeom>
          <a:noFill/>
        </p:spPr>
        <p:txBody>
          <a:bodyPr wrap="square">
            <a:spAutoFit/>
          </a:bodyPr>
          <a:lstStyle/>
          <a:p>
            <a:r>
              <a:rPr lang="fr-FR" sz="800" dirty="0"/>
              <a:t>https://www.eionet.europa.eu/etcs/etc-atni/products/etc-atni-reports/etcacm_tp_2017_3_ozone_s-europe/@@download/file/ETCACM_TP_2017_3_Ozone_S-Europe.pdf</a:t>
            </a:r>
          </a:p>
        </p:txBody>
      </p:sp>
      <p:pic>
        <p:nvPicPr>
          <p:cNvPr id="14" name="Image 13">
            <a:extLst>
              <a:ext uri="{FF2B5EF4-FFF2-40B4-BE49-F238E27FC236}">
                <a16:creationId xmlns:a16="http://schemas.microsoft.com/office/drawing/2014/main" id="{F8380F11-60C6-F02C-8CE5-200EBD024A69}"/>
              </a:ext>
            </a:extLst>
          </p:cNvPr>
          <p:cNvPicPr>
            <a:picLocks noChangeAspect="1"/>
          </p:cNvPicPr>
          <p:nvPr/>
        </p:nvPicPr>
        <p:blipFill rotWithShape="1">
          <a:blip r:embed="rId4"/>
          <a:srcRect l="17712" t="17497" r="33463" b="32459"/>
          <a:stretch/>
        </p:blipFill>
        <p:spPr>
          <a:xfrm>
            <a:off x="107504" y="1859777"/>
            <a:ext cx="2664295" cy="1536097"/>
          </a:xfrm>
          <a:prstGeom prst="rect">
            <a:avLst/>
          </a:prstGeom>
        </p:spPr>
      </p:pic>
      <p:pic>
        <p:nvPicPr>
          <p:cNvPr id="16" name="Image 15">
            <a:extLst>
              <a:ext uri="{FF2B5EF4-FFF2-40B4-BE49-F238E27FC236}">
                <a16:creationId xmlns:a16="http://schemas.microsoft.com/office/drawing/2014/main" id="{3B79F59A-2B27-2483-384B-BD13E4ECFAF0}"/>
              </a:ext>
            </a:extLst>
          </p:cNvPr>
          <p:cNvPicPr>
            <a:picLocks noChangeAspect="1"/>
          </p:cNvPicPr>
          <p:nvPr/>
        </p:nvPicPr>
        <p:blipFill rotWithShape="1">
          <a:blip r:embed="rId5"/>
          <a:srcRect l="19288" t="43219" r="35825" b="33515"/>
          <a:stretch/>
        </p:blipFill>
        <p:spPr>
          <a:xfrm>
            <a:off x="3375847" y="1056903"/>
            <a:ext cx="5344306" cy="1558193"/>
          </a:xfrm>
          <a:prstGeom prst="rect">
            <a:avLst/>
          </a:prstGeom>
        </p:spPr>
      </p:pic>
    </p:spTree>
    <p:extLst>
      <p:ext uri="{BB962C8B-B14F-4D97-AF65-F5344CB8AC3E}">
        <p14:creationId xmlns:p14="http://schemas.microsoft.com/office/powerpoint/2010/main" val="2416608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1CECC7-D1B7-946F-FC16-C0D90D1D97A3}"/>
              </a:ext>
            </a:extLst>
          </p:cNvPr>
          <p:cNvSpPr>
            <a:spLocks noGrp="1"/>
          </p:cNvSpPr>
          <p:nvPr>
            <p:ph type="title"/>
          </p:nvPr>
        </p:nvSpPr>
        <p:spPr/>
        <p:txBody>
          <a:bodyPr/>
          <a:lstStyle/>
          <a:p>
            <a:r>
              <a:rPr lang="fr-FR" dirty="0"/>
              <a:t>Day-to-</a:t>
            </a:r>
            <a:r>
              <a:rPr lang="fr-FR" dirty="0" err="1"/>
              <a:t>day</a:t>
            </a:r>
            <a:r>
              <a:rPr lang="fr-FR" dirty="0"/>
              <a:t> </a:t>
            </a:r>
            <a:r>
              <a:rPr lang="fr-FR" dirty="0" err="1"/>
              <a:t>variability</a:t>
            </a:r>
            <a:r>
              <a:rPr lang="fr-FR" dirty="0"/>
              <a:t> of </a:t>
            </a:r>
            <a:r>
              <a:rPr lang="fr-FR" dirty="0" err="1"/>
              <a:t>chemical</a:t>
            </a:r>
            <a:r>
              <a:rPr lang="fr-FR" dirty="0"/>
              <a:t> </a:t>
            </a:r>
            <a:r>
              <a:rPr lang="fr-FR" dirty="0" err="1"/>
              <a:t>regimes</a:t>
            </a:r>
            <a:endParaRPr lang="fr-FR" dirty="0"/>
          </a:p>
        </p:txBody>
      </p:sp>
      <p:sp>
        <p:nvSpPr>
          <p:cNvPr id="3" name="Espace réservé de la date 2">
            <a:extLst>
              <a:ext uri="{FF2B5EF4-FFF2-40B4-BE49-F238E27FC236}">
                <a16:creationId xmlns:a16="http://schemas.microsoft.com/office/drawing/2014/main" id="{AF9150FE-A103-CD9D-EAAD-E9E0A6233E4E}"/>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86CE76CE-73E5-1F79-CD78-33355ACF9BFF}"/>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17B65780-2D2A-A4D2-1FF1-18AC88D3F1F9}"/>
              </a:ext>
            </a:extLst>
          </p:cNvPr>
          <p:cNvSpPr>
            <a:spLocks noGrp="1"/>
          </p:cNvSpPr>
          <p:nvPr>
            <p:ph type="sldNum" sz="quarter" idx="12"/>
          </p:nvPr>
        </p:nvSpPr>
        <p:spPr/>
        <p:txBody>
          <a:bodyPr/>
          <a:lstStyle/>
          <a:p>
            <a:fld id="{733122C9-A0B9-462F-8757-0847AD287B63}" type="slidenum">
              <a:rPr lang="fr-FR" smtClean="0"/>
              <a:pPr/>
              <a:t>17</a:t>
            </a:fld>
            <a:endParaRPr lang="fr-FR" dirty="0"/>
          </a:p>
        </p:txBody>
      </p:sp>
      <p:sp>
        <p:nvSpPr>
          <p:cNvPr id="7" name="Espace réservé du texte 6">
            <a:extLst>
              <a:ext uri="{FF2B5EF4-FFF2-40B4-BE49-F238E27FC236}">
                <a16:creationId xmlns:a16="http://schemas.microsoft.com/office/drawing/2014/main" id="{8D91F0EA-35DA-6114-0EA7-716F44CC4F3A}"/>
              </a:ext>
            </a:extLst>
          </p:cNvPr>
          <p:cNvSpPr>
            <a:spLocks noGrp="1"/>
          </p:cNvSpPr>
          <p:nvPr>
            <p:ph type="body" sz="quarter" idx="13"/>
          </p:nvPr>
        </p:nvSpPr>
        <p:spPr/>
        <p:txBody>
          <a:bodyPr/>
          <a:lstStyle/>
          <a:p>
            <a:endParaRPr lang="fr-FR"/>
          </a:p>
        </p:txBody>
      </p:sp>
      <p:sp>
        <p:nvSpPr>
          <p:cNvPr id="8" name="Espace réservé du texte 7">
            <a:extLst>
              <a:ext uri="{FF2B5EF4-FFF2-40B4-BE49-F238E27FC236}">
                <a16:creationId xmlns:a16="http://schemas.microsoft.com/office/drawing/2014/main" id="{CEBB8557-A3D8-85FF-ABFE-396500895221}"/>
              </a:ext>
            </a:extLst>
          </p:cNvPr>
          <p:cNvSpPr>
            <a:spLocks noGrp="1"/>
          </p:cNvSpPr>
          <p:nvPr>
            <p:ph type="body" sz="quarter" idx="15"/>
          </p:nvPr>
        </p:nvSpPr>
        <p:spPr/>
        <p:txBody>
          <a:bodyPr/>
          <a:lstStyle/>
          <a:p>
            <a:endParaRPr lang="fr-FR"/>
          </a:p>
        </p:txBody>
      </p:sp>
      <p:pic>
        <p:nvPicPr>
          <p:cNvPr id="9" name="image70.png">
            <a:extLst>
              <a:ext uri="{FF2B5EF4-FFF2-40B4-BE49-F238E27FC236}">
                <a16:creationId xmlns:a16="http://schemas.microsoft.com/office/drawing/2014/main" id="{A971A490-B355-60ED-04B4-BB3508310EDE}"/>
              </a:ext>
            </a:extLst>
          </p:cNvPr>
          <p:cNvPicPr/>
          <p:nvPr/>
        </p:nvPicPr>
        <p:blipFill>
          <a:blip r:embed="rId2"/>
          <a:srcRect t="1741" b="1741"/>
          <a:stretch>
            <a:fillRect/>
          </a:stretch>
        </p:blipFill>
        <p:spPr>
          <a:xfrm>
            <a:off x="179512" y="1356142"/>
            <a:ext cx="2771721" cy="1397500"/>
          </a:xfrm>
          <a:prstGeom prst="rect">
            <a:avLst/>
          </a:prstGeom>
          <a:ln/>
        </p:spPr>
      </p:pic>
      <p:pic>
        <p:nvPicPr>
          <p:cNvPr id="10" name="image72.png">
            <a:extLst>
              <a:ext uri="{FF2B5EF4-FFF2-40B4-BE49-F238E27FC236}">
                <a16:creationId xmlns:a16="http://schemas.microsoft.com/office/drawing/2014/main" id="{7382955A-6F69-EDAF-C9CA-4060218FF0C9}"/>
              </a:ext>
            </a:extLst>
          </p:cNvPr>
          <p:cNvPicPr/>
          <p:nvPr/>
        </p:nvPicPr>
        <p:blipFill>
          <a:blip r:embed="rId3"/>
          <a:srcRect/>
          <a:stretch>
            <a:fillRect/>
          </a:stretch>
        </p:blipFill>
        <p:spPr>
          <a:xfrm>
            <a:off x="3085342" y="1297236"/>
            <a:ext cx="2771721" cy="1448818"/>
          </a:xfrm>
          <a:prstGeom prst="rect">
            <a:avLst/>
          </a:prstGeom>
          <a:ln/>
        </p:spPr>
      </p:pic>
      <p:pic>
        <p:nvPicPr>
          <p:cNvPr id="11" name="image23.png">
            <a:extLst>
              <a:ext uri="{FF2B5EF4-FFF2-40B4-BE49-F238E27FC236}">
                <a16:creationId xmlns:a16="http://schemas.microsoft.com/office/drawing/2014/main" id="{91BDFF32-F6B6-B826-9D0A-556BAFE94438}"/>
              </a:ext>
            </a:extLst>
          </p:cNvPr>
          <p:cNvPicPr/>
          <p:nvPr/>
        </p:nvPicPr>
        <p:blipFill>
          <a:blip r:embed="rId4"/>
          <a:srcRect/>
          <a:stretch>
            <a:fillRect/>
          </a:stretch>
        </p:blipFill>
        <p:spPr>
          <a:xfrm>
            <a:off x="6012277" y="1330483"/>
            <a:ext cx="2771721" cy="1448818"/>
          </a:xfrm>
          <a:prstGeom prst="rect">
            <a:avLst/>
          </a:prstGeom>
          <a:ln/>
        </p:spPr>
      </p:pic>
      <p:pic>
        <p:nvPicPr>
          <p:cNvPr id="12" name="image48.png">
            <a:extLst>
              <a:ext uri="{FF2B5EF4-FFF2-40B4-BE49-F238E27FC236}">
                <a16:creationId xmlns:a16="http://schemas.microsoft.com/office/drawing/2014/main" id="{47116BEC-7C1A-2986-37A4-40D3ADBA11EF}"/>
              </a:ext>
            </a:extLst>
          </p:cNvPr>
          <p:cNvPicPr/>
          <p:nvPr/>
        </p:nvPicPr>
        <p:blipFill>
          <a:blip r:embed="rId5"/>
          <a:srcRect/>
          <a:stretch>
            <a:fillRect/>
          </a:stretch>
        </p:blipFill>
        <p:spPr>
          <a:xfrm>
            <a:off x="176744" y="3126239"/>
            <a:ext cx="3096344" cy="1605600"/>
          </a:xfrm>
          <a:prstGeom prst="rect">
            <a:avLst/>
          </a:prstGeom>
          <a:ln/>
        </p:spPr>
      </p:pic>
      <p:pic>
        <p:nvPicPr>
          <p:cNvPr id="15" name="image42.png">
            <a:extLst>
              <a:ext uri="{FF2B5EF4-FFF2-40B4-BE49-F238E27FC236}">
                <a16:creationId xmlns:a16="http://schemas.microsoft.com/office/drawing/2014/main" id="{F70F4D3F-DA35-8DF2-0D2A-0EC02D7C0CBB}"/>
              </a:ext>
            </a:extLst>
          </p:cNvPr>
          <p:cNvPicPr/>
          <p:nvPr/>
        </p:nvPicPr>
        <p:blipFill>
          <a:blip r:embed="rId6"/>
          <a:srcRect/>
          <a:stretch>
            <a:fillRect/>
          </a:stretch>
        </p:blipFill>
        <p:spPr>
          <a:xfrm>
            <a:off x="3312000" y="2922065"/>
            <a:ext cx="2700277" cy="1766943"/>
          </a:xfrm>
          <a:prstGeom prst="rect">
            <a:avLst/>
          </a:prstGeom>
          <a:ln/>
        </p:spPr>
      </p:pic>
      <p:pic>
        <p:nvPicPr>
          <p:cNvPr id="16" name="image44.png">
            <a:extLst>
              <a:ext uri="{FF2B5EF4-FFF2-40B4-BE49-F238E27FC236}">
                <a16:creationId xmlns:a16="http://schemas.microsoft.com/office/drawing/2014/main" id="{A551E831-3340-643A-87CB-58DD343115A3}"/>
              </a:ext>
            </a:extLst>
          </p:cNvPr>
          <p:cNvPicPr/>
          <p:nvPr/>
        </p:nvPicPr>
        <p:blipFill>
          <a:blip r:embed="rId7"/>
          <a:srcRect/>
          <a:stretch>
            <a:fillRect/>
          </a:stretch>
        </p:blipFill>
        <p:spPr>
          <a:xfrm>
            <a:off x="6048000" y="2888817"/>
            <a:ext cx="2735998" cy="1830709"/>
          </a:xfrm>
          <a:prstGeom prst="rect">
            <a:avLst/>
          </a:prstGeom>
          <a:ln/>
        </p:spPr>
      </p:pic>
    </p:spTree>
    <p:extLst>
      <p:ext uri="{BB962C8B-B14F-4D97-AF65-F5344CB8AC3E}">
        <p14:creationId xmlns:p14="http://schemas.microsoft.com/office/powerpoint/2010/main" val="261884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9B5332-F4B3-7E9E-A861-FCB965423650}"/>
              </a:ext>
            </a:extLst>
          </p:cNvPr>
          <p:cNvSpPr>
            <a:spLocks noGrp="1"/>
          </p:cNvSpPr>
          <p:nvPr>
            <p:ph type="title"/>
          </p:nvPr>
        </p:nvSpPr>
        <p:spPr/>
        <p:txBody>
          <a:bodyPr/>
          <a:lstStyle/>
          <a:p>
            <a:r>
              <a:rPr lang="fr-FR" dirty="0"/>
              <a:t>Climate projections</a:t>
            </a:r>
          </a:p>
        </p:txBody>
      </p:sp>
      <p:sp>
        <p:nvSpPr>
          <p:cNvPr id="3" name="Espace réservé de la date 2">
            <a:extLst>
              <a:ext uri="{FF2B5EF4-FFF2-40B4-BE49-F238E27FC236}">
                <a16:creationId xmlns:a16="http://schemas.microsoft.com/office/drawing/2014/main" id="{4DD12F73-4E7A-E308-71F3-5098C8A03AE0}"/>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324C63EB-345C-1106-7389-00370A855429}"/>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3B150EBA-3070-4B67-16C1-196A0CC67B82}"/>
              </a:ext>
            </a:extLst>
          </p:cNvPr>
          <p:cNvSpPr>
            <a:spLocks noGrp="1"/>
          </p:cNvSpPr>
          <p:nvPr>
            <p:ph type="sldNum" sz="quarter" idx="12"/>
          </p:nvPr>
        </p:nvSpPr>
        <p:spPr/>
        <p:txBody>
          <a:bodyPr/>
          <a:lstStyle/>
          <a:p>
            <a:fld id="{733122C9-A0B9-462F-8757-0847AD287B63}" type="slidenum">
              <a:rPr lang="fr-FR" smtClean="0"/>
              <a:pPr/>
              <a:t>18</a:t>
            </a:fld>
            <a:endParaRPr lang="fr-FR" dirty="0"/>
          </a:p>
        </p:txBody>
      </p:sp>
      <p:sp>
        <p:nvSpPr>
          <p:cNvPr id="6" name="Espace réservé du contenu 5">
            <a:extLst>
              <a:ext uri="{FF2B5EF4-FFF2-40B4-BE49-F238E27FC236}">
                <a16:creationId xmlns:a16="http://schemas.microsoft.com/office/drawing/2014/main" id="{F24E6451-E6FA-589F-97AF-0CF53178505A}"/>
              </a:ext>
            </a:extLst>
          </p:cNvPr>
          <p:cNvSpPr>
            <a:spLocks noGrp="1"/>
          </p:cNvSpPr>
          <p:nvPr>
            <p:ph sz="quarter" idx="14"/>
          </p:nvPr>
        </p:nvSpPr>
        <p:spPr>
          <a:xfrm>
            <a:off x="359998" y="1836000"/>
            <a:ext cx="3062483" cy="2407500"/>
          </a:xfrm>
        </p:spPr>
        <p:txBody>
          <a:bodyPr/>
          <a:lstStyle/>
          <a:p>
            <a:r>
              <a:rPr lang="en-GB" sz="1100" dirty="0">
                <a:effectLst/>
                <a:latin typeface="Calibri" panose="020F0502020204030204" pitchFamily="34" charset="0"/>
                <a:ea typeface="Calibri" panose="020F0502020204030204" pitchFamily="34" charset="0"/>
                <a:cs typeface="Times New Roman" panose="02020603050405020304" pitchFamily="18" charset="0"/>
              </a:rPr>
              <a:t>Modelled future change in surface summertime ozone concentrations (daily maxima) over Europe at the middle of the century (left) and at the end of the century (right)</a:t>
            </a:r>
            <a:endParaRPr lang="fr-FR" sz="700" dirty="0"/>
          </a:p>
        </p:txBody>
      </p:sp>
      <p:sp>
        <p:nvSpPr>
          <p:cNvPr id="7" name="Espace réservé du texte 6">
            <a:extLst>
              <a:ext uri="{FF2B5EF4-FFF2-40B4-BE49-F238E27FC236}">
                <a16:creationId xmlns:a16="http://schemas.microsoft.com/office/drawing/2014/main" id="{9F804A01-D2BE-280D-698E-09BDD9B24F5B}"/>
              </a:ext>
            </a:extLst>
          </p:cNvPr>
          <p:cNvSpPr>
            <a:spLocks noGrp="1"/>
          </p:cNvSpPr>
          <p:nvPr>
            <p:ph type="body" sz="quarter" idx="13"/>
          </p:nvPr>
        </p:nvSpPr>
        <p:spPr/>
        <p:txBody>
          <a:bodyPr/>
          <a:lstStyle/>
          <a:p>
            <a:endParaRPr lang="fr-FR"/>
          </a:p>
        </p:txBody>
      </p:sp>
      <p:sp>
        <p:nvSpPr>
          <p:cNvPr id="8" name="Espace réservé du texte 7">
            <a:extLst>
              <a:ext uri="{FF2B5EF4-FFF2-40B4-BE49-F238E27FC236}">
                <a16:creationId xmlns:a16="http://schemas.microsoft.com/office/drawing/2014/main" id="{F7CCF989-5905-BC66-1372-CE1140C4E0B4}"/>
              </a:ext>
            </a:extLst>
          </p:cNvPr>
          <p:cNvSpPr>
            <a:spLocks noGrp="1"/>
          </p:cNvSpPr>
          <p:nvPr>
            <p:ph type="body" sz="quarter" idx="15"/>
          </p:nvPr>
        </p:nvSpPr>
        <p:spPr/>
        <p:txBody>
          <a:bodyPr/>
          <a:lstStyle/>
          <a:p>
            <a:endParaRPr lang="fr-FR"/>
          </a:p>
        </p:txBody>
      </p:sp>
      <p:pic>
        <p:nvPicPr>
          <p:cNvPr id="9" name="Image 8" descr="Modelled future change (absolute and relative) in surface summertime ozone concentrations (left: daily average, right: daily maxima) over Europe at the middle of the century">
            <a:extLst>
              <a:ext uri="{FF2B5EF4-FFF2-40B4-BE49-F238E27FC236}">
                <a16:creationId xmlns:a16="http://schemas.microsoft.com/office/drawing/2014/main" id="{3ED3614A-61CA-6454-947C-C3F07B0AD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343" b="62837"/>
          <a:stretch/>
        </p:blipFill>
        <p:spPr bwMode="auto">
          <a:xfrm>
            <a:off x="3635606" y="1776532"/>
            <a:ext cx="2595939" cy="2311866"/>
          </a:xfrm>
          <a:prstGeom prst="rect">
            <a:avLst/>
          </a:prstGeom>
          <a:noFill/>
          <a:ln>
            <a:noFill/>
          </a:ln>
          <a:extLst>
            <a:ext uri="{53640926-AAD7-44D8-BBD7-CCE9431645EC}">
              <a14:shadowObscured xmlns:a14="http://schemas.microsoft.com/office/drawing/2010/main"/>
            </a:ext>
          </a:extLst>
        </p:spPr>
      </p:pic>
      <p:pic>
        <p:nvPicPr>
          <p:cNvPr id="10" name="Image 9" descr="Modelled future change (absolute and relative) in surface summertime ozone concentrations (left: daily average, right: daily maxima) over Europe at the end of the century">
            <a:extLst>
              <a:ext uri="{FF2B5EF4-FFF2-40B4-BE49-F238E27FC236}">
                <a16:creationId xmlns:a16="http://schemas.microsoft.com/office/drawing/2014/main" id="{2972BFBF-3DCC-D40A-98FD-A3B3C8DB53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757" b="63241"/>
          <a:stretch/>
        </p:blipFill>
        <p:spPr bwMode="auto">
          <a:xfrm>
            <a:off x="6231545" y="1797341"/>
            <a:ext cx="2628265" cy="2286000"/>
          </a:xfrm>
          <a:prstGeom prst="rect">
            <a:avLst/>
          </a:prstGeom>
          <a:noFill/>
          <a:ln>
            <a:noFill/>
          </a:ln>
          <a:extLst>
            <a:ext uri="{53640926-AAD7-44D8-BBD7-CCE9431645EC}">
              <a14:shadowObscured xmlns:a14="http://schemas.microsoft.com/office/drawing/2010/main"/>
            </a:ext>
          </a:extLst>
        </p:spPr>
      </p:pic>
      <p:sp>
        <p:nvSpPr>
          <p:cNvPr id="12" name="ZoneTexte 11">
            <a:extLst>
              <a:ext uri="{FF2B5EF4-FFF2-40B4-BE49-F238E27FC236}">
                <a16:creationId xmlns:a16="http://schemas.microsoft.com/office/drawing/2014/main" id="{BB9921D1-9E7B-B8CB-A9CD-F0DCE2C457D5}"/>
              </a:ext>
            </a:extLst>
          </p:cNvPr>
          <p:cNvSpPr txBox="1"/>
          <p:nvPr/>
        </p:nvSpPr>
        <p:spPr>
          <a:xfrm>
            <a:off x="6314425" y="839662"/>
            <a:ext cx="2574032" cy="553998"/>
          </a:xfrm>
          <a:prstGeom prst="rect">
            <a:avLst/>
          </a:prstGeom>
          <a:noFill/>
        </p:spPr>
        <p:txBody>
          <a:bodyPr wrap="square">
            <a:spAutoFit/>
          </a:bodyPr>
          <a:lstStyle/>
          <a:p>
            <a:r>
              <a:rPr lang="fr-FR" sz="1000" dirty="0"/>
              <a:t>https://www.eea.europa.eu/data-and-maps/indicators/air-pollution-by-ozone-2/assessment</a:t>
            </a:r>
          </a:p>
        </p:txBody>
      </p:sp>
      <p:pic>
        <p:nvPicPr>
          <p:cNvPr id="11" name="Image 10" descr="Modelled future change (absolute and relative) in surface summertime ozone concentrations (left: daily average, right: daily maxima) over Europe at the middle of the century">
            <a:extLst>
              <a:ext uri="{FF2B5EF4-FFF2-40B4-BE49-F238E27FC236}">
                <a16:creationId xmlns:a16="http://schemas.microsoft.com/office/drawing/2014/main" id="{CE31ABCE-9333-DD2F-0A85-D3965FBCDB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 t="37267" b="53049"/>
          <a:stretch/>
        </p:blipFill>
        <p:spPr bwMode="auto">
          <a:xfrm>
            <a:off x="3594665" y="4083341"/>
            <a:ext cx="5328013" cy="6024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8844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F3D7CB-B8C0-1110-AE16-700C3BB86412}"/>
              </a:ext>
            </a:extLst>
          </p:cNvPr>
          <p:cNvSpPr>
            <a:spLocks noGrp="1"/>
          </p:cNvSpPr>
          <p:nvPr>
            <p:ph type="title"/>
          </p:nvPr>
        </p:nvSpPr>
        <p:spPr/>
        <p:txBody>
          <a:bodyPr/>
          <a:lstStyle/>
          <a:p>
            <a:r>
              <a:rPr lang="fr-FR" dirty="0" err="1"/>
              <a:t>Take</a:t>
            </a:r>
            <a:r>
              <a:rPr lang="fr-FR" dirty="0"/>
              <a:t> Home Messages</a:t>
            </a:r>
          </a:p>
        </p:txBody>
      </p:sp>
      <p:sp>
        <p:nvSpPr>
          <p:cNvPr id="3" name="Espace réservé de la date 2">
            <a:extLst>
              <a:ext uri="{FF2B5EF4-FFF2-40B4-BE49-F238E27FC236}">
                <a16:creationId xmlns:a16="http://schemas.microsoft.com/office/drawing/2014/main" id="{897C2DC0-ADDC-005B-4679-C5BEA85FD222}"/>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AD4E5ED5-98B4-1A35-E408-65B4FE4B4791}"/>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D34CE1FF-E9DC-53A8-039F-52CDF5F67855}"/>
              </a:ext>
            </a:extLst>
          </p:cNvPr>
          <p:cNvSpPr>
            <a:spLocks noGrp="1"/>
          </p:cNvSpPr>
          <p:nvPr>
            <p:ph type="sldNum" sz="quarter" idx="12"/>
          </p:nvPr>
        </p:nvSpPr>
        <p:spPr/>
        <p:txBody>
          <a:bodyPr/>
          <a:lstStyle/>
          <a:p>
            <a:fld id="{733122C9-A0B9-462F-8757-0847AD287B63}" type="slidenum">
              <a:rPr lang="fr-FR" smtClean="0"/>
              <a:pPr/>
              <a:t>19</a:t>
            </a:fld>
            <a:endParaRPr lang="fr-FR" dirty="0"/>
          </a:p>
        </p:txBody>
      </p:sp>
      <p:sp>
        <p:nvSpPr>
          <p:cNvPr id="7" name="Espace réservé du texte 6">
            <a:extLst>
              <a:ext uri="{FF2B5EF4-FFF2-40B4-BE49-F238E27FC236}">
                <a16:creationId xmlns:a16="http://schemas.microsoft.com/office/drawing/2014/main" id="{45D751A5-11AC-47DA-7E3B-42CA00E46CC0}"/>
              </a:ext>
            </a:extLst>
          </p:cNvPr>
          <p:cNvSpPr>
            <a:spLocks noGrp="1"/>
          </p:cNvSpPr>
          <p:nvPr>
            <p:ph type="body" sz="quarter" idx="13"/>
          </p:nvPr>
        </p:nvSpPr>
        <p:spPr/>
        <p:txBody>
          <a:bodyPr/>
          <a:lstStyle/>
          <a:p>
            <a:endParaRPr lang="fr-FR"/>
          </a:p>
        </p:txBody>
      </p:sp>
      <p:sp>
        <p:nvSpPr>
          <p:cNvPr id="8" name="Espace réservé du texte 7">
            <a:extLst>
              <a:ext uri="{FF2B5EF4-FFF2-40B4-BE49-F238E27FC236}">
                <a16:creationId xmlns:a16="http://schemas.microsoft.com/office/drawing/2014/main" id="{2C9E38DF-90A5-118C-CA7D-F71E5C1D6509}"/>
              </a:ext>
            </a:extLst>
          </p:cNvPr>
          <p:cNvSpPr>
            <a:spLocks noGrp="1"/>
          </p:cNvSpPr>
          <p:nvPr>
            <p:ph type="body" sz="quarter" idx="15"/>
          </p:nvPr>
        </p:nvSpPr>
        <p:spPr>
          <a:xfrm>
            <a:off x="359384" y="1275606"/>
            <a:ext cx="8424614" cy="242951"/>
          </a:xfrm>
        </p:spPr>
        <p:txBody>
          <a:bodyPr/>
          <a:lstStyle/>
          <a:p>
            <a:r>
              <a:rPr lang="fr-FR" dirty="0"/>
              <a:t>Rough Meta-</a:t>
            </a:r>
            <a:r>
              <a:rPr lang="fr-FR" dirty="0" err="1"/>
              <a:t>Analysis</a:t>
            </a:r>
            <a:r>
              <a:rPr lang="fr-FR" dirty="0"/>
              <a:t> of </a:t>
            </a:r>
            <a:r>
              <a:rPr lang="fr-FR" dirty="0" err="1"/>
              <a:t>Existing</a:t>
            </a:r>
            <a:r>
              <a:rPr lang="fr-FR" dirty="0"/>
              <a:t> Trends &amp; Projections</a:t>
            </a:r>
          </a:p>
        </p:txBody>
      </p:sp>
      <p:graphicFrame>
        <p:nvGraphicFramePr>
          <p:cNvPr id="10" name="Tableau 10">
            <a:extLst>
              <a:ext uri="{FF2B5EF4-FFF2-40B4-BE49-F238E27FC236}">
                <a16:creationId xmlns:a16="http://schemas.microsoft.com/office/drawing/2014/main" id="{F448079F-0C32-A8F7-16B3-93C7506655E2}"/>
              </a:ext>
            </a:extLst>
          </p:cNvPr>
          <p:cNvGraphicFramePr>
            <a:graphicFrameLocks noGrp="1"/>
          </p:cNvGraphicFramePr>
          <p:nvPr>
            <p:extLst>
              <p:ext uri="{D42A27DB-BD31-4B8C-83A1-F6EECF244321}">
                <p14:modId xmlns:p14="http://schemas.microsoft.com/office/powerpoint/2010/main" val="1811416692"/>
              </p:ext>
            </p:extLst>
          </p:nvPr>
        </p:nvGraphicFramePr>
        <p:xfrm>
          <a:off x="827584" y="1629886"/>
          <a:ext cx="7107308" cy="3246120"/>
        </p:xfrm>
        <a:graphic>
          <a:graphicData uri="http://schemas.openxmlformats.org/drawingml/2006/table">
            <a:tbl>
              <a:tblPr bandRow="1">
                <a:tableStyleId>{5C22544A-7EE6-4342-B048-85BDC9FD1C3A}</a:tableStyleId>
              </a:tblPr>
              <a:tblGrid>
                <a:gridCol w="1673788">
                  <a:extLst>
                    <a:ext uri="{9D8B030D-6E8A-4147-A177-3AD203B41FA5}">
                      <a16:colId xmlns:a16="http://schemas.microsoft.com/office/drawing/2014/main" val="3440373098"/>
                    </a:ext>
                  </a:extLst>
                </a:gridCol>
                <a:gridCol w="720080">
                  <a:extLst>
                    <a:ext uri="{9D8B030D-6E8A-4147-A177-3AD203B41FA5}">
                      <a16:colId xmlns:a16="http://schemas.microsoft.com/office/drawing/2014/main" val="1737228080"/>
                    </a:ext>
                  </a:extLst>
                </a:gridCol>
                <a:gridCol w="936104">
                  <a:extLst>
                    <a:ext uri="{9D8B030D-6E8A-4147-A177-3AD203B41FA5}">
                      <a16:colId xmlns:a16="http://schemas.microsoft.com/office/drawing/2014/main" val="302425701"/>
                    </a:ext>
                  </a:extLst>
                </a:gridCol>
                <a:gridCol w="1008112">
                  <a:extLst>
                    <a:ext uri="{9D8B030D-6E8A-4147-A177-3AD203B41FA5}">
                      <a16:colId xmlns:a16="http://schemas.microsoft.com/office/drawing/2014/main" val="220663379"/>
                    </a:ext>
                  </a:extLst>
                </a:gridCol>
                <a:gridCol w="936104">
                  <a:extLst>
                    <a:ext uri="{9D8B030D-6E8A-4147-A177-3AD203B41FA5}">
                      <a16:colId xmlns:a16="http://schemas.microsoft.com/office/drawing/2014/main" val="1959243758"/>
                    </a:ext>
                  </a:extLst>
                </a:gridCol>
                <a:gridCol w="936104">
                  <a:extLst>
                    <a:ext uri="{9D8B030D-6E8A-4147-A177-3AD203B41FA5}">
                      <a16:colId xmlns:a16="http://schemas.microsoft.com/office/drawing/2014/main" val="2020244084"/>
                    </a:ext>
                  </a:extLst>
                </a:gridCol>
                <a:gridCol w="897016">
                  <a:extLst>
                    <a:ext uri="{9D8B030D-6E8A-4147-A177-3AD203B41FA5}">
                      <a16:colId xmlns:a16="http://schemas.microsoft.com/office/drawing/2014/main" val="496932452"/>
                    </a:ext>
                  </a:extLst>
                </a:gridCol>
              </a:tblGrid>
              <a:tr h="370840">
                <a:tc>
                  <a:txBody>
                    <a:bodyPr/>
                    <a:lstStyle/>
                    <a:p>
                      <a:endParaRPr lang="fr-FR" sz="1100" dirty="0">
                        <a:solidFill>
                          <a:schemeClr val="bg1"/>
                        </a:solidFill>
                      </a:endParaRPr>
                    </a:p>
                  </a:txBody>
                  <a:tcPr>
                    <a:lnR w="19050" cap="flat" cmpd="sng" algn="ctr">
                      <a:solidFill>
                        <a:schemeClr val="tx1"/>
                      </a:solidFill>
                      <a:prstDash val="solid"/>
                      <a:round/>
                      <a:headEnd type="none" w="med" len="med"/>
                      <a:tailEnd type="none" w="med" len="med"/>
                    </a:lnR>
                    <a:solidFill>
                      <a:schemeClr val="tx1">
                        <a:lumMod val="65000"/>
                        <a:lumOff val="35000"/>
                      </a:schemeClr>
                    </a:solidFill>
                  </a:tcPr>
                </a:tc>
                <a:tc gridSpan="3">
                  <a:txBody>
                    <a:bodyPr/>
                    <a:lstStyle/>
                    <a:p>
                      <a:r>
                        <a:rPr lang="fr-FR" sz="1100" dirty="0">
                          <a:solidFill>
                            <a:schemeClr val="bg1"/>
                          </a:solidFill>
                        </a:rPr>
                        <a:t>Concentrations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solidFill>
                      <a:schemeClr val="tx1">
                        <a:lumMod val="65000"/>
                        <a:lumOff val="35000"/>
                      </a:schemeClr>
                    </a:solidFill>
                  </a:tcPr>
                </a:tc>
                <a:tc hMerge="1">
                  <a:txBody>
                    <a:bodyPr/>
                    <a:lstStyle/>
                    <a:p>
                      <a:r>
                        <a:rPr lang="fr-FR" sz="1050" dirty="0"/>
                        <a:t>Concentrations</a:t>
                      </a:r>
                    </a:p>
                  </a:txBody>
                  <a:tcPr/>
                </a:tc>
                <a:tc hMerge="1">
                  <a:txBody>
                    <a:bodyPr/>
                    <a:lstStyle/>
                    <a:p>
                      <a:endParaRPr lang="fr-FR" sz="1050" dirty="0"/>
                    </a:p>
                  </a:txBody>
                  <a:tcPr/>
                </a:tc>
                <a:tc gridSpan="3">
                  <a:txBody>
                    <a:bodyPr/>
                    <a:lstStyle/>
                    <a:p>
                      <a:r>
                        <a:rPr lang="fr-FR" sz="1100" dirty="0">
                          <a:solidFill>
                            <a:schemeClr val="bg1"/>
                          </a:solidFill>
                        </a:rPr>
                        <a:t>Emissions</a:t>
                      </a:r>
                    </a:p>
                  </a:txBody>
                  <a:tcPr>
                    <a:lnL w="19050" cap="flat" cmpd="sng" algn="ctr">
                      <a:solidFill>
                        <a:schemeClr val="tx1"/>
                      </a:solidFill>
                      <a:prstDash val="solid"/>
                      <a:round/>
                      <a:headEnd type="none" w="med" len="med"/>
                      <a:tailEnd type="none" w="med" len="med"/>
                    </a:lnL>
                    <a:solidFill>
                      <a:schemeClr val="tx1">
                        <a:lumMod val="65000"/>
                        <a:lumOff val="35000"/>
                      </a:schemeClr>
                    </a:solidFill>
                  </a:tcPr>
                </a:tc>
                <a:tc hMerge="1">
                  <a:txBody>
                    <a:bodyPr/>
                    <a:lstStyle/>
                    <a:p>
                      <a:endParaRPr lang="fr-FR" sz="1050" dirty="0"/>
                    </a:p>
                  </a:txBody>
                  <a:tcPr/>
                </a:tc>
                <a:tc hMerge="1">
                  <a:txBody>
                    <a:bodyPr/>
                    <a:lstStyle/>
                    <a:p>
                      <a:endParaRPr lang="fr-FR" sz="1050" dirty="0"/>
                    </a:p>
                  </a:txBody>
                  <a:tcPr/>
                </a:tc>
                <a:extLst>
                  <a:ext uri="{0D108BD9-81ED-4DB2-BD59-A6C34878D82A}">
                    <a16:rowId xmlns:a16="http://schemas.microsoft.com/office/drawing/2014/main" val="3326882409"/>
                  </a:ext>
                </a:extLst>
              </a:tr>
              <a:tr h="370840">
                <a:tc>
                  <a:txBody>
                    <a:bodyPr/>
                    <a:lstStyle/>
                    <a:p>
                      <a:endParaRPr lang="fr-FR" sz="1100" dirty="0">
                        <a:solidFill>
                          <a:schemeClr val="bg1"/>
                        </a:solidFill>
                      </a:endParaRPr>
                    </a:p>
                  </a:txBody>
                  <a:tcPr>
                    <a:lnR w="1905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algn="ctr"/>
                      <a:r>
                        <a:rPr lang="fr-FR" sz="1100" dirty="0">
                          <a:solidFill>
                            <a:schemeClr val="bg1"/>
                          </a:solidFill>
                        </a:rPr>
                        <a:t>O3 </a:t>
                      </a:r>
                      <a:r>
                        <a:rPr lang="fr-FR" sz="1100" dirty="0" err="1">
                          <a:solidFill>
                            <a:schemeClr val="bg1"/>
                          </a:solidFill>
                        </a:rPr>
                        <a:t>avg</a:t>
                      </a:r>
                      <a:endParaRPr lang="fr-FR" sz="1100" dirty="0">
                        <a:solidFill>
                          <a:schemeClr val="bg1"/>
                        </a:solidFill>
                      </a:endParaRPr>
                    </a:p>
                  </a:txBody>
                  <a:tcPr>
                    <a:lnL w="19050" cap="flat" cmpd="sng" algn="ctr">
                      <a:solidFill>
                        <a:schemeClr val="tx1"/>
                      </a:solidFill>
                      <a:prstDash val="solid"/>
                      <a:round/>
                      <a:headEnd type="none" w="med" len="med"/>
                      <a:tailEnd type="none" w="med" len="med"/>
                    </a:lnL>
                    <a:solidFill>
                      <a:schemeClr val="tx1">
                        <a:lumMod val="65000"/>
                        <a:lumOff val="35000"/>
                      </a:schemeClr>
                    </a:solidFill>
                  </a:tcPr>
                </a:tc>
                <a:tc>
                  <a:txBody>
                    <a:bodyPr/>
                    <a:lstStyle/>
                    <a:p>
                      <a:pPr algn="ctr"/>
                      <a:r>
                        <a:rPr lang="fr-FR" sz="1100" dirty="0">
                          <a:solidFill>
                            <a:schemeClr val="bg1"/>
                          </a:solidFill>
                        </a:rPr>
                        <a:t>4MDA8</a:t>
                      </a:r>
                    </a:p>
                  </a:txBody>
                  <a:tcPr>
                    <a:solidFill>
                      <a:schemeClr val="tx1">
                        <a:lumMod val="65000"/>
                        <a:lumOff val="35000"/>
                      </a:schemeClr>
                    </a:solidFill>
                  </a:tcPr>
                </a:tc>
                <a:tc>
                  <a:txBody>
                    <a:bodyPr/>
                    <a:lstStyle/>
                    <a:p>
                      <a:pPr algn="ctr"/>
                      <a:r>
                        <a:rPr lang="fr-FR" sz="1100" dirty="0">
                          <a:solidFill>
                            <a:schemeClr val="bg1"/>
                          </a:solidFill>
                        </a:rPr>
                        <a:t>MDA8 JJA</a:t>
                      </a:r>
                    </a:p>
                  </a:txBody>
                  <a:tcPr>
                    <a:lnR w="1905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algn="ctr"/>
                      <a:r>
                        <a:rPr lang="fr-FR" sz="1100" dirty="0">
                          <a:solidFill>
                            <a:schemeClr val="bg1"/>
                          </a:solidFill>
                        </a:rPr>
                        <a:t>NOx</a:t>
                      </a:r>
                    </a:p>
                  </a:txBody>
                  <a:tcPr>
                    <a:lnL w="19050" cap="flat" cmpd="sng" algn="ctr">
                      <a:solidFill>
                        <a:schemeClr val="tx1"/>
                      </a:solidFill>
                      <a:prstDash val="solid"/>
                      <a:round/>
                      <a:headEnd type="none" w="med" len="med"/>
                      <a:tailEnd type="none" w="med" len="med"/>
                    </a:lnL>
                    <a:solidFill>
                      <a:schemeClr val="tx1">
                        <a:lumMod val="65000"/>
                        <a:lumOff val="35000"/>
                      </a:schemeClr>
                    </a:solidFill>
                  </a:tcPr>
                </a:tc>
                <a:tc>
                  <a:txBody>
                    <a:bodyPr/>
                    <a:lstStyle/>
                    <a:p>
                      <a:pPr algn="ctr"/>
                      <a:r>
                        <a:rPr lang="fr-FR" sz="1100" dirty="0">
                          <a:solidFill>
                            <a:schemeClr val="bg1"/>
                          </a:solidFill>
                        </a:rPr>
                        <a:t>VOC</a:t>
                      </a:r>
                    </a:p>
                  </a:txBody>
                  <a:tcPr>
                    <a:solidFill>
                      <a:schemeClr val="tx1">
                        <a:lumMod val="65000"/>
                        <a:lumOff val="35000"/>
                      </a:schemeClr>
                    </a:solidFill>
                  </a:tcPr>
                </a:tc>
                <a:tc>
                  <a:txBody>
                    <a:bodyPr/>
                    <a:lstStyle/>
                    <a:p>
                      <a:pPr algn="ctr"/>
                      <a:r>
                        <a:rPr lang="fr-FR" sz="1100" dirty="0">
                          <a:solidFill>
                            <a:schemeClr val="bg1"/>
                          </a:solidFill>
                        </a:rPr>
                        <a:t>CH4</a:t>
                      </a:r>
                    </a:p>
                  </a:txBody>
                  <a:tcPr>
                    <a:solidFill>
                      <a:schemeClr val="tx1">
                        <a:lumMod val="65000"/>
                        <a:lumOff val="35000"/>
                      </a:schemeClr>
                    </a:solidFill>
                  </a:tcPr>
                </a:tc>
                <a:extLst>
                  <a:ext uri="{0D108BD9-81ED-4DB2-BD59-A6C34878D82A}">
                    <a16:rowId xmlns:a16="http://schemas.microsoft.com/office/drawing/2014/main" val="3394046447"/>
                  </a:ext>
                </a:extLst>
              </a:tr>
              <a:tr h="370840">
                <a:tc>
                  <a:txBody>
                    <a:bodyPr/>
                    <a:lstStyle/>
                    <a:p>
                      <a:endParaRPr lang="fr-FR" sz="1100" dirty="0">
                        <a:solidFill>
                          <a:schemeClr val="bg1"/>
                        </a:solidFill>
                      </a:endParaRPr>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fr-FR" sz="1100" dirty="0">
                          <a:solidFill>
                            <a:schemeClr val="bg1"/>
                          </a:solidFill>
                        </a:rPr>
                        <a:t>µg/m3</a:t>
                      </a:r>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fr-FR" sz="1100" dirty="0">
                          <a:solidFill>
                            <a:schemeClr val="bg1"/>
                          </a:solidFill>
                        </a:rPr>
                        <a:t>µg/m3</a:t>
                      </a:r>
                    </a:p>
                  </a:txBody>
                  <a:tcPr>
                    <a:lnB w="1905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fr-FR" sz="1100" dirty="0">
                          <a:solidFill>
                            <a:schemeClr val="bg1"/>
                          </a:solidFill>
                        </a:rPr>
                        <a:t>µg/m3</a:t>
                      </a:r>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fr-FR" sz="1100" dirty="0">
                          <a:solidFill>
                            <a:schemeClr val="bg1"/>
                          </a:solidFill>
                        </a:rPr>
                        <a:t>%</a:t>
                      </a:r>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fr-FR" sz="1100" dirty="0">
                          <a:solidFill>
                            <a:schemeClr val="bg1"/>
                          </a:solidFill>
                        </a:rPr>
                        <a:t>%</a:t>
                      </a:r>
                    </a:p>
                  </a:txBody>
                  <a:tcPr>
                    <a:lnB w="1905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fr-FR" sz="1100" dirty="0">
                          <a:solidFill>
                            <a:schemeClr val="bg1"/>
                          </a:solidFill>
                        </a:rPr>
                        <a:t>%</a:t>
                      </a:r>
                    </a:p>
                  </a:txBody>
                  <a:tcPr>
                    <a:lnB w="1905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751081047"/>
                  </a:ext>
                </a:extLst>
              </a:tr>
              <a:tr h="370840">
                <a:tc>
                  <a:txBody>
                    <a:bodyPr/>
                    <a:lstStyle/>
                    <a:p>
                      <a:r>
                        <a:rPr lang="fr-FR" sz="1100" dirty="0"/>
                        <a:t>Obs 2005-2021 [RB;UB]</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pPr algn="ctr"/>
                      <a:r>
                        <a:rPr lang="fr-FR" sz="1100" dirty="0"/>
                        <a:t>[+2/+5]</a:t>
                      </a: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algn="ctr"/>
                      <a:r>
                        <a:rPr lang="fr-FR" sz="1100" dirty="0"/>
                        <a:t>[-12;-8]</a:t>
                      </a:r>
                    </a:p>
                  </a:txBody>
                  <a:tcPr>
                    <a:lnT w="19050" cap="flat" cmpd="sng" algn="ctr">
                      <a:solidFill>
                        <a:schemeClr val="tx1"/>
                      </a:solidFill>
                      <a:prstDash val="solid"/>
                      <a:round/>
                      <a:headEnd type="none" w="med" len="med"/>
                      <a:tailEnd type="none" w="med" len="med"/>
                    </a:lnT>
                  </a:tcPr>
                </a:tc>
                <a:tc>
                  <a:txBody>
                    <a:bodyPr/>
                    <a:lstStyle/>
                    <a:p>
                      <a:pPr algn="ctr"/>
                      <a:r>
                        <a:rPr lang="fr-FR" sz="1100" dirty="0"/>
                        <a:t>[-12;-11]</a:t>
                      </a:r>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pPr algn="ctr"/>
                      <a:r>
                        <a:rPr lang="fr-FR" sz="1100" dirty="0"/>
                        <a:t>54</a:t>
                      </a: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algn="ctr"/>
                      <a:r>
                        <a:rPr lang="fr-FR" sz="1100" dirty="0"/>
                        <a:t>47</a:t>
                      </a:r>
                    </a:p>
                  </a:txBody>
                  <a:tcPr>
                    <a:lnT w="19050" cap="flat" cmpd="sng" algn="ctr">
                      <a:solidFill>
                        <a:schemeClr val="tx1"/>
                      </a:solidFill>
                      <a:prstDash val="solid"/>
                      <a:round/>
                      <a:headEnd type="none" w="med" len="med"/>
                      <a:tailEnd type="none" w="med" len="med"/>
                    </a:lnT>
                  </a:tcPr>
                </a:tc>
                <a:tc>
                  <a:txBody>
                    <a:bodyPr/>
                    <a:lstStyle/>
                    <a:p>
                      <a:pPr algn="ctr"/>
                      <a:r>
                        <a:rPr lang="fr-FR" sz="1100" dirty="0" err="1"/>
                        <a:t>tbc</a:t>
                      </a:r>
                      <a:endParaRPr lang="fr-FR" sz="1100" dirty="0"/>
                    </a:p>
                  </a:txBody>
                  <a:tcP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06845351"/>
                  </a:ext>
                </a:extLst>
              </a:tr>
              <a:tr h="370840">
                <a:tc>
                  <a:txBody>
                    <a:bodyPr/>
                    <a:lstStyle/>
                    <a:p>
                      <a:r>
                        <a:rPr lang="fr-FR" sz="1100" dirty="0"/>
                        <a:t>Climate 2005/2050</a:t>
                      </a:r>
                    </a:p>
                    <a:p>
                      <a:r>
                        <a:rPr lang="fr-FR" sz="1100" dirty="0"/>
                        <a:t>[countries]</a:t>
                      </a:r>
                    </a:p>
                  </a:txBody>
                  <a:tcPr>
                    <a:lnR w="19050" cap="flat" cmpd="sng" algn="ctr">
                      <a:solidFill>
                        <a:schemeClr val="tx1"/>
                      </a:solidFill>
                      <a:prstDash val="solid"/>
                      <a:round/>
                      <a:headEnd type="none" w="med" len="med"/>
                      <a:tailEnd type="none" w="med" len="med"/>
                    </a:lnR>
                  </a:tcPr>
                </a:tc>
                <a:tc>
                  <a:txBody>
                    <a:bodyPr/>
                    <a:lstStyle/>
                    <a:p>
                      <a:pPr algn="ctr"/>
                      <a:endParaRPr lang="fr-FR" sz="1100"/>
                    </a:p>
                  </a:txBody>
                  <a:tcPr>
                    <a:lnL w="19050" cap="flat" cmpd="sng" algn="ctr">
                      <a:solidFill>
                        <a:schemeClr val="tx1"/>
                      </a:solidFill>
                      <a:prstDash val="solid"/>
                      <a:round/>
                      <a:headEnd type="none" w="med" len="med"/>
                      <a:tailEnd type="none" w="med" len="med"/>
                    </a:lnL>
                  </a:tcPr>
                </a:tc>
                <a:tc>
                  <a:txBody>
                    <a:bodyPr/>
                    <a:lstStyle/>
                    <a:p>
                      <a:pPr algn="ctr"/>
                      <a:endParaRPr lang="fr-FR" sz="1100" dirty="0"/>
                    </a:p>
                  </a:txBody>
                  <a:tcPr/>
                </a:tc>
                <a:tc>
                  <a:txBody>
                    <a:bodyPr/>
                    <a:lstStyle/>
                    <a:p>
                      <a:pPr algn="ctr"/>
                      <a:r>
                        <a:rPr lang="fr-FR" sz="1100" dirty="0"/>
                        <a:t>[+2;+6]</a:t>
                      </a:r>
                    </a:p>
                  </a:txBody>
                  <a:tcPr>
                    <a:lnR w="19050" cap="flat" cmpd="sng" algn="ctr">
                      <a:solidFill>
                        <a:schemeClr val="tx1"/>
                      </a:solidFill>
                      <a:prstDash val="solid"/>
                      <a:round/>
                      <a:headEnd type="none" w="med" len="med"/>
                      <a:tailEnd type="none" w="med" len="med"/>
                    </a:lnR>
                  </a:tcPr>
                </a:tc>
                <a:tc>
                  <a:txBody>
                    <a:bodyPr/>
                    <a:lstStyle/>
                    <a:p>
                      <a:pPr algn="ctr"/>
                      <a:endParaRPr lang="fr-FR" sz="1100" dirty="0"/>
                    </a:p>
                  </a:txBody>
                  <a:tcPr>
                    <a:lnL w="19050" cap="flat" cmpd="sng" algn="ctr">
                      <a:solidFill>
                        <a:schemeClr val="tx1"/>
                      </a:solidFill>
                      <a:prstDash val="solid"/>
                      <a:round/>
                      <a:headEnd type="none" w="med" len="med"/>
                      <a:tailEnd type="none" w="med" len="med"/>
                    </a:lnL>
                  </a:tcPr>
                </a:tc>
                <a:tc>
                  <a:txBody>
                    <a:bodyPr/>
                    <a:lstStyle/>
                    <a:p>
                      <a:pPr algn="ctr"/>
                      <a:endParaRPr lang="fr-FR" sz="1100" dirty="0"/>
                    </a:p>
                  </a:txBody>
                  <a:tcPr/>
                </a:tc>
                <a:tc>
                  <a:txBody>
                    <a:bodyPr/>
                    <a:lstStyle/>
                    <a:p>
                      <a:pPr algn="ctr"/>
                      <a:endParaRPr lang="fr-FR" sz="1100" dirty="0"/>
                    </a:p>
                  </a:txBody>
                  <a:tcPr/>
                </a:tc>
                <a:extLst>
                  <a:ext uri="{0D108BD9-81ED-4DB2-BD59-A6C34878D82A}">
                    <a16:rowId xmlns:a16="http://schemas.microsoft.com/office/drawing/2014/main" val="1673171381"/>
                  </a:ext>
                </a:extLst>
              </a:tr>
              <a:tr h="370840">
                <a:tc>
                  <a:txBody>
                    <a:bodyPr/>
                    <a:lstStyle/>
                    <a:p>
                      <a:r>
                        <a:rPr lang="fr-FR" sz="1100" dirty="0"/>
                        <a:t>CLE 2015/2050 [countries]</a:t>
                      </a:r>
                    </a:p>
                  </a:txBody>
                  <a:tcPr>
                    <a:lnR w="19050" cap="flat" cmpd="sng" algn="ctr">
                      <a:solidFill>
                        <a:schemeClr val="tx1"/>
                      </a:solidFill>
                      <a:prstDash val="solid"/>
                      <a:round/>
                      <a:headEnd type="none" w="med" len="med"/>
                      <a:tailEnd type="none" w="med" len="med"/>
                    </a:lnR>
                  </a:tcPr>
                </a:tc>
                <a:tc>
                  <a:txBody>
                    <a:bodyPr/>
                    <a:lstStyle/>
                    <a:p>
                      <a:pPr algn="ctr"/>
                      <a:endParaRPr lang="fr-FR" sz="1100" dirty="0"/>
                    </a:p>
                  </a:txBody>
                  <a:tcPr>
                    <a:lnL w="19050" cap="flat" cmpd="sng" algn="ctr">
                      <a:solidFill>
                        <a:schemeClr val="tx1"/>
                      </a:solidFill>
                      <a:prstDash val="solid"/>
                      <a:round/>
                      <a:headEnd type="none" w="med" len="med"/>
                      <a:tailEnd type="none" w="med" len="med"/>
                    </a:lnL>
                  </a:tcPr>
                </a:tc>
                <a:tc>
                  <a:txBody>
                    <a:bodyPr/>
                    <a:lstStyle/>
                    <a:p>
                      <a:pPr algn="ctr"/>
                      <a:endParaRPr lang="fr-FR" sz="1100" dirty="0"/>
                    </a:p>
                  </a:txBody>
                  <a:tcPr/>
                </a:tc>
                <a:tc>
                  <a:txBody>
                    <a:bodyPr/>
                    <a:lstStyle/>
                    <a:p>
                      <a:pPr algn="ctr"/>
                      <a:r>
                        <a:rPr lang="fr-FR" sz="1100" dirty="0"/>
                        <a:t>[-10;-5]</a:t>
                      </a:r>
                    </a:p>
                  </a:txBody>
                  <a:tcPr>
                    <a:lnR w="19050" cap="flat" cmpd="sng" algn="ctr">
                      <a:solidFill>
                        <a:schemeClr val="tx1"/>
                      </a:solidFill>
                      <a:prstDash val="solid"/>
                      <a:round/>
                      <a:headEnd type="none" w="med" len="med"/>
                      <a:tailEnd type="none" w="med" len="med"/>
                    </a:lnR>
                  </a:tcPr>
                </a:tc>
                <a:tc>
                  <a:txBody>
                    <a:bodyPr/>
                    <a:lstStyle/>
                    <a:p>
                      <a:pPr algn="ctr"/>
                      <a:r>
                        <a:rPr lang="fr-FR" sz="1100" dirty="0"/>
                        <a:t>-18</a:t>
                      </a:r>
                    </a:p>
                  </a:txBody>
                  <a:tcPr>
                    <a:lnL w="19050" cap="flat" cmpd="sng" algn="ctr">
                      <a:solidFill>
                        <a:schemeClr val="tx1"/>
                      </a:solidFill>
                      <a:prstDash val="solid"/>
                      <a:round/>
                      <a:headEnd type="none" w="med" len="med"/>
                      <a:tailEnd type="none" w="med" len="med"/>
                    </a:lnL>
                  </a:tcPr>
                </a:tc>
                <a:tc>
                  <a:txBody>
                    <a:bodyPr/>
                    <a:lstStyle/>
                    <a:p>
                      <a:pPr algn="ctr"/>
                      <a:r>
                        <a:rPr lang="fr-FR" sz="1100" dirty="0"/>
                        <a:t>-2</a:t>
                      </a:r>
                    </a:p>
                  </a:txBody>
                  <a:tcPr/>
                </a:tc>
                <a:tc>
                  <a:txBody>
                    <a:bodyPr/>
                    <a:lstStyle/>
                    <a:p>
                      <a:pPr algn="ctr"/>
                      <a:r>
                        <a:rPr lang="fr-FR" sz="1100" dirty="0" err="1"/>
                        <a:t>Tbc</a:t>
                      </a:r>
                      <a:endParaRPr lang="fr-FR" sz="1100" dirty="0"/>
                    </a:p>
                  </a:txBody>
                  <a:tcPr/>
                </a:tc>
                <a:extLst>
                  <a:ext uri="{0D108BD9-81ED-4DB2-BD59-A6C34878D82A}">
                    <a16:rowId xmlns:a16="http://schemas.microsoft.com/office/drawing/2014/main" val="1214537355"/>
                  </a:ext>
                </a:extLst>
              </a:tr>
              <a:tr h="370840">
                <a:tc>
                  <a:txBody>
                    <a:bodyPr/>
                    <a:lstStyle/>
                    <a:p>
                      <a:r>
                        <a:rPr lang="fr-FR" sz="1100" dirty="0"/>
                        <a:t>MFR+CH4 2015/2050 [countries]</a:t>
                      </a:r>
                    </a:p>
                  </a:txBody>
                  <a:tcPr>
                    <a:lnR w="19050" cap="flat" cmpd="sng" algn="ctr">
                      <a:solidFill>
                        <a:schemeClr val="tx1"/>
                      </a:solidFill>
                      <a:prstDash val="solid"/>
                      <a:round/>
                      <a:headEnd type="none" w="med" len="med"/>
                      <a:tailEnd type="none" w="med" len="med"/>
                    </a:lnR>
                  </a:tcPr>
                </a:tc>
                <a:tc>
                  <a:txBody>
                    <a:bodyPr/>
                    <a:lstStyle/>
                    <a:p>
                      <a:pPr algn="ctr"/>
                      <a:endParaRPr lang="fr-FR" sz="1100"/>
                    </a:p>
                  </a:txBody>
                  <a:tcPr>
                    <a:lnL w="19050" cap="flat" cmpd="sng" algn="ctr">
                      <a:solidFill>
                        <a:schemeClr val="tx1"/>
                      </a:solidFill>
                      <a:prstDash val="solid"/>
                      <a:round/>
                      <a:headEnd type="none" w="med" len="med"/>
                      <a:tailEnd type="none" w="med" len="med"/>
                    </a:lnL>
                  </a:tcPr>
                </a:tc>
                <a:tc>
                  <a:txBody>
                    <a:bodyPr/>
                    <a:lstStyle/>
                    <a:p>
                      <a:pPr algn="ctr"/>
                      <a:endParaRPr lang="fr-FR" sz="1100"/>
                    </a:p>
                  </a:txBody>
                  <a:tcPr/>
                </a:tc>
                <a:tc>
                  <a:txBody>
                    <a:bodyPr/>
                    <a:lstStyle/>
                    <a:p>
                      <a:pPr algn="ctr"/>
                      <a:r>
                        <a:rPr lang="fr-FR" sz="1100" dirty="0"/>
                        <a:t>[-25;-20]</a:t>
                      </a:r>
                    </a:p>
                  </a:txBody>
                  <a:tcPr>
                    <a:lnR w="19050" cap="flat" cmpd="sng" algn="ctr">
                      <a:solidFill>
                        <a:schemeClr val="tx1"/>
                      </a:solidFill>
                      <a:prstDash val="solid"/>
                      <a:round/>
                      <a:headEnd type="none" w="med" len="med"/>
                      <a:tailEnd type="none" w="med" len="med"/>
                    </a:lnR>
                  </a:tcPr>
                </a:tc>
                <a:tc>
                  <a:txBody>
                    <a:bodyPr/>
                    <a:lstStyle/>
                    <a:p>
                      <a:pPr algn="ctr"/>
                      <a:r>
                        <a:rPr lang="fr-FR" sz="1100" dirty="0"/>
                        <a:t>-64</a:t>
                      </a:r>
                    </a:p>
                  </a:txBody>
                  <a:tcPr>
                    <a:lnL w="19050" cap="flat" cmpd="sng" algn="ctr">
                      <a:solidFill>
                        <a:schemeClr val="tx1"/>
                      </a:solidFill>
                      <a:prstDash val="solid"/>
                      <a:round/>
                      <a:headEnd type="none" w="med" len="med"/>
                      <a:tailEnd type="none" w="med" len="med"/>
                    </a:lnL>
                  </a:tcPr>
                </a:tc>
                <a:tc>
                  <a:txBody>
                    <a:bodyPr/>
                    <a:lstStyle/>
                    <a:p>
                      <a:pPr algn="ctr"/>
                      <a:r>
                        <a:rPr lang="fr-FR" sz="1100" dirty="0"/>
                        <a:t>-38</a:t>
                      </a:r>
                    </a:p>
                  </a:txBody>
                  <a:tcPr/>
                </a:tc>
                <a:tc>
                  <a:txBody>
                    <a:bodyPr/>
                    <a:lstStyle/>
                    <a:p>
                      <a:pPr algn="ctr"/>
                      <a:r>
                        <a:rPr lang="fr-FR" sz="1100" dirty="0"/>
                        <a:t>-53</a:t>
                      </a:r>
                    </a:p>
                  </a:txBody>
                  <a:tcPr/>
                </a:tc>
                <a:extLst>
                  <a:ext uri="{0D108BD9-81ED-4DB2-BD59-A6C34878D82A}">
                    <a16:rowId xmlns:a16="http://schemas.microsoft.com/office/drawing/2014/main" val="2378515306"/>
                  </a:ext>
                </a:extLst>
              </a:tr>
              <a:tr h="370840">
                <a:tc>
                  <a:txBody>
                    <a:bodyPr/>
                    <a:lstStyle/>
                    <a:p>
                      <a:r>
                        <a:rPr lang="fr-FR" sz="1100" dirty="0"/>
                        <a:t>CH4 2015/2050 [countries]</a:t>
                      </a:r>
                    </a:p>
                  </a:txBody>
                  <a:tcPr>
                    <a:lnR w="19050" cap="flat" cmpd="sng" algn="ctr">
                      <a:solidFill>
                        <a:schemeClr val="tx1"/>
                      </a:solidFill>
                      <a:prstDash val="solid"/>
                      <a:round/>
                      <a:headEnd type="none" w="med" len="med"/>
                      <a:tailEnd type="none" w="med" len="med"/>
                    </a:lnR>
                  </a:tcPr>
                </a:tc>
                <a:tc>
                  <a:txBody>
                    <a:bodyPr/>
                    <a:lstStyle/>
                    <a:p>
                      <a:pPr algn="ctr"/>
                      <a:endParaRPr lang="fr-FR" sz="1100"/>
                    </a:p>
                  </a:txBody>
                  <a:tcPr>
                    <a:lnL w="19050" cap="flat" cmpd="sng" algn="ctr">
                      <a:solidFill>
                        <a:schemeClr val="tx1"/>
                      </a:solidFill>
                      <a:prstDash val="solid"/>
                      <a:round/>
                      <a:headEnd type="none" w="med" len="med"/>
                      <a:tailEnd type="none" w="med" len="med"/>
                    </a:lnL>
                  </a:tcPr>
                </a:tc>
                <a:tc>
                  <a:txBody>
                    <a:bodyPr/>
                    <a:lstStyle/>
                    <a:p>
                      <a:pPr algn="ctr"/>
                      <a:endParaRPr lang="fr-FR" sz="1100"/>
                    </a:p>
                  </a:txBody>
                  <a:tcPr/>
                </a:tc>
                <a:tc>
                  <a:txBody>
                    <a:bodyPr/>
                    <a:lstStyle/>
                    <a:p>
                      <a:pPr algn="ctr"/>
                      <a:r>
                        <a:rPr lang="fr-FR" sz="1100" dirty="0"/>
                        <a:t>[-7;-5]</a:t>
                      </a:r>
                    </a:p>
                  </a:txBody>
                  <a:tcPr>
                    <a:lnR w="19050" cap="flat" cmpd="sng" algn="ctr">
                      <a:solidFill>
                        <a:schemeClr val="tx1"/>
                      </a:solidFill>
                      <a:prstDash val="solid"/>
                      <a:round/>
                      <a:headEnd type="none" w="med" len="med"/>
                      <a:tailEnd type="none" w="med" len="med"/>
                    </a:lnR>
                  </a:tcPr>
                </a:tc>
                <a:tc>
                  <a:txBody>
                    <a:bodyPr/>
                    <a:lstStyle/>
                    <a:p>
                      <a:pPr algn="ctr"/>
                      <a:endParaRPr lang="fr-FR" sz="1100"/>
                    </a:p>
                  </a:txBody>
                  <a:tcPr>
                    <a:lnL w="19050" cap="flat" cmpd="sng" algn="ctr">
                      <a:solidFill>
                        <a:schemeClr val="tx1"/>
                      </a:solidFill>
                      <a:prstDash val="solid"/>
                      <a:round/>
                      <a:headEnd type="none" w="med" len="med"/>
                      <a:tailEnd type="none" w="med" len="med"/>
                    </a:lnL>
                  </a:tcPr>
                </a:tc>
                <a:tc>
                  <a:txBody>
                    <a:bodyPr/>
                    <a:lstStyle/>
                    <a:p>
                      <a:pPr algn="ctr"/>
                      <a:endParaRPr lang="fr-FR" sz="1100" dirty="0"/>
                    </a:p>
                  </a:txBody>
                  <a:tcPr/>
                </a:tc>
                <a:tc>
                  <a:txBody>
                    <a:bodyPr/>
                    <a:lstStyle/>
                    <a:p>
                      <a:pPr algn="ctr"/>
                      <a:r>
                        <a:rPr lang="fr-FR" sz="1100" dirty="0"/>
                        <a:t>-50</a:t>
                      </a:r>
                    </a:p>
                  </a:txBody>
                  <a:tcPr/>
                </a:tc>
                <a:extLst>
                  <a:ext uri="{0D108BD9-81ED-4DB2-BD59-A6C34878D82A}">
                    <a16:rowId xmlns:a16="http://schemas.microsoft.com/office/drawing/2014/main" val="3778959377"/>
                  </a:ext>
                </a:extLst>
              </a:tr>
            </a:tbl>
          </a:graphicData>
        </a:graphic>
      </p:graphicFrame>
    </p:spTree>
    <p:extLst>
      <p:ext uri="{BB962C8B-B14F-4D97-AF65-F5344CB8AC3E}">
        <p14:creationId xmlns:p14="http://schemas.microsoft.com/office/powerpoint/2010/main" val="337222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F88309-2F9F-5568-8A70-06979D3739E1}"/>
              </a:ext>
            </a:extLst>
          </p:cNvPr>
          <p:cNvSpPr>
            <a:spLocks noGrp="1"/>
          </p:cNvSpPr>
          <p:nvPr>
            <p:ph type="title"/>
          </p:nvPr>
        </p:nvSpPr>
        <p:spPr/>
        <p:txBody>
          <a:bodyPr/>
          <a:lstStyle/>
          <a:p>
            <a:r>
              <a:rPr lang="fr-FR" dirty="0" err="1"/>
              <a:t>What</a:t>
            </a:r>
            <a:r>
              <a:rPr lang="fr-FR" dirty="0"/>
              <a:t> </a:t>
            </a:r>
            <a:r>
              <a:rPr lang="fr-FR" dirty="0" err="1"/>
              <a:t>is</a:t>
            </a:r>
            <a:r>
              <a:rPr lang="fr-FR" dirty="0"/>
              <a:t> at </a:t>
            </a:r>
            <a:r>
              <a:rPr lang="fr-FR" dirty="0" err="1"/>
              <a:t>stake</a:t>
            </a:r>
            <a:r>
              <a:rPr lang="fr-FR" dirty="0"/>
              <a:t> ?</a:t>
            </a:r>
          </a:p>
        </p:txBody>
      </p:sp>
      <p:sp>
        <p:nvSpPr>
          <p:cNvPr id="3" name="Espace réservé de la date 2">
            <a:extLst>
              <a:ext uri="{FF2B5EF4-FFF2-40B4-BE49-F238E27FC236}">
                <a16:creationId xmlns:a16="http://schemas.microsoft.com/office/drawing/2014/main" id="{341D2133-C0F3-DC4D-4D58-5AD953A47A0E}"/>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88383A5A-1823-F85D-5C44-2A57FE93E70A}"/>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7F41D63E-C687-AABF-4D38-60C082194D98}"/>
              </a:ext>
            </a:extLst>
          </p:cNvPr>
          <p:cNvSpPr>
            <a:spLocks noGrp="1"/>
          </p:cNvSpPr>
          <p:nvPr>
            <p:ph type="sldNum" sz="quarter" idx="12"/>
          </p:nvPr>
        </p:nvSpPr>
        <p:spPr/>
        <p:txBody>
          <a:bodyPr/>
          <a:lstStyle/>
          <a:p>
            <a:fld id="{733122C9-A0B9-462F-8757-0847AD287B63}" type="slidenum">
              <a:rPr lang="fr-FR" smtClean="0"/>
              <a:pPr/>
              <a:t>2</a:t>
            </a:fld>
            <a:endParaRPr lang="fr-FR" dirty="0"/>
          </a:p>
        </p:txBody>
      </p:sp>
      <p:sp>
        <p:nvSpPr>
          <p:cNvPr id="6" name="Espace réservé du contenu 5">
            <a:extLst>
              <a:ext uri="{FF2B5EF4-FFF2-40B4-BE49-F238E27FC236}">
                <a16:creationId xmlns:a16="http://schemas.microsoft.com/office/drawing/2014/main" id="{B43A2E0A-AB10-4F6D-1AE9-015978013A4B}"/>
              </a:ext>
            </a:extLst>
          </p:cNvPr>
          <p:cNvSpPr>
            <a:spLocks noGrp="1"/>
          </p:cNvSpPr>
          <p:nvPr>
            <p:ph sz="quarter" idx="14"/>
          </p:nvPr>
        </p:nvSpPr>
        <p:spPr>
          <a:xfrm>
            <a:off x="323528" y="1368481"/>
            <a:ext cx="3779954" cy="2574000"/>
          </a:xfrm>
        </p:spPr>
        <p:txBody>
          <a:bodyPr/>
          <a:lstStyle/>
          <a:p>
            <a:pPr algn="l"/>
            <a:r>
              <a:rPr lang="en-US" b="0" i="0" dirty="0">
                <a:solidFill>
                  <a:srgbClr val="333333"/>
                </a:solidFill>
                <a:effectLst/>
                <a:latin typeface="Open Sans" panose="020B0606030504020204" pitchFamily="34" charset="0"/>
              </a:rPr>
              <a:t>In 2020 in the EU-27:</a:t>
            </a:r>
          </a:p>
          <a:p>
            <a:pPr marL="171450" indent="-171450" algn="l">
              <a:buFont typeface="Arial" panose="020B0604020202020204" pitchFamily="34" charset="0"/>
              <a:buChar char="•"/>
            </a:pPr>
            <a:r>
              <a:rPr lang="en-US" b="0" i="0" dirty="0">
                <a:solidFill>
                  <a:srgbClr val="333333"/>
                </a:solidFill>
                <a:effectLst/>
                <a:latin typeface="Open Sans" panose="020B0606030504020204" pitchFamily="34" charset="0"/>
              </a:rPr>
              <a:t>238,000 premature deaths were attributable to exposure to PM</a:t>
            </a:r>
            <a:r>
              <a:rPr lang="en-US" b="0" i="0" baseline="-25000" dirty="0">
                <a:solidFill>
                  <a:srgbClr val="333333"/>
                </a:solidFill>
                <a:effectLst/>
                <a:latin typeface="Open Sans" panose="020B0606030504020204" pitchFamily="34" charset="0"/>
              </a:rPr>
              <a:t>2.5</a:t>
            </a:r>
            <a:r>
              <a:rPr lang="en-US" b="0" i="0" dirty="0">
                <a:solidFill>
                  <a:srgbClr val="333333"/>
                </a:solidFill>
                <a:effectLst/>
                <a:latin typeface="Open Sans" panose="020B0606030504020204" pitchFamily="34" charset="0"/>
              </a:rPr>
              <a:t> concentrations above the WHO guideline level of 5 µg/m</a:t>
            </a:r>
            <a:r>
              <a:rPr lang="en-US" b="0" i="0" baseline="30000" dirty="0">
                <a:solidFill>
                  <a:srgbClr val="333333"/>
                </a:solidFill>
                <a:effectLst/>
                <a:latin typeface="Open Sans" panose="020B0606030504020204" pitchFamily="34" charset="0"/>
              </a:rPr>
              <a:t>3</a:t>
            </a:r>
            <a:r>
              <a:rPr lang="en-US" b="0" i="0" dirty="0">
                <a:solidFill>
                  <a:srgbClr val="333333"/>
                </a:solidFill>
                <a:effectLst/>
                <a:latin typeface="Open Sans" panose="020B0606030504020204" pitchFamily="34" charset="0"/>
              </a:rPr>
              <a:t>;</a:t>
            </a:r>
          </a:p>
          <a:p>
            <a:pPr marL="171450" indent="-171450" algn="l">
              <a:buFont typeface="Arial" panose="020B0604020202020204" pitchFamily="34" charset="0"/>
              <a:buChar char="•"/>
            </a:pPr>
            <a:r>
              <a:rPr lang="en-US" b="0" i="0" dirty="0">
                <a:solidFill>
                  <a:srgbClr val="333333"/>
                </a:solidFill>
                <a:effectLst/>
                <a:latin typeface="Open Sans" panose="020B0606030504020204" pitchFamily="34" charset="0"/>
              </a:rPr>
              <a:t>49,000 premature deaths were attributable to exposure to NO</a:t>
            </a:r>
            <a:r>
              <a:rPr lang="en-US" b="0" i="0" baseline="-25000" dirty="0">
                <a:solidFill>
                  <a:srgbClr val="333333"/>
                </a:solidFill>
                <a:effectLst/>
                <a:latin typeface="Open Sans" panose="020B0606030504020204" pitchFamily="34" charset="0"/>
              </a:rPr>
              <a:t>2</a:t>
            </a:r>
            <a:r>
              <a:rPr lang="en-US" b="0" i="0" dirty="0">
                <a:solidFill>
                  <a:srgbClr val="333333"/>
                </a:solidFill>
                <a:effectLst/>
                <a:latin typeface="Open Sans" panose="020B0606030504020204" pitchFamily="34" charset="0"/>
              </a:rPr>
              <a:t> concentrations above the WHO guideline level of 10 µg/m</a:t>
            </a:r>
            <a:r>
              <a:rPr lang="en-US" b="0" i="0" baseline="30000" dirty="0">
                <a:solidFill>
                  <a:srgbClr val="333333"/>
                </a:solidFill>
                <a:effectLst/>
                <a:latin typeface="Open Sans" panose="020B0606030504020204" pitchFamily="34" charset="0"/>
              </a:rPr>
              <a:t>3</a:t>
            </a:r>
            <a:r>
              <a:rPr lang="en-US" b="0" i="0" dirty="0">
                <a:solidFill>
                  <a:srgbClr val="333333"/>
                </a:solidFill>
                <a:effectLst/>
                <a:latin typeface="Open Sans" panose="020B0606030504020204" pitchFamily="34" charset="0"/>
              </a:rPr>
              <a:t>;</a:t>
            </a:r>
          </a:p>
          <a:p>
            <a:pPr marL="171450" indent="-171450" algn="l">
              <a:buFont typeface="Arial" panose="020B0604020202020204" pitchFamily="34" charset="0"/>
              <a:buChar char="•"/>
            </a:pPr>
            <a:r>
              <a:rPr lang="en-US" b="0" i="0" dirty="0">
                <a:solidFill>
                  <a:srgbClr val="333333"/>
                </a:solidFill>
                <a:effectLst/>
                <a:latin typeface="Open Sans" panose="020B0606030504020204" pitchFamily="34" charset="0"/>
              </a:rPr>
              <a:t>24,000 premature deaths were attributable to acute exposure to O</a:t>
            </a:r>
            <a:r>
              <a:rPr lang="en-US" b="0" i="0" baseline="-25000" dirty="0">
                <a:solidFill>
                  <a:srgbClr val="333333"/>
                </a:solidFill>
                <a:effectLst/>
                <a:latin typeface="Open Sans" panose="020B0606030504020204" pitchFamily="34" charset="0"/>
              </a:rPr>
              <a:t>3 </a:t>
            </a:r>
            <a:r>
              <a:rPr lang="en-US" b="0" i="0" dirty="0">
                <a:solidFill>
                  <a:srgbClr val="333333"/>
                </a:solidFill>
                <a:effectLst/>
                <a:latin typeface="Open Sans" panose="020B0606030504020204" pitchFamily="34" charset="0"/>
              </a:rPr>
              <a:t>concentrations above 70 µg/m</a:t>
            </a:r>
            <a:r>
              <a:rPr lang="en-US" b="0" i="0" baseline="30000" dirty="0">
                <a:solidFill>
                  <a:srgbClr val="333333"/>
                </a:solidFill>
                <a:effectLst/>
                <a:latin typeface="Open Sans" panose="020B0606030504020204" pitchFamily="34" charset="0"/>
              </a:rPr>
              <a:t>3</a:t>
            </a:r>
            <a:r>
              <a:rPr lang="en-US" b="0" i="0" dirty="0">
                <a:solidFill>
                  <a:srgbClr val="333333"/>
                </a:solidFill>
                <a:effectLst/>
                <a:latin typeface="Open Sans" panose="020B0606030504020204" pitchFamily="34" charset="0"/>
              </a:rPr>
              <a:t>.</a:t>
            </a:r>
          </a:p>
          <a:p>
            <a:pPr algn="l"/>
            <a:endParaRPr lang="en-US" dirty="0">
              <a:solidFill>
                <a:srgbClr val="333333"/>
              </a:solidFill>
              <a:latin typeface="Open Sans" panose="020B0606030504020204" pitchFamily="34" charset="0"/>
            </a:endParaRPr>
          </a:p>
          <a:p>
            <a:pPr algn="l"/>
            <a:r>
              <a:rPr lang="en-US" dirty="0">
                <a:solidFill>
                  <a:srgbClr val="333333"/>
                </a:solidFill>
                <a:latin typeface="Open Sans" panose="020B0606030504020204" pitchFamily="34" charset="0"/>
              </a:rPr>
              <a:t>In 2019:</a:t>
            </a:r>
          </a:p>
          <a:p>
            <a:pPr marL="171450" indent="-171450" algn="l">
              <a:buFont typeface="Arial" panose="020B0604020202020204" pitchFamily="34" charset="0"/>
              <a:buChar char="•"/>
            </a:pPr>
            <a:r>
              <a:rPr lang="en-US" b="0" i="0" dirty="0">
                <a:solidFill>
                  <a:srgbClr val="333333"/>
                </a:solidFill>
                <a:effectLst/>
                <a:latin typeface="Open Sans" panose="020B0606030504020204" pitchFamily="34" charset="0"/>
              </a:rPr>
              <a:t>5-10% wheat crop yields (1.5bn€)</a:t>
            </a:r>
          </a:p>
          <a:p>
            <a:endParaRPr lang="fr-FR" dirty="0"/>
          </a:p>
        </p:txBody>
      </p:sp>
      <p:sp>
        <p:nvSpPr>
          <p:cNvPr id="7" name="Espace réservé du texte 6">
            <a:extLst>
              <a:ext uri="{FF2B5EF4-FFF2-40B4-BE49-F238E27FC236}">
                <a16:creationId xmlns:a16="http://schemas.microsoft.com/office/drawing/2014/main" id="{29F7EA28-C710-ED03-F069-97F8F5CBB402}"/>
              </a:ext>
            </a:extLst>
          </p:cNvPr>
          <p:cNvSpPr>
            <a:spLocks noGrp="1"/>
          </p:cNvSpPr>
          <p:nvPr>
            <p:ph type="body" sz="quarter" idx="13"/>
          </p:nvPr>
        </p:nvSpPr>
        <p:spPr/>
        <p:txBody>
          <a:bodyPr/>
          <a:lstStyle/>
          <a:p>
            <a:endParaRPr lang="fr-FR"/>
          </a:p>
        </p:txBody>
      </p:sp>
      <p:sp>
        <p:nvSpPr>
          <p:cNvPr id="10" name="ZoneTexte 9">
            <a:extLst>
              <a:ext uri="{FF2B5EF4-FFF2-40B4-BE49-F238E27FC236}">
                <a16:creationId xmlns:a16="http://schemas.microsoft.com/office/drawing/2014/main" id="{58F3BF97-BFAA-B972-F477-77CD72EC40D2}"/>
              </a:ext>
            </a:extLst>
          </p:cNvPr>
          <p:cNvSpPr txBox="1"/>
          <p:nvPr/>
        </p:nvSpPr>
        <p:spPr>
          <a:xfrm>
            <a:off x="487727" y="4070603"/>
            <a:ext cx="2824273" cy="584775"/>
          </a:xfrm>
          <a:prstGeom prst="rect">
            <a:avLst/>
          </a:prstGeom>
          <a:noFill/>
        </p:spPr>
        <p:txBody>
          <a:bodyPr wrap="square">
            <a:spAutoFit/>
          </a:bodyPr>
          <a:lstStyle/>
          <a:p>
            <a:r>
              <a:rPr lang="fr-FR" sz="800" u="sng" dirty="0">
                <a:hlinkClick r:id="rId2"/>
              </a:rPr>
              <a:t>https://www.eea.europa.eu/publications/air-quality-in-europe-2022/health-impacts-of-air-pollution</a:t>
            </a:r>
            <a:endParaRPr lang="fr-FR" sz="800" u="sng" dirty="0"/>
          </a:p>
          <a:p>
            <a:r>
              <a:rPr lang="fr-FR" sz="800" u="sng" dirty="0"/>
              <a:t>https://www.eea.europa.eu/publications/air-quality-in-europe-2022/health-impacts-of-air-pollution</a:t>
            </a:r>
          </a:p>
        </p:txBody>
      </p:sp>
      <p:pic>
        <p:nvPicPr>
          <p:cNvPr id="11" name="Image 10">
            <a:extLst>
              <a:ext uri="{FF2B5EF4-FFF2-40B4-BE49-F238E27FC236}">
                <a16:creationId xmlns:a16="http://schemas.microsoft.com/office/drawing/2014/main" id="{C7C8109D-4DB6-2F7C-C857-235E87DA66E0}"/>
              </a:ext>
            </a:extLst>
          </p:cNvPr>
          <p:cNvPicPr>
            <a:picLocks noChangeAspect="1"/>
          </p:cNvPicPr>
          <p:nvPr/>
        </p:nvPicPr>
        <p:blipFill rotWithShape="1">
          <a:blip r:embed="rId3"/>
          <a:srcRect l="12201" t="24801" r="43700" b="14261"/>
          <a:stretch/>
        </p:blipFill>
        <p:spPr>
          <a:xfrm>
            <a:off x="5414840" y="184455"/>
            <a:ext cx="2788648" cy="2167597"/>
          </a:xfrm>
          <a:prstGeom prst="rect">
            <a:avLst/>
          </a:prstGeom>
        </p:spPr>
      </p:pic>
      <p:pic>
        <p:nvPicPr>
          <p:cNvPr id="12" name="Image 11">
            <a:extLst>
              <a:ext uri="{FF2B5EF4-FFF2-40B4-BE49-F238E27FC236}">
                <a16:creationId xmlns:a16="http://schemas.microsoft.com/office/drawing/2014/main" id="{CFA5838E-393F-ED31-23DE-884FE60ECAEB}"/>
              </a:ext>
            </a:extLst>
          </p:cNvPr>
          <p:cNvPicPr>
            <a:picLocks noChangeAspect="1"/>
          </p:cNvPicPr>
          <p:nvPr/>
        </p:nvPicPr>
        <p:blipFill rotWithShape="1">
          <a:blip r:embed="rId4"/>
          <a:srcRect l="13775" t="26738" r="35038" b="10800"/>
          <a:stretch/>
        </p:blipFill>
        <p:spPr>
          <a:xfrm>
            <a:off x="5414840" y="2455803"/>
            <a:ext cx="3236824" cy="2221776"/>
          </a:xfrm>
          <a:prstGeom prst="rect">
            <a:avLst/>
          </a:prstGeom>
        </p:spPr>
      </p:pic>
    </p:spTree>
    <p:extLst>
      <p:ext uri="{BB962C8B-B14F-4D97-AF65-F5344CB8AC3E}">
        <p14:creationId xmlns:p14="http://schemas.microsoft.com/office/powerpoint/2010/main" val="1017696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F3D7CB-B8C0-1110-AE16-700C3BB86412}"/>
              </a:ext>
            </a:extLst>
          </p:cNvPr>
          <p:cNvSpPr>
            <a:spLocks noGrp="1"/>
          </p:cNvSpPr>
          <p:nvPr>
            <p:ph type="title"/>
          </p:nvPr>
        </p:nvSpPr>
        <p:spPr/>
        <p:txBody>
          <a:bodyPr/>
          <a:lstStyle/>
          <a:p>
            <a:r>
              <a:rPr lang="fr-FR" dirty="0" err="1"/>
              <a:t>Take</a:t>
            </a:r>
            <a:r>
              <a:rPr lang="fr-FR" dirty="0"/>
              <a:t> Home Messages</a:t>
            </a:r>
          </a:p>
        </p:txBody>
      </p:sp>
      <p:sp>
        <p:nvSpPr>
          <p:cNvPr id="3" name="Espace réservé de la date 2">
            <a:extLst>
              <a:ext uri="{FF2B5EF4-FFF2-40B4-BE49-F238E27FC236}">
                <a16:creationId xmlns:a16="http://schemas.microsoft.com/office/drawing/2014/main" id="{897C2DC0-ADDC-005B-4679-C5BEA85FD222}"/>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AD4E5ED5-98B4-1A35-E408-65B4FE4B4791}"/>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D34CE1FF-E9DC-53A8-039F-52CDF5F67855}"/>
              </a:ext>
            </a:extLst>
          </p:cNvPr>
          <p:cNvSpPr>
            <a:spLocks noGrp="1"/>
          </p:cNvSpPr>
          <p:nvPr>
            <p:ph type="sldNum" sz="quarter" idx="12"/>
          </p:nvPr>
        </p:nvSpPr>
        <p:spPr/>
        <p:txBody>
          <a:bodyPr/>
          <a:lstStyle/>
          <a:p>
            <a:fld id="{733122C9-A0B9-462F-8757-0847AD287B63}" type="slidenum">
              <a:rPr lang="fr-FR" smtClean="0"/>
              <a:pPr/>
              <a:t>20</a:t>
            </a:fld>
            <a:endParaRPr lang="fr-FR" dirty="0"/>
          </a:p>
        </p:txBody>
      </p:sp>
      <p:sp>
        <p:nvSpPr>
          <p:cNvPr id="6" name="Espace réservé du contenu 5">
            <a:extLst>
              <a:ext uri="{FF2B5EF4-FFF2-40B4-BE49-F238E27FC236}">
                <a16:creationId xmlns:a16="http://schemas.microsoft.com/office/drawing/2014/main" id="{5077AEAB-D041-CAEF-6F62-821A94FFD86D}"/>
              </a:ext>
            </a:extLst>
          </p:cNvPr>
          <p:cNvSpPr>
            <a:spLocks noGrp="1"/>
          </p:cNvSpPr>
          <p:nvPr>
            <p:ph sz="quarter" idx="14"/>
          </p:nvPr>
        </p:nvSpPr>
        <p:spPr>
          <a:xfrm>
            <a:off x="359998" y="1836000"/>
            <a:ext cx="5004090" cy="2574000"/>
          </a:xfrm>
        </p:spPr>
        <p:txBody>
          <a:bodyPr/>
          <a:lstStyle/>
          <a:p>
            <a:r>
              <a:rPr lang="en-US" sz="500" dirty="0"/>
              <a:t>GP Review </a:t>
            </a:r>
            <a:r>
              <a:rPr lang="fr-FR" sz="500" dirty="0"/>
              <a:t>ECE/EB.AIR/2022/4, </a:t>
            </a:r>
            <a:r>
              <a:rPr lang="en-US" sz="500" dirty="0"/>
              <a:t>§17</a:t>
            </a:r>
          </a:p>
          <a:p>
            <a:pPr marL="171450" indent="-171450">
              <a:buFont typeface="Arial" panose="020B0604020202020204" pitchFamily="34" charset="0"/>
              <a:buChar char="•"/>
            </a:pPr>
            <a:r>
              <a:rPr lang="en-US" sz="500" dirty="0"/>
              <a:t>Over the period 2000–2018, annual mean O3 increased as much as 11 per cent, whereas a slight decrease (3 per cent) was observed in rural areas. </a:t>
            </a:r>
          </a:p>
          <a:p>
            <a:pPr marL="171450" indent="-171450">
              <a:buFont typeface="Arial" panose="020B0604020202020204" pitchFamily="34" charset="0"/>
              <a:buChar char="•"/>
            </a:pPr>
            <a:r>
              <a:rPr lang="en-US" sz="500" dirty="0"/>
              <a:t>Such a difference between station typology is driven by the titration effect: the sum of O3+NO2 declining by 2 per cent and 13 per cent for urban and rural sites, respectively. </a:t>
            </a:r>
          </a:p>
          <a:p>
            <a:pPr marL="171450" indent="-171450">
              <a:buFont typeface="Arial" panose="020B0604020202020204" pitchFamily="34" charset="0"/>
              <a:buChar char="•"/>
            </a:pPr>
            <a:r>
              <a:rPr lang="en-US" sz="500" dirty="0"/>
              <a:t>O3 peaks decline systematically (by 11 per cent and 6 per cent at rural and urban sites, respectively), but this range of decline can be considered limited regarding the -47 per cent and -54 per cent changes for NMVOC and NOx emissions, respectively, over the same time period.</a:t>
            </a:r>
          </a:p>
          <a:p>
            <a:pPr marL="171450" indent="-171450">
              <a:buFont typeface="Arial" panose="020B0604020202020204" pitchFamily="34" charset="0"/>
              <a:buChar char="•"/>
            </a:pPr>
            <a:r>
              <a:rPr lang="en-US" sz="500" dirty="0"/>
              <a:t>The trend in observed NO2 (37 per cent and 28 per cent decline at rural and urban sites, respectively) is, however, much lower than the reported decline in European emissions (55 per cent).</a:t>
            </a:r>
            <a:endParaRPr lang="fr-FR" sz="500" dirty="0"/>
          </a:p>
        </p:txBody>
      </p:sp>
      <p:sp>
        <p:nvSpPr>
          <p:cNvPr id="7" name="Espace réservé du texte 6">
            <a:extLst>
              <a:ext uri="{FF2B5EF4-FFF2-40B4-BE49-F238E27FC236}">
                <a16:creationId xmlns:a16="http://schemas.microsoft.com/office/drawing/2014/main" id="{45D751A5-11AC-47DA-7E3B-42CA00E46CC0}"/>
              </a:ext>
            </a:extLst>
          </p:cNvPr>
          <p:cNvSpPr>
            <a:spLocks noGrp="1"/>
          </p:cNvSpPr>
          <p:nvPr>
            <p:ph type="body" sz="quarter" idx="13"/>
          </p:nvPr>
        </p:nvSpPr>
        <p:spPr/>
        <p:txBody>
          <a:bodyPr/>
          <a:lstStyle/>
          <a:p>
            <a:endParaRPr lang="fr-FR"/>
          </a:p>
        </p:txBody>
      </p:sp>
      <p:sp>
        <p:nvSpPr>
          <p:cNvPr id="8" name="Espace réservé du texte 7">
            <a:extLst>
              <a:ext uri="{FF2B5EF4-FFF2-40B4-BE49-F238E27FC236}">
                <a16:creationId xmlns:a16="http://schemas.microsoft.com/office/drawing/2014/main" id="{2C9E38DF-90A5-118C-CA7D-F71E5C1D6509}"/>
              </a:ext>
            </a:extLst>
          </p:cNvPr>
          <p:cNvSpPr>
            <a:spLocks noGrp="1"/>
          </p:cNvSpPr>
          <p:nvPr>
            <p:ph type="body" sz="quarter" idx="15"/>
          </p:nvPr>
        </p:nvSpPr>
        <p:spPr/>
        <p:txBody>
          <a:bodyPr/>
          <a:lstStyle/>
          <a:p>
            <a:endParaRPr lang="fr-FR"/>
          </a:p>
        </p:txBody>
      </p:sp>
      <p:sp>
        <p:nvSpPr>
          <p:cNvPr id="9" name="Espace réservé du contenu 5">
            <a:extLst>
              <a:ext uri="{FF2B5EF4-FFF2-40B4-BE49-F238E27FC236}">
                <a16:creationId xmlns:a16="http://schemas.microsoft.com/office/drawing/2014/main" id="{989ECF3A-FC5A-E460-14C3-AE8FBD1AA514}"/>
              </a:ext>
            </a:extLst>
          </p:cNvPr>
          <p:cNvSpPr txBox="1">
            <a:spLocks/>
          </p:cNvSpPr>
          <p:nvPr/>
        </p:nvSpPr>
        <p:spPr bwMode="gray">
          <a:xfrm>
            <a:off x="5796135" y="2056451"/>
            <a:ext cx="2753909" cy="2574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Rough </a:t>
            </a:r>
            <a:r>
              <a:rPr lang="fr-FR" dirty="0" err="1"/>
              <a:t>Orders</a:t>
            </a:r>
            <a:r>
              <a:rPr lang="fr-FR" dirty="0"/>
              <a:t> of Magnitude </a:t>
            </a:r>
          </a:p>
          <a:p>
            <a:r>
              <a:rPr lang="fr-FR" dirty="0" err="1"/>
              <a:t>Observed</a:t>
            </a:r>
            <a:r>
              <a:rPr lang="fr-FR" dirty="0"/>
              <a:t> over 2005-2021</a:t>
            </a:r>
          </a:p>
          <a:p>
            <a:pPr marL="171450" indent="-171450">
              <a:buFont typeface="Arial" panose="020B0604020202020204" pitchFamily="34" charset="0"/>
              <a:buChar char="•"/>
            </a:pPr>
            <a:r>
              <a:rPr lang="fr-FR" dirty="0"/>
              <a:t>O3 </a:t>
            </a:r>
            <a:r>
              <a:rPr lang="fr-FR" dirty="0" err="1"/>
              <a:t>Annual</a:t>
            </a:r>
            <a:r>
              <a:rPr lang="fr-FR" dirty="0"/>
              <a:t> </a:t>
            </a:r>
            <a:r>
              <a:rPr lang="fr-FR" dirty="0" err="1"/>
              <a:t>Means</a:t>
            </a:r>
            <a:r>
              <a:rPr lang="fr-FR" dirty="0"/>
              <a:t> : +2 to +5 µg/m3</a:t>
            </a:r>
          </a:p>
          <a:p>
            <a:pPr marL="171450" indent="-171450">
              <a:buFont typeface="Arial" panose="020B0604020202020204" pitchFamily="34" charset="0"/>
              <a:buChar char="•"/>
            </a:pPr>
            <a:r>
              <a:rPr lang="fr-FR" dirty="0"/>
              <a:t>O3 4MDA8 -12 to -8µg/m3</a:t>
            </a:r>
          </a:p>
          <a:p>
            <a:r>
              <a:rPr lang="fr-FR" dirty="0"/>
              <a:t>Climate Penalty  2005 to 2050</a:t>
            </a:r>
          </a:p>
          <a:p>
            <a:pPr marL="171450" indent="-171450">
              <a:buFont typeface="Arial" panose="020B0604020202020204" pitchFamily="34" charset="0"/>
              <a:buChar char="•"/>
            </a:pPr>
            <a:r>
              <a:rPr lang="fr-FR" dirty="0"/>
              <a:t>MDA8 JJA </a:t>
            </a:r>
            <a:r>
              <a:rPr lang="fr-FR" dirty="0" err="1"/>
              <a:t>avg</a:t>
            </a:r>
            <a:r>
              <a:rPr lang="fr-FR" dirty="0"/>
              <a:t>: +5µg/m3 </a:t>
            </a:r>
          </a:p>
          <a:p>
            <a:r>
              <a:rPr lang="fr-FR" dirty="0" err="1"/>
              <a:t>Anthrop</a:t>
            </a:r>
            <a:r>
              <a:rPr lang="fr-FR" dirty="0"/>
              <a:t>. Emissions 2015 to 2050</a:t>
            </a:r>
          </a:p>
          <a:p>
            <a:pPr marL="171450" indent="-171450">
              <a:buFont typeface="Arial" panose="020B0604020202020204" pitchFamily="34" charset="0"/>
              <a:buChar char="•"/>
            </a:pPr>
            <a:r>
              <a:rPr lang="fr-FR" dirty="0"/>
              <a:t>CLE: -10 to -5 µg/m3</a:t>
            </a:r>
          </a:p>
          <a:p>
            <a:pPr marL="171450" indent="-171450">
              <a:buFont typeface="Arial" panose="020B0604020202020204" pitchFamily="34" charset="0"/>
              <a:buChar char="•"/>
            </a:pPr>
            <a:r>
              <a:rPr lang="fr-FR" dirty="0"/>
              <a:t>MFR+CH4: -25 to -20 µg/m3</a:t>
            </a:r>
          </a:p>
          <a:p>
            <a:pPr marL="171450" indent="-171450">
              <a:buFont typeface="Arial" panose="020B0604020202020204" pitchFamily="34" charset="0"/>
              <a:buChar char="•"/>
            </a:pPr>
            <a:r>
              <a:rPr lang="fr-FR" dirty="0"/>
              <a:t>CH4: -5µg/m3</a:t>
            </a:r>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840311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61F4A3-D7D5-A159-E3E7-660D1436DC69}"/>
              </a:ext>
            </a:extLst>
          </p:cNvPr>
          <p:cNvSpPr>
            <a:spLocks noGrp="1"/>
          </p:cNvSpPr>
          <p:nvPr>
            <p:ph type="title"/>
          </p:nvPr>
        </p:nvSpPr>
        <p:spPr/>
        <p:txBody>
          <a:bodyPr/>
          <a:lstStyle/>
          <a:p>
            <a:r>
              <a:rPr lang="fr-FR" dirty="0" err="1"/>
              <a:t>Knowledge</a:t>
            </a:r>
            <a:r>
              <a:rPr lang="fr-FR" dirty="0"/>
              <a:t> Gaps and </a:t>
            </a:r>
            <a:r>
              <a:rPr lang="fr-FR" dirty="0" err="1"/>
              <a:t>Research</a:t>
            </a:r>
            <a:r>
              <a:rPr lang="fr-FR" dirty="0"/>
              <a:t> </a:t>
            </a:r>
            <a:r>
              <a:rPr lang="fr-FR" dirty="0" err="1"/>
              <a:t>Needs</a:t>
            </a:r>
            <a:endParaRPr lang="fr-FR" dirty="0"/>
          </a:p>
        </p:txBody>
      </p:sp>
      <p:sp>
        <p:nvSpPr>
          <p:cNvPr id="3" name="Espace réservé de la date 2">
            <a:extLst>
              <a:ext uri="{FF2B5EF4-FFF2-40B4-BE49-F238E27FC236}">
                <a16:creationId xmlns:a16="http://schemas.microsoft.com/office/drawing/2014/main" id="{6579E5EC-1BB2-C625-B94C-45159F5BBA71}"/>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C54433B9-0588-61AD-3AF5-6981BCF3FCFD}"/>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9D4D8E55-DA4A-72CF-E815-8230B54FD457}"/>
              </a:ext>
            </a:extLst>
          </p:cNvPr>
          <p:cNvSpPr>
            <a:spLocks noGrp="1"/>
          </p:cNvSpPr>
          <p:nvPr>
            <p:ph type="sldNum" sz="quarter" idx="12"/>
          </p:nvPr>
        </p:nvSpPr>
        <p:spPr/>
        <p:txBody>
          <a:bodyPr/>
          <a:lstStyle/>
          <a:p>
            <a:fld id="{733122C9-A0B9-462F-8757-0847AD287B63}" type="slidenum">
              <a:rPr lang="fr-FR" smtClean="0"/>
              <a:pPr/>
              <a:t>21</a:t>
            </a:fld>
            <a:endParaRPr lang="fr-FR" dirty="0"/>
          </a:p>
        </p:txBody>
      </p:sp>
      <p:sp>
        <p:nvSpPr>
          <p:cNvPr id="6" name="Espace réservé du contenu 5">
            <a:extLst>
              <a:ext uri="{FF2B5EF4-FFF2-40B4-BE49-F238E27FC236}">
                <a16:creationId xmlns:a16="http://schemas.microsoft.com/office/drawing/2014/main" id="{BA5895E2-13D7-DF0D-A98C-0CA80056183E}"/>
              </a:ext>
            </a:extLst>
          </p:cNvPr>
          <p:cNvSpPr>
            <a:spLocks noGrp="1"/>
          </p:cNvSpPr>
          <p:nvPr>
            <p:ph sz="quarter" idx="14"/>
          </p:nvPr>
        </p:nvSpPr>
        <p:spPr>
          <a:xfrm>
            <a:off x="359999" y="1440000"/>
            <a:ext cx="8424000" cy="2574000"/>
          </a:xfrm>
        </p:spPr>
        <p:txBody>
          <a:bodyPr/>
          <a:lstStyle/>
          <a:p>
            <a:r>
              <a:rPr lang="fr-FR" dirty="0" err="1"/>
              <a:t>What</a:t>
            </a:r>
            <a:r>
              <a:rPr lang="fr-FR" dirty="0"/>
              <a:t> do </a:t>
            </a:r>
            <a:r>
              <a:rPr lang="fr-FR" dirty="0" err="1"/>
              <a:t>we</a:t>
            </a:r>
            <a:r>
              <a:rPr lang="fr-FR" dirty="0"/>
              <a:t> know about the </a:t>
            </a:r>
            <a:r>
              <a:rPr lang="fr-FR" dirty="0" err="1"/>
              <a:t>past</a:t>
            </a:r>
            <a:r>
              <a:rPr lang="fr-FR" dirty="0"/>
              <a:t>?</a:t>
            </a:r>
          </a:p>
          <a:p>
            <a:pPr lvl="1"/>
            <a:r>
              <a:rPr lang="fr-FR" dirty="0" err="1"/>
              <a:t>Present</a:t>
            </a:r>
            <a:r>
              <a:rPr lang="fr-FR" dirty="0"/>
              <a:t> </a:t>
            </a:r>
            <a:r>
              <a:rPr lang="fr-FR" dirty="0" err="1"/>
              <a:t>skills</a:t>
            </a:r>
            <a:r>
              <a:rPr lang="fr-FR" dirty="0"/>
              <a:t> in </a:t>
            </a:r>
            <a:r>
              <a:rPr lang="fr-FR" dirty="0" err="1"/>
              <a:t>models</a:t>
            </a:r>
            <a:r>
              <a:rPr lang="fr-FR" dirty="0"/>
              <a:t> can </a:t>
            </a:r>
            <a:r>
              <a:rPr lang="fr-FR" dirty="0" err="1"/>
              <a:t>be</a:t>
            </a:r>
            <a:r>
              <a:rPr lang="fr-FR" dirty="0"/>
              <a:t> </a:t>
            </a:r>
            <a:r>
              <a:rPr lang="fr-FR" dirty="0" err="1"/>
              <a:t>improved</a:t>
            </a:r>
            <a:r>
              <a:rPr lang="fr-FR" dirty="0"/>
              <a:t> (trend, </a:t>
            </a:r>
            <a:r>
              <a:rPr lang="fr-FR" dirty="0" err="1"/>
              <a:t>annual</a:t>
            </a:r>
            <a:r>
              <a:rPr lang="fr-FR" dirty="0"/>
              <a:t> </a:t>
            </a:r>
            <a:r>
              <a:rPr lang="fr-FR" dirty="0" err="1"/>
              <a:t>variability</a:t>
            </a:r>
            <a:r>
              <a:rPr lang="fr-FR" dirty="0"/>
              <a:t>, high </a:t>
            </a:r>
            <a:r>
              <a:rPr lang="fr-FR" dirty="0" err="1"/>
              <a:t>peaks</a:t>
            </a:r>
            <a:r>
              <a:rPr lang="fr-FR" dirty="0"/>
              <a:t>) =&gt; </a:t>
            </a:r>
            <a:r>
              <a:rPr lang="fr-FR" dirty="0" err="1"/>
              <a:t>field</a:t>
            </a:r>
            <a:r>
              <a:rPr lang="fr-FR" dirty="0"/>
              <a:t> </a:t>
            </a:r>
            <a:r>
              <a:rPr lang="fr-FR" dirty="0" err="1"/>
              <a:t>campaing</a:t>
            </a:r>
            <a:endParaRPr lang="fr-FR" dirty="0"/>
          </a:p>
          <a:p>
            <a:pPr lvl="1"/>
            <a:r>
              <a:rPr lang="fr-FR" dirty="0"/>
              <a:t>More can </a:t>
            </a:r>
            <a:r>
              <a:rPr lang="fr-FR" dirty="0" err="1"/>
              <a:t>be</a:t>
            </a:r>
            <a:r>
              <a:rPr lang="fr-FR" dirty="0"/>
              <a:t> </a:t>
            </a:r>
            <a:r>
              <a:rPr lang="fr-FR" dirty="0" err="1"/>
              <a:t>done</a:t>
            </a:r>
            <a:r>
              <a:rPr lang="fr-FR" dirty="0"/>
              <a:t> by </a:t>
            </a:r>
            <a:r>
              <a:rPr lang="fr-FR" dirty="0" err="1"/>
              <a:t>taking</a:t>
            </a:r>
            <a:r>
              <a:rPr lang="fr-FR" dirty="0"/>
              <a:t> the best of </a:t>
            </a:r>
            <a:r>
              <a:rPr lang="fr-FR" dirty="0" err="1"/>
              <a:t>both</a:t>
            </a:r>
            <a:r>
              <a:rPr lang="fr-FR" dirty="0"/>
              <a:t> CTM and </a:t>
            </a:r>
            <a:r>
              <a:rPr lang="fr-FR" dirty="0" err="1"/>
              <a:t>statistical</a:t>
            </a:r>
            <a:r>
              <a:rPr lang="fr-FR" dirty="0"/>
              <a:t> data </a:t>
            </a:r>
            <a:r>
              <a:rPr lang="fr-FR" dirty="0" err="1"/>
              <a:t>analysis</a:t>
            </a:r>
            <a:endParaRPr lang="fr-FR" dirty="0"/>
          </a:p>
          <a:p>
            <a:endParaRPr lang="fr-FR" dirty="0"/>
          </a:p>
          <a:p>
            <a:r>
              <a:rPr lang="fr-FR" dirty="0"/>
              <a:t>Future projections</a:t>
            </a:r>
          </a:p>
          <a:p>
            <a:pPr lvl="1"/>
            <a:r>
              <a:rPr lang="fr-FR" dirty="0" err="1"/>
              <a:t>Atmosphere</a:t>
            </a:r>
            <a:r>
              <a:rPr lang="fr-FR" dirty="0"/>
              <a:t>/Surface interactions are key</a:t>
            </a:r>
          </a:p>
          <a:p>
            <a:pPr lvl="2"/>
            <a:r>
              <a:rPr lang="fr-FR" dirty="0" err="1"/>
              <a:t>soil</a:t>
            </a:r>
            <a:r>
              <a:rPr lang="fr-FR" dirty="0"/>
              <a:t> (NOx) and </a:t>
            </a:r>
            <a:r>
              <a:rPr lang="fr-FR" dirty="0" err="1"/>
              <a:t>deposition</a:t>
            </a:r>
            <a:endParaRPr lang="fr-FR" dirty="0"/>
          </a:p>
          <a:p>
            <a:pPr lvl="2"/>
            <a:r>
              <a:rPr lang="fr-FR" dirty="0" err="1"/>
              <a:t>biogenic</a:t>
            </a:r>
            <a:r>
              <a:rPr lang="fr-FR" dirty="0"/>
              <a:t> </a:t>
            </a:r>
            <a:r>
              <a:rPr lang="fr-FR" dirty="0" err="1"/>
              <a:t>emissions</a:t>
            </a:r>
            <a:endParaRPr lang="fr-FR" dirty="0"/>
          </a:p>
          <a:p>
            <a:pPr lvl="1"/>
            <a:r>
              <a:rPr lang="fr-FR" dirty="0"/>
              <a:t>Climate </a:t>
            </a:r>
            <a:r>
              <a:rPr lang="fr-FR" dirty="0" err="1"/>
              <a:t>sensitivity</a:t>
            </a:r>
            <a:r>
              <a:rPr lang="fr-FR" dirty="0"/>
              <a:t> </a:t>
            </a:r>
            <a:r>
              <a:rPr lang="fr-FR" dirty="0" err="1"/>
              <a:t>was</a:t>
            </a:r>
            <a:r>
              <a:rPr lang="fr-FR" dirty="0"/>
              <a:t> not </a:t>
            </a:r>
            <a:r>
              <a:rPr lang="fr-FR" dirty="0" err="1"/>
              <a:t>revised</a:t>
            </a:r>
            <a:r>
              <a:rPr lang="fr-FR" dirty="0"/>
              <a:t> </a:t>
            </a:r>
            <a:r>
              <a:rPr lang="fr-FR" dirty="0" err="1"/>
              <a:t>since</a:t>
            </a:r>
            <a:r>
              <a:rPr lang="fr-FR" dirty="0"/>
              <a:t> 15yr+</a:t>
            </a:r>
          </a:p>
          <a:p>
            <a:pPr lvl="1"/>
            <a:r>
              <a:rPr lang="fr-FR" dirty="0"/>
              <a:t>Climate mitigation cobenefits </a:t>
            </a:r>
            <a:r>
              <a:rPr lang="fr-FR" dirty="0" err="1"/>
              <a:t>imply</a:t>
            </a:r>
            <a:r>
              <a:rPr lang="fr-FR" dirty="0"/>
              <a:t> </a:t>
            </a:r>
            <a:r>
              <a:rPr lang="fr-FR" dirty="0" err="1"/>
              <a:t>nesting</a:t>
            </a:r>
            <a:r>
              <a:rPr lang="fr-FR" dirty="0"/>
              <a:t> global/</a:t>
            </a:r>
            <a:r>
              <a:rPr lang="fr-FR" dirty="0" err="1"/>
              <a:t>regional</a:t>
            </a:r>
            <a:r>
              <a:rPr lang="fr-FR" dirty="0"/>
              <a:t>/national </a:t>
            </a:r>
            <a:r>
              <a:rPr lang="fr-FR" dirty="0" err="1"/>
              <a:t>models</a:t>
            </a:r>
            <a:r>
              <a:rPr lang="fr-FR" dirty="0"/>
              <a:t> (esp. CH4)</a:t>
            </a:r>
          </a:p>
          <a:p>
            <a:endParaRPr lang="fr-FR" dirty="0"/>
          </a:p>
        </p:txBody>
      </p:sp>
      <p:sp>
        <p:nvSpPr>
          <p:cNvPr id="7" name="Espace réservé du texte 6">
            <a:extLst>
              <a:ext uri="{FF2B5EF4-FFF2-40B4-BE49-F238E27FC236}">
                <a16:creationId xmlns:a16="http://schemas.microsoft.com/office/drawing/2014/main" id="{D0744D8C-C631-044C-9C70-8FF581A86D51}"/>
              </a:ext>
            </a:extLst>
          </p:cNvPr>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4180631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51435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fr-FR" sz="600" dirty="0">
              <a:solidFill>
                <a:schemeClr val="bg1"/>
              </a:solidFill>
              <a:latin typeface="Lucida Sans Unicode" pitchFamily="34" charset="0"/>
            </a:endParaRPr>
          </a:p>
        </p:txBody>
      </p:sp>
      <p:pic>
        <p:nvPicPr>
          <p:cNvPr id="4" name="qqview_globe_bckd_PM25ant_201403_s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50540" y="0"/>
            <a:ext cx="4114800" cy="5143500"/>
          </a:xfrm>
          <a:prstGeom prst="rect">
            <a:avLst/>
          </a:prstGeom>
        </p:spPr>
      </p:pic>
      <p:pic>
        <p:nvPicPr>
          <p:cNvPr id="2" name="Image 1">
            <a:extLst>
              <a:ext uri="{FF2B5EF4-FFF2-40B4-BE49-F238E27FC236}">
                <a16:creationId xmlns:a16="http://schemas.microsoft.com/office/drawing/2014/main" id="{2F8F341D-C0B8-4ECE-8CE4-112E29E05EF9}"/>
              </a:ext>
            </a:extLst>
          </p:cNvPr>
          <p:cNvPicPr>
            <a:picLocks noChangeAspect="1"/>
          </p:cNvPicPr>
          <p:nvPr/>
        </p:nvPicPr>
        <p:blipFill rotWithShape="1">
          <a:blip r:embed="rId5"/>
          <a:srcRect l="16489" t="15760" r="39736" b="39837"/>
          <a:stretch/>
        </p:blipFill>
        <p:spPr>
          <a:xfrm>
            <a:off x="6669248" y="3475553"/>
            <a:ext cx="2333307" cy="1331339"/>
          </a:xfrm>
          <a:prstGeom prst="rect">
            <a:avLst/>
          </a:prstGeom>
        </p:spPr>
      </p:pic>
      <p:sp>
        <p:nvSpPr>
          <p:cNvPr id="6" name="ZoneTexte 5">
            <a:extLst>
              <a:ext uri="{FF2B5EF4-FFF2-40B4-BE49-F238E27FC236}">
                <a16:creationId xmlns:a16="http://schemas.microsoft.com/office/drawing/2014/main" id="{F8FA6D9C-8E25-41B1-BA8A-497DCE50AC5D}"/>
              </a:ext>
            </a:extLst>
          </p:cNvPr>
          <p:cNvSpPr txBox="1"/>
          <p:nvPr/>
        </p:nvSpPr>
        <p:spPr>
          <a:xfrm>
            <a:off x="6651589" y="4806892"/>
            <a:ext cx="2351926" cy="196208"/>
          </a:xfrm>
          <a:prstGeom prst="rect">
            <a:avLst/>
          </a:prstGeom>
          <a:noFill/>
        </p:spPr>
        <p:txBody>
          <a:bodyPr wrap="none" rtlCol="0">
            <a:spAutoFit/>
          </a:bodyPr>
          <a:lstStyle/>
          <a:p>
            <a:r>
              <a:rPr lang="fr-FR" sz="675" dirty="0">
                <a:solidFill>
                  <a:schemeClr val="bg1"/>
                </a:solidFill>
                <a:latin typeface="Lucida Sans Unicode" pitchFamily="34" charset="0"/>
              </a:rPr>
              <a:t>https://www.youtube.com/watch?v=mqe5MtR-TDE</a:t>
            </a:r>
          </a:p>
        </p:txBody>
      </p:sp>
    </p:spTree>
    <p:extLst>
      <p:ext uri="{BB962C8B-B14F-4D97-AF65-F5344CB8AC3E}">
        <p14:creationId xmlns:p14="http://schemas.microsoft.com/office/powerpoint/2010/main" val="343801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BF56C9-4907-5F4F-AD5E-D63DA8CEF214}"/>
              </a:ext>
            </a:extLst>
          </p:cNvPr>
          <p:cNvSpPr>
            <a:spLocks noGrp="1"/>
          </p:cNvSpPr>
          <p:nvPr>
            <p:ph type="title"/>
          </p:nvPr>
        </p:nvSpPr>
        <p:spPr/>
        <p:txBody>
          <a:bodyPr/>
          <a:lstStyle/>
          <a:p>
            <a:r>
              <a:rPr lang="fr-FR" dirty="0"/>
              <a:t>Long </a:t>
            </a:r>
            <a:r>
              <a:rPr lang="fr-FR" dirty="0" err="1"/>
              <a:t>term</a:t>
            </a:r>
            <a:r>
              <a:rPr lang="fr-FR" dirty="0"/>
              <a:t> trends</a:t>
            </a:r>
          </a:p>
        </p:txBody>
      </p:sp>
      <p:sp>
        <p:nvSpPr>
          <p:cNvPr id="3" name="Espace réservé de la date 2">
            <a:extLst>
              <a:ext uri="{FF2B5EF4-FFF2-40B4-BE49-F238E27FC236}">
                <a16:creationId xmlns:a16="http://schemas.microsoft.com/office/drawing/2014/main" id="{9BDB7B93-E26C-CD3C-571B-D7208DA003FD}"/>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EFCE2DD5-A422-B865-5E5F-4D31C5E9A8DE}"/>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9F915C4D-6829-9A63-A3D4-47D05E39A144}"/>
              </a:ext>
            </a:extLst>
          </p:cNvPr>
          <p:cNvSpPr>
            <a:spLocks noGrp="1"/>
          </p:cNvSpPr>
          <p:nvPr>
            <p:ph type="sldNum" sz="quarter" idx="12"/>
          </p:nvPr>
        </p:nvSpPr>
        <p:spPr/>
        <p:txBody>
          <a:bodyPr/>
          <a:lstStyle/>
          <a:p>
            <a:fld id="{733122C9-A0B9-462F-8757-0847AD287B63}" type="slidenum">
              <a:rPr lang="fr-FR" smtClean="0"/>
              <a:pPr/>
              <a:t>3</a:t>
            </a:fld>
            <a:endParaRPr lang="fr-FR" dirty="0"/>
          </a:p>
        </p:txBody>
      </p:sp>
      <p:sp>
        <p:nvSpPr>
          <p:cNvPr id="6" name="Espace réservé du contenu 5">
            <a:extLst>
              <a:ext uri="{FF2B5EF4-FFF2-40B4-BE49-F238E27FC236}">
                <a16:creationId xmlns:a16="http://schemas.microsoft.com/office/drawing/2014/main" id="{029A134A-A2D5-F1BC-8B9D-FD418626A479}"/>
              </a:ext>
            </a:extLst>
          </p:cNvPr>
          <p:cNvSpPr>
            <a:spLocks noGrp="1"/>
          </p:cNvSpPr>
          <p:nvPr>
            <p:ph sz="quarter" idx="14"/>
          </p:nvPr>
        </p:nvSpPr>
        <p:spPr>
          <a:xfrm>
            <a:off x="611560" y="3939862"/>
            <a:ext cx="2628440" cy="720080"/>
          </a:xfrm>
        </p:spPr>
        <p:txBody>
          <a:bodyPr/>
          <a:lstStyle/>
          <a:p>
            <a:pPr>
              <a:spcAft>
                <a:spcPts val="0"/>
              </a:spcAft>
            </a:pPr>
            <a:r>
              <a:rPr lang="fr-FR" dirty="0"/>
              <a:t>Background ozone flat/</a:t>
            </a:r>
            <a:r>
              <a:rPr lang="fr-FR" dirty="0" err="1"/>
              <a:t>increasing</a:t>
            </a:r>
            <a:endParaRPr lang="fr-FR" dirty="0"/>
          </a:p>
          <a:p>
            <a:pPr lvl="1">
              <a:spcBef>
                <a:spcPts val="0"/>
              </a:spcBef>
              <a:spcAft>
                <a:spcPts val="0"/>
              </a:spcAft>
            </a:pPr>
            <a:r>
              <a:rPr lang="fr-FR" dirty="0" err="1"/>
              <a:t>Less</a:t>
            </a:r>
            <a:r>
              <a:rPr lang="fr-FR" dirty="0"/>
              <a:t> titration in </a:t>
            </a:r>
            <a:r>
              <a:rPr lang="fr-FR" dirty="0" err="1"/>
              <a:t>urban</a:t>
            </a:r>
            <a:r>
              <a:rPr lang="fr-FR" dirty="0"/>
              <a:t> areas</a:t>
            </a:r>
          </a:p>
          <a:p>
            <a:pPr lvl="1">
              <a:spcBef>
                <a:spcPts val="0"/>
              </a:spcBef>
              <a:spcAft>
                <a:spcPts val="0"/>
              </a:spcAft>
            </a:pPr>
            <a:r>
              <a:rPr lang="fr-FR" dirty="0" err="1"/>
              <a:t>Hemispheric</a:t>
            </a:r>
            <a:r>
              <a:rPr lang="fr-FR" dirty="0"/>
              <a:t> </a:t>
            </a:r>
            <a:r>
              <a:rPr lang="fr-FR" dirty="0" err="1"/>
              <a:t>bruden</a:t>
            </a:r>
            <a:endParaRPr lang="fr-FR" dirty="0"/>
          </a:p>
          <a:p>
            <a:pPr lvl="1">
              <a:spcBef>
                <a:spcPts val="0"/>
              </a:spcBef>
              <a:spcAft>
                <a:spcPts val="0"/>
              </a:spcAft>
            </a:pPr>
            <a:r>
              <a:rPr lang="fr-FR" dirty="0" err="1"/>
              <a:t>Meteorological</a:t>
            </a:r>
            <a:r>
              <a:rPr lang="fr-FR" dirty="0"/>
              <a:t> </a:t>
            </a:r>
            <a:r>
              <a:rPr lang="fr-FR" dirty="0" err="1"/>
              <a:t>variability</a:t>
            </a:r>
            <a:endParaRPr lang="fr-FR" dirty="0"/>
          </a:p>
        </p:txBody>
      </p:sp>
      <p:sp>
        <p:nvSpPr>
          <p:cNvPr id="7" name="Espace réservé du texte 6">
            <a:extLst>
              <a:ext uri="{FF2B5EF4-FFF2-40B4-BE49-F238E27FC236}">
                <a16:creationId xmlns:a16="http://schemas.microsoft.com/office/drawing/2014/main" id="{64B6D4D1-3312-69C6-67FA-EEB5E07D3ECB}"/>
              </a:ext>
            </a:extLst>
          </p:cNvPr>
          <p:cNvSpPr>
            <a:spLocks noGrp="1"/>
          </p:cNvSpPr>
          <p:nvPr>
            <p:ph type="body" sz="quarter" idx="13"/>
          </p:nvPr>
        </p:nvSpPr>
        <p:spPr/>
        <p:txBody>
          <a:bodyPr/>
          <a:lstStyle/>
          <a:p>
            <a:endParaRPr lang="fr-FR"/>
          </a:p>
        </p:txBody>
      </p:sp>
      <p:sp>
        <p:nvSpPr>
          <p:cNvPr id="8" name="Espace réservé du texte 7">
            <a:extLst>
              <a:ext uri="{FF2B5EF4-FFF2-40B4-BE49-F238E27FC236}">
                <a16:creationId xmlns:a16="http://schemas.microsoft.com/office/drawing/2014/main" id="{3326C0A8-56E1-15C8-4496-765AB8E46569}"/>
              </a:ext>
            </a:extLst>
          </p:cNvPr>
          <p:cNvSpPr>
            <a:spLocks noGrp="1"/>
          </p:cNvSpPr>
          <p:nvPr>
            <p:ph type="body" sz="quarter" idx="15"/>
          </p:nvPr>
        </p:nvSpPr>
        <p:spPr/>
        <p:txBody>
          <a:bodyPr/>
          <a:lstStyle/>
          <a:p>
            <a:endParaRPr lang="fr-FR"/>
          </a:p>
        </p:txBody>
      </p:sp>
      <p:sp>
        <p:nvSpPr>
          <p:cNvPr id="12" name="Espace réservé du contenu 5">
            <a:extLst>
              <a:ext uri="{FF2B5EF4-FFF2-40B4-BE49-F238E27FC236}">
                <a16:creationId xmlns:a16="http://schemas.microsoft.com/office/drawing/2014/main" id="{FD3D44EA-6945-3BE0-D2BC-2B9EFF2EFA86}"/>
              </a:ext>
            </a:extLst>
          </p:cNvPr>
          <p:cNvSpPr txBox="1">
            <a:spLocks/>
          </p:cNvSpPr>
          <p:nvPr/>
        </p:nvSpPr>
        <p:spPr bwMode="gray">
          <a:xfrm>
            <a:off x="4985560" y="4024743"/>
            <a:ext cx="3690896" cy="72008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fr-FR" dirty="0"/>
              <a:t>Peak ozone </a:t>
            </a:r>
            <a:r>
              <a:rPr lang="fr-FR" dirty="0" err="1"/>
              <a:t>decrease</a:t>
            </a:r>
            <a:r>
              <a:rPr lang="fr-FR" dirty="0"/>
              <a:t> up to 2010, </a:t>
            </a:r>
            <a:r>
              <a:rPr lang="fr-FR" dirty="0" err="1"/>
              <a:t>then</a:t>
            </a:r>
            <a:r>
              <a:rPr lang="fr-FR" dirty="0"/>
              <a:t> flat trend</a:t>
            </a:r>
          </a:p>
          <a:p>
            <a:pPr lvl="1">
              <a:spcBef>
                <a:spcPts val="0"/>
              </a:spcBef>
              <a:spcAft>
                <a:spcPts val="0"/>
              </a:spcAft>
            </a:pPr>
            <a:r>
              <a:rPr lang="fr-FR" dirty="0"/>
              <a:t>Limited </a:t>
            </a:r>
            <a:r>
              <a:rPr lang="fr-FR" dirty="0" err="1"/>
              <a:t>efficiency</a:t>
            </a:r>
            <a:r>
              <a:rPr lang="fr-FR" dirty="0"/>
              <a:t> of mitigation in </a:t>
            </a:r>
            <a:r>
              <a:rPr lang="fr-FR" dirty="0" err="1"/>
              <a:t>precursors</a:t>
            </a:r>
            <a:endParaRPr lang="fr-FR" dirty="0"/>
          </a:p>
          <a:p>
            <a:pPr lvl="1">
              <a:spcBef>
                <a:spcPts val="0"/>
              </a:spcBef>
              <a:spcAft>
                <a:spcPts val="0"/>
              </a:spcAft>
            </a:pPr>
            <a:r>
              <a:rPr lang="fr-FR" dirty="0"/>
              <a:t>Levels </a:t>
            </a:r>
            <a:r>
              <a:rPr lang="fr-FR" dirty="0" err="1"/>
              <a:t>remain</a:t>
            </a:r>
            <a:r>
              <a:rPr lang="fr-FR" dirty="0"/>
              <a:t> </a:t>
            </a:r>
            <a:r>
              <a:rPr lang="fr-FR" dirty="0" err="1"/>
              <a:t>lower</a:t>
            </a:r>
            <a:r>
              <a:rPr lang="fr-FR" dirty="0"/>
              <a:t> in </a:t>
            </a:r>
            <a:r>
              <a:rPr lang="fr-FR" dirty="0" err="1"/>
              <a:t>urban</a:t>
            </a:r>
            <a:r>
              <a:rPr lang="fr-FR" dirty="0"/>
              <a:t>/trafic sites</a:t>
            </a:r>
          </a:p>
        </p:txBody>
      </p:sp>
      <p:sp>
        <p:nvSpPr>
          <p:cNvPr id="14" name="ZoneTexte 13">
            <a:extLst>
              <a:ext uri="{FF2B5EF4-FFF2-40B4-BE49-F238E27FC236}">
                <a16:creationId xmlns:a16="http://schemas.microsoft.com/office/drawing/2014/main" id="{A12C84E6-56CF-019A-2358-0FAC31CB369C}"/>
              </a:ext>
            </a:extLst>
          </p:cNvPr>
          <p:cNvSpPr txBox="1"/>
          <p:nvPr/>
        </p:nvSpPr>
        <p:spPr>
          <a:xfrm>
            <a:off x="6516216" y="1007478"/>
            <a:ext cx="2586721" cy="369332"/>
          </a:xfrm>
          <a:prstGeom prst="rect">
            <a:avLst/>
          </a:prstGeom>
          <a:noFill/>
        </p:spPr>
        <p:txBody>
          <a:bodyPr wrap="square">
            <a:spAutoFit/>
          </a:bodyPr>
          <a:lstStyle/>
          <a:p>
            <a:r>
              <a:rPr lang="fr-FR" sz="600" dirty="0">
                <a:hlinkClick r:id="rId2"/>
              </a:rPr>
              <a:t>https://www.eionet.europa.eu/etcs/etc-atni/products/etc-atni-reports/etc-atni-report-9-2021-long-term-trends-of-air-pollutants-at-national-level-2005-2019</a:t>
            </a:r>
            <a:r>
              <a:rPr lang="fr-FR" sz="600" dirty="0"/>
              <a:t> (</a:t>
            </a:r>
            <a:r>
              <a:rPr lang="fr-FR" sz="600" dirty="0" err="1"/>
              <a:t>updated</a:t>
            </a:r>
            <a:r>
              <a:rPr lang="fr-FR" sz="600" dirty="0"/>
              <a:t>)</a:t>
            </a:r>
          </a:p>
        </p:txBody>
      </p:sp>
      <p:pic>
        <p:nvPicPr>
          <p:cNvPr id="13" name="Image 12">
            <a:extLst>
              <a:ext uri="{FF2B5EF4-FFF2-40B4-BE49-F238E27FC236}">
                <a16:creationId xmlns:a16="http://schemas.microsoft.com/office/drawing/2014/main" id="{1FCE7E1E-C236-EA8F-54D1-F140902AED9D}"/>
              </a:ext>
            </a:extLst>
          </p:cNvPr>
          <p:cNvPicPr>
            <a:picLocks noChangeAspect="1"/>
          </p:cNvPicPr>
          <p:nvPr/>
        </p:nvPicPr>
        <p:blipFill rotWithShape="1">
          <a:blip r:embed="rId3">
            <a:extLst>
              <a:ext uri="{28A0092B-C50C-407E-A947-70E740481C1C}">
                <a14:useLocalDpi xmlns:a14="http://schemas.microsoft.com/office/drawing/2010/main" val="0"/>
              </a:ext>
            </a:extLst>
          </a:blip>
          <a:srcRect t="10609" r="1625"/>
          <a:stretch/>
        </p:blipFill>
        <p:spPr bwMode="auto">
          <a:xfrm>
            <a:off x="179512" y="1675341"/>
            <a:ext cx="4241522" cy="2140963"/>
          </a:xfrm>
          <a:prstGeom prst="rect">
            <a:avLst/>
          </a:prstGeom>
          <a:noFill/>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8E0DE7BA-3895-C07D-9829-44FA74CAD2E8}"/>
              </a:ext>
            </a:extLst>
          </p:cNvPr>
          <p:cNvPicPr>
            <a:picLocks noChangeAspect="1"/>
          </p:cNvPicPr>
          <p:nvPr/>
        </p:nvPicPr>
        <p:blipFill rotWithShape="1">
          <a:blip r:embed="rId4">
            <a:extLst>
              <a:ext uri="{28A0092B-C50C-407E-A947-70E740481C1C}">
                <a14:useLocalDpi xmlns:a14="http://schemas.microsoft.com/office/drawing/2010/main" val="0"/>
              </a:ext>
            </a:extLst>
          </a:blip>
          <a:srcRect t="9309" r="2827"/>
          <a:stretch/>
        </p:blipFill>
        <p:spPr bwMode="auto">
          <a:xfrm>
            <a:off x="4664279" y="1535411"/>
            <a:ext cx="4400042" cy="22808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6281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6FE5E-D10A-FCAC-FE6B-94FE5E77BCDF}"/>
              </a:ext>
            </a:extLst>
          </p:cNvPr>
          <p:cNvSpPr>
            <a:spLocks noGrp="1"/>
          </p:cNvSpPr>
          <p:nvPr>
            <p:ph type="title"/>
          </p:nvPr>
        </p:nvSpPr>
        <p:spPr/>
        <p:txBody>
          <a:bodyPr/>
          <a:lstStyle/>
          <a:p>
            <a:r>
              <a:rPr lang="fr-FR" dirty="0"/>
              <a:t>Long </a:t>
            </a:r>
            <a:r>
              <a:rPr lang="fr-FR" dirty="0" err="1"/>
              <a:t>term</a:t>
            </a:r>
            <a:r>
              <a:rPr lang="fr-FR" dirty="0"/>
              <a:t> trends</a:t>
            </a:r>
          </a:p>
        </p:txBody>
      </p:sp>
      <p:sp>
        <p:nvSpPr>
          <p:cNvPr id="3" name="Espace réservé de la date 2">
            <a:extLst>
              <a:ext uri="{FF2B5EF4-FFF2-40B4-BE49-F238E27FC236}">
                <a16:creationId xmlns:a16="http://schemas.microsoft.com/office/drawing/2014/main" id="{49DBB244-F9AF-F9CC-E9A6-0596A9B07762}"/>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EA14B49F-02FA-1223-8F37-6752FEB964C2}"/>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1BCF1427-BEA8-BEEA-E289-6C4034E5230D}"/>
              </a:ext>
            </a:extLst>
          </p:cNvPr>
          <p:cNvSpPr>
            <a:spLocks noGrp="1"/>
          </p:cNvSpPr>
          <p:nvPr>
            <p:ph type="sldNum" sz="quarter" idx="12"/>
          </p:nvPr>
        </p:nvSpPr>
        <p:spPr/>
        <p:txBody>
          <a:bodyPr/>
          <a:lstStyle/>
          <a:p>
            <a:fld id="{733122C9-A0B9-462F-8757-0847AD287B63}" type="slidenum">
              <a:rPr lang="fr-FR" smtClean="0"/>
              <a:pPr/>
              <a:t>4</a:t>
            </a:fld>
            <a:endParaRPr lang="fr-FR" dirty="0"/>
          </a:p>
        </p:txBody>
      </p:sp>
      <p:sp>
        <p:nvSpPr>
          <p:cNvPr id="7" name="Espace réservé du texte 6">
            <a:extLst>
              <a:ext uri="{FF2B5EF4-FFF2-40B4-BE49-F238E27FC236}">
                <a16:creationId xmlns:a16="http://schemas.microsoft.com/office/drawing/2014/main" id="{1F24FE02-6FAD-82C5-D398-E2D71521A1D8}"/>
              </a:ext>
            </a:extLst>
          </p:cNvPr>
          <p:cNvSpPr>
            <a:spLocks noGrp="1"/>
          </p:cNvSpPr>
          <p:nvPr>
            <p:ph type="body" sz="quarter" idx="13"/>
          </p:nvPr>
        </p:nvSpPr>
        <p:spPr/>
        <p:txBody>
          <a:bodyPr/>
          <a:lstStyle/>
          <a:p>
            <a:endParaRPr lang="fr-FR"/>
          </a:p>
        </p:txBody>
      </p:sp>
      <p:sp>
        <p:nvSpPr>
          <p:cNvPr id="13" name="Espace réservé du contenu 5">
            <a:extLst>
              <a:ext uri="{FF2B5EF4-FFF2-40B4-BE49-F238E27FC236}">
                <a16:creationId xmlns:a16="http://schemas.microsoft.com/office/drawing/2014/main" id="{AFECEEF4-1041-575C-C20C-3F1D32B05EFF}"/>
              </a:ext>
            </a:extLst>
          </p:cNvPr>
          <p:cNvSpPr txBox="1">
            <a:spLocks/>
          </p:cNvSpPr>
          <p:nvPr/>
        </p:nvSpPr>
        <p:spPr bwMode="gray">
          <a:xfrm>
            <a:off x="618528" y="4008202"/>
            <a:ext cx="2628440" cy="72008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fr-FR" dirty="0"/>
              <a:t>Background ozone </a:t>
            </a:r>
          </a:p>
          <a:p>
            <a:pPr lvl="1">
              <a:spcAft>
                <a:spcPts val="0"/>
              </a:spcAft>
            </a:pPr>
            <a:r>
              <a:rPr lang="fr-FR" dirty="0" err="1"/>
              <a:t>Many</a:t>
            </a:r>
            <a:r>
              <a:rPr lang="fr-FR" dirty="0"/>
              <a:t> </a:t>
            </a:r>
            <a:r>
              <a:rPr lang="fr-FR" dirty="0" err="1"/>
              <a:t>significant</a:t>
            </a:r>
            <a:r>
              <a:rPr lang="fr-FR" dirty="0"/>
              <a:t> </a:t>
            </a:r>
            <a:r>
              <a:rPr lang="fr-FR" dirty="0" err="1"/>
              <a:t>increases</a:t>
            </a:r>
            <a:endParaRPr lang="fr-FR" dirty="0"/>
          </a:p>
        </p:txBody>
      </p:sp>
      <p:sp>
        <p:nvSpPr>
          <p:cNvPr id="17" name="ZoneTexte 16">
            <a:extLst>
              <a:ext uri="{FF2B5EF4-FFF2-40B4-BE49-F238E27FC236}">
                <a16:creationId xmlns:a16="http://schemas.microsoft.com/office/drawing/2014/main" id="{11EAF11B-9001-ED28-49CE-F71E1142F6FC}"/>
              </a:ext>
            </a:extLst>
          </p:cNvPr>
          <p:cNvSpPr txBox="1"/>
          <p:nvPr/>
        </p:nvSpPr>
        <p:spPr>
          <a:xfrm>
            <a:off x="613881" y="1375688"/>
            <a:ext cx="2950007" cy="261610"/>
          </a:xfrm>
          <a:prstGeom prst="rect">
            <a:avLst/>
          </a:prstGeom>
          <a:noFill/>
        </p:spPr>
        <p:txBody>
          <a:bodyPr wrap="square">
            <a:spAutoFit/>
          </a:bodyPr>
          <a:lstStyle/>
          <a:p>
            <a:r>
              <a:rPr lang="en-US" sz="1100" dirty="0"/>
              <a:t>O3 annual mean (µg/m3/</a:t>
            </a:r>
            <a:r>
              <a:rPr lang="en-US" sz="1100" dirty="0" err="1"/>
              <a:t>yr</a:t>
            </a:r>
            <a:r>
              <a:rPr lang="en-US" sz="1100" dirty="0"/>
              <a:t>) 2005-2021</a:t>
            </a:r>
            <a:endParaRPr lang="fr-FR" sz="1100" dirty="0"/>
          </a:p>
        </p:txBody>
      </p:sp>
      <p:sp>
        <p:nvSpPr>
          <p:cNvPr id="20" name="ZoneTexte 19">
            <a:extLst>
              <a:ext uri="{FF2B5EF4-FFF2-40B4-BE49-F238E27FC236}">
                <a16:creationId xmlns:a16="http://schemas.microsoft.com/office/drawing/2014/main" id="{FD10346D-C89B-15CC-9688-67949389C72A}"/>
              </a:ext>
            </a:extLst>
          </p:cNvPr>
          <p:cNvSpPr txBox="1"/>
          <p:nvPr/>
        </p:nvSpPr>
        <p:spPr>
          <a:xfrm>
            <a:off x="4932040" y="1375688"/>
            <a:ext cx="2950007" cy="261610"/>
          </a:xfrm>
          <a:prstGeom prst="rect">
            <a:avLst/>
          </a:prstGeom>
          <a:noFill/>
        </p:spPr>
        <p:txBody>
          <a:bodyPr wrap="square">
            <a:spAutoFit/>
          </a:bodyPr>
          <a:lstStyle/>
          <a:p>
            <a:r>
              <a:rPr lang="en-US" sz="1100" dirty="0"/>
              <a:t>O3 4MDA8 peaks (µg/m3/</a:t>
            </a:r>
            <a:r>
              <a:rPr lang="en-US" sz="1100" dirty="0" err="1"/>
              <a:t>yr</a:t>
            </a:r>
            <a:r>
              <a:rPr lang="en-US" sz="1100" dirty="0"/>
              <a:t>) 2005-2021</a:t>
            </a:r>
            <a:endParaRPr lang="fr-FR" sz="1100" dirty="0"/>
          </a:p>
        </p:txBody>
      </p:sp>
      <p:sp>
        <p:nvSpPr>
          <p:cNvPr id="21" name="Espace réservé du contenu 5">
            <a:extLst>
              <a:ext uri="{FF2B5EF4-FFF2-40B4-BE49-F238E27FC236}">
                <a16:creationId xmlns:a16="http://schemas.microsoft.com/office/drawing/2014/main" id="{A147F4C5-10FB-91E6-9B10-1A1169E961E2}"/>
              </a:ext>
            </a:extLst>
          </p:cNvPr>
          <p:cNvSpPr txBox="1">
            <a:spLocks/>
          </p:cNvSpPr>
          <p:nvPr/>
        </p:nvSpPr>
        <p:spPr bwMode="gray">
          <a:xfrm>
            <a:off x="4733780" y="4083918"/>
            <a:ext cx="2628440" cy="72008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fr-FR" dirty="0" err="1"/>
              <a:t>Peaks</a:t>
            </a:r>
            <a:endParaRPr lang="fr-FR" dirty="0"/>
          </a:p>
          <a:p>
            <a:pPr lvl="1">
              <a:spcAft>
                <a:spcPts val="0"/>
              </a:spcAft>
            </a:pPr>
            <a:r>
              <a:rPr lang="fr-FR" dirty="0"/>
              <a:t>Very </a:t>
            </a:r>
            <a:r>
              <a:rPr lang="fr-FR" dirty="0" err="1"/>
              <a:t>noisy</a:t>
            </a:r>
            <a:r>
              <a:rPr lang="fr-FR" dirty="0"/>
              <a:t>, </a:t>
            </a:r>
            <a:r>
              <a:rPr lang="fr-FR" dirty="0" err="1"/>
              <a:t>mostly</a:t>
            </a:r>
            <a:r>
              <a:rPr lang="fr-FR" dirty="0"/>
              <a:t> non-</a:t>
            </a:r>
            <a:r>
              <a:rPr lang="fr-FR" dirty="0" err="1"/>
              <a:t>significant</a:t>
            </a:r>
            <a:endParaRPr lang="fr-FR" dirty="0"/>
          </a:p>
          <a:p>
            <a:pPr lvl="1">
              <a:spcAft>
                <a:spcPts val="0"/>
              </a:spcAft>
            </a:pPr>
            <a:r>
              <a:rPr lang="fr-FR" dirty="0"/>
              <a:t>More </a:t>
            </a:r>
            <a:r>
              <a:rPr lang="fr-FR" dirty="0" err="1"/>
              <a:t>decreases</a:t>
            </a:r>
            <a:r>
              <a:rPr lang="fr-FR" dirty="0"/>
              <a:t> in </a:t>
            </a:r>
            <a:r>
              <a:rPr lang="fr-FR" dirty="0" err="1"/>
              <a:t>south</a:t>
            </a:r>
            <a:r>
              <a:rPr lang="fr-FR" dirty="0"/>
              <a:t> Europe</a:t>
            </a:r>
          </a:p>
        </p:txBody>
      </p:sp>
      <p:pic>
        <p:nvPicPr>
          <p:cNvPr id="6" name="Image 5">
            <a:extLst>
              <a:ext uri="{FF2B5EF4-FFF2-40B4-BE49-F238E27FC236}">
                <a16:creationId xmlns:a16="http://schemas.microsoft.com/office/drawing/2014/main" id="{31C38102-47DF-2C4C-6951-E5E2886A8483}"/>
              </a:ext>
            </a:extLst>
          </p:cNvPr>
          <p:cNvPicPr>
            <a:picLocks noChangeAspect="1"/>
          </p:cNvPicPr>
          <p:nvPr/>
        </p:nvPicPr>
        <p:blipFill rotWithShape="1">
          <a:blip r:embed="rId2">
            <a:extLst>
              <a:ext uri="{28A0092B-C50C-407E-A947-70E740481C1C}">
                <a14:useLocalDpi xmlns:a14="http://schemas.microsoft.com/office/drawing/2010/main" val="0"/>
              </a:ext>
            </a:extLst>
          </a:blip>
          <a:srcRect t="11695" r="1059"/>
          <a:stretch/>
        </p:blipFill>
        <p:spPr bwMode="auto">
          <a:xfrm>
            <a:off x="338542" y="1623638"/>
            <a:ext cx="3543954" cy="2259861"/>
          </a:xfrm>
          <a:prstGeom prst="rect">
            <a:avLst/>
          </a:prstGeom>
          <a:noFill/>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96ACFC97-C33A-8BE5-9FFE-DFD83F1D06F9}"/>
              </a:ext>
            </a:extLst>
          </p:cNvPr>
          <p:cNvPicPr>
            <a:picLocks noChangeAspect="1"/>
          </p:cNvPicPr>
          <p:nvPr/>
        </p:nvPicPr>
        <p:blipFill rotWithShape="1">
          <a:blip r:embed="rId3">
            <a:extLst>
              <a:ext uri="{28A0092B-C50C-407E-A947-70E740481C1C}">
                <a14:useLocalDpi xmlns:a14="http://schemas.microsoft.com/office/drawing/2010/main" val="0"/>
              </a:ext>
            </a:extLst>
          </a:blip>
          <a:srcRect t="12074" r="650"/>
          <a:stretch/>
        </p:blipFill>
        <p:spPr bwMode="auto">
          <a:xfrm>
            <a:off x="4577516" y="1631449"/>
            <a:ext cx="3643873" cy="23042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2889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E6A251-8FD3-9669-00A7-81B831DB185C}"/>
              </a:ext>
            </a:extLst>
          </p:cNvPr>
          <p:cNvSpPr>
            <a:spLocks noGrp="1"/>
          </p:cNvSpPr>
          <p:nvPr>
            <p:ph type="title"/>
          </p:nvPr>
        </p:nvSpPr>
        <p:spPr/>
        <p:txBody>
          <a:bodyPr/>
          <a:lstStyle/>
          <a:p>
            <a:r>
              <a:rPr lang="fr-FR" dirty="0"/>
              <a:t>Long </a:t>
            </a:r>
            <a:r>
              <a:rPr lang="fr-FR" dirty="0" err="1"/>
              <a:t>term</a:t>
            </a:r>
            <a:r>
              <a:rPr lang="fr-FR" dirty="0"/>
              <a:t> trends</a:t>
            </a:r>
          </a:p>
        </p:txBody>
      </p:sp>
      <p:sp>
        <p:nvSpPr>
          <p:cNvPr id="3" name="Espace réservé de la date 2">
            <a:extLst>
              <a:ext uri="{FF2B5EF4-FFF2-40B4-BE49-F238E27FC236}">
                <a16:creationId xmlns:a16="http://schemas.microsoft.com/office/drawing/2014/main" id="{9302554A-67C5-0483-D0FA-56ABFAFFD0D1}"/>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F8B6ECB3-716B-7D44-473D-4941922C2850}"/>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9D969819-BE56-D1D0-8EEE-06A8A07F5230}"/>
              </a:ext>
            </a:extLst>
          </p:cNvPr>
          <p:cNvSpPr>
            <a:spLocks noGrp="1"/>
          </p:cNvSpPr>
          <p:nvPr>
            <p:ph type="sldNum" sz="quarter" idx="12"/>
          </p:nvPr>
        </p:nvSpPr>
        <p:spPr/>
        <p:txBody>
          <a:bodyPr/>
          <a:lstStyle/>
          <a:p>
            <a:fld id="{733122C9-A0B9-462F-8757-0847AD287B63}" type="slidenum">
              <a:rPr lang="fr-FR" smtClean="0"/>
              <a:pPr/>
              <a:t>5</a:t>
            </a:fld>
            <a:endParaRPr lang="fr-FR" dirty="0"/>
          </a:p>
        </p:txBody>
      </p:sp>
      <p:sp>
        <p:nvSpPr>
          <p:cNvPr id="7" name="Espace réservé du texte 6">
            <a:extLst>
              <a:ext uri="{FF2B5EF4-FFF2-40B4-BE49-F238E27FC236}">
                <a16:creationId xmlns:a16="http://schemas.microsoft.com/office/drawing/2014/main" id="{A90C278D-27DA-7B40-1AFE-07FD50634B57}"/>
              </a:ext>
            </a:extLst>
          </p:cNvPr>
          <p:cNvSpPr>
            <a:spLocks noGrp="1"/>
          </p:cNvSpPr>
          <p:nvPr>
            <p:ph type="body" sz="quarter" idx="13"/>
          </p:nvPr>
        </p:nvSpPr>
        <p:spPr/>
        <p:txBody>
          <a:bodyPr/>
          <a:lstStyle/>
          <a:p>
            <a:endParaRPr lang="fr-FR"/>
          </a:p>
        </p:txBody>
      </p:sp>
      <p:sp>
        <p:nvSpPr>
          <p:cNvPr id="8" name="Espace réservé du texte 7">
            <a:extLst>
              <a:ext uri="{FF2B5EF4-FFF2-40B4-BE49-F238E27FC236}">
                <a16:creationId xmlns:a16="http://schemas.microsoft.com/office/drawing/2014/main" id="{BCE81B11-42A6-C4DA-6659-95EA6DA4ECF7}"/>
              </a:ext>
            </a:extLst>
          </p:cNvPr>
          <p:cNvSpPr>
            <a:spLocks noGrp="1"/>
          </p:cNvSpPr>
          <p:nvPr>
            <p:ph type="body" sz="quarter" idx="15"/>
          </p:nvPr>
        </p:nvSpPr>
        <p:spPr/>
        <p:txBody>
          <a:bodyPr/>
          <a:lstStyle/>
          <a:p>
            <a:endParaRPr lang="fr-FR"/>
          </a:p>
        </p:txBody>
      </p:sp>
      <p:pic>
        <p:nvPicPr>
          <p:cNvPr id="1025" name="Image 307">
            <a:extLst>
              <a:ext uri="{FF2B5EF4-FFF2-40B4-BE49-F238E27FC236}">
                <a16:creationId xmlns:a16="http://schemas.microsoft.com/office/drawing/2014/main" id="{4D6A3AD3-5D83-5F6E-4B66-067D8141C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410"/>
          <a:stretch>
            <a:fillRect/>
          </a:stretch>
        </p:blipFill>
        <p:spPr bwMode="auto">
          <a:xfrm>
            <a:off x="4395562" y="1829187"/>
            <a:ext cx="3736876" cy="187565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7E7981A6-0419-6B9D-92B5-060649B344A2}"/>
              </a:ext>
            </a:extLst>
          </p:cNvPr>
          <p:cNvPicPr>
            <a:picLocks noChangeAspect="1"/>
          </p:cNvPicPr>
          <p:nvPr/>
        </p:nvPicPr>
        <p:blipFill rotWithShape="1">
          <a:blip r:embed="rId3"/>
          <a:srcRect l="9051" t="23400" r="42125" b="12201"/>
          <a:stretch/>
        </p:blipFill>
        <p:spPr>
          <a:xfrm>
            <a:off x="402561" y="1400299"/>
            <a:ext cx="3269517" cy="2425771"/>
          </a:xfrm>
          <a:prstGeom prst="rect">
            <a:avLst/>
          </a:prstGeom>
        </p:spPr>
      </p:pic>
      <p:sp>
        <p:nvSpPr>
          <p:cNvPr id="11" name="Espace réservé du contenu 5">
            <a:extLst>
              <a:ext uri="{FF2B5EF4-FFF2-40B4-BE49-F238E27FC236}">
                <a16:creationId xmlns:a16="http://schemas.microsoft.com/office/drawing/2014/main" id="{44991ED6-544F-11A2-4E03-9B80E837C3B6}"/>
              </a:ext>
            </a:extLst>
          </p:cNvPr>
          <p:cNvSpPr txBox="1">
            <a:spLocks/>
          </p:cNvSpPr>
          <p:nvPr/>
        </p:nvSpPr>
        <p:spPr bwMode="gray">
          <a:xfrm>
            <a:off x="618528" y="4008202"/>
            <a:ext cx="2628440" cy="72008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fr-FR" dirty="0"/>
              <a:t>1990-2000 versus 2000-2010</a:t>
            </a:r>
          </a:p>
          <a:p>
            <a:pPr lvl="1">
              <a:spcAft>
                <a:spcPts val="0"/>
              </a:spcAft>
            </a:pPr>
            <a:r>
              <a:rPr lang="fr-FR" dirty="0" err="1"/>
              <a:t>Decreases</a:t>
            </a:r>
            <a:r>
              <a:rPr lang="fr-FR" dirty="0"/>
              <a:t> over </a:t>
            </a:r>
            <a:r>
              <a:rPr lang="fr-FR" dirty="0" err="1"/>
              <a:t>highest</a:t>
            </a:r>
            <a:r>
              <a:rPr lang="fr-FR" dirty="0"/>
              <a:t> percentiles</a:t>
            </a:r>
          </a:p>
        </p:txBody>
      </p:sp>
      <p:sp>
        <p:nvSpPr>
          <p:cNvPr id="12" name="Espace réservé du contenu 5">
            <a:extLst>
              <a:ext uri="{FF2B5EF4-FFF2-40B4-BE49-F238E27FC236}">
                <a16:creationId xmlns:a16="http://schemas.microsoft.com/office/drawing/2014/main" id="{A73E14A1-B4FA-61BC-5ECC-B13FC4698B2E}"/>
              </a:ext>
            </a:extLst>
          </p:cNvPr>
          <p:cNvSpPr txBox="1">
            <a:spLocks/>
          </p:cNvSpPr>
          <p:nvPr/>
        </p:nvSpPr>
        <p:spPr bwMode="gray">
          <a:xfrm>
            <a:off x="4860032" y="3967026"/>
            <a:ext cx="2880320" cy="72008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fr-FR" dirty="0"/>
              <a:t>Distribution </a:t>
            </a:r>
            <a:r>
              <a:rPr lang="fr-FR" dirty="0" err="1"/>
              <a:t>across</a:t>
            </a:r>
            <a:r>
              <a:rPr lang="fr-FR" dirty="0"/>
              <a:t> ~1000 sites of </a:t>
            </a:r>
            <a:r>
              <a:rPr lang="fr-FR" dirty="0" err="1"/>
              <a:t>daily</a:t>
            </a:r>
            <a:r>
              <a:rPr lang="fr-FR" dirty="0"/>
              <a:t> </a:t>
            </a:r>
            <a:r>
              <a:rPr lang="fr-FR" dirty="0" err="1"/>
              <a:t>peak</a:t>
            </a:r>
            <a:r>
              <a:rPr lang="fr-FR" dirty="0"/>
              <a:t> trend 2005-2019</a:t>
            </a:r>
          </a:p>
          <a:p>
            <a:pPr lvl="1">
              <a:spcAft>
                <a:spcPts val="0"/>
              </a:spcAft>
            </a:pPr>
            <a:r>
              <a:rPr lang="fr-FR" dirty="0" err="1"/>
              <a:t>Decreases</a:t>
            </a:r>
            <a:r>
              <a:rPr lang="fr-FR" dirty="0"/>
              <a:t> </a:t>
            </a:r>
            <a:r>
              <a:rPr lang="fr-FR" dirty="0" err="1"/>
              <a:t>only</a:t>
            </a:r>
            <a:r>
              <a:rPr lang="fr-FR" dirty="0"/>
              <a:t> at sites </a:t>
            </a:r>
            <a:r>
              <a:rPr lang="fr-FR" dirty="0" err="1"/>
              <a:t>exposed</a:t>
            </a:r>
            <a:r>
              <a:rPr lang="fr-FR" dirty="0"/>
              <a:t> to </a:t>
            </a:r>
            <a:r>
              <a:rPr lang="fr-FR" dirty="0" err="1"/>
              <a:t>higher</a:t>
            </a:r>
            <a:r>
              <a:rPr lang="fr-FR" dirty="0"/>
              <a:t> quantiles, and </a:t>
            </a:r>
            <a:r>
              <a:rPr lang="fr-FR" dirty="0" err="1"/>
              <a:t>less</a:t>
            </a:r>
            <a:r>
              <a:rPr lang="fr-FR" dirty="0"/>
              <a:t> </a:t>
            </a:r>
            <a:r>
              <a:rPr lang="fr-FR" dirty="0" err="1"/>
              <a:t>than</a:t>
            </a:r>
            <a:r>
              <a:rPr lang="fr-FR" dirty="0"/>
              <a:t> 10%</a:t>
            </a:r>
          </a:p>
        </p:txBody>
      </p:sp>
    </p:spTree>
    <p:extLst>
      <p:ext uri="{BB962C8B-B14F-4D97-AF65-F5344CB8AC3E}">
        <p14:creationId xmlns:p14="http://schemas.microsoft.com/office/powerpoint/2010/main" val="1797173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FCA4BE-BB05-1C0E-2B73-5E5F1B6784F3}"/>
              </a:ext>
            </a:extLst>
          </p:cNvPr>
          <p:cNvSpPr>
            <a:spLocks noGrp="1"/>
          </p:cNvSpPr>
          <p:nvPr>
            <p:ph type="title"/>
          </p:nvPr>
        </p:nvSpPr>
        <p:spPr/>
        <p:txBody>
          <a:bodyPr/>
          <a:lstStyle/>
          <a:p>
            <a:r>
              <a:rPr lang="fr-FR" dirty="0"/>
              <a:t>Long </a:t>
            </a:r>
            <a:r>
              <a:rPr lang="fr-FR" dirty="0" err="1"/>
              <a:t>term</a:t>
            </a:r>
            <a:r>
              <a:rPr lang="fr-FR" dirty="0"/>
              <a:t> trends</a:t>
            </a:r>
          </a:p>
        </p:txBody>
      </p:sp>
      <p:sp>
        <p:nvSpPr>
          <p:cNvPr id="3" name="Espace réservé de la date 2">
            <a:extLst>
              <a:ext uri="{FF2B5EF4-FFF2-40B4-BE49-F238E27FC236}">
                <a16:creationId xmlns:a16="http://schemas.microsoft.com/office/drawing/2014/main" id="{E14A5A90-EB8B-F1F3-B8C8-325F12D1F30D}"/>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BE000EC4-1B18-21EC-52F1-7953FEF49B8C}"/>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1BA1283E-BDC0-F627-4896-D81F6D2EC696}"/>
              </a:ext>
            </a:extLst>
          </p:cNvPr>
          <p:cNvSpPr>
            <a:spLocks noGrp="1"/>
          </p:cNvSpPr>
          <p:nvPr>
            <p:ph type="sldNum" sz="quarter" idx="12"/>
          </p:nvPr>
        </p:nvSpPr>
        <p:spPr/>
        <p:txBody>
          <a:bodyPr/>
          <a:lstStyle/>
          <a:p>
            <a:fld id="{733122C9-A0B9-462F-8757-0847AD287B63}" type="slidenum">
              <a:rPr lang="fr-FR" smtClean="0"/>
              <a:pPr/>
              <a:t>6</a:t>
            </a:fld>
            <a:endParaRPr lang="fr-FR" dirty="0"/>
          </a:p>
        </p:txBody>
      </p:sp>
      <p:sp>
        <p:nvSpPr>
          <p:cNvPr id="7" name="Espace réservé du texte 6">
            <a:extLst>
              <a:ext uri="{FF2B5EF4-FFF2-40B4-BE49-F238E27FC236}">
                <a16:creationId xmlns:a16="http://schemas.microsoft.com/office/drawing/2014/main" id="{3C748341-531C-D55A-E0B3-6CCE8A5E8E46}"/>
              </a:ext>
            </a:extLst>
          </p:cNvPr>
          <p:cNvSpPr>
            <a:spLocks noGrp="1"/>
          </p:cNvSpPr>
          <p:nvPr>
            <p:ph type="body" sz="quarter" idx="13"/>
          </p:nvPr>
        </p:nvSpPr>
        <p:spPr/>
        <p:txBody>
          <a:bodyPr/>
          <a:lstStyle/>
          <a:p>
            <a:endParaRPr lang="fr-FR"/>
          </a:p>
        </p:txBody>
      </p:sp>
      <p:sp>
        <p:nvSpPr>
          <p:cNvPr id="12" name="Espace réservé du contenu 5">
            <a:extLst>
              <a:ext uri="{FF2B5EF4-FFF2-40B4-BE49-F238E27FC236}">
                <a16:creationId xmlns:a16="http://schemas.microsoft.com/office/drawing/2014/main" id="{500D2962-8FFC-08F8-2599-0E84E32C23D6}"/>
              </a:ext>
            </a:extLst>
          </p:cNvPr>
          <p:cNvSpPr txBox="1">
            <a:spLocks/>
          </p:cNvSpPr>
          <p:nvPr/>
        </p:nvSpPr>
        <p:spPr bwMode="gray">
          <a:xfrm>
            <a:off x="4336552" y="1063001"/>
            <a:ext cx="4483920" cy="170896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fr-FR" dirty="0"/>
              <a:t>Clear </a:t>
            </a:r>
            <a:r>
              <a:rPr lang="fr-FR" dirty="0" err="1"/>
              <a:t>Mismatch</a:t>
            </a:r>
            <a:r>
              <a:rPr lang="fr-FR" dirty="0"/>
              <a:t> </a:t>
            </a:r>
          </a:p>
          <a:p>
            <a:pPr lvl="1">
              <a:spcAft>
                <a:spcPts val="0"/>
              </a:spcAft>
            </a:pPr>
            <a:r>
              <a:rPr lang="fr-FR" dirty="0"/>
              <a:t>NOx &amp; VOC trends [50%] and O3 </a:t>
            </a:r>
            <a:r>
              <a:rPr lang="fr-FR" dirty="0" err="1"/>
              <a:t>avg</a:t>
            </a:r>
            <a:r>
              <a:rPr lang="fr-FR" dirty="0"/>
              <a:t> [0;15%] or O3 </a:t>
            </a:r>
            <a:r>
              <a:rPr lang="fr-FR" dirty="0" err="1"/>
              <a:t>peaks</a:t>
            </a:r>
            <a:r>
              <a:rPr lang="fr-FR" dirty="0"/>
              <a:t> [-15; 0%]</a:t>
            </a:r>
          </a:p>
          <a:p>
            <a:pPr lvl="1">
              <a:spcAft>
                <a:spcPts val="0"/>
              </a:spcAft>
            </a:pPr>
            <a:endParaRPr lang="fr-FR" dirty="0"/>
          </a:p>
          <a:p>
            <a:pPr lvl="1">
              <a:spcAft>
                <a:spcPts val="0"/>
              </a:spcAft>
            </a:pPr>
            <a:r>
              <a:rPr lang="fr-FR" dirty="0" err="1"/>
              <a:t>Questioning</a:t>
            </a:r>
            <a:r>
              <a:rPr lang="fr-FR" dirty="0"/>
              <a:t> on the </a:t>
            </a:r>
            <a:r>
              <a:rPr lang="fr-FR" dirty="0" err="1"/>
              <a:t>efficiency</a:t>
            </a:r>
            <a:r>
              <a:rPr lang="fr-FR" dirty="0"/>
              <a:t> of mitigation </a:t>
            </a:r>
            <a:r>
              <a:rPr lang="fr-FR" dirty="0" err="1"/>
              <a:t>measures</a:t>
            </a:r>
            <a:endParaRPr lang="fr-FR" dirty="0"/>
          </a:p>
          <a:p>
            <a:pPr lvl="1">
              <a:spcAft>
                <a:spcPts val="0"/>
              </a:spcAft>
            </a:pPr>
            <a:r>
              <a:rPr lang="fr-FR" dirty="0"/>
              <a:t>Need to </a:t>
            </a:r>
            <a:r>
              <a:rPr lang="fr-FR" dirty="0" err="1"/>
              <a:t>better</a:t>
            </a:r>
            <a:r>
              <a:rPr lang="fr-FR" dirty="0"/>
              <a:t> </a:t>
            </a:r>
            <a:r>
              <a:rPr lang="fr-FR" dirty="0" err="1"/>
              <a:t>isolate</a:t>
            </a:r>
            <a:r>
              <a:rPr lang="fr-FR" dirty="0"/>
              <a:t> the </a:t>
            </a:r>
            <a:r>
              <a:rPr lang="fr-FR" dirty="0" err="1"/>
              <a:t>natural</a:t>
            </a:r>
            <a:r>
              <a:rPr lang="fr-FR" dirty="0"/>
              <a:t> versus / « </a:t>
            </a:r>
            <a:r>
              <a:rPr lang="fr-FR" dirty="0" err="1"/>
              <a:t>mitigable</a:t>
            </a:r>
            <a:r>
              <a:rPr lang="fr-FR" dirty="0"/>
              <a:t> » fraction</a:t>
            </a:r>
          </a:p>
          <a:p>
            <a:pPr lvl="1">
              <a:spcAft>
                <a:spcPts val="0"/>
              </a:spcAft>
            </a:pPr>
            <a:endParaRPr lang="fr-FR" dirty="0"/>
          </a:p>
          <a:p>
            <a:pPr lvl="1">
              <a:spcAft>
                <a:spcPts val="0"/>
              </a:spcAft>
            </a:pPr>
            <a:r>
              <a:rPr lang="fr-FR" dirty="0" err="1"/>
              <a:t>Raising</a:t>
            </a:r>
            <a:r>
              <a:rPr lang="fr-FR" dirty="0"/>
              <a:t> question </a:t>
            </a:r>
            <a:r>
              <a:rPr lang="fr-FR" dirty="0" err="1"/>
              <a:t>whether</a:t>
            </a:r>
            <a:r>
              <a:rPr lang="fr-FR" dirty="0"/>
              <a:t> </a:t>
            </a:r>
            <a:r>
              <a:rPr lang="fr-FR" dirty="0" err="1"/>
              <a:t>increasing</a:t>
            </a:r>
            <a:r>
              <a:rPr lang="fr-FR" dirty="0"/>
              <a:t> O3 as a </a:t>
            </a:r>
            <a:r>
              <a:rPr lang="fr-FR" dirty="0" err="1"/>
              <a:t>result</a:t>
            </a:r>
            <a:r>
              <a:rPr lang="fr-FR" dirty="0"/>
              <a:t> of </a:t>
            </a:r>
            <a:r>
              <a:rPr lang="fr-FR" dirty="0" err="1"/>
              <a:t>reduced</a:t>
            </a:r>
            <a:r>
              <a:rPr lang="fr-FR" dirty="0"/>
              <a:t> NO2 </a:t>
            </a:r>
            <a:r>
              <a:rPr lang="fr-FR" dirty="0" err="1"/>
              <a:t>is</a:t>
            </a:r>
            <a:r>
              <a:rPr lang="fr-FR" dirty="0"/>
              <a:t> a </a:t>
            </a:r>
            <a:r>
              <a:rPr lang="fr-FR" dirty="0" err="1"/>
              <a:t>concern</a:t>
            </a:r>
            <a:r>
              <a:rPr lang="fr-FR" dirty="0"/>
              <a:t> for </a:t>
            </a:r>
            <a:r>
              <a:rPr lang="fr-FR" dirty="0" err="1"/>
              <a:t>health</a:t>
            </a:r>
            <a:r>
              <a:rPr lang="fr-FR" dirty="0"/>
              <a:t> (if </a:t>
            </a:r>
            <a:r>
              <a:rPr lang="fr-FR" dirty="0" err="1"/>
              <a:t>overall</a:t>
            </a:r>
            <a:r>
              <a:rPr lang="fr-FR" dirty="0"/>
              <a:t> </a:t>
            </a:r>
            <a:r>
              <a:rPr lang="fr-FR" dirty="0" err="1"/>
              <a:t>oxidant</a:t>
            </a:r>
            <a:r>
              <a:rPr lang="fr-FR" dirty="0"/>
              <a:t> </a:t>
            </a:r>
            <a:r>
              <a:rPr lang="fr-FR" dirty="0" err="1"/>
              <a:t>decrease</a:t>
            </a:r>
            <a:r>
              <a:rPr lang="fr-FR" dirty="0"/>
              <a:t>)</a:t>
            </a:r>
          </a:p>
        </p:txBody>
      </p:sp>
      <p:pic>
        <p:nvPicPr>
          <p:cNvPr id="8" name="Image 7">
            <a:extLst>
              <a:ext uri="{FF2B5EF4-FFF2-40B4-BE49-F238E27FC236}">
                <a16:creationId xmlns:a16="http://schemas.microsoft.com/office/drawing/2014/main" id="{9E137924-ABA8-A16F-D96A-EAE287006C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843098"/>
            <a:ext cx="3257754" cy="1809704"/>
          </a:xfrm>
          <a:prstGeom prst="rect">
            <a:avLst/>
          </a:prstGeom>
          <a:noFill/>
          <a:ln>
            <a:noFill/>
          </a:ln>
        </p:spPr>
      </p:pic>
      <p:graphicFrame>
        <p:nvGraphicFramePr>
          <p:cNvPr id="10" name="Tableau 9">
            <a:extLst>
              <a:ext uri="{FF2B5EF4-FFF2-40B4-BE49-F238E27FC236}">
                <a16:creationId xmlns:a16="http://schemas.microsoft.com/office/drawing/2014/main" id="{D481612E-D448-2323-C7FE-CE14F5DFFA23}"/>
              </a:ext>
            </a:extLst>
          </p:cNvPr>
          <p:cNvGraphicFramePr>
            <a:graphicFrameLocks noGrp="1"/>
          </p:cNvGraphicFramePr>
          <p:nvPr>
            <p:extLst>
              <p:ext uri="{D42A27DB-BD31-4B8C-83A1-F6EECF244321}">
                <p14:modId xmlns:p14="http://schemas.microsoft.com/office/powerpoint/2010/main" val="3424504600"/>
              </p:ext>
            </p:extLst>
          </p:nvPr>
        </p:nvGraphicFramePr>
        <p:xfrm>
          <a:off x="251520" y="1570698"/>
          <a:ext cx="3988674" cy="2823268"/>
        </p:xfrm>
        <a:graphic>
          <a:graphicData uri="http://schemas.openxmlformats.org/drawingml/2006/table">
            <a:tbl>
              <a:tblPr firstRow="1" firstCol="1" bandRow="1">
                <a:tableStyleId>{5C22544A-7EE6-4342-B048-85BDC9FD1C3A}</a:tableStyleId>
              </a:tblPr>
              <a:tblGrid>
                <a:gridCol w="664779">
                  <a:extLst>
                    <a:ext uri="{9D8B030D-6E8A-4147-A177-3AD203B41FA5}">
                      <a16:colId xmlns:a16="http://schemas.microsoft.com/office/drawing/2014/main" val="240063417"/>
                    </a:ext>
                  </a:extLst>
                </a:gridCol>
                <a:gridCol w="664779">
                  <a:extLst>
                    <a:ext uri="{9D8B030D-6E8A-4147-A177-3AD203B41FA5}">
                      <a16:colId xmlns:a16="http://schemas.microsoft.com/office/drawing/2014/main" val="603516763"/>
                    </a:ext>
                  </a:extLst>
                </a:gridCol>
                <a:gridCol w="664779">
                  <a:extLst>
                    <a:ext uri="{9D8B030D-6E8A-4147-A177-3AD203B41FA5}">
                      <a16:colId xmlns:a16="http://schemas.microsoft.com/office/drawing/2014/main" val="719248564"/>
                    </a:ext>
                  </a:extLst>
                </a:gridCol>
                <a:gridCol w="664779">
                  <a:extLst>
                    <a:ext uri="{9D8B030D-6E8A-4147-A177-3AD203B41FA5}">
                      <a16:colId xmlns:a16="http://schemas.microsoft.com/office/drawing/2014/main" val="3467019077"/>
                    </a:ext>
                  </a:extLst>
                </a:gridCol>
                <a:gridCol w="664779">
                  <a:extLst>
                    <a:ext uri="{9D8B030D-6E8A-4147-A177-3AD203B41FA5}">
                      <a16:colId xmlns:a16="http://schemas.microsoft.com/office/drawing/2014/main" val="3597826256"/>
                    </a:ext>
                  </a:extLst>
                </a:gridCol>
                <a:gridCol w="664779">
                  <a:extLst>
                    <a:ext uri="{9D8B030D-6E8A-4147-A177-3AD203B41FA5}">
                      <a16:colId xmlns:a16="http://schemas.microsoft.com/office/drawing/2014/main" val="2841461928"/>
                    </a:ext>
                  </a:extLst>
                </a:gridCol>
              </a:tblGrid>
              <a:tr h="160834">
                <a:tc>
                  <a:txBody>
                    <a:bodyPr/>
                    <a:lstStyle/>
                    <a:p>
                      <a:pPr marL="0" algn="just" defTabSz="914400" rtl="0" eaLnBrk="1" fontAlgn="ctr" latinLnBrk="0" hangingPunct="1">
                        <a:spcAft>
                          <a:spcPts val="600"/>
                        </a:spcAft>
                      </a:pPr>
                      <a:r>
                        <a:rPr lang="fr-FR" sz="1050" b="1" kern="1200" dirty="0">
                          <a:solidFill>
                            <a:schemeClr val="lt1"/>
                          </a:solidFill>
                          <a:effectLst/>
                          <a:latin typeface="+mn-lt"/>
                          <a:ea typeface="+mn-ea"/>
                          <a:cs typeface="+mn-cs"/>
                        </a:rPr>
                        <a:t>Country</a:t>
                      </a:r>
                    </a:p>
                  </a:txBody>
                  <a:tcPr marL="6433" marR="6433" marT="6433" marB="0" anchor="ctr"/>
                </a:tc>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Nsta</a:t>
                      </a:r>
                    </a:p>
                  </a:txBody>
                  <a:tcPr marL="6433" marR="6433" marT="6433" marB="0" anchor="ctr"/>
                </a:tc>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Emis NOx</a:t>
                      </a:r>
                    </a:p>
                  </a:txBody>
                  <a:tcPr marL="6433" marR="6433" marT="6433" marB="0" anchor="ctr"/>
                </a:tc>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Emis VOC</a:t>
                      </a:r>
                    </a:p>
                  </a:txBody>
                  <a:tcPr marL="6433" marR="6433" marT="6433" marB="0" anchor="ctr"/>
                </a:tc>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Conc AVG</a:t>
                      </a:r>
                    </a:p>
                  </a:txBody>
                  <a:tcPr marL="6433" marR="6433" marT="6433" marB="0" anchor="ctr"/>
                </a:tc>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Conc MDA8</a:t>
                      </a:r>
                    </a:p>
                  </a:txBody>
                  <a:tcPr marL="6433" marR="6433" marT="6433" marB="0" anchor="ctr"/>
                </a:tc>
                <a:extLst>
                  <a:ext uri="{0D108BD9-81ED-4DB2-BD59-A6C34878D82A}">
                    <a16:rowId xmlns:a16="http://schemas.microsoft.com/office/drawing/2014/main" val="4098403284"/>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AT</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85</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-46,1</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-39,2</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2</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-10,8</a:t>
                      </a:r>
                    </a:p>
                  </a:txBody>
                  <a:tcPr marL="6433" marR="6433" marT="6433" marB="0" anchor="ctr"/>
                </a:tc>
                <a:extLst>
                  <a:ext uri="{0D108BD9-81ED-4DB2-BD59-A6C34878D82A}">
                    <a16:rowId xmlns:a16="http://schemas.microsoft.com/office/drawing/2014/main" val="525750360"/>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BE</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30</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-58,3</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-43,6</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23,5</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-1,6</a:t>
                      </a:r>
                    </a:p>
                  </a:txBody>
                  <a:tcPr marL="6433" marR="6433" marT="6433" marB="0" anchor="ctr"/>
                </a:tc>
                <a:extLst>
                  <a:ext uri="{0D108BD9-81ED-4DB2-BD59-A6C34878D82A}">
                    <a16:rowId xmlns:a16="http://schemas.microsoft.com/office/drawing/2014/main" val="1657539295"/>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BG</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11</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-51</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-28,6</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-2,5</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-20,1</a:t>
                      </a:r>
                    </a:p>
                  </a:txBody>
                  <a:tcPr marL="6433" marR="6433" marT="6433" marB="0" anchor="ctr"/>
                </a:tc>
                <a:extLst>
                  <a:ext uri="{0D108BD9-81ED-4DB2-BD59-A6C34878D82A}">
                    <a16:rowId xmlns:a16="http://schemas.microsoft.com/office/drawing/2014/main" val="4287852255"/>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CZ</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40</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-50,6</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-24,8</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1,3</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-10,1</a:t>
                      </a:r>
                    </a:p>
                  </a:txBody>
                  <a:tcPr marL="6433" marR="6433" marT="6433" marB="0" anchor="ctr"/>
                </a:tc>
                <a:extLst>
                  <a:ext uri="{0D108BD9-81ED-4DB2-BD59-A6C34878D82A}">
                    <a16:rowId xmlns:a16="http://schemas.microsoft.com/office/drawing/2014/main" val="3724964902"/>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DE</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196</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-33,2</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-32,4</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7,8</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-4,5</a:t>
                      </a:r>
                    </a:p>
                  </a:txBody>
                  <a:tcPr marL="6433" marR="6433" marT="6433" marB="0" anchor="ctr"/>
                </a:tc>
                <a:extLst>
                  <a:ext uri="{0D108BD9-81ED-4DB2-BD59-A6C34878D82A}">
                    <a16:rowId xmlns:a16="http://schemas.microsoft.com/office/drawing/2014/main" val="4097682183"/>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ES</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146</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-50</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-25,3</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3,6</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-9,4</a:t>
                      </a:r>
                    </a:p>
                  </a:txBody>
                  <a:tcPr marL="6433" marR="6433" marT="6433" marB="0" anchor="ctr"/>
                </a:tc>
                <a:extLst>
                  <a:ext uri="{0D108BD9-81ED-4DB2-BD59-A6C34878D82A}">
                    <a16:rowId xmlns:a16="http://schemas.microsoft.com/office/drawing/2014/main" val="3571269512"/>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FI</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9</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-53,4</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-45,1</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-3,9</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-13,6</a:t>
                      </a:r>
                    </a:p>
                  </a:txBody>
                  <a:tcPr marL="6433" marR="6433" marT="6433" marB="0" anchor="ctr"/>
                </a:tc>
                <a:extLst>
                  <a:ext uri="{0D108BD9-81ED-4DB2-BD59-A6C34878D82A}">
                    <a16:rowId xmlns:a16="http://schemas.microsoft.com/office/drawing/2014/main" val="3135418037"/>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FR</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227</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-53,2</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-33,2</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12,3</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-6,2</a:t>
                      </a:r>
                    </a:p>
                  </a:txBody>
                  <a:tcPr marL="6433" marR="6433" marT="6433" marB="0" anchor="ctr"/>
                </a:tc>
                <a:extLst>
                  <a:ext uri="{0D108BD9-81ED-4DB2-BD59-A6C34878D82A}">
                    <a16:rowId xmlns:a16="http://schemas.microsoft.com/office/drawing/2014/main" val="2056347414"/>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HU</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15</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-42,7</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-25,6</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-4,7</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-12,4</a:t>
                      </a:r>
                    </a:p>
                  </a:txBody>
                  <a:tcPr marL="6433" marR="6433" marT="6433" marB="0" anchor="ctr"/>
                </a:tc>
                <a:extLst>
                  <a:ext uri="{0D108BD9-81ED-4DB2-BD59-A6C34878D82A}">
                    <a16:rowId xmlns:a16="http://schemas.microsoft.com/office/drawing/2014/main" val="910061620"/>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IT</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139</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-58,2</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-41,9</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4,8</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-10,3</a:t>
                      </a:r>
                    </a:p>
                  </a:txBody>
                  <a:tcPr marL="6433" marR="6433" marT="6433" marB="0" anchor="ctr"/>
                </a:tc>
                <a:extLst>
                  <a:ext uri="{0D108BD9-81ED-4DB2-BD59-A6C34878D82A}">
                    <a16:rowId xmlns:a16="http://schemas.microsoft.com/office/drawing/2014/main" val="4233351376"/>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NL</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23</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-53,9</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-10,7</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18</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3</a:t>
                      </a:r>
                    </a:p>
                  </a:txBody>
                  <a:tcPr marL="6433" marR="6433" marT="6433" marB="0" anchor="ctr"/>
                </a:tc>
                <a:extLst>
                  <a:ext uri="{0D108BD9-81ED-4DB2-BD59-A6C34878D82A}">
                    <a16:rowId xmlns:a16="http://schemas.microsoft.com/office/drawing/2014/main" val="1376026681"/>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PL</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40</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-34,3</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-22,1</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-3,5</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-11,8</a:t>
                      </a:r>
                    </a:p>
                  </a:txBody>
                  <a:tcPr marL="6433" marR="6433" marT="6433" marB="0" anchor="ctr"/>
                </a:tc>
                <a:extLst>
                  <a:ext uri="{0D108BD9-81ED-4DB2-BD59-A6C34878D82A}">
                    <a16:rowId xmlns:a16="http://schemas.microsoft.com/office/drawing/2014/main" val="951252504"/>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PT</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26</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-52,4</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-22</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0,9</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-17,4</a:t>
                      </a:r>
                    </a:p>
                  </a:txBody>
                  <a:tcPr marL="6433" marR="6433" marT="6433" marB="0" anchor="ctr"/>
                </a:tc>
                <a:extLst>
                  <a:ext uri="{0D108BD9-81ED-4DB2-BD59-A6C34878D82A}">
                    <a16:rowId xmlns:a16="http://schemas.microsoft.com/office/drawing/2014/main" val="469810061"/>
                  </a:ext>
                </a:extLst>
              </a:tr>
              <a:tr h="160834">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SE</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13</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-39,8</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-40,1</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3,8</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-8</a:t>
                      </a:r>
                    </a:p>
                  </a:txBody>
                  <a:tcPr marL="6433" marR="6433" marT="6433" marB="0" anchor="ctr"/>
                </a:tc>
                <a:extLst>
                  <a:ext uri="{0D108BD9-81ED-4DB2-BD59-A6C34878D82A}">
                    <a16:rowId xmlns:a16="http://schemas.microsoft.com/office/drawing/2014/main" val="3998986783"/>
                  </a:ext>
                </a:extLst>
              </a:tr>
              <a:tr h="66810">
                <a:tc>
                  <a:txBody>
                    <a:bodyPr/>
                    <a:lstStyle/>
                    <a:p>
                      <a:pPr marL="0" algn="just" defTabSz="914400" rtl="0" eaLnBrk="1" fontAlgn="ctr" latinLnBrk="0" hangingPunct="1">
                        <a:spcAft>
                          <a:spcPts val="600"/>
                        </a:spcAft>
                      </a:pPr>
                      <a:r>
                        <a:rPr lang="fr-FR" sz="1050" b="1" kern="1200">
                          <a:solidFill>
                            <a:schemeClr val="lt1"/>
                          </a:solidFill>
                          <a:effectLst/>
                          <a:latin typeface="+mn-lt"/>
                          <a:ea typeface="+mn-ea"/>
                          <a:cs typeface="+mn-cs"/>
                        </a:rPr>
                        <a:t>EU27</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1000</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-52,3</a:t>
                      </a:r>
                    </a:p>
                  </a:txBody>
                  <a:tcPr marL="6433" marR="6433" marT="6433" marB="0" anchor="ctr"/>
                </a:tc>
                <a:tc>
                  <a:txBody>
                    <a:bodyPr/>
                    <a:lstStyle/>
                    <a:p>
                      <a:pPr marL="0" algn="ctr" defTabSz="914400" rtl="0" eaLnBrk="1" fontAlgn="ctr" latinLnBrk="0" hangingPunct="1">
                        <a:spcAft>
                          <a:spcPts val="600"/>
                        </a:spcAft>
                      </a:pPr>
                      <a:r>
                        <a:rPr lang="fr-FR" sz="1050" b="0" kern="1200">
                          <a:solidFill>
                            <a:schemeClr val="tx1"/>
                          </a:solidFill>
                          <a:effectLst/>
                          <a:latin typeface="+mn-lt"/>
                          <a:ea typeface="+mn-ea"/>
                          <a:cs typeface="+mn-cs"/>
                        </a:rPr>
                        <a:t>-33,5</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3</a:t>
                      </a:r>
                    </a:p>
                  </a:txBody>
                  <a:tcPr marL="6433" marR="6433" marT="6433" marB="0" anchor="ctr"/>
                </a:tc>
                <a:tc>
                  <a:txBody>
                    <a:bodyPr/>
                    <a:lstStyle/>
                    <a:p>
                      <a:pPr marL="0" algn="ctr" defTabSz="914400" rtl="0" eaLnBrk="1" fontAlgn="ctr" latinLnBrk="0" hangingPunct="1">
                        <a:spcAft>
                          <a:spcPts val="600"/>
                        </a:spcAft>
                      </a:pPr>
                      <a:r>
                        <a:rPr lang="fr-FR" sz="1050" b="0" kern="1200" dirty="0">
                          <a:solidFill>
                            <a:schemeClr val="tx1"/>
                          </a:solidFill>
                          <a:effectLst/>
                          <a:latin typeface="+mn-lt"/>
                          <a:ea typeface="+mn-ea"/>
                          <a:cs typeface="+mn-cs"/>
                        </a:rPr>
                        <a:t>-8,1</a:t>
                      </a:r>
                    </a:p>
                  </a:txBody>
                  <a:tcPr marL="6433" marR="6433" marT="6433" marB="0" anchor="ctr"/>
                </a:tc>
                <a:extLst>
                  <a:ext uri="{0D108BD9-81ED-4DB2-BD59-A6C34878D82A}">
                    <a16:rowId xmlns:a16="http://schemas.microsoft.com/office/drawing/2014/main" val="330601816"/>
                  </a:ext>
                </a:extLst>
              </a:tr>
            </a:tbl>
          </a:graphicData>
        </a:graphic>
      </p:graphicFrame>
    </p:spTree>
    <p:extLst>
      <p:ext uri="{BB962C8B-B14F-4D97-AF65-F5344CB8AC3E}">
        <p14:creationId xmlns:p14="http://schemas.microsoft.com/office/powerpoint/2010/main" val="20048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A6D5D-AD98-7170-4487-B96AC3842664}"/>
              </a:ext>
            </a:extLst>
          </p:cNvPr>
          <p:cNvSpPr>
            <a:spLocks noGrp="1"/>
          </p:cNvSpPr>
          <p:nvPr>
            <p:ph type="title"/>
          </p:nvPr>
        </p:nvSpPr>
        <p:spPr/>
        <p:txBody>
          <a:bodyPr/>
          <a:lstStyle/>
          <a:p>
            <a:r>
              <a:rPr lang="fr-FR" dirty="0" err="1"/>
              <a:t>Meteorological</a:t>
            </a:r>
            <a:r>
              <a:rPr lang="fr-FR" dirty="0"/>
              <a:t> </a:t>
            </a:r>
            <a:r>
              <a:rPr lang="fr-FR" dirty="0" err="1"/>
              <a:t>sensitivity</a:t>
            </a:r>
            <a:endParaRPr lang="fr-FR" dirty="0"/>
          </a:p>
        </p:txBody>
      </p:sp>
      <p:sp>
        <p:nvSpPr>
          <p:cNvPr id="3" name="Espace réservé de la date 2">
            <a:extLst>
              <a:ext uri="{FF2B5EF4-FFF2-40B4-BE49-F238E27FC236}">
                <a16:creationId xmlns:a16="http://schemas.microsoft.com/office/drawing/2014/main" id="{7E3EE71D-8E41-0FC5-47E8-45AD61C6F686}"/>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6D608C00-7057-2E0F-D491-FC27BF10A9FC}"/>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C6166D03-F56A-3DA9-40AC-B86369464D44}"/>
              </a:ext>
            </a:extLst>
          </p:cNvPr>
          <p:cNvSpPr>
            <a:spLocks noGrp="1"/>
          </p:cNvSpPr>
          <p:nvPr>
            <p:ph type="sldNum" sz="quarter" idx="12"/>
          </p:nvPr>
        </p:nvSpPr>
        <p:spPr/>
        <p:txBody>
          <a:bodyPr/>
          <a:lstStyle/>
          <a:p>
            <a:fld id="{733122C9-A0B9-462F-8757-0847AD287B63}" type="slidenum">
              <a:rPr lang="fr-FR" smtClean="0"/>
              <a:pPr/>
              <a:t>7</a:t>
            </a:fld>
            <a:endParaRPr lang="fr-FR" dirty="0"/>
          </a:p>
        </p:txBody>
      </p:sp>
      <p:sp>
        <p:nvSpPr>
          <p:cNvPr id="7" name="Espace réservé du texte 6">
            <a:extLst>
              <a:ext uri="{FF2B5EF4-FFF2-40B4-BE49-F238E27FC236}">
                <a16:creationId xmlns:a16="http://schemas.microsoft.com/office/drawing/2014/main" id="{FB6953EE-5A7D-4BE7-9A5A-7D2E118D899B}"/>
              </a:ext>
            </a:extLst>
          </p:cNvPr>
          <p:cNvSpPr>
            <a:spLocks noGrp="1"/>
          </p:cNvSpPr>
          <p:nvPr>
            <p:ph type="body" sz="quarter" idx="13"/>
          </p:nvPr>
        </p:nvSpPr>
        <p:spPr/>
        <p:txBody>
          <a:bodyPr/>
          <a:lstStyle/>
          <a:p>
            <a:endParaRPr lang="fr-FR"/>
          </a:p>
        </p:txBody>
      </p:sp>
      <p:pic>
        <p:nvPicPr>
          <p:cNvPr id="10" name="Image 9">
            <a:extLst>
              <a:ext uri="{FF2B5EF4-FFF2-40B4-BE49-F238E27FC236}">
                <a16:creationId xmlns:a16="http://schemas.microsoft.com/office/drawing/2014/main" id="{597A7C7F-E905-A5DA-DC3D-92393F1FD7E0}"/>
              </a:ext>
            </a:extLst>
          </p:cNvPr>
          <p:cNvPicPr>
            <a:picLocks noChangeAspect="1"/>
          </p:cNvPicPr>
          <p:nvPr/>
        </p:nvPicPr>
        <p:blipFill rotWithShape="1">
          <a:blip r:embed="rId2"/>
          <a:srcRect l="3931" t="31800" r="5114" b="14260"/>
          <a:stretch/>
        </p:blipFill>
        <p:spPr>
          <a:xfrm>
            <a:off x="1115616" y="2057351"/>
            <a:ext cx="6048672" cy="2017676"/>
          </a:xfrm>
          <a:prstGeom prst="rect">
            <a:avLst/>
          </a:prstGeom>
        </p:spPr>
      </p:pic>
      <p:sp>
        <p:nvSpPr>
          <p:cNvPr id="11" name="Espace réservé du contenu 5">
            <a:extLst>
              <a:ext uri="{FF2B5EF4-FFF2-40B4-BE49-F238E27FC236}">
                <a16:creationId xmlns:a16="http://schemas.microsoft.com/office/drawing/2014/main" id="{55FB6D5E-8E17-6EA8-4C79-0FE8EC819BE2}"/>
              </a:ext>
            </a:extLst>
          </p:cNvPr>
          <p:cNvSpPr txBox="1">
            <a:spLocks/>
          </p:cNvSpPr>
          <p:nvPr/>
        </p:nvSpPr>
        <p:spPr bwMode="gray">
          <a:xfrm>
            <a:off x="371582" y="1357266"/>
            <a:ext cx="5712585" cy="170896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fr-FR" dirty="0" err="1"/>
              <a:t>Meteorological</a:t>
            </a:r>
            <a:r>
              <a:rPr lang="fr-FR" dirty="0"/>
              <a:t> </a:t>
            </a:r>
            <a:r>
              <a:rPr lang="fr-FR" dirty="0" err="1"/>
              <a:t>variability</a:t>
            </a:r>
            <a:endParaRPr lang="fr-FR" dirty="0"/>
          </a:p>
          <a:p>
            <a:pPr lvl="1">
              <a:spcAft>
                <a:spcPts val="0"/>
              </a:spcAft>
            </a:pPr>
            <a:r>
              <a:rPr lang="fr-FR" dirty="0" err="1"/>
              <a:t>Increase</a:t>
            </a:r>
            <a:r>
              <a:rPr lang="fr-FR" dirty="0"/>
              <a:t> </a:t>
            </a:r>
            <a:r>
              <a:rPr lang="fr-FR" dirty="0" err="1"/>
              <a:t>year</a:t>
            </a:r>
            <a:r>
              <a:rPr lang="fr-FR" dirty="0"/>
              <a:t>-to-</a:t>
            </a:r>
            <a:r>
              <a:rPr lang="fr-FR" dirty="0" err="1"/>
              <a:t>year</a:t>
            </a:r>
            <a:r>
              <a:rPr lang="fr-FR" dirty="0"/>
              <a:t> </a:t>
            </a:r>
            <a:r>
              <a:rPr lang="fr-FR" dirty="0" err="1"/>
              <a:t>variability</a:t>
            </a:r>
            <a:r>
              <a:rPr lang="fr-FR" dirty="0"/>
              <a:t> and challenges the </a:t>
            </a:r>
            <a:r>
              <a:rPr lang="fr-FR" dirty="0" err="1"/>
              <a:t>detection</a:t>
            </a:r>
            <a:r>
              <a:rPr lang="fr-FR" dirty="0"/>
              <a:t> of (</a:t>
            </a:r>
            <a:r>
              <a:rPr lang="fr-FR" dirty="0" err="1"/>
              <a:t>limited</a:t>
            </a:r>
            <a:r>
              <a:rPr lang="fr-FR" dirty="0"/>
              <a:t> trends)</a:t>
            </a:r>
          </a:p>
          <a:p>
            <a:pPr lvl="1">
              <a:spcAft>
                <a:spcPts val="0"/>
              </a:spcAft>
            </a:pPr>
            <a:r>
              <a:rPr lang="fr-FR" dirty="0"/>
              <a:t>Can not </a:t>
            </a:r>
            <a:r>
              <a:rPr lang="fr-FR" dirty="0" err="1"/>
              <a:t>be</a:t>
            </a:r>
            <a:r>
              <a:rPr lang="fr-FR" dirty="0"/>
              <a:t> </a:t>
            </a:r>
            <a:r>
              <a:rPr lang="fr-FR" dirty="0" err="1"/>
              <a:t>unequivoqualy</a:t>
            </a:r>
            <a:r>
              <a:rPr lang="fr-FR" dirty="0"/>
              <a:t> </a:t>
            </a:r>
            <a:r>
              <a:rPr lang="fr-FR" dirty="0" err="1"/>
              <a:t>held</a:t>
            </a:r>
            <a:r>
              <a:rPr lang="fr-FR" dirty="0"/>
              <a:t> </a:t>
            </a:r>
            <a:r>
              <a:rPr lang="fr-FR" dirty="0" err="1"/>
              <a:t>responsible</a:t>
            </a:r>
            <a:r>
              <a:rPr lang="fr-FR" dirty="0"/>
              <a:t> for the trend, </a:t>
            </a:r>
            <a:r>
              <a:rPr lang="fr-FR" dirty="0" err="1"/>
              <a:t>here</a:t>
            </a:r>
            <a:r>
              <a:rPr lang="fr-FR" dirty="0"/>
              <a:t> for 2000-2017</a:t>
            </a:r>
          </a:p>
        </p:txBody>
      </p:sp>
      <p:sp>
        <p:nvSpPr>
          <p:cNvPr id="15" name="ZoneTexte 14">
            <a:extLst>
              <a:ext uri="{FF2B5EF4-FFF2-40B4-BE49-F238E27FC236}">
                <a16:creationId xmlns:a16="http://schemas.microsoft.com/office/drawing/2014/main" id="{A73DB521-5D0F-F3AF-59F4-E11602671285}"/>
              </a:ext>
            </a:extLst>
          </p:cNvPr>
          <p:cNvSpPr txBox="1"/>
          <p:nvPr/>
        </p:nvSpPr>
        <p:spPr>
          <a:xfrm>
            <a:off x="6326984" y="971474"/>
            <a:ext cx="2574032" cy="553998"/>
          </a:xfrm>
          <a:prstGeom prst="rect">
            <a:avLst/>
          </a:prstGeom>
          <a:noFill/>
        </p:spPr>
        <p:txBody>
          <a:bodyPr wrap="square">
            <a:spAutoFit/>
          </a:bodyPr>
          <a:lstStyle/>
          <a:p>
            <a:r>
              <a:rPr lang="fr-FR" sz="600" dirty="0"/>
              <a:t>https://www.eionet.europa.eu/etcs/etc-atni/products/etc-atni-reports/etc-atni-report-08-2020-understanding-air-quality-trends-in-europe-focus-on-the-relative-contribution-of-changes-in-emission-of-activity-sectors-natural-fraction-and-meteorological-variability</a:t>
            </a:r>
          </a:p>
        </p:txBody>
      </p:sp>
      <p:sp>
        <p:nvSpPr>
          <p:cNvPr id="16" name="Espace réservé du contenu 5">
            <a:extLst>
              <a:ext uri="{FF2B5EF4-FFF2-40B4-BE49-F238E27FC236}">
                <a16:creationId xmlns:a16="http://schemas.microsoft.com/office/drawing/2014/main" id="{6E7AFB66-441A-4A28-C165-D990E67A85E5}"/>
              </a:ext>
            </a:extLst>
          </p:cNvPr>
          <p:cNvSpPr txBox="1">
            <a:spLocks/>
          </p:cNvSpPr>
          <p:nvPr/>
        </p:nvSpPr>
        <p:spPr bwMode="gray">
          <a:xfrm>
            <a:off x="1259632" y="4171421"/>
            <a:ext cx="2628440" cy="48478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fr-FR" dirty="0"/>
              <a:t>CTM (EMEP)</a:t>
            </a:r>
          </a:p>
          <a:p>
            <a:pPr lvl="1">
              <a:spcAft>
                <a:spcPts val="0"/>
              </a:spcAft>
            </a:pPr>
            <a:r>
              <a:rPr lang="fr-FR" dirty="0"/>
              <a:t>Green: </a:t>
            </a:r>
            <a:r>
              <a:rPr lang="fr-FR" dirty="0" err="1"/>
              <a:t>mostly</a:t>
            </a:r>
            <a:r>
              <a:rPr lang="fr-FR" dirty="0"/>
              <a:t> </a:t>
            </a:r>
            <a:r>
              <a:rPr lang="fr-FR" dirty="0" err="1"/>
              <a:t>decreases</a:t>
            </a:r>
            <a:r>
              <a:rPr lang="fr-FR" dirty="0"/>
              <a:t> but </a:t>
            </a:r>
            <a:r>
              <a:rPr lang="fr-FR" dirty="0" err="1"/>
              <a:t>also</a:t>
            </a:r>
            <a:r>
              <a:rPr lang="fr-FR" dirty="0"/>
              <a:t> </a:t>
            </a:r>
            <a:r>
              <a:rPr lang="fr-FR" dirty="0" err="1"/>
              <a:t>include</a:t>
            </a:r>
            <a:r>
              <a:rPr lang="fr-FR" dirty="0"/>
              <a:t> </a:t>
            </a:r>
            <a:r>
              <a:rPr lang="fr-FR" dirty="0" err="1"/>
              <a:t>hemispheric</a:t>
            </a:r>
            <a:endParaRPr lang="fr-FR" dirty="0"/>
          </a:p>
        </p:txBody>
      </p:sp>
      <p:sp>
        <p:nvSpPr>
          <p:cNvPr id="17" name="Espace réservé du contenu 5">
            <a:extLst>
              <a:ext uri="{FF2B5EF4-FFF2-40B4-BE49-F238E27FC236}">
                <a16:creationId xmlns:a16="http://schemas.microsoft.com/office/drawing/2014/main" id="{643B2013-A443-E4AE-7357-D639F1CBFA7E}"/>
              </a:ext>
            </a:extLst>
          </p:cNvPr>
          <p:cNvSpPr txBox="1">
            <a:spLocks/>
          </p:cNvSpPr>
          <p:nvPr/>
        </p:nvSpPr>
        <p:spPr bwMode="gray">
          <a:xfrm>
            <a:off x="4283968" y="4171421"/>
            <a:ext cx="2880320" cy="48478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0"/>
              </a:spcAft>
            </a:pPr>
            <a:r>
              <a:rPr lang="fr-FR" dirty="0"/>
              <a:t>GAM (</a:t>
            </a:r>
            <a:r>
              <a:rPr lang="fr-FR" dirty="0" err="1"/>
              <a:t>Statistical</a:t>
            </a:r>
            <a:r>
              <a:rPr lang="fr-FR" dirty="0"/>
              <a:t>)</a:t>
            </a:r>
          </a:p>
          <a:p>
            <a:pPr lvl="1">
              <a:spcAft>
                <a:spcPts val="0"/>
              </a:spcAft>
            </a:pPr>
            <a:r>
              <a:rPr lang="fr-FR" dirty="0" err="1"/>
              <a:t>Meteorology</a:t>
            </a:r>
            <a:r>
              <a:rPr lang="fr-FR" dirty="0"/>
              <a:t> </a:t>
            </a:r>
            <a:r>
              <a:rPr lang="fr-FR" dirty="0" err="1"/>
              <a:t>contribute</a:t>
            </a:r>
            <a:r>
              <a:rPr lang="fr-FR" dirty="0"/>
              <a:t> to the </a:t>
            </a:r>
            <a:r>
              <a:rPr lang="fr-FR" dirty="0" err="1"/>
              <a:t>increase</a:t>
            </a:r>
            <a:r>
              <a:rPr lang="fr-FR" dirty="0"/>
              <a:t> in </a:t>
            </a:r>
            <a:r>
              <a:rPr lang="fr-FR" dirty="0" err="1"/>
              <a:t>some</a:t>
            </a:r>
            <a:r>
              <a:rPr lang="fr-FR" dirty="0"/>
              <a:t> countries</a:t>
            </a:r>
          </a:p>
        </p:txBody>
      </p:sp>
    </p:spTree>
    <p:extLst>
      <p:ext uri="{BB962C8B-B14F-4D97-AF65-F5344CB8AC3E}">
        <p14:creationId xmlns:p14="http://schemas.microsoft.com/office/powerpoint/2010/main" val="422466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88B99D-6F25-5294-2D45-52FADFA7CC24}"/>
              </a:ext>
            </a:extLst>
          </p:cNvPr>
          <p:cNvSpPr>
            <a:spLocks noGrp="1"/>
          </p:cNvSpPr>
          <p:nvPr>
            <p:ph type="title"/>
          </p:nvPr>
        </p:nvSpPr>
        <p:spPr/>
        <p:txBody>
          <a:bodyPr/>
          <a:lstStyle/>
          <a:p>
            <a:r>
              <a:rPr lang="fr-FR" dirty="0"/>
              <a:t>Ozone major </a:t>
            </a:r>
            <a:r>
              <a:rPr lang="fr-FR" dirty="0" err="1"/>
              <a:t>episodes</a:t>
            </a:r>
            <a:r>
              <a:rPr lang="fr-FR" dirty="0"/>
              <a:t> (France)</a:t>
            </a:r>
          </a:p>
        </p:txBody>
      </p:sp>
      <p:sp>
        <p:nvSpPr>
          <p:cNvPr id="3" name="Espace réservé de la date 2">
            <a:extLst>
              <a:ext uri="{FF2B5EF4-FFF2-40B4-BE49-F238E27FC236}">
                <a16:creationId xmlns:a16="http://schemas.microsoft.com/office/drawing/2014/main" id="{26909296-2A59-A5B2-3F0D-3F0A8B627E02}"/>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29264FEA-4B47-75E1-9C30-4B9564091FC2}"/>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404BDDB4-0BAF-A5FD-F171-29E60FA8D636}"/>
              </a:ext>
            </a:extLst>
          </p:cNvPr>
          <p:cNvSpPr>
            <a:spLocks noGrp="1"/>
          </p:cNvSpPr>
          <p:nvPr>
            <p:ph type="sldNum" sz="quarter" idx="12"/>
          </p:nvPr>
        </p:nvSpPr>
        <p:spPr/>
        <p:txBody>
          <a:bodyPr/>
          <a:lstStyle/>
          <a:p>
            <a:fld id="{733122C9-A0B9-462F-8757-0847AD287B63}" type="slidenum">
              <a:rPr lang="fr-FR" smtClean="0"/>
              <a:pPr/>
              <a:t>8</a:t>
            </a:fld>
            <a:endParaRPr lang="fr-FR" dirty="0"/>
          </a:p>
        </p:txBody>
      </p:sp>
      <p:sp>
        <p:nvSpPr>
          <p:cNvPr id="6" name="Espace réservé du contenu 5">
            <a:extLst>
              <a:ext uri="{FF2B5EF4-FFF2-40B4-BE49-F238E27FC236}">
                <a16:creationId xmlns:a16="http://schemas.microsoft.com/office/drawing/2014/main" id="{6EEB440B-2958-356E-D02C-644F4DA64632}"/>
              </a:ext>
            </a:extLst>
          </p:cNvPr>
          <p:cNvSpPr>
            <a:spLocks noGrp="1"/>
          </p:cNvSpPr>
          <p:nvPr>
            <p:ph sz="quarter" idx="14"/>
          </p:nvPr>
        </p:nvSpPr>
        <p:spPr/>
        <p:txBody>
          <a:bodyPr/>
          <a:lstStyle/>
          <a:p>
            <a:endParaRPr lang="fr-FR"/>
          </a:p>
        </p:txBody>
      </p:sp>
      <p:sp>
        <p:nvSpPr>
          <p:cNvPr id="7" name="Espace réservé du texte 6">
            <a:extLst>
              <a:ext uri="{FF2B5EF4-FFF2-40B4-BE49-F238E27FC236}">
                <a16:creationId xmlns:a16="http://schemas.microsoft.com/office/drawing/2014/main" id="{5E893095-8364-CC13-AB39-E1AD083F0DC4}"/>
              </a:ext>
            </a:extLst>
          </p:cNvPr>
          <p:cNvSpPr>
            <a:spLocks noGrp="1"/>
          </p:cNvSpPr>
          <p:nvPr>
            <p:ph type="body" sz="quarter" idx="13"/>
          </p:nvPr>
        </p:nvSpPr>
        <p:spPr/>
        <p:txBody>
          <a:bodyPr/>
          <a:lstStyle/>
          <a:p>
            <a:endParaRPr lang="fr-FR"/>
          </a:p>
        </p:txBody>
      </p:sp>
      <p:sp>
        <p:nvSpPr>
          <p:cNvPr id="8" name="Espace réservé du texte 7">
            <a:extLst>
              <a:ext uri="{FF2B5EF4-FFF2-40B4-BE49-F238E27FC236}">
                <a16:creationId xmlns:a16="http://schemas.microsoft.com/office/drawing/2014/main" id="{D589F796-A116-0DBE-9030-7A8EED03DB68}"/>
              </a:ext>
            </a:extLst>
          </p:cNvPr>
          <p:cNvSpPr>
            <a:spLocks noGrp="1"/>
          </p:cNvSpPr>
          <p:nvPr>
            <p:ph type="body" sz="quarter" idx="15"/>
          </p:nvPr>
        </p:nvSpPr>
        <p:spPr/>
        <p:txBody>
          <a:bodyPr/>
          <a:lstStyle/>
          <a:p>
            <a:endParaRPr lang="fr-FR"/>
          </a:p>
        </p:txBody>
      </p:sp>
      <p:pic>
        <p:nvPicPr>
          <p:cNvPr id="9" name="Image 8">
            <a:extLst>
              <a:ext uri="{FF2B5EF4-FFF2-40B4-BE49-F238E27FC236}">
                <a16:creationId xmlns:a16="http://schemas.microsoft.com/office/drawing/2014/main" id="{7E3D472F-3476-C77E-E08D-DAE32486B53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3459" y="1517397"/>
            <a:ext cx="3665161" cy="2658907"/>
          </a:xfrm>
          <a:prstGeom prst="rect">
            <a:avLst/>
          </a:prstGeom>
          <a:noFill/>
        </p:spPr>
      </p:pic>
      <p:pic>
        <p:nvPicPr>
          <p:cNvPr id="10" name="Image 9">
            <a:extLst>
              <a:ext uri="{FF2B5EF4-FFF2-40B4-BE49-F238E27FC236}">
                <a16:creationId xmlns:a16="http://schemas.microsoft.com/office/drawing/2014/main" id="{B58AE77E-C858-C7B5-6A1E-3F3B38B73C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999" y="1462500"/>
            <a:ext cx="4083875" cy="2808116"/>
          </a:xfrm>
          <a:prstGeom prst="rect">
            <a:avLst/>
          </a:prstGeom>
          <a:noFill/>
          <a:ln>
            <a:noFill/>
          </a:ln>
        </p:spPr>
      </p:pic>
    </p:spTree>
    <p:extLst>
      <p:ext uri="{BB962C8B-B14F-4D97-AF65-F5344CB8AC3E}">
        <p14:creationId xmlns:p14="http://schemas.microsoft.com/office/powerpoint/2010/main" val="2663510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01FF85-E6E0-153E-E559-311B71B642EF}"/>
              </a:ext>
            </a:extLst>
          </p:cNvPr>
          <p:cNvSpPr>
            <a:spLocks noGrp="1"/>
          </p:cNvSpPr>
          <p:nvPr>
            <p:ph type="title"/>
          </p:nvPr>
        </p:nvSpPr>
        <p:spPr/>
        <p:txBody>
          <a:bodyPr/>
          <a:lstStyle/>
          <a:p>
            <a:r>
              <a:rPr lang="fr-FR" dirty="0" err="1"/>
              <a:t>Efficiency</a:t>
            </a:r>
            <a:r>
              <a:rPr lang="fr-FR" dirty="0"/>
              <a:t> of mitigation </a:t>
            </a:r>
            <a:r>
              <a:rPr lang="fr-FR" dirty="0" err="1"/>
              <a:t>measures</a:t>
            </a:r>
            <a:endParaRPr lang="fr-FR" dirty="0"/>
          </a:p>
        </p:txBody>
      </p:sp>
      <p:sp>
        <p:nvSpPr>
          <p:cNvPr id="3" name="Espace réservé de la date 2">
            <a:extLst>
              <a:ext uri="{FF2B5EF4-FFF2-40B4-BE49-F238E27FC236}">
                <a16:creationId xmlns:a16="http://schemas.microsoft.com/office/drawing/2014/main" id="{C9AB44A0-D472-3F7A-F1B1-CB54D8C9AD8F}"/>
              </a:ext>
            </a:extLst>
          </p:cNvPr>
          <p:cNvSpPr>
            <a:spLocks noGrp="1"/>
          </p:cNvSpPr>
          <p:nvPr>
            <p:ph type="dt" sz="half" idx="10"/>
          </p:nvPr>
        </p:nvSpPr>
        <p:spPr/>
        <p:txBody>
          <a:bodyPr/>
          <a:lstStyle/>
          <a:p>
            <a:pPr algn="r"/>
            <a:r>
              <a:rPr lang="fr-FR" cap="all"/>
              <a:t>XX/XX/XXXX</a:t>
            </a:r>
            <a:endParaRPr lang="fr-FR" cap="all" dirty="0"/>
          </a:p>
        </p:txBody>
      </p:sp>
      <p:sp>
        <p:nvSpPr>
          <p:cNvPr id="4" name="Espace réservé du pied de page 3">
            <a:extLst>
              <a:ext uri="{FF2B5EF4-FFF2-40B4-BE49-F238E27FC236}">
                <a16:creationId xmlns:a16="http://schemas.microsoft.com/office/drawing/2014/main" id="{F210CCC0-37FE-E4DD-6A06-99425C553CA1}"/>
              </a:ext>
            </a:extLst>
          </p:cNvPr>
          <p:cNvSpPr>
            <a:spLocks noGrp="1"/>
          </p:cNvSpPr>
          <p:nvPr>
            <p:ph type="ftr" sz="quarter" idx="11"/>
          </p:nvPr>
        </p:nvSpPr>
        <p:spPr/>
        <p:txBody>
          <a:bodyPr/>
          <a:lstStyle/>
          <a:p>
            <a:r>
              <a:rPr lang="fr-FR"/>
              <a:t>French National Institute for Industrial Environment and Risks (Ineris)</a:t>
            </a:r>
            <a:endParaRPr lang="fr-FR" dirty="0"/>
          </a:p>
        </p:txBody>
      </p:sp>
      <p:sp>
        <p:nvSpPr>
          <p:cNvPr id="5" name="Espace réservé du numéro de diapositive 4">
            <a:extLst>
              <a:ext uri="{FF2B5EF4-FFF2-40B4-BE49-F238E27FC236}">
                <a16:creationId xmlns:a16="http://schemas.microsoft.com/office/drawing/2014/main" id="{45CADEA4-A530-A854-78ED-9A25CADCC572}"/>
              </a:ext>
            </a:extLst>
          </p:cNvPr>
          <p:cNvSpPr>
            <a:spLocks noGrp="1"/>
          </p:cNvSpPr>
          <p:nvPr>
            <p:ph type="sldNum" sz="quarter" idx="12"/>
          </p:nvPr>
        </p:nvSpPr>
        <p:spPr/>
        <p:txBody>
          <a:bodyPr/>
          <a:lstStyle/>
          <a:p>
            <a:fld id="{733122C9-A0B9-462F-8757-0847AD287B63}" type="slidenum">
              <a:rPr lang="fr-FR" smtClean="0"/>
              <a:pPr/>
              <a:t>9</a:t>
            </a:fld>
            <a:endParaRPr lang="fr-FR" dirty="0"/>
          </a:p>
        </p:txBody>
      </p:sp>
      <p:sp>
        <p:nvSpPr>
          <p:cNvPr id="7" name="Espace réservé du texte 6">
            <a:extLst>
              <a:ext uri="{FF2B5EF4-FFF2-40B4-BE49-F238E27FC236}">
                <a16:creationId xmlns:a16="http://schemas.microsoft.com/office/drawing/2014/main" id="{53E0BD4B-6BDB-7ED3-D288-974346183BFB}"/>
              </a:ext>
            </a:extLst>
          </p:cNvPr>
          <p:cNvSpPr>
            <a:spLocks noGrp="1"/>
          </p:cNvSpPr>
          <p:nvPr>
            <p:ph type="body" sz="quarter" idx="13"/>
          </p:nvPr>
        </p:nvSpPr>
        <p:spPr/>
        <p:txBody>
          <a:bodyPr/>
          <a:lstStyle/>
          <a:p>
            <a:endParaRPr lang="fr-FR"/>
          </a:p>
        </p:txBody>
      </p:sp>
      <p:sp>
        <p:nvSpPr>
          <p:cNvPr id="8" name="Espace réservé du texte 7">
            <a:extLst>
              <a:ext uri="{FF2B5EF4-FFF2-40B4-BE49-F238E27FC236}">
                <a16:creationId xmlns:a16="http://schemas.microsoft.com/office/drawing/2014/main" id="{38B09F06-572C-57AF-63AF-601B9EE6A3B4}"/>
              </a:ext>
            </a:extLst>
          </p:cNvPr>
          <p:cNvSpPr>
            <a:spLocks noGrp="1"/>
          </p:cNvSpPr>
          <p:nvPr>
            <p:ph type="body" sz="quarter" idx="15"/>
          </p:nvPr>
        </p:nvSpPr>
        <p:spPr/>
        <p:txBody>
          <a:bodyPr/>
          <a:lstStyle/>
          <a:p>
            <a:r>
              <a:rPr lang="fr-FR" dirty="0"/>
              <a:t>Long </a:t>
            </a:r>
            <a:r>
              <a:rPr lang="fr-FR" dirty="0" err="1"/>
              <a:t>term</a:t>
            </a:r>
            <a:r>
              <a:rPr lang="fr-FR" dirty="0"/>
              <a:t>: 2015 versus 2050</a:t>
            </a:r>
          </a:p>
        </p:txBody>
      </p:sp>
      <p:sp>
        <p:nvSpPr>
          <p:cNvPr id="10" name="Espace réservé du contenu 9">
            <a:extLst>
              <a:ext uri="{FF2B5EF4-FFF2-40B4-BE49-F238E27FC236}">
                <a16:creationId xmlns:a16="http://schemas.microsoft.com/office/drawing/2014/main" id="{769985F1-2A8F-2F98-5E35-140ADAE1BDA7}"/>
              </a:ext>
            </a:extLst>
          </p:cNvPr>
          <p:cNvSpPr>
            <a:spLocks noGrp="1"/>
          </p:cNvSpPr>
          <p:nvPr>
            <p:ph sz="quarter" idx="14"/>
          </p:nvPr>
        </p:nvSpPr>
        <p:spPr/>
        <p:txBody>
          <a:bodyPr/>
          <a:lstStyle/>
          <a:p>
            <a:r>
              <a:rPr lang="fr-FR" sz="1050" dirty="0"/>
              <a:t>Renske Timmermans, Jeroen Kuenen, Richard Kranenburg (TNO, NL)</a:t>
            </a:r>
          </a:p>
          <a:p>
            <a:r>
              <a:rPr lang="en-GB" sz="1050" dirty="0"/>
              <a:t>Augustin Colette, Palmira Messina, Adrien Chantreux, Florian </a:t>
            </a:r>
            <a:r>
              <a:rPr lang="en-GB" sz="1050" dirty="0" err="1"/>
              <a:t>Couvidat</a:t>
            </a:r>
            <a:r>
              <a:rPr lang="en-GB" sz="1050" dirty="0"/>
              <a:t> (INERIS, FR) </a:t>
            </a:r>
          </a:p>
          <a:p>
            <a:r>
              <a:rPr lang="fr-FR" sz="1050" dirty="0"/>
              <a:t>David Simpson, Anna Maria Katarina Benedictow (MET, NO)</a:t>
            </a:r>
          </a:p>
          <a:p>
            <a:r>
              <a:rPr lang="fr-FR" sz="1050" dirty="0"/>
              <a:t>Johannes Flemming (ECMWF, DE)</a:t>
            </a:r>
            <a:endParaRPr lang="fr-FR" dirty="0"/>
          </a:p>
        </p:txBody>
      </p:sp>
      <p:pic>
        <p:nvPicPr>
          <p:cNvPr id="6" name="Image 5">
            <a:extLst>
              <a:ext uri="{FF2B5EF4-FFF2-40B4-BE49-F238E27FC236}">
                <a16:creationId xmlns:a16="http://schemas.microsoft.com/office/drawing/2014/main" id="{97FD49FB-8155-2BBE-D6B7-761A2FFA526E}"/>
              </a:ext>
            </a:extLst>
          </p:cNvPr>
          <p:cNvPicPr>
            <a:picLocks noChangeAspect="1"/>
          </p:cNvPicPr>
          <p:nvPr/>
        </p:nvPicPr>
        <p:blipFill rotWithShape="1">
          <a:blip r:embed="rId2"/>
          <a:srcRect l="72344" t="14584" r="11250" b="7768"/>
          <a:stretch/>
        </p:blipFill>
        <p:spPr>
          <a:xfrm>
            <a:off x="6156176" y="1277269"/>
            <a:ext cx="2298311" cy="3263280"/>
          </a:xfrm>
          <a:prstGeom prst="rect">
            <a:avLst/>
          </a:prstGeom>
        </p:spPr>
      </p:pic>
      <p:sp>
        <p:nvSpPr>
          <p:cNvPr id="9" name="ZoneTexte 8">
            <a:extLst>
              <a:ext uri="{FF2B5EF4-FFF2-40B4-BE49-F238E27FC236}">
                <a16:creationId xmlns:a16="http://schemas.microsoft.com/office/drawing/2014/main" id="{B7B4BDEB-19D2-E14A-DF84-7A49500BA6C6}"/>
              </a:ext>
            </a:extLst>
          </p:cNvPr>
          <p:cNvSpPr txBox="1"/>
          <p:nvPr/>
        </p:nvSpPr>
        <p:spPr>
          <a:xfrm>
            <a:off x="757928" y="3209732"/>
            <a:ext cx="3778898" cy="430887"/>
          </a:xfrm>
          <a:prstGeom prst="rect">
            <a:avLst/>
          </a:prstGeom>
          <a:noFill/>
        </p:spPr>
        <p:txBody>
          <a:bodyPr wrap="square">
            <a:spAutoFit/>
          </a:bodyPr>
          <a:lstStyle/>
          <a:p>
            <a:r>
              <a:rPr lang="fr-FR" sz="1100" dirty="0"/>
              <a:t>https://policy.atmosphere.copernicus.eu/reports/CAMS2_71_2021SC1-1_D4.1.1-2022P2_AQProjections_202211_v1.1.pdf</a:t>
            </a:r>
          </a:p>
        </p:txBody>
      </p:sp>
    </p:spTree>
    <p:extLst>
      <p:ext uri="{BB962C8B-B14F-4D97-AF65-F5344CB8AC3E}">
        <p14:creationId xmlns:p14="http://schemas.microsoft.com/office/powerpoint/2010/main" val="62719744"/>
      </p:ext>
    </p:extLst>
  </p:cSld>
  <p:clrMapOvr>
    <a:masterClrMapping/>
  </p:clrMapOvr>
</p:sld>
</file>

<file path=ppt/theme/theme1.xml><?xml version="1.0" encoding="utf-8"?>
<a:theme xmlns:a="http://schemas.openxmlformats.org/drawingml/2006/main" name="MINISTÈR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GOUVERNEMENT PPT">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 présentation powerpoint Charte Etat - Marianne - GB (ID 2723087)  -  Lecture seule" id="{690BB123-9745-49BF-A3AA-05086DEB4B64}" vid="{78AD8288-CBCE-44E0-A0BD-8F5CFBC633B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INERIS_AirQualityOverview_OzoneFocus_20230203_v1</Template>
  <TotalTime>2629</TotalTime>
  <Words>2212</Words>
  <Application>Microsoft Office PowerPoint</Application>
  <PresentationFormat>On-screen Show (16:9)</PresentationFormat>
  <Paragraphs>392</Paragraphs>
  <Slides>22</Slides>
  <Notes>0</Notes>
  <HiddenSlides>3</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Lucida Sans Unicode</vt:lpstr>
      <vt:lpstr>Marianne</vt:lpstr>
      <vt:lpstr>Open Sans</vt:lpstr>
      <vt:lpstr>MINISTÈRIEL</vt:lpstr>
      <vt:lpstr>PowerPoint Presentation</vt:lpstr>
      <vt:lpstr>What is at stake ?</vt:lpstr>
      <vt:lpstr>Long term trends</vt:lpstr>
      <vt:lpstr>Long term trends</vt:lpstr>
      <vt:lpstr>Long term trends</vt:lpstr>
      <vt:lpstr>Long term trends</vt:lpstr>
      <vt:lpstr>Meteorological sensitivity</vt:lpstr>
      <vt:lpstr>Ozone major episodes (France)</vt:lpstr>
      <vt:lpstr>Efficiency of mitigation measures</vt:lpstr>
      <vt:lpstr>2015 versus 2050 (ECLIPSE/CAMS)</vt:lpstr>
      <vt:lpstr>2015 versus 2050 (ECLIPSE/CAMS)</vt:lpstr>
      <vt:lpstr>Comparing Regional/Global CTMs</vt:lpstr>
      <vt:lpstr>Response to emission scenarios (all models)</vt:lpstr>
      <vt:lpstr>Response to emission scenarios (vs. IFS)</vt:lpstr>
      <vt:lpstr>Efficiency of mitigation measures</vt:lpstr>
      <vt:lpstr>Anticipation</vt:lpstr>
      <vt:lpstr>Day-to-day variability of chemical regimes</vt:lpstr>
      <vt:lpstr>Climate projections</vt:lpstr>
      <vt:lpstr>Take Home Messages</vt:lpstr>
      <vt:lpstr>Take Home Messages</vt:lpstr>
      <vt:lpstr>Knowledge Gaps and Research Needs</vt:lpstr>
      <vt:lpstr>PowerPoint Presentation</vt:lpstr>
    </vt:vector>
  </TitlesOfParts>
  <Manager>Client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COLETTE Augustin</dc:creator>
  <cp:lastModifiedBy>Lorenzo Labrador</cp:lastModifiedBy>
  <cp:revision>48</cp:revision>
  <dcterms:created xsi:type="dcterms:W3CDTF">2023-01-25T13:06:58Z</dcterms:created>
  <dcterms:modified xsi:type="dcterms:W3CDTF">2023-05-12T08:07:45Z</dcterms:modified>
</cp:coreProperties>
</file>