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notesMasterIdLst>
    <p:notesMasterId r:id="rId23"/>
  </p:notesMasterIdLst>
  <p:sldIdLst>
    <p:sldId id="257" r:id="rId3"/>
    <p:sldId id="494" r:id="rId4"/>
    <p:sldId id="508" r:id="rId5"/>
    <p:sldId id="276" r:id="rId6"/>
    <p:sldId id="505" r:id="rId7"/>
    <p:sldId id="506" r:id="rId8"/>
    <p:sldId id="507" r:id="rId9"/>
    <p:sldId id="509" r:id="rId10"/>
    <p:sldId id="501" r:id="rId11"/>
    <p:sldId id="502" r:id="rId12"/>
    <p:sldId id="497" r:id="rId13"/>
    <p:sldId id="503" r:id="rId14"/>
    <p:sldId id="510" r:id="rId15"/>
    <p:sldId id="504" r:id="rId16"/>
    <p:sldId id="499" r:id="rId17"/>
    <p:sldId id="500" r:id="rId18"/>
    <p:sldId id="511" r:id="rId19"/>
    <p:sldId id="492" r:id="rId20"/>
    <p:sldId id="260" r:id="rId21"/>
    <p:sldId id="496" r:id="rId22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3" d="100"/>
          <a:sy n="43" d="100"/>
        </p:scale>
        <p:origin x="278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F589E-472F-4292-8B8B-6B4EE44DA8C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68827-3C10-4BA1-804C-18B410260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6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/>
          <p:cNvPicPr/>
          <p:nvPr/>
        </p:nvPicPr>
        <p:blipFill>
          <a:blip r:embed="rId14"/>
          <a:stretch/>
        </p:blipFill>
        <p:spPr>
          <a:xfrm>
            <a:off x="10532880" y="48600"/>
            <a:ext cx="1657440" cy="5582520"/>
          </a:xfrm>
          <a:prstGeom prst="rect">
            <a:avLst/>
          </a:prstGeom>
          <a:ln>
            <a:noFill/>
          </a:ln>
        </p:spPr>
      </p:pic>
      <p:pic>
        <p:nvPicPr>
          <p:cNvPr id="44" name="Image 14" descr="bar.jpg"/>
          <p:cNvPicPr/>
          <p:nvPr/>
        </p:nvPicPr>
        <p:blipFill>
          <a:blip r:embed="rId15"/>
          <a:stretch/>
        </p:blipFill>
        <p:spPr>
          <a:xfrm>
            <a:off x="2234520" y="6354360"/>
            <a:ext cx="8164080" cy="8424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-422622" y="6438600"/>
            <a:ext cx="12190680" cy="30350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b="1" i="1" strike="noStrike" spc="-1" dirty="0">
                <a:solidFill>
                  <a:srgbClr val="2E3192"/>
                </a:solidFill>
                <a:latin typeface="Franklin Gothic Book"/>
                <a:ea typeface="DejaVu Sans"/>
              </a:rPr>
              <a:t>24th EMEP Task Force on Measurement and Modelling Meeting 2023, May 11th</a:t>
            </a:r>
            <a:endParaRPr lang="de-DE" sz="1200" b="0" strike="noStrike" spc="-1" dirty="0">
              <a:latin typeface="Calibri"/>
            </a:endParaRPr>
          </a:p>
        </p:txBody>
      </p:sp>
      <p:pic>
        <p:nvPicPr>
          <p:cNvPr id="46" name="Grafik 2"/>
          <p:cNvPicPr/>
          <p:nvPr/>
        </p:nvPicPr>
        <p:blipFill>
          <a:blip r:embed="rId16"/>
          <a:stretch/>
        </p:blipFill>
        <p:spPr>
          <a:xfrm>
            <a:off x="0" y="5581800"/>
            <a:ext cx="1904400" cy="1904400"/>
          </a:xfrm>
          <a:prstGeom prst="rect">
            <a:avLst/>
          </a:prstGeom>
          <a:ln>
            <a:noFill/>
          </a:ln>
        </p:spPr>
      </p:pic>
      <p:sp>
        <p:nvSpPr>
          <p:cNvPr id="47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Calibri"/>
              </a:rPr>
              <a:t>Click to edit the title text format</a:t>
            </a: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Seventh Outline Level</a:t>
            </a:r>
          </a:p>
        </p:txBody>
      </p:sp>
      <p:pic>
        <p:nvPicPr>
          <p:cNvPr id="4" name="Picture 3" descr="A picture containing font, text, logo, graphics&#10;&#10;Description automatically generated">
            <a:extLst>
              <a:ext uri="{FF2B5EF4-FFF2-40B4-BE49-F238E27FC236}">
                <a16:creationId xmlns:a16="http://schemas.microsoft.com/office/drawing/2014/main" id="{3DF8191F-9F6D-B3B6-964B-0BAD8EB7DAE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26" y="6025650"/>
            <a:ext cx="2294688" cy="661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1"/>
          <p:cNvPicPr/>
          <p:nvPr/>
        </p:nvPicPr>
        <p:blipFill>
          <a:blip r:embed="rId14"/>
          <a:stretch/>
        </p:blipFill>
        <p:spPr>
          <a:xfrm>
            <a:off x="10532880" y="48600"/>
            <a:ext cx="1657440" cy="5582520"/>
          </a:xfrm>
          <a:prstGeom prst="rect">
            <a:avLst/>
          </a:prstGeom>
          <a:ln>
            <a:noFill/>
          </a:ln>
        </p:spPr>
      </p:pic>
      <p:pic>
        <p:nvPicPr>
          <p:cNvPr id="86" name="Image 14" descr="bar.jpg"/>
          <p:cNvPicPr/>
          <p:nvPr/>
        </p:nvPicPr>
        <p:blipFill>
          <a:blip r:embed="rId15"/>
          <a:stretch/>
        </p:blipFill>
        <p:spPr>
          <a:xfrm>
            <a:off x="2234520" y="6354360"/>
            <a:ext cx="8164080" cy="8424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0" y="6435360"/>
            <a:ext cx="12190680" cy="30350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t-IT" sz="1200" b="1" i="1" strike="noStrike" spc="-1" dirty="0">
                <a:solidFill>
                  <a:srgbClr val="2E3192"/>
                </a:solidFill>
                <a:latin typeface="Franklin Gothic Book"/>
                <a:ea typeface="DejaVu Sans"/>
              </a:rPr>
              <a:t>TOAR-II </a:t>
            </a:r>
            <a:r>
              <a:rPr lang="it-IT" sz="1200" b="1" i="1" strike="noStrike" spc="-1" dirty="0" err="1">
                <a:solidFill>
                  <a:srgbClr val="2E3192"/>
                </a:solidFill>
                <a:latin typeface="Franklin Gothic Book"/>
                <a:ea typeface="DejaVu Sans"/>
              </a:rPr>
              <a:t>Meetting</a:t>
            </a:r>
            <a:endParaRPr lang="de-DE" sz="1200" b="0" strike="noStrike" spc="-1" dirty="0">
              <a:latin typeface="Calibri"/>
            </a:endParaRPr>
          </a:p>
        </p:txBody>
      </p:sp>
      <p:pic>
        <p:nvPicPr>
          <p:cNvPr id="88" name="Picture 5"/>
          <p:cNvPicPr/>
          <p:nvPr/>
        </p:nvPicPr>
        <p:blipFill>
          <a:blip r:embed="rId16"/>
          <a:stretch/>
        </p:blipFill>
        <p:spPr>
          <a:xfrm>
            <a:off x="0" y="96840"/>
            <a:ext cx="1635480" cy="5485680"/>
          </a:xfrm>
          <a:prstGeom prst="rect">
            <a:avLst/>
          </a:prstGeom>
          <a:ln>
            <a:noFill/>
          </a:ln>
        </p:spPr>
      </p:pic>
      <p:pic>
        <p:nvPicPr>
          <p:cNvPr id="89" name="Grafik 2"/>
          <p:cNvPicPr/>
          <p:nvPr userDrawn="1"/>
        </p:nvPicPr>
        <p:blipFill>
          <a:blip r:embed="rId17"/>
          <a:stretch/>
        </p:blipFill>
        <p:spPr>
          <a:xfrm>
            <a:off x="2410560" y="105480"/>
            <a:ext cx="6782400" cy="6782400"/>
          </a:xfrm>
          <a:prstGeom prst="rect">
            <a:avLst/>
          </a:prstGeom>
          <a:ln>
            <a:noFill/>
          </a:ln>
        </p:spPr>
      </p:pic>
      <p:sp>
        <p:nvSpPr>
          <p:cNvPr id="9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Calibri"/>
              </a:rPr>
              <a:t>Click to edit the title text format</a:t>
            </a: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79360" y="0"/>
            <a:ext cx="10304640" cy="6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279360" y="981000"/>
            <a:ext cx="1030464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368279" y="246600"/>
            <a:ext cx="9828665" cy="1752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pc="-1" dirty="0">
                <a:solidFill>
                  <a:srgbClr val="000000"/>
                </a:solidFill>
                <a:latin typeface="Arial"/>
                <a:ea typeface="DejaVu Sans"/>
              </a:rPr>
              <a:t>Measurements of volatile organic compounds during the 2022 intensive</a:t>
            </a:r>
          </a:p>
          <a:p>
            <a:pPr>
              <a:lnSpc>
                <a:spcPct val="100000"/>
              </a:lnSpc>
            </a:pPr>
            <a:r>
              <a:rPr lang="en-US" sz="3600" b="1" spc="-1" dirty="0">
                <a:solidFill>
                  <a:srgbClr val="000000"/>
                </a:solidFill>
                <a:latin typeface="Arial"/>
                <a:ea typeface="DejaVu Sans"/>
              </a:rPr>
              <a:t>campaign</a:t>
            </a:r>
            <a:endParaRPr lang="de-DE" sz="2800" b="0" strike="noStrike" spc="-1" dirty="0"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9799A-D979-4145-A286-41389794D493}"/>
              </a:ext>
            </a:extLst>
          </p:cNvPr>
          <p:cNvSpPr txBox="1"/>
          <p:nvPr/>
        </p:nvSpPr>
        <p:spPr>
          <a:xfrm>
            <a:off x="3214410" y="2936557"/>
            <a:ext cx="62137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920" lvl="1">
              <a:lnSpc>
                <a:spcPct val="100000"/>
              </a:lnSpc>
              <a:buClr>
                <a:srgbClr val="000000"/>
              </a:buClr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Robert Wegener, Dieter Klemp, René Dubus, Lukas Kesper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28D52E-1193-9D3A-2F18-BEF64626E922}"/>
              </a:ext>
            </a:extLst>
          </p:cNvPr>
          <p:cNvSpPr txBox="1"/>
          <p:nvPr/>
        </p:nvSpPr>
        <p:spPr>
          <a:xfrm>
            <a:off x="7296932" y="539947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/>
              <a:t>Norway</a:t>
            </a:r>
            <a:endParaRPr lang="en-US" sz="14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4F0858-EB19-3DF2-C3D3-D0EC296433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52600" y="5402552"/>
            <a:ext cx="792205" cy="28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rass, outdoor, plant, green&#10;&#10;Description automatically generated">
            <a:extLst>
              <a:ext uri="{FF2B5EF4-FFF2-40B4-BE49-F238E27FC236}">
                <a16:creationId xmlns:a16="http://schemas.microsoft.com/office/drawing/2014/main" id="{3B2DFF66-7A88-869D-D6E4-45A3C2DE8B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9" t="26467" r="1339" b="626"/>
          <a:stretch/>
        </p:blipFill>
        <p:spPr>
          <a:xfrm>
            <a:off x="462442" y="2390261"/>
            <a:ext cx="2440757" cy="31630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79360" y="0"/>
            <a:ext cx="10304640" cy="6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279360" y="981000"/>
            <a:ext cx="1030464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368279" y="246600"/>
            <a:ext cx="9874537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Inorganics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at </a:t>
            </a: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sites</a:t>
            </a:r>
            <a:endParaRPr lang="nb-NO" sz="32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de-DE" sz="3200" b="0" strike="noStrike" spc="-1" dirty="0">
              <a:latin typeface="Calibri"/>
            </a:endParaRPr>
          </a:p>
        </p:txBody>
      </p:sp>
      <p:pic>
        <p:nvPicPr>
          <p:cNvPr id="4" name="Picture 3" descr="A picture containing text, diagram, font, screenshot&#10;&#10;Description automatically generated">
            <a:extLst>
              <a:ext uri="{FF2B5EF4-FFF2-40B4-BE49-F238E27FC236}">
                <a16:creationId xmlns:a16="http://schemas.microsoft.com/office/drawing/2014/main" id="{99FF79DF-2EAF-2206-B67C-BEEAC860FF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9" b="15951"/>
          <a:stretch/>
        </p:blipFill>
        <p:spPr>
          <a:xfrm>
            <a:off x="368279" y="1018547"/>
            <a:ext cx="4854680" cy="2426677"/>
          </a:xfrm>
          <a:prstGeom prst="rect">
            <a:avLst/>
          </a:prstGeom>
        </p:spPr>
      </p:pic>
      <p:pic>
        <p:nvPicPr>
          <p:cNvPr id="6" name="Picture 5" descr="A picture containing text, diagram, font, line&#10;&#10;Description automatically generated">
            <a:extLst>
              <a:ext uri="{FF2B5EF4-FFF2-40B4-BE49-F238E27FC236}">
                <a16:creationId xmlns:a16="http://schemas.microsoft.com/office/drawing/2014/main" id="{EDC8A2BE-C52E-DB91-183C-7759FAA239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 b="15951"/>
          <a:stretch/>
        </p:blipFill>
        <p:spPr>
          <a:xfrm>
            <a:off x="356690" y="3482771"/>
            <a:ext cx="4854680" cy="2448002"/>
          </a:xfrm>
          <a:prstGeom prst="rect">
            <a:avLst/>
          </a:prstGeom>
        </p:spPr>
      </p:pic>
      <p:pic>
        <p:nvPicPr>
          <p:cNvPr id="8" name="Picture 7" descr="A picture containing text, diagram, font, line&#10;&#10;Description automatically generated">
            <a:extLst>
              <a:ext uri="{FF2B5EF4-FFF2-40B4-BE49-F238E27FC236}">
                <a16:creationId xmlns:a16="http://schemas.microsoft.com/office/drawing/2014/main" id="{6178F836-72DD-3F04-8AF8-65197177C3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 b="15951"/>
          <a:stretch/>
        </p:blipFill>
        <p:spPr>
          <a:xfrm>
            <a:off x="5079030" y="990801"/>
            <a:ext cx="4854680" cy="2448002"/>
          </a:xfrm>
          <a:prstGeom prst="rect">
            <a:avLst/>
          </a:prstGeom>
        </p:spPr>
      </p:pic>
      <p:pic>
        <p:nvPicPr>
          <p:cNvPr id="10" name="Picture 9" descr="A picture containing text, diagram, font, screenshot&#10;&#10;Description automatically generated">
            <a:extLst>
              <a:ext uri="{FF2B5EF4-FFF2-40B4-BE49-F238E27FC236}">
                <a16:creationId xmlns:a16="http://schemas.microsoft.com/office/drawing/2014/main" id="{AA813C51-249E-D5A0-B976-9B892966F5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 b="21946"/>
          <a:stretch/>
        </p:blipFill>
        <p:spPr>
          <a:xfrm>
            <a:off x="5079030" y="3491274"/>
            <a:ext cx="4854680" cy="220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4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79360" y="0"/>
            <a:ext cx="10304640" cy="6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279360" y="981000"/>
            <a:ext cx="1030464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368279" y="246600"/>
            <a:ext cx="9874537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pc="-1" dirty="0">
                <a:solidFill>
                  <a:srgbClr val="000000"/>
                </a:solidFill>
                <a:latin typeface="Arial"/>
                <a:ea typeface="DejaVu Sans"/>
              </a:rPr>
              <a:t>VOC </a:t>
            </a:r>
            <a:r>
              <a:rPr lang="nb-NO" sz="3200" b="1" spc="-1" dirty="0">
                <a:solidFill>
                  <a:srgbClr val="000000"/>
                </a:solidFill>
                <a:latin typeface="Arial"/>
                <a:ea typeface="DejaVu Sans"/>
              </a:rPr>
              <a:t>VOC pattern at different European Sites (2022/07/18)</a:t>
            </a:r>
          </a:p>
          <a:p>
            <a:pPr>
              <a:lnSpc>
                <a:spcPct val="100000"/>
              </a:lnSpc>
            </a:pPr>
            <a:endParaRPr lang="de-DE" sz="3200" b="0" strike="noStrike" spc="-1" dirty="0">
              <a:latin typeface="Calibri"/>
            </a:endParaRPr>
          </a:p>
        </p:txBody>
      </p:sp>
      <p:pic>
        <p:nvPicPr>
          <p:cNvPr id="5" name="Picture 4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EEDCBE02-3C1D-5916-31D6-133AD36CE7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19722" r="11694" b="10841"/>
          <a:stretch/>
        </p:blipFill>
        <p:spPr>
          <a:xfrm>
            <a:off x="1245374" y="1352520"/>
            <a:ext cx="3888509" cy="4761953"/>
          </a:xfrm>
          <a:prstGeom prst="rect">
            <a:avLst/>
          </a:prstGeom>
        </p:spPr>
      </p:pic>
      <p:pic>
        <p:nvPicPr>
          <p:cNvPr id="7" name="Picture 6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F9B8A59A-C6DD-3DA9-37D3-AD0F03887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5462" r="12600" b="14446"/>
          <a:stretch/>
        </p:blipFill>
        <p:spPr>
          <a:xfrm>
            <a:off x="5332720" y="1428903"/>
            <a:ext cx="3805318" cy="480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1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79360" y="0"/>
            <a:ext cx="10304640" cy="6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279360" y="981000"/>
            <a:ext cx="1030464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368279" y="246600"/>
            <a:ext cx="9874537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pc="-1" dirty="0">
                <a:solidFill>
                  <a:srgbClr val="000000"/>
                </a:solidFill>
                <a:latin typeface="Arial"/>
                <a:ea typeface="DejaVu Sans"/>
              </a:rPr>
              <a:t>VOC </a:t>
            </a:r>
            <a:r>
              <a:rPr lang="nb-NO" sz="3200" b="1" spc="-1" dirty="0">
                <a:solidFill>
                  <a:srgbClr val="000000"/>
                </a:solidFill>
                <a:latin typeface="Arial"/>
                <a:ea typeface="DejaVu Sans"/>
              </a:rPr>
              <a:t>VOC pattern at different European Sites (2022/07/18)</a:t>
            </a:r>
          </a:p>
          <a:p>
            <a:pPr>
              <a:lnSpc>
                <a:spcPct val="100000"/>
              </a:lnSpc>
            </a:pPr>
            <a:endParaRPr lang="de-DE" sz="3200" b="0" strike="noStrike" spc="-1" dirty="0">
              <a:latin typeface="Calibri"/>
            </a:endParaRPr>
          </a:p>
        </p:txBody>
      </p:sp>
      <p:pic>
        <p:nvPicPr>
          <p:cNvPr id="5" name="Picture 4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EEDCBE02-3C1D-5916-31D6-133AD36CE7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19722" r="11694" b="10841"/>
          <a:stretch/>
        </p:blipFill>
        <p:spPr>
          <a:xfrm>
            <a:off x="1245374" y="1352520"/>
            <a:ext cx="3888509" cy="4761953"/>
          </a:xfrm>
          <a:prstGeom prst="rect">
            <a:avLst/>
          </a:prstGeom>
        </p:spPr>
      </p:pic>
      <p:pic>
        <p:nvPicPr>
          <p:cNvPr id="7" name="Picture 6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F9B8A59A-C6DD-3DA9-37D3-AD0F03887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5462" r="12600" b="14446"/>
          <a:stretch/>
        </p:blipFill>
        <p:spPr>
          <a:xfrm>
            <a:off x="5332720" y="1428903"/>
            <a:ext cx="3805318" cy="4806884"/>
          </a:xfrm>
          <a:prstGeom prst="rect">
            <a:avLst/>
          </a:prstGeom>
        </p:spPr>
      </p:pic>
      <p:pic>
        <p:nvPicPr>
          <p:cNvPr id="2" name="Picture 1" descr="A close-up of a graph&#10;&#10;Description automatically generated with low confidence">
            <a:extLst>
              <a:ext uri="{FF2B5EF4-FFF2-40B4-BE49-F238E27FC236}">
                <a16:creationId xmlns:a16="http://schemas.microsoft.com/office/drawing/2014/main" id="{7A7B6819-8E2B-A79A-9899-4AC59FA4EE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t="19722" r="9977" b="9979"/>
          <a:stretch/>
        </p:blipFill>
        <p:spPr>
          <a:xfrm>
            <a:off x="1209457" y="1352520"/>
            <a:ext cx="4011067" cy="4821098"/>
          </a:xfrm>
          <a:prstGeom prst="rect">
            <a:avLst/>
          </a:prstGeom>
        </p:spPr>
      </p:pic>
      <p:pic>
        <p:nvPicPr>
          <p:cNvPr id="3" name="Picture 2" descr="A picture containing text, diagram, line, screenshot&#10;&#10;Description automatically generated">
            <a:extLst>
              <a:ext uri="{FF2B5EF4-FFF2-40B4-BE49-F238E27FC236}">
                <a16:creationId xmlns:a16="http://schemas.microsoft.com/office/drawing/2014/main" id="{DB489AF5-CCDA-D5A6-92B8-969E8E32F5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t="15371" r="13724" b="16239"/>
          <a:stretch/>
        </p:blipFill>
        <p:spPr>
          <a:xfrm>
            <a:off x="5319943" y="1388389"/>
            <a:ext cx="3763903" cy="469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97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graphics, diagram&#10;&#10;Description automatically generated">
            <a:extLst>
              <a:ext uri="{FF2B5EF4-FFF2-40B4-BE49-F238E27FC236}">
                <a16:creationId xmlns:a16="http://schemas.microsoft.com/office/drawing/2014/main" id="{6C229CD8-4902-BF52-E29B-41A94BAF8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t="14305" r="18330" b="5679"/>
          <a:stretch/>
        </p:blipFill>
        <p:spPr>
          <a:xfrm>
            <a:off x="1346200" y="981000"/>
            <a:ext cx="7823200" cy="5487533"/>
          </a:xfrm>
          <a:prstGeom prst="rect">
            <a:avLst/>
          </a:prstGeom>
        </p:spPr>
      </p:pic>
      <p:sp>
        <p:nvSpPr>
          <p:cNvPr id="133" name="CustomShape 1"/>
          <p:cNvSpPr/>
          <p:nvPr/>
        </p:nvSpPr>
        <p:spPr>
          <a:xfrm>
            <a:off x="279360" y="0"/>
            <a:ext cx="10304640" cy="6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279360" y="981000"/>
            <a:ext cx="1030464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368279" y="246600"/>
            <a:ext cx="9874537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Local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ozone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production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rate</a:t>
            </a:r>
            <a:endParaRPr lang="nb-NO" sz="32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de-DE" sz="3200" b="0" strike="noStrike" spc="-1" dirty="0"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3D696-49A4-A0E4-8F6D-B8976C362746}"/>
              </a:ext>
            </a:extLst>
          </p:cNvPr>
          <p:cNvSpPr txBox="1"/>
          <p:nvPr/>
        </p:nvSpPr>
        <p:spPr>
          <a:xfrm>
            <a:off x="8094134" y="2366077"/>
            <a:ext cx="24898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Ozone production after 10 minutes </a:t>
            </a:r>
          </a:p>
          <a:p>
            <a:r>
              <a:rPr lang="en-US" dirty="0"/>
              <a:t>Ozone= 60 ppb</a:t>
            </a:r>
          </a:p>
          <a:p>
            <a:r>
              <a:rPr lang="en-US" dirty="0"/>
              <a:t>J</a:t>
            </a:r>
            <a:r>
              <a:rPr lang="en-US" baseline="-25000" dirty="0"/>
              <a:t>O1D</a:t>
            </a:r>
            <a:r>
              <a:rPr lang="en-US" dirty="0"/>
              <a:t> = 2.9x10</a:t>
            </a:r>
            <a:r>
              <a:rPr lang="en-US" baseline="30000" dirty="0"/>
              <a:t>-5</a:t>
            </a:r>
            <a:r>
              <a:rPr lang="en-US" dirty="0"/>
              <a:t>s-</a:t>
            </a:r>
            <a:r>
              <a:rPr lang="en-US" baseline="30000" dirty="0"/>
              <a:t>1</a:t>
            </a:r>
            <a:r>
              <a:rPr lang="en-US" dirty="0"/>
              <a:t>  J</a:t>
            </a:r>
            <a:r>
              <a:rPr lang="en-US" baseline="-25000" dirty="0"/>
              <a:t>NO2</a:t>
            </a:r>
            <a:r>
              <a:rPr lang="en-US" dirty="0"/>
              <a:t> = 8.4x10</a:t>
            </a:r>
            <a:r>
              <a:rPr lang="en-US" baseline="30000" dirty="0"/>
              <a:t>-3</a:t>
            </a:r>
            <a:r>
              <a:rPr lang="en-US" dirty="0"/>
              <a:t>s</a:t>
            </a:r>
            <a:r>
              <a:rPr lang="en-US" baseline="30000" dirty="0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86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79360" y="0"/>
            <a:ext cx="10304640" cy="6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279360" y="981000"/>
            <a:ext cx="1030464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368279" y="246600"/>
            <a:ext cx="9874537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pc="-1" dirty="0">
                <a:solidFill>
                  <a:srgbClr val="000000"/>
                </a:solidFill>
                <a:latin typeface="Arial"/>
                <a:ea typeface="DejaVu Sans"/>
              </a:rPr>
              <a:t>VOC </a:t>
            </a:r>
            <a:r>
              <a:rPr lang="nb-NO" sz="3200" b="1" spc="-1" dirty="0">
                <a:solidFill>
                  <a:srgbClr val="000000"/>
                </a:solidFill>
                <a:latin typeface="Arial"/>
                <a:ea typeface="DejaVu Sans"/>
              </a:rPr>
              <a:t>VOC pattern at different European Sites (2022/07/18)</a:t>
            </a:r>
          </a:p>
          <a:p>
            <a:pPr>
              <a:lnSpc>
                <a:spcPct val="100000"/>
              </a:lnSpc>
            </a:pPr>
            <a:endParaRPr lang="de-DE" sz="3200" b="0" strike="noStrike" spc="-1" dirty="0"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9230BB-37F2-D1D0-3C03-EAFC95B7B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347" y="1196045"/>
            <a:ext cx="4186822" cy="3081768"/>
          </a:xfrm>
          <a:prstGeom prst="rect">
            <a:avLst/>
          </a:prstGeom>
        </p:spPr>
      </p:pic>
      <p:pic>
        <p:nvPicPr>
          <p:cNvPr id="10" name="Picture 9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47262FE8-B9B6-D1B7-EF69-4ECE41E43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0" b="43796"/>
          <a:stretch/>
        </p:blipFill>
        <p:spPr>
          <a:xfrm>
            <a:off x="432265" y="1602341"/>
            <a:ext cx="4846510" cy="2455443"/>
          </a:xfrm>
          <a:prstGeom prst="rect">
            <a:avLst/>
          </a:prstGeom>
        </p:spPr>
      </p:pic>
      <p:sp>
        <p:nvSpPr>
          <p:cNvPr id="2" name="Inhaltsplatzhalter 6">
            <a:extLst>
              <a:ext uri="{FF2B5EF4-FFF2-40B4-BE49-F238E27FC236}">
                <a16:creationId xmlns:a16="http://schemas.microsoft.com/office/drawing/2014/main" id="{7B4F7095-F14B-2437-46DA-3810F8631175}"/>
              </a:ext>
            </a:extLst>
          </p:cNvPr>
          <p:cNvSpPr txBox="1">
            <a:spLocks/>
          </p:cNvSpPr>
          <p:nvPr/>
        </p:nvSpPr>
        <p:spPr>
          <a:xfrm>
            <a:off x="3591479" y="4492858"/>
            <a:ext cx="7745387" cy="3309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NO2 </a:t>
            </a:r>
            <a:r>
              <a:rPr lang="de-DE" sz="1800" dirty="0" err="1"/>
              <a:t>concentration</a:t>
            </a:r>
            <a:r>
              <a:rPr lang="de-DE" sz="1800" dirty="0"/>
              <a:t> at Illmitz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rather</a:t>
            </a:r>
            <a:r>
              <a:rPr lang="de-DE" sz="1800" dirty="0"/>
              <a:t> </a:t>
            </a:r>
            <a:r>
              <a:rPr lang="de-DE" sz="1800" dirty="0" err="1"/>
              <a:t>low</a:t>
            </a:r>
            <a:endParaRPr lang="de-DE" sz="1800" dirty="0"/>
          </a:p>
          <a:p>
            <a:r>
              <a:rPr lang="de-DE" sz="1800" dirty="0"/>
              <a:t>VOC OH </a:t>
            </a:r>
            <a:r>
              <a:rPr lang="de-DE" sz="1800" dirty="0" err="1"/>
              <a:t>reactivity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moderate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29632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79360" y="0"/>
            <a:ext cx="10304640" cy="6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279360" y="981000"/>
            <a:ext cx="1030464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368279" y="246600"/>
            <a:ext cx="9874537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Local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ozone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production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rate</a:t>
            </a:r>
            <a:endParaRPr lang="nb-NO" sz="32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de-DE" sz="3200" b="0" strike="noStrike" spc="-1" dirty="0">
              <a:latin typeface="Calibri"/>
            </a:endParaRPr>
          </a:p>
        </p:txBody>
      </p:sp>
      <p:pic>
        <p:nvPicPr>
          <p:cNvPr id="6" name="Picture 5" descr="A picture containing text, screenshot, graphics, diagram&#10;&#10;Description automatically generated">
            <a:extLst>
              <a:ext uri="{FF2B5EF4-FFF2-40B4-BE49-F238E27FC236}">
                <a16:creationId xmlns:a16="http://schemas.microsoft.com/office/drawing/2014/main" id="{8FEBCC3C-02F9-EFAA-BF20-937314EAC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6" t="15798" r="21124" b="6331"/>
          <a:stretch/>
        </p:blipFill>
        <p:spPr>
          <a:xfrm>
            <a:off x="1243833" y="1083449"/>
            <a:ext cx="7792592" cy="5340404"/>
          </a:xfrm>
          <a:prstGeom prst="rect">
            <a:avLst/>
          </a:prstGeom>
        </p:spPr>
      </p:pic>
      <p:pic>
        <p:nvPicPr>
          <p:cNvPr id="3" name="Picture 2" descr="A picture containing text, screenshot, graphics, diagram&#10;&#10;Description automatically generated">
            <a:extLst>
              <a:ext uri="{FF2B5EF4-FFF2-40B4-BE49-F238E27FC236}">
                <a16:creationId xmlns:a16="http://schemas.microsoft.com/office/drawing/2014/main" id="{6DFE0AB9-F15A-FDB2-9BB6-641ED45318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9" r="18784" b="6331"/>
          <a:stretch/>
        </p:blipFill>
        <p:spPr>
          <a:xfrm>
            <a:off x="1364791" y="1083449"/>
            <a:ext cx="7881512" cy="52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53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79360" y="0"/>
            <a:ext cx="10304640" cy="6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279360" y="981000"/>
            <a:ext cx="1030464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368279" y="246600"/>
            <a:ext cx="9874537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Local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ozone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production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rate</a:t>
            </a:r>
            <a:endParaRPr lang="nb-NO" sz="32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de-DE" sz="3200" b="0" strike="noStrike" spc="-1" dirty="0">
              <a:latin typeface="Calibri"/>
            </a:endParaRPr>
          </a:p>
        </p:txBody>
      </p:sp>
      <p:pic>
        <p:nvPicPr>
          <p:cNvPr id="4" name="Picture 3" descr="A picture containing text, screenshot, graphics, diagram&#10;&#10;Description automatically generated">
            <a:extLst>
              <a:ext uri="{FF2B5EF4-FFF2-40B4-BE49-F238E27FC236}">
                <a16:creationId xmlns:a16="http://schemas.microsoft.com/office/drawing/2014/main" id="{B5B31DEC-373A-77C0-5D29-94B26751E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4" r="15899" b="6554"/>
          <a:stretch/>
        </p:blipFill>
        <p:spPr>
          <a:xfrm>
            <a:off x="1243832" y="1144921"/>
            <a:ext cx="8161425" cy="52635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20EF5F-6D04-8215-E39A-10D3F7B15093}"/>
              </a:ext>
            </a:extLst>
          </p:cNvPr>
          <p:cNvSpPr txBox="1"/>
          <p:nvPr/>
        </p:nvSpPr>
        <p:spPr>
          <a:xfrm>
            <a:off x="1991944" y="6254596"/>
            <a:ext cx="63076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From: Ehlers et al., Faraday Discuss., 2016, 189, 407-437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6777807-9739-B4FD-9503-4D3670135F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709721"/>
              </p:ext>
            </p:extLst>
          </p:nvPr>
        </p:nvGraphicFramePr>
        <p:xfrm>
          <a:off x="8413479" y="3134783"/>
          <a:ext cx="15811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580620" imgH="1584079" progId="CorelDraw.Graphic.20">
                  <p:embed/>
                </p:oleObj>
              </mc:Choice>
              <mc:Fallback>
                <p:oleObj name="CorelDRAW" r:id="rId3" imgW="1580620" imgH="1584079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13479" y="3134783"/>
                        <a:ext cx="1581150" cy="158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927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79360" y="0"/>
            <a:ext cx="10304640" cy="6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279360" y="981000"/>
            <a:ext cx="1030464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368279" y="246600"/>
            <a:ext cx="9874537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Next </a:t>
            </a: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Steps</a:t>
            </a:r>
            <a:endParaRPr lang="nb-NO" sz="32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de-DE" sz="3200" b="0" strike="noStrike" spc="-1" dirty="0">
              <a:latin typeface="Calibri"/>
            </a:endParaRPr>
          </a:p>
        </p:txBody>
      </p:sp>
      <p:sp>
        <p:nvSpPr>
          <p:cNvPr id="2" name="Inhaltsplatzhalter 6">
            <a:extLst>
              <a:ext uri="{FF2B5EF4-FFF2-40B4-BE49-F238E27FC236}">
                <a16:creationId xmlns:a16="http://schemas.microsoft.com/office/drawing/2014/main" id="{167E3DD7-54E4-B38B-709C-075A034B855B}"/>
              </a:ext>
            </a:extLst>
          </p:cNvPr>
          <p:cNvSpPr txBox="1">
            <a:spLocks/>
          </p:cNvSpPr>
          <p:nvPr/>
        </p:nvSpPr>
        <p:spPr>
          <a:xfrm>
            <a:off x="526547" y="1260595"/>
            <a:ext cx="6678586" cy="3309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Comparison with other VOC </a:t>
            </a:r>
            <a:r>
              <a:rPr lang="en-GB" sz="1800" dirty="0" err="1"/>
              <a:t>measuremnets</a:t>
            </a:r>
            <a:endParaRPr lang="en-GB" sz="1800" dirty="0"/>
          </a:p>
          <a:p>
            <a:r>
              <a:rPr lang="en-GB" sz="1800" dirty="0"/>
              <a:t>Quality Control using the @VOC@ tool</a:t>
            </a:r>
          </a:p>
          <a:p>
            <a:r>
              <a:rPr lang="en-GB" sz="1800" dirty="0"/>
              <a:t>Calculate local ozone rates production at different sites</a:t>
            </a:r>
          </a:p>
          <a:p>
            <a:r>
              <a:rPr lang="en-GB" sz="1800" dirty="0"/>
              <a:t>Where does the air come from ? (Trajectory analysis, CMB analysis</a:t>
            </a:r>
          </a:p>
          <a:p>
            <a:endParaRPr lang="de-DE" sz="18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  </a:t>
            </a:r>
          </a:p>
        </p:txBody>
      </p:sp>
      <p:pic>
        <p:nvPicPr>
          <p:cNvPr id="6" name="Picture 5" descr="A picture containing text, diagram, font, line&#10;&#10;Description automatically generated">
            <a:extLst>
              <a:ext uri="{FF2B5EF4-FFF2-40B4-BE49-F238E27FC236}">
                <a16:creationId xmlns:a16="http://schemas.microsoft.com/office/drawing/2014/main" id="{12DC613D-1B69-F5CF-554A-0232AD38BD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 b="15951"/>
          <a:stretch/>
        </p:blipFill>
        <p:spPr>
          <a:xfrm>
            <a:off x="909315" y="3395310"/>
            <a:ext cx="4854680" cy="2448002"/>
          </a:xfrm>
          <a:prstGeom prst="rect">
            <a:avLst/>
          </a:prstGeom>
        </p:spPr>
      </p:pic>
      <p:pic>
        <p:nvPicPr>
          <p:cNvPr id="7" name="Picture 6" descr="A picture containing text, diagram, font, screenshot&#10;&#10;Description automatically generated">
            <a:extLst>
              <a:ext uri="{FF2B5EF4-FFF2-40B4-BE49-F238E27FC236}">
                <a16:creationId xmlns:a16="http://schemas.microsoft.com/office/drawing/2014/main" id="{FB5BC3B3-29AA-701F-5EE4-A60A6A9924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 b="21946"/>
          <a:stretch/>
        </p:blipFill>
        <p:spPr>
          <a:xfrm>
            <a:off x="5887588" y="3395310"/>
            <a:ext cx="4854680" cy="220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50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79360" y="0"/>
            <a:ext cx="10304640" cy="6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279360" y="981000"/>
            <a:ext cx="1030464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368280" y="246600"/>
            <a:ext cx="91432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pc="-1" dirty="0">
                <a:solidFill>
                  <a:srgbClr val="000000"/>
                </a:solidFill>
                <a:latin typeface="Arial"/>
                <a:ea typeface="DejaVu Sans"/>
              </a:rPr>
              <a:t>Thank you !</a:t>
            </a:r>
            <a:endParaRPr lang="de-DE" sz="3600" b="0" strike="noStrike" spc="-1" dirty="0">
              <a:latin typeface="Calibri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BD39D5E-35BD-B5AF-3835-EA74D3874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11" y="1481668"/>
            <a:ext cx="9398740" cy="42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161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901800" y="4510800"/>
            <a:ext cx="10450800" cy="6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79360" y="0"/>
            <a:ext cx="10304640" cy="6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279360" y="981000"/>
            <a:ext cx="1030464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368280" y="246600"/>
            <a:ext cx="91432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pc="-1" dirty="0">
                <a:solidFill>
                  <a:srgbClr val="000000"/>
                </a:solidFill>
                <a:latin typeface="Arial"/>
                <a:ea typeface="DejaVu Sans"/>
              </a:rPr>
              <a:t>VOC Canister Measurements</a:t>
            </a:r>
            <a:endParaRPr lang="de-DE" sz="3600" b="0" strike="noStrike" spc="-1" dirty="0">
              <a:latin typeface="Calibri"/>
            </a:endParaRPr>
          </a:p>
        </p:txBody>
      </p:sp>
      <p:pic>
        <p:nvPicPr>
          <p:cNvPr id="9" name="Picture 8" descr="A map of europe with black text&#10;&#10;Description automatically generated with low confidence">
            <a:extLst>
              <a:ext uri="{FF2B5EF4-FFF2-40B4-BE49-F238E27FC236}">
                <a16:creationId xmlns:a16="http://schemas.microsoft.com/office/drawing/2014/main" id="{F82F7C00-4F76-A2AE-8992-F3959CAEC6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5" t="16504" r="22082" b="24115"/>
          <a:stretch/>
        </p:blipFill>
        <p:spPr>
          <a:xfrm>
            <a:off x="3946134" y="898757"/>
            <a:ext cx="6637866" cy="4978243"/>
          </a:xfrm>
          <a:prstGeom prst="rect">
            <a:avLst/>
          </a:prstGeom>
        </p:spPr>
      </p:pic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B47F4389-ABA1-6463-B0AD-8A68DA46FAD5}"/>
              </a:ext>
            </a:extLst>
          </p:cNvPr>
          <p:cNvSpPr txBox="1">
            <a:spLocks/>
          </p:cNvSpPr>
          <p:nvPr/>
        </p:nvSpPr>
        <p:spPr>
          <a:xfrm>
            <a:off x="492680" y="2005661"/>
            <a:ext cx="3878353" cy="3309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During the 2022 intensive canisters were shipped to 9 sites for VOC analysis</a:t>
            </a:r>
          </a:p>
          <a:p>
            <a:endParaRPr lang="en-GB" sz="1800" dirty="0"/>
          </a:p>
          <a:p>
            <a:endParaRPr lang="de-DE" sz="18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128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E54F4-849E-D240-AF23-FF9D985B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382BB-CE7F-5274-AAEE-E732D7CDB757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79360" y="0"/>
            <a:ext cx="10304640" cy="6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279360" y="981000"/>
            <a:ext cx="1030464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368279" y="246600"/>
            <a:ext cx="9874537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Sampling</a:t>
            </a:r>
            <a:endParaRPr lang="nb-NO" sz="32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de-DE" sz="3200" b="0" strike="noStrike" spc="-1" dirty="0">
              <a:latin typeface="Calibri"/>
            </a:endParaRPr>
          </a:p>
        </p:txBody>
      </p:sp>
      <p:sp>
        <p:nvSpPr>
          <p:cNvPr id="20" name="Inhaltsplatzhalter 6">
            <a:extLst>
              <a:ext uri="{FF2B5EF4-FFF2-40B4-BE49-F238E27FC236}">
                <a16:creationId xmlns:a16="http://schemas.microsoft.com/office/drawing/2014/main" id="{D9906985-D865-8D0B-928E-EDFF4E3E6337}"/>
              </a:ext>
            </a:extLst>
          </p:cNvPr>
          <p:cNvSpPr txBox="1">
            <a:spLocks/>
          </p:cNvSpPr>
          <p:nvPr/>
        </p:nvSpPr>
        <p:spPr>
          <a:xfrm>
            <a:off x="492680" y="2005661"/>
            <a:ext cx="3878353" cy="3309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8 Canisters were shipped to the sites and return 5 days after sampling the latest to subsequently be </a:t>
            </a:r>
            <a:r>
              <a:rPr lang="en-GB" sz="1800" dirty="0" err="1"/>
              <a:t>analyzed</a:t>
            </a:r>
            <a:endParaRPr lang="en-GB" sz="1800" dirty="0"/>
          </a:p>
          <a:p>
            <a:r>
              <a:rPr lang="en-GB" sz="1800" dirty="0"/>
              <a:t>Sampling was done at noon over a period of one hour</a:t>
            </a:r>
          </a:p>
          <a:p>
            <a:endParaRPr lang="en-GB" sz="1800" dirty="0"/>
          </a:p>
          <a:p>
            <a:endParaRPr lang="de-DE" sz="18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  </a:t>
            </a:r>
          </a:p>
        </p:txBody>
      </p:sp>
      <p:pic>
        <p:nvPicPr>
          <p:cNvPr id="2" name="Picture 1" descr="A picture containing indoor, floor, several&#10;&#10;Description automatically generated">
            <a:extLst>
              <a:ext uri="{FF2B5EF4-FFF2-40B4-BE49-F238E27FC236}">
                <a16:creationId xmlns:a16="http://schemas.microsoft.com/office/drawing/2014/main" id="{C60A83FC-7FC5-A188-3701-1307DA6B6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35" y="1491335"/>
            <a:ext cx="2440445" cy="4338570"/>
          </a:xfrm>
          <a:prstGeom prst="rect">
            <a:avLst/>
          </a:prstGeom>
        </p:spPr>
      </p:pic>
      <p:pic>
        <p:nvPicPr>
          <p:cNvPr id="4" name="Picture 3" descr="A picture containing grass, outdoor, plant, green&#10;&#10;Description automatically generated">
            <a:extLst>
              <a:ext uri="{FF2B5EF4-FFF2-40B4-BE49-F238E27FC236}">
                <a16:creationId xmlns:a16="http://schemas.microsoft.com/office/drawing/2014/main" id="{38D83EA8-FA0F-F336-4043-630AC6F0C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39" y="1491335"/>
            <a:ext cx="2440757" cy="433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79360" y="0"/>
            <a:ext cx="10304640" cy="6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279360" y="981000"/>
            <a:ext cx="1030464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368279" y="246600"/>
            <a:ext cx="9874537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Analysis</a:t>
            </a:r>
            <a:endParaRPr lang="nb-NO" sz="32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de-DE" sz="3200" b="0" strike="noStrike" spc="-1" dirty="0">
              <a:latin typeface="Calibri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D3CDE19-E038-001A-5F29-806B0D873B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80" y="1577767"/>
            <a:ext cx="5164822" cy="30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Inhaltsplatzhalter 6">
            <a:extLst>
              <a:ext uri="{FF2B5EF4-FFF2-40B4-BE49-F238E27FC236}">
                <a16:creationId xmlns:a16="http://schemas.microsoft.com/office/drawing/2014/main" id="{D9906985-D865-8D0B-928E-EDFF4E3E6337}"/>
              </a:ext>
            </a:extLst>
          </p:cNvPr>
          <p:cNvSpPr txBox="1">
            <a:spLocks/>
          </p:cNvSpPr>
          <p:nvPr/>
        </p:nvSpPr>
        <p:spPr>
          <a:xfrm>
            <a:off x="492680" y="2005661"/>
            <a:ext cx="3878353" cy="3309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Canisters were be pressurized and analysed with GC/MS/FID Quantification was done by FID (according to SOP for VOC)</a:t>
            </a:r>
          </a:p>
          <a:p>
            <a:r>
              <a:rPr lang="en-GB" sz="1800" dirty="0"/>
              <a:t>Separation is done with a 120 m DB1 column</a:t>
            </a:r>
          </a:p>
          <a:p>
            <a:r>
              <a:rPr lang="en-GB" sz="1800" dirty="0"/>
              <a:t>Calibration: 74-component standard </a:t>
            </a:r>
            <a:r>
              <a:rPr lang="en-GB" sz="1800" dirty="0" err="1"/>
              <a:t>nmhc</a:t>
            </a:r>
            <a:r>
              <a:rPr lang="en-GB" sz="1800" dirty="0"/>
              <a:t> gas standard</a:t>
            </a:r>
          </a:p>
          <a:p>
            <a:r>
              <a:rPr lang="en-GB" sz="1800" dirty="0"/>
              <a:t>OVOC gas standard NPL</a:t>
            </a:r>
          </a:p>
          <a:p>
            <a:endParaRPr lang="de-DE" sz="18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1357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79360" y="0"/>
            <a:ext cx="10304640" cy="6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279360" y="981000"/>
            <a:ext cx="1030464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368279" y="246600"/>
            <a:ext cx="9874537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Analysis</a:t>
            </a:r>
            <a:endParaRPr lang="nb-NO" sz="32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de-DE" sz="3200" b="0" strike="noStrike" spc="-1" dirty="0">
              <a:latin typeface="Calibri"/>
            </a:endParaRPr>
          </a:p>
        </p:txBody>
      </p:sp>
      <p:sp>
        <p:nvSpPr>
          <p:cNvPr id="20" name="Inhaltsplatzhalter 6">
            <a:extLst>
              <a:ext uri="{FF2B5EF4-FFF2-40B4-BE49-F238E27FC236}">
                <a16:creationId xmlns:a16="http://schemas.microsoft.com/office/drawing/2014/main" id="{D9906985-D865-8D0B-928E-EDFF4E3E6337}"/>
              </a:ext>
            </a:extLst>
          </p:cNvPr>
          <p:cNvSpPr txBox="1">
            <a:spLocks/>
          </p:cNvSpPr>
          <p:nvPr/>
        </p:nvSpPr>
        <p:spPr>
          <a:xfrm>
            <a:off x="492680" y="2005661"/>
            <a:ext cx="3878353" cy="3309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Canisters were be pressurized and analysed with GC/MS/FID Quantification is done by FID</a:t>
            </a:r>
          </a:p>
          <a:p>
            <a:r>
              <a:rPr lang="en-GB" sz="1800" dirty="0"/>
              <a:t>Separation is done with a 120 m DB1 column</a:t>
            </a:r>
          </a:p>
          <a:p>
            <a:r>
              <a:rPr lang="en-GB" sz="1800" dirty="0"/>
              <a:t>Calibration: 74-component standard </a:t>
            </a:r>
            <a:r>
              <a:rPr lang="en-GB" sz="1800" dirty="0" err="1"/>
              <a:t>nmhc</a:t>
            </a:r>
            <a:r>
              <a:rPr lang="en-GB" sz="1800" dirty="0"/>
              <a:t> gas standard</a:t>
            </a:r>
          </a:p>
          <a:p>
            <a:r>
              <a:rPr lang="en-GB" sz="1800" dirty="0"/>
              <a:t>OVOC gas standard NPL</a:t>
            </a:r>
          </a:p>
          <a:p>
            <a:r>
              <a:rPr lang="en-GB" sz="1800" dirty="0"/>
              <a:t>VOCs from C2 to C12 are separated</a:t>
            </a:r>
          </a:p>
          <a:p>
            <a:endParaRPr lang="de-DE" sz="18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  </a:t>
            </a:r>
          </a:p>
        </p:txBody>
      </p:sp>
      <p:pic>
        <p:nvPicPr>
          <p:cNvPr id="2" name="Grafik 11">
            <a:extLst>
              <a:ext uri="{FF2B5EF4-FFF2-40B4-BE49-F238E27FC236}">
                <a16:creationId xmlns:a16="http://schemas.microsoft.com/office/drawing/2014/main" id="{CDE64DBF-2AB8-8BA1-C0B8-C0325E536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2" b="7907"/>
          <a:stretch/>
        </p:blipFill>
        <p:spPr>
          <a:xfrm>
            <a:off x="4270248" y="1615178"/>
            <a:ext cx="6112584" cy="409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9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79360" y="0"/>
            <a:ext cx="10304640" cy="6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279360" y="981000"/>
            <a:ext cx="1030464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368279" y="246600"/>
            <a:ext cx="9874537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Analysis</a:t>
            </a:r>
            <a:endParaRPr lang="nb-NO" sz="32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de-DE" sz="3200" b="0" strike="noStrike" spc="-1" dirty="0">
              <a:latin typeface="Calibri"/>
            </a:endParaRPr>
          </a:p>
        </p:txBody>
      </p:sp>
      <p:sp>
        <p:nvSpPr>
          <p:cNvPr id="20" name="Inhaltsplatzhalter 6">
            <a:extLst>
              <a:ext uri="{FF2B5EF4-FFF2-40B4-BE49-F238E27FC236}">
                <a16:creationId xmlns:a16="http://schemas.microsoft.com/office/drawing/2014/main" id="{D9906985-D865-8D0B-928E-EDFF4E3E6337}"/>
              </a:ext>
            </a:extLst>
          </p:cNvPr>
          <p:cNvSpPr txBox="1">
            <a:spLocks/>
          </p:cNvSpPr>
          <p:nvPr/>
        </p:nvSpPr>
        <p:spPr>
          <a:xfrm>
            <a:off x="492680" y="2005661"/>
            <a:ext cx="3878353" cy="3309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Canisters were be pressurized and analysed with GC/MS/FID Quantification is done by FID</a:t>
            </a:r>
          </a:p>
          <a:p>
            <a:r>
              <a:rPr lang="en-GB" sz="1800" dirty="0"/>
              <a:t>Separation is done with a 120 m DB1 column</a:t>
            </a:r>
          </a:p>
          <a:p>
            <a:r>
              <a:rPr lang="en-GB" sz="1800" dirty="0"/>
              <a:t>Calibration: 74-component standard </a:t>
            </a:r>
            <a:r>
              <a:rPr lang="en-GB" sz="1800" dirty="0" err="1"/>
              <a:t>nmhc</a:t>
            </a:r>
            <a:r>
              <a:rPr lang="en-GB" sz="1800" dirty="0"/>
              <a:t> gas standard</a:t>
            </a:r>
          </a:p>
          <a:p>
            <a:r>
              <a:rPr lang="en-GB" sz="1800" dirty="0"/>
              <a:t>OVOC gas standard NPL</a:t>
            </a:r>
          </a:p>
          <a:p>
            <a:r>
              <a:rPr lang="en-GB" sz="1800" dirty="0"/>
              <a:t>VOCs from C2 to C12 are separated</a:t>
            </a:r>
          </a:p>
          <a:p>
            <a:r>
              <a:rPr lang="en-GB" sz="1800" dirty="0"/>
              <a:t>Standard agrees for most of the compound to the WCC-VOC standard</a:t>
            </a:r>
          </a:p>
          <a:p>
            <a:endParaRPr lang="de-DE" sz="18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  </a:t>
            </a:r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FF4478C3-20B0-F1F5-087E-DE5B14AC9B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13228" r="12988" b="13228"/>
          <a:stretch/>
        </p:blipFill>
        <p:spPr>
          <a:xfrm rot="10800000">
            <a:off x="4745788" y="1847643"/>
            <a:ext cx="4928564" cy="38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4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79360" y="0"/>
            <a:ext cx="10304640" cy="6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279360" y="981000"/>
            <a:ext cx="1030464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368279" y="246600"/>
            <a:ext cx="9874537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Ozone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interference</a:t>
            </a:r>
            <a:endParaRPr lang="nb-NO" sz="32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de-DE" sz="3200" b="0" strike="noStrike" spc="-1" dirty="0">
              <a:latin typeface="Calibri"/>
            </a:endParaRPr>
          </a:p>
        </p:txBody>
      </p:sp>
      <p:sp>
        <p:nvSpPr>
          <p:cNvPr id="20" name="Inhaltsplatzhalter 6">
            <a:extLst>
              <a:ext uri="{FF2B5EF4-FFF2-40B4-BE49-F238E27FC236}">
                <a16:creationId xmlns:a16="http://schemas.microsoft.com/office/drawing/2014/main" id="{D9906985-D865-8D0B-928E-EDFF4E3E6337}"/>
              </a:ext>
            </a:extLst>
          </p:cNvPr>
          <p:cNvSpPr txBox="1">
            <a:spLocks/>
          </p:cNvSpPr>
          <p:nvPr/>
        </p:nvSpPr>
        <p:spPr>
          <a:xfrm>
            <a:off x="492680" y="2005661"/>
            <a:ext cx="3878353" cy="3309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Ozone can react in the canister</a:t>
            </a:r>
          </a:p>
          <a:p>
            <a:r>
              <a:rPr lang="de-DE" sz="1800" dirty="0"/>
              <a:t>Use of an </a:t>
            </a:r>
            <a:r>
              <a:rPr lang="de-DE" sz="1800" dirty="0" err="1"/>
              <a:t>ozone</a:t>
            </a:r>
            <a:r>
              <a:rPr lang="de-DE" sz="1800" dirty="0"/>
              <a:t> </a:t>
            </a:r>
            <a:r>
              <a:rPr lang="de-DE" sz="1800" dirty="0" err="1"/>
              <a:t>scrubber</a:t>
            </a:r>
            <a:r>
              <a:rPr lang="de-DE" sz="1800" dirty="0"/>
              <a:t> with </a:t>
            </a:r>
            <a:r>
              <a:rPr lang="en-US" sz="1600" dirty="0"/>
              <a:t>Sodium thiosulfate </a:t>
            </a:r>
            <a:r>
              <a:rPr lang="de-DE" sz="1800" dirty="0" err="1"/>
              <a:t>prevents</a:t>
            </a:r>
            <a:r>
              <a:rPr lang="de-DE" sz="1800" dirty="0"/>
              <a:t> </a:t>
            </a:r>
            <a:r>
              <a:rPr lang="de-DE" sz="1800" dirty="0" err="1"/>
              <a:t>ozone</a:t>
            </a:r>
            <a:r>
              <a:rPr lang="de-DE" sz="1800" dirty="0"/>
              <a:t> </a:t>
            </a:r>
            <a:r>
              <a:rPr lang="de-DE" sz="1800" dirty="0" err="1"/>
              <a:t>from</a:t>
            </a:r>
            <a:r>
              <a:rPr lang="de-DE" sz="1800" dirty="0"/>
              <a:t> </a:t>
            </a:r>
            <a:r>
              <a:rPr lang="de-DE" sz="1800" dirty="0" err="1"/>
              <a:t>entering</a:t>
            </a:r>
            <a:r>
              <a:rPr lang="de-DE" sz="1800" dirty="0"/>
              <a:t> </a:t>
            </a:r>
            <a:r>
              <a:rPr lang="de-DE" sz="1800" dirty="0" err="1"/>
              <a:t>into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canister</a:t>
            </a:r>
            <a:r>
              <a:rPr lang="de-DE" sz="1800" dirty="0"/>
              <a:t> </a:t>
            </a:r>
            <a:r>
              <a:rPr lang="de-DE" sz="1800" dirty="0" err="1"/>
              <a:t>according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Helmig et al.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  </a:t>
            </a:r>
          </a:p>
        </p:txBody>
      </p:sp>
      <p:pic>
        <p:nvPicPr>
          <p:cNvPr id="3" name="Grafik 3" descr="Ein Bild, das Text, Bleistift enthält.&#10;&#10;Automatisch generierte Beschreibung">
            <a:extLst>
              <a:ext uri="{FF2B5EF4-FFF2-40B4-BE49-F238E27FC236}">
                <a16:creationId xmlns:a16="http://schemas.microsoft.com/office/drawing/2014/main" id="{B3DD27BA-85F3-E588-D581-50484C1CF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62440" y="3231058"/>
            <a:ext cx="4277572" cy="3023012"/>
          </a:xfrm>
          <a:prstGeom prst="rect">
            <a:avLst/>
          </a:prstGeom>
        </p:spPr>
      </p:pic>
      <p:pic>
        <p:nvPicPr>
          <p:cNvPr id="4" name="Grafik 5">
            <a:extLst>
              <a:ext uri="{FF2B5EF4-FFF2-40B4-BE49-F238E27FC236}">
                <a16:creationId xmlns:a16="http://schemas.microsoft.com/office/drawing/2014/main" id="{AA4CF298-B0E5-799E-27EF-A193255E6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05218" y="573774"/>
            <a:ext cx="4277572" cy="3023012"/>
          </a:xfrm>
          <a:prstGeom prst="rect">
            <a:avLst/>
          </a:prstGeom>
        </p:spPr>
      </p:pic>
      <p:grpSp>
        <p:nvGrpSpPr>
          <p:cNvPr id="5" name="Gruppieren 10">
            <a:extLst>
              <a:ext uri="{FF2B5EF4-FFF2-40B4-BE49-F238E27FC236}">
                <a16:creationId xmlns:a16="http://schemas.microsoft.com/office/drawing/2014/main" id="{6128572C-3344-F284-0F74-AF55603E2054}"/>
              </a:ext>
            </a:extLst>
          </p:cNvPr>
          <p:cNvGrpSpPr/>
          <p:nvPr/>
        </p:nvGrpSpPr>
        <p:grpSpPr>
          <a:xfrm>
            <a:off x="1750147" y="3704073"/>
            <a:ext cx="3016590" cy="2163207"/>
            <a:chOff x="0" y="0"/>
            <a:chExt cx="3668395" cy="2752725"/>
          </a:xfrm>
        </p:grpSpPr>
        <p:pic>
          <p:nvPicPr>
            <p:cNvPr id="6" name="Grafik 11">
              <a:extLst>
                <a:ext uri="{FF2B5EF4-FFF2-40B4-BE49-F238E27FC236}">
                  <a16:creationId xmlns:a16="http://schemas.microsoft.com/office/drawing/2014/main" id="{153F3707-BE8E-3045-60B5-40514077E3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1" r="11901"/>
            <a:stretch/>
          </p:blipFill>
          <p:spPr bwMode="auto">
            <a:xfrm>
              <a:off x="0" y="0"/>
              <a:ext cx="3668395" cy="25158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feld 8">
              <a:extLst>
                <a:ext uri="{FF2B5EF4-FFF2-40B4-BE49-F238E27FC236}">
                  <a16:creationId xmlns:a16="http://schemas.microsoft.com/office/drawing/2014/main" id="{86931601-E169-FE22-48CB-8A2C77E5E94E}"/>
                </a:ext>
              </a:extLst>
            </p:cNvPr>
            <p:cNvSpPr txBox="1"/>
            <p:nvPr/>
          </p:nvSpPr>
          <p:spPr>
            <a:xfrm>
              <a:off x="9625" y="2562225"/>
              <a:ext cx="3647785" cy="1905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de-DE" sz="1000" i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Fig. 1</a:t>
              </a:r>
              <a:endParaRPr lang="de-DE" sz="900" i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65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79360" y="0"/>
            <a:ext cx="10304640" cy="6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279360" y="981000"/>
            <a:ext cx="1030464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368279" y="246600"/>
            <a:ext cx="9874537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Inorganics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gases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from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canisters</a:t>
            </a:r>
            <a:endParaRPr lang="nb-NO" sz="32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de-DE" sz="3200" b="0" strike="noStrike" spc="-1" dirty="0">
              <a:latin typeface="Calibri"/>
            </a:endParaRPr>
          </a:p>
        </p:txBody>
      </p:sp>
      <p:pic>
        <p:nvPicPr>
          <p:cNvPr id="15" name="Picture 14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C369E980-6C23-EB70-BD2C-A6B1C03F7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4" t="14118" r="2434" b="15713"/>
          <a:stretch/>
        </p:blipFill>
        <p:spPr>
          <a:xfrm>
            <a:off x="270702" y="1684163"/>
            <a:ext cx="5825298" cy="3425719"/>
          </a:xfrm>
          <a:prstGeom prst="rect">
            <a:avLst/>
          </a:prstGeom>
        </p:spPr>
      </p:pic>
      <p:pic>
        <p:nvPicPr>
          <p:cNvPr id="4" name="Picture 3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B2C22985-18DD-B999-011E-FCF225E25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7" t="10920" r="4140" b="16542"/>
          <a:stretch/>
        </p:blipFill>
        <p:spPr>
          <a:xfrm>
            <a:off x="4702361" y="1684163"/>
            <a:ext cx="5540455" cy="330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7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79360" y="0"/>
            <a:ext cx="10304640" cy="6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279360" y="981000"/>
            <a:ext cx="1030464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368279" y="246600"/>
            <a:ext cx="9874537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Inorganics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gases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from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canisters</a:t>
            </a:r>
            <a:endParaRPr lang="nb-NO" sz="32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de-DE" sz="3200" b="0" strike="noStrike" spc="-1" dirty="0">
              <a:latin typeface="Calibri"/>
            </a:endParaRPr>
          </a:p>
        </p:txBody>
      </p:sp>
      <p:pic>
        <p:nvPicPr>
          <p:cNvPr id="15" name="Picture 14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C369E980-6C23-EB70-BD2C-A6B1C03F7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4" t="14118" r="2434" b="15713"/>
          <a:stretch/>
        </p:blipFill>
        <p:spPr>
          <a:xfrm>
            <a:off x="270702" y="1684163"/>
            <a:ext cx="5825298" cy="3425719"/>
          </a:xfrm>
          <a:prstGeom prst="rect">
            <a:avLst/>
          </a:prstGeom>
        </p:spPr>
      </p:pic>
      <p:pic>
        <p:nvPicPr>
          <p:cNvPr id="3" name="Picture 2" descr="A picture containing text, diagram, font, line&#10;&#10;Description automatically generated">
            <a:extLst>
              <a:ext uri="{FF2B5EF4-FFF2-40B4-BE49-F238E27FC236}">
                <a16:creationId xmlns:a16="http://schemas.microsoft.com/office/drawing/2014/main" id="{818F11E4-0229-F131-D5C6-A7E72D36CF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1" r="10515" b="16078"/>
          <a:stretch/>
        </p:blipFill>
        <p:spPr>
          <a:xfrm>
            <a:off x="5952072" y="1212278"/>
            <a:ext cx="4933149" cy="389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78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454545"/>
      </a:lt2>
      <a:accent1>
        <a:srgbClr val="007CD9"/>
      </a:accent1>
      <a:accent2>
        <a:srgbClr val="BD2EBD"/>
      </a:accent2>
      <a:accent3>
        <a:srgbClr val="FFDA01"/>
      </a:accent3>
      <a:accent4>
        <a:srgbClr val="2C8F47"/>
      </a:accent4>
      <a:accent5>
        <a:srgbClr val="F5AB00"/>
      </a:accent5>
      <a:accent6>
        <a:srgbClr val="2E3192"/>
      </a:accent6>
      <a:hlink>
        <a:srgbClr val="1798A8"/>
      </a:hlink>
      <a:folHlink>
        <a:srgbClr val="1798A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454545"/>
      </a:lt2>
      <a:accent1>
        <a:srgbClr val="007CD9"/>
      </a:accent1>
      <a:accent2>
        <a:srgbClr val="BD2EBD"/>
      </a:accent2>
      <a:accent3>
        <a:srgbClr val="FFDA01"/>
      </a:accent3>
      <a:accent4>
        <a:srgbClr val="2C8F47"/>
      </a:accent4>
      <a:accent5>
        <a:srgbClr val="F5AB00"/>
      </a:accent5>
      <a:accent6>
        <a:srgbClr val="2E3192"/>
      </a:accent6>
      <a:hlink>
        <a:srgbClr val="1798A8"/>
      </a:hlink>
      <a:folHlink>
        <a:srgbClr val="1798A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391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Franklin Gothic Book</vt:lpstr>
      <vt:lpstr>Symbol</vt:lpstr>
      <vt:lpstr>Wingdings</vt:lpstr>
      <vt:lpstr>Office Theme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giuseppe gargani</dc:creator>
  <dc:description/>
  <cp:lastModifiedBy>Lorenzo Labrador</cp:lastModifiedBy>
  <cp:revision>1524</cp:revision>
  <dcterms:created xsi:type="dcterms:W3CDTF">2018-01-03T14:00:04Z</dcterms:created>
  <dcterms:modified xsi:type="dcterms:W3CDTF">2023-05-11T09:08:40Z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0x01010033B3FD32F0C57A4C8B2A74466A6E4A7E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Breitbild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5</vt:i4>
  </property>
</Properties>
</file>