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8" r:id="rId2"/>
    <p:sldId id="294" r:id="rId3"/>
    <p:sldId id="309" r:id="rId4"/>
    <p:sldId id="320" r:id="rId5"/>
    <p:sldId id="299" r:id="rId6"/>
    <p:sldId id="310" r:id="rId7"/>
    <p:sldId id="295" r:id="rId8"/>
    <p:sldId id="308" r:id="rId9"/>
    <p:sldId id="307" r:id="rId10"/>
    <p:sldId id="297" r:id="rId11"/>
    <p:sldId id="277" r:id="rId12"/>
    <p:sldId id="271" r:id="rId13"/>
    <p:sldId id="321" r:id="rId14"/>
    <p:sldId id="322" r:id="rId15"/>
    <p:sldId id="324" r:id="rId16"/>
    <p:sldId id="323" r:id="rId17"/>
    <p:sldId id="302" r:id="rId18"/>
    <p:sldId id="280" r:id="rId19"/>
    <p:sldId id="289" r:id="rId20"/>
    <p:sldId id="293" r:id="rId21"/>
    <p:sldId id="285" r:id="rId22"/>
    <p:sldId id="287" r:id="rId23"/>
    <p:sldId id="306" r:id="rId24"/>
    <p:sldId id="30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" id="{2B328F4F-AB1E-4BA2-A848-3844B25B630D}">
          <p14:sldIdLst>
            <p14:sldId id="268"/>
            <p14:sldId id="294"/>
            <p14:sldId id="309"/>
            <p14:sldId id="320"/>
            <p14:sldId id="299"/>
            <p14:sldId id="310"/>
            <p14:sldId id="295"/>
            <p14:sldId id="308"/>
            <p14:sldId id="307"/>
            <p14:sldId id="297"/>
            <p14:sldId id="277"/>
            <p14:sldId id="271"/>
            <p14:sldId id="321"/>
            <p14:sldId id="322"/>
            <p14:sldId id="324"/>
            <p14:sldId id="323"/>
            <p14:sldId id="302"/>
            <p14:sldId id="280"/>
            <p14:sldId id="289"/>
            <p14:sldId id="293"/>
            <p14:sldId id="285"/>
            <p14:sldId id="287"/>
            <p14:sldId id="306"/>
            <p14:sldId id="304"/>
          </p14:sldIdLst>
        </p14:section>
        <p14:section name="Backup" id="{09B7D528-6F94-4F0C-8440-6E245888693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5C12"/>
    <a:srgbClr val="E63950"/>
    <a:srgbClr val="FF6C6C"/>
    <a:srgbClr val="FF8F8F"/>
    <a:srgbClr val="FF00FE"/>
    <a:srgbClr val="00FF00"/>
    <a:srgbClr val="FF00FF"/>
    <a:srgbClr val="A52A2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3980" autoAdjust="0"/>
  </p:normalViewPr>
  <p:slideViewPr>
    <p:cSldViewPr snapToGrid="0">
      <p:cViewPr varScale="1">
        <p:scale>
          <a:sx n="71" d="100"/>
          <a:sy n="71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CC92C-1902-4C4F-925D-270199A21279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38BD2-0399-4FD1-9FF0-3D62E5DA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20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200" b="1" dirty="0"/>
              <a:t>plastic-free setup </a:t>
            </a:r>
            <a:r>
              <a:rPr lang="en-US" sz="1200" dirty="0"/>
              <a:t>to minimize contamination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sampling duration </a:t>
            </a:r>
            <a:r>
              <a:rPr lang="en-US" sz="1000" dirty="0">
                <a:sym typeface="Wingdings" panose="05000000000000000000" pitchFamily="2" charset="2"/>
              </a:rPr>
              <a:t></a:t>
            </a:r>
            <a:r>
              <a:rPr lang="en-US" sz="1200" dirty="0"/>
              <a:t> </a:t>
            </a:r>
            <a:r>
              <a:rPr lang="en-US" sz="1200" b="1" dirty="0"/>
              <a:t>1 year</a:t>
            </a:r>
            <a:endParaRPr lang="en-US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sampling frequency </a:t>
            </a:r>
            <a:r>
              <a:rPr lang="en-US" sz="1000" dirty="0">
                <a:sym typeface="Wingdings" panose="05000000000000000000" pitchFamily="2" charset="2"/>
              </a:rPr>
              <a:t></a:t>
            </a:r>
            <a:r>
              <a:rPr lang="en-US" sz="1200" dirty="0"/>
              <a:t> </a:t>
            </a:r>
            <a:r>
              <a:rPr lang="en-US" sz="1200" b="1" dirty="0"/>
              <a:t>weekly to monthly</a:t>
            </a:r>
            <a:r>
              <a:rPr lang="en-US" sz="1200" dirty="0"/>
              <a:t> </a:t>
            </a:r>
            <a:r>
              <a:rPr lang="en-US" sz="1100" dirty="0"/>
              <a:t>(depending on meteorological conditions)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405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sz="1100" dirty="0"/>
              <a:t>filtration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739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979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31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547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822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07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238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803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485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433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200" b="1" dirty="0"/>
              <a:t>plastic-free setup </a:t>
            </a:r>
            <a:r>
              <a:rPr lang="en-US" sz="1200" dirty="0"/>
              <a:t>to minimize contamination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sampling duration </a:t>
            </a:r>
            <a:r>
              <a:rPr lang="en-US" sz="1000" dirty="0">
                <a:sym typeface="Wingdings" panose="05000000000000000000" pitchFamily="2" charset="2"/>
              </a:rPr>
              <a:t></a:t>
            </a:r>
            <a:r>
              <a:rPr lang="en-US" sz="1200" dirty="0"/>
              <a:t> </a:t>
            </a:r>
            <a:r>
              <a:rPr lang="en-US" sz="1200" b="1" dirty="0"/>
              <a:t>1 year</a:t>
            </a:r>
            <a:endParaRPr lang="en-US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sampling frequency </a:t>
            </a:r>
            <a:r>
              <a:rPr lang="en-US" sz="1000" dirty="0">
                <a:sym typeface="Wingdings" panose="05000000000000000000" pitchFamily="2" charset="2"/>
              </a:rPr>
              <a:t></a:t>
            </a:r>
            <a:r>
              <a:rPr lang="en-US" sz="1200" dirty="0"/>
              <a:t> </a:t>
            </a:r>
            <a:r>
              <a:rPr lang="en-US" sz="1200" b="1" dirty="0"/>
              <a:t>weekly to monthly</a:t>
            </a:r>
            <a:r>
              <a:rPr lang="en-US" sz="1200" dirty="0"/>
              <a:t> </a:t>
            </a:r>
            <a:r>
              <a:rPr lang="en-US" sz="1100" dirty="0"/>
              <a:t>(depending on meteorological conditions)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915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dry</a:t>
            </a:r>
            <a:r>
              <a:rPr lang="en-US" baseline="0" dirty="0"/>
              <a:t> deposition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4457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802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059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688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200" b="1" dirty="0"/>
              <a:t>plastic-free setup </a:t>
            </a:r>
            <a:r>
              <a:rPr lang="en-US" sz="1200" dirty="0"/>
              <a:t>to minimize contamination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sampling duration </a:t>
            </a:r>
            <a:r>
              <a:rPr lang="en-US" sz="1000" dirty="0">
                <a:sym typeface="Wingdings" panose="05000000000000000000" pitchFamily="2" charset="2"/>
              </a:rPr>
              <a:t></a:t>
            </a:r>
            <a:r>
              <a:rPr lang="en-US" sz="1200" dirty="0"/>
              <a:t> </a:t>
            </a:r>
            <a:r>
              <a:rPr lang="en-US" sz="1200" b="1" dirty="0"/>
              <a:t>1 year</a:t>
            </a:r>
            <a:endParaRPr lang="en-US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sampling frequency </a:t>
            </a:r>
            <a:r>
              <a:rPr lang="en-US" sz="1000" dirty="0">
                <a:sym typeface="Wingdings" panose="05000000000000000000" pitchFamily="2" charset="2"/>
              </a:rPr>
              <a:t></a:t>
            </a:r>
            <a:r>
              <a:rPr lang="en-US" sz="1200" dirty="0"/>
              <a:t> </a:t>
            </a:r>
            <a:r>
              <a:rPr lang="en-US" sz="1200" b="1" dirty="0"/>
              <a:t>weekly to monthly</a:t>
            </a:r>
            <a:r>
              <a:rPr lang="en-US" sz="1200" dirty="0"/>
              <a:t> </a:t>
            </a:r>
            <a:r>
              <a:rPr lang="en-US" sz="1100" dirty="0"/>
              <a:t>(depending on meteorological conditions)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874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625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200" b="1" dirty="0"/>
              <a:t>plastic-free setup </a:t>
            </a:r>
            <a:r>
              <a:rPr lang="en-US" sz="1200" dirty="0"/>
              <a:t>to minimize contamination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sampling duration </a:t>
            </a:r>
            <a:r>
              <a:rPr lang="en-US" sz="1000" dirty="0">
                <a:sym typeface="Wingdings" panose="05000000000000000000" pitchFamily="2" charset="2"/>
              </a:rPr>
              <a:t></a:t>
            </a:r>
            <a:r>
              <a:rPr lang="en-US" sz="1200" dirty="0"/>
              <a:t> </a:t>
            </a:r>
            <a:r>
              <a:rPr lang="en-US" sz="1200" b="1" dirty="0"/>
              <a:t>1 year</a:t>
            </a:r>
            <a:endParaRPr lang="en-US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sampling frequency </a:t>
            </a:r>
            <a:r>
              <a:rPr lang="en-US" sz="1000" dirty="0">
                <a:sym typeface="Wingdings" panose="05000000000000000000" pitchFamily="2" charset="2"/>
              </a:rPr>
              <a:t></a:t>
            </a:r>
            <a:r>
              <a:rPr lang="en-US" sz="1200" dirty="0"/>
              <a:t> </a:t>
            </a:r>
            <a:r>
              <a:rPr lang="en-US" sz="1200" b="1" dirty="0"/>
              <a:t>weekly to monthly</a:t>
            </a:r>
            <a:r>
              <a:rPr lang="en-US" sz="1200" dirty="0"/>
              <a:t> </a:t>
            </a:r>
            <a:r>
              <a:rPr lang="en-US" sz="1100" dirty="0"/>
              <a:t>(depending on meteorological conditions)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231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346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593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579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sz="1100" dirty="0"/>
              <a:t>Sample irradiated</a:t>
            </a:r>
            <a:r>
              <a:rPr lang="en-US" sz="1100" baseline="0" dirty="0"/>
              <a:t> with IR light, response of particles at different wavenumbers are Fourier transformed to spectra, spectra matched with reference database</a:t>
            </a:r>
            <a:endParaRPr lang="en-US" sz="1100" dirty="0"/>
          </a:p>
          <a:p>
            <a:pPr>
              <a:buFont typeface="Wingdings" panose="05000000000000000000" pitchFamily="2" charset="2"/>
              <a:buNone/>
            </a:pPr>
            <a:r>
              <a:rPr lang="en-US" sz="1100" dirty="0"/>
              <a:t>Sample</a:t>
            </a:r>
            <a:r>
              <a:rPr lang="en-US" sz="1100" baseline="0" dirty="0"/>
              <a:t> </a:t>
            </a:r>
            <a:r>
              <a:rPr lang="en-US" sz="1100" baseline="0" dirty="0" err="1"/>
              <a:t>pyrolyzed</a:t>
            </a:r>
            <a:r>
              <a:rPr lang="en-US" sz="1100" baseline="0" dirty="0"/>
              <a:t> (heated in absence of oxygen), degradation products separated and their spectra </a:t>
            </a:r>
            <a:r>
              <a:rPr lang="en-US" sz="1100" baseline="0" dirty="0" err="1"/>
              <a:t>analysed</a:t>
            </a:r>
            <a:r>
              <a:rPr lang="en-US" sz="1100" baseline="0" dirty="0"/>
              <a:t>, spectra of unique markers used to determine mass of polymer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EEF63-F6F2-4521-AD2D-1A83D7F932C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63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0ECF-3D2F-420A-8C0A-9B1181B7342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E80E-247D-4235-B05D-328FE95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806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0ECF-3D2F-420A-8C0A-9B1181B7342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E80E-247D-4235-B05D-328FE95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71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0ECF-3D2F-420A-8C0A-9B1181B7342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E80E-247D-4235-B05D-328FE95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53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0ECF-3D2F-420A-8C0A-9B1181B7342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E80E-247D-4235-B05D-328FE95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37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0ECF-3D2F-420A-8C0A-9B1181B7342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E80E-247D-4235-B05D-328FE95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4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0ECF-3D2F-420A-8C0A-9B1181B7342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E80E-247D-4235-B05D-328FE95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4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0ECF-3D2F-420A-8C0A-9B1181B7342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E80E-247D-4235-B05D-328FE95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9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0ECF-3D2F-420A-8C0A-9B1181B7342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E80E-247D-4235-B05D-328FE95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590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0ECF-3D2F-420A-8C0A-9B1181B7342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E80E-247D-4235-B05D-328FE95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6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0ECF-3D2F-420A-8C0A-9B1181B7342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E80E-247D-4235-B05D-328FE95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90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10ECF-3D2F-420A-8C0A-9B1181B7342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7E80E-247D-4235-B05D-328FE95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1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10ECF-3D2F-420A-8C0A-9B1181B73424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7E80E-247D-4235-B05D-328FE95FB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0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17.png"/><Relationship Id="rId4" Type="http://schemas.openxmlformats.org/officeDocument/2006/relationships/image" Target="../media/image23.png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399" y="934785"/>
            <a:ext cx="10363200" cy="2569968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3200" dirty="0">
                <a:latin typeface="Bahnschrift SemiBold" panose="020B0502040204020203" pitchFamily="34" charset="0"/>
                <a:cs typeface="Arial" panose="020B0604020202020204" pitchFamily="34" charset="0"/>
              </a:rPr>
              <a:t>Quantifying the wet and dry </a:t>
            </a:r>
            <a:br>
              <a:rPr lang="en-US" sz="3200" dirty="0">
                <a:latin typeface="Bahnschrift SemiBold" panose="020B0502040204020203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rgbClr val="C00000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atmospheric deposition of microplastics</a:t>
            </a:r>
            <a:r>
              <a:rPr lang="en-US" sz="3200" b="1" dirty="0">
                <a:solidFill>
                  <a:srgbClr val="C00000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 </a:t>
            </a:r>
            <a:br>
              <a:rPr lang="en-US" sz="3200" b="1" dirty="0">
                <a:solidFill>
                  <a:srgbClr val="C00000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Bahnschrift SemiBold" panose="020B0502040204020203" pitchFamily="34" charset="0"/>
                <a:cs typeface="Arial" panose="020B0604020202020204" pitchFamily="34" charset="0"/>
              </a:rPr>
              <a:t>in Switzerland</a:t>
            </a:r>
            <a:b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</a:b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Bahnschrift SemiBol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914399" y="3820275"/>
            <a:ext cx="10363200" cy="2857915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latin typeface="Bahnschrift SemiCondensed" panose="020B0502040204020203" pitchFamily="34" charset="0"/>
                <a:cs typeface="Arial" panose="020B0604020202020204" pitchFamily="34" charset="0"/>
              </a:rPr>
              <a:t>Narain M. Ashta,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 Empa,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Eawag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, ETH Zurich</a:t>
            </a:r>
          </a:p>
          <a:p>
            <a:pPr algn="l"/>
            <a:r>
              <a:rPr lang="en-US" sz="2000" dirty="0">
                <a:latin typeface="Bahnschrift SemiCondensed" panose="020B0502040204020203" pitchFamily="34" charset="0"/>
                <a:cs typeface="Arial" panose="020B0604020202020204" pitchFamily="34" charset="0"/>
              </a:rPr>
              <a:t>Ralf </a:t>
            </a:r>
            <a:r>
              <a:rPr lang="en-US" sz="2000" dirty="0" err="1">
                <a:latin typeface="Bahnschrift SemiCondensed" panose="020B0502040204020203" pitchFamily="34" charset="0"/>
                <a:cs typeface="Arial" panose="020B0604020202020204" pitchFamily="34" charset="0"/>
              </a:rPr>
              <a:t>Kaegi</a:t>
            </a:r>
            <a:r>
              <a:rPr lang="en-US" sz="2000" dirty="0">
                <a:latin typeface="Bahnschrift SemiCondensed" panose="020B0502040204020203" pitchFamily="34" charset="0"/>
                <a:cs typeface="Arial" panose="020B0604020202020204" pitchFamily="34" charset="0"/>
              </a:rPr>
              <a:t>,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Eawag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dirty="0">
                <a:latin typeface="Bahnschrift SemiCondensed" panose="020B0502040204020203" pitchFamily="34" charset="0"/>
                <a:cs typeface="Arial" panose="020B0604020202020204" pitchFamily="34" charset="0"/>
              </a:rPr>
              <a:t>Christoph </a:t>
            </a:r>
            <a:r>
              <a:rPr lang="en-US" sz="2000" dirty="0" err="1">
                <a:latin typeface="Bahnschrift SemiCondensed" panose="020B0502040204020203" pitchFamily="34" charset="0"/>
              </a:rPr>
              <a:t>Hueglin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SemiCondensed" panose="020B0502040204020203" pitchFamily="34" charset="0"/>
              </a:rPr>
              <a:t>, Empa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Bahnschrift SemiBold SemiConden" panose="020B0502040204020203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l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TFMM Meeting, Warsaw, 10-12.05.2023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03769"/>
            <a:ext cx="1589323" cy="596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110626"/>
            <a:ext cx="1111919" cy="27798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14399" y="3354655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39C4-A5F3-4BED-9527-BCB7C3DB874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4799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How are MP measured?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39C4-A5F3-4BED-9527-BCB7C3DB8745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4"/>
          <p:cNvSpPr>
            <a:spLocks noGrp="1"/>
          </p:cNvSpPr>
          <p:nvPr>
            <p:ph idx="1"/>
          </p:nvPr>
        </p:nvSpPr>
        <p:spPr>
          <a:xfrm>
            <a:off x="914398" y="1510540"/>
            <a:ext cx="10515601" cy="143158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latin typeface="Bahnschrift" panose="020B0502040204020203" pitchFamily="34" charset="0"/>
              </a:rPr>
              <a:t>Vibrational spectroscopy: Fourier transform infrared (</a:t>
            </a:r>
            <a:r>
              <a:rPr lang="en-US" sz="1800" b="1" dirty="0">
                <a:latin typeface="Bahnschrift" panose="020B0502040204020203" pitchFamily="34" charset="0"/>
              </a:rPr>
              <a:t>FTIR</a:t>
            </a:r>
            <a:r>
              <a:rPr lang="en-US" sz="1800" dirty="0">
                <a:latin typeface="Bahnschrift" panose="020B0502040204020203" pitchFamily="34" charset="0"/>
              </a:rPr>
              <a:t>) (detection limit ~20 µm), Raman (1 µm)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400" dirty="0">
                <a:latin typeface="Bahnschrift" panose="020B0502040204020203" pitchFamily="34" charset="0"/>
              </a:rPr>
              <a:t>(particle-based, non-destructive technique)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Bahnschrift Light" panose="020B0502040204020203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</p:txBody>
      </p:sp>
      <p:pic>
        <p:nvPicPr>
          <p:cNvPr id="6" name="Picture 2" descr="Cary 620 FTIR Microscopes from Agilent Technolog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49" y="2735521"/>
            <a:ext cx="1962436" cy="123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D1DEB264-980D-6604-8C1E-978A1DB30B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7" t="9704" r="9731" b="8634"/>
          <a:stretch/>
        </p:blipFill>
        <p:spPr>
          <a:xfrm>
            <a:off x="1321856" y="4997573"/>
            <a:ext cx="1397090" cy="1450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6522" t="40753" r="12500" b="7822"/>
          <a:stretch/>
        </p:blipFill>
        <p:spPr>
          <a:xfrm>
            <a:off x="3367451" y="2633222"/>
            <a:ext cx="3276447" cy="13346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l="1533" t="9254" r="1796"/>
          <a:stretch/>
        </p:blipFill>
        <p:spPr>
          <a:xfrm>
            <a:off x="7234192" y="2701823"/>
            <a:ext cx="3614720" cy="8062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829758" y="2951652"/>
            <a:ext cx="10743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sz="1100" dirty="0">
                <a:latin typeface="Bahnschrift" panose="020B0502040204020203" pitchFamily="34" charset="0"/>
              </a:rPr>
              <a:t>intensity (</a:t>
            </a:r>
            <a:r>
              <a:rPr lang="en-US" sz="1100" dirty="0" err="1">
                <a:latin typeface="Bahnschrift" panose="020B0502040204020203" pitchFamily="34" charset="0"/>
              </a:rPr>
              <a:t>a.u</a:t>
            </a:r>
            <a:r>
              <a:rPr lang="en-US" sz="1100" dirty="0">
                <a:latin typeface="Bahnschrift" panose="020B0502040204020203" pitchFamily="34" charset="0"/>
              </a:rPr>
              <a:t>.)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32864" y="3508067"/>
            <a:ext cx="14173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sz="1100" dirty="0">
                <a:latin typeface="Bahnschrift" panose="020B0502040204020203" pitchFamily="34" charset="0"/>
              </a:rPr>
              <a:t>wavenumber (cm󠄂</a:t>
            </a:r>
            <a:r>
              <a:rPr lang="en-US" sz="1100" baseline="30000" dirty="0">
                <a:latin typeface="Bahnschrift" panose="020B0502040204020203" pitchFamily="34" charset="0"/>
              </a:rPr>
              <a:t>−1</a:t>
            </a:r>
            <a:r>
              <a:rPr lang="en-US" sz="1100" dirty="0"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48498" y="3803177"/>
            <a:ext cx="122982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Bahnschrift Light" panose="020B0502040204020203" pitchFamily="34" charset="0"/>
              </a:rPr>
              <a:t>Figure by Bruker Corp.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748006" y="3728439"/>
            <a:ext cx="247054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FTIR spectra of polyethylene (PE)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398" y="4115896"/>
            <a:ext cx="103632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>
                <a:latin typeface="Bahnschrift" panose="020B0502040204020203" pitchFamily="34" charset="0"/>
              </a:rPr>
              <a:t>Thermogravimetric</a:t>
            </a:r>
            <a:r>
              <a:rPr lang="en-US" sz="1600" dirty="0">
                <a:latin typeface="Bahnschrift" panose="020B0502040204020203" pitchFamily="34" charset="0"/>
              </a:rPr>
              <a:t> methods: Pyrolysis-Gas Chromatography-Mass Spectrometry (</a:t>
            </a:r>
            <a:r>
              <a:rPr lang="en-US" sz="1600" b="1" dirty="0" err="1">
                <a:latin typeface="Bahnschrift" panose="020B0502040204020203" pitchFamily="34" charset="0"/>
              </a:rPr>
              <a:t>Py</a:t>
            </a:r>
            <a:r>
              <a:rPr lang="en-US" sz="1600" b="1" dirty="0">
                <a:latin typeface="Bahnschrift" panose="020B0502040204020203" pitchFamily="34" charset="0"/>
              </a:rPr>
              <a:t>-GC-MS</a:t>
            </a:r>
            <a:r>
              <a:rPr lang="en-US" sz="1600" dirty="0">
                <a:latin typeface="Bahnschrift" panose="020B0502040204020203" pitchFamily="34" charset="0"/>
              </a:rPr>
              <a:t>), TED-GC-MS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Bahnschrift" panose="020B0502040204020203" pitchFamily="34" charset="0"/>
              </a:rPr>
              <a:t>(bulk-method)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872894" y="5428722"/>
            <a:ext cx="831830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Bahnschrift Light" panose="020B0502040204020203" pitchFamily="34" charset="0"/>
              </a:rPr>
              <a:t>Sample </a:t>
            </a:r>
            <a:r>
              <a:rPr lang="en-US" sz="1400" dirty="0" err="1">
                <a:latin typeface="Bahnschrift Light" panose="020B0502040204020203" pitchFamily="34" charset="0"/>
              </a:rPr>
              <a:t>pyrolyzed</a:t>
            </a:r>
            <a:r>
              <a:rPr lang="en-US" sz="1400" dirty="0">
                <a:latin typeface="Bahnschrift Light" panose="020B0502040204020203" pitchFamily="34" charset="0"/>
              </a:rPr>
              <a:t> at high temperature (in absence of oxygen)</a:t>
            </a:r>
          </a:p>
          <a:p>
            <a:r>
              <a:rPr lang="en-US" sz="1400" dirty="0">
                <a:latin typeface="Bahnschrift Light" panose="020B0502040204020203" pitchFamily="34" charset="0"/>
              </a:rPr>
              <a:t>Degradation products of different chemicals in sample are formed, separated and measured</a:t>
            </a:r>
          </a:p>
          <a:p>
            <a:r>
              <a:rPr lang="en-US" sz="1400" dirty="0">
                <a:latin typeface="Bahnschrift Light" panose="020B0502040204020203" pitchFamily="34" charset="0"/>
              </a:rPr>
              <a:t>Unique markers for different polymers are used to identify and quantify mass of polymers in sample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872894" y="4997573"/>
            <a:ext cx="1276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Bahnschrift" panose="020B0502040204020203" pitchFamily="34" charset="0"/>
              </a:rPr>
              <a:t>Py</a:t>
            </a:r>
            <a:r>
              <a:rPr lang="en-US" b="1" dirty="0">
                <a:latin typeface="Bahnschrift" panose="020B0502040204020203" pitchFamily="34" charset="0"/>
              </a:rPr>
              <a:t>-GC-MS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294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Sample treatment and analytical chain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39C4-A5F3-4BED-9527-BCB7C3DB8745}" type="slidenum">
              <a:rPr lang="en-US" smtClean="0"/>
              <a:t>11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28" y="4613648"/>
            <a:ext cx="1123657" cy="1123657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H="1">
            <a:off x="6766560" y="5137953"/>
            <a:ext cx="26918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7510690" y="3666747"/>
            <a:ext cx="25907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Bahnschrift" panose="020B0502040204020203" pitchFamily="34" charset="0"/>
              </a:rPr>
              <a:t>take optical image of filter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61342" y="5175476"/>
            <a:ext cx="2671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Bahnschrift Light" panose="020B0502040204020203" pitchFamily="34" charset="0"/>
              </a:rPr>
              <a:t>&gt; identify </a:t>
            </a:r>
            <a:r>
              <a:rPr lang="en-US" sz="1600" b="1" dirty="0">
                <a:solidFill>
                  <a:srgbClr val="00B0F0"/>
                </a:solidFill>
                <a:latin typeface="Bahnschrift" panose="020B0502040204020203" pitchFamily="34" charset="0"/>
              </a:rPr>
              <a:t>polymer types</a:t>
            </a:r>
          </a:p>
          <a:p>
            <a:r>
              <a:rPr lang="en-US" sz="1600" dirty="0">
                <a:latin typeface="Bahnschrift Light" panose="020B0502040204020203" pitchFamily="34" charset="0"/>
              </a:rPr>
              <a:t>&gt; calculate </a:t>
            </a:r>
            <a:r>
              <a:rPr lang="en-US" sz="1600" b="1" dirty="0">
                <a:latin typeface="Bahnschrift" panose="020B0502040204020203" pitchFamily="34" charset="0"/>
              </a:rPr>
              <a:t>recovery rate</a:t>
            </a:r>
          </a:p>
          <a:p>
            <a:r>
              <a:rPr lang="en-US" sz="1600" dirty="0">
                <a:latin typeface="Bahnschrift Light" panose="020B0502040204020203" pitchFamily="34" charset="0"/>
              </a:rPr>
              <a:t>      of</a:t>
            </a:r>
            <a:r>
              <a:rPr lang="en-US" sz="1600" dirty="0">
                <a:latin typeface="Bahnschrift" panose="020B0502040204020203" pitchFamily="34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Bahnschrift" panose="020B0502040204020203" pitchFamily="34" charset="0"/>
              </a:rPr>
              <a:t>reference MPs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9456747" y="1714552"/>
            <a:ext cx="1184606" cy="1184606"/>
            <a:chOff x="5716833" y="2586640"/>
            <a:chExt cx="1104900" cy="1104900"/>
          </a:xfrm>
        </p:grpSpPr>
        <p:sp>
          <p:nvSpPr>
            <p:cNvPr id="34" name="Oval 33"/>
            <p:cNvSpPr/>
            <p:nvPr/>
          </p:nvSpPr>
          <p:spPr>
            <a:xfrm>
              <a:off x="5716833" y="2586640"/>
              <a:ext cx="1104900" cy="11049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06444" y="3203007"/>
              <a:ext cx="59581" cy="5958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6420808" y="3215300"/>
              <a:ext cx="59581" cy="5958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6325999" y="2916747"/>
              <a:ext cx="59581" cy="5958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Curved Connector 37"/>
            <p:cNvCxnSpPr/>
            <p:nvPr/>
          </p:nvCxnSpPr>
          <p:spPr>
            <a:xfrm>
              <a:off x="5990873" y="2873240"/>
              <a:ext cx="115571" cy="73297"/>
            </a:xfrm>
            <a:prstGeom prst="curvedConnector3">
              <a:avLst>
                <a:gd name="adj1" fmla="val 54396"/>
              </a:avLst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/>
            <p:nvPr/>
          </p:nvCxnSpPr>
          <p:spPr>
            <a:xfrm>
              <a:off x="6536964" y="3078193"/>
              <a:ext cx="115571" cy="73297"/>
            </a:xfrm>
            <a:prstGeom prst="curvedConnector3">
              <a:avLst>
                <a:gd name="adj1" fmla="val 54396"/>
              </a:avLst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/>
            <p:nvPr/>
          </p:nvCxnSpPr>
          <p:spPr>
            <a:xfrm>
              <a:off x="6202599" y="3055192"/>
              <a:ext cx="115571" cy="73297"/>
            </a:xfrm>
            <a:prstGeom prst="curvedConnector3">
              <a:avLst>
                <a:gd name="adj1" fmla="val 54396"/>
              </a:avLst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>
              <a:off x="5901931" y="3070871"/>
              <a:ext cx="115571" cy="73297"/>
            </a:xfrm>
            <a:prstGeom prst="curvedConnector3">
              <a:avLst>
                <a:gd name="adj1" fmla="val 54396"/>
              </a:avLst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6208742" y="2739318"/>
              <a:ext cx="59581" cy="59581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6202235" y="3432975"/>
              <a:ext cx="59581" cy="59581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6515167" y="2830272"/>
              <a:ext cx="59581" cy="59581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452674" y="3432975"/>
              <a:ext cx="59581" cy="59581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5954907" y="3358272"/>
              <a:ext cx="59581" cy="59581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Arrow Connector 46"/>
          <p:cNvCxnSpPr/>
          <p:nvPr/>
        </p:nvCxnSpPr>
        <p:spPr>
          <a:xfrm>
            <a:off x="10142104" y="3486874"/>
            <a:ext cx="0" cy="10038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8464067" y="3058261"/>
            <a:ext cx="26741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Bahnschrift" panose="020B0502040204020203" pitchFamily="34" charset="0"/>
              </a:rPr>
              <a:t>deposit particles onto filter</a:t>
            </a:r>
          </a:p>
        </p:txBody>
      </p:sp>
      <p:sp>
        <p:nvSpPr>
          <p:cNvPr id="66" name="Rectangle 65"/>
          <p:cNvSpPr/>
          <p:nvPr/>
        </p:nvSpPr>
        <p:spPr>
          <a:xfrm>
            <a:off x="5327689" y="3184951"/>
            <a:ext cx="28376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sz="1600" dirty="0">
                <a:latin typeface="Bahnschrift" panose="020B0502040204020203" pitchFamily="34" charset="0"/>
              </a:rPr>
              <a:t>separate by size, density and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sz="1600" dirty="0">
                <a:latin typeface="Bahnschrift" panose="020B0502040204020203" pitchFamily="34" charset="0"/>
              </a:rPr>
              <a:t>composition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7711938" y="3956979"/>
            <a:ext cx="2527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Bahnschrift Light" panose="020B0502040204020203" pitchFamily="34" charset="0"/>
              </a:rPr>
              <a:t>&gt; particle shape, size, color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189245" y="2122042"/>
            <a:ext cx="1508746" cy="623978"/>
            <a:chOff x="4189245" y="2122042"/>
            <a:chExt cx="1508746" cy="623978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4448908" y="2455484"/>
              <a:ext cx="103222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4189245" y="2122042"/>
              <a:ext cx="150874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Bahnschrift" panose="020B0502040204020203" pitchFamily="34" charset="0"/>
                </a:rPr>
                <a:t>extract </a:t>
              </a:r>
              <a:r>
                <a:rPr lang="en-US" sz="1400" b="1" dirty="0">
                  <a:solidFill>
                    <a:srgbClr val="00B0F0"/>
                  </a:solidFill>
                  <a:latin typeface="Bahnschrift" panose="020B0502040204020203" pitchFamily="34" charset="0"/>
                </a:rPr>
                <a:t>particles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427627" y="2438243"/>
              <a:ext cx="10134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B0F0"/>
                  </a:solidFill>
                  <a:latin typeface="Bahnschrift" panose="020B0502040204020203" pitchFamily="34" charset="0"/>
                </a:rPr>
                <a:t>of interest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5015713" y="5644027"/>
            <a:ext cx="1303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Bahnschrift" panose="020B0502040204020203" pitchFamily="34" charset="0"/>
              </a:rPr>
              <a:t>FPA-µ-FTIR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051879" y="4702616"/>
            <a:ext cx="22268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Bahnschrift" panose="020B0502040204020203" pitchFamily="34" charset="0"/>
              </a:rPr>
              <a:t>chemical analysis</a:t>
            </a:r>
          </a:p>
        </p:txBody>
      </p:sp>
      <p:sp>
        <p:nvSpPr>
          <p:cNvPr id="89" name="Rectangle 88"/>
          <p:cNvSpPr/>
          <p:nvPr/>
        </p:nvSpPr>
        <p:spPr>
          <a:xfrm>
            <a:off x="1176822" y="5672900"/>
            <a:ext cx="24807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>
                <a:latin typeface="Bahnschrift" panose="020B0502040204020203" pitchFamily="34" charset="0"/>
              </a:rPr>
              <a:t>Py</a:t>
            </a:r>
            <a:r>
              <a:rPr lang="en-US" sz="1600" dirty="0">
                <a:latin typeface="Bahnschrift" panose="020B0502040204020203" pitchFamily="34" charset="0"/>
              </a:rPr>
              <a:t>-GC-MS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2588633" y="4814951"/>
            <a:ext cx="2087431" cy="702206"/>
            <a:chOff x="2588633" y="4814951"/>
            <a:chExt cx="2087431" cy="702206"/>
          </a:xfrm>
        </p:grpSpPr>
        <p:cxnSp>
          <p:nvCxnSpPr>
            <p:cNvPr id="84" name="Straight Arrow Connector 83"/>
            <p:cNvCxnSpPr/>
            <p:nvPr/>
          </p:nvCxnSpPr>
          <p:spPr>
            <a:xfrm flipH="1">
              <a:off x="2642293" y="5137953"/>
              <a:ext cx="19176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ectangle 89"/>
            <p:cNvSpPr/>
            <p:nvPr/>
          </p:nvSpPr>
          <p:spPr>
            <a:xfrm>
              <a:off x="2599531" y="4814951"/>
              <a:ext cx="196880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Bahnschrift" panose="020B0502040204020203" pitchFamily="34" charset="0"/>
                </a:rPr>
                <a:t>cross-validate results</a:t>
              </a: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588633" y="5209380"/>
              <a:ext cx="208743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Bahnschrift Light" panose="020B0502040204020203" pitchFamily="34" charset="0"/>
                </a:rPr>
                <a:t>mass- vs. count-based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201720" y="1916493"/>
            <a:ext cx="670697" cy="970317"/>
            <a:chOff x="6839993" y="1843470"/>
            <a:chExt cx="670697" cy="1100333"/>
          </a:xfrm>
        </p:grpSpPr>
        <p:grpSp>
          <p:nvGrpSpPr>
            <p:cNvPr id="5" name="Group 4"/>
            <p:cNvGrpSpPr/>
            <p:nvPr/>
          </p:nvGrpSpPr>
          <p:grpSpPr>
            <a:xfrm>
              <a:off x="6839993" y="1843470"/>
              <a:ext cx="670697" cy="1100333"/>
              <a:chOff x="7605956" y="2408352"/>
              <a:chExt cx="949231" cy="2670990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7605956" y="2722520"/>
                <a:ext cx="947529" cy="2356822"/>
              </a:xfrm>
              <a:prstGeom prst="rect">
                <a:avLst/>
              </a:prstGeom>
              <a:solidFill>
                <a:srgbClr val="FFCC66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7813732" y="4886968"/>
                <a:ext cx="70384" cy="110980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8125949" y="4688993"/>
                <a:ext cx="69762" cy="110980"/>
              </a:xfrm>
              <a:prstGeom prst="ellipse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83" name="Explosion 2 82"/>
              <p:cNvSpPr/>
              <p:nvPr/>
            </p:nvSpPr>
            <p:spPr>
              <a:xfrm>
                <a:off x="8193427" y="4874440"/>
                <a:ext cx="132025" cy="156538"/>
              </a:xfrm>
              <a:prstGeom prst="irregularSeal2">
                <a:avLst/>
              </a:prstGeom>
              <a:solidFill>
                <a:srgbClr val="996633"/>
              </a:solidFill>
              <a:ln>
                <a:solidFill>
                  <a:srgbClr val="9966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85" name="Explosion 2 84"/>
              <p:cNvSpPr/>
              <p:nvPr/>
            </p:nvSpPr>
            <p:spPr>
              <a:xfrm>
                <a:off x="7879968" y="4653426"/>
                <a:ext cx="109604" cy="142199"/>
              </a:xfrm>
              <a:prstGeom prst="irregularSeal2">
                <a:avLst/>
              </a:prstGeom>
              <a:solidFill>
                <a:srgbClr val="996633"/>
              </a:solidFill>
              <a:ln>
                <a:solidFill>
                  <a:srgbClr val="9966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7607658" y="2408352"/>
                <a:ext cx="947529" cy="31182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93" name="Oval 92"/>
            <p:cNvSpPr/>
            <p:nvPr/>
          </p:nvSpPr>
          <p:spPr>
            <a:xfrm>
              <a:off x="7009306" y="2164448"/>
              <a:ext cx="63879" cy="6387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7154931" y="2211190"/>
              <a:ext cx="63879" cy="63879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/>
            <p:cNvSpPr/>
            <p:nvPr/>
          </p:nvSpPr>
          <p:spPr>
            <a:xfrm>
              <a:off x="7316238" y="2155168"/>
              <a:ext cx="63879" cy="63879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7316239" y="2032794"/>
              <a:ext cx="63879" cy="6387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Curved Connector 97"/>
            <p:cNvCxnSpPr/>
            <p:nvPr/>
          </p:nvCxnSpPr>
          <p:spPr>
            <a:xfrm>
              <a:off x="7062963" y="2054791"/>
              <a:ext cx="123908" cy="78585"/>
            </a:xfrm>
            <a:prstGeom prst="curvedConnector3">
              <a:avLst>
                <a:gd name="adj1" fmla="val 54396"/>
              </a:avLst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Oval 98"/>
            <p:cNvSpPr/>
            <p:nvPr/>
          </p:nvSpPr>
          <p:spPr>
            <a:xfrm>
              <a:off x="6922922" y="2040359"/>
              <a:ext cx="63879" cy="63879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57040" y="1556252"/>
            <a:ext cx="2851047" cy="1972606"/>
            <a:chOff x="957040" y="1556252"/>
            <a:chExt cx="2851047" cy="197260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960" y="2179953"/>
              <a:ext cx="549310" cy="54931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957040" y="2790194"/>
              <a:ext cx="285104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Bahnschrift Light" panose="020B0502040204020203" pitchFamily="34" charset="0"/>
                </a:rPr>
                <a:t>count and add</a:t>
              </a:r>
              <a:r>
                <a:rPr lang="en-US" sz="1400" b="1" dirty="0">
                  <a:latin typeface="Bahnschrift Light" panose="020B0502040204020203" pitchFamily="34" charset="0"/>
                </a:rPr>
                <a:t> </a:t>
              </a:r>
            </a:p>
            <a:p>
              <a:r>
                <a:rPr lang="en-US" sz="1400" b="1" dirty="0">
                  <a:solidFill>
                    <a:srgbClr val="C00000"/>
                  </a:solidFill>
                  <a:latin typeface="Bahnschrift" panose="020B0502040204020203" pitchFamily="34" charset="0"/>
                </a:rPr>
                <a:t>reference MPs</a:t>
              </a:r>
            </a:p>
            <a:p>
              <a:r>
                <a:rPr lang="en-US" sz="1400" dirty="0">
                  <a:latin typeface="Bahnschrift Light" panose="020B0502040204020203" pitchFamily="34" charset="0"/>
                </a:rPr>
                <a:t>to </a:t>
              </a:r>
              <a:r>
                <a:rPr lang="en-US" sz="1400" b="1" dirty="0">
                  <a:latin typeface="Bahnschrift" panose="020B0502040204020203" pitchFamily="34" charset="0"/>
                </a:rPr>
                <a:t>collection vessels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799" y="1556252"/>
              <a:ext cx="573200" cy="573200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1610277" y="1979757"/>
              <a:ext cx="59581" cy="5958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746720" y="1973231"/>
              <a:ext cx="59581" cy="5958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670100" y="2051444"/>
              <a:ext cx="59581" cy="59581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0977" y="2291060"/>
              <a:ext cx="500596" cy="500596"/>
            </a:xfrm>
            <a:prstGeom prst="rect">
              <a:avLst/>
            </a:prstGeom>
          </p:spPr>
        </p:pic>
      </p:grpSp>
      <p:pic>
        <p:nvPicPr>
          <p:cNvPr id="101" name="Image 13">
            <a:extLst>
              <a:ext uri="{FF2B5EF4-FFF2-40B4-BE49-F238E27FC236}">
                <a16:creationId xmlns:a16="http://schemas.microsoft.com/office/drawing/2014/main" id="{D1DEB264-980D-6604-8C1E-978A1DB30B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7" t="9704" r="9731" b="8634"/>
          <a:stretch/>
        </p:blipFill>
        <p:spPr>
          <a:xfrm>
            <a:off x="1105906" y="4170361"/>
            <a:ext cx="1425560" cy="1479793"/>
          </a:xfrm>
          <a:prstGeom prst="rect">
            <a:avLst/>
          </a:prstGeom>
        </p:spPr>
      </p:pic>
      <p:pic>
        <p:nvPicPr>
          <p:cNvPr id="102" name="Picture 2" descr="Cary 620 FTIR Microscopes from Agilent Technologi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896" y="4380687"/>
            <a:ext cx="1933371" cy="122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82" y="1580369"/>
            <a:ext cx="992569" cy="187082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235698" y="2134842"/>
            <a:ext cx="865943" cy="641529"/>
            <a:chOff x="2235698" y="2134842"/>
            <a:chExt cx="865943" cy="641529"/>
          </a:xfrm>
        </p:grpSpPr>
        <p:cxnSp>
          <p:nvCxnSpPr>
            <p:cNvPr id="86" name="Straight Arrow Connector 85"/>
            <p:cNvCxnSpPr/>
            <p:nvPr/>
          </p:nvCxnSpPr>
          <p:spPr>
            <a:xfrm>
              <a:off x="2289645" y="2468635"/>
              <a:ext cx="77887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 87"/>
            <p:cNvSpPr/>
            <p:nvPr/>
          </p:nvSpPr>
          <p:spPr>
            <a:xfrm>
              <a:off x="2300347" y="2134842"/>
              <a:ext cx="7200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Bahnschrift" panose="020B0502040204020203" pitchFamily="34" charset="0"/>
                </a:rPr>
                <a:t>collect</a:t>
              </a:r>
              <a:endParaRPr lang="en-US" sz="1400" b="1" dirty="0">
                <a:solidFill>
                  <a:srgbClr val="00B0F0"/>
                </a:solidFill>
                <a:latin typeface="Bahnschrift" panose="020B0502040204020203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235698" y="2468594"/>
              <a:ext cx="8659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Bahnschrift" panose="020B0502040204020203" pitchFamily="34" charset="0"/>
                </a:rPr>
                <a:t>samples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077200" y="2128633"/>
            <a:ext cx="1237112" cy="307777"/>
            <a:chOff x="8077200" y="2128633"/>
            <a:chExt cx="1237112" cy="307777"/>
          </a:xfrm>
        </p:grpSpPr>
        <p:cxnSp>
          <p:nvCxnSpPr>
            <p:cNvPr id="70" name="Straight Arrow Connector 69"/>
            <p:cNvCxnSpPr/>
            <p:nvPr/>
          </p:nvCxnSpPr>
          <p:spPr>
            <a:xfrm>
              <a:off x="8077200" y="2429819"/>
              <a:ext cx="123711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/>
            <p:cNvSpPr/>
            <p:nvPr/>
          </p:nvSpPr>
          <p:spPr>
            <a:xfrm>
              <a:off x="8271318" y="2128633"/>
              <a:ext cx="8723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>
                  <a:latin typeface="Bahnschrift" panose="020B0502040204020203" pitchFamily="34" charset="0"/>
                </a:rPr>
                <a:t>filtration</a:t>
              </a:r>
              <a:endParaRPr lang="en-US" sz="1400" b="1" dirty="0">
                <a:solidFill>
                  <a:srgbClr val="00B0F0"/>
                </a:solidFill>
                <a:latin typeface="Bahnschrift" panose="020B0502040204020203" pitchFamily="34" charset="0"/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5717857" y="1909133"/>
            <a:ext cx="1473615" cy="1308709"/>
            <a:chOff x="5717857" y="1909133"/>
            <a:chExt cx="1473615" cy="1308709"/>
          </a:xfrm>
        </p:grpSpPr>
        <p:sp>
          <p:nvSpPr>
            <p:cNvPr id="63" name="Rectangle 62"/>
            <p:cNvSpPr/>
            <p:nvPr/>
          </p:nvSpPr>
          <p:spPr>
            <a:xfrm>
              <a:off x="6502648" y="2284675"/>
              <a:ext cx="657715" cy="260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200" b="1" dirty="0">
                  <a:latin typeface="Bahnschrift" panose="020B0502040204020203" pitchFamily="34" charset="0"/>
                </a:rPr>
                <a:t>200 µm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717857" y="1909133"/>
              <a:ext cx="827368" cy="1100400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6515527" y="1941209"/>
              <a:ext cx="538597" cy="260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200" b="1" dirty="0">
                  <a:latin typeface="Bahnschrift" panose="020B0502040204020203" pitchFamily="34" charset="0"/>
                </a:rPr>
                <a:t>5 mm</a:t>
              </a: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513049" y="2634473"/>
              <a:ext cx="577800" cy="260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200" b="1" dirty="0">
                  <a:latin typeface="Bahnschrift" panose="020B0502040204020203" pitchFamily="34" charset="0"/>
                </a:rPr>
                <a:t>20 µm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6254303" y="2725998"/>
              <a:ext cx="60086" cy="6008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6150283" y="2762191"/>
              <a:ext cx="60086" cy="6008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6063992" y="2736703"/>
              <a:ext cx="60086" cy="6008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5908066" y="2757245"/>
              <a:ext cx="60086" cy="6008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6271194" y="2783346"/>
              <a:ext cx="60086" cy="60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6036393" y="2800095"/>
              <a:ext cx="60086" cy="60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Curved Connector 93"/>
            <p:cNvCxnSpPr/>
            <p:nvPr/>
          </p:nvCxnSpPr>
          <p:spPr>
            <a:xfrm>
              <a:off x="5919251" y="2687788"/>
              <a:ext cx="116551" cy="73919"/>
            </a:xfrm>
            <a:prstGeom prst="curvedConnector3">
              <a:avLst>
                <a:gd name="adj1" fmla="val 54396"/>
              </a:avLst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/>
            <p:cNvCxnSpPr/>
            <p:nvPr/>
          </p:nvCxnSpPr>
          <p:spPr>
            <a:xfrm>
              <a:off x="5769204" y="2779415"/>
              <a:ext cx="3143" cy="3565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r Verbinder 104"/>
            <p:cNvCxnSpPr/>
            <p:nvPr/>
          </p:nvCxnSpPr>
          <p:spPr>
            <a:xfrm>
              <a:off x="6497621" y="2773181"/>
              <a:ext cx="3143" cy="3565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/>
            <p:cNvSpPr/>
            <p:nvPr/>
          </p:nvSpPr>
          <p:spPr>
            <a:xfrm>
              <a:off x="5772345" y="3028521"/>
              <a:ext cx="728417" cy="17905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06" name="Rectangle 64"/>
            <p:cNvSpPr/>
            <p:nvPr/>
          </p:nvSpPr>
          <p:spPr>
            <a:xfrm>
              <a:off x="6511478" y="2940843"/>
              <a:ext cx="6799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200" b="1" dirty="0">
                  <a:latin typeface="Bahnschrift" panose="020B0502040204020203" pitchFamily="34" charset="0"/>
                </a:rPr>
                <a:t>&lt;20 µm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1486938" y="6077402"/>
            <a:ext cx="4814299" cy="640087"/>
            <a:chOff x="1486938" y="6077402"/>
            <a:chExt cx="4814299" cy="640087"/>
          </a:xfrm>
        </p:grpSpPr>
        <p:pic>
          <p:nvPicPr>
            <p:cNvPr id="107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740" y="6077402"/>
              <a:ext cx="618497" cy="618497"/>
            </a:xfrm>
            <a:prstGeom prst="rect">
              <a:avLst/>
            </a:prstGeom>
          </p:spPr>
        </p:pic>
        <p:pic>
          <p:nvPicPr>
            <p:cNvPr id="108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2380" y="6168823"/>
              <a:ext cx="548666" cy="548666"/>
            </a:xfrm>
            <a:prstGeom prst="rect">
              <a:avLst/>
            </a:prstGeom>
          </p:spPr>
        </p:pic>
        <p:pic>
          <p:nvPicPr>
            <p:cNvPr id="109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938" y="6164477"/>
              <a:ext cx="485486" cy="485486"/>
            </a:xfrm>
            <a:prstGeom prst="rect">
              <a:avLst/>
            </a:prstGeom>
          </p:spPr>
        </p:pic>
        <p:sp>
          <p:nvSpPr>
            <p:cNvPr id="22" name="Textfeld 21"/>
            <p:cNvSpPr txBox="1"/>
            <p:nvPr/>
          </p:nvSpPr>
          <p:spPr>
            <a:xfrm>
              <a:off x="2878800" y="6201984"/>
              <a:ext cx="1828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 err="1">
                  <a:latin typeface="Bahnschrift Light" panose="020B0502040204020203" pitchFamily="34" charset="0"/>
                </a:rPr>
                <a:t>currently</a:t>
              </a:r>
              <a:endParaRPr lang="de-CH" dirty="0">
                <a:latin typeface="Bahnschrift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801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Atmospheric dry deposition sample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8604406" y="6395261"/>
            <a:ext cx="2743200" cy="365125"/>
          </a:xfrm>
        </p:spPr>
        <p:txBody>
          <a:bodyPr/>
          <a:lstStyle/>
          <a:p>
            <a:fld id="{06F739C4-A5F3-4BED-9527-BCB7C3DB8745}" type="slidenum">
              <a:rPr lang="en-US" smtClean="0"/>
              <a:t>12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4"/>
          <p:cNvSpPr>
            <a:spLocks noGrp="1"/>
          </p:cNvSpPr>
          <p:nvPr>
            <p:ph idx="1"/>
          </p:nvPr>
        </p:nvSpPr>
        <p:spPr>
          <a:xfrm>
            <a:off x="1071879" y="1560265"/>
            <a:ext cx="10439399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79" y="1428470"/>
            <a:ext cx="4641670" cy="468991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45200" y="1428470"/>
            <a:ext cx="4988559" cy="3768581"/>
            <a:chOff x="6219700" y="1428470"/>
            <a:chExt cx="4294448" cy="32442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83"/>
            <a:stretch/>
          </p:blipFill>
          <p:spPr>
            <a:xfrm>
              <a:off x="6219700" y="1428470"/>
              <a:ext cx="4294448" cy="3244219"/>
            </a:xfrm>
            <a:prstGeom prst="rect">
              <a:avLst/>
            </a:prstGeom>
          </p:spPr>
        </p:pic>
        <p:sp>
          <p:nvSpPr>
            <p:cNvPr id="10" name="Ellipse 19"/>
            <p:cNvSpPr/>
            <p:nvPr/>
          </p:nvSpPr>
          <p:spPr>
            <a:xfrm>
              <a:off x="6591369" y="3784575"/>
              <a:ext cx="242774" cy="24384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20230" y="3766167"/>
              <a:ext cx="1231201" cy="2914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solidFill>
                    <a:srgbClr val="C00000"/>
                  </a:solidFill>
                  <a:latin typeface="Bahnschrift" panose="020B0502040204020203" pitchFamily="34" charset="0"/>
                </a:rPr>
                <a:t>reference MP</a:t>
              </a:r>
            </a:p>
          </p:txBody>
        </p:sp>
        <p:sp>
          <p:nvSpPr>
            <p:cNvPr id="12" name="Ellipse 19"/>
            <p:cNvSpPr/>
            <p:nvPr/>
          </p:nvSpPr>
          <p:spPr>
            <a:xfrm>
              <a:off x="9282255" y="4196454"/>
              <a:ext cx="242774" cy="24384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766807" y="4184488"/>
              <a:ext cx="1530652" cy="2914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b="1" dirty="0">
                  <a:latin typeface="Bahnschrift" panose="020B0502040204020203" pitchFamily="34" charset="0"/>
                </a:rPr>
                <a:t>tire wear particle</a:t>
              </a:r>
            </a:p>
          </p:txBody>
        </p:sp>
        <p:sp>
          <p:nvSpPr>
            <p:cNvPr id="14" name="Ellipse 19"/>
            <p:cNvSpPr/>
            <p:nvPr/>
          </p:nvSpPr>
          <p:spPr>
            <a:xfrm>
              <a:off x="9322536" y="2648716"/>
              <a:ext cx="242774" cy="243840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534076" y="2649709"/>
              <a:ext cx="585379" cy="2649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accent6">
                      <a:lumMod val="75000"/>
                    </a:schemeClr>
                  </a:solidFill>
                  <a:latin typeface="Bahnschrift" panose="020B0502040204020203" pitchFamily="34" charset="0"/>
                </a:rPr>
                <a:t>pollen</a:t>
              </a:r>
            </a:p>
          </p:txBody>
        </p:sp>
        <p:sp>
          <p:nvSpPr>
            <p:cNvPr id="16" name="Ellipse 19"/>
            <p:cNvSpPr/>
            <p:nvPr/>
          </p:nvSpPr>
          <p:spPr>
            <a:xfrm>
              <a:off x="8366758" y="1886526"/>
              <a:ext cx="695982" cy="699038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415479" y="2092404"/>
              <a:ext cx="1948780" cy="2649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  <a:latin typeface="Bahnschrift" panose="020B0502040204020203" pitchFamily="34" charset="0"/>
                </a:rPr>
                <a:t>natural or synthetic fiber?</a:t>
              </a:r>
            </a:p>
          </p:txBody>
        </p:sp>
        <p:sp>
          <p:nvSpPr>
            <p:cNvPr id="18" name="Ellipse 19"/>
            <p:cNvSpPr/>
            <p:nvPr/>
          </p:nvSpPr>
          <p:spPr>
            <a:xfrm>
              <a:off x="8876563" y="3330798"/>
              <a:ext cx="372354" cy="373989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215421" y="3375258"/>
              <a:ext cx="869651" cy="2649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accent6">
                      <a:lumMod val="75000"/>
                    </a:schemeClr>
                  </a:solidFill>
                  <a:latin typeface="Bahnschrift" panose="020B0502040204020203" pitchFamily="34" charset="0"/>
                </a:rPr>
                <a:t>plant fiber</a:t>
              </a:r>
            </a:p>
          </p:txBody>
        </p:sp>
        <p:sp>
          <p:nvSpPr>
            <p:cNvPr id="20" name="Ellipse 19"/>
            <p:cNvSpPr/>
            <p:nvPr/>
          </p:nvSpPr>
          <p:spPr>
            <a:xfrm>
              <a:off x="9176073" y="2088604"/>
              <a:ext cx="242774" cy="243840"/>
            </a:xfrm>
            <a:prstGeom prst="ellipse">
              <a:avLst/>
            </a:prstGeom>
            <a:noFill/>
            <a:ln w="28575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9393660" y="2056635"/>
              <a:ext cx="458423" cy="2649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  <a:latin typeface="Bahnschrift" panose="020B0502040204020203" pitchFamily="34" charset="0"/>
                </a:rPr>
                <a:t>dust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1317597" y="6086003"/>
            <a:ext cx="716734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Bahnschrift" panose="020B0502040204020203" pitchFamily="34" charset="0"/>
              </a:rPr>
              <a:t>dry </a:t>
            </a:r>
            <a:r>
              <a:rPr lang="en-US" dirty="0">
                <a:latin typeface="Bahnschrift" panose="020B0502040204020203" pitchFamily="34" charset="0"/>
              </a:rPr>
              <a:t>deposition on </a:t>
            </a:r>
            <a:r>
              <a:rPr lang="en-US" dirty="0" err="1">
                <a:latin typeface="Bahnschrift" panose="020B0502040204020203" pitchFamily="34" charset="0"/>
              </a:rPr>
              <a:t>aluminium</a:t>
            </a:r>
            <a:r>
              <a:rPr lang="en-US" dirty="0">
                <a:latin typeface="Bahnschrift" panose="020B0502040204020203" pitchFamily="34" charset="0"/>
              </a:rPr>
              <a:t> oxide filter (without sample treatment)</a:t>
            </a:r>
          </a:p>
        </p:txBody>
      </p:sp>
      <p:sp>
        <p:nvSpPr>
          <p:cNvPr id="3" name="Rectangle 2"/>
          <p:cNvSpPr/>
          <p:nvPr/>
        </p:nvSpPr>
        <p:spPr>
          <a:xfrm>
            <a:off x="3169786" y="3682513"/>
            <a:ext cx="598254" cy="39291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3768040" y="1428470"/>
            <a:ext cx="2266462" cy="2261448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768040" y="4074582"/>
            <a:ext cx="2266462" cy="1122469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045200" y="1430346"/>
            <a:ext cx="4988558" cy="376670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672402" y="5733448"/>
            <a:ext cx="69762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>
                <a:latin typeface="Bahnschrift" panose="020B0502040204020203" pitchFamily="34" charset="0"/>
              </a:rPr>
              <a:t>2 mm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5069840" y="5664200"/>
            <a:ext cx="1930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069840" y="5634672"/>
            <a:ext cx="0" cy="590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64785" y="5634672"/>
            <a:ext cx="0" cy="590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05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Atmospheric wet deposition sample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8604406" y="6395261"/>
            <a:ext cx="2743200" cy="365125"/>
          </a:xfrm>
        </p:spPr>
        <p:txBody>
          <a:bodyPr/>
          <a:lstStyle/>
          <a:p>
            <a:fld id="{06F739C4-A5F3-4BED-9527-BCB7C3DB8745}" type="slidenum">
              <a:rPr lang="en-US" smtClean="0"/>
              <a:t>13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4"/>
          <p:cNvSpPr>
            <a:spLocks noGrp="1"/>
          </p:cNvSpPr>
          <p:nvPr>
            <p:ph idx="1"/>
          </p:nvPr>
        </p:nvSpPr>
        <p:spPr>
          <a:xfrm>
            <a:off x="3179913" y="1989722"/>
            <a:ext cx="10439399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600" dirty="0" err="1">
                <a:latin typeface="Bahnschrift Light" panose="020B0502040204020203" pitchFamily="34" charset="0"/>
              </a:rPr>
              <a:t>ve</a:t>
            </a:r>
            <a:endParaRPr lang="en-US" sz="1600" dirty="0">
              <a:latin typeface="Bahnschrift Light" panose="020B0502040204020203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58623" y="6122215"/>
            <a:ext cx="293221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Bahnschrift" panose="020B0502040204020203" pitchFamily="34" charset="0"/>
              </a:rPr>
              <a:t>without sample treatment</a:t>
            </a: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77" y="1563264"/>
            <a:ext cx="4544776" cy="4564518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98" y="1585609"/>
            <a:ext cx="4580313" cy="4564518"/>
          </a:xfrm>
          <a:prstGeom prst="rect">
            <a:avLst/>
          </a:prstGeom>
        </p:spPr>
      </p:pic>
      <p:sp>
        <p:nvSpPr>
          <p:cNvPr id="32" name="Rectangle 21"/>
          <p:cNvSpPr/>
          <p:nvPr/>
        </p:nvSpPr>
        <p:spPr>
          <a:xfrm>
            <a:off x="7503804" y="6122214"/>
            <a:ext cx="218842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Bahnschrift" panose="020B0502040204020203" pitchFamily="34" charset="0"/>
              </a:rPr>
              <a:t>oxidative treatment</a:t>
            </a:r>
          </a:p>
        </p:txBody>
      </p:sp>
      <p:sp>
        <p:nvSpPr>
          <p:cNvPr id="34" name="Rechteck 33"/>
          <p:cNvSpPr/>
          <p:nvPr/>
        </p:nvSpPr>
        <p:spPr>
          <a:xfrm>
            <a:off x="8604406" y="3548959"/>
            <a:ext cx="430952" cy="26866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963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Atmospheric wet deposition sample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8604406" y="6395261"/>
            <a:ext cx="2743200" cy="365125"/>
          </a:xfrm>
        </p:spPr>
        <p:txBody>
          <a:bodyPr/>
          <a:lstStyle/>
          <a:p>
            <a:fld id="{06F739C4-A5F3-4BED-9527-BCB7C3DB8745}" type="slidenum">
              <a:rPr lang="en-US" smtClean="0"/>
              <a:t>14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1"/>
          <p:cNvSpPr/>
          <p:nvPr/>
        </p:nvSpPr>
        <p:spPr>
          <a:xfrm>
            <a:off x="5114934" y="6232785"/>
            <a:ext cx="218842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Bahnschrift" panose="020B0502040204020203" pitchFamily="34" charset="0"/>
              </a:rPr>
              <a:t>oxidative treatment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89" y="1333637"/>
            <a:ext cx="9048820" cy="491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01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Chemical analysis using FPA-FTIR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39C4-A5F3-4BED-9527-BCB7C3DB8745}" type="slidenum">
              <a:rPr lang="en-US" smtClean="0"/>
              <a:t>15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382700" y="1547220"/>
            <a:ext cx="2412199" cy="3513808"/>
            <a:chOff x="1103908" y="1531311"/>
            <a:chExt cx="2738236" cy="3988741"/>
          </a:xfrm>
        </p:grpSpPr>
        <p:cxnSp>
          <p:nvCxnSpPr>
            <p:cNvPr id="35" name="Straight Arrow Connector 34"/>
            <p:cNvCxnSpPr>
              <a:stCxn id="12" idx="4"/>
              <a:endCxn id="36" idx="1"/>
            </p:cNvCxnSpPr>
            <p:nvPr/>
          </p:nvCxnSpPr>
          <p:spPr>
            <a:xfrm flipH="1">
              <a:off x="1906547" y="3961832"/>
              <a:ext cx="1" cy="953986"/>
            </a:xfrm>
            <a:prstGeom prst="straightConnector1">
              <a:avLst/>
            </a:prstGeom>
            <a:ln w="57150">
              <a:solidFill>
                <a:srgbClr val="FF6C6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1103908" y="3606233"/>
              <a:ext cx="1605280" cy="3556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197959" y="3691133"/>
              <a:ext cx="63879" cy="63879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1874608" y="3606233"/>
              <a:ext cx="63879" cy="63879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1587054" y="3755012"/>
              <a:ext cx="63879" cy="6387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842668" y="3844238"/>
              <a:ext cx="63879" cy="63879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357528" y="3691133"/>
              <a:ext cx="63879" cy="63879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432874" y="3779655"/>
              <a:ext cx="63879" cy="6387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596818" y="1531311"/>
              <a:ext cx="619454" cy="619456"/>
            </a:xfrm>
            <a:prstGeom prst="rect">
              <a:avLst/>
            </a:prstGeom>
          </p:spPr>
        </p:pic>
        <p:sp>
          <p:nvSpPr>
            <p:cNvPr id="36" name="CustomShape 8"/>
            <p:cNvSpPr/>
            <p:nvPr/>
          </p:nvSpPr>
          <p:spPr>
            <a:xfrm>
              <a:off x="1473180" y="4915818"/>
              <a:ext cx="866734" cy="146617"/>
            </a:xfrm>
            <a:prstGeom prst="flowChartMagneticDisk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" name="Rectangle 16"/>
            <p:cNvSpPr/>
            <p:nvPr/>
          </p:nvSpPr>
          <p:spPr>
            <a:xfrm>
              <a:off x="1976621" y="2535446"/>
              <a:ext cx="1865523" cy="4192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</a:rPr>
                <a:t>infrared beam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749512" y="3547279"/>
              <a:ext cx="771903" cy="4192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dirty="0">
                  <a:latin typeface="Bahnschrift" panose="020B0502040204020203" pitchFamily="34" charset="0"/>
                </a:rPr>
                <a:t>filter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981513" y="4163166"/>
              <a:ext cx="1743606" cy="4192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hnschrift" panose="020B0502040204020203" pitchFamily="34" charset="0"/>
                </a:rPr>
                <a:t>transmission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19601" y="5100800"/>
              <a:ext cx="973886" cy="4192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Font typeface="Wingdings" panose="05000000000000000000" pitchFamily="2" charset="2"/>
                <a:buNone/>
              </a:pPr>
              <a:r>
                <a:rPr lang="en-US" dirty="0">
                  <a:solidFill>
                    <a:schemeClr val="bg2">
                      <a:lumMod val="50000"/>
                    </a:schemeClr>
                  </a:solidFill>
                  <a:latin typeface="Bahnschrift" panose="020B0502040204020203" pitchFamily="34" charset="0"/>
                </a:rPr>
                <a:t>mirror</a:t>
              </a:r>
            </a:p>
          </p:txBody>
        </p:sp>
        <p:cxnSp>
          <p:nvCxnSpPr>
            <p:cNvPr id="11" name="Straight Arrow Connector 10"/>
            <p:cNvCxnSpPr>
              <a:stCxn id="13" idx="0"/>
            </p:cNvCxnSpPr>
            <p:nvPr/>
          </p:nvCxnSpPr>
          <p:spPr>
            <a:xfrm>
              <a:off x="1906545" y="2150767"/>
              <a:ext cx="0" cy="1668125"/>
            </a:xfrm>
            <a:prstGeom prst="straightConnector1">
              <a:avLst/>
            </a:prstGeom>
            <a:ln w="76200">
              <a:solidFill>
                <a:srgbClr val="E639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/>
          <p:cNvGrpSpPr/>
          <p:nvPr/>
        </p:nvGrpSpPr>
        <p:grpSpPr>
          <a:xfrm>
            <a:off x="3674469" y="1422823"/>
            <a:ext cx="2287434" cy="2258841"/>
            <a:chOff x="4862666" y="1446223"/>
            <a:chExt cx="2287434" cy="2258841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" t="909" r="1908" b="3465"/>
            <a:stretch/>
          </p:blipFill>
          <p:spPr>
            <a:xfrm>
              <a:off x="4862666" y="1446223"/>
              <a:ext cx="2287434" cy="2258841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5605096" y="2294492"/>
              <a:ext cx="194972" cy="19497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19224" y="2294492"/>
              <a:ext cx="194972" cy="19497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034583" y="2294492"/>
              <a:ext cx="194972" cy="194972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>
              <a:off x="5666825" y="2408890"/>
              <a:ext cx="499769" cy="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Arrow Connector 56"/>
          <p:cNvCxnSpPr/>
          <p:nvPr/>
        </p:nvCxnSpPr>
        <p:spPr>
          <a:xfrm>
            <a:off x="7241013" y="2674374"/>
            <a:ext cx="0" cy="10139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5"/>
          <a:srcRect l="1533" t="9254" r="1796"/>
          <a:stretch/>
        </p:blipFill>
        <p:spPr>
          <a:xfrm>
            <a:off x="5379811" y="3854572"/>
            <a:ext cx="4910161" cy="109518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072503" y="4936721"/>
            <a:ext cx="20425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sz="1600" dirty="0">
                <a:latin typeface="Bahnschrift" panose="020B0502040204020203" pitchFamily="34" charset="0"/>
              </a:rPr>
              <a:t>wavenumber (cm󠄂</a:t>
            </a:r>
            <a:r>
              <a:rPr lang="en-US" sz="1600" baseline="30000" dirty="0">
                <a:latin typeface="Bahnschrift" panose="020B0502040204020203" pitchFamily="34" charset="0"/>
              </a:rPr>
              <a:t>−1</a:t>
            </a:r>
            <a:r>
              <a:rPr lang="en-US" sz="1600" dirty="0">
                <a:latin typeface="Bahnschrift" panose="020B0502040204020203" pitchFamily="34" charset="0"/>
              </a:rPr>
              <a:t>)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300610" y="4187564"/>
            <a:ext cx="14814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sz="1600" dirty="0">
                <a:latin typeface="Bahnschrift" panose="020B0502040204020203" pitchFamily="34" charset="0"/>
              </a:rPr>
              <a:t>Intensity (</a:t>
            </a:r>
            <a:r>
              <a:rPr lang="en-US" sz="1600" dirty="0" err="1">
                <a:latin typeface="Bahnschrift" panose="020B0502040204020203" pitchFamily="34" charset="0"/>
              </a:rPr>
              <a:t>a.u</a:t>
            </a:r>
            <a:r>
              <a:rPr lang="en-US" sz="1600" dirty="0">
                <a:latin typeface="Bahnschrift" panose="020B0502040204020203" pitchFamily="34" charset="0"/>
              </a:rPr>
              <a:t>.)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312828" y="1426302"/>
            <a:ext cx="2442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dirty="0">
                <a:latin typeface="Bahnschrift" panose="020B0502040204020203" pitchFamily="34" charset="0"/>
              </a:rPr>
              <a:t>1 FPA scan: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dirty="0">
                <a:latin typeface="Bahnschrift" panose="020B0502040204020203" pitchFamily="34" charset="0"/>
              </a:rPr>
              <a:t>area = ~0.12 mm</a:t>
            </a:r>
            <a:r>
              <a:rPr lang="en-US" baseline="30000" dirty="0">
                <a:latin typeface="Bahnschrift" panose="020B0502040204020203" pitchFamily="34" charset="0"/>
              </a:rPr>
              <a:t>2</a:t>
            </a:r>
            <a:endParaRPr lang="en-US" dirty="0">
              <a:latin typeface="Bahnschrift" panose="020B0502040204020203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dirty="0">
                <a:latin typeface="Bahnschrift" panose="020B0502040204020203" pitchFamily="34" charset="0"/>
              </a:rPr>
              <a:t>time = ~45 seconds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dirty="0">
                <a:latin typeface="Bahnschrift" panose="020B0502040204020203" pitchFamily="34" charset="0"/>
              </a:rPr>
              <a:t>no. of spectra = 4096</a:t>
            </a:r>
          </a:p>
        </p:txBody>
      </p:sp>
      <p:sp>
        <p:nvSpPr>
          <p:cNvPr id="62" name="Rectangle 61"/>
          <p:cNvSpPr/>
          <p:nvPr/>
        </p:nvSpPr>
        <p:spPr>
          <a:xfrm>
            <a:off x="7261675" y="2966741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dirty="0">
                <a:latin typeface="Bahnschrift" panose="020B0502040204020203" pitchFamily="34" charset="0"/>
              </a:rPr>
              <a:t>match with database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8395995" y="3952195"/>
            <a:ext cx="180049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polyethylene (PE)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124518" y="1503162"/>
            <a:ext cx="194972" cy="19497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3491234" y="5541714"/>
            <a:ext cx="7178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sz="2400" dirty="0">
                <a:latin typeface="Bahnschrift" panose="020B0502040204020203" pitchFamily="34" charset="0"/>
              </a:rPr>
              <a:t>~ </a:t>
            </a:r>
            <a:r>
              <a:rPr lang="en-US" sz="2400" b="1" dirty="0">
                <a:solidFill>
                  <a:srgbClr val="FF0000"/>
                </a:solidFill>
                <a:latin typeface="Bahnschrift" panose="020B0502040204020203" pitchFamily="34" charset="0"/>
              </a:rPr>
              <a:t>3 days </a:t>
            </a:r>
            <a:r>
              <a:rPr lang="en-US" sz="2400" dirty="0">
                <a:latin typeface="Bahnschrift" panose="020B0502040204020203" pitchFamily="34" charset="0"/>
              </a:rPr>
              <a:t>to analyze entire ⌀25-mm filter (</a:t>
            </a:r>
            <a:r>
              <a:rPr lang="en-US" sz="2400" b="1" dirty="0">
                <a:solidFill>
                  <a:srgbClr val="FF0000"/>
                </a:solidFill>
                <a:latin typeface="Bahnschrift" panose="020B0502040204020203" pitchFamily="34" charset="0"/>
              </a:rPr>
              <a:t>1 sample</a:t>
            </a:r>
            <a:r>
              <a:rPr lang="en-US" sz="2400" dirty="0">
                <a:latin typeface="Bahnschrift" panose="020B0502040204020203" pitchFamily="34" charset="0"/>
              </a:rPr>
              <a:t>)</a:t>
            </a:r>
          </a:p>
        </p:txBody>
      </p:sp>
      <p:cxnSp>
        <p:nvCxnSpPr>
          <p:cNvPr id="67" name="Straight Connector 66"/>
          <p:cNvCxnSpPr/>
          <p:nvPr/>
        </p:nvCxnSpPr>
        <p:spPr>
          <a:xfrm>
            <a:off x="3426847" y="1404098"/>
            <a:ext cx="0" cy="4976827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300990" y="5184918"/>
            <a:ext cx="3068320" cy="36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>
                <a:latin typeface="Bahnschrift" panose="020B0502040204020203" pitchFamily="34" charset="0"/>
              </a:rPr>
              <a:t>Non-destructive</a:t>
            </a:r>
            <a:r>
              <a:rPr lang="en-US" dirty="0">
                <a:latin typeface="Bahnschrift Light" panose="020B0502040204020203" pitchFamily="34" charset="0"/>
              </a:rPr>
              <a:t> technique</a:t>
            </a:r>
          </a:p>
        </p:txBody>
      </p:sp>
      <p:sp>
        <p:nvSpPr>
          <p:cNvPr id="39" name="Rectangle 41"/>
          <p:cNvSpPr/>
          <p:nvPr/>
        </p:nvSpPr>
        <p:spPr>
          <a:xfrm>
            <a:off x="8663701" y="1426268"/>
            <a:ext cx="38836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dirty="0">
                <a:latin typeface="Bahnschrift" panose="020B0502040204020203" pitchFamily="34" charset="0"/>
              </a:rPr>
              <a:t>⌀25-mm filter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dirty="0">
                <a:latin typeface="Bahnschrift" panose="020B0502040204020203" pitchFamily="34" charset="0"/>
              </a:rPr>
              <a:t>area = ~490 mm</a:t>
            </a:r>
            <a:r>
              <a:rPr lang="en-US" baseline="30000" dirty="0">
                <a:latin typeface="Bahnschrift" panose="020B0502040204020203" pitchFamily="34" charset="0"/>
              </a:rPr>
              <a:t>2</a:t>
            </a:r>
            <a:endParaRPr lang="en-US" dirty="0">
              <a:latin typeface="Bahnschrift" panose="020B0502040204020203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dirty="0">
                <a:latin typeface="Bahnschrift" panose="020B0502040204020203" pitchFamily="34" charset="0"/>
              </a:rPr>
              <a:t>no. of FPA squares = ~4088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dirty="0">
                <a:solidFill>
                  <a:srgbClr val="C00000"/>
                </a:solidFill>
                <a:latin typeface="Bahnschrift" panose="020B0502040204020203" pitchFamily="34" charset="0"/>
              </a:rPr>
              <a:t>total no. of spectra = 16.8 million</a:t>
            </a:r>
          </a:p>
        </p:txBody>
      </p:sp>
      <p:sp>
        <p:nvSpPr>
          <p:cNvPr id="40" name="Rectangle 46"/>
          <p:cNvSpPr/>
          <p:nvPr/>
        </p:nvSpPr>
        <p:spPr>
          <a:xfrm>
            <a:off x="3654034" y="6166777"/>
            <a:ext cx="2869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for </a:t>
            </a:r>
            <a:r>
              <a:rPr lang="en-US" sz="2400" b="1" dirty="0">
                <a:latin typeface="Bahnschrift" panose="020B0502040204020203" pitchFamily="34" charset="0"/>
              </a:rPr>
              <a:t>routine analysis</a:t>
            </a:r>
            <a:endParaRPr lang="en-US" sz="2400" dirty="0">
              <a:latin typeface="Bahnschrift" panose="020B0502040204020203" pitchFamily="34" charset="0"/>
            </a:endParaRPr>
          </a:p>
        </p:txBody>
      </p:sp>
      <p:sp>
        <p:nvSpPr>
          <p:cNvPr id="42" name="Rectangle 5"/>
          <p:cNvSpPr/>
          <p:nvPr/>
        </p:nvSpPr>
        <p:spPr>
          <a:xfrm>
            <a:off x="7651769" y="6166777"/>
            <a:ext cx="31630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sub-sampling (</a:t>
            </a:r>
            <a:r>
              <a:rPr lang="en-US" sz="2400" dirty="0">
                <a:latin typeface="Bahnschrift" panose="020B0502040204020203" pitchFamily="34" charset="0"/>
              </a:rPr>
              <a:t>~ 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  <a:sym typeface="Wingdings" panose="05000000000000000000" pitchFamily="2" charset="2"/>
              </a:rPr>
              <a:t>20%)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Bahnschrift" panose="020B0502040204020203" pitchFamily="34" charset="0"/>
            </a:endParaRPr>
          </a:p>
        </p:txBody>
      </p:sp>
      <p:cxnSp>
        <p:nvCxnSpPr>
          <p:cNvPr id="45" name="Straight Arrow Connector 47"/>
          <p:cNvCxnSpPr/>
          <p:nvPr/>
        </p:nvCxnSpPr>
        <p:spPr>
          <a:xfrm>
            <a:off x="6720326" y="6411858"/>
            <a:ext cx="734847" cy="91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39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Example MP particle found in wet deposition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fik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88" y="1483426"/>
            <a:ext cx="9145277" cy="5144218"/>
          </a:xfrm>
          <a:prstGeom prst="rect">
            <a:avLst/>
          </a:prstGeom>
        </p:spPr>
      </p:pic>
      <p:sp>
        <p:nvSpPr>
          <p:cNvPr id="39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06F739C4-A5F3-4BED-9527-BCB7C3DB874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299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Deposition rate based on FPA-µ-FTIR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8534399" y="6356349"/>
            <a:ext cx="2743200" cy="365125"/>
          </a:xfrm>
        </p:spPr>
        <p:txBody>
          <a:bodyPr/>
          <a:lstStyle/>
          <a:p>
            <a:fld id="{06F739C4-A5F3-4BED-9527-BCB7C3DB8745}" type="slidenum">
              <a:rPr lang="en-US" smtClean="0"/>
              <a:t>17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4"/>
          <p:cNvSpPr txBox="1">
            <a:spLocks/>
          </p:cNvSpPr>
          <p:nvPr/>
        </p:nvSpPr>
        <p:spPr>
          <a:xfrm>
            <a:off x="838199" y="159775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6309" y="2219203"/>
            <a:ext cx="2989921" cy="651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Bahnschrift" panose="020B0502040204020203" pitchFamily="34" charset="0"/>
              </a:rPr>
              <a:t>Deposition rate  =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91955" y="1984708"/>
            <a:ext cx="3118161" cy="4914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atin typeface="Bahnschrift" panose="020B0502040204020203" pitchFamily="34" charset="0"/>
              </a:rPr>
              <a:t>number of MPs identified </a:t>
            </a:r>
            <a:endParaRPr lang="en-US" b="1" dirty="0">
              <a:latin typeface="Bahnschrift" panose="020B0502040204020203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035669" y="2637671"/>
            <a:ext cx="67261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064885" y="2717128"/>
            <a:ext cx="6675224" cy="451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latin typeface="Bahnschrift" panose="020B0502040204020203" pitchFamily="34" charset="0"/>
              </a:rPr>
              <a:t>fraction of filter </a:t>
            </a:r>
            <a:r>
              <a:rPr lang="en-US" b="1" dirty="0" err="1">
                <a:latin typeface="Bahnschrift" panose="020B0502040204020203" pitchFamily="34" charset="0"/>
              </a:rPr>
              <a:t>analysed</a:t>
            </a:r>
            <a:r>
              <a:rPr lang="en-US" b="1" dirty="0">
                <a:latin typeface="Bahnschrift" panose="020B0502040204020203" pitchFamily="34" charset="0"/>
              </a:rPr>
              <a:t> </a:t>
            </a:r>
            <a:r>
              <a:rPr lang="en-US" dirty="0">
                <a:latin typeface="Bahnschrift" panose="020B0502040204020203" pitchFamily="34" charset="0"/>
              </a:rPr>
              <a:t>×</a:t>
            </a:r>
            <a:r>
              <a:rPr lang="en-US" b="1" dirty="0">
                <a:latin typeface="Bahnschrift" panose="020B0502040204020203" pitchFamily="34" charset="0"/>
              </a:rPr>
              <a:t> sampling area </a:t>
            </a:r>
            <a:r>
              <a:rPr lang="en-US" dirty="0">
                <a:latin typeface="Bahnschrift" panose="020B0502040204020203" pitchFamily="34" charset="0"/>
              </a:rPr>
              <a:t>×</a:t>
            </a:r>
            <a:r>
              <a:rPr lang="en-US" b="1" dirty="0">
                <a:latin typeface="Bahnschrift" panose="020B0502040204020203" pitchFamily="34" charset="0"/>
              </a:rPr>
              <a:t> sampling duration </a:t>
            </a:r>
            <a:endParaRPr lang="en-US" sz="1600" b="1" dirty="0">
              <a:latin typeface="Bahnschrift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37779" y="2717128"/>
            <a:ext cx="184698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(MPs / m</a:t>
            </a:r>
            <a:r>
              <a:rPr lang="en-US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2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 / day)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28085" y="4193098"/>
            <a:ext cx="218200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Bahnschrift" panose="020B0502040204020203" pitchFamily="34" charset="0"/>
              </a:rPr>
              <a:t>Mass flux   =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035669" y="4027888"/>
            <a:ext cx="68756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 dirty="0">
                <a:latin typeface="Bahnschrift" panose="020B0502040204020203" pitchFamily="34" charset="0"/>
              </a:rPr>
              <a:t>Σ</a:t>
            </a:r>
            <a:r>
              <a:rPr lang="en-US" sz="2000" b="1" dirty="0">
                <a:latin typeface="Bahnschrift" panose="020B0502040204020203" pitchFamily="34" charset="0"/>
              </a:rPr>
              <a:t> (volume of particle </a:t>
            </a:r>
            <a:r>
              <a:rPr lang="en-US" sz="2000" dirty="0">
                <a:latin typeface="Bahnschrift" panose="020B0502040204020203" pitchFamily="34" charset="0"/>
              </a:rPr>
              <a:t>× </a:t>
            </a:r>
            <a:r>
              <a:rPr lang="en-US" sz="2000" b="1" dirty="0">
                <a:latin typeface="Bahnschrift" panose="020B0502040204020203" pitchFamily="34" charset="0"/>
              </a:rPr>
              <a:t>density of corresponding polymer)  </a:t>
            </a:r>
            <a:endParaRPr lang="en-US" b="1" dirty="0">
              <a:latin typeface="Bahnschrift" panose="020B0502040204020203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062054" y="4615175"/>
            <a:ext cx="67261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091270" y="4694632"/>
            <a:ext cx="6675224" cy="451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latin typeface="Bahnschrift" panose="020B0502040204020203" pitchFamily="34" charset="0"/>
              </a:rPr>
              <a:t>fraction of filter </a:t>
            </a:r>
            <a:r>
              <a:rPr lang="en-US" b="1" dirty="0" err="1">
                <a:latin typeface="Bahnschrift" panose="020B0502040204020203" pitchFamily="34" charset="0"/>
              </a:rPr>
              <a:t>analysed</a:t>
            </a:r>
            <a:r>
              <a:rPr lang="en-US" b="1" dirty="0">
                <a:latin typeface="Bahnschrift" panose="020B0502040204020203" pitchFamily="34" charset="0"/>
              </a:rPr>
              <a:t> </a:t>
            </a:r>
            <a:r>
              <a:rPr lang="en-US" dirty="0">
                <a:latin typeface="Bahnschrift" panose="020B0502040204020203" pitchFamily="34" charset="0"/>
              </a:rPr>
              <a:t>×</a:t>
            </a:r>
            <a:r>
              <a:rPr lang="en-US" b="1" dirty="0">
                <a:latin typeface="Bahnschrift" panose="020B0502040204020203" pitchFamily="34" charset="0"/>
              </a:rPr>
              <a:t> sampling area </a:t>
            </a:r>
            <a:r>
              <a:rPr lang="en-US" dirty="0">
                <a:latin typeface="Bahnschrift" panose="020B0502040204020203" pitchFamily="34" charset="0"/>
              </a:rPr>
              <a:t>×</a:t>
            </a:r>
            <a:r>
              <a:rPr lang="en-US" b="1" dirty="0">
                <a:latin typeface="Bahnschrift" panose="020B0502040204020203" pitchFamily="34" charset="0"/>
              </a:rPr>
              <a:t> sampling duration </a:t>
            </a:r>
            <a:endParaRPr lang="en-US" sz="1600" b="1" dirty="0">
              <a:latin typeface="Bahnschrift" panose="020B0502040204020203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00744" y="4666483"/>
            <a:ext cx="15279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(g / m</a:t>
            </a:r>
            <a:r>
              <a:rPr lang="en-US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2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 / day)</a:t>
            </a:r>
          </a:p>
        </p:txBody>
      </p:sp>
    </p:spTree>
    <p:extLst>
      <p:ext uri="{BB962C8B-B14F-4D97-AF65-F5344CB8AC3E}">
        <p14:creationId xmlns:p14="http://schemas.microsoft.com/office/powerpoint/2010/main" val="2684657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Dry deposition rate of MPs in </a:t>
            </a:r>
            <a:r>
              <a:rPr lang="en-US" sz="3200" dirty="0" err="1">
                <a:latin typeface="Bahnschrift" panose="020B0502040204020203" pitchFamily="34" charset="0"/>
              </a:rPr>
              <a:t>Dübendorf</a:t>
            </a:r>
            <a:endParaRPr lang="en-US" sz="3200" dirty="0">
              <a:latin typeface="Bahnschrift" panose="020B0502040204020203" pitchFamily="34" charset="0"/>
            </a:endParaRP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8534399" y="6356349"/>
            <a:ext cx="2743200" cy="365125"/>
          </a:xfrm>
        </p:spPr>
        <p:txBody>
          <a:bodyPr/>
          <a:lstStyle/>
          <a:p>
            <a:fld id="{06F739C4-A5F3-4BED-9527-BCB7C3DB8745}" type="slidenum">
              <a:rPr lang="en-US" smtClean="0"/>
              <a:t>18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4"/>
          <p:cNvSpPr txBox="1">
            <a:spLocks/>
          </p:cNvSpPr>
          <p:nvPr/>
        </p:nvSpPr>
        <p:spPr>
          <a:xfrm>
            <a:off x="838199" y="159775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</p:txBody>
      </p:sp>
      <p:sp>
        <p:nvSpPr>
          <p:cNvPr id="9" name="Content Placeholder 14"/>
          <p:cNvSpPr>
            <a:spLocks noGrp="1"/>
          </p:cNvSpPr>
          <p:nvPr>
            <p:ph idx="1"/>
          </p:nvPr>
        </p:nvSpPr>
        <p:spPr>
          <a:xfrm>
            <a:off x="873522" y="1597757"/>
            <a:ext cx="5562448" cy="234119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200" dirty="0">
                <a:latin typeface="Bahnschrift" panose="020B0502040204020203" pitchFamily="34" charset="0"/>
              </a:rPr>
              <a:t>~</a:t>
            </a:r>
            <a:r>
              <a:rPr lang="en-US" sz="2200" b="1" dirty="0">
                <a:latin typeface="Bahnschrift" panose="020B0502040204020203" pitchFamily="34" charset="0"/>
              </a:rPr>
              <a:t>50% </a:t>
            </a:r>
            <a:r>
              <a:rPr lang="en-US" sz="2200" dirty="0">
                <a:latin typeface="Bahnschrift" panose="020B0502040204020203" pitchFamily="34" charset="0"/>
              </a:rPr>
              <a:t>of filter analyzed using FPA-µ-FTIR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200" dirty="0">
                <a:latin typeface="Bahnschrift" panose="020B0502040204020203" pitchFamily="34" charset="0"/>
              </a:rPr>
              <a:t>  20 MPs detected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1800" dirty="0">
                <a:latin typeface="Bahnschrift" panose="020B0502040204020203" pitchFamily="34" charset="0"/>
              </a:rPr>
              <a:t>&gt; polymer types: PP, PE, PET, PMMA, PA, PAN/ABS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1800" dirty="0">
                <a:latin typeface="Bahnschrift" panose="020B0502040204020203" pitchFamily="34" charset="0"/>
              </a:rPr>
              <a:t>&gt; fragments and fibers</a:t>
            </a:r>
            <a:endParaRPr lang="en-US" sz="1600" dirty="0">
              <a:latin typeface="Bahnschrift" panose="020B0502040204020203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sz="1600" dirty="0">
              <a:latin typeface="Bahnschrift" panose="020B0502040204020203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sz="1100" dirty="0">
              <a:solidFill>
                <a:srgbClr val="C00000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sz="1600" dirty="0"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99267" y="4378510"/>
            <a:ext cx="2823210" cy="12950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Bahnschrift" panose="020B0502040204020203" pitchFamily="34" charset="0"/>
              </a:rPr>
              <a:t>dry </a:t>
            </a:r>
            <a:r>
              <a:rPr lang="en-US" sz="2000" dirty="0">
                <a:latin typeface="Bahnschrift" panose="020B0502040204020203" pitchFamily="34" charset="0"/>
              </a:rPr>
              <a:t>deposition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22 June – 26 July, 2022</a:t>
            </a:r>
          </a:p>
          <a:p>
            <a:pPr>
              <a:lnSpc>
                <a:spcPct val="150000"/>
              </a:lnSpc>
            </a:pPr>
            <a:endParaRPr lang="en-US" sz="1400" dirty="0">
              <a:latin typeface="Bahnschrift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0819" y="4436203"/>
            <a:ext cx="6096000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however...</a:t>
            </a:r>
          </a:p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C00000"/>
                </a:solidFill>
                <a:latin typeface="Bahnschrift" panose="020B0502040204020203" pitchFamily="34" charset="0"/>
              </a:rPr>
              <a:t>uncertainties with FPA-µ-FTIR measurements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399" y="3785127"/>
            <a:ext cx="5828840" cy="651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Bahnschrift" panose="020B0502040204020203" pitchFamily="34" charset="0"/>
              </a:rPr>
              <a:t>Deposition rate ~ 30 MPs / m</a:t>
            </a:r>
            <a:r>
              <a:rPr lang="en-US" sz="2800" b="1" baseline="30000" dirty="0">
                <a:latin typeface="Bahnschrift" panose="020B0502040204020203" pitchFamily="34" charset="0"/>
              </a:rPr>
              <a:t>2</a:t>
            </a:r>
            <a:r>
              <a:rPr lang="en-US" sz="2800" b="1" dirty="0">
                <a:latin typeface="Bahnschrift" panose="020B0502040204020203" pitchFamily="34" charset="0"/>
              </a:rPr>
              <a:t> / day</a:t>
            </a:r>
            <a:endParaRPr lang="en-US" sz="2400" b="1" dirty="0">
              <a:latin typeface="Bahnschrift" panose="020B0502040204020203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06634" y="1545421"/>
            <a:ext cx="4008476" cy="2699826"/>
            <a:chOff x="9643815" y="-865016"/>
            <a:chExt cx="5008701" cy="337350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43815" y="-865016"/>
              <a:ext cx="5008701" cy="3373507"/>
            </a:xfrm>
            <a:prstGeom prst="rect">
              <a:avLst/>
            </a:prstGeom>
          </p:spPr>
        </p:pic>
        <p:sp>
          <p:nvSpPr>
            <p:cNvPr id="14" name="Ellipse 19"/>
            <p:cNvSpPr/>
            <p:nvPr/>
          </p:nvSpPr>
          <p:spPr>
            <a:xfrm>
              <a:off x="12320427" y="-186359"/>
              <a:ext cx="242774" cy="24384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0077293" y="2032236"/>
            <a:ext cx="18014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sz="1400" dirty="0">
                <a:latin typeface="Bahnschrift SemiBold" panose="020B0502040204020203" pitchFamily="34" charset="0"/>
              </a:rPr>
              <a:t>suburban</a:t>
            </a:r>
          </a:p>
        </p:txBody>
      </p:sp>
      <p:sp>
        <p:nvSpPr>
          <p:cNvPr id="16" name="Oval 15"/>
          <p:cNvSpPr/>
          <p:nvPr/>
        </p:nvSpPr>
        <p:spPr>
          <a:xfrm>
            <a:off x="10000894" y="2165499"/>
            <a:ext cx="80503" cy="80503"/>
          </a:xfrm>
          <a:prstGeom prst="ellipse">
            <a:avLst/>
          </a:prstGeom>
          <a:solidFill>
            <a:srgbClr val="A52A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71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312847" y="1632530"/>
            <a:ext cx="5973561" cy="4846306"/>
            <a:chOff x="855258" y="1481156"/>
            <a:chExt cx="5220152" cy="42350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82"/>
            <a:stretch/>
          </p:blipFill>
          <p:spPr>
            <a:xfrm>
              <a:off x="855258" y="1481156"/>
              <a:ext cx="5220152" cy="401457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753"/>
            <a:stretch/>
          </p:blipFill>
          <p:spPr>
            <a:xfrm>
              <a:off x="855258" y="5494873"/>
              <a:ext cx="5220152" cy="22135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Uncertainties with FPA-µ-FTIR measurements…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>
          <a:xfrm>
            <a:off x="8701133" y="6528363"/>
            <a:ext cx="2743200" cy="365125"/>
          </a:xfrm>
        </p:spPr>
        <p:txBody>
          <a:bodyPr/>
          <a:lstStyle/>
          <a:p>
            <a:fld id="{06F739C4-A5F3-4BED-9527-BCB7C3DB8745}" type="slidenum">
              <a:rPr lang="en-US" smtClean="0"/>
              <a:t>19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4"/>
          <p:cNvSpPr txBox="1">
            <a:spLocks/>
          </p:cNvSpPr>
          <p:nvPr/>
        </p:nvSpPr>
        <p:spPr>
          <a:xfrm>
            <a:off x="928732" y="176977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</p:txBody>
      </p:sp>
      <p:sp>
        <p:nvSpPr>
          <p:cNvPr id="12" name="Content Placeholder 14"/>
          <p:cNvSpPr txBox="1">
            <a:spLocks/>
          </p:cNvSpPr>
          <p:nvPr/>
        </p:nvSpPr>
        <p:spPr>
          <a:xfrm>
            <a:off x="928732" y="1952650"/>
            <a:ext cx="550829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70523" y="1973476"/>
            <a:ext cx="3387466" cy="462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  <a:latin typeface="Bahnschrift" panose="020B0502040204020203" pitchFamily="34" charset="0"/>
              </a:rPr>
              <a:t>Undetected</a:t>
            </a:r>
            <a:r>
              <a:rPr lang="en-US" dirty="0">
                <a:latin typeface="Bahnschrift" panose="020B0502040204020203" pitchFamily="34" charset="0"/>
              </a:rPr>
              <a:t> reference particles</a:t>
            </a:r>
            <a:endParaRPr lang="en-US" sz="1050" dirty="0"/>
          </a:p>
        </p:txBody>
      </p:sp>
      <p:sp>
        <p:nvSpPr>
          <p:cNvPr id="36" name="Oval 35"/>
          <p:cNvSpPr/>
          <p:nvPr/>
        </p:nvSpPr>
        <p:spPr>
          <a:xfrm>
            <a:off x="2002368" y="2709242"/>
            <a:ext cx="396815" cy="39681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432277" y="1898220"/>
            <a:ext cx="396815" cy="39681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673491" y="1642890"/>
            <a:ext cx="3135795" cy="451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FE"/>
                </a:solidFill>
                <a:latin typeface="Bahnschrift" panose="020B0502040204020203" pitchFamily="34" charset="0"/>
              </a:rPr>
              <a:t>Detected</a:t>
            </a:r>
            <a:r>
              <a:rPr lang="en-US" dirty="0">
                <a:latin typeface="Bahnschrift" panose="020B0502040204020203" pitchFamily="34" charset="0"/>
              </a:rPr>
              <a:t> reference particles</a:t>
            </a:r>
          </a:p>
        </p:txBody>
      </p:sp>
      <p:sp>
        <p:nvSpPr>
          <p:cNvPr id="63" name="Oval 62"/>
          <p:cNvSpPr/>
          <p:nvPr/>
        </p:nvSpPr>
        <p:spPr>
          <a:xfrm>
            <a:off x="1981143" y="4273751"/>
            <a:ext cx="396815" cy="396815"/>
          </a:xfrm>
          <a:prstGeom prst="ellipse">
            <a:avLst/>
          </a:prstGeom>
          <a:noFill/>
          <a:ln w="38100">
            <a:solidFill>
              <a:srgbClr val="FF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1658556" y="5032209"/>
            <a:ext cx="396815" cy="396815"/>
          </a:xfrm>
          <a:prstGeom prst="ellipse">
            <a:avLst/>
          </a:prstGeom>
          <a:noFill/>
          <a:ln w="38100">
            <a:solidFill>
              <a:srgbClr val="FF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026520" y="3733370"/>
            <a:ext cx="396815" cy="396815"/>
          </a:xfrm>
          <a:prstGeom prst="ellipse">
            <a:avLst/>
          </a:prstGeom>
          <a:noFill/>
          <a:ln w="38100">
            <a:solidFill>
              <a:srgbClr val="FF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317816" y="3834627"/>
            <a:ext cx="396815" cy="396815"/>
          </a:xfrm>
          <a:prstGeom prst="ellipse">
            <a:avLst/>
          </a:prstGeom>
          <a:noFill/>
          <a:ln w="38100">
            <a:solidFill>
              <a:srgbClr val="FF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4203997" y="4924572"/>
            <a:ext cx="396815" cy="396815"/>
          </a:xfrm>
          <a:prstGeom prst="ellipse">
            <a:avLst/>
          </a:prstGeom>
          <a:noFill/>
          <a:ln w="38100">
            <a:solidFill>
              <a:srgbClr val="FF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282554" y="5463782"/>
            <a:ext cx="396815" cy="396815"/>
          </a:xfrm>
          <a:prstGeom prst="ellipse">
            <a:avLst/>
          </a:prstGeom>
          <a:noFill/>
          <a:ln w="38100">
            <a:solidFill>
              <a:srgbClr val="FF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388382" y="1842831"/>
            <a:ext cx="396815" cy="396815"/>
          </a:xfrm>
          <a:prstGeom prst="ellipse">
            <a:avLst/>
          </a:prstGeom>
          <a:noFill/>
          <a:ln w="38100">
            <a:solidFill>
              <a:srgbClr val="FF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460417" y="1818623"/>
            <a:ext cx="185053" cy="185053"/>
          </a:xfrm>
          <a:prstGeom prst="ellipse">
            <a:avLst/>
          </a:prstGeom>
          <a:noFill/>
          <a:ln w="38100">
            <a:solidFill>
              <a:srgbClr val="FF0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460417" y="2134864"/>
            <a:ext cx="185053" cy="18505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4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 animBg="1"/>
      <p:bldP spid="37" grpId="0" animBg="1"/>
      <p:bldP spid="39" grpId="0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What are microplastics?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39C4-A5F3-4BED-9527-BCB7C3DB8745}" type="slidenum">
              <a:rPr lang="en-US" smtClean="0"/>
              <a:t>2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4"/>
          <p:cNvSpPr>
            <a:spLocks noGrp="1"/>
          </p:cNvSpPr>
          <p:nvPr>
            <p:ph idx="1"/>
          </p:nvPr>
        </p:nvSpPr>
        <p:spPr>
          <a:xfrm>
            <a:off x="838198" y="1597756"/>
            <a:ext cx="10515601" cy="4758594"/>
          </a:xfrm>
        </p:spPr>
        <p:txBody>
          <a:bodyPr>
            <a:normAutofit/>
          </a:bodyPr>
          <a:lstStyle/>
          <a:p>
            <a:pPr>
              <a:lnSpc>
                <a:spcPts val="3500"/>
              </a:lnSpc>
            </a:pPr>
            <a:r>
              <a:rPr lang="en-US" sz="1800" dirty="0">
                <a:latin typeface="Bahnschrift" panose="020B0502040204020203" pitchFamily="34" charset="0"/>
              </a:rPr>
              <a:t>Plastic particles &lt; 5 mm and &gt; 1 µm in diameter</a:t>
            </a:r>
          </a:p>
          <a:p>
            <a:pPr marL="457200" lvl="1" indent="0">
              <a:lnSpc>
                <a:spcPts val="3500"/>
              </a:lnSpc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&gt; intentionally produced for industrial and commercial uses (e.g. cosmetics)</a:t>
            </a:r>
          </a:p>
          <a:p>
            <a:pPr marL="457200" lvl="1" indent="0">
              <a:lnSpc>
                <a:spcPts val="3500"/>
              </a:lnSpc>
              <a:buNone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&gt; unintentionally generated from larger plastic items or synthetic textiles</a:t>
            </a:r>
          </a:p>
          <a:p>
            <a:pPr>
              <a:lnSpc>
                <a:spcPts val="3500"/>
              </a:lnSpc>
            </a:pPr>
            <a:r>
              <a:rPr lang="en-US" sz="1800" dirty="0">
                <a:latin typeface="Bahnschrift" panose="020B0502040204020203" pitchFamily="34" charset="0"/>
              </a:rPr>
              <a:t>Morphology: fibers, fragments, films, foams, spheres/beads</a:t>
            </a:r>
          </a:p>
          <a:p>
            <a:pPr>
              <a:lnSpc>
                <a:spcPts val="3500"/>
              </a:lnSpc>
            </a:pPr>
            <a:r>
              <a:rPr lang="en-US" sz="1800" dirty="0">
                <a:latin typeface="Bahnschrift" panose="020B0502040204020203" pitchFamily="34" charset="0"/>
              </a:rPr>
              <a:t>Detected in air, soil, water, snow, sea ice, biota, food, blood etc.</a:t>
            </a:r>
          </a:p>
          <a:p>
            <a:pPr>
              <a:lnSpc>
                <a:spcPts val="3500"/>
              </a:lnSpc>
            </a:pPr>
            <a:r>
              <a:rPr lang="en-US" sz="1800" dirty="0">
                <a:latin typeface="Bahnschrift" panose="020B0502040204020203" pitchFamily="34" charset="0"/>
              </a:rPr>
              <a:t>Properties: extreme persistence, potential for long-range environmental transport</a:t>
            </a:r>
          </a:p>
          <a:p>
            <a:pPr>
              <a:lnSpc>
                <a:spcPts val="3500"/>
              </a:lnSpc>
            </a:pPr>
            <a:r>
              <a:rPr lang="en-US" sz="1800" dirty="0">
                <a:latin typeface="Bahnschrift" panose="020B0502040204020203" pitchFamily="34" charset="0"/>
              </a:rPr>
              <a:t>Environmental hazards and adverse health effects: largely unknown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Bahnschrift Light" panose="020B0502040204020203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</p:txBody>
      </p:sp>
      <p:pic>
        <p:nvPicPr>
          <p:cNvPr id="6" name="Picture 2" descr="Characteristic of microplastics in the atmospheric fallout from Dongguan  city, China: preliminary research and first evidence | SpringerLin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5"/>
          <a:stretch/>
        </p:blipFill>
        <p:spPr bwMode="auto">
          <a:xfrm>
            <a:off x="8472791" y="1597756"/>
            <a:ext cx="2699079" cy="236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352455" y="3996098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Cai et al. 2017</a:t>
            </a:r>
          </a:p>
        </p:txBody>
      </p:sp>
    </p:spTree>
    <p:extLst>
      <p:ext uri="{BB962C8B-B14F-4D97-AF65-F5344CB8AC3E}">
        <p14:creationId xmlns:p14="http://schemas.microsoft.com/office/powerpoint/2010/main" val="31975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Bahnschrift" panose="020B0502040204020203" pitchFamily="34" charset="0"/>
              </a:rPr>
              <a:t>Summary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39C4-A5F3-4BED-9527-BCB7C3DB8745}" type="slidenum">
              <a:rPr lang="en-US" smtClean="0"/>
              <a:t>20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4"/>
          <p:cNvSpPr>
            <a:spLocks noGrp="1"/>
          </p:cNvSpPr>
          <p:nvPr>
            <p:ph idx="1"/>
          </p:nvPr>
        </p:nvSpPr>
        <p:spPr>
          <a:xfrm>
            <a:off x="838198" y="1494886"/>
            <a:ext cx="10515601" cy="475859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000" b="1" dirty="0">
                <a:latin typeface="Bahnschrift" panose="020B0502040204020203" pitchFamily="34" charset="0"/>
              </a:rPr>
              <a:t>There is a lack of harmonized analytical methods for environmental </a:t>
            </a:r>
            <a:r>
              <a:rPr lang="en-US" sz="2000" b="1" dirty="0" err="1">
                <a:latin typeface="Bahnschrift" panose="020B0502040204020203" pitchFamily="34" charset="0"/>
              </a:rPr>
              <a:t>microplastics</a:t>
            </a:r>
            <a:endParaRPr lang="en-US" sz="2000" b="1" dirty="0">
              <a:latin typeface="Bahnschrift" panose="020B0502040204020203" pitchFamily="34" charset="0"/>
            </a:endParaRP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000" b="1" dirty="0">
                <a:latin typeface="Bahnschrift" panose="020B0502040204020203" pitchFamily="34" charset="0"/>
              </a:rPr>
              <a:t>Results of available studies are therefore difficult to compare. Uncertainties of available studies are mostly unknown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000" b="1" dirty="0">
                <a:latin typeface="Bahnschrift" panose="020B0502040204020203" pitchFamily="34" charset="0"/>
              </a:rPr>
              <a:t>For </a:t>
            </a:r>
            <a:r>
              <a:rPr lang="en-US" sz="2000" b="1" dirty="0" err="1">
                <a:latin typeface="Bahnschrift" panose="020B0502040204020203" pitchFamily="34" charset="0"/>
              </a:rPr>
              <a:t>nanoplastics</a:t>
            </a:r>
            <a:r>
              <a:rPr lang="en-US" sz="2000" b="1" dirty="0">
                <a:latin typeface="Bahnschrift" panose="020B0502040204020203" pitchFamily="34" charset="0"/>
              </a:rPr>
              <a:t> (&lt; 1 </a:t>
            </a:r>
            <a:r>
              <a:rPr lang="en-US" sz="2000" b="1" dirty="0">
                <a:latin typeface="Symbol" panose="05050102010706020507" pitchFamily="18" charset="2"/>
              </a:rPr>
              <a:t>m</a:t>
            </a:r>
            <a:r>
              <a:rPr lang="en-US" sz="2000" b="1" dirty="0">
                <a:latin typeface="Bahnschrift" panose="020B0502040204020203" pitchFamily="34" charset="0"/>
              </a:rPr>
              <a:t>m) the situation is even worse</a:t>
            </a:r>
            <a:endParaRPr lang="en-US" sz="2000" dirty="0">
              <a:solidFill>
                <a:schemeClr val="bg2">
                  <a:lumMod val="50000"/>
                </a:schemeClr>
              </a:solidFill>
              <a:latin typeface="Bahnschrift" panose="020B0502040204020203" pitchFamily="34" charset="0"/>
            </a:endParaRP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000" b="1" dirty="0">
                <a:latin typeface="Bahnschrift" panose="020B0502040204020203" pitchFamily="34" charset="0"/>
              </a:rPr>
              <a:t>MP is transported through the atmosphere and deposited into the environment. The types and the amounts of MP depositing from the atmosphere are largely unknown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Bahnschrift" panose="020B0502040204020203" pitchFamily="34" charset="0"/>
            </a:endParaRP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000" b="1" dirty="0">
                <a:latin typeface="Bahnschrift" panose="020B0502040204020203" pitchFamily="34" charset="0"/>
              </a:rPr>
              <a:t>Effects of MP in the environment are also not well understood today</a:t>
            </a:r>
          </a:p>
          <a:p>
            <a:pPr marL="514350" indent="-514350">
              <a:lnSpc>
                <a:spcPct val="140000"/>
              </a:lnSpc>
              <a:buFont typeface="+mj-lt"/>
              <a:buAutoNum type="arabicPeriod"/>
            </a:pPr>
            <a:r>
              <a:rPr lang="en-US" sz="2000" b="1" dirty="0">
                <a:latin typeface="Bahnschrift" panose="020B0502040204020203" pitchFamily="34" charset="0"/>
              </a:rPr>
              <a:t>Research on environmental MP is needed</a:t>
            </a:r>
            <a:endParaRPr lang="en-US" sz="2000" dirty="0">
              <a:latin typeface="Bahnschrift" panose="020B0502040204020203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Bahnschrift" panose="020B0502040204020203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</p:txBody>
      </p:sp>
      <p:sp>
        <p:nvSpPr>
          <p:cNvPr id="11" name="Content Placeholder 14"/>
          <p:cNvSpPr txBox="1">
            <a:spLocks/>
          </p:cNvSpPr>
          <p:nvPr/>
        </p:nvSpPr>
        <p:spPr>
          <a:xfrm>
            <a:off x="838199" y="159775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908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330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Thank you for your attention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39C4-A5F3-4BED-9527-BCB7C3DB8745}" type="slidenum">
              <a:rPr lang="en-US" smtClean="0"/>
              <a:t>21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3269943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838199" y="30307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latin typeface="Bahnschrift" panose="020B0502040204020203" pitchFamily="34" charset="0"/>
              </a:rPr>
              <a:t>Questions?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14399" y="5200650"/>
            <a:ext cx="6469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>
                <a:latin typeface="Bahnschrift Light" panose="020B0502040204020203" pitchFamily="34" charset="0"/>
              </a:rPr>
              <a:t>Many</a:t>
            </a:r>
            <a:r>
              <a:rPr lang="de-CH" dirty="0">
                <a:latin typeface="Bahnschrift Light" panose="020B0502040204020203" pitchFamily="34" charset="0"/>
              </a:rPr>
              <a:t> </a:t>
            </a:r>
            <a:r>
              <a:rPr lang="de-CH" dirty="0" err="1">
                <a:latin typeface="Bahnschrift Light" panose="020B0502040204020203" pitchFamily="34" charset="0"/>
              </a:rPr>
              <a:t>thanks</a:t>
            </a:r>
            <a:r>
              <a:rPr lang="de-CH" dirty="0">
                <a:latin typeface="Bahnschrift Light" panose="020B0502040204020203" pitchFamily="34" charset="0"/>
              </a:rPr>
              <a:t> </a:t>
            </a:r>
            <a:r>
              <a:rPr lang="de-CH" dirty="0" err="1">
                <a:latin typeface="Bahnschrift Light" panose="020B0502040204020203" pitchFamily="34" charset="0"/>
              </a:rPr>
              <a:t>to</a:t>
            </a:r>
            <a:r>
              <a:rPr lang="de-CH" dirty="0">
                <a:latin typeface="Bahnschrift Light" panose="020B0502040204020203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de-CH" dirty="0">
                <a:latin typeface="Bahnschrift Light" panose="020B0502040204020203" pitchFamily="34" charset="0"/>
              </a:rPr>
              <a:t>FOEN </a:t>
            </a:r>
            <a:r>
              <a:rPr lang="de-CH" dirty="0" err="1">
                <a:latin typeface="Bahnschrift Light" panose="020B0502040204020203" pitchFamily="34" charset="0"/>
              </a:rPr>
              <a:t>for</a:t>
            </a:r>
            <a:r>
              <a:rPr lang="de-CH" dirty="0">
                <a:latin typeface="Bahnschrift Light" panose="020B0502040204020203" pitchFamily="34" charset="0"/>
              </a:rPr>
              <a:t> </a:t>
            </a:r>
            <a:r>
              <a:rPr lang="de-CH" dirty="0" err="1">
                <a:latin typeface="Bahnschrift Light" panose="020B0502040204020203" pitchFamily="34" charset="0"/>
              </a:rPr>
              <a:t>supporting</a:t>
            </a:r>
            <a:r>
              <a:rPr lang="de-CH" dirty="0">
                <a:latin typeface="Bahnschrift Light" panose="020B0502040204020203" pitchFamily="34" charset="0"/>
              </a:rPr>
              <a:t> all </a:t>
            </a:r>
            <a:r>
              <a:rPr lang="de-CH" dirty="0" err="1">
                <a:latin typeface="Bahnschrift Light" panose="020B0502040204020203" pitchFamily="34" charset="0"/>
              </a:rPr>
              <a:t>three</a:t>
            </a:r>
            <a:r>
              <a:rPr lang="de-CH" dirty="0">
                <a:latin typeface="Bahnschrift Light" panose="020B0502040204020203" pitchFamily="34" charset="0"/>
              </a:rPr>
              <a:t> MP </a:t>
            </a:r>
            <a:r>
              <a:rPr lang="de-CH" dirty="0" err="1">
                <a:latin typeface="Bahnschrift Light" panose="020B0502040204020203" pitchFamily="34" charset="0"/>
              </a:rPr>
              <a:t>projects</a:t>
            </a:r>
            <a:endParaRPr lang="de-CH" dirty="0">
              <a:latin typeface="Bahnschrift Light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de-CH" dirty="0" err="1">
                <a:latin typeface="Bahnschrift Light" panose="020B0502040204020203" pitchFamily="34" charset="0"/>
              </a:rPr>
              <a:t>Colleagues</a:t>
            </a:r>
            <a:r>
              <a:rPr lang="de-CH" dirty="0">
                <a:latin typeface="Bahnschrift Light" panose="020B0502040204020203" pitchFamily="34" charset="0"/>
              </a:rPr>
              <a:t> </a:t>
            </a:r>
            <a:r>
              <a:rPr lang="de-CH" dirty="0" err="1">
                <a:latin typeface="Bahnschrift Light" panose="020B0502040204020203" pitchFamily="34" charset="0"/>
              </a:rPr>
              <a:t>from</a:t>
            </a:r>
            <a:r>
              <a:rPr lang="de-CH" dirty="0">
                <a:latin typeface="Bahnschrift Light" panose="020B0502040204020203" pitchFamily="34" charset="0"/>
              </a:rPr>
              <a:t> </a:t>
            </a:r>
            <a:r>
              <a:rPr lang="de-CH" dirty="0" err="1">
                <a:latin typeface="Bahnschrift Light" panose="020B0502040204020203" pitchFamily="34" charset="0"/>
              </a:rPr>
              <a:t>Agroscope</a:t>
            </a:r>
            <a:r>
              <a:rPr lang="de-CH" dirty="0">
                <a:latin typeface="Bahnschrift Light" panose="020B0502040204020203" pitchFamily="34" charset="0"/>
              </a:rPr>
              <a:t>, </a:t>
            </a:r>
            <a:r>
              <a:rPr lang="de-CH" dirty="0" err="1">
                <a:latin typeface="Bahnschrift Light" panose="020B0502040204020203" pitchFamily="34" charset="0"/>
              </a:rPr>
              <a:t>Eawag</a:t>
            </a:r>
            <a:r>
              <a:rPr lang="de-CH" dirty="0">
                <a:latin typeface="Bahnschrift Light" panose="020B0502040204020203" pitchFamily="34" charset="0"/>
              </a:rPr>
              <a:t> </a:t>
            </a:r>
            <a:r>
              <a:rPr lang="de-CH" dirty="0" err="1">
                <a:latin typeface="Bahnschrift Light" panose="020B0502040204020203" pitchFamily="34" charset="0"/>
              </a:rPr>
              <a:t>and</a:t>
            </a:r>
            <a:r>
              <a:rPr lang="de-CH" dirty="0">
                <a:latin typeface="Bahnschrift Light" panose="020B0502040204020203" pitchFamily="34" charset="0"/>
              </a:rPr>
              <a:t> ETH </a:t>
            </a:r>
            <a:r>
              <a:rPr lang="de-CH" dirty="0" err="1">
                <a:latin typeface="Bahnschrift Light" panose="020B0502040204020203" pitchFamily="34" charset="0"/>
              </a:rPr>
              <a:t>Zurich</a:t>
            </a:r>
            <a:endParaRPr lang="de-CH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1937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…due to slight bending of filter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39C4-A5F3-4BED-9527-BCB7C3DB8745}" type="slidenum">
              <a:rPr lang="en-US" smtClean="0"/>
              <a:t>22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1236176" y="3266368"/>
            <a:ext cx="2440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b="1" dirty="0" err="1">
                <a:latin typeface="Bahnschrift" panose="020B0502040204020203" pitchFamily="34" charset="0"/>
              </a:rPr>
              <a:t>aluminium</a:t>
            </a:r>
            <a:r>
              <a:rPr lang="en-US" b="1" dirty="0">
                <a:latin typeface="Bahnschrift" panose="020B0502040204020203" pitchFamily="34" charset="0"/>
              </a:rPr>
              <a:t> oxide filter</a:t>
            </a:r>
          </a:p>
        </p:txBody>
      </p:sp>
      <p:sp>
        <p:nvSpPr>
          <p:cNvPr id="70" name="Rectangle 69"/>
          <p:cNvSpPr/>
          <p:nvPr/>
        </p:nvSpPr>
        <p:spPr>
          <a:xfrm>
            <a:off x="1503852" y="1500736"/>
            <a:ext cx="4562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b="1" dirty="0">
                <a:latin typeface="Bahnschrift" panose="020B0502040204020203" pitchFamily="34" charset="0"/>
              </a:rPr>
              <a:t>Calibration done at one point</a:t>
            </a:r>
          </a:p>
        </p:txBody>
      </p:sp>
      <p:sp>
        <p:nvSpPr>
          <p:cNvPr id="72" name="CustomShape 20"/>
          <p:cNvSpPr/>
          <p:nvPr/>
        </p:nvSpPr>
        <p:spPr>
          <a:xfrm>
            <a:off x="3132396" y="4035005"/>
            <a:ext cx="1777650" cy="478386"/>
          </a:xfrm>
          <a:prstGeom prst="blockArc">
            <a:avLst>
              <a:gd name="adj1" fmla="val 10847923"/>
              <a:gd name="adj2" fmla="val 21524524"/>
              <a:gd name="adj3" fmla="val 71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cxnSp>
        <p:nvCxnSpPr>
          <p:cNvPr id="73" name="Straight Arrow Connector 72"/>
          <p:cNvCxnSpPr/>
          <p:nvPr/>
        </p:nvCxnSpPr>
        <p:spPr>
          <a:xfrm>
            <a:off x="4058035" y="2703131"/>
            <a:ext cx="0" cy="1331874"/>
          </a:xfrm>
          <a:prstGeom prst="straightConnector1">
            <a:avLst/>
          </a:prstGeom>
          <a:ln w="76200">
            <a:solidFill>
              <a:srgbClr val="E639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7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85187" y="2157433"/>
            <a:ext cx="545697" cy="545698"/>
          </a:xfrm>
          <a:prstGeom prst="rect">
            <a:avLst/>
          </a:prstGeom>
        </p:spPr>
      </p:pic>
      <p:cxnSp>
        <p:nvCxnSpPr>
          <p:cNvPr id="75" name="Straight Arrow Connector 74"/>
          <p:cNvCxnSpPr>
            <a:endCxn id="76" idx="1"/>
          </p:cNvCxnSpPr>
          <p:nvPr/>
        </p:nvCxnSpPr>
        <p:spPr>
          <a:xfrm>
            <a:off x="4058035" y="4075520"/>
            <a:ext cx="2" cy="1063432"/>
          </a:xfrm>
          <a:prstGeom prst="straightConnector1">
            <a:avLst/>
          </a:prstGeom>
          <a:ln w="57150">
            <a:solidFill>
              <a:srgbClr val="FF6C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ustomShape 8"/>
          <p:cNvSpPr/>
          <p:nvPr/>
        </p:nvSpPr>
        <p:spPr>
          <a:xfrm>
            <a:off x="3676270" y="5138952"/>
            <a:ext cx="763533" cy="129160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8" name="Rectangle 77"/>
          <p:cNvSpPr/>
          <p:nvPr/>
        </p:nvSpPr>
        <p:spPr>
          <a:xfrm>
            <a:off x="1236176" y="3579148"/>
            <a:ext cx="1452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b="1" dirty="0">
                <a:solidFill>
                  <a:srgbClr val="C00000"/>
                </a:solidFill>
                <a:latin typeface="Bahnschrift" panose="020B0502040204020203" pitchFamily="34" charset="0"/>
              </a:rPr>
              <a:t>slightly bent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407018" y="1500736"/>
            <a:ext cx="4926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b="1" dirty="0">
                <a:latin typeface="Bahnschrift" panose="020B0502040204020203" pitchFamily="34" charset="0"/>
              </a:rPr>
              <a:t>Measurements made over large areas</a:t>
            </a:r>
            <a:endParaRPr lang="en-US" dirty="0">
              <a:latin typeface="Bahnschrift" panose="020B0502040204020203" pitchFamily="34" charset="0"/>
            </a:endParaRPr>
          </a:p>
        </p:txBody>
      </p:sp>
      <p:sp>
        <p:nvSpPr>
          <p:cNvPr id="80" name="CustomShape 20"/>
          <p:cNvSpPr/>
          <p:nvPr/>
        </p:nvSpPr>
        <p:spPr>
          <a:xfrm>
            <a:off x="7528279" y="4035005"/>
            <a:ext cx="1777650" cy="478386"/>
          </a:xfrm>
          <a:prstGeom prst="blockArc">
            <a:avLst>
              <a:gd name="adj1" fmla="val 10847923"/>
              <a:gd name="adj2" fmla="val 21524524"/>
              <a:gd name="adj3" fmla="val 71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cxnSp>
        <p:nvCxnSpPr>
          <p:cNvPr id="81" name="Straight Arrow Connector 80"/>
          <p:cNvCxnSpPr/>
          <p:nvPr/>
        </p:nvCxnSpPr>
        <p:spPr>
          <a:xfrm>
            <a:off x="7947585" y="2703131"/>
            <a:ext cx="0" cy="1284669"/>
          </a:xfrm>
          <a:prstGeom prst="straightConnector1">
            <a:avLst/>
          </a:prstGeom>
          <a:ln w="76200">
            <a:solidFill>
              <a:srgbClr val="E639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674737" y="2157433"/>
            <a:ext cx="545697" cy="545698"/>
          </a:xfrm>
          <a:prstGeom prst="rect">
            <a:avLst/>
          </a:prstGeom>
        </p:spPr>
      </p:pic>
      <p:sp>
        <p:nvSpPr>
          <p:cNvPr id="83" name="CustomShape 8"/>
          <p:cNvSpPr/>
          <p:nvPr/>
        </p:nvSpPr>
        <p:spPr>
          <a:xfrm>
            <a:off x="7565820" y="5138952"/>
            <a:ext cx="763533" cy="129160"/>
          </a:xfrm>
          <a:prstGeom prst="flowChartMagneticDisk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cxnSp>
        <p:nvCxnSpPr>
          <p:cNvPr id="85" name="Straight Arrow Connector 84"/>
          <p:cNvCxnSpPr/>
          <p:nvPr/>
        </p:nvCxnSpPr>
        <p:spPr>
          <a:xfrm>
            <a:off x="7958160" y="4122127"/>
            <a:ext cx="2" cy="1025063"/>
          </a:xfrm>
          <a:prstGeom prst="straightConnector1">
            <a:avLst/>
          </a:prstGeom>
          <a:ln w="57150">
            <a:solidFill>
              <a:srgbClr val="FF6C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CustomShape 13"/>
          <p:cNvSpPr/>
          <p:nvPr/>
        </p:nvSpPr>
        <p:spPr>
          <a:xfrm>
            <a:off x="3134519" y="4256452"/>
            <a:ext cx="146617" cy="1688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CustomShape 14"/>
          <p:cNvSpPr/>
          <p:nvPr/>
        </p:nvSpPr>
        <p:spPr>
          <a:xfrm>
            <a:off x="4765552" y="4256452"/>
            <a:ext cx="146617" cy="1688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Line 24"/>
          <p:cNvSpPr/>
          <p:nvPr/>
        </p:nvSpPr>
        <p:spPr>
          <a:xfrm flipH="1" flipV="1">
            <a:off x="3281136" y="4258430"/>
            <a:ext cx="1484196" cy="9892"/>
          </a:xfrm>
          <a:prstGeom prst="line">
            <a:avLst/>
          </a:prstGeom>
          <a:ln w="1908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" name="CustomShape 13"/>
          <p:cNvSpPr/>
          <p:nvPr/>
        </p:nvSpPr>
        <p:spPr>
          <a:xfrm>
            <a:off x="7528279" y="4271196"/>
            <a:ext cx="146617" cy="1688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" name="CustomShape 14"/>
          <p:cNvSpPr/>
          <p:nvPr/>
        </p:nvSpPr>
        <p:spPr>
          <a:xfrm>
            <a:off x="9159312" y="4271196"/>
            <a:ext cx="146617" cy="16881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" name="Line 24"/>
          <p:cNvSpPr/>
          <p:nvPr/>
        </p:nvSpPr>
        <p:spPr>
          <a:xfrm flipH="1" flipV="1">
            <a:off x="7674896" y="4273174"/>
            <a:ext cx="1484196" cy="9892"/>
          </a:xfrm>
          <a:prstGeom prst="line">
            <a:avLst/>
          </a:prstGeom>
          <a:ln w="1908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" name="Oval 91"/>
          <p:cNvSpPr/>
          <p:nvPr/>
        </p:nvSpPr>
        <p:spPr>
          <a:xfrm>
            <a:off x="7909222" y="3990147"/>
            <a:ext cx="77556" cy="7755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6470288" y="3660327"/>
            <a:ext cx="1399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b="1" dirty="0">
                <a:solidFill>
                  <a:srgbClr val="C00000"/>
                </a:solidFill>
                <a:latin typeface="Bahnschrift" panose="020B0502040204020203" pitchFamily="34" charset="0"/>
              </a:rPr>
              <a:t>out of focus</a:t>
            </a:r>
          </a:p>
        </p:txBody>
      </p:sp>
      <p:sp>
        <p:nvSpPr>
          <p:cNvPr id="94" name="Oval 93"/>
          <p:cNvSpPr/>
          <p:nvPr/>
        </p:nvSpPr>
        <p:spPr>
          <a:xfrm>
            <a:off x="8329353" y="3956005"/>
            <a:ext cx="77556" cy="7755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9139961" y="4068954"/>
            <a:ext cx="77556" cy="7755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1290407" y="4641505"/>
            <a:ext cx="2016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microscope stage</a:t>
            </a:r>
          </a:p>
        </p:txBody>
      </p:sp>
      <p:cxnSp>
        <p:nvCxnSpPr>
          <p:cNvPr id="97" name="Straight Arrow Connector 96"/>
          <p:cNvCxnSpPr/>
          <p:nvPr/>
        </p:nvCxnSpPr>
        <p:spPr>
          <a:xfrm>
            <a:off x="3377682" y="3637678"/>
            <a:ext cx="183042" cy="3501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2945130" y="4476750"/>
            <a:ext cx="185143" cy="247650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8772333" y="3968592"/>
            <a:ext cx="77556" cy="7755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51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val 38"/>
          <p:cNvSpPr/>
          <p:nvPr/>
        </p:nvSpPr>
        <p:spPr>
          <a:xfrm>
            <a:off x="7305095" y="3205588"/>
            <a:ext cx="1688123" cy="26376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305094" y="3012315"/>
            <a:ext cx="1688123" cy="26376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Resolving the filter bending issue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39C4-A5F3-4BED-9527-BCB7C3DB8745}" type="slidenum">
              <a:rPr lang="en-US" smtClean="0"/>
              <a:t>23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6" t="6508" r="716" b="7937"/>
          <a:stretch/>
        </p:blipFill>
        <p:spPr>
          <a:xfrm>
            <a:off x="1117099" y="1648869"/>
            <a:ext cx="5679356" cy="376527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561238" y="5544714"/>
            <a:ext cx="4778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b="1" dirty="0">
                <a:latin typeface="Bahnschrift" panose="020B0502040204020203" pitchFamily="34" charset="0"/>
              </a:rPr>
              <a:t>filter holder </a:t>
            </a:r>
            <a:r>
              <a:rPr lang="en-US" dirty="0">
                <a:latin typeface="Bahnschrift" panose="020B0502040204020203" pitchFamily="34" charset="0"/>
              </a:rPr>
              <a:t>to flatten filter (in development)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562313" y="5914046"/>
            <a:ext cx="27767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sz="1200" i="1" dirty="0">
                <a:latin typeface="Bahnschrift Light" panose="020B0502040204020203" pitchFamily="34" charset="0"/>
              </a:rPr>
              <a:t>Figure by Guillaume Crosset-Perrotin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084683" y="1783952"/>
            <a:ext cx="3817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sz="1600" dirty="0">
                <a:latin typeface="Bahnschrift" panose="020B0502040204020203" pitchFamily="34" charset="0"/>
              </a:rPr>
              <a:t>and/or use of </a:t>
            </a:r>
            <a:r>
              <a:rPr lang="en-US" sz="1600" b="1" dirty="0">
                <a:latin typeface="Bahnschrift" panose="020B0502040204020203" pitchFamily="34" charset="0"/>
              </a:rPr>
              <a:t>calcium fluoride </a:t>
            </a:r>
            <a:r>
              <a:rPr lang="en-US" sz="1600" dirty="0">
                <a:latin typeface="Bahnschrift" panose="020B0502040204020203" pitchFamily="34" charset="0"/>
              </a:rPr>
              <a:t>windows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sz="1600" dirty="0">
                <a:latin typeface="Bahnschrift" panose="020B0502040204020203" pitchFamily="34" charset="0"/>
              </a:rPr>
              <a:t>(IR transparent material) to press filter</a:t>
            </a:r>
          </a:p>
        </p:txBody>
      </p:sp>
      <p:sp>
        <p:nvSpPr>
          <p:cNvPr id="5" name="Oval 4"/>
          <p:cNvSpPr/>
          <p:nvPr/>
        </p:nvSpPr>
        <p:spPr>
          <a:xfrm>
            <a:off x="7305093" y="2783871"/>
            <a:ext cx="1688123" cy="26376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993216" y="2728752"/>
            <a:ext cx="21916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Bahnschrift" panose="020B0502040204020203" pitchFamily="34" charset="0"/>
              </a:rPr>
              <a:t>calcium fluoride </a:t>
            </a:r>
            <a:r>
              <a:rPr lang="en-US" sz="1400" dirty="0">
                <a:latin typeface="Bahnschrift" panose="020B0502040204020203" pitchFamily="34" charset="0"/>
              </a:rPr>
              <a:t>window</a:t>
            </a:r>
            <a:r>
              <a:rPr lang="en-US" sz="1400" b="1" dirty="0">
                <a:latin typeface="Bahnschrift" panose="020B0502040204020203" pitchFamily="34" charset="0"/>
              </a:rPr>
              <a:t> 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8999378" y="3201072"/>
            <a:ext cx="21916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Bahnschrift" panose="020B0502040204020203" pitchFamily="34" charset="0"/>
              </a:rPr>
              <a:t>calcium fluoride </a:t>
            </a:r>
            <a:r>
              <a:rPr lang="en-US" sz="1400" dirty="0">
                <a:latin typeface="Bahnschrift" panose="020B0502040204020203" pitchFamily="34" charset="0"/>
              </a:rPr>
              <a:t>window </a:t>
            </a:r>
            <a:endParaRPr lang="en-US" sz="1400" dirty="0"/>
          </a:p>
        </p:txBody>
      </p:sp>
      <p:sp>
        <p:nvSpPr>
          <p:cNvPr id="43" name="Rectangle 42"/>
          <p:cNvSpPr/>
          <p:nvPr/>
        </p:nvSpPr>
        <p:spPr>
          <a:xfrm>
            <a:off x="9005538" y="2964912"/>
            <a:ext cx="19383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>
                <a:latin typeface="Bahnschrift" panose="020B0502040204020203" pitchFamily="34" charset="0"/>
              </a:rPr>
              <a:t>aluminium</a:t>
            </a:r>
            <a:r>
              <a:rPr lang="en-US" sz="1400" b="1" dirty="0">
                <a:latin typeface="Bahnschrift" panose="020B0502040204020203" pitchFamily="34" charset="0"/>
              </a:rPr>
              <a:t> oxide </a:t>
            </a:r>
            <a:r>
              <a:rPr lang="en-US" sz="1400" dirty="0">
                <a:latin typeface="Bahnschrift" panose="020B0502040204020203" pitchFamily="34" charset="0"/>
              </a:rPr>
              <a:t>filter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12627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Challenges with sub-sampling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39C4-A5F3-4BED-9527-BCB7C3DB8745}" type="slidenum">
              <a:rPr lang="en-US" smtClean="0"/>
              <a:t>24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94" y="1838571"/>
            <a:ext cx="3134525" cy="3103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378" y="1838571"/>
            <a:ext cx="3152190" cy="31038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44525" y="5078567"/>
            <a:ext cx="1907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sz="1600" dirty="0" err="1">
                <a:latin typeface="Bahnschrift Light" panose="020B0502040204020203" pitchFamily="34" charset="0"/>
              </a:rPr>
              <a:t>Primpke</a:t>
            </a:r>
            <a:r>
              <a:rPr lang="en-US" sz="1600" dirty="0">
                <a:latin typeface="Bahnschrift Light" panose="020B0502040204020203" pitchFamily="34" charset="0"/>
              </a:rPr>
              <a:t> et al. 2017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4749" y="5052699"/>
            <a:ext cx="5780403" cy="741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Bahnschrift Light" panose="020B0502040204020203" pitchFamily="34" charset="0"/>
              </a:rPr>
              <a:t>dry</a:t>
            </a:r>
            <a:r>
              <a:rPr lang="en-US" sz="1600" b="1" dirty="0">
                <a:solidFill>
                  <a:schemeClr val="accent2">
                    <a:lumMod val="50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en-US" sz="1600" dirty="0">
                <a:latin typeface="Bahnschrift Light" panose="020B0502040204020203" pitchFamily="34" charset="0"/>
              </a:rPr>
              <a:t>deposition, D</a:t>
            </a:r>
            <a:r>
              <a:rPr lang="de-CH" sz="1600" dirty="0">
                <a:latin typeface="Bahnschrift Light" panose="020B0502040204020203" pitchFamily="34" charset="0"/>
              </a:rPr>
              <a:t>ü</a:t>
            </a:r>
            <a:r>
              <a:rPr lang="en-US" sz="1600" dirty="0" err="1">
                <a:latin typeface="Bahnschrift Light" panose="020B0502040204020203" pitchFamily="34" charset="0"/>
              </a:rPr>
              <a:t>bendorf</a:t>
            </a:r>
            <a:r>
              <a:rPr lang="en-US" sz="1600" dirty="0">
                <a:latin typeface="Bahnschrift Light" panose="020B0502040204020203" pitchFamily="34" charset="0"/>
              </a:rPr>
              <a:t>,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26 Jul – 17 Aug, 2022</a:t>
            </a:r>
          </a:p>
          <a:p>
            <a:pPr>
              <a:lnSpc>
                <a:spcPct val="150000"/>
              </a:lnSpc>
            </a:pPr>
            <a:endParaRPr lang="en-US" sz="1400" dirty="0">
              <a:latin typeface="Bahnschrift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35806" y="2013364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dirty="0">
                <a:latin typeface="Bahnschrift" panose="020B0502040204020203" pitchFamily="34" charset="0"/>
              </a:rPr>
              <a:t>“Ring effect”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950056" y="2280303"/>
            <a:ext cx="1386875" cy="607328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85438" y="2280303"/>
            <a:ext cx="938106" cy="49271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846136" y="2458136"/>
            <a:ext cx="2230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dirty="0">
                <a:latin typeface="Bahnschrift" panose="020B0502040204020203" pitchFamily="34" charset="0"/>
              </a:rPr>
              <a:t>uneven distribution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dirty="0">
                <a:latin typeface="Bahnschrift" panose="020B0502040204020203" pitchFamily="34" charset="0"/>
              </a:rPr>
              <a:t>of particles on filter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900946" y="3449234"/>
            <a:ext cx="2127505" cy="14157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resolve by using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dirty="0">
                <a:latin typeface="Bahnschrift" panose="020B0502040204020203" pitchFamily="34" charset="0"/>
              </a:rPr>
              <a:t>pressure filtration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instead of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dirty="0">
                <a:latin typeface="Bahnschrift" panose="020B0502040204020203" pitchFamily="34" charset="0"/>
              </a:rPr>
              <a:t>vacuum filtration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sz="1400" dirty="0">
                <a:latin typeface="Bahnschrift" panose="020B0502040204020203" pitchFamily="34" charset="0"/>
              </a:rPr>
              <a:t>(to be confirmed)</a:t>
            </a:r>
          </a:p>
        </p:txBody>
      </p:sp>
    </p:spTree>
    <p:extLst>
      <p:ext uri="{BB962C8B-B14F-4D97-AF65-F5344CB8AC3E}">
        <p14:creationId xmlns:p14="http://schemas.microsoft.com/office/powerpoint/2010/main" val="11842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Atmospheric microplastics research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39C4-A5F3-4BED-9527-BCB7C3DB8745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4"/>
          <p:cNvSpPr>
            <a:spLocks noGrp="1"/>
          </p:cNvSpPr>
          <p:nvPr>
            <p:ph idx="1"/>
          </p:nvPr>
        </p:nvSpPr>
        <p:spPr>
          <a:xfrm>
            <a:off x="838198" y="1597756"/>
            <a:ext cx="10515601" cy="475859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Bahnschrift" panose="020B0502040204020203" pitchFamily="34" charset="0"/>
              </a:rPr>
              <a:t>Microplastics (MP) in air reported in 2015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(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Dris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 et al., 2015)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Bahnschrift" panose="020B0502040204020203" pitchFamily="34" charset="0"/>
              </a:rPr>
              <a:t>Atmospheric transport to remote regions reported in 2019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 Light" panose="020B0502040204020203" pitchFamily="34" charset="0"/>
              </a:rPr>
              <a:t>(Allen et al., 2019)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Bahnschrift" panose="020B0502040204020203" pitchFamily="34" charset="0"/>
              </a:rPr>
              <a:t>Since then, many studies reporting MP in air/deposition samples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Bahnschrift Light" panose="020B0502040204020203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14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Atmospheric microplastics research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39C4-A5F3-4BED-9527-BCB7C3DB8745}" type="slidenum">
              <a:rPr lang="en-US" smtClean="0"/>
              <a:t>4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4"/>
          <p:cNvSpPr>
            <a:spLocks noGrp="1"/>
          </p:cNvSpPr>
          <p:nvPr>
            <p:ph idx="1"/>
          </p:nvPr>
        </p:nvSpPr>
        <p:spPr>
          <a:xfrm>
            <a:off x="838198" y="1597756"/>
            <a:ext cx="10728962" cy="475859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Research gaps: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Lack of </a:t>
            </a:r>
            <a:r>
              <a:rPr lang="en-US" sz="2400" dirty="0">
                <a:latin typeface="Bahnschrift" panose="020B0502040204020203" pitchFamily="34" charset="0"/>
              </a:rPr>
              <a:t>harmonized sample preparation and analytical methods for MP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&gt; </a:t>
            </a:r>
            <a:r>
              <a:rPr lang="en-US" sz="2200" b="1" dirty="0">
                <a:solidFill>
                  <a:srgbClr val="C00000"/>
                </a:solidFill>
                <a:latin typeface="Bahnschrift" panose="020B0502040204020203" pitchFamily="34" charset="0"/>
              </a:rPr>
              <a:t>difficult to compare results across studies </a:t>
            </a:r>
            <a:endParaRPr lang="en-US" sz="2000" b="1" dirty="0">
              <a:solidFill>
                <a:srgbClr val="C00000"/>
              </a:solidFill>
              <a:latin typeface="Bahnschrift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Lack of </a:t>
            </a:r>
            <a:r>
              <a:rPr lang="en-US" sz="2400" dirty="0">
                <a:latin typeface="Bahnschrift" panose="020B0502040204020203" pitchFamily="34" charset="0"/>
              </a:rPr>
              <a:t>data on particle recovery rates throughout analytical chain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&gt; particle losses during sample treatment not tracked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&gt; </a:t>
            </a:r>
            <a:r>
              <a:rPr lang="en-US" sz="2200" b="1" dirty="0">
                <a:solidFill>
                  <a:srgbClr val="C00000"/>
                </a:solidFill>
                <a:latin typeface="Bahnschrift" panose="020B0502040204020203" pitchFamily="34" charset="0"/>
              </a:rPr>
              <a:t>significant uncertainties in currently reported MP concentrations</a:t>
            </a: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Bahnschrift Light" panose="020B0502040204020203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222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930" y="8074"/>
            <a:ext cx="1077087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FOEN-funded parallel projects on microplastics analytics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39C4-A5F3-4BED-9527-BCB7C3DB8745}" type="slidenum">
              <a:rPr lang="en-US" smtClean="0"/>
              <a:t>5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667" y="2804157"/>
            <a:ext cx="1721214" cy="105123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077872" y="2527317"/>
            <a:ext cx="9220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Bahnschrift Light Condensed" panose="020B0502040204020203" pitchFamily="34" charset="0"/>
              </a:rPr>
              <a:t>Narain M. Ashta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45948" y="4362706"/>
            <a:ext cx="15824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>
                <a:latin typeface="Bahnschrift Light Condensed" panose="020B0502040204020203" pitchFamily="34" charset="0"/>
              </a:rPr>
              <a:t>Guillaume </a:t>
            </a:r>
            <a:r>
              <a:rPr lang="de-CH" sz="1200" dirty="0" err="1">
                <a:latin typeface="Bahnschrift Light Condensed" panose="020B0502040204020203" pitchFamily="34" charset="0"/>
              </a:rPr>
              <a:t>Crosset</a:t>
            </a:r>
            <a:r>
              <a:rPr lang="en-US" sz="1200" dirty="0">
                <a:latin typeface="Bahnschrift Light Condensed" panose="020B0502040204020203" pitchFamily="34" charset="0"/>
              </a:rPr>
              <a:t>-</a:t>
            </a:r>
            <a:r>
              <a:rPr lang="en-US" sz="1200" dirty="0" err="1">
                <a:latin typeface="Bahnschrift Light Condensed" panose="020B0502040204020203" pitchFamily="34" charset="0"/>
              </a:rPr>
              <a:t>Perrotin</a:t>
            </a:r>
            <a:endParaRPr lang="en-US" sz="1200" dirty="0">
              <a:latin typeface="Bahnschrift Light Condensed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14260" y="5492922"/>
            <a:ext cx="9573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100" dirty="0">
                <a:latin typeface="Bahnschrift Light Condensed" panose="020B0502040204020203" pitchFamily="34" charset="0"/>
              </a:rPr>
              <a:t>Angélique </a:t>
            </a:r>
            <a:r>
              <a:rPr lang="de-CH" sz="1100" dirty="0" err="1">
                <a:latin typeface="Bahnschrift Light Condensed" panose="020B0502040204020203" pitchFamily="34" charset="0"/>
              </a:rPr>
              <a:t>Moraz</a:t>
            </a:r>
            <a:endParaRPr lang="de-CH" sz="1100" dirty="0">
              <a:latin typeface="Bahnschrift Light Condensed" panose="020B0502040204020203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05048" y="5714168"/>
            <a:ext cx="9140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Bahnschrift Light Condensed" panose="020B0502040204020203" pitchFamily="34" charset="0"/>
              </a:rPr>
              <a:t>Thomas </a:t>
            </a:r>
            <a:r>
              <a:rPr lang="en-US" sz="1100" dirty="0" err="1">
                <a:latin typeface="Bahnschrift Light Condensed" panose="020B0502040204020203" pitchFamily="34" charset="0"/>
              </a:rPr>
              <a:t>Bucheli</a:t>
            </a:r>
            <a:endParaRPr lang="en-US" sz="1100" dirty="0">
              <a:latin typeface="Bahnschrift Light Condensed" panose="020B0502040204020203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41570" y="4594446"/>
            <a:ext cx="6046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Bahnschrift Light Condensed" panose="020B0502040204020203" pitchFamily="34" charset="0"/>
              </a:rPr>
              <a:t>Ralf Kägi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072873" y="2720485"/>
            <a:ext cx="9525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Bahnschrift Light Condensed" panose="020B0502040204020203" pitchFamily="34" charset="0"/>
              </a:rPr>
              <a:t>Christoph Hüglin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161" y="3988685"/>
            <a:ext cx="1186286" cy="2965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081" y="5152140"/>
            <a:ext cx="1480641" cy="2680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396" y="3095028"/>
            <a:ext cx="774892" cy="7748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077" y="4714082"/>
            <a:ext cx="685805" cy="68580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310" y="4714082"/>
            <a:ext cx="605128" cy="605128"/>
          </a:xfrm>
          <a:prstGeom prst="rect">
            <a:avLst/>
          </a:prstGeom>
        </p:spPr>
      </p:pic>
      <p:sp>
        <p:nvSpPr>
          <p:cNvPr id="27" name="Arc 26"/>
          <p:cNvSpPr/>
          <p:nvPr/>
        </p:nvSpPr>
        <p:spPr>
          <a:xfrm rot="13852314">
            <a:off x="4363973" y="3669840"/>
            <a:ext cx="3155377" cy="2417087"/>
          </a:xfrm>
          <a:prstGeom prst="arc">
            <a:avLst>
              <a:gd name="adj1" fmla="val 19752872"/>
              <a:gd name="adj2" fmla="val 1382841"/>
            </a:avLst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lide Number Placeholder 2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F739C4-A5F3-4BED-9527-BCB7C3DB874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31150" y="4809018"/>
            <a:ext cx="6254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100" dirty="0">
                <a:latin typeface="Bahnschrift Light Condensed" panose="020B0502040204020203" pitchFamily="34" charset="0"/>
              </a:rPr>
              <a:t>Julie Tolu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210747" y="3703789"/>
            <a:ext cx="9092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100" dirty="0">
                <a:latin typeface="Bahnschrift Light Condensed" panose="020B0502040204020203" pitchFamily="34" charset="0"/>
              </a:rPr>
              <a:t>Michael Sander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134828" y="3988685"/>
            <a:ext cx="20681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Bahnschrift" panose="020B0502040204020203" pitchFamily="34" charset="0"/>
              </a:rPr>
              <a:t>atmospheric deposition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877179" y="4939848"/>
            <a:ext cx="6972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Bahnschrift" panose="020B0502040204020203" pitchFamily="34" charset="0"/>
              </a:rPr>
              <a:t>soil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951693" y="4950171"/>
            <a:ext cx="2048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Bahnschrift" panose="020B0502040204020203" pitchFamily="34" charset="0"/>
              </a:rPr>
              <a:t>sewage sludge</a:t>
            </a:r>
          </a:p>
          <a:p>
            <a:r>
              <a:rPr lang="en-US" sz="1400" dirty="0">
                <a:latin typeface="Bahnschrift" panose="020B0502040204020203" pitchFamily="34" charset="0"/>
              </a:rPr>
              <a:t>surface waters (rivers)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120" y="1831580"/>
            <a:ext cx="1804446" cy="677569"/>
          </a:xfrm>
          <a:prstGeom prst="rect">
            <a:avLst/>
          </a:prstGeom>
        </p:spPr>
      </p:pic>
      <p:sp>
        <p:nvSpPr>
          <p:cNvPr id="36" name="Arc 35"/>
          <p:cNvSpPr/>
          <p:nvPr/>
        </p:nvSpPr>
        <p:spPr>
          <a:xfrm rot="8769239">
            <a:off x="4330093" y="2387953"/>
            <a:ext cx="4204692" cy="3377477"/>
          </a:xfrm>
          <a:prstGeom prst="arc">
            <a:avLst>
              <a:gd name="adj1" fmla="val 16574616"/>
              <a:gd name="adj2" fmla="val 20939138"/>
            </a:avLst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9210185" y="3465432"/>
            <a:ext cx="10422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100" dirty="0">
                <a:latin typeface="Bahnschrift Light Condensed" panose="020B0502040204020203" pitchFamily="34" charset="0"/>
              </a:rPr>
              <a:t>Kristopher McNeill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50499" y="1538732"/>
            <a:ext cx="41563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Bahnschrift Light" panose="020B0502040204020203" pitchFamily="34" charset="0"/>
              </a:rPr>
              <a:t>Research projects funded by the</a:t>
            </a:r>
          </a:p>
          <a:p>
            <a:r>
              <a:rPr lang="en-US" sz="1400" b="1" dirty="0">
                <a:latin typeface="Bahnschrift" panose="020B0502040204020203" pitchFamily="34" charset="0"/>
              </a:rPr>
              <a:t>Swiss Federal Office for the Environment</a:t>
            </a:r>
          </a:p>
          <a:p>
            <a:r>
              <a:rPr lang="en-US" sz="1400" b="1" dirty="0">
                <a:latin typeface="Bahnschrift" panose="020B0502040204020203" pitchFamily="34" charset="0"/>
              </a:rPr>
              <a:t>(FOEN)</a:t>
            </a:r>
          </a:p>
          <a:p>
            <a:endParaRPr lang="en-US" sz="1400" b="1" dirty="0">
              <a:latin typeface="Bahnschrift" panose="020B0502040204020203" pitchFamily="34" charset="0"/>
            </a:endParaRPr>
          </a:p>
          <a:p>
            <a:r>
              <a:rPr lang="en-US" sz="1400" b="1" dirty="0">
                <a:latin typeface="Bahnschrift" panose="020B0502040204020203" pitchFamily="34" charset="0"/>
              </a:rPr>
              <a:t>3/2022 – 2/2026 </a:t>
            </a:r>
          </a:p>
        </p:txBody>
      </p:sp>
      <p:sp>
        <p:nvSpPr>
          <p:cNvPr id="39" name="Arc 26"/>
          <p:cNvSpPr/>
          <p:nvPr/>
        </p:nvSpPr>
        <p:spPr>
          <a:xfrm rot="7686107" flipH="1">
            <a:off x="4723453" y="3681803"/>
            <a:ext cx="3155377" cy="2417087"/>
          </a:xfrm>
          <a:prstGeom prst="arc">
            <a:avLst>
              <a:gd name="adj1" fmla="val 19752872"/>
              <a:gd name="adj2" fmla="val 1382841"/>
            </a:avLst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uppieren 5"/>
          <p:cNvGrpSpPr/>
          <p:nvPr/>
        </p:nvGrpSpPr>
        <p:grpSpPr>
          <a:xfrm>
            <a:off x="6818234" y="1599828"/>
            <a:ext cx="4261222" cy="1672617"/>
            <a:chOff x="6818234" y="1599828"/>
            <a:chExt cx="4261222" cy="1672617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8234" y="2498565"/>
              <a:ext cx="773880" cy="773880"/>
            </a:xfrm>
            <a:prstGeom prst="rect">
              <a:avLst/>
            </a:prstGeom>
          </p:spPr>
        </p:pic>
        <p:sp>
          <p:nvSpPr>
            <p:cNvPr id="5" name="Textfeld 4"/>
            <p:cNvSpPr txBox="1"/>
            <p:nvPr/>
          </p:nvSpPr>
          <p:spPr>
            <a:xfrm>
              <a:off x="7378693" y="1599828"/>
              <a:ext cx="37007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dirty="0">
                  <a:latin typeface="Bahnschrift Light" panose="020B0502040204020203" pitchFamily="34" charset="0"/>
                </a:rPr>
                <a:t>Add-on </a:t>
              </a:r>
              <a:r>
                <a:rPr lang="de-CH" sz="1600" dirty="0" err="1">
                  <a:latin typeface="Bahnschrift Light" panose="020B0502040204020203" pitchFamily="34" charset="0"/>
                </a:rPr>
                <a:t>project</a:t>
              </a:r>
              <a:r>
                <a:rPr lang="de-CH" sz="1600" dirty="0">
                  <a:latin typeface="Bahnschrift Light" panose="020B0502040204020203" pitchFamily="34" charset="0"/>
                </a:rPr>
                <a:t> on </a:t>
              </a:r>
              <a:r>
                <a:rPr lang="de-CH" sz="1600" dirty="0" err="1">
                  <a:latin typeface="Bahnschrift Light" panose="020B0502040204020203" pitchFamily="34" charset="0"/>
                </a:rPr>
                <a:t>atmospheric</a:t>
              </a:r>
              <a:r>
                <a:rPr lang="de-CH" sz="1600" dirty="0">
                  <a:latin typeface="Bahnschrift Light" panose="020B0502040204020203" pitchFamily="34" charset="0"/>
                </a:rPr>
                <a:t> </a:t>
              </a:r>
            </a:p>
            <a:p>
              <a:r>
                <a:rPr lang="de-CH" sz="1600" dirty="0" err="1">
                  <a:latin typeface="Bahnschrift Light" panose="020B0502040204020203" pitchFamily="34" charset="0"/>
                </a:rPr>
                <a:t>deposition</a:t>
              </a:r>
              <a:r>
                <a:rPr lang="de-CH" sz="1600" dirty="0">
                  <a:latin typeface="Bahnschrift Light" panose="020B0502040204020203" pitchFamily="34" charset="0"/>
                </a:rPr>
                <a:t> of </a:t>
              </a:r>
              <a:r>
                <a:rPr lang="de-CH" sz="1600" dirty="0" err="1">
                  <a:latin typeface="Bahnschrift Light" panose="020B0502040204020203" pitchFamily="34" charset="0"/>
                </a:rPr>
                <a:t>tire</a:t>
              </a:r>
              <a:r>
                <a:rPr lang="de-CH" sz="1600" dirty="0">
                  <a:latin typeface="Bahnschrift Light" panose="020B0502040204020203" pitchFamily="34" charset="0"/>
                </a:rPr>
                <a:t> </a:t>
              </a:r>
              <a:r>
                <a:rPr lang="de-CH" sz="1600" dirty="0" err="1">
                  <a:latin typeface="Bahnschrift Light" panose="020B0502040204020203" pitchFamily="34" charset="0"/>
                </a:rPr>
                <a:t>wear</a:t>
              </a:r>
              <a:endParaRPr lang="de-CH" sz="1600" dirty="0">
                <a:latin typeface="Bahnschrift Light" panose="020B0502040204020203" pitchFamily="34" charset="0"/>
              </a:endParaRPr>
            </a:p>
            <a:p>
              <a:pPr defTabSz="777875"/>
              <a:r>
                <a:rPr lang="de-CH" sz="1200" dirty="0">
                  <a:latin typeface="Bahnschrift Light" panose="020B0502040204020203" pitchFamily="34" charset="0"/>
                </a:rPr>
                <a:t>(</a:t>
              </a:r>
              <a:r>
                <a:rPr lang="de-CH" sz="1200" dirty="0" err="1">
                  <a:latin typeface="Bahnschrift Light" panose="020B0502040204020203" pitchFamily="34" charset="0"/>
                </a:rPr>
                <a:t>funded</a:t>
              </a:r>
              <a:r>
                <a:rPr lang="de-CH" sz="1200" dirty="0">
                  <a:latin typeface="Bahnschrift Light" panose="020B0502040204020203" pitchFamily="34" charset="0"/>
                </a:rPr>
                <a:t> </a:t>
              </a:r>
              <a:r>
                <a:rPr lang="de-CH" sz="1200" dirty="0" err="1">
                  <a:latin typeface="Bahnschrift Light" panose="020B0502040204020203" pitchFamily="34" charset="0"/>
                </a:rPr>
                <a:t>by</a:t>
              </a:r>
              <a:r>
                <a:rPr lang="de-CH" sz="1200" dirty="0">
                  <a:latin typeface="Bahnschrift Light" panose="020B0502040204020203" pitchFamily="34" charset="0"/>
                </a:rPr>
                <a:t> the </a:t>
              </a:r>
              <a:r>
                <a:rPr lang="de-CH" sz="1200" b="1" dirty="0">
                  <a:latin typeface="Bahnschrift Light" panose="020B0502040204020203" pitchFamily="34" charset="0"/>
                </a:rPr>
                <a:t>Swiss Federal </a:t>
              </a:r>
              <a:r>
                <a:rPr lang="de-CH" sz="1200" b="1" dirty="0" err="1">
                  <a:latin typeface="Bahnschrift Light" panose="020B0502040204020203" pitchFamily="34" charset="0"/>
                </a:rPr>
                <a:t>Roads</a:t>
              </a:r>
              <a:r>
                <a:rPr lang="de-CH" sz="1200" b="1" dirty="0">
                  <a:latin typeface="Bahnschrift Light" panose="020B0502040204020203" pitchFamily="34" charset="0"/>
                </a:rPr>
                <a:t> Office FEDRO</a:t>
              </a:r>
              <a:r>
                <a:rPr lang="de-CH" sz="1200" dirty="0">
                  <a:latin typeface="Bahnschrift Light" panose="020B0502040204020203" pitchFamily="34" charset="0"/>
                </a:rPr>
                <a:t>) 			8/2023 – 7/2025</a:t>
              </a:r>
            </a:p>
          </p:txBody>
        </p:sp>
      </p:grpSp>
      <p:sp>
        <p:nvSpPr>
          <p:cNvPr id="40" name="Textfeld 39"/>
          <p:cNvSpPr txBox="1"/>
          <p:nvPr/>
        </p:nvSpPr>
        <p:spPr>
          <a:xfrm>
            <a:off x="266367" y="6548043"/>
            <a:ext cx="26252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/>
              <a:t>I</a:t>
            </a:r>
            <a:r>
              <a:rPr lang="en-US" sz="900" dirty="0"/>
              <a:t>cons created by </a:t>
            </a:r>
            <a:r>
              <a:rPr lang="en-US" sz="900" dirty="0" err="1"/>
              <a:t>Freepik</a:t>
            </a:r>
            <a:r>
              <a:rPr lang="en-US" sz="900" dirty="0"/>
              <a:t> - </a:t>
            </a:r>
            <a:r>
              <a:rPr lang="en-US" sz="900" dirty="0" err="1"/>
              <a:t>Flaticon</a:t>
            </a:r>
            <a:endParaRPr lang="de-CH" sz="900" dirty="0"/>
          </a:p>
        </p:txBody>
      </p:sp>
      <p:sp>
        <p:nvSpPr>
          <p:cNvPr id="41" name="Rectangle 36"/>
          <p:cNvSpPr/>
          <p:nvPr/>
        </p:nvSpPr>
        <p:spPr>
          <a:xfrm>
            <a:off x="9225425" y="2909172"/>
            <a:ext cx="14302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100" dirty="0">
                <a:latin typeface="Bahnschrift Light Condensed" panose="020B0502040204020203" pitchFamily="34" charset="0"/>
              </a:rPr>
              <a:t>Expertise </a:t>
            </a:r>
            <a:r>
              <a:rPr lang="de-CH" sz="1100" dirty="0" err="1">
                <a:latin typeface="Bahnschrift Light Condensed" panose="020B0502040204020203" pitchFamily="34" charset="0"/>
              </a:rPr>
              <a:t>and</a:t>
            </a:r>
            <a:r>
              <a:rPr lang="de-CH" sz="1100" dirty="0">
                <a:latin typeface="Bahnschrift Light Condensed" panose="020B0502040204020203" pitchFamily="34" charset="0"/>
              </a:rPr>
              <a:t> </a:t>
            </a:r>
            <a:r>
              <a:rPr lang="de-CH" sz="1100" dirty="0" err="1">
                <a:latin typeface="Bahnschrift Light Condensed" panose="020B0502040204020203" pitchFamily="34" charset="0"/>
              </a:rPr>
              <a:t>advise</a:t>
            </a:r>
            <a:r>
              <a:rPr lang="de-CH" sz="1100" dirty="0">
                <a:latin typeface="Bahnschrift Light Condensed" panose="020B0502040204020203" pitchFamily="34" charset="0"/>
              </a:rPr>
              <a:t>  </a:t>
            </a:r>
            <a:r>
              <a:rPr lang="de-CH" sz="1100" dirty="0" err="1">
                <a:latin typeface="Bahnschrift Light Condensed" panose="020B0502040204020203" pitchFamily="34" charset="0"/>
              </a:rPr>
              <a:t>from</a:t>
            </a:r>
            <a:endParaRPr lang="de-CH" sz="1100" dirty="0">
              <a:latin typeface="Bahnschrift Light Condensed" panose="020B0502040204020203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9044008" y="2820126"/>
            <a:ext cx="1705873" cy="1248954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782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Goals of atmospheric MP project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39C4-A5F3-4BED-9527-BCB7C3DB8745}" type="slidenum">
              <a:rPr lang="en-US" smtClean="0"/>
              <a:t>6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4"/>
          <p:cNvSpPr>
            <a:spLocks noGrp="1"/>
          </p:cNvSpPr>
          <p:nvPr>
            <p:ph idx="1"/>
          </p:nvPr>
        </p:nvSpPr>
        <p:spPr>
          <a:xfrm>
            <a:off x="838198" y="1597756"/>
            <a:ext cx="10515601" cy="475859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latin typeface="Bahnschrift" panose="020B0502040204020203" pitchFamily="34" charset="0"/>
              </a:rPr>
              <a:t>Develop </a:t>
            </a:r>
            <a:r>
              <a:rPr lang="en-US" sz="2200" b="1" dirty="0">
                <a:latin typeface="Bahnschrift" panose="020B0502040204020203" pitchFamily="34" charset="0"/>
              </a:rPr>
              <a:t>harmonized method</a:t>
            </a:r>
            <a:r>
              <a:rPr lang="en-US" sz="2200" dirty="0">
                <a:latin typeface="Bahnschrift" panose="020B0502040204020203" pitchFamily="34" charset="0"/>
              </a:rPr>
              <a:t> for measuring MPs across different environ-mental compartments (atmosphere, </a:t>
            </a:r>
            <a:r>
              <a:rPr lang="en-US" sz="2200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sewage sludge, water and soil)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latin typeface="Bahnschrift" panose="020B0502040204020203" pitchFamily="34" charset="0"/>
              </a:rPr>
              <a:t>Monitor </a:t>
            </a:r>
            <a:r>
              <a:rPr lang="en-US" sz="2200" b="1" dirty="0">
                <a:latin typeface="Bahnschrift" panose="020B0502040204020203" pitchFamily="34" charset="0"/>
              </a:rPr>
              <a:t>wet</a:t>
            </a:r>
            <a:r>
              <a:rPr lang="en-US" sz="2200" dirty="0">
                <a:latin typeface="Bahnschrift" panose="020B0502040204020203" pitchFamily="34" charset="0"/>
              </a:rPr>
              <a:t> &amp; </a:t>
            </a:r>
            <a:r>
              <a:rPr lang="en-US" sz="2200" b="1" dirty="0">
                <a:latin typeface="Bahnschrift" panose="020B0502040204020203" pitchFamily="34" charset="0"/>
              </a:rPr>
              <a:t>dry</a:t>
            </a:r>
            <a:r>
              <a:rPr lang="en-US" sz="2200" dirty="0">
                <a:latin typeface="Bahnschrift" panose="020B0502040204020203" pitchFamily="34" charset="0"/>
              </a:rPr>
              <a:t> </a:t>
            </a:r>
            <a:r>
              <a:rPr lang="en-US" sz="2200" b="1" dirty="0">
                <a:latin typeface="Bahnschrift" panose="020B0502040204020203" pitchFamily="34" charset="0"/>
              </a:rPr>
              <a:t>atmos. deposition </a:t>
            </a:r>
            <a:r>
              <a:rPr lang="en-US" sz="2200" dirty="0">
                <a:latin typeface="Bahnschrift" panose="020B0502040204020203" pitchFamily="34" charset="0"/>
              </a:rPr>
              <a:t>of MP across Switzerland 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200" dirty="0">
                <a:latin typeface="Bahnschrift" panose="020B0502040204020203" pitchFamily="34" charset="0"/>
              </a:rPr>
              <a:t>Determine the types and amount of MP entering the environment via the atmosphere in Switzerland (with add-on project incl. tire rubber)</a:t>
            </a:r>
          </a:p>
          <a:p>
            <a:pPr>
              <a:lnSpc>
                <a:spcPct val="110000"/>
              </a:lnSpc>
            </a:pPr>
            <a:endParaRPr lang="en-US" sz="1600" dirty="0">
              <a:latin typeface="Bahnschrift" panose="020B0502040204020203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</p:txBody>
      </p:sp>
      <p:sp>
        <p:nvSpPr>
          <p:cNvPr id="11" name="Content Placeholder 14"/>
          <p:cNvSpPr txBox="1">
            <a:spLocks/>
          </p:cNvSpPr>
          <p:nvPr/>
        </p:nvSpPr>
        <p:spPr>
          <a:xfrm>
            <a:off x="838199" y="159775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  <a:p>
            <a:pPr>
              <a:lnSpc>
                <a:spcPct val="110000"/>
              </a:lnSpc>
            </a:pPr>
            <a:endParaRPr lang="en-US" sz="16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65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Monitoring of wet and dry deposition rates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39C4-A5F3-4BED-9527-BCB7C3DB8745}" type="slidenum">
              <a:rPr lang="en-US" smtClean="0"/>
              <a:t>7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5"/>
          <p:cNvSpPr txBox="1"/>
          <p:nvPr/>
        </p:nvSpPr>
        <p:spPr>
          <a:xfrm>
            <a:off x="8423407" y="1819065"/>
            <a:ext cx="2516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Bahnschrift Light" panose="020B0502040204020203" pitchFamily="34" charset="0"/>
              </a:rPr>
              <a:t>Selected NABEL </a:t>
            </a:r>
            <a:r>
              <a:rPr lang="de-CH" dirty="0" err="1">
                <a:latin typeface="Bahnschrift Light" panose="020B0502040204020203" pitchFamily="34" charset="0"/>
              </a:rPr>
              <a:t>sites</a:t>
            </a:r>
            <a:endParaRPr lang="de-CH" dirty="0">
              <a:latin typeface="Bahnschrift Light" panose="020B0502040204020203" pitchFamily="34" charset="0"/>
            </a:endParaRPr>
          </a:p>
          <a:p>
            <a:r>
              <a:rPr lang="de-CH" dirty="0" err="1">
                <a:latin typeface="Bahnschrift Light" panose="020B0502040204020203" pitchFamily="34" charset="0"/>
              </a:rPr>
              <a:t>for</a:t>
            </a:r>
            <a:r>
              <a:rPr lang="de-CH" dirty="0">
                <a:latin typeface="Bahnschrift Light" panose="020B0502040204020203" pitchFamily="34" charset="0"/>
              </a:rPr>
              <a:t> MP </a:t>
            </a:r>
            <a:r>
              <a:rPr lang="de-CH" dirty="0" err="1">
                <a:latin typeface="Bahnschrift Light" panose="020B0502040204020203" pitchFamily="34" charset="0"/>
              </a:rPr>
              <a:t>monitoring</a:t>
            </a:r>
            <a:endParaRPr lang="de-CH" sz="1400" dirty="0">
              <a:latin typeface="Bahnschrift Light" panose="020B0502040204020203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83877" y="1398764"/>
            <a:ext cx="5605336" cy="3775358"/>
            <a:chOff x="6106249" y="1690688"/>
            <a:chExt cx="5008701" cy="337350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6249" y="1690688"/>
              <a:ext cx="5008701" cy="3373507"/>
            </a:xfrm>
            <a:prstGeom prst="rect">
              <a:avLst/>
            </a:prstGeom>
          </p:spPr>
        </p:pic>
        <p:sp>
          <p:nvSpPr>
            <p:cNvPr id="17" name="Ellipse 19"/>
            <p:cNvSpPr/>
            <p:nvPr/>
          </p:nvSpPr>
          <p:spPr>
            <a:xfrm>
              <a:off x="8782861" y="2369345"/>
              <a:ext cx="242774" cy="24384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9" name="Ellipse 19"/>
            <p:cNvSpPr/>
            <p:nvPr/>
          </p:nvSpPr>
          <p:spPr>
            <a:xfrm>
              <a:off x="7106461" y="3267713"/>
              <a:ext cx="242774" cy="24384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0" name="Ellipse 19"/>
            <p:cNvSpPr/>
            <p:nvPr/>
          </p:nvSpPr>
          <p:spPr>
            <a:xfrm>
              <a:off x="8707578" y="2394035"/>
              <a:ext cx="242774" cy="24384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1" name="Ellipse 19"/>
            <p:cNvSpPr/>
            <p:nvPr/>
          </p:nvSpPr>
          <p:spPr>
            <a:xfrm>
              <a:off x="9136429" y="4227368"/>
              <a:ext cx="242774" cy="24384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2" name="Ellipse 19"/>
            <p:cNvSpPr/>
            <p:nvPr/>
          </p:nvSpPr>
          <p:spPr>
            <a:xfrm>
              <a:off x="8642882" y="2873115"/>
              <a:ext cx="242774" cy="24384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3" name="Rectangle 2"/>
          <p:cNvSpPr/>
          <p:nvPr/>
        </p:nvSpPr>
        <p:spPr>
          <a:xfrm>
            <a:off x="8967813" y="3026588"/>
            <a:ext cx="1247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dirty="0">
                <a:latin typeface="Bahnschrift Light" panose="020B0502040204020203" pitchFamily="34" charset="0"/>
              </a:rPr>
              <a:t>Urban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dirty="0">
                <a:latin typeface="Bahnschrift Light" panose="020B0502040204020203" pitchFamily="34" charset="0"/>
              </a:rPr>
              <a:t>Suburban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dirty="0">
                <a:latin typeface="Bahnschrift Light" panose="020B0502040204020203" pitchFamily="34" charset="0"/>
              </a:rPr>
              <a:t>Rural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dirty="0">
                <a:latin typeface="Bahnschrift Light" panose="020B0502040204020203" pitchFamily="34" charset="0"/>
              </a:rPr>
              <a:t>Remote</a:t>
            </a:r>
          </a:p>
        </p:txBody>
      </p:sp>
      <p:sp>
        <p:nvSpPr>
          <p:cNvPr id="5" name="Oval 4"/>
          <p:cNvSpPr/>
          <p:nvPr/>
        </p:nvSpPr>
        <p:spPr>
          <a:xfrm>
            <a:off x="8773101" y="3118994"/>
            <a:ext cx="146649" cy="146649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773101" y="3410120"/>
            <a:ext cx="146649" cy="146649"/>
          </a:xfrm>
          <a:prstGeom prst="ellipse">
            <a:avLst/>
          </a:prstGeom>
          <a:solidFill>
            <a:srgbClr val="A52A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773100" y="3701246"/>
            <a:ext cx="146649" cy="146649"/>
          </a:xfrm>
          <a:prstGeom prst="ellipse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773099" y="3992372"/>
            <a:ext cx="146649" cy="146649"/>
          </a:xfrm>
          <a:prstGeom prst="ellips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feld 5"/>
          <p:cNvSpPr txBox="1"/>
          <p:nvPr/>
        </p:nvSpPr>
        <p:spPr>
          <a:xfrm>
            <a:off x="1670562" y="5515410"/>
            <a:ext cx="4396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Bahnschrift Light" panose="020B0502040204020203" pitchFamily="34" charset="0"/>
              </a:rPr>
              <a:t>1 </a:t>
            </a:r>
            <a:r>
              <a:rPr lang="de-CH" dirty="0" err="1">
                <a:latin typeface="Bahnschrift Light" panose="020B0502040204020203" pitchFamily="34" charset="0"/>
              </a:rPr>
              <a:t>year</a:t>
            </a:r>
            <a:r>
              <a:rPr lang="de-CH" dirty="0">
                <a:latin typeface="Bahnschrift Light" panose="020B0502040204020203" pitchFamily="34" charset="0"/>
              </a:rPr>
              <a:t> </a:t>
            </a:r>
            <a:r>
              <a:rPr lang="de-CH" dirty="0" err="1">
                <a:latin typeface="Bahnschrift Light" panose="020B0502040204020203" pitchFamily="34" charset="0"/>
              </a:rPr>
              <a:t>monitoring</a:t>
            </a:r>
            <a:r>
              <a:rPr lang="de-CH" dirty="0">
                <a:latin typeface="Bahnschrift Light" panose="020B0502040204020203" pitchFamily="34" charset="0"/>
              </a:rPr>
              <a:t> (07/2023 – 06/2024)</a:t>
            </a:r>
          </a:p>
          <a:p>
            <a:endParaRPr lang="de-CH" dirty="0">
              <a:latin typeface="Bahnschrift Light" panose="020B0502040204020203" pitchFamily="34" charset="0"/>
            </a:endParaRPr>
          </a:p>
          <a:p>
            <a:r>
              <a:rPr lang="de-CH" dirty="0" err="1">
                <a:latin typeface="Bahnschrift Light" panose="020B0502040204020203" pitchFamily="34" charset="0"/>
              </a:rPr>
              <a:t>One-month</a:t>
            </a:r>
            <a:r>
              <a:rPr lang="de-CH" dirty="0">
                <a:latin typeface="Bahnschrift Light" panose="020B0502040204020203" pitchFamily="34" charset="0"/>
              </a:rPr>
              <a:t> </a:t>
            </a:r>
            <a:r>
              <a:rPr lang="de-CH" dirty="0" err="1">
                <a:latin typeface="Bahnschrift Light" panose="020B0502040204020203" pitchFamily="34" charset="0"/>
              </a:rPr>
              <a:t>sampling</a:t>
            </a:r>
            <a:r>
              <a:rPr lang="de-CH" dirty="0">
                <a:latin typeface="Bahnschrift Light" panose="020B0502040204020203" pitchFamily="34" charset="0"/>
              </a:rPr>
              <a:t> </a:t>
            </a:r>
            <a:r>
              <a:rPr lang="de-CH" dirty="0" err="1">
                <a:latin typeface="Bahnschrift Light" panose="020B0502040204020203" pitchFamily="34" charset="0"/>
              </a:rPr>
              <a:t>interval</a:t>
            </a:r>
            <a:endParaRPr lang="de-CH" dirty="0">
              <a:latin typeface="Bahnschrift Light" panose="020B0502040204020203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44" y="1557163"/>
            <a:ext cx="1429193" cy="2693792"/>
          </a:xfrm>
          <a:prstGeom prst="rect">
            <a:avLst/>
          </a:prstGeom>
        </p:spPr>
      </p:pic>
      <p:sp>
        <p:nvSpPr>
          <p:cNvPr id="18" name="Ellipse 19"/>
          <p:cNvSpPr/>
          <p:nvPr/>
        </p:nvSpPr>
        <p:spPr>
          <a:xfrm>
            <a:off x="8207548" y="1916082"/>
            <a:ext cx="194963" cy="1958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9442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Wet &amp; dry sampler for collecting deposition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39C4-A5F3-4BED-9527-BCB7C3DB8745}" type="slidenum">
              <a:rPr lang="en-US" smtClean="0"/>
              <a:t>8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493610"/>
            <a:ext cx="2386548" cy="44982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19" y="3802075"/>
            <a:ext cx="1055033" cy="105503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210507" y="2660615"/>
            <a:ext cx="25474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Bahnschrift" panose="020B0502040204020203" pitchFamily="34" charset="0"/>
              </a:rPr>
              <a:t>dry</a:t>
            </a:r>
            <a:r>
              <a:rPr lang="en-US" dirty="0">
                <a:latin typeface="Bahnschrift" panose="020B0502040204020203" pitchFamily="34" charset="0"/>
              </a:rPr>
              <a:t> deposition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collected in glass bowl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76821" y="4912126"/>
            <a:ext cx="2643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Bahnschrift" panose="020B0502040204020203" pitchFamily="34" charset="0"/>
              </a:rPr>
              <a:t>wet</a:t>
            </a:r>
            <a:r>
              <a:rPr lang="en-US" b="1" dirty="0">
                <a:latin typeface="Bahnschrift" panose="020B0502040204020203" pitchFamily="34" charset="0"/>
              </a:rPr>
              <a:t> </a:t>
            </a:r>
            <a:r>
              <a:rPr lang="en-US" dirty="0">
                <a:latin typeface="Bahnschrift" panose="020B0502040204020203" pitchFamily="34" charset="0"/>
              </a:rPr>
              <a:t>deposition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collected in glass bottle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408517" y="2364026"/>
            <a:ext cx="2847563" cy="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9" idx="1"/>
          </p:cNvCxnSpPr>
          <p:nvPr/>
        </p:nvCxnSpPr>
        <p:spPr>
          <a:xfrm flipV="1">
            <a:off x="2664340" y="4329592"/>
            <a:ext cx="1651279" cy="737040"/>
          </a:xfrm>
          <a:prstGeom prst="straightConnector1">
            <a:avLst/>
          </a:prstGeom>
          <a:ln w="28575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392" y="1980534"/>
            <a:ext cx="810435" cy="8104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30130" y="2941422"/>
            <a:ext cx="3599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dirty="0">
                <a:latin typeface="Bahnschrift" panose="020B0502040204020203" pitchFamily="34" charset="0"/>
              </a:rPr>
              <a:t>recovery of surrogate standards </a:t>
            </a:r>
          </a:p>
        </p:txBody>
      </p:sp>
      <p:sp>
        <p:nvSpPr>
          <p:cNvPr id="8" name="Rectangle 7"/>
          <p:cNvSpPr/>
          <p:nvPr/>
        </p:nvSpPr>
        <p:spPr>
          <a:xfrm>
            <a:off x="6779175" y="2941422"/>
            <a:ext cx="888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b="1" dirty="0">
                <a:solidFill>
                  <a:srgbClr val="00B050"/>
                </a:solidFill>
                <a:latin typeface="Bahnschrift" panose="020B0502040204020203" pitchFamily="34" charset="0"/>
              </a:rPr>
              <a:t>71-77%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630130" y="5194032"/>
            <a:ext cx="3599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dirty="0">
                <a:latin typeface="Bahnschrift" panose="020B0502040204020203" pitchFamily="34" charset="0"/>
              </a:rPr>
              <a:t>recovery of surrogate standards 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772762" y="5194032"/>
            <a:ext cx="901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b="1" dirty="0">
                <a:solidFill>
                  <a:srgbClr val="C00000"/>
                </a:solidFill>
                <a:latin typeface="Bahnschrift" panose="020B0502040204020203" pitchFamily="34" charset="0"/>
              </a:rPr>
              <a:t>18-57%</a:t>
            </a:r>
          </a:p>
        </p:txBody>
      </p:sp>
    </p:spTree>
    <p:extLst>
      <p:ext uri="{BB962C8B-B14F-4D97-AF65-F5344CB8AC3E}">
        <p14:creationId xmlns:p14="http://schemas.microsoft.com/office/powerpoint/2010/main" val="1413216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ahnschrift" panose="020B0502040204020203" pitchFamily="34" charset="0"/>
              </a:rPr>
              <a:t>Modified sampler for collecting wet deposition</a:t>
            </a:r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39C4-A5F3-4BED-9527-BCB7C3DB8745}" type="slidenum">
              <a:rPr lang="en-US" smtClean="0"/>
              <a:t>9</a:t>
            </a:fld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914399" y="1219178"/>
            <a:ext cx="103632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493610"/>
            <a:ext cx="2386548" cy="44982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19" y="3802075"/>
            <a:ext cx="1055033" cy="105503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076821" y="4912126"/>
            <a:ext cx="26436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Bahnschrift" panose="020B0502040204020203" pitchFamily="34" charset="0"/>
              </a:rPr>
              <a:t>wet</a:t>
            </a:r>
            <a:r>
              <a:rPr lang="en-US" b="1" dirty="0">
                <a:latin typeface="Bahnschrift" panose="020B0502040204020203" pitchFamily="34" charset="0"/>
              </a:rPr>
              <a:t> </a:t>
            </a:r>
            <a:r>
              <a:rPr lang="en-US" dirty="0">
                <a:latin typeface="Bahnschrift" panose="020B0502040204020203" pitchFamily="34" charset="0"/>
              </a:rPr>
              <a:t>deposition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collected in glass bottle</a:t>
            </a:r>
          </a:p>
        </p:txBody>
      </p:sp>
      <p:cxnSp>
        <p:nvCxnSpPr>
          <p:cNvPr id="24" name="Straight Arrow Connector 23"/>
          <p:cNvCxnSpPr>
            <a:endCxn id="19" idx="1"/>
          </p:cNvCxnSpPr>
          <p:nvPr/>
        </p:nvCxnSpPr>
        <p:spPr>
          <a:xfrm flipV="1">
            <a:off x="2664340" y="4329592"/>
            <a:ext cx="1651279" cy="737040"/>
          </a:xfrm>
          <a:prstGeom prst="straightConnector1">
            <a:avLst/>
          </a:prstGeom>
          <a:ln w="28575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3979544" y="2809036"/>
            <a:ext cx="35301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collect </a:t>
            </a:r>
            <a:r>
              <a:rPr lang="en-US" b="1" dirty="0">
                <a:latin typeface="Bahnschrift" panose="020B0502040204020203" pitchFamily="34" charset="0"/>
              </a:rPr>
              <a:t>size-separated particles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" panose="020B0502040204020203" pitchFamily="34" charset="0"/>
              </a:rPr>
              <a:t>Directly during sampling</a:t>
            </a:r>
          </a:p>
        </p:txBody>
      </p:sp>
      <p:sp>
        <p:nvSpPr>
          <p:cNvPr id="9" name="Multiply 8"/>
          <p:cNvSpPr/>
          <p:nvPr/>
        </p:nvSpPr>
        <p:spPr>
          <a:xfrm>
            <a:off x="4118480" y="3647138"/>
            <a:ext cx="1426286" cy="1426286"/>
          </a:xfrm>
          <a:prstGeom prst="mathMultiply">
            <a:avLst>
              <a:gd name="adj1" fmla="val 1384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92753" y="5415976"/>
            <a:ext cx="45095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test version of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b="1" dirty="0">
                <a:latin typeface="Bahnschrift" panose="020B0502040204020203" pitchFamily="34" charset="0"/>
              </a:rPr>
              <a:t>cascade filtration unit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Bahnschrift" panose="020B0502040204020203" pitchFamily="34" charset="0"/>
              </a:rPr>
              <a:t>(metal version is currently manufactured)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2864416" y="2612892"/>
            <a:ext cx="1417014" cy="632477"/>
          </a:xfrm>
          <a:prstGeom prst="straightConnector1">
            <a:avLst/>
          </a:prstGeom>
          <a:ln w="28575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fik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1118" y="2387959"/>
            <a:ext cx="3392840" cy="2543694"/>
          </a:xfrm>
          <a:prstGeom prst="rect">
            <a:avLst/>
          </a:prstGeom>
        </p:spPr>
      </p:pic>
      <p:grpSp>
        <p:nvGrpSpPr>
          <p:cNvPr id="84" name="Gruppieren 83"/>
          <p:cNvGrpSpPr/>
          <p:nvPr/>
        </p:nvGrpSpPr>
        <p:grpSpPr>
          <a:xfrm>
            <a:off x="4471987" y="1474793"/>
            <a:ext cx="1473615" cy="1308709"/>
            <a:chOff x="5717857" y="1909133"/>
            <a:chExt cx="1473615" cy="1308709"/>
          </a:xfrm>
        </p:grpSpPr>
        <p:sp>
          <p:nvSpPr>
            <p:cNvPr id="85" name="Rectangle 62"/>
            <p:cNvSpPr/>
            <p:nvPr/>
          </p:nvSpPr>
          <p:spPr>
            <a:xfrm>
              <a:off x="6502648" y="2284675"/>
              <a:ext cx="657715" cy="260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200" b="1" dirty="0">
                  <a:latin typeface="Bahnschrift" panose="020B0502040204020203" pitchFamily="34" charset="0"/>
                </a:rPr>
                <a:t>200 µm</a:t>
              </a:r>
            </a:p>
          </p:txBody>
        </p:sp>
        <p:pic>
          <p:nvPicPr>
            <p:cNvPr id="86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7857" y="1909133"/>
              <a:ext cx="827368" cy="1100400"/>
            </a:xfrm>
            <a:prstGeom prst="rect">
              <a:avLst/>
            </a:prstGeom>
          </p:spPr>
        </p:pic>
        <p:sp>
          <p:nvSpPr>
            <p:cNvPr id="87" name="Rectangle 63"/>
            <p:cNvSpPr/>
            <p:nvPr/>
          </p:nvSpPr>
          <p:spPr>
            <a:xfrm>
              <a:off x="6515527" y="1941209"/>
              <a:ext cx="538597" cy="260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200" b="1" dirty="0">
                  <a:latin typeface="Bahnschrift" panose="020B0502040204020203" pitchFamily="34" charset="0"/>
                </a:rPr>
                <a:t>5 mm</a:t>
              </a:r>
            </a:p>
          </p:txBody>
        </p:sp>
        <p:sp>
          <p:nvSpPr>
            <p:cNvPr id="88" name="Rectangle 64"/>
            <p:cNvSpPr/>
            <p:nvPr/>
          </p:nvSpPr>
          <p:spPr>
            <a:xfrm>
              <a:off x="6513049" y="2634473"/>
              <a:ext cx="577800" cy="260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200" b="1" dirty="0">
                  <a:latin typeface="Bahnschrift" panose="020B0502040204020203" pitchFamily="34" charset="0"/>
                </a:rPr>
                <a:t>20 µm</a:t>
              </a:r>
            </a:p>
          </p:txBody>
        </p:sp>
        <p:sp>
          <p:nvSpPr>
            <p:cNvPr id="89" name="Oval 60"/>
            <p:cNvSpPr/>
            <p:nvPr/>
          </p:nvSpPr>
          <p:spPr>
            <a:xfrm>
              <a:off x="6254303" y="2725998"/>
              <a:ext cx="60086" cy="6008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61"/>
            <p:cNvSpPr/>
            <p:nvPr/>
          </p:nvSpPr>
          <p:spPr>
            <a:xfrm>
              <a:off x="6150283" y="2762191"/>
              <a:ext cx="60086" cy="6008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67"/>
            <p:cNvSpPr/>
            <p:nvPr/>
          </p:nvSpPr>
          <p:spPr>
            <a:xfrm>
              <a:off x="6063992" y="2736703"/>
              <a:ext cx="60086" cy="6008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70"/>
            <p:cNvSpPr/>
            <p:nvPr/>
          </p:nvSpPr>
          <p:spPr>
            <a:xfrm>
              <a:off x="5908066" y="2757245"/>
              <a:ext cx="60086" cy="60086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72"/>
            <p:cNvSpPr/>
            <p:nvPr/>
          </p:nvSpPr>
          <p:spPr>
            <a:xfrm>
              <a:off x="6271194" y="2783346"/>
              <a:ext cx="60086" cy="60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73"/>
            <p:cNvSpPr/>
            <p:nvPr/>
          </p:nvSpPr>
          <p:spPr>
            <a:xfrm>
              <a:off x="6036393" y="2800095"/>
              <a:ext cx="60086" cy="6008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" name="Curved Connector 93"/>
            <p:cNvCxnSpPr/>
            <p:nvPr/>
          </p:nvCxnSpPr>
          <p:spPr>
            <a:xfrm>
              <a:off x="5919251" y="2687788"/>
              <a:ext cx="116551" cy="73919"/>
            </a:xfrm>
            <a:prstGeom prst="curvedConnector3">
              <a:avLst>
                <a:gd name="adj1" fmla="val 54396"/>
              </a:avLst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r Verbinder 95"/>
            <p:cNvCxnSpPr/>
            <p:nvPr/>
          </p:nvCxnSpPr>
          <p:spPr>
            <a:xfrm>
              <a:off x="5769204" y="2779415"/>
              <a:ext cx="3143" cy="3565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r Verbinder 96"/>
            <p:cNvCxnSpPr/>
            <p:nvPr/>
          </p:nvCxnSpPr>
          <p:spPr>
            <a:xfrm>
              <a:off x="6497621" y="2773181"/>
              <a:ext cx="3143" cy="3565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Ellipse 97"/>
            <p:cNvSpPr/>
            <p:nvPr/>
          </p:nvSpPr>
          <p:spPr>
            <a:xfrm>
              <a:off x="5772345" y="3028521"/>
              <a:ext cx="728417" cy="17905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99" name="Rectangle 64"/>
            <p:cNvSpPr/>
            <p:nvPr/>
          </p:nvSpPr>
          <p:spPr>
            <a:xfrm>
              <a:off x="6511478" y="2940843"/>
              <a:ext cx="6799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1200" b="1" dirty="0">
                  <a:latin typeface="Bahnschrift" panose="020B0502040204020203" pitchFamily="34" charset="0"/>
                </a:rPr>
                <a:t>&lt;20 µm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2058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1364</Words>
  <Application>Microsoft Office PowerPoint</Application>
  <PresentationFormat>Widescreen</PresentationFormat>
  <Paragraphs>296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Bahnschrift</vt:lpstr>
      <vt:lpstr>Bahnschrift Light</vt:lpstr>
      <vt:lpstr>Bahnschrift Light Condensed</vt:lpstr>
      <vt:lpstr>Bahnschrift SemiBold</vt:lpstr>
      <vt:lpstr>Bahnschrift SemiBold SemiConden</vt:lpstr>
      <vt:lpstr>Bahnschrift SemiCondensed</vt:lpstr>
      <vt:lpstr>Calibri</vt:lpstr>
      <vt:lpstr>Calibri Light</vt:lpstr>
      <vt:lpstr>Symbol</vt:lpstr>
      <vt:lpstr>Wingdings</vt:lpstr>
      <vt:lpstr>Office Theme</vt:lpstr>
      <vt:lpstr>Quantifying the wet and dry  atmospheric deposition of microplastics  in Switzerland </vt:lpstr>
      <vt:lpstr>What are microplastics?</vt:lpstr>
      <vt:lpstr>Atmospheric microplastics research</vt:lpstr>
      <vt:lpstr>Atmospheric microplastics research</vt:lpstr>
      <vt:lpstr>FOEN-funded parallel projects on microplastics analytics</vt:lpstr>
      <vt:lpstr>Goals of atmospheric MP project</vt:lpstr>
      <vt:lpstr>Monitoring of wet and dry deposition rates</vt:lpstr>
      <vt:lpstr>Wet &amp; dry sampler for collecting deposition</vt:lpstr>
      <vt:lpstr>Modified sampler for collecting wet deposition</vt:lpstr>
      <vt:lpstr>How are MP measured?</vt:lpstr>
      <vt:lpstr>Sample treatment and analytical chain</vt:lpstr>
      <vt:lpstr>Atmospheric dry deposition sample</vt:lpstr>
      <vt:lpstr>Atmospheric wet deposition sample</vt:lpstr>
      <vt:lpstr>Atmospheric wet deposition sample</vt:lpstr>
      <vt:lpstr>Chemical analysis using FPA-FTIR</vt:lpstr>
      <vt:lpstr>Example MP particle found in wet deposition</vt:lpstr>
      <vt:lpstr>Deposition rate based on FPA-µ-FTIR</vt:lpstr>
      <vt:lpstr>Dry deposition rate of MPs in Dübendorf</vt:lpstr>
      <vt:lpstr>Uncertainties with FPA-µ-FTIR measurements…</vt:lpstr>
      <vt:lpstr>Summary</vt:lpstr>
      <vt:lpstr>Thank you for your attention</vt:lpstr>
      <vt:lpstr>…due to slight bending of filter</vt:lpstr>
      <vt:lpstr>Resolving the filter bending issue</vt:lpstr>
      <vt:lpstr>Challenges with sub-sampling</vt:lpstr>
    </vt:vector>
  </TitlesOfParts>
  <Company>Empa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Wet and dry atmospheric deposition of microplastics in Switzerland</dc:title>
  <dc:creator>Narain M. Ashta</dc:creator>
  <cp:lastModifiedBy>Lorenzo Labrador</cp:lastModifiedBy>
  <cp:revision>167</cp:revision>
  <dcterms:created xsi:type="dcterms:W3CDTF">2022-10-13T15:04:05Z</dcterms:created>
  <dcterms:modified xsi:type="dcterms:W3CDTF">2023-05-11T05:59:43Z</dcterms:modified>
</cp:coreProperties>
</file>