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3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Trebuchet MS" panose="020B0603020202020204" pitchFamily="34" charset="0"/>
      <p:regular r:id="rId42"/>
      <p:bold r:id="rId43"/>
      <p:italic r:id="rId44"/>
      <p:boldItalic r:id="rId45"/>
    </p:embeddedFont>
    <p:embeddedFont>
      <p:font typeface="Ubuntu" panose="020B0504030602030204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de3ab6ba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11de3ab6b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82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4063601e13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4063601e13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4063601e13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4063601e13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4063601e13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4063601e13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4063601e13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4063601e13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4063601e13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4063601e13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4063601e13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4063601e13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4063601e13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4063601e13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4063601e13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4063601e13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4063601e13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4063601e13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3106a4a1f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3106a4a1f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3f308864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3f308864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3106a4f95c_0_81:notes"/>
          <p:cNvSpPr txBox="1">
            <a:spLocks noGrp="1"/>
          </p:cNvSpPr>
          <p:nvPr>
            <p:ph type="body" idx="1"/>
          </p:nvPr>
        </p:nvSpPr>
        <p:spPr>
          <a:xfrm>
            <a:off x="685792" y="4343383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g23106a4f95c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1" y="685792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3106a4f95c_0_76:notes"/>
          <p:cNvSpPr txBox="1">
            <a:spLocks noGrp="1"/>
          </p:cNvSpPr>
          <p:nvPr>
            <p:ph type="body" idx="1"/>
          </p:nvPr>
        </p:nvSpPr>
        <p:spPr>
          <a:xfrm>
            <a:off x="685792" y="4343383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23106a4f95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1" y="685792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3106a4f95c_0_139:notes"/>
          <p:cNvSpPr txBox="1">
            <a:spLocks noGrp="1"/>
          </p:cNvSpPr>
          <p:nvPr>
            <p:ph type="body" idx="1"/>
          </p:nvPr>
        </p:nvSpPr>
        <p:spPr>
          <a:xfrm>
            <a:off x="685792" y="4343383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g23106a4f95c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1" y="685792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3106a4f95c_0_197:notes"/>
          <p:cNvSpPr txBox="1">
            <a:spLocks noGrp="1"/>
          </p:cNvSpPr>
          <p:nvPr>
            <p:ph type="body" idx="1"/>
          </p:nvPr>
        </p:nvSpPr>
        <p:spPr>
          <a:xfrm>
            <a:off x="685792" y="4343383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g23106a4f95c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1" y="685792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3106a4a1fc_0_72:notes"/>
          <p:cNvSpPr txBox="1">
            <a:spLocks noGrp="1"/>
          </p:cNvSpPr>
          <p:nvPr>
            <p:ph type="body" idx="1"/>
          </p:nvPr>
        </p:nvSpPr>
        <p:spPr>
          <a:xfrm>
            <a:off x="685792" y="4343383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g23106a4a1f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1" y="685792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392784484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3927844840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4063601e13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4063601e13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4063601e13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4063601e13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4063601e13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24063601e13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4063601e13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24063601e13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4063601e13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4063601e13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4063601e13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24063601e13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4063601e13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24063601e13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4063601e13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24063601e13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37506bae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237506bae0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bea204b71fcb18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bea204b71fcb18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4063601e13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4063601e13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4063601e13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24063601e13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4063601e13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4063601e13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4063601e13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4063601e13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4063601e13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4063601e13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4063601e13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4063601e13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85800" y="519210"/>
            <a:ext cx="83142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180000" y="1485540"/>
            <a:ext cx="8820000" cy="3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685800" y="519210"/>
            <a:ext cx="83142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180000" y="1485540"/>
            <a:ext cx="8820000" cy="3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>
            <a:spLocks noGrp="1"/>
          </p:cNvSpPr>
          <p:nvPr>
            <p:ph type="title"/>
          </p:nvPr>
        </p:nvSpPr>
        <p:spPr>
          <a:xfrm>
            <a:off x="685800" y="519210"/>
            <a:ext cx="83142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ubTitle" idx="1"/>
          </p:nvPr>
        </p:nvSpPr>
        <p:spPr>
          <a:xfrm>
            <a:off x="180000" y="1485540"/>
            <a:ext cx="8820000" cy="3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685800" y="519210"/>
            <a:ext cx="83142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body" idx="1"/>
          </p:nvPr>
        </p:nvSpPr>
        <p:spPr>
          <a:xfrm>
            <a:off x="180000" y="1485540"/>
            <a:ext cx="4303800" cy="3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2"/>
          </p:nvPr>
        </p:nvSpPr>
        <p:spPr>
          <a:xfrm>
            <a:off x="4699440" y="1485540"/>
            <a:ext cx="4303800" cy="3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title"/>
          </p:nvPr>
        </p:nvSpPr>
        <p:spPr>
          <a:xfrm>
            <a:off x="685800" y="519210"/>
            <a:ext cx="83142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subTitle" idx="1"/>
          </p:nvPr>
        </p:nvSpPr>
        <p:spPr>
          <a:xfrm>
            <a:off x="685800" y="519210"/>
            <a:ext cx="8314200" cy="3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 txBox="1">
            <a:spLocks noGrp="1"/>
          </p:cNvSpPr>
          <p:nvPr>
            <p:ph type="title"/>
          </p:nvPr>
        </p:nvSpPr>
        <p:spPr>
          <a:xfrm>
            <a:off x="685800" y="519210"/>
            <a:ext cx="83142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body" idx="1"/>
          </p:nvPr>
        </p:nvSpPr>
        <p:spPr>
          <a:xfrm>
            <a:off x="180000" y="1485540"/>
            <a:ext cx="4303800" cy="1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2"/>
          </p:nvPr>
        </p:nvSpPr>
        <p:spPr>
          <a:xfrm>
            <a:off x="4699440" y="1485540"/>
            <a:ext cx="4303800" cy="3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body" idx="3"/>
          </p:nvPr>
        </p:nvSpPr>
        <p:spPr>
          <a:xfrm>
            <a:off x="180000" y="3318840"/>
            <a:ext cx="4303800" cy="1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>
            <a:off x="685800" y="519210"/>
            <a:ext cx="83142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>
            <a:off x="180000" y="1485540"/>
            <a:ext cx="4303800" cy="3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body" idx="2"/>
          </p:nvPr>
        </p:nvSpPr>
        <p:spPr>
          <a:xfrm>
            <a:off x="4699440" y="1485540"/>
            <a:ext cx="4303800" cy="1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body" idx="3"/>
          </p:nvPr>
        </p:nvSpPr>
        <p:spPr>
          <a:xfrm>
            <a:off x="4699440" y="3318840"/>
            <a:ext cx="4303800" cy="1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 txBox="1">
            <a:spLocks noGrp="1"/>
          </p:cNvSpPr>
          <p:nvPr>
            <p:ph type="title"/>
          </p:nvPr>
        </p:nvSpPr>
        <p:spPr>
          <a:xfrm>
            <a:off x="685800" y="519210"/>
            <a:ext cx="83142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body" idx="1"/>
          </p:nvPr>
        </p:nvSpPr>
        <p:spPr>
          <a:xfrm>
            <a:off x="180000" y="1485540"/>
            <a:ext cx="4303800" cy="1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body" idx="2"/>
          </p:nvPr>
        </p:nvSpPr>
        <p:spPr>
          <a:xfrm>
            <a:off x="4699440" y="1485540"/>
            <a:ext cx="4303800" cy="1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body" idx="3"/>
          </p:nvPr>
        </p:nvSpPr>
        <p:spPr>
          <a:xfrm>
            <a:off x="180000" y="3318840"/>
            <a:ext cx="8820000" cy="1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4"/>
          <p:cNvSpPr txBox="1">
            <a:spLocks noGrp="1"/>
          </p:cNvSpPr>
          <p:nvPr>
            <p:ph type="title"/>
          </p:nvPr>
        </p:nvSpPr>
        <p:spPr>
          <a:xfrm>
            <a:off x="685800" y="519210"/>
            <a:ext cx="83142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4"/>
          <p:cNvSpPr txBox="1">
            <a:spLocks noGrp="1"/>
          </p:cNvSpPr>
          <p:nvPr>
            <p:ph type="body" idx="1"/>
          </p:nvPr>
        </p:nvSpPr>
        <p:spPr>
          <a:xfrm>
            <a:off x="180000" y="1485540"/>
            <a:ext cx="8820000" cy="1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4"/>
          <p:cNvSpPr txBox="1">
            <a:spLocks noGrp="1"/>
          </p:cNvSpPr>
          <p:nvPr>
            <p:ph type="body" idx="2"/>
          </p:nvPr>
        </p:nvSpPr>
        <p:spPr>
          <a:xfrm>
            <a:off x="180000" y="3318840"/>
            <a:ext cx="8820000" cy="1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5"/>
          <p:cNvSpPr txBox="1">
            <a:spLocks noGrp="1"/>
          </p:cNvSpPr>
          <p:nvPr>
            <p:ph type="title"/>
          </p:nvPr>
        </p:nvSpPr>
        <p:spPr>
          <a:xfrm>
            <a:off x="685800" y="519210"/>
            <a:ext cx="83142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body" idx="1"/>
          </p:nvPr>
        </p:nvSpPr>
        <p:spPr>
          <a:xfrm>
            <a:off x="180000" y="1485540"/>
            <a:ext cx="4303800" cy="1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body" idx="2"/>
          </p:nvPr>
        </p:nvSpPr>
        <p:spPr>
          <a:xfrm>
            <a:off x="4699440" y="1485540"/>
            <a:ext cx="4303800" cy="1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body" idx="3"/>
          </p:nvPr>
        </p:nvSpPr>
        <p:spPr>
          <a:xfrm>
            <a:off x="180000" y="3318840"/>
            <a:ext cx="4303800" cy="1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body" idx="4"/>
          </p:nvPr>
        </p:nvSpPr>
        <p:spPr>
          <a:xfrm>
            <a:off x="4699440" y="3318840"/>
            <a:ext cx="4303800" cy="1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6"/>
          <p:cNvSpPr txBox="1">
            <a:spLocks noGrp="1"/>
          </p:cNvSpPr>
          <p:nvPr>
            <p:ph type="title"/>
          </p:nvPr>
        </p:nvSpPr>
        <p:spPr>
          <a:xfrm>
            <a:off x="685800" y="519210"/>
            <a:ext cx="83142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body" idx="1"/>
          </p:nvPr>
        </p:nvSpPr>
        <p:spPr>
          <a:xfrm>
            <a:off x="180000" y="1485540"/>
            <a:ext cx="2839800" cy="1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body" idx="2"/>
          </p:nvPr>
        </p:nvSpPr>
        <p:spPr>
          <a:xfrm>
            <a:off x="3161880" y="1485540"/>
            <a:ext cx="2839800" cy="1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6"/>
          <p:cNvSpPr txBox="1">
            <a:spLocks noGrp="1"/>
          </p:cNvSpPr>
          <p:nvPr>
            <p:ph type="body" idx="3"/>
          </p:nvPr>
        </p:nvSpPr>
        <p:spPr>
          <a:xfrm>
            <a:off x="6144120" y="1485540"/>
            <a:ext cx="2839800" cy="1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6"/>
          <p:cNvSpPr txBox="1">
            <a:spLocks noGrp="1"/>
          </p:cNvSpPr>
          <p:nvPr>
            <p:ph type="body" idx="4"/>
          </p:nvPr>
        </p:nvSpPr>
        <p:spPr>
          <a:xfrm>
            <a:off x="180000" y="3318840"/>
            <a:ext cx="2839800" cy="1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body" idx="5"/>
          </p:nvPr>
        </p:nvSpPr>
        <p:spPr>
          <a:xfrm>
            <a:off x="3161880" y="3318840"/>
            <a:ext cx="2839800" cy="1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body" idx="6"/>
          </p:nvPr>
        </p:nvSpPr>
        <p:spPr>
          <a:xfrm>
            <a:off x="6144120" y="3318840"/>
            <a:ext cx="2839800" cy="1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685800" y="519210"/>
            <a:ext cx="83142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180000" y="1485540"/>
            <a:ext cx="8820000" cy="3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6" name="Google Shape;56;p14"/>
          <p:cNvSpPr/>
          <p:nvPr/>
        </p:nvSpPr>
        <p:spPr>
          <a:xfrm>
            <a:off x="5466125" y="4960163"/>
            <a:ext cx="3760830" cy="1846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1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Norwegian Meteorological Institute, EMEP/MSC-W </a:t>
            </a:r>
            <a:endParaRPr sz="1000" b="0" i="0" u="none" strike="noStrike" cap="none">
              <a:solidFill>
                <a:srgbClr val="ABBF0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14">
            <a:alphaModFix amt="50000"/>
          </a:blip>
          <a:srcRect l="7712" t="15679" r="15928" b="20110"/>
          <a:stretch/>
        </p:blipFill>
        <p:spPr>
          <a:xfrm>
            <a:off x="7020000" y="0"/>
            <a:ext cx="1966680" cy="540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mep.int/publ/reports/2022/EMEP_Status_Report_1_2022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/>
          <p:nvPr/>
        </p:nvSpPr>
        <p:spPr>
          <a:xfrm>
            <a:off x="1588" y="1191"/>
            <a:ext cx="1200" cy="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11" name="Google Shape;111;p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" sz="4100"/>
              <a:t>MSC-W: Progress in 2022/2023</a:t>
            </a:r>
            <a:endParaRPr sz="23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7"/>
          <p:cNvSpPr txBox="1">
            <a:spLocks noGrp="1"/>
          </p:cNvSpPr>
          <p:nvPr>
            <p:ph type="subTitle" idx="1"/>
          </p:nvPr>
        </p:nvSpPr>
        <p:spPr>
          <a:xfrm>
            <a:off x="268750" y="3138925"/>
            <a:ext cx="8520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ADEE4"/>
              </a:buClr>
              <a:buFont typeface="Arial"/>
              <a:buNone/>
            </a:pPr>
            <a:r>
              <a:rPr lang="en" sz="1600" b="1"/>
              <a:t>Hilde Fagerli, Bruce Denby, Peter Wind  &amp; rest of the EMEP/MSC-W team</a:t>
            </a:r>
            <a:endParaRPr sz="1600" b="0" i="0" u="none" strike="noStrike" cap="none">
              <a:solidFill>
                <a:srgbClr val="BADE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08656" y="773477"/>
            <a:ext cx="1939344" cy="646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26576"/>
            <a:ext cx="9144000" cy="68576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7"/>
          <p:cNvSpPr txBox="1">
            <a:spLocks noGrp="1"/>
          </p:cNvSpPr>
          <p:nvPr>
            <p:ph type="subTitle" idx="1"/>
          </p:nvPr>
        </p:nvSpPr>
        <p:spPr>
          <a:xfrm>
            <a:off x="619750" y="4526577"/>
            <a:ext cx="7818600" cy="1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ADEE4"/>
              </a:buClr>
              <a:buFont typeface="Arial"/>
              <a:buNone/>
            </a:pPr>
            <a:r>
              <a:rPr lang="en" sz="1100" b="1"/>
              <a:t>TFMM, Warsaw 10-12th May 2023 </a:t>
            </a:r>
            <a:endParaRPr sz="1100" b="0" i="0" u="none" strike="noStrike" cap="none">
              <a:solidFill>
                <a:srgbClr val="BADE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27" descr="Lynobservasjoner sanntid"/>
          <p:cNvPicPr preferRelativeResize="0"/>
          <p:nvPr/>
        </p:nvPicPr>
        <p:blipFill rotWithShape="1">
          <a:blip r:embed="rId5">
            <a:alphaModFix/>
          </a:blip>
          <a:srcRect l="8596" r="9220"/>
          <a:stretch/>
        </p:blipFill>
        <p:spPr>
          <a:xfrm>
            <a:off x="7075200" y="3963325"/>
            <a:ext cx="2066650" cy="114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6"/>
          <p:cNvSpPr txBox="1">
            <a:spLocks noGrp="1"/>
          </p:cNvSpPr>
          <p:nvPr>
            <p:ph type="title"/>
          </p:nvPr>
        </p:nvSpPr>
        <p:spPr>
          <a:xfrm>
            <a:off x="779950" y="2122275"/>
            <a:ext cx="96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2015</a:t>
            </a:r>
            <a:endParaRPr sz="1400"/>
          </a:p>
        </p:txBody>
      </p:sp>
      <p:pic>
        <p:nvPicPr>
          <p:cNvPr id="271" name="Google Shape;27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001682" cy="2122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6678" y="0"/>
            <a:ext cx="3001677" cy="2122268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6"/>
          <p:cNvSpPr txBox="1">
            <a:spLocks noGrp="1"/>
          </p:cNvSpPr>
          <p:nvPr>
            <p:ph type="title"/>
          </p:nvPr>
        </p:nvSpPr>
        <p:spPr>
          <a:xfrm>
            <a:off x="3287550" y="2133000"/>
            <a:ext cx="96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2030</a:t>
            </a:r>
            <a:endParaRPr sz="1400"/>
          </a:p>
        </p:txBody>
      </p:sp>
      <p:pic>
        <p:nvPicPr>
          <p:cNvPr id="274" name="Google Shape;274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7675" y="-10725"/>
            <a:ext cx="3032008" cy="214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6"/>
          <p:cNvSpPr txBox="1">
            <a:spLocks noGrp="1"/>
          </p:cNvSpPr>
          <p:nvPr>
            <p:ph type="title"/>
          </p:nvPr>
        </p:nvSpPr>
        <p:spPr>
          <a:xfrm>
            <a:off x="6424025" y="2133000"/>
            <a:ext cx="96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2050</a:t>
            </a:r>
            <a:endParaRPr sz="1400"/>
          </a:p>
        </p:txBody>
      </p:sp>
      <p:pic>
        <p:nvPicPr>
          <p:cNvPr id="276" name="Google Shape;276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088" y="2746300"/>
            <a:ext cx="3016837" cy="2132998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6"/>
          <p:cNvSpPr txBox="1">
            <a:spLocks noGrp="1"/>
          </p:cNvSpPr>
          <p:nvPr>
            <p:ph type="title"/>
          </p:nvPr>
        </p:nvSpPr>
        <p:spPr>
          <a:xfrm>
            <a:off x="239550" y="4800000"/>
            <a:ext cx="1742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2050 MFR</a:t>
            </a:r>
            <a:endParaRPr sz="1400"/>
          </a:p>
        </p:txBody>
      </p:sp>
      <p:pic>
        <p:nvPicPr>
          <p:cNvPr id="278" name="Google Shape;278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62125" y="2781900"/>
            <a:ext cx="3016837" cy="2132998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6"/>
          <p:cNvSpPr txBox="1">
            <a:spLocks noGrp="1"/>
          </p:cNvSpPr>
          <p:nvPr>
            <p:ph type="title"/>
          </p:nvPr>
        </p:nvSpPr>
        <p:spPr>
          <a:xfrm>
            <a:off x="3211350" y="4800000"/>
            <a:ext cx="1742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2050 LOW</a:t>
            </a:r>
            <a:endParaRPr sz="1400"/>
          </a:p>
        </p:txBody>
      </p:sp>
      <p:pic>
        <p:nvPicPr>
          <p:cNvPr id="280" name="Google Shape;280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93112" y="2781900"/>
            <a:ext cx="3016837" cy="2132998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6"/>
          <p:cNvSpPr txBox="1">
            <a:spLocks noGrp="1"/>
          </p:cNvSpPr>
          <p:nvPr>
            <p:ph type="title"/>
          </p:nvPr>
        </p:nvSpPr>
        <p:spPr>
          <a:xfrm>
            <a:off x="5878350" y="4800000"/>
            <a:ext cx="207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2050 LOW - NATURAL</a:t>
            </a:r>
            <a:endParaRPr sz="1400"/>
          </a:p>
        </p:txBody>
      </p:sp>
      <p:sp>
        <p:nvSpPr>
          <p:cNvPr id="282" name="Google Shape;282;p36"/>
          <p:cNvSpPr txBox="1"/>
          <p:nvPr/>
        </p:nvSpPr>
        <p:spPr>
          <a:xfrm>
            <a:off x="8069425" y="1550450"/>
            <a:ext cx="772500" cy="12315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PM</a:t>
            </a:r>
            <a:r>
              <a:rPr lang="en" baseline="-25000"/>
              <a:t>2.5</a:t>
            </a:r>
            <a:endParaRPr baseline="-25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aseline="-25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Western part of EMEP domain</a:t>
            </a:r>
            <a:endParaRPr sz="1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7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B5394"/>
                </a:solidFill>
              </a:rPr>
              <a:t>PM</a:t>
            </a:r>
            <a:r>
              <a:rPr lang="en" b="1" baseline="-25000">
                <a:solidFill>
                  <a:srgbClr val="0B5394"/>
                </a:solidFill>
              </a:rPr>
              <a:t>2.5</a:t>
            </a:r>
            <a:endParaRPr b="1" baseline="-25000">
              <a:solidFill>
                <a:srgbClr val="0B5394"/>
              </a:solidFill>
            </a:endParaRPr>
          </a:p>
        </p:txBody>
      </p:sp>
      <p:sp>
        <p:nvSpPr>
          <p:cNvPr id="288" name="Google Shape;288;p37"/>
          <p:cNvSpPr txBox="1">
            <a:spLocks noGrp="1"/>
          </p:cNvSpPr>
          <p:nvPr>
            <p:ph type="body" idx="1"/>
          </p:nvPr>
        </p:nvSpPr>
        <p:spPr>
          <a:xfrm>
            <a:off x="311700" y="542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uEMEP calculations show that in 2015 most of the population in EU, Western Balkan and EECCA live in areas that have PM</a:t>
            </a:r>
            <a:r>
              <a:rPr lang="en" sz="1600" baseline="-25000"/>
              <a:t>2.5</a:t>
            </a:r>
            <a:r>
              <a:rPr lang="en" sz="1600"/>
              <a:t> values above current WHO annual mean guideline values of 5 μgm</a:t>
            </a:r>
            <a:r>
              <a:rPr lang="en" sz="1600" baseline="30000"/>
              <a:t>−3</a:t>
            </a:r>
            <a:r>
              <a:rPr lang="en" sz="1600"/>
              <a:t> </a:t>
            </a:r>
            <a:endParaRPr sz="1600"/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By 2030, the Baseline scenario indicates that 75% of the EU population will still be exposed to PM</a:t>
            </a:r>
            <a:r>
              <a:rPr lang="en" sz="1600" baseline="-25000"/>
              <a:t>2.5</a:t>
            </a:r>
            <a:r>
              <a:rPr lang="en" sz="1600"/>
              <a:t> levels above 5 μg m</a:t>
            </a:r>
            <a:r>
              <a:rPr lang="en" sz="1600" baseline="30000"/>
              <a:t>−3</a:t>
            </a:r>
            <a:r>
              <a:rPr lang="en" sz="1600"/>
              <a:t>  (40% in the 2050 Baseline, 15% in 2050 MFR)</a:t>
            </a:r>
            <a:endParaRPr sz="1600"/>
          </a:p>
          <a:p>
            <a:pPr marL="457200" lvl="0" indent="-31496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For the </a:t>
            </a:r>
            <a:r>
              <a:rPr lang="en" sz="1600" b="1"/>
              <a:t>Western Balkan</a:t>
            </a:r>
            <a:r>
              <a:rPr lang="en" sz="1600"/>
              <a:t> and </a:t>
            </a:r>
            <a:r>
              <a:rPr lang="en" sz="1600" b="1"/>
              <a:t>EECCA</a:t>
            </a:r>
            <a:r>
              <a:rPr lang="en" sz="1600"/>
              <a:t> countries, the baseline scenario shows </a:t>
            </a:r>
            <a:r>
              <a:rPr lang="en" sz="1600" b="1"/>
              <a:t>much less improvement </a:t>
            </a:r>
            <a:r>
              <a:rPr lang="en" sz="1600"/>
              <a:t>in the PM</a:t>
            </a:r>
            <a:r>
              <a:rPr lang="en" sz="1600" baseline="-25000"/>
              <a:t>2.5</a:t>
            </a:r>
            <a:r>
              <a:rPr lang="en" sz="1600"/>
              <a:t> levels. For the EECCA countries, the 2050 baseline scenario gives </a:t>
            </a:r>
            <a:r>
              <a:rPr lang="en" sz="1600" b="1"/>
              <a:t>similar levels to 2015</a:t>
            </a:r>
            <a:r>
              <a:rPr lang="en" sz="1600"/>
              <a:t>. Implementation of more stringent air quality policies, and especially the MFR scenario, would result in significant reduction of PM</a:t>
            </a:r>
            <a:r>
              <a:rPr lang="en" sz="1600" baseline="-25000"/>
              <a:t>2.5</a:t>
            </a:r>
            <a:r>
              <a:rPr lang="en" sz="1600"/>
              <a:t> concentrations in these countries. However, some EECCA countries are limited in achieving very low PM concentrations by high levels of wind-blown dust.</a:t>
            </a:r>
            <a:endParaRPr sz="16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89" name="Google Shape;28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225" y="2679170"/>
            <a:ext cx="4571999" cy="234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2851" y="2740400"/>
            <a:ext cx="3572572" cy="234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8"/>
          <p:cNvSpPr txBox="1">
            <a:spLocks noGrp="1"/>
          </p:cNvSpPr>
          <p:nvPr>
            <p:ph type="title"/>
          </p:nvPr>
        </p:nvSpPr>
        <p:spPr>
          <a:xfrm>
            <a:off x="311700" y="-88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B5394"/>
                </a:solidFill>
              </a:rPr>
              <a:t>NO</a:t>
            </a:r>
            <a:r>
              <a:rPr lang="en" b="1" baseline="-25000">
                <a:solidFill>
                  <a:srgbClr val="0B5394"/>
                </a:solidFill>
              </a:rPr>
              <a:t>2</a:t>
            </a:r>
            <a:endParaRPr b="1" baseline="-25000">
              <a:solidFill>
                <a:srgbClr val="0B5394"/>
              </a:solidFill>
            </a:endParaRPr>
          </a:p>
        </p:txBody>
      </p:sp>
      <p:sp>
        <p:nvSpPr>
          <p:cNvPr id="296" name="Google Shape;296;p38"/>
          <p:cNvSpPr txBox="1">
            <a:spLocks noGrp="1"/>
          </p:cNvSpPr>
          <p:nvPr>
            <p:ph type="body" idx="1"/>
          </p:nvPr>
        </p:nvSpPr>
        <p:spPr>
          <a:xfrm>
            <a:off x="311700" y="542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uEMEP calculations show that in 2015 around 65% of the population in the EU, 40% of Western Balkan and 50% of EECCA countries lived in areas above the WHO NO</a:t>
            </a:r>
            <a:r>
              <a:rPr lang="en" baseline="-25000"/>
              <a:t>2</a:t>
            </a:r>
            <a:r>
              <a:rPr lang="en"/>
              <a:t> guideline value of 10 μgm</a:t>
            </a:r>
            <a:r>
              <a:rPr lang="en" baseline="30000"/>
              <a:t>−3</a:t>
            </a:r>
            <a:endParaRPr baseline="30000"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All the scenarios show that in 2050 less than 2% of the EU population are still exposed to levels above the recommended WHO exposure level of 10 μg m</a:t>
            </a:r>
            <a:r>
              <a:rPr lang="en" baseline="30000"/>
              <a:t>−3</a:t>
            </a:r>
            <a:r>
              <a:rPr lang="en"/>
              <a:t> . For the Western Balkan, 21% of the population is exposed to NO</a:t>
            </a:r>
            <a:r>
              <a:rPr lang="en" baseline="-25000"/>
              <a:t>2</a:t>
            </a:r>
            <a:r>
              <a:rPr lang="en"/>
              <a:t> above 10 μg m</a:t>
            </a:r>
            <a:r>
              <a:rPr lang="en" baseline="30000"/>
              <a:t>−3 </a:t>
            </a:r>
            <a:r>
              <a:rPr lang="en"/>
              <a:t>.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For the 2050 baseline, EECCA countries show an increase in NO</a:t>
            </a:r>
            <a:r>
              <a:rPr lang="en" baseline="-25000"/>
              <a:t>2</a:t>
            </a:r>
            <a:r>
              <a:rPr lang="en"/>
              <a:t> concentrations, compared to 2015, with about 50% of the population exposed to levels above 10 μg m</a:t>
            </a:r>
            <a:r>
              <a:rPr lang="en" baseline="30000"/>
              <a:t>−3</a:t>
            </a:r>
            <a:r>
              <a:rPr lang="en"/>
              <a:t> and still with 13% of the population (33 million inhabitants) above the 40 μg m</a:t>
            </a:r>
            <a:r>
              <a:rPr lang="en" baseline="30000"/>
              <a:t>−3</a:t>
            </a:r>
            <a:r>
              <a:rPr lang="en"/>
              <a:t> level. It is only with the implementation of MFR that NO</a:t>
            </a:r>
            <a:r>
              <a:rPr lang="en" baseline="-25000"/>
              <a:t>2</a:t>
            </a:r>
            <a:r>
              <a:rPr lang="en"/>
              <a:t> concentrations approach, but do not achieve, the WHO guidance level.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97" name="Google Shape;29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2" y="2763225"/>
            <a:ext cx="4634899" cy="22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8"/>
          <p:cNvPicPr preferRelativeResize="0"/>
          <p:nvPr/>
        </p:nvPicPr>
        <p:blipFill rotWithShape="1">
          <a:blip r:embed="rId4">
            <a:alphaModFix/>
          </a:blip>
          <a:srcRect l="8367" t="11616" r="-2484" b="-4174"/>
          <a:stretch/>
        </p:blipFill>
        <p:spPr>
          <a:xfrm>
            <a:off x="5519525" y="2763225"/>
            <a:ext cx="3559626" cy="238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05" name="Google Shape;30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396" y="0"/>
            <a:ext cx="893120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0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90A8"/>
                </a:solidFill>
              </a:rPr>
              <a:t>O</a:t>
            </a:r>
            <a:r>
              <a:rPr lang="en" b="1" baseline="-25000">
                <a:solidFill>
                  <a:srgbClr val="0090A8"/>
                </a:solidFill>
              </a:rPr>
              <a:t>3</a:t>
            </a:r>
            <a:r>
              <a:rPr lang="en" b="1">
                <a:solidFill>
                  <a:srgbClr val="0090A8"/>
                </a:solidFill>
              </a:rPr>
              <a:t> max: 2030 MFR - 2015,  January and August</a:t>
            </a:r>
            <a:endParaRPr b="1">
              <a:solidFill>
                <a:srgbClr val="0090A8"/>
              </a:solidFill>
            </a:endParaRPr>
          </a:p>
        </p:txBody>
      </p:sp>
      <p:sp>
        <p:nvSpPr>
          <p:cNvPr id="311" name="Google Shape;311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12" name="Google Shape;312;p40"/>
          <p:cNvPicPr preferRelativeResize="0"/>
          <p:nvPr/>
        </p:nvPicPr>
        <p:blipFill rotWithShape="1">
          <a:blip r:embed="rId3">
            <a:alphaModFix/>
          </a:blip>
          <a:srcRect l="22742" t="26151" r="3348" b="28327"/>
          <a:stretch/>
        </p:blipFill>
        <p:spPr>
          <a:xfrm>
            <a:off x="311700" y="784600"/>
            <a:ext cx="5068776" cy="234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0"/>
          <p:cNvPicPr preferRelativeResize="0"/>
          <p:nvPr/>
        </p:nvPicPr>
        <p:blipFill rotWithShape="1">
          <a:blip r:embed="rId4">
            <a:alphaModFix/>
          </a:blip>
          <a:srcRect l="21469" t="28087" r="3853" b="30992"/>
          <a:stretch/>
        </p:blipFill>
        <p:spPr>
          <a:xfrm>
            <a:off x="3935474" y="2914250"/>
            <a:ext cx="5121350" cy="2104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20" name="Google Shape;32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" y="4572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1"/>
          <p:cNvSpPr txBox="1"/>
          <p:nvPr/>
        </p:nvSpPr>
        <p:spPr>
          <a:xfrm>
            <a:off x="4535450" y="74700"/>
            <a:ext cx="4475400" cy="773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/>
              <a:t>SOMO35</a:t>
            </a:r>
            <a:r>
              <a:rPr lang="en" sz="1300"/>
              <a:t>:For each day the maximum of the running 8-hours average for O</a:t>
            </a:r>
            <a:r>
              <a:rPr lang="en" sz="1300" baseline="-25000"/>
              <a:t>3</a:t>
            </a:r>
            <a:r>
              <a:rPr lang="en" sz="1300"/>
              <a:t> is selected and the values over 35 ppb are summed over the whole year.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28" name="Google Shape;32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2"/>
          <p:cNvSpPr txBox="1"/>
          <p:nvPr/>
        </p:nvSpPr>
        <p:spPr>
          <a:xfrm>
            <a:off x="6344400" y="271900"/>
            <a:ext cx="2855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SOMO35 in EECCA - related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</a:t>
            </a:r>
            <a:r>
              <a:rPr lang="en" baseline="-25000"/>
              <a:t>2</a:t>
            </a:r>
            <a:r>
              <a:rPr lang="en"/>
              <a:t> emissions</a:t>
            </a:r>
            <a:endParaRPr/>
          </a:p>
        </p:txBody>
      </p:sp>
      <p:sp>
        <p:nvSpPr>
          <p:cNvPr id="330" name="Google Shape;330;p42"/>
          <p:cNvSpPr txBox="1"/>
          <p:nvPr/>
        </p:nvSpPr>
        <p:spPr>
          <a:xfrm>
            <a:off x="311700" y="4373675"/>
            <a:ext cx="84723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Reduction in the higher ozone values (e.g. SOMO35) everywhere for all scenarios </a:t>
            </a:r>
            <a:r>
              <a:rPr lang="en" b="1">
                <a:solidFill>
                  <a:schemeClr val="dk2"/>
                </a:solidFill>
              </a:rPr>
              <a:t>except for EECCA</a:t>
            </a:r>
            <a:r>
              <a:rPr lang="en">
                <a:solidFill>
                  <a:schemeClr val="dk2"/>
                </a:solidFill>
              </a:rPr>
              <a:t> (2050 MFR or LOW necessary)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3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Peak season MDA8 (WHO long term &lt; 60 ug/m3 ) 2015 and 2050 low</a:t>
            </a:r>
            <a:endParaRPr/>
          </a:p>
        </p:txBody>
      </p:sp>
      <p:sp>
        <p:nvSpPr>
          <p:cNvPr id="336" name="Google Shape;336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37" name="Google Shape;337;p43"/>
          <p:cNvPicPr preferRelativeResize="0"/>
          <p:nvPr/>
        </p:nvPicPr>
        <p:blipFill rotWithShape="1">
          <a:blip r:embed="rId3">
            <a:alphaModFix/>
          </a:blip>
          <a:srcRect l="21971" t="27411" r="2834" b="29439"/>
          <a:stretch/>
        </p:blipFill>
        <p:spPr>
          <a:xfrm>
            <a:off x="174925" y="1017725"/>
            <a:ext cx="5156549" cy="221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3"/>
          <p:cNvPicPr preferRelativeResize="0"/>
          <p:nvPr/>
        </p:nvPicPr>
        <p:blipFill rotWithShape="1">
          <a:blip r:embed="rId4">
            <a:alphaModFix/>
          </a:blip>
          <a:srcRect l="20540" t="27632" b="29219"/>
          <a:stretch/>
        </p:blipFill>
        <p:spPr>
          <a:xfrm>
            <a:off x="3870900" y="2924225"/>
            <a:ext cx="5449550" cy="2219274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3"/>
          <p:cNvSpPr txBox="1"/>
          <p:nvPr/>
        </p:nvSpPr>
        <p:spPr>
          <a:xfrm>
            <a:off x="331850" y="3746275"/>
            <a:ext cx="2916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MDA8=Peak-season average of daily maximum 8-hour mean ozone concentrations.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90A8"/>
                </a:solidFill>
              </a:rPr>
              <a:t>Summary</a:t>
            </a:r>
            <a:endParaRPr b="1">
              <a:solidFill>
                <a:srgbClr val="0090A8"/>
              </a:solidFill>
            </a:endParaRPr>
          </a:p>
        </p:txBody>
      </p:sp>
      <p:sp>
        <p:nvSpPr>
          <p:cNvPr id="345" name="Google Shape;345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/>
              <a:t>PM</a:t>
            </a:r>
            <a:r>
              <a:rPr lang="en" sz="1400" b="1" baseline="-25000"/>
              <a:t>2.5</a:t>
            </a:r>
            <a:r>
              <a:rPr lang="en" sz="1400" b="1"/>
              <a:t>: </a:t>
            </a:r>
            <a:endParaRPr sz="1400" b="1"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Achieving 5 𝜇</a:t>
            </a:r>
            <a:r>
              <a:rPr lang="en" sz="1400" i="1"/>
              <a:t>g/m</a:t>
            </a:r>
            <a:r>
              <a:rPr lang="en" sz="1400" i="1" baseline="30000"/>
              <a:t>3</a:t>
            </a:r>
            <a:r>
              <a:rPr lang="en" sz="1400"/>
              <a:t> is not likely for EU27+EFTA, Western Balkans or EECCA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/>
              <a:t>NO</a:t>
            </a:r>
            <a:r>
              <a:rPr lang="en" sz="1400" b="1" baseline="-25000"/>
              <a:t>2</a:t>
            </a:r>
            <a:r>
              <a:rPr lang="en" sz="1400" b="1"/>
              <a:t>:</a:t>
            </a:r>
            <a:endParaRPr sz="1400" b="1"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Achieving 10 𝜇</a:t>
            </a:r>
            <a:r>
              <a:rPr lang="en" sz="1400" i="1"/>
              <a:t>g/m</a:t>
            </a:r>
            <a:r>
              <a:rPr lang="en" sz="1400" i="1" baseline="30000"/>
              <a:t>3</a:t>
            </a:r>
            <a:r>
              <a:rPr lang="en" sz="1400"/>
              <a:t> for NO</a:t>
            </a:r>
            <a:r>
              <a:rPr lang="en" sz="1400" baseline="-25000"/>
              <a:t>2</a:t>
            </a:r>
            <a:r>
              <a:rPr lang="en" sz="1400"/>
              <a:t> is not likely under any scenario for EECCA, but may be possible in 2050 LOW for Western Balkans and 2050 Base for EU+EFTA</a:t>
            </a:r>
            <a:endParaRPr sz="14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1"/>
              <a:t>Ozone:</a:t>
            </a:r>
            <a:endParaRPr sz="1400" b="1"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Reduction in the higher ozone values (e.g. SOMO35) everywhere for all scenarios except for EECCA (2050 MFR or LOW necessary)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Winter time ozone is increasing due to less titration, summer time is reduced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WHO guideline values for ozone will not be met even for 2050 Low (only by European action)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/>
              <a:t>W. van Caspel on Friday: Taking into account changes in methane, global LOW scenario</a:t>
            </a:r>
            <a:endParaRPr sz="1400"/>
          </a:p>
        </p:txBody>
      </p:sp>
      <p:pic>
        <p:nvPicPr>
          <p:cNvPr id="346" name="Google Shape;34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6575" y="4318226"/>
            <a:ext cx="1727425" cy="78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5"/>
          <p:cNvSpPr txBox="1">
            <a:spLocks noGrp="1"/>
          </p:cNvSpPr>
          <p:nvPr>
            <p:ph type="title"/>
          </p:nvPr>
        </p:nvSpPr>
        <p:spPr>
          <a:xfrm>
            <a:off x="311700" y="170000"/>
            <a:ext cx="8625600" cy="7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00" b="1">
                <a:solidFill>
                  <a:schemeClr val="accent5"/>
                </a:solidFill>
              </a:rPr>
              <a:t>Source allocation of ozone: the local fraction methodology &amp; first results</a:t>
            </a:r>
            <a:endParaRPr sz="2920" b="1">
              <a:solidFill>
                <a:schemeClr val="accent5"/>
              </a:solidFill>
            </a:endParaRPr>
          </a:p>
        </p:txBody>
      </p:sp>
      <p:sp>
        <p:nvSpPr>
          <p:cNvPr id="352" name="Google Shape;352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10000"/>
          </a:bodyPr>
          <a:lstStyle/>
          <a:p>
            <a:pPr marL="457200" lvl="0" indent="-353060" algn="l" rtl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●"/>
            </a:pPr>
            <a:r>
              <a:rPr lang="en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Originally developed to give the fractions of pollutants from local sources. Used for downscaling (uEMEP)</a:t>
            </a: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3060" algn="l" rtl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●"/>
            </a:pPr>
            <a:r>
              <a:rPr lang="en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 technical method to track a large number (10 000 s) of pollutant sources.</a:t>
            </a: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3060" algn="l" rtl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●"/>
            </a:pPr>
            <a:r>
              <a:rPr lang="en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New: can track pollutants through chemical reactions (non linear species can be tracked)</a:t>
            </a: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3060" algn="l" rtl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●"/>
            </a:pPr>
            <a:r>
              <a:rPr lang="en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Gives the </a:t>
            </a:r>
            <a:r>
              <a:rPr lang="en" sz="2800" b="1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sensibility</a:t>
            </a:r>
            <a:r>
              <a:rPr lang="en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to (small) changes in emissions</a:t>
            </a: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3060" algn="l" rtl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●"/>
            </a:pPr>
            <a:r>
              <a:rPr lang="en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For example  </a:t>
            </a:r>
            <a:r>
              <a:rPr lang="en" sz="2400">
                <a:solidFill>
                  <a:srgbClr val="38761D"/>
                </a:solidFill>
                <a:latin typeface="Ubuntu"/>
                <a:ea typeface="Ubuntu"/>
                <a:cs typeface="Ubuntu"/>
                <a:sym typeface="Ubuntu"/>
              </a:rPr>
              <a:t>∂O</a:t>
            </a:r>
            <a:r>
              <a:rPr lang="en" sz="2400" baseline="-25000">
                <a:solidFill>
                  <a:srgbClr val="38761D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r>
              <a:rPr lang="en" sz="2400">
                <a:solidFill>
                  <a:srgbClr val="38761D"/>
                </a:solidFill>
                <a:latin typeface="Ubuntu"/>
                <a:ea typeface="Ubuntu"/>
                <a:cs typeface="Ubuntu"/>
                <a:sym typeface="Ubuntu"/>
              </a:rPr>
              <a:t>/∂E</a:t>
            </a:r>
            <a:r>
              <a:rPr lang="en" sz="2400" baseline="-25000">
                <a:solidFill>
                  <a:srgbClr val="38761D"/>
                </a:solidFill>
                <a:latin typeface="Ubuntu"/>
                <a:ea typeface="Ubuntu"/>
                <a:cs typeface="Ubuntu"/>
                <a:sym typeface="Ubuntu"/>
              </a:rPr>
              <a:t>k_NOx</a:t>
            </a:r>
            <a:r>
              <a:rPr lang="en" sz="2400" baseline="-25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 </a:t>
            </a: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how much Ozone changes for changes in NOx emissions in  region k.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</a:pPr>
            <a:endParaRPr sz="2800">
              <a:solidFill>
                <a:srgbClr val="ABBF0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53" name="Google Shape;353;p45" descr="Lynobservasjoner sanntid"/>
          <p:cNvPicPr preferRelativeResize="0"/>
          <p:nvPr/>
        </p:nvPicPr>
        <p:blipFill rotWithShape="1">
          <a:blip r:embed="rId3">
            <a:alphaModFix/>
          </a:blip>
          <a:srcRect l="8596" r="9220"/>
          <a:stretch/>
        </p:blipFill>
        <p:spPr>
          <a:xfrm>
            <a:off x="7075200" y="3963325"/>
            <a:ext cx="2066650" cy="114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90A8"/>
                </a:solidFill>
              </a:rPr>
              <a:t>MSC-W activities 2022/2023 presented at TFMM</a:t>
            </a:r>
            <a:endParaRPr b="1">
              <a:solidFill>
                <a:srgbClr val="0090A8"/>
              </a:solidFill>
            </a:endParaRPr>
          </a:p>
        </p:txBody>
      </p:sp>
      <p:sp>
        <p:nvSpPr>
          <p:cNvPr id="122" name="Google Shape;122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000"/>
              <a:buAutoNum type="arabicPeriod"/>
            </a:pPr>
            <a:r>
              <a:rPr lang="en" sz="2000" b="1">
                <a:solidFill>
                  <a:srgbClr val="38761D"/>
                </a:solidFill>
              </a:rPr>
              <a:t>Application of EMEP/uEMEP for the Gothenburg Protocol review</a:t>
            </a:r>
            <a:endParaRPr sz="2000" b="1">
              <a:solidFill>
                <a:srgbClr val="38761D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000"/>
              <a:buAutoNum type="arabicPeriod"/>
            </a:pPr>
            <a:r>
              <a:rPr lang="en" sz="2000" b="1">
                <a:solidFill>
                  <a:srgbClr val="38761D"/>
                </a:solidFill>
              </a:rPr>
              <a:t>Source allocation of ozone: the local fraction methodology &amp; first results</a:t>
            </a:r>
            <a:endParaRPr sz="2000" b="1">
              <a:solidFill>
                <a:srgbClr val="38761D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b="1"/>
              <a:t>Modelling of atmospheric volatile organic compounds using the EMEP MSC-W model</a:t>
            </a:r>
            <a:r>
              <a:rPr lang="en" sz="1600"/>
              <a:t>, Yao Ge (Thursday 11:10-11:30)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b="1"/>
              <a:t>The impact of methane and global emission reductions on European surface ozone concentrations</a:t>
            </a:r>
            <a:r>
              <a:rPr lang="en" sz="1600"/>
              <a:t>, Willem Van Caspel (Friday 9:40-10:00)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b="1" i="1">
                <a:solidFill>
                  <a:srgbClr val="B7B7B7"/>
                </a:solidFill>
              </a:rPr>
              <a:t>Using EMEP model in CAMS analysis of pollution episodes in European cities</a:t>
            </a:r>
            <a:r>
              <a:rPr lang="en" sz="1600" i="1">
                <a:solidFill>
                  <a:srgbClr val="B7B7B7"/>
                </a:solidFill>
              </a:rPr>
              <a:t>, Svetlana Tsyro (Wednesday 16:50-17:10) - cooperation with CAMS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28150" y="934106"/>
            <a:ext cx="10357949" cy="4067512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6"/>
          <p:cNvSpPr txBox="1"/>
          <p:nvPr/>
        </p:nvSpPr>
        <p:spPr>
          <a:xfrm>
            <a:off x="0" y="-169560"/>
            <a:ext cx="9720000" cy="1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 strike="noStrike">
                <a:solidFill>
                  <a:srgbClr val="6699CC"/>
                </a:solidFill>
                <a:latin typeface="Trebuchet MS"/>
                <a:ea typeface="Trebuchet MS"/>
                <a:cs typeface="Trebuchet MS"/>
                <a:sym typeface="Trebuchet MS"/>
              </a:rPr>
              <a:t>NL O</a:t>
            </a:r>
            <a:r>
              <a:rPr lang="en" sz="3200" b="0" strike="noStrike" baseline="-25000">
                <a:solidFill>
                  <a:srgbClr val="6699CC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r>
              <a:rPr lang="en" sz="3200" b="0" strike="noStrike">
                <a:solidFill>
                  <a:srgbClr val="6699CC"/>
                </a:solidFill>
                <a:latin typeface="Trebuchet MS"/>
                <a:ea typeface="Trebuchet MS"/>
                <a:cs typeface="Trebuchet MS"/>
                <a:sym typeface="Trebuchet MS"/>
              </a:rPr>
              <a:t> concentrations, July</a:t>
            </a:r>
            <a:br>
              <a:rPr lang="en" sz="1800"/>
            </a:br>
            <a:r>
              <a:rPr lang="en" sz="2900" b="0" strike="noStrike">
                <a:solidFill>
                  <a:srgbClr val="6699CC"/>
                </a:solidFill>
                <a:latin typeface="Trebuchet MS"/>
                <a:ea typeface="Trebuchet MS"/>
                <a:cs typeface="Trebuchet MS"/>
                <a:sym typeface="Trebuchet MS"/>
              </a:rPr>
              <a:t>All anthropogenic VOC NOx </a:t>
            </a:r>
            <a:r>
              <a:rPr lang="en" sz="2900">
                <a:solidFill>
                  <a:srgbClr val="6699CC"/>
                </a:solidFill>
                <a:latin typeface="Trebuchet MS"/>
                <a:ea typeface="Trebuchet MS"/>
                <a:cs typeface="Trebuchet MS"/>
                <a:sym typeface="Trebuchet MS"/>
              </a:rPr>
              <a:t>antropogenic</a:t>
            </a:r>
            <a:r>
              <a:rPr lang="en" sz="2900" b="0" strike="noStrike">
                <a:solidFill>
                  <a:srgbClr val="6699CC"/>
                </a:solidFill>
                <a:latin typeface="Trebuchet MS"/>
                <a:ea typeface="Trebuchet MS"/>
                <a:cs typeface="Trebuchet MS"/>
                <a:sym typeface="Trebuchet MS"/>
              </a:rPr>
              <a:t> emis 0-&gt;full</a:t>
            </a:r>
            <a:endParaRPr sz="2900" b="0" strike="noStrike">
              <a:solidFill>
                <a:srgbClr val="6699C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7"/>
          <p:cNvSpPr txBox="1"/>
          <p:nvPr/>
        </p:nvSpPr>
        <p:spPr>
          <a:xfrm>
            <a:off x="0" y="-169560"/>
            <a:ext cx="9720000" cy="1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 strike="noStrike">
                <a:solidFill>
                  <a:srgbClr val="6699CC"/>
                </a:solidFill>
                <a:latin typeface="Trebuchet MS"/>
                <a:ea typeface="Trebuchet MS"/>
                <a:cs typeface="Trebuchet MS"/>
                <a:sym typeface="Trebuchet MS"/>
              </a:rPr>
              <a:t>NL O</a:t>
            </a:r>
            <a:r>
              <a:rPr lang="en" sz="3200" b="0" strike="noStrike" baseline="-25000">
                <a:solidFill>
                  <a:srgbClr val="6699CC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r>
              <a:rPr lang="en" sz="3200" b="0" strike="noStrike">
                <a:solidFill>
                  <a:srgbClr val="6699CC"/>
                </a:solidFill>
                <a:latin typeface="Trebuchet MS"/>
                <a:ea typeface="Trebuchet MS"/>
                <a:cs typeface="Trebuchet MS"/>
                <a:sym typeface="Trebuchet MS"/>
              </a:rPr>
              <a:t> concentrations, </a:t>
            </a:r>
            <a:r>
              <a:rPr lang="en" sz="3200">
                <a:solidFill>
                  <a:srgbClr val="6699CC"/>
                </a:solidFill>
                <a:latin typeface="Trebuchet MS"/>
                <a:ea typeface="Trebuchet MS"/>
                <a:cs typeface="Trebuchet MS"/>
                <a:sym typeface="Trebuchet MS"/>
              </a:rPr>
              <a:t>Feb</a:t>
            </a:r>
            <a:br>
              <a:rPr lang="en" sz="1800"/>
            </a:br>
            <a:r>
              <a:rPr lang="en" sz="3200" b="0" strike="noStrike">
                <a:solidFill>
                  <a:srgbClr val="6699CC"/>
                </a:solidFill>
                <a:latin typeface="Trebuchet MS"/>
                <a:ea typeface="Trebuchet MS"/>
                <a:cs typeface="Trebuchet MS"/>
                <a:sym typeface="Trebuchet MS"/>
              </a:rPr>
              <a:t>All anthropogenic VOC NOx emis 0-&gt;full</a:t>
            </a:r>
            <a:endParaRPr sz="3200" b="0" strike="noStrike">
              <a:solidFill>
                <a:srgbClr val="6699C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65" name="Google Shape;36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91650" y="1045125"/>
            <a:ext cx="9720003" cy="4020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8"/>
          <p:cNvSpPr txBox="1"/>
          <p:nvPr/>
        </p:nvSpPr>
        <p:spPr>
          <a:xfrm>
            <a:off x="0" y="-169560"/>
            <a:ext cx="9720000" cy="1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 strike="noStrike">
                <a:solidFill>
                  <a:srgbClr val="6699CC"/>
                </a:solidFill>
                <a:latin typeface="Trebuchet MS"/>
                <a:ea typeface="Trebuchet MS"/>
                <a:cs typeface="Trebuchet MS"/>
                <a:sym typeface="Trebuchet MS"/>
              </a:rPr>
              <a:t>NL O</a:t>
            </a:r>
            <a:r>
              <a:rPr lang="en" sz="3200" b="0" strike="noStrike" baseline="-25000">
                <a:solidFill>
                  <a:srgbClr val="6699CC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r>
              <a:rPr lang="en" sz="3200" b="0" strike="noStrike">
                <a:solidFill>
                  <a:srgbClr val="6699CC"/>
                </a:solidFill>
                <a:latin typeface="Trebuchet MS"/>
                <a:ea typeface="Trebuchet MS"/>
                <a:cs typeface="Trebuchet MS"/>
                <a:sym typeface="Trebuchet MS"/>
              </a:rPr>
              <a:t> concentrations, </a:t>
            </a:r>
            <a:r>
              <a:rPr lang="en" sz="3200">
                <a:solidFill>
                  <a:srgbClr val="6699CC"/>
                </a:solidFill>
                <a:latin typeface="Trebuchet MS"/>
                <a:ea typeface="Trebuchet MS"/>
                <a:cs typeface="Trebuchet MS"/>
                <a:sym typeface="Trebuchet MS"/>
              </a:rPr>
              <a:t>one year</a:t>
            </a:r>
            <a:br>
              <a:rPr lang="en" sz="1800"/>
            </a:br>
            <a:r>
              <a:rPr lang="en" sz="3200" b="0" strike="noStrike">
                <a:solidFill>
                  <a:srgbClr val="6699CC"/>
                </a:solidFill>
                <a:latin typeface="Trebuchet MS"/>
                <a:ea typeface="Trebuchet MS"/>
                <a:cs typeface="Trebuchet MS"/>
                <a:sym typeface="Trebuchet MS"/>
              </a:rPr>
              <a:t>All anthropogenic VOC NOx emis 0-&gt;full</a:t>
            </a:r>
            <a:endParaRPr sz="3200" b="0" strike="noStrike">
              <a:solidFill>
                <a:srgbClr val="6699C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71" name="Google Shape;37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43900" y="945938"/>
            <a:ext cx="10066273" cy="4061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9"/>
          <p:cNvSpPr txBox="1"/>
          <p:nvPr/>
        </p:nvSpPr>
        <p:spPr>
          <a:xfrm>
            <a:off x="0" y="-135000"/>
            <a:ext cx="92142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 strike="noStrike">
                <a:solidFill>
                  <a:srgbClr val="6699CC"/>
                </a:solidFill>
                <a:latin typeface="Trebuchet MS"/>
                <a:ea typeface="Trebuchet MS"/>
                <a:cs typeface="Trebuchet MS"/>
                <a:sym typeface="Trebuchet MS"/>
              </a:rPr>
              <a:t>Spain O</a:t>
            </a:r>
            <a:r>
              <a:rPr lang="en" sz="3200" b="0" strike="noStrike" baseline="-25000">
                <a:solidFill>
                  <a:srgbClr val="6699CC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r>
              <a:rPr lang="en" sz="3200" b="0" strike="noStrike">
                <a:solidFill>
                  <a:srgbClr val="6699CC"/>
                </a:solidFill>
                <a:latin typeface="Trebuchet MS"/>
                <a:ea typeface="Trebuchet MS"/>
                <a:cs typeface="Trebuchet MS"/>
                <a:sym typeface="Trebuchet MS"/>
              </a:rPr>
              <a:t> concentrations, </a:t>
            </a:r>
            <a:r>
              <a:rPr lang="en" sz="3200">
                <a:solidFill>
                  <a:srgbClr val="6699CC"/>
                </a:solidFill>
                <a:latin typeface="Trebuchet MS"/>
                <a:ea typeface="Trebuchet MS"/>
                <a:cs typeface="Trebuchet MS"/>
                <a:sym typeface="Trebuchet MS"/>
              </a:rPr>
              <a:t>one year</a:t>
            </a:r>
            <a:br>
              <a:rPr lang="en" sz="1800"/>
            </a:br>
            <a:r>
              <a:rPr lang="en" sz="3200" b="0" strike="noStrike">
                <a:solidFill>
                  <a:srgbClr val="6699CC"/>
                </a:solidFill>
                <a:latin typeface="Trebuchet MS"/>
                <a:ea typeface="Trebuchet MS"/>
                <a:cs typeface="Trebuchet MS"/>
                <a:sym typeface="Trebuchet MS"/>
              </a:rPr>
              <a:t>All anthropogenic VOC NOx emis 0-&gt;full</a:t>
            </a:r>
            <a:endParaRPr sz="3200" b="0" strike="noStrike">
              <a:solidFill>
                <a:srgbClr val="6699C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77" name="Google Shape;37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2975" y="863156"/>
            <a:ext cx="10184525" cy="407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0"/>
          <p:cNvSpPr txBox="1"/>
          <p:nvPr/>
        </p:nvSpPr>
        <p:spPr>
          <a:xfrm>
            <a:off x="685800" y="214410"/>
            <a:ext cx="83142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strike="noStrik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Summary</a:t>
            </a:r>
            <a:endParaRPr sz="3200" b="1" strike="noStrike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3" name="Google Shape;383;p50"/>
          <p:cNvSpPr txBox="1"/>
          <p:nvPr/>
        </p:nvSpPr>
        <p:spPr>
          <a:xfrm>
            <a:off x="180000" y="1104540"/>
            <a:ext cx="8820000" cy="3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 strike="noStrike">
                <a:solidFill>
                  <a:schemeClr val="dk1"/>
                </a:solidFill>
              </a:rPr>
              <a:t>Local Fractions allow to compute the concentration/emissions</a:t>
            </a:r>
            <a:r>
              <a:rPr lang="en" sz="1900">
                <a:solidFill>
                  <a:schemeClr val="dk1"/>
                </a:solidFill>
              </a:rPr>
              <a:t> </a:t>
            </a:r>
            <a:r>
              <a:rPr lang="en" sz="1900" strike="noStrike">
                <a:solidFill>
                  <a:schemeClr val="dk1"/>
                </a:solidFill>
              </a:rPr>
              <a:t>relationship over a large emission range</a:t>
            </a:r>
            <a:r>
              <a:rPr lang="en" sz="1900">
                <a:solidFill>
                  <a:schemeClr val="dk1"/>
                </a:solidFill>
              </a:rPr>
              <a:t> </a:t>
            </a:r>
            <a:r>
              <a:rPr lang="en" sz="1900" b="1">
                <a:solidFill>
                  <a:schemeClr val="dk1"/>
                </a:solidFill>
              </a:rPr>
              <a:t>very efficiently</a:t>
            </a:r>
            <a:endParaRPr sz="1900" b="1" strike="noStrike">
              <a:solidFill>
                <a:schemeClr val="dk1"/>
              </a:solidFill>
            </a:endParaRPr>
          </a:p>
          <a:p>
            <a:pPr marL="457200" marR="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 Work now and further: </a:t>
            </a:r>
            <a:endParaRPr sz="1900">
              <a:solidFill>
                <a:schemeClr val="dk1"/>
              </a:solidFill>
            </a:endParaRPr>
          </a:p>
          <a:p>
            <a:pPr marL="914400" marR="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 sz="1900">
                <a:solidFill>
                  <a:schemeClr val="dk1"/>
                </a:solidFill>
              </a:rPr>
              <a:t>Include more relevant indicators (e.g. O</a:t>
            </a:r>
            <a:r>
              <a:rPr lang="en" sz="1900" baseline="-25000">
                <a:solidFill>
                  <a:schemeClr val="dk1"/>
                </a:solidFill>
              </a:rPr>
              <a:t>3</a:t>
            </a:r>
            <a:r>
              <a:rPr lang="en" sz="1900">
                <a:solidFill>
                  <a:schemeClr val="dk1"/>
                </a:solidFill>
              </a:rPr>
              <a:t>max, SOMO35, MDA8)</a:t>
            </a:r>
            <a:endParaRPr sz="1900">
              <a:solidFill>
                <a:schemeClr val="dk1"/>
              </a:solidFill>
            </a:endParaRPr>
          </a:p>
          <a:p>
            <a:pPr marL="914400" marR="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 sz="1900">
                <a:solidFill>
                  <a:schemeClr val="dk1"/>
                </a:solidFill>
              </a:rPr>
              <a:t>Investigate non-linearities, e.g. vary levels of emissions</a:t>
            </a:r>
            <a:endParaRPr sz="1900">
              <a:solidFill>
                <a:schemeClr val="dk1"/>
              </a:solidFill>
            </a:endParaRPr>
          </a:p>
          <a:p>
            <a:pPr marL="914400" marR="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 sz="1900">
                <a:solidFill>
                  <a:schemeClr val="dk1"/>
                </a:solidFill>
              </a:rPr>
              <a:t>Discuss &amp; work with CIAM above inclusion in GAINS</a:t>
            </a:r>
            <a:endParaRPr sz="1900">
              <a:solidFill>
                <a:schemeClr val="dk1"/>
              </a:solidFill>
            </a:endParaRPr>
          </a:p>
          <a:p>
            <a:pPr marL="914400" marR="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 sz="1900">
                <a:solidFill>
                  <a:schemeClr val="dk1"/>
                </a:solidFill>
              </a:rPr>
              <a:t>Compare methodologies, e.g. TFHTAP</a:t>
            </a:r>
            <a:endParaRPr sz="1900">
              <a:solidFill>
                <a:schemeClr val="dk1"/>
              </a:solidFill>
            </a:endParaRPr>
          </a:p>
          <a:p>
            <a:pPr marL="457200" marR="0" lvl="0" indent="0" algn="l" rtl="0">
              <a:spcBef>
                <a:spcPts val="697"/>
              </a:spcBef>
              <a:spcAft>
                <a:spcPts val="0"/>
              </a:spcAft>
              <a:buNone/>
            </a:pPr>
            <a:endParaRPr sz="1900" strike="noStrike">
              <a:solidFill>
                <a:schemeClr val="dk1"/>
              </a:solidFill>
            </a:endParaRPr>
          </a:p>
          <a:p>
            <a:pPr marL="457200" marR="0" lvl="0" indent="-349250" algn="l" rtl="0">
              <a:spcBef>
                <a:spcPts val="697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 strike="noStrike">
                <a:solidFill>
                  <a:schemeClr val="dk1"/>
                </a:solidFill>
              </a:rPr>
              <a:t> Working on </a:t>
            </a:r>
            <a:r>
              <a:rPr lang="en" sz="1900">
                <a:solidFill>
                  <a:schemeClr val="dk1"/>
                </a:solidFill>
              </a:rPr>
              <a:t>h</a:t>
            </a:r>
            <a:r>
              <a:rPr lang="en" sz="1900" strike="noStrike">
                <a:solidFill>
                  <a:schemeClr val="dk1"/>
                </a:solidFill>
              </a:rPr>
              <a:t>ow to use and present all this information</a:t>
            </a:r>
            <a:r>
              <a:rPr lang="en" sz="1900">
                <a:solidFill>
                  <a:schemeClr val="dk1"/>
                </a:solidFill>
              </a:rPr>
              <a:t> </a:t>
            </a:r>
            <a:r>
              <a:rPr lang="en" sz="1900" strike="noStrike">
                <a:solidFill>
                  <a:schemeClr val="dk1"/>
                </a:solidFill>
              </a:rPr>
              <a:t> </a:t>
            </a:r>
            <a:endParaRPr sz="1900" strike="noStrik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SLIDES</a:t>
            </a:r>
            <a:endParaRPr/>
          </a:p>
        </p:txBody>
      </p:sp>
      <p:sp>
        <p:nvSpPr>
          <p:cNvPr id="389" name="Google Shape;389;p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52"/>
          <p:cNvPicPr preferRelativeResize="0"/>
          <p:nvPr/>
        </p:nvPicPr>
        <p:blipFill rotWithShape="1">
          <a:blip r:embed="rId3">
            <a:alphaModFix/>
          </a:blip>
          <a:srcRect r="64797"/>
          <a:stretch/>
        </p:blipFill>
        <p:spPr>
          <a:xfrm>
            <a:off x="-5150" y="-27825"/>
            <a:ext cx="181065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4425" y="4367000"/>
            <a:ext cx="583583" cy="7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52"/>
          <p:cNvSpPr txBox="1"/>
          <p:nvPr/>
        </p:nvSpPr>
        <p:spPr>
          <a:xfrm>
            <a:off x="1842600" y="85950"/>
            <a:ext cx="6124500" cy="497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Change in </a:t>
            </a:r>
            <a:r>
              <a:rPr lang="en">
                <a:solidFill>
                  <a:schemeClr val="dk1"/>
                </a:solidFill>
              </a:rPr>
              <a:t>NH</a:t>
            </a:r>
            <a:r>
              <a:rPr lang="en" baseline="-25000">
                <a:solidFill>
                  <a:schemeClr val="dk1"/>
                </a:solidFill>
              </a:rPr>
              <a:t>3</a:t>
            </a:r>
            <a:r>
              <a:rPr lang="en">
                <a:solidFill>
                  <a:schemeClr val="dk1"/>
                </a:solidFill>
              </a:rPr>
              <a:t> emissions</a:t>
            </a:r>
            <a:r>
              <a:rPr lang="en" b="1"/>
              <a:t>: -12% (west EMEP)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NH</a:t>
            </a:r>
            <a:r>
              <a:rPr lang="en" b="1" baseline="-25000">
                <a:solidFill>
                  <a:schemeClr val="dk1"/>
                </a:solidFill>
              </a:rPr>
              <a:t>3</a:t>
            </a:r>
            <a:r>
              <a:rPr lang="en" b="1">
                <a:solidFill>
                  <a:schemeClr val="dk1"/>
                </a:solidFill>
              </a:rPr>
              <a:t>+ NH</a:t>
            </a:r>
            <a:r>
              <a:rPr lang="en" b="1" baseline="-25000">
                <a:solidFill>
                  <a:schemeClr val="dk1"/>
                </a:solidFill>
              </a:rPr>
              <a:t>4</a:t>
            </a:r>
            <a:r>
              <a:rPr lang="en" b="1" baseline="30000">
                <a:solidFill>
                  <a:schemeClr val="dk1"/>
                </a:solidFill>
              </a:rPr>
              <a:t>+</a:t>
            </a:r>
            <a:r>
              <a:rPr lang="en" b="1">
                <a:solidFill>
                  <a:schemeClr val="dk1"/>
                </a:solidFill>
              </a:rPr>
              <a:t>: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Obs: - 28%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Mod: - 26%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NH</a:t>
            </a:r>
            <a:r>
              <a:rPr lang="en" b="1" baseline="-25000"/>
              <a:t>4</a:t>
            </a:r>
            <a:r>
              <a:rPr lang="en" b="1" baseline="30000"/>
              <a:t>+</a:t>
            </a:r>
            <a:r>
              <a:rPr lang="en" b="1"/>
              <a:t> aerosol: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Obs: - 49 %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Mod: - 49 %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NH</a:t>
            </a:r>
            <a:r>
              <a:rPr lang="en" b="1" baseline="-25000"/>
              <a:t>3</a:t>
            </a:r>
            <a:r>
              <a:rPr lang="en" b="1"/>
              <a:t> in air: </a:t>
            </a:r>
            <a:r>
              <a:rPr lang="en"/>
              <a:t>very few statistically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significant trends (and few sites),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on average a positive trends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(by ca. 30%)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Reduced N wet deposition: </a:t>
            </a:r>
            <a:r>
              <a:rPr lang="en"/>
              <a:t>few statistically significant trends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Obs: - 6%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Mod: - 5%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7" name="Google Shape;397;p52"/>
          <p:cNvPicPr preferRelativeResize="0"/>
          <p:nvPr/>
        </p:nvPicPr>
        <p:blipFill rotWithShape="1">
          <a:blip r:embed="rId5">
            <a:alphaModFix/>
          </a:blip>
          <a:srcRect l="8011" t="13067" r="13899" b="14813"/>
          <a:stretch/>
        </p:blipFill>
        <p:spPr>
          <a:xfrm>
            <a:off x="7252121" y="4367000"/>
            <a:ext cx="1865878" cy="7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52"/>
          <p:cNvSpPr txBox="1">
            <a:spLocks noGrp="1"/>
          </p:cNvSpPr>
          <p:nvPr>
            <p:ph type="title"/>
          </p:nvPr>
        </p:nvSpPr>
        <p:spPr>
          <a:xfrm>
            <a:off x="7108775" y="48375"/>
            <a:ext cx="1939500" cy="9897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60"/>
              <a:t>Trends in reduced nitrogen</a:t>
            </a:r>
            <a:endParaRPr sz="2160"/>
          </a:p>
        </p:txBody>
      </p:sp>
      <p:sp>
        <p:nvSpPr>
          <p:cNvPr id="399" name="Google Shape;399;p52"/>
          <p:cNvSpPr txBox="1"/>
          <p:nvPr/>
        </p:nvSpPr>
        <p:spPr>
          <a:xfrm>
            <a:off x="4572000" y="1155900"/>
            <a:ext cx="4394100" cy="27861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The modest reductions in reported</a:t>
            </a:r>
            <a:endParaRPr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NH</a:t>
            </a:r>
            <a:r>
              <a:rPr lang="en" baseline="-25000">
                <a:solidFill>
                  <a:srgbClr val="38761D"/>
                </a:solidFill>
              </a:rPr>
              <a:t>3</a:t>
            </a:r>
            <a:r>
              <a:rPr lang="en">
                <a:solidFill>
                  <a:srgbClr val="38761D"/>
                </a:solidFill>
              </a:rPr>
              <a:t> emissions in EMEP west is </a:t>
            </a:r>
            <a:endParaRPr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confirmed by observations and </a:t>
            </a:r>
            <a:endParaRPr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modelling results. Large differences</a:t>
            </a:r>
            <a:endParaRPr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in trends for different reduced nitrogen</a:t>
            </a:r>
            <a:endParaRPr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compounds can be explained by interactions with sulphur and oxidized nitrogen compounds</a:t>
            </a:r>
            <a:endParaRPr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rgbClr val="0090A8"/>
                </a:solidFill>
              </a:rPr>
              <a:t>Do the reduced formation of NH</a:t>
            </a:r>
            <a:r>
              <a:rPr lang="en" sz="1900" b="1" i="1" baseline="-25000">
                <a:solidFill>
                  <a:srgbClr val="0090A8"/>
                </a:solidFill>
              </a:rPr>
              <a:t>4</a:t>
            </a:r>
            <a:r>
              <a:rPr lang="en" sz="1900" b="1" i="1" baseline="30000">
                <a:solidFill>
                  <a:srgbClr val="0090A8"/>
                </a:solidFill>
              </a:rPr>
              <a:t>+</a:t>
            </a:r>
            <a:r>
              <a:rPr lang="en" sz="1900" b="1" i="1">
                <a:solidFill>
                  <a:srgbClr val="0090A8"/>
                </a:solidFill>
              </a:rPr>
              <a:t> aerosol imply reduced transport distance (more ‘local’ deposition)?</a:t>
            </a:r>
            <a:endParaRPr sz="1900" b="1" i="1">
              <a:solidFill>
                <a:srgbClr val="0090A8"/>
              </a:solidFill>
            </a:endParaRPr>
          </a:p>
        </p:txBody>
      </p:sp>
      <p:pic>
        <p:nvPicPr>
          <p:cNvPr id="400" name="Google Shape;400;p5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39731" y="4470127"/>
            <a:ext cx="1939344" cy="646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3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rPr lang="en" sz="2420" b="1">
                <a:solidFill>
                  <a:srgbClr val="0090A8"/>
                </a:solidFill>
              </a:rPr>
              <a:t>Country-to-itself contributions, brute force and ‘local fraction’</a:t>
            </a:r>
            <a:endParaRPr sz="2420" b="1">
              <a:solidFill>
                <a:srgbClr val="0090A8"/>
              </a:solidFill>
            </a:endParaRPr>
          </a:p>
        </p:txBody>
      </p:sp>
      <p:sp>
        <p:nvSpPr>
          <p:cNvPr id="406" name="Google Shape;406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07" name="Google Shape;40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600" y="1017725"/>
            <a:ext cx="6700047" cy="41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4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 b="1">
                <a:solidFill>
                  <a:srgbClr val="0090A8"/>
                </a:solidFill>
              </a:rPr>
              <a:t>Trend in the fraction of NH</a:t>
            </a:r>
            <a:r>
              <a:rPr lang="en" sz="1820" b="1" baseline="-25000">
                <a:solidFill>
                  <a:srgbClr val="0090A8"/>
                </a:solidFill>
              </a:rPr>
              <a:t>3</a:t>
            </a:r>
            <a:r>
              <a:rPr lang="en" sz="1820" b="1">
                <a:solidFill>
                  <a:srgbClr val="0090A8"/>
                </a:solidFill>
              </a:rPr>
              <a:t> emission that deposits within the country itself</a:t>
            </a:r>
            <a:endParaRPr sz="1820" b="1">
              <a:solidFill>
                <a:srgbClr val="0090A8"/>
              </a:solidFill>
            </a:endParaRPr>
          </a:p>
        </p:txBody>
      </p:sp>
      <p:sp>
        <p:nvSpPr>
          <p:cNvPr id="413" name="Google Shape;413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14" name="Google Shape;41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150" y="1087575"/>
            <a:ext cx="6335001" cy="388485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54"/>
          <p:cNvSpPr txBox="1"/>
          <p:nvPr/>
        </p:nvSpPr>
        <p:spPr>
          <a:xfrm>
            <a:off x="6865425" y="1865700"/>
            <a:ext cx="22902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Positive slope (stat. sign. for half) for all countries except 5 EECCA, 1 West Balkan and NL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15 countries has a trend of more than 3%/decade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aseline="-25000"/>
          </a:p>
        </p:txBody>
      </p:sp>
      <p:sp>
        <p:nvSpPr>
          <p:cNvPr id="416" name="Google Shape;416;p54"/>
          <p:cNvSpPr txBox="1"/>
          <p:nvPr/>
        </p:nvSpPr>
        <p:spPr>
          <a:xfrm>
            <a:off x="6848475" y="4482650"/>
            <a:ext cx="2324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EMEP Status report 1/2022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5"/>
          <p:cNvSpPr txBox="1">
            <a:spLocks noGrp="1"/>
          </p:cNvSpPr>
          <p:nvPr>
            <p:ph type="title"/>
          </p:nvPr>
        </p:nvSpPr>
        <p:spPr>
          <a:xfrm>
            <a:off x="685800" y="519210"/>
            <a:ext cx="8314200" cy="792000"/>
          </a:xfrm>
          <a:prstGeom prst="rect">
            <a:avLst/>
          </a:prstGeom>
        </p:spPr>
        <p:txBody>
          <a:bodyPr spcFirstLastPara="1" wrap="square" lIns="90000" tIns="46800" rIns="90000" bIns="468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55"/>
          <p:cNvSpPr txBox="1">
            <a:spLocks noGrp="1"/>
          </p:cNvSpPr>
          <p:nvPr>
            <p:ph type="body" idx="1"/>
          </p:nvPr>
        </p:nvSpPr>
        <p:spPr>
          <a:xfrm>
            <a:off x="180000" y="1485540"/>
            <a:ext cx="8820000" cy="35097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23" name="Google Shape;42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7975" y="51920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9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90A8"/>
                </a:solidFill>
              </a:rPr>
              <a:t>Scenarios assessment relevant for the Gothenburg Protocol  review</a:t>
            </a:r>
            <a:endParaRPr b="1">
              <a:solidFill>
                <a:srgbClr val="0090A8"/>
              </a:solidFill>
            </a:endParaRPr>
          </a:p>
        </p:txBody>
      </p:sp>
      <p:sp>
        <p:nvSpPr>
          <p:cNvPr id="128" name="Google Shape;128;p29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7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the WHO air quality guidelines be attained under a revised Gothenburg protocol (</a:t>
            </a:r>
            <a:r>
              <a:rPr lang="en" sz="1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far can we get</a:t>
            </a: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)?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Focus on Europe: Future scenarios for the EU, West Balkans and EECCA - </a:t>
            </a:r>
            <a:r>
              <a:rPr lang="en" sz="1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differences between regions?</a:t>
            </a:r>
            <a:endParaRPr sz="15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CIAM (IIASA) provided emissions for Baseline, Maximum technical feasible reduction (MFR) and an additional scenario with diet changes and other climate related reductions (LOW)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○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2015, 2030, 2050 (Baseline/CLE, MFR, LOW)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Future scenarios were calculated with both 2005 &amp; 2015 meteorology, and EMEP MSC-W model results on 0.1x0.1 degree </a:t>
            </a:r>
            <a:r>
              <a:rPr lang="en" sz="15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provided to CCE, ICP Vegetation, ICP Waters, ICP materials </a:t>
            </a: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ex-post analysis. Here we focus on the runs using 2015 meteorology 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en" sz="1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Boundary conditions were kept constant</a:t>
            </a:r>
            <a:endParaRPr sz="15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Focus on PM</a:t>
            </a:r>
            <a:r>
              <a:rPr lang="en" sz="15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2.5</a:t>
            </a: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NO</a:t>
            </a:r>
            <a:r>
              <a:rPr lang="en" sz="15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 </a:t>
            </a: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(O</a:t>
            </a:r>
            <a:r>
              <a:rPr lang="en" sz="15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Additional model runs for looking at the effect of CH</a:t>
            </a:r>
            <a:r>
              <a:rPr lang="en" sz="15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non-European mitigation performed - covered in presentation by Willem on Wednesday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29"/>
          <p:cNvSpPr txBox="1"/>
          <p:nvPr/>
        </p:nvSpPr>
        <p:spPr>
          <a:xfrm>
            <a:off x="419450" y="4758600"/>
            <a:ext cx="8520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</a:rPr>
              <a:t>EMEP Status Report 2022, Chapter 4 (</a:t>
            </a:r>
            <a:r>
              <a:rPr lang="en" sz="1300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https://emep.int/publ/reports/2022/EMEP_Status_Report_1_2022.pdf</a:t>
            </a:r>
            <a:r>
              <a:rPr lang="en" sz="1300">
                <a:solidFill>
                  <a:srgbClr val="999999"/>
                </a:solidFill>
              </a:rPr>
              <a:t> )</a:t>
            </a:r>
            <a:endParaRPr sz="13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6"/>
          <p:cNvSpPr txBox="1">
            <a:spLocks noGrp="1"/>
          </p:cNvSpPr>
          <p:nvPr>
            <p:ph type="title"/>
          </p:nvPr>
        </p:nvSpPr>
        <p:spPr>
          <a:xfrm>
            <a:off x="685800" y="519210"/>
            <a:ext cx="8314200" cy="792000"/>
          </a:xfrm>
          <a:prstGeom prst="rect">
            <a:avLst/>
          </a:prstGeom>
        </p:spPr>
        <p:txBody>
          <a:bodyPr spcFirstLastPara="1" wrap="square" lIns="90000" tIns="46800" rIns="90000" bIns="468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56"/>
          <p:cNvSpPr txBox="1">
            <a:spLocks noGrp="1"/>
          </p:cNvSpPr>
          <p:nvPr>
            <p:ph type="body" idx="1"/>
          </p:nvPr>
        </p:nvSpPr>
        <p:spPr>
          <a:xfrm>
            <a:off x="180000" y="1485540"/>
            <a:ext cx="8820000" cy="35097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30" name="Google Shape;430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28575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7"/>
          <p:cNvSpPr txBox="1">
            <a:spLocks noGrp="1"/>
          </p:cNvSpPr>
          <p:nvPr>
            <p:ph type="title"/>
          </p:nvPr>
        </p:nvSpPr>
        <p:spPr>
          <a:xfrm>
            <a:off x="685800" y="519210"/>
            <a:ext cx="8314200" cy="792000"/>
          </a:xfrm>
          <a:prstGeom prst="rect">
            <a:avLst/>
          </a:prstGeom>
        </p:spPr>
        <p:txBody>
          <a:bodyPr spcFirstLastPara="1" wrap="square" lIns="90000" tIns="46800" rIns="90000" bIns="468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NOx-F VOC K</a:t>
            </a:r>
            <a:endParaRPr/>
          </a:p>
        </p:txBody>
      </p:sp>
      <p:sp>
        <p:nvSpPr>
          <p:cNvPr id="436" name="Google Shape;436;p57"/>
          <p:cNvSpPr txBox="1">
            <a:spLocks noGrp="1"/>
          </p:cNvSpPr>
          <p:nvPr>
            <p:ph type="body" idx="1"/>
          </p:nvPr>
        </p:nvSpPr>
        <p:spPr>
          <a:xfrm>
            <a:off x="180000" y="1485540"/>
            <a:ext cx="8820000" cy="35097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37" name="Google Shape;43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1265438"/>
            <a:ext cx="5324475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9513" y="2844013"/>
            <a:ext cx="5324475" cy="22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8"/>
          <p:cNvSpPr txBox="1">
            <a:spLocks noGrp="1"/>
          </p:cNvSpPr>
          <p:nvPr>
            <p:ph type="title"/>
          </p:nvPr>
        </p:nvSpPr>
        <p:spPr>
          <a:xfrm>
            <a:off x="685800" y="519210"/>
            <a:ext cx="8314200" cy="792000"/>
          </a:xfrm>
          <a:prstGeom prst="rect">
            <a:avLst/>
          </a:prstGeom>
        </p:spPr>
        <p:txBody>
          <a:bodyPr spcFirstLastPara="1" wrap="square" lIns="90000" tIns="46800" rIns="90000" bIns="468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58"/>
          <p:cNvSpPr txBox="1">
            <a:spLocks noGrp="1"/>
          </p:cNvSpPr>
          <p:nvPr>
            <p:ph type="body" idx="1"/>
          </p:nvPr>
        </p:nvSpPr>
        <p:spPr>
          <a:xfrm>
            <a:off x="180000" y="1485540"/>
            <a:ext cx="8820000" cy="35097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lon: -2 to 21 deg E, and lat: 43 to 55</a:t>
            </a:r>
            <a:endParaRPr/>
          </a:p>
        </p:txBody>
      </p:sp>
      <p:pic>
        <p:nvPicPr>
          <p:cNvPr id="445" name="Google Shape;445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4688" y="0"/>
            <a:ext cx="503647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58"/>
          <p:cNvSpPr txBox="1"/>
          <p:nvPr/>
        </p:nvSpPr>
        <p:spPr>
          <a:xfrm>
            <a:off x="5348725" y="3370250"/>
            <a:ext cx="1223400" cy="9603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</a:rPr>
              <a:t>WP 2022/2023 elements</a:t>
            </a:r>
            <a:endParaRPr b="1">
              <a:solidFill>
                <a:schemeClr val="accent5"/>
              </a:solidFill>
            </a:endParaRPr>
          </a:p>
        </p:txBody>
      </p:sp>
      <p:sp>
        <p:nvSpPr>
          <p:cNvPr id="452" name="Google Shape;452;p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-305044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ct val="100000"/>
              <a:buChar char="➔"/>
            </a:pPr>
            <a:r>
              <a:rPr lang="en" sz="4815" b="1">
                <a:solidFill>
                  <a:srgbClr val="38761D"/>
                </a:solidFill>
              </a:rPr>
              <a:t>1.1.1.2</a:t>
            </a:r>
            <a:r>
              <a:rPr lang="en" sz="4815">
                <a:solidFill>
                  <a:srgbClr val="38761D"/>
                </a:solidFill>
              </a:rPr>
              <a:t> Revising historical PM</a:t>
            </a:r>
            <a:r>
              <a:rPr lang="en" sz="4815" baseline="-25000">
                <a:solidFill>
                  <a:srgbClr val="38761D"/>
                </a:solidFill>
              </a:rPr>
              <a:t>2.5</a:t>
            </a:r>
            <a:r>
              <a:rPr lang="en" sz="4815">
                <a:solidFill>
                  <a:srgbClr val="38761D"/>
                </a:solidFill>
              </a:rPr>
              <a:t> emissions from residential combustion to consistently include condensable organics and assessment of the implication for the review of the Gothenburg Protocol =&gt; Report 2022 (MSC-W, CIAM, CCC, CEIP, TNO)</a:t>
            </a:r>
            <a:endParaRPr sz="4815">
              <a:solidFill>
                <a:srgbClr val="38761D"/>
              </a:solidFill>
            </a:endParaRPr>
          </a:p>
          <a:p>
            <a:pPr marL="457200" lvl="0" indent="-305044" algn="l" rtl="0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" sz="4815" b="1">
                <a:solidFill>
                  <a:srgbClr val="CC0000"/>
                </a:solidFill>
              </a:rPr>
              <a:t>1.1.1.4</a:t>
            </a:r>
            <a:r>
              <a:rPr lang="en" sz="4815"/>
              <a:t> Review of the use of in-situ VOC measurements (TFMM, CCC, MSC-W)</a:t>
            </a:r>
            <a:endParaRPr sz="4815"/>
          </a:p>
          <a:p>
            <a:pPr marL="457200" lvl="0" indent="-305044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ct val="100000"/>
              <a:buChar char="➔"/>
            </a:pPr>
            <a:r>
              <a:rPr lang="en" sz="4815" b="1">
                <a:solidFill>
                  <a:srgbClr val="CC0000"/>
                </a:solidFill>
              </a:rPr>
              <a:t>1.1.1.7</a:t>
            </a:r>
            <a:r>
              <a:rPr lang="en" sz="4815">
                <a:solidFill>
                  <a:srgbClr val="38761D"/>
                </a:solidFill>
              </a:rPr>
              <a:t> Preparation of data and model EMEP/MSC-W country to grid MSC-W calculations that are necessary for “Multiscale GAINS” (MSC-W)</a:t>
            </a:r>
            <a:endParaRPr sz="4815">
              <a:solidFill>
                <a:srgbClr val="38761D"/>
              </a:solidFill>
            </a:endParaRPr>
          </a:p>
          <a:p>
            <a:pPr marL="457200" lvl="0" indent="-305044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ct val="100000"/>
              <a:buChar char="➔"/>
            </a:pPr>
            <a:r>
              <a:rPr lang="en" sz="4815" b="1">
                <a:solidFill>
                  <a:srgbClr val="38761D"/>
                </a:solidFill>
              </a:rPr>
              <a:t>1.1.1.8</a:t>
            </a:r>
            <a:r>
              <a:rPr lang="en" sz="4815">
                <a:solidFill>
                  <a:srgbClr val="38761D"/>
                </a:solidFill>
              </a:rPr>
              <a:t> Analysis of changes in chemical regime for N-compounds: is the efficiency of future NH</a:t>
            </a:r>
            <a:r>
              <a:rPr lang="en" sz="4815" baseline="-25000">
                <a:solidFill>
                  <a:srgbClr val="38761D"/>
                </a:solidFill>
              </a:rPr>
              <a:t>3</a:t>
            </a:r>
            <a:r>
              <a:rPr lang="en" sz="4815">
                <a:solidFill>
                  <a:srgbClr val="38761D"/>
                </a:solidFill>
              </a:rPr>
              <a:t> measures changing? Impact on aerosol concentrations and depositions. Is the transport distance of reduced N changing? (MSC-W)</a:t>
            </a:r>
            <a:endParaRPr sz="4815">
              <a:solidFill>
                <a:srgbClr val="38761D"/>
              </a:solidFill>
            </a:endParaRPr>
          </a:p>
          <a:p>
            <a:pPr marL="457200" lvl="0" indent="-305044" algn="l" rtl="0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" sz="4815" b="1"/>
              <a:t>1.1.1.14</a:t>
            </a:r>
            <a:r>
              <a:rPr lang="en" sz="4815"/>
              <a:t> Ozone flux-based risk assessment for vegetation for air pollution scenarios (ICP-Veg, CIAM, TFMM, TFHTAP)</a:t>
            </a:r>
            <a:endParaRPr sz="4815"/>
          </a:p>
          <a:p>
            <a:pPr marL="457200" lvl="0" indent="-305044" algn="l" rtl="0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" sz="4815" b="1">
                <a:solidFill>
                  <a:srgbClr val="CC0000"/>
                </a:solidFill>
              </a:rPr>
              <a:t>1.1.3.1</a:t>
            </a:r>
            <a:r>
              <a:rPr lang="en" sz="4815">
                <a:solidFill>
                  <a:srgbClr val="CC0000"/>
                </a:solidFill>
              </a:rPr>
              <a:t> </a:t>
            </a:r>
            <a:r>
              <a:rPr lang="en" sz="4815"/>
              <a:t>Scenario assessment relevant for the Gothenburg Protocol (2022−2023) review and potential revision using multiscale GAINS and EMEP/uEMEP and including an extension of the GAINS domain (EECCA/West Balkans/Turkey) (CIAM, TFIAM, MSC-W)</a:t>
            </a:r>
            <a:endParaRPr sz="4815"/>
          </a:p>
          <a:p>
            <a:pPr marL="457200" lvl="0" indent="-305044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ct val="100000"/>
              <a:buChar char="➔"/>
            </a:pPr>
            <a:r>
              <a:rPr lang="en" sz="4815" b="1">
                <a:solidFill>
                  <a:srgbClr val="38761D"/>
                </a:solidFill>
              </a:rPr>
              <a:t>1.1.3.3</a:t>
            </a:r>
            <a:r>
              <a:rPr lang="en" sz="4815">
                <a:solidFill>
                  <a:srgbClr val="38761D"/>
                </a:solidFill>
              </a:rPr>
              <a:t> Assessing observed trends in air pollution at the various scales (TFMM, TFHTAP, TFIAM, MSC-W)</a:t>
            </a:r>
            <a:endParaRPr sz="4815">
              <a:solidFill>
                <a:srgbClr val="38761D"/>
              </a:solidFill>
            </a:endParaRPr>
          </a:p>
          <a:p>
            <a:pPr marL="457200" lvl="0" indent="-305044" algn="l" rtl="0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" sz="4815" b="1"/>
              <a:t>1.2.2</a:t>
            </a:r>
            <a:r>
              <a:rPr lang="en" sz="4815"/>
              <a:t> Focus on EECCA and West Balkan countries (MSC-W, CIAM, CEIP, TFTEI, MSC-E)</a:t>
            </a:r>
            <a:endParaRPr sz="4815"/>
          </a:p>
          <a:p>
            <a:pPr marL="457200" lvl="0" indent="-305044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ct val="100000"/>
              <a:buChar char="➔"/>
            </a:pPr>
            <a:r>
              <a:rPr lang="en" sz="4815" b="1">
                <a:solidFill>
                  <a:srgbClr val="38761D"/>
                </a:solidFill>
              </a:rPr>
              <a:t>1.3.1</a:t>
            </a:r>
            <a:r>
              <a:rPr lang="en" sz="4815">
                <a:solidFill>
                  <a:srgbClr val="38761D"/>
                </a:solidFill>
              </a:rPr>
              <a:t> Cooperation with HELCOM and OSPAR; marine environment protection</a:t>
            </a:r>
            <a:endParaRPr sz="4815">
              <a:solidFill>
                <a:srgbClr val="38761D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0"/>
          <p:cNvSpPr txBox="1">
            <a:spLocks noGrp="1"/>
          </p:cNvSpPr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b="1"/>
              <a:t>WP elements for MSC-W 2024/2025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60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 b="1">
                <a:solidFill>
                  <a:schemeClr val="dk1"/>
                </a:solidFill>
              </a:rPr>
              <a:t>Scenario assessment relevant for a potential GP revision using multiscale GAINS</a:t>
            </a:r>
            <a:r>
              <a:rPr lang="en" sz="1400">
                <a:solidFill>
                  <a:schemeClr val="dk1"/>
                </a:solidFill>
              </a:rPr>
              <a:t> </a:t>
            </a:r>
            <a:r>
              <a:rPr lang="en" sz="1400" b="1">
                <a:solidFill>
                  <a:schemeClr val="dk1"/>
                </a:solidFill>
              </a:rPr>
              <a:t>and EMEP/uEMEP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 b="1">
                <a:solidFill>
                  <a:schemeClr val="dk1"/>
                </a:solidFill>
              </a:rPr>
              <a:t>Focus on EECCA and West Balkan countries</a:t>
            </a:r>
            <a:r>
              <a:rPr lang="en" sz="1400">
                <a:solidFill>
                  <a:schemeClr val="dk1"/>
                </a:solidFill>
              </a:rPr>
              <a:t> (trends, spatial distribution, projections, assessments including use of satellite data). (MSC-W, CIAM, CEIP)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Char char="•"/>
            </a:pPr>
            <a:r>
              <a:rPr lang="en" sz="1400" b="1">
                <a:solidFill>
                  <a:srgbClr val="38761D"/>
                </a:solidFill>
              </a:rPr>
              <a:t>Assess the importance of global LOW scenario</a:t>
            </a:r>
            <a:r>
              <a:rPr lang="en" sz="1400">
                <a:solidFill>
                  <a:srgbClr val="38761D"/>
                </a:solidFill>
              </a:rPr>
              <a:t> (including CH</a:t>
            </a:r>
            <a:r>
              <a:rPr lang="en" sz="1400" baseline="-25000">
                <a:solidFill>
                  <a:srgbClr val="38761D"/>
                </a:solidFill>
              </a:rPr>
              <a:t>4</a:t>
            </a:r>
            <a:r>
              <a:rPr lang="en" sz="1400">
                <a:solidFill>
                  <a:srgbClr val="38761D"/>
                </a:solidFill>
              </a:rPr>
              <a:t> pledge) for European O</a:t>
            </a:r>
            <a:r>
              <a:rPr lang="en" sz="1400" baseline="-25000">
                <a:solidFill>
                  <a:srgbClr val="38761D"/>
                </a:solidFill>
              </a:rPr>
              <a:t>3</a:t>
            </a:r>
            <a:r>
              <a:rPr lang="en" sz="1400">
                <a:solidFill>
                  <a:srgbClr val="38761D"/>
                </a:solidFill>
              </a:rPr>
              <a:t> 2030-2050 and other relevant (CH4) scenarios (also in co-operation with TFHTAP)</a:t>
            </a:r>
            <a:endParaRPr sz="1400" i="1">
              <a:solidFill>
                <a:srgbClr val="38761D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Char char="•"/>
            </a:pPr>
            <a:r>
              <a:rPr lang="en" sz="1400">
                <a:solidFill>
                  <a:srgbClr val="38761D"/>
                </a:solidFill>
              </a:rPr>
              <a:t>Review of methodologies: </a:t>
            </a:r>
            <a:r>
              <a:rPr lang="en" sz="1400" b="1">
                <a:solidFill>
                  <a:srgbClr val="38761D"/>
                </a:solidFill>
              </a:rPr>
              <a:t>brute force &amp; sensibilities</a:t>
            </a:r>
            <a:r>
              <a:rPr lang="en" sz="1400">
                <a:solidFill>
                  <a:srgbClr val="38761D"/>
                </a:solidFill>
              </a:rPr>
              <a:t> (local fractions) and their applicability (including IAM)</a:t>
            </a:r>
            <a:endParaRPr sz="1400">
              <a:solidFill>
                <a:srgbClr val="38761D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Char char="•"/>
            </a:pPr>
            <a:r>
              <a:rPr lang="en" sz="1400">
                <a:solidFill>
                  <a:srgbClr val="38761D"/>
                </a:solidFill>
              </a:rPr>
              <a:t>Work on the </a:t>
            </a:r>
            <a:r>
              <a:rPr lang="en" sz="1400" b="1">
                <a:solidFill>
                  <a:srgbClr val="38761D"/>
                </a:solidFill>
              </a:rPr>
              <a:t>inclusion of ozone</a:t>
            </a:r>
            <a:r>
              <a:rPr lang="en" sz="1400">
                <a:solidFill>
                  <a:srgbClr val="38761D"/>
                </a:solidFill>
              </a:rPr>
              <a:t> in IAM (GAINS), importance of agricultural NMVOC</a:t>
            </a:r>
            <a:endParaRPr sz="1400">
              <a:solidFill>
                <a:srgbClr val="38761D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Char char="•"/>
            </a:pPr>
            <a:r>
              <a:rPr lang="en" sz="1400">
                <a:solidFill>
                  <a:srgbClr val="38761D"/>
                </a:solidFill>
              </a:rPr>
              <a:t>Evaluation EMEP/MSC-W model against</a:t>
            </a:r>
            <a:r>
              <a:rPr lang="en" sz="1400" b="1">
                <a:solidFill>
                  <a:srgbClr val="38761D"/>
                </a:solidFill>
              </a:rPr>
              <a:t> in-situ VOC measurements</a:t>
            </a:r>
            <a:r>
              <a:rPr lang="en" sz="1400">
                <a:solidFill>
                  <a:srgbClr val="38761D"/>
                </a:solidFill>
              </a:rPr>
              <a:t> from IMP 2022 and EMEP network (and HCHO from satellites) </a:t>
            </a:r>
            <a:endParaRPr sz="1400">
              <a:solidFill>
                <a:srgbClr val="38761D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 b="1">
                <a:solidFill>
                  <a:schemeClr val="dk1"/>
                </a:solidFill>
              </a:rPr>
              <a:t>Condensable organics/OC </a:t>
            </a:r>
            <a:r>
              <a:rPr lang="en" sz="1400">
                <a:solidFill>
                  <a:schemeClr val="dk1"/>
                </a:solidFill>
              </a:rPr>
              <a:t>(make better use of the EMEP/ACTRIS/COLOSSAL campaign and other data to understand sources), (MSC-W, CCC, TFMM)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>
                <a:solidFill>
                  <a:schemeClr val="dk1"/>
                </a:solidFill>
              </a:rPr>
              <a:t>Contribute to TFHTAP exercise on CH</a:t>
            </a:r>
            <a:r>
              <a:rPr lang="en" sz="1400" baseline="-25000">
                <a:solidFill>
                  <a:schemeClr val="dk1"/>
                </a:solidFill>
              </a:rPr>
              <a:t>4</a:t>
            </a:r>
            <a:r>
              <a:rPr lang="en" sz="1400">
                <a:solidFill>
                  <a:schemeClr val="dk1"/>
                </a:solidFill>
              </a:rPr>
              <a:t> (?), Fires (TFHTAP, MSC-W)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>
                <a:solidFill>
                  <a:schemeClr val="dk1"/>
                </a:solidFill>
              </a:rPr>
              <a:t>Increased cooperation with WGE (use of observational data from ICP Forest, use of uEMEP for effects related work)</a:t>
            </a:r>
            <a:endParaRPr sz="1900"/>
          </a:p>
        </p:txBody>
      </p:sp>
      <p:pic>
        <p:nvPicPr>
          <p:cNvPr id="459" name="Google Shape;459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6576"/>
            <a:ext cx="9144000" cy="685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</a:rPr>
              <a:t>How?</a:t>
            </a:r>
            <a:endParaRPr b="1">
              <a:solidFill>
                <a:schemeClr val="accent3"/>
              </a:solidFill>
            </a:endParaRPr>
          </a:p>
        </p:txBody>
      </p:sp>
      <p:sp>
        <p:nvSpPr>
          <p:cNvPr id="135" name="Google Shape;135;p30"/>
          <p:cNvSpPr txBox="1">
            <a:spLocks noGrp="1"/>
          </p:cNvSpPr>
          <p:nvPr>
            <p:ph type="body" idx="1"/>
          </p:nvPr>
        </p:nvSpPr>
        <p:spPr>
          <a:xfrm>
            <a:off x="109325" y="865325"/>
            <a:ext cx="8783400" cy="29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EMEP/uEMEP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Regional scale EMEP (0.1x0.1 degree) + uEMEP (downscaling to ca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250 m) modelling of PM, NO</a:t>
            </a:r>
            <a:r>
              <a:rPr lang="en" sz="14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ozone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Comparison at AirBase stations for 2015 (check of methodology etc for present day)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36" name="Google Shape;136;p30"/>
          <p:cNvSpPr txBox="1"/>
          <p:nvPr/>
        </p:nvSpPr>
        <p:spPr>
          <a:xfrm>
            <a:off x="6005025" y="87525"/>
            <a:ext cx="3042300" cy="12735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65" b="1">
                <a:solidFill>
                  <a:schemeClr val="dk2"/>
                </a:solidFill>
              </a:rPr>
              <a:t>WHO guidelines</a:t>
            </a:r>
            <a:r>
              <a:rPr lang="en" sz="1365">
                <a:solidFill>
                  <a:schemeClr val="dk2"/>
                </a:solidFill>
              </a:rPr>
              <a:t> for annual mean PM</a:t>
            </a:r>
            <a:r>
              <a:rPr lang="en" sz="1365" baseline="-25000">
                <a:solidFill>
                  <a:schemeClr val="dk2"/>
                </a:solidFill>
              </a:rPr>
              <a:t>2.5</a:t>
            </a:r>
            <a:r>
              <a:rPr lang="en" sz="1365">
                <a:solidFill>
                  <a:schemeClr val="dk2"/>
                </a:solidFill>
              </a:rPr>
              <a:t> = 5 𝜇</a:t>
            </a:r>
            <a:r>
              <a:rPr lang="en" sz="1365" i="1">
                <a:solidFill>
                  <a:schemeClr val="dk2"/>
                </a:solidFill>
              </a:rPr>
              <a:t>g/m</a:t>
            </a:r>
            <a:r>
              <a:rPr lang="en" sz="1365" i="1" baseline="30000">
                <a:solidFill>
                  <a:schemeClr val="dk2"/>
                </a:solidFill>
              </a:rPr>
              <a:t>3</a:t>
            </a:r>
            <a:r>
              <a:rPr lang="en" sz="1365">
                <a:solidFill>
                  <a:schemeClr val="dk2"/>
                </a:solidFill>
              </a:rPr>
              <a:t> and NO</a:t>
            </a:r>
            <a:r>
              <a:rPr lang="en" sz="1365" baseline="-25000">
                <a:solidFill>
                  <a:schemeClr val="dk2"/>
                </a:solidFill>
              </a:rPr>
              <a:t>2</a:t>
            </a:r>
            <a:r>
              <a:rPr lang="en" sz="1365">
                <a:solidFill>
                  <a:schemeClr val="dk2"/>
                </a:solidFill>
              </a:rPr>
              <a:t> = 10 𝜇</a:t>
            </a:r>
            <a:r>
              <a:rPr lang="en" sz="1365" i="1">
                <a:solidFill>
                  <a:schemeClr val="dk2"/>
                </a:solidFill>
              </a:rPr>
              <a:t>g/m</a:t>
            </a:r>
            <a:r>
              <a:rPr lang="en" sz="1365" i="1" baseline="30000">
                <a:solidFill>
                  <a:schemeClr val="dk2"/>
                </a:solidFill>
              </a:rPr>
              <a:t>3</a:t>
            </a:r>
            <a:r>
              <a:rPr lang="en" sz="1365">
                <a:solidFill>
                  <a:schemeClr val="dk2"/>
                </a:solidFill>
              </a:rPr>
              <a:t> </a:t>
            </a:r>
            <a:endParaRPr sz="1365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65" b="1">
                <a:solidFill>
                  <a:schemeClr val="dk2"/>
                </a:solidFill>
              </a:rPr>
              <a:t>Proposed EU AAQD</a:t>
            </a:r>
            <a:r>
              <a:rPr lang="en" sz="1365">
                <a:solidFill>
                  <a:schemeClr val="dk2"/>
                </a:solidFill>
              </a:rPr>
              <a:t> in 2030 for PM</a:t>
            </a:r>
            <a:r>
              <a:rPr lang="en" sz="1365" baseline="-25000">
                <a:solidFill>
                  <a:schemeClr val="dk2"/>
                </a:solidFill>
              </a:rPr>
              <a:t>2.5</a:t>
            </a:r>
            <a:r>
              <a:rPr lang="en" sz="1365">
                <a:solidFill>
                  <a:schemeClr val="dk2"/>
                </a:solidFill>
              </a:rPr>
              <a:t> = 10 𝜇</a:t>
            </a:r>
            <a:r>
              <a:rPr lang="en" sz="1365" i="1">
                <a:solidFill>
                  <a:schemeClr val="dk2"/>
                </a:solidFill>
              </a:rPr>
              <a:t>g/m</a:t>
            </a:r>
            <a:r>
              <a:rPr lang="en" sz="1365" i="1" baseline="30000">
                <a:solidFill>
                  <a:schemeClr val="dk2"/>
                </a:solidFill>
              </a:rPr>
              <a:t>3</a:t>
            </a:r>
            <a:r>
              <a:rPr lang="en" sz="1365">
                <a:solidFill>
                  <a:schemeClr val="dk2"/>
                </a:solidFill>
              </a:rPr>
              <a:t> and NO</a:t>
            </a:r>
            <a:r>
              <a:rPr lang="en" sz="1365" baseline="-25000">
                <a:solidFill>
                  <a:schemeClr val="dk2"/>
                </a:solidFill>
              </a:rPr>
              <a:t>2</a:t>
            </a:r>
            <a:r>
              <a:rPr lang="en" sz="1365">
                <a:solidFill>
                  <a:schemeClr val="dk2"/>
                </a:solidFill>
              </a:rPr>
              <a:t> = 20 𝜇</a:t>
            </a:r>
            <a:r>
              <a:rPr lang="en" sz="1365" i="1">
                <a:solidFill>
                  <a:schemeClr val="dk2"/>
                </a:solidFill>
              </a:rPr>
              <a:t>g/m</a:t>
            </a:r>
            <a:r>
              <a:rPr lang="en" sz="1365" i="1" baseline="30000">
                <a:solidFill>
                  <a:schemeClr val="dk2"/>
                </a:solidFill>
              </a:rPr>
              <a:t>3</a:t>
            </a:r>
            <a:r>
              <a:rPr lang="en" sz="1365">
                <a:solidFill>
                  <a:schemeClr val="dk2"/>
                </a:solidFill>
              </a:rPr>
              <a:t> </a:t>
            </a:r>
            <a:endParaRPr sz="1200"/>
          </a:p>
        </p:txBody>
      </p:sp>
      <p:pic>
        <p:nvPicPr>
          <p:cNvPr id="137" name="Google Shape;13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050" y="2419350"/>
            <a:ext cx="3825200" cy="2551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8950" y="2419350"/>
            <a:ext cx="3825199" cy="249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1"/>
          <p:cNvSpPr txBox="1"/>
          <p:nvPr/>
        </p:nvSpPr>
        <p:spPr>
          <a:xfrm>
            <a:off x="481610" y="271134"/>
            <a:ext cx="8141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uEMEP downscaling work ?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1"/>
          <p:cNvSpPr/>
          <p:nvPr/>
        </p:nvSpPr>
        <p:spPr>
          <a:xfrm rot="-622392">
            <a:off x="4752021" y="3138364"/>
            <a:ext cx="269911" cy="191828"/>
          </a:xfrm>
          <a:prstGeom prst="rightArrow">
            <a:avLst>
              <a:gd name="adj1" fmla="val 50000"/>
              <a:gd name="adj2" fmla="val 50000"/>
            </a:avLst>
          </a:prstGeom>
          <a:noFill/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5" name="Google Shape;145;p31"/>
          <p:cNvGrpSpPr/>
          <p:nvPr/>
        </p:nvGrpSpPr>
        <p:grpSpPr>
          <a:xfrm>
            <a:off x="3100388" y="3031177"/>
            <a:ext cx="1285875" cy="1420325"/>
            <a:chOff x="440679" y="1413570"/>
            <a:chExt cx="1714500" cy="1893767"/>
          </a:xfrm>
        </p:grpSpPr>
        <p:sp>
          <p:nvSpPr>
            <p:cNvPr id="146" name="Google Shape;146;p31"/>
            <p:cNvSpPr/>
            <p:nvPr/>
          </p:nvSpPr>
          <p:spPr>
            <a:xfrm>
              <a:off x="612354" y="2186688"/>
              <a:ext cx="1368300" cy="441600"/>
            </a:xfrm>
            <a:prstGeom prst="rect">
              <a:avLst/>
            </a:prstGeom>
            <a:solidFill>
              <a:srgbClr val="C4E0B2"/>
            </a:solidFill>
            <a:ln w="9525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Non-local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31"/>
            <p:cNvSpPr/>
            <p:nvPr/>
          </p:nvSpPr>
          <p:spPr>
            <a:xfrm>
              <a:off x="612355" y="1413570"/>
              <a:ext cx="1368300" cy="773100"/>
            </a:xfrm>
            <a:prstGeom prst="rect">
              <a:avLst/>
            </a:prstGeom>
            <a:solidFill>
              <a:srgbClr val="C4E0B2"/>
            </a:solidFill>
            <a:ln w="9525" cap="flat" cmpd="sng">
              <a:solidFill>
                <a:srgbClr val="1E4E7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Local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31"/>
            <p:cNvSpPr txBox="1"/>
            <p:nvPr/>
          </p:nvSpPr>
          <p:spPr>
            <a:xfrm>
              <a:off x="440679" y="2661137"/>
              <a:ext cx="17145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EMEP grid concentration</a:t>
              </a:r>
              <a:endPara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31"/>
          <p:cNvSpPr/>
          <p:nvPr/>
        </p:nvSpPr>
        <p:spPr>
          <a:xfrm>
            <a:off x="4740407" y="3724814"/>
            <a:ext cx="270000" cy="191700"/>
          </a:xfrm>
          <a:prstGeom prst="rightArrow">
            <a:avLst>
              <a:gd name="adj1" fmla="val 50000"/>
              <a:gd name="adj2" fmla="val 50000"/>
            </a:avLst>
          </a:prstGeom>
          <a:noFill/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0" name="Google Shape;150;p31"/>
          <p:cNvGrpSpPr/>
          <p:nvPr/>
        </p:nvGrpSpPr>
        <p:grpSpPr>
          <a:xfrm>
            <a:off x="7325507" y="1449749"/>
            <a:ext cx="1397025" cy="2273977"/>
            <a:chOff x="7167051" y="3369900"/>
            <a:chExt cx="1862700" cy="3031970"/>
          </a:xfrm>
        </p:grpSpPr>
        <p:sp>
          <p:nvSpPr>
            <p:cNvPr id="151" name="Google Shape;151;p31"/>
            <p:cNvSpPr/>
            <p:nvPr/>
          </p:nvSpPr>
          <p:spPr>
            <a:xfrm>
              <a:off x="7381106" y="5000501"/>
              <a:ext cx="1368300" cy="432000"/>
            </a:xfrm>
            <a:prstGeom prst="rect">
              <a:avLst/>
            </a:prstGeom>
            <a:solidFill>
              <a:srgbClr val="007635"/>
            </a:solidFill>
            <a:ln w="9525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Non-local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31"/>
            <p:cNvSpPr txBox="1"/>
            <p:nvPr/>
          </p:nvSpPr>
          <p:spPr>
            <a:xfrm>
              <a:off x="7167051" y="5478470"/>
              <a:ext cx="18627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Combine local sub-grid with nonlocal EMEP</a:t>
              </a:r>
              <a:endPara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3" name="Google Shape;153;p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301270" y="3369900"/>
              <a:ext cx="1519996" cy="17057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31"/>
          <p:cNvGrpSpPr/>
          <p:nvPr/>
        </p:nvGrpSpPr>
        <p:grpSpPr>
          <a:xfrm>
            <a:off x="5271050" y="718616"/>
            <a:ext cx="1343925" cy="1782892"/>
            <a:chOff x="4041296" y="2811656"/>
            <a:chExt cx="1791900" cy="2377189"/>
          </a:xfrm>
        </p:grpSpPr>
        <p:sp>
          <p:nvSpPr>
            <p:cNvPr id="155" name="Google Shape;155;p31"/>
            <p:cNvSpPr txBox="1"/>
            <p:nvPr/>
          </p:nvSpPr>
          <p:spPr>
            <a:xfrm>
              <a:off x="4041296" y="4542645"/>
              <a:ext cx="17919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Dispersion</a:t>
              </a:r>
              <a:endPara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uEMEP sub-grid</a:t>
              </a:r>
              <a:endPara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6" name="Google Shape;156;p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05534" y="2811656"/>
              <a:ext cx="1419388" cy="17057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7" name="Google Shape;157;p31"/>
          <p:cNvSpPr txBox="1"/>
          <p:nvPr/>
        </p:nvSpPr>
        <p:spPr>
          <a:xfrm>
            <a:off x="5391118" y="4046264"/>
            <a:ext cx="1275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Local fraction</a:t>
            </a:r>
            <a:endParaRPr sz="1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EMEP</a:t>
            </a:r>
            <a:endParaRPr sz="1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8" name="Google Shape;158;p31"/>
          <p:cNvGrpSpPr/>
          <p:nvPr/>
        </p:nvGrpSpPr>
        <p:grpSpPr>
          <a:xfrm>
            <a:off x="3181933" y="1640494"/>
            <a:ext cx="1146825" cy="961219"/>
            <a:chOff x="2449416" y="4852024"/>
            <a:chExt cx="1529100" cy="1281625"/>
          </a:xfrm>
        </p:grpSpPr>
        <p:sp>
          <p:nvSpPr>
            <p:cNvPr id="159" name="Google Shape;159;p31"/>
            <p:cNvSpPr/>
            <p:nvPr/>
          </p:nvSpPr>
          <p:spPr>
            <a:xfrm>
              <a:off x="2710380" y="4852024"/>
              <a:ext cx="141300" cy="288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31"/>
            <p:cNvSpPr/>
            <p:nvPr/>
          </p:nvSpPr>
          <p:spPr>
            <a:xfrm>
              <a:off x="3286444" y="4987656"/>
              <a:ext cx="141300" cy="152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1" name="Google Shape;161;p31"/>
            <p:cNvCxnSpPr/>
            <p:nvPr/>
          </p:nvCxnSpPr>
          <p:spPr>
            <a:xfrm>
              <a:off x="2494356" y="5140056"/>
              <a:ext cx="14427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2" name="Google Shape;162;p31"/>
            <p:cNvSpPr txBox="1"/>
            <p:nvPr/>
          </p:nvSpPr>
          <p:spPr>
            <a:xfrm>
              <a:off x="2449416" y="5210249"/>
              <a:ext cx="15291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Redistributed sub-grid emissions</a:t>
              </a:r>
              <a:endPara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3" name="Google Shape;163;p31"/>
          <p:cNvSpPr/>
          <p:nvPr/>
        </p:nvSpPr>
        <p:spPr>
          <a:xfrm rot="2154903">
            <a:off x="6838440" y="1930356"/>
            <a:ext cx="270037" cy="191847"/>
          </a:xfrm>
          <a:prstGeom prst="rightArrow">
            <a:avLst>
              <a:gd name="adj1" fmla="val 50000"/>
              <a:gd name="adj2" fmla="val 50000"/>
            </a:avLst>
          </a:prstGeom>
          <a:noFill/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31"/>
          <p:cNvSpPr/>
          <p:nvPr/>
        </p:nvSpPr>
        <p:spPr>
          <a:xfrm>
            <a:off x="5495585" y="2863987"/>
            <a:ext cx="1026300" cy="5799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Local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5" name="Google Shape;165;p31"/>
          <p:cNvGrpSpPr/>
          <p:nvPr/>
        </p:nvGrpSpPr>
        <p:grpSpPr>
          <a:xfrm>
            <a:off x="1055883" y="2034183"/>
            <a:ext cx="572167" cy="550695"/>
            <a:chOff x="611866" y="3687840"/>
            <a:chExt cx="756335" cy="734260"/>
          </a:xfrm>
        </p:grpSpPr>
        <p:sp>
          <p:nvSpPr>
            <p:cNvPr id="166" name="Google Shape;166;p31"/>
            <p:cNvSpPr/>
            <p:nvPr/>
          </p:nvSpPr>
          <p:spPr>
            <a:xfrm>
              <a:off x="613213" y="3688172"/>
              <a:ext cx="150600" cy="1473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31"/>
            <p:cNvSpPr/>
            <p:nvPr/>
          </p:nvSpPr>
          <p:spPr>
            <a:xfrm>
              <a:off x="764437" y="3688504"/>
              <a:ext cx="150600" cy="1473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1"/>
            <p:cNvSpPr/>
            <p:nvPr/>
          </p:nvSpPr>
          <p:spPr>
            <a:xfrm>
              <a:off x="915153" y="3687840"/>
              <a:ext cx="150600" cy="1473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31"/>
            <p:cNvSpPr/>
            <p:nvPr/>
          </p:nvSpPr>
          <p:spPr>
            <a:xfrm>
              <a:off x="1066377" y="3688172"/>
              <a:ext cx="150600" cy="1473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31"/>
            <p:cNvSpPr/>
            <p:nvPr/>
          </p:nvSpPr>
          <p:spPr>
            <a:xfrm>
              <a:off x="613213" y="3835410"/>
              <a:ext cx="150600" cy="1473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31"/>
            <p:cNvSpPr/>
            <p:nvPr/>
          </p:nvSpPr>
          <p:spPr>
            <a:xfrm>
              <a:off x="764437" y="3835742"/>
              <a:ext cx="150600" cy="1473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31"/>
            <p:cNvSpPr/>
            <p:nvPr/>
          </p:nvSpPr>
          <p:spPr>
            <a:xfrm>
              <a:off x="915153" y="3835078"/>
              <a:ext cx="150600" cy="1473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31"/>
            <p:cNvSpPr/>
            <p:nvPr/>
          </p:nvSpPr>
          <p:spPr>
            <a:xfrm>
              <a:off x="1066377" y="3835410"/>
              <a:ext cx="150600" cy="1473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31"/>
            <p:cNvSpPr/>
            <p:nvPr/>
          </p:nvSpPr>
          <p:spPr>
            <a:xfrm>
              <a:off x="613213" y="3981652"/>
              <a:ext cx="150600" cy="1473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31"/>
            <p:cNvSpPr/>
            <p:nvPr/>
          </p:nvSpPr>
          <p:spPr>
            <a:xfrm>
              <a:off x="764437" y="3981984"/>
              <a:ext cx="150600" cy="1473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31"/>
            <p:cNvSpPr/>
            <p:nvPr/>
          </p:nvSpPr>
          <p:spPr>
            <a:xfrm>
              <a:off x="915153" y="3981320"/>
              <a:ext cx="150600" cy="1473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31"/>
            <p:cNvSpPr/>
            <p:nvPr/>
          </p:nvSpPr>
          <p:spPr>
            <a:xfrm>
              <a:off x="1066377" y="3981652"/>
              <a:ext cx="150600" cy="1473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31"/>
            <p:cNvSpPr/>
            <p:nvPr/>
          </p:nvSpPr>
          <p:spPr>
            <a:xfrm>
              <a:off x="613213" y="4128890"/>
              <a:ext cx="150600" cy="1473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31"/>
            <p:cNvSpPr/>
            <p:nvPr/>
          </p:nvSpPr>
          <p:spPr>
            <a:xfrm>
              <a:off x="764437" y="4129222"/>
              <a:ext cx="150600" cy="1473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31"/>
            <p:cNvSpPr/>
            <p:nvPr/>
          </p:nvSpPr>
          <p:spPr>
            <a:xfrm>
              <a:off x="915153" y="4128558"/>
              <a:ext cx="150600" cy="1473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31"/>
            <p:cNvSpPr/>
            <p:nvPr/>
          </p:nvSpPr>
          <p:spPr>
            <a:xfrm>
              <a:off x="1066377" y="4128890"/>
              <a:ext cx="150600" cy="1473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31"/>
            <p:cNvSpPr/>
            <p:nvPr/>
          </p:nvSpPr>
          <p:spPr>
            <a:xfrm>
              <a:off x="1217601" y="3687840"/>
              <a:ext cx="150600" cy="1473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31"/>
            <p:cNvSpPr/>
            <p:nvPr/>
          </p:nvSpPr>
          <p:spPr>
            <a:xfrm>
              <a:off x="1217601" y="3835078"/>
              <a:ext cx="150600" cy="1473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31"/>
            <p:cNvSpPr/>
            <p:nvPr/>
          </p:nvSpPr>
          <p:spPr>
            <a:xfrm>
              <a:off x="1217601" y="3981320"/>
              <a:ext cx="150600" cy="1473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1"/>
            <p:cNvSpPr/>
            <p:nvPr/>
          </p:nvSpPr>
          <p:spPr>
            <a:xfrm>
              <a:off x="1217601" y="4128558"/>
              <a:ext cx="150600" cy="1473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1"/>
            <p:cNvSpPr/>
            <p:nvPr/>
          </p:nvSpPr>
          <p:spPr>
            <a:xfrm>
              <a:off x="611866" y="4274468"/>
              <a:ext cx="150600" cy="1473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31"/>
            <p:cNvSpPr/>
            <p:nvPr/>
          </p:nvSpPr>
          <p:spPr>
            <a:xfrm>
              <a:off x="763090" y="4274800"/>
              <a:ext cx="150600" cy="1473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31"/>
            <p:cNvSpPr/>
            <p:nvPr/>
          </p:nvSpPr>
          <p:spPr>
            <a:xfrm>
              <a:off x="913806" y="4274136"/>
              <a:ext cx="150600" cy="1473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1"/>
            <p:cNvSpPr/>
            <p:nvPr/>
          </p:nvSpPr>
          <p:spPr>
            <a:xfrm>
              <a:off x="1065030" y="4274468"/>
              <a:ext cx="150600" cy="1473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31"/>
            <p:cNvSpPr/>
            <p:nvPr/>
          </p:nvSpPr>
          <p:spPr>
            <a:xfrm>
              <a:off x="1216254" y="4274136"/>
              <a:ext cx="150600" cy="1473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1" name="Google Shape;191;p31"/>
          <p:cNvSpPr txBox="1"/>
          <p:nvPr/>
        </p:nvSpPr>
        <p:spPr>
          <a:xfrm>
            <a:off x="481611" y="3719752"/>
            <a:ext cx="1719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EMEP gridded emissions (</a:t>
            </a: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0.1x0.1 degree</a:t>
            </a:r>
            <a:r>
              <a:rPr lang="en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1"/>
          <p:cNvSpPr txBox="1"/>
          <p:nvPr/>
        </p:nvSpPr>
        <p:spPr>
          <a:xfrm>
            <a:off x="411947" y="1661898"/>
            <a:ext cx="1935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uEMEP sub-grid (250 m)</a:t>
            </a:r>
            <a:endParaRPr sz="1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3" name="Google Shape;193;p31"/>
          <p:cNvGrpSpPr/>
          <p:nvPr/>
        </p:nvGrpSpPr>
        <p:grpSpPr>
          <a:xfrm>
            <a:off x="481610" y="2033357"/>
            <a:ext cx="1719776" cy="1629972"/>
            <a:chOff x="310102" y="2568273"/>
            <a:chExt cx="2293034" cy="2173296"/>
          </a:xfrm>
        </p:grpSpPr>
        <p:grpSp>
          <p:nvGrpSpPr>
            <p:cNvPr id="194" name="Google Shape;194;p31"/>
            <p:cNvGrpSpPr/>
            <p:nvPr/>
          </p:nvGrpSpPr>
          <p:grpSpPr>
            <a:xfrm>
              <a:off x="1077461" y="2568273"/>
              <a:ext cx="1525675" cy="1454854"/>
              <a:chOff x="588562" y="1387328"/>
              <a:chExt cx="1525675" cy="1454854"/>
            </a:xfrm>
          </p:grpSpPr>
          <p:sp>
            <p:nvSpPr>
              <p:cNvPr id="195" name="Google Shape;195;p31"/>
              <p:cNvSpPr/>
              <p:nvPr/>
            </p:nvSpPr>
            <p:spPr>
              <a:xfrm>
                <a:off x="588562" y="1387328"/>
                <a:ext cx="761400" cy="727500"/>
              </a:xfrm>
              <a:prstGeom prst="rect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31"/>
              <p:cNvSpPr/>
              <p:nvPr/>
            </p:nvSpPr>
            <p:spPr>
              <a:xfrm>
                <a:off x="1349949" y="1387328"/>
                <a:ext cx="757500" cy="727500"/>
              </a:xfrm>
              <a:prstGeom prst="rect">
                <a:avLst/>
              </a:prstGeom>
              <a:solidFill>
                <a:srgbClr val="A8D08C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31"/>
              <p:cNvSpPr/>
              <p:nvPr/>
            </p:nvSpPr>
            <p:spPr>
              <a:xfrm>
                <a:off x="588562" y="2117593"/>
                <a:ext cx="761400" cy="721500"/>
              </a:xfrm>
              <a:prstGeom prst="rect">
                <a:avLst/>
              </a:prstGeom>
              <a:solidFill>
                <a:srgbClr val="C4E0B2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31"/>
              <p:cNvSpPr/>
              <p:nvPr/>
            </p:nvSpPr>
            <p:spPr>
              <a:xfrm>
                <a:off x="1351937" y="2114682"/>
                <a:ext cx="762300" cy="727500"/>
              </a:xfrm>
              <a:prstGeom prst="rect">
                <a:avLst/>
              </a:prstGeom>
              <a:solidFill>
                <a:schemeClr val="accent6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9" name="Google Shape;199;p31"/>
            <p:cNvSpPr/>
            <p:nvPr/>
          </p:nvSpPr>
          <p:spPr>
            <a:xfrm>
              <a:off x="1076507" y="4020069"/>
              <a:ext cx="761400" cy="721500"/>
            </a:xfrm>
            <a:prstGeom prst="rect">
              <a:avLst/>
            </a:prstGeom>
            <a:solidFill>
              <a:srgbClr val="A8D08C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31"/>
            <p:cNvSpPr/>
            <p:nvPr/>
          </p:nvSpPr>
          <p:spPr>
            <a:xfrm>
              <a:off x="1839882" y="4020068"/>
              <a:ext cx="762300" cy="7215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31"/>
            <p:cNvSpPr/>
            <p:nvPr/>
          </p:nvSpPr>
          <p:spPr>
            <a:xfrm>
              <a:off x="316074" y="2571184"/>
              <a:ext cx="761400" cy="7215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31"/>
            <p:cNvSpPr/>
            <p:nvPr/>
          </p:nvSpPr>
          <p:spPr>
            <a:xfrm>
              <a:off x="313088" y="3299202"/>
              <a:ext cx="761400" cy="7215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1"/>
            <p:cNvSpPr/>
            <p:nvPr/>
          </p:nvSpPr>
          <p:spPr>
            <a:xfrm>
              <a:off x="310102" y="4018981"/>
              <a:ext cx="761400" cy="7215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4" name="Google Shape;204;p31"/>
          <p:cNvGrpSpPr/>
          <p:nvPr/>
        </p:nvGrpSpPr>
        <p:grpSpPr>
          <a:xfrm>
            <a:off x="1636088" y="2033134"/>
            <a:ext cx="567251" cy="541150"/>
            <a:chOff x="611866" y="3687840"/>
            <a:chExt cx="756335" cy="734260"/>
          </a:xfrm>
        </p:grpSpPr>
        <p:sp>
          <p:nvSpPr>
            <p:cNvPr id="205" name="Google Shape;205;p31"/>
            <p:cNvSpPr/>
            <p:nvPr/>
          </p:nvSpPr>
          <p:spPr>
            <a:xfrm>
              <a:off x="613213" y="3688172"/>
              <a:ext cx="150600" cy="147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31"/>
            <p:cNvSpPr/>
            <p:nvPr/>
          </p:nvSpPr>
          <p:spPr>
            <a:xfrm>
              <a:off x="764437" y="3688504"/>
              <a:ext cx="150600" cy="147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31"/>
            <p:cNvSpPr/>
            <p:nvPr/>
          </p:nvSpPr>
          <p:spPr>
            <a:xfrm>
              <a:off x="915153" y="3687840"/>
              <a:ext cx="150600" cy="147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31"/>
            <p:cNvSpPr/>
            <p:nvPr/>
          </p:nvSpPr>
          <p:spPr>
            <a:xfrm>
              <a:off x="1066377" y="3688172"/>
              <a:ext cx="150600" cy="147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1"/>
            <p:cNvSpPr/>
            <p:nvPr/>
          </p:nvSpPr>
          <p:spPr>
            <a:xfrm>
              <a:off x="613213" y="3835410"/>
              <a:ext cx="150600" cy="147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1"/>
            <p:cNvSpPr/>
            <p:nvPr/>
          </p:nvSpPr>
          <p:spPr>
            <a:xfrm>
              <a:off x="764437" y="3835742"/>
              <a:ext cx="150600" cy="147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915153" y="3835078"/>
              <a:ext cx="150600" cy="147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31"/>
            <p:cNvSpPr/>
            <p:nvPr/>
          </p:nvSpPr>
          <p:spPr>
            <a:xfrm>
              <a:off x="1066377" y="3835410"/>
              <a:ext cx="150600" cy="147300"/>
            </a:xfrm>
            <a:prstGeom prst="rect">
              <a:avLst/>
            </a:prstGeom>
            <a:solidFill>
              <a:srgbClr val="548135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1"/>
            <p:cNvSpPr/>
            <p:nvPr/>
          </p:nvSpPr>
          <p:spPr>
            <a:xfrm>
              <a:off x="613213" y="3981652"/>
              <a:ext cx="150600" cy="147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1"/>
            <p:cNvSpPr/>
            <p:nvPr/>
          </p:nvSpPr>
          <p:spPr>
            <a:xfrm>
              <a:off x="764437" y="3981984"/>
              <a:ext cx="150600" cy="147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1"/>
            <p:cNvSpPr/>
            <p:nvPr/>
          </p:nvSpPr>
          <p:spPr>
            <a:xfrm>
              <a:off x="915153" y="3981320"/>
              <a:ext cx="150600" cy="147300"/>
            </a:xfrm>
            <a:prstGeom prst="rect">
              <a:avLst/>
            </a:prstGeom>
            <a:solidFill>
              <a:srgbClr val="385623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31"/>
            <p:cNvSpPr/>
            <p:nvPr/>
          </p:nvSpPr>
          <p:spPr>
            <a:xfrm>
              <a:off x="1066377" y="3981652"/>
              <a:ext cx="150600" cy="147300"/>
            </a:xfrm>
            <a:prstGeom prst="rect">
              <a:avLst/>
            </a:prstGeom>
            <a:solidFill>
              <a:srgbClr val="C4E0B2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31"/>
            <p:cNvSpPr/>
            <p:nvPr/>
          </p:nvSpPr>
          <p:spPr>
            <a:xfrm>
              <a:off x="613213" y="4128890"/>
              <a:ext cx="150600" cy="147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31"/>
            <p:cNvSpPr/>
            <p:nvPr/>
          </p:nvSpPr>
          <p:spPr>
            <a:xfrm>
              <a:off x="764437" y="4129222"/>
              <a:ext cx="150600" cy="147300"/>
            </a:xfrm>
            <a:prstGeom prst="rect">
              <a:avLst/>
            </a:prstGeom>
            <a:solidFill>
              <a:srgbClr val="385623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31"/>
            <p:cNvSpPr/>
            <p:nvPr/>
          </p:nvSpPr>
          <p:spPr>
            <a:xfrm>
              <a:off x="915153" y="4128558"/>
              <a:ext cx="150600" cy="147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31"/>
            <p:cNvSpPr/>
            <p:nvPr/>
          </p:nvSpPr>
          <p:spPr>
            <a:xfrm>
              <a:off x="1066377" y="4128890"/>
              <a:ext cx="150600" cy="147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31"/>
            <p:cNvSpPr/>
            <p:nvPr/>
          </p:nvSpPr>
          <p:spPr>
            <a:xfrm>
              <a:off x="1217601" y="3687840"/>
              <a:ext cx="150600" cy="147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31"/>
            <p:cNvSpPr/>
            <p:nvPr/>
          </p:nvSpPr>
          <p:spPr>
            <a:xfrm>
              <a:off x="1217601" y="3835078"/>
              <a:ext cx="150600" cy="147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31"/>
            <p:cNvSpPr/>
            <p:nvPr/>
          </p:nvSpPr>
          <p:spPr>
            <a:xfrm>
              <a:off x="1217601" y="3981320"/>
              <a:ext cx="150600" cy="147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31"/>
            <p:cNvSpPr/>
            <p:nvPr/>
          </p:nvSpPr>
          <p:spPr>
            <a:xfrm>
              <a:off x="1217601" y="4128558"/>
              <a:ext cx="150600" cy="147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31"/>
            <p:cNvSpPr/>
            <p:nvPr/>
          </p:nvSpPr>
          <p:spPr>
            <a:xfrm>
              <a:off x="611866" y="4274468"/>
              <a:ext cx="150600" cy="147300"/>
            </a:xfrm>
            <a:prstGeom prst="rect">
              <a:avLst/>
            </a:prstGeom>
            <a:solidFill>
              <a:srgbClr val="548135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31"/>
            <p:cNvSpPr/>
            <p:nvPr/>
          </p:nvSpPr>
          <p:spPr>
            <a:xfrm>
              <a:off x="763090" y="4274800"/>
              <a:ext cx="150600" cy="147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31"/>
            <p:cNvSpPr/>
            <p:nvPr/>
          </p:nvSpPr>
          <p:spPr>
            <a:xfrm>
              <a:off x="913806" y="4274136"/>
              <a:ext cx="150600" cy="147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31"/>
            <p:cNvSpPr/>
            <p:nvPr/>
          </p:nvSpPr>
          <p:spPr>
            <a:xfrm>
              <a:off x="1065030" y="4274468"/>
              <a:ext cx="150600" cy="147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31"/>
            <p:cNvSpPr/>
            <p:nvPr/>
          </p:nvSpPr>
          <p:spPr>
            <a:xfrm>
              <a:off x="1216254" y="4274136"/>
              <a:ext cx="150600" cy="147300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0" name="Google Shape;230;p31"/>
          <p:cNvSpPr/>
          <p:nvPr/>
        </p:nvSpPr>
        <p:spPr>
          <a:xfrm>
            <a:off x="5495585" y="3635700"/>
            <a:ext cx="1026300" cy="331200"/>
          </a:xfrm>
          <a:prstGeom prst="rect">
            <a:avLst/>
          </a:prstGeom>
          <a:solidFill>
            <a:srgbClr val="007635"/>
          </a:solidFill>
          <a:ln w="9525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Non-local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1"/>
          <p:cNvSpPr/>
          <p:nvPr/>
        </p:nvSpPr>
        <p:spPr>
          <a:xfrm>
            <a:off x="4736770" y="1717501"/>
            <a:ext cx="270000" cy="191700"/>
          </a:xfrm>
          <a:prstGeom prst="rightArrow">
            <a:avLst>
              <a:gd name="adj1" fmla="val 50000"/>
              <a:gd name="adj2" fmla="val 50000"/>
            </a:avLst>
          </a:prstGeom>
          <a:noFill/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1"/>
          <p:cNvSpPr/>
          <p:nvPr/>
        </p:nvSpPr>
        <p:spPr>
          <a:xfrm rot="-2288576">
            <a:off x="6874015" y="3415697"/>
            <a:ext cx="270067" cy="191867"/>
          </a:xfrm>
          <a:prstGeom prst="rightArrow">
            <a:avLst>
              <a:gd name="adj1" fmla="val 50000"/>
              <a:gd name="adj2" fmla="val 50000"/>
            </a:avLst>
          </a:prstGeom>
          <a:noFill/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1"/>
          <p:cNvSpPr/>
          <p:nvPr/>
        </p:nvSpPr>
        <p:spPr>
          <a:xfrm rot="-1397430">
            <a:off x="2563863" y="2017267"/>
            <a:ext cx="270111" cy="191760"/>
          </a:xfrm>
          <a:prstGeom prst="rightArrow">
            <a:avLst>
              <a:gd name="adj1" fmla="val 50000"/>
              <a:gd name="adj2" fmla="val 50000"/>
            </a:avLst>
          </a:prstGeom>
          <a:noFill/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1"/>
          <p:cNvSpPr/>
          <p:nvPr/>
        </p:nvSpPr>
        <p:spPr>
          <a:xfrm rot="1535844">
            <a:off x="2564677" y="2897804"/>
            <a:ext cx="270111" cy="191743"/>
          </a:xfrm>
          <a:prstGeom prst="rightArrow">
            <a:avLst>
              <a:gd name="adj1" fmla="val 50000"/>
              <a:gd name="adj2" fmla="val 50000"/>
            </a:avLst>
          </a:prstGeom>
          <a:noFill/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1"/>
          <p:cNvSpPr txBox="1"/>
          <p:nvPr/>
        </p:nvSpPr>
        <p:spPr>
          <a:xfrm>
            <a:off x="-34125" y="4759525"/>
            <a:ext cx="4997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E.g. Open Street Map used as proxy for traffic</a:t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>
            <a:spLocks noGrp="1"/>
          </p:cNvSpPr>
          <p:nvPr>
            <p:ph type="title"/>
          </p:nvPr>
        </p:nvSpPr>
        <p:spPr>
          <a:xfrm>
            <a:off x="311700" y="1848000"/>
            <a:ext cx="8520600" cy="13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Validation for PM</a:t>
            </a:r>
            <a:r>
              <a:rPr lang="en" baseline="-25000"/>
              <a:t>2.5</a:t>
            </a:r>
            <a:r>
              <a:rPr lang="en"/>
              <a:t>, O</a:t>
            </a:r>
            <a:r>
              <a:rPr lang="en" baseline="-25000"/>
              <a:t>3</a:t>
            </a:r>
            <a:r>
              <a:rPr lang="en"/>
              <a:t>, NO</a:t>
            </a:r>
            <a:r>
              <a:rPr lang="en" baseline="-25000"/>
              <a:t>2</a:t>
            </a:r>
            <a:endParaRPr baseline="-25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against Airbase stations (rural, urban, traffic) </a:t>
            </a:r>
            <a:endParaRPr/>
          </a:p>
        </p:txBody>
      </p:sp>
      <p:pic>
        <p:nvPicPr>
          <p:cNvPr id="241" name="Google Shape;24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3375" y="4107804"/>
            <a:ext cx="2190625" cy="99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Validation NO</a:t>
            </a:r>
            <a:r>
              <a:rPr lang="en" baseline="-25000"/>
              <a:t>2</a:t>
            </a:r>
            <a:r>
              <a:rPr lang="en"/>
              <a:t> 2015 reference year against Airbase observations (including traffic stations)</a:t>
            </a:r>
            <a:endParaRPr/>
          </a:p>
        </p:txBody>
      </p:sp>
      <p:sp>
        <p:nvSpPr>
          <p:cNvPr id="247" name="Google Shape;247;p33"/>
          <p:cNvSpPr txBox="1">
            <a:spLocks noGrp="1"/>
          </p:cNvSpPr>
          <p:nvPr>
            <p:ph type="body" idx="1"/>
          </p:nvPr>
        </p:nvSpPr>
        <p:spPr>
          <a:xfrm>
            <a:off x="503425" y="1448275"/>
            <a:ext cx="1665300" cy="3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uEMEP NO</a:t>
            </a:r>
            <a:r>
              <a:rPr lang="en" baseline="-25000">
                <a:solidFill>
                  <a:srgbClr val="0000FF"/>
                </a:solidFill>
              </a:rPr>
              <a:t>2</a:t>
            </a:r>
            <a:r>
              <a:rPr lang="en">
                <a:solidFill>
                  <a:srgbClr val="0000FF"/>
                </a:solidFill>
              </a:rPr>
              <a:t> 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bias = -7.7 %</a:t>
            </a:r>
            <a:endParaRPr i="1" baseline="300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r</a:t>
            </a:r>
            <a:r>
              <a:rPr lang="en" baseline="30000">
                <a:solidFill>
                  <a:srgbClr val="0000FF"/>
                </a:solidFill>
              </a:rPr>
              <a:t>2</a:t>
            </a:r>
            <a:r>
              <a:rPr lang="en">
                <a:solidFill>
                  <a:srgbClr val="0000FF"/>
                </a:solidFill>
              </a:rPr>
              <a:t> = 0.56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EMEP NO</a:t>
            </a:r>
            <a:r>
              <a:rPr lang="en" baseline="-25000">
                <a:solidFill>
                  <a:srgbClr val="CC0000"/>
                </a:solidFill>
              </a:rPr>
              <a:t>2</a:t>
            </a:r>
            <a:r>
              <a:rPr lang="en">
                <a:solidFill>
                  <a:srgbClr val="CC0000"/>
                </a:solidFill>
              </a:rPr>
              <a:t> </a:t>
            </a:r>
            <a:endParaRPr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CC0000"/>
                </a:solidFill>
              </a:rPr>
              <a:t>bias = -41.7 %</a:t>
            </a:r>
            <a:endParaRPr i="1" baseline="30000"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CC0000"/>
                </a:solidFill>
              </a:rPr>
              <a:t>r</a:t>
            </a:r>
            <a:r>
              <a:rPr lang="en" baseline="30000">
                <a:solidFill>
                  <a:srgbClr val="CC0000"/>
                </a:solidFill>
              </a:rPr>
              <a:t>2</a:t>
            </a:r>
            <a:r>
              <a:rPr lang="en">
                <a:solidFill>
                  <a:srgbClr val="CC0000"/>
                </a:solidFill>
              </a:rPr>
              <a:t> = 0.31</a:t>
            </a:r>
            <a:endParaRPr>
              <a:solidFill>
                <a:srgbClr val="CC0000"/>
              </a:solidFill>
            </a:endParaRPr>
          </a:p>
        </p:txBody>
      </p:sp>
      <p:pic>
        <p:nvPicPr>
          <p:cNvPr id="248" name="Google Shape;248;p33"/>
          <p:cNvPicPr preferRelativeResize="0"/>
          <p:nvPr/>
        </p:nvPicPr>
        <p:blipFill rotWithShape="1">
          <a:blip r:embed="rId3">
            <a:alphaModFix/>
          </a:blip>
          <a:srcRect l="8670" t="12569" r="8037" b="11298"/>
          <a:stretch/>
        </p:blipFill>
        <p:spPr>
          <a:xfrm>
            <a:off x="2346700" y="1172850"/>
            <a:ext cx="6644899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3375" y="4107804"/>
            <a:ext cx="2190625" cy="99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4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Validation PM</a:t>
            </a:r>
            <a:r>
              <a:rPr lang="en" baseline="-25000"/>
              <a:t>2.5</a:t>
            </a:r>
            <a:r>
              <a:rPr lang="en"/>
              <a:t> 2015 reference year against Airbase observations (including traffic stations)</a:t>
            </a:r>
            <a:endParaRPr/>
          </a:p>
        </p:txBody>
      </p:sp>
      <p:sp>
        <p:nvSpPr>
          <p:cNvPr id="255" name="Google Shape;255;p34"/>
          <p:cNvSpPr txBox="1">
            <a:spLocks noGrp="1"/>
          </p:cNvSpPr>
          <p:nvPr>
            <p:ph type="body" idx="1"/>
          </p:nvPr>
        </p:nvSpPr>
        <p:spPr>
          <a:xfrm>
            <a:off x="503425" y="1448275"/>
            <a:ext cx="1665300" cy="3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uEMEP PM</a:t>
            </a:r>
            <a:r>
              <a:rPr lang="en" baseline="-25000">
                <a:solidFill>
                  <a:srgbClr val="0000FF"/>
                </a:solidFill>
              </a:rPr>
              <a:t>2.5</a:t>
            </a:r>
            <a:r>
              <a:rPr lang="en">
                <a:solidFill>
                  <a:srgbClr val="0000FF"/>
                </a:solidFill>
              </a:rPr>
              <a:t> 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bias = -14 %</a:t>
            </a:r>
            <a:endParaRPr i="1" baseline="300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r</a:t>
            </a:r>
            <a:r>
              <a:rPr lang="en" baseline="30000">
                <a:solidFill>
                  <a:srgbClr val="0000FF"/>
                </a:solidFill>
              </a:rPr>
              <a:t>2</a:t>
            </a:r>
            <a:r>
              <a:rPr lang="en">
                <a:solidFill>
                  <a:srgbClr val="0000FF"/>
                </a:solidFill>
              </a:rPr>
              <a:t> = 0.54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EMEP PM</a:t>
            </a:r>
            <a:r>
              <a:rPr lang="en" baseline="-25000">
                <a:solidFill>
                  <a:srgbClr val="CC0000"/>
                </a:solidFill>
              </a:rPr>
              <a:t>2.5</a:t>
            </a:r>
            <a:r>
              <a:rPr lang="en">
                <a:solidFill>
                  <a:srgbClr val="CC0000"/>
                </a:solidFill>
              </a:rPr>
              <a:t> </a:t>
            </a:r>
            <a:endParaRPr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bias = -24 %</a:t>
            </a:r>
            <a:endParaRPr i="1" baseline="30000"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CC0000"/>
                </a:solidFill>
              </a:rPr>
              <a:t>r</a:t>
            </a:r>
            <a:r>
              <a:rPr lang="en" baseline="30000">
                <a:solidFill>
                  <a:srgbClr val="CC0000"/>
                </a:solidFill>
              </a:rPr>
              <a:t>2</a:t>
            </a:r>
            <a:r>
              <a:rPr lang="en">
                <a:solidFill>
                  <a:srgbClr val="CC0000"/>
                </a:solidFill>
              </a:rPr>
              <a:t> = 0.51</a:t>
            </a:r>
            <a:endParaRPr>
              <a:solidFill>
                <a:srgbClr val="CC0000"/>
              </a:solidFill>
            </a:endParaRPr>
          </a:p>
        </p:txBody>
      </p:sp>
      <p:pic>
        <p:nvPicPr>
          <p:cNvPr id="256" name="Google Shape;256;p34"/>
          <p:cNvPicPr preferRelativeResize="0"/>
          <p:nvPr/>
        </p:nvPicPr>
        <p:blipFill rotWithShape="1">
          <a:blip r:embed="rId3">
            <a:alphaModFix/>
          </a:blip>
          <a:srcRect l="9743" t="13617" r="9199" b="12336"/>
          <a:stretch/>
        </p:blipFill>
        <p:spPr>
          <a:xfrm>
            <a:off x="2453500" y="1203675"/>
            <a:ext cx="6432675" cy="3305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3375" y="4107804"/>
            <a:ext cx="2190625" cy="99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Validation O</a:t>
            </a:r>
            <a:r>
              <a:rPr lang="en" baseline="-25000"/>
              <a:t>3</a:t>
            </a:r>
            <a:r>
              <a:rPr lang="en"/>
              <a:t> 2015 reference year against Airbase observations (including traffic stations)</a:t>
            </a:r>
            <a:endParaRPr/>
          </a:p>
        </p:txBody>
      </p:sp>
      <p:sp>
        <p:nvSpPr>
          <p:cNvPr id="263" name="Google Shape;263;p35"/>
          <p:cNvSpPr txBox="1">
            <a:spLocks noGrp="1"/>
          </p:cNvSpPr>
          <p:nvPr>
            <p:ph type="body" idx="1"/>
          </p:nvPr>
        </p:nvSpPr>
        <p:spPr>
          <a:xfrm>
            <a:off x="503425" y="1448275"/>
            <a:ext cx="1665300" cy="3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uEMEP O</a:t>
            </a:r>
            <a:r>
              <a:rPr lang="en" baseline="-25000">
                <a:solidFill>
                  <a:srgbClr val="0000FF"/>
                </a:solidFill>
              </a:rPr>
              <a:t>3</a:t>
            </a:r>
            <a:r>
              <a:rPr lang="en">
                <a:solidFill>
                  <a:srgbClr val="0000FF"/>
                </a:solidFill>
              </a:rPr>
              <a:t> 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bias = +8.6 %</a:t>
            </a:r>
            <a:endParaRPr i="1" baseline="300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r</a:t>
            </a:r>
            <a:r>
              <a:rPr lang="en" baseline="30000">
                <a:solidFill>
                  <a:srgbClr val="0000FF"/>
                </a:solidFill>
              </a:rPr>
              <a:t>2</a:t>
            </a:r>
            <a:r>
              <a:rPr lang="en">
                <a:solidFill>
                  <a:srgbClr val="0000FF"/>
                </a:solidFill>
              </a:rPr>
              <a:t> = 0.39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EMEP O</a:t>
            </a:r>
            <a:r>
              <a:rPr lang="en" baseline="-25000">
                <a:solidFill>
                  <a:srgbClr val="CC0000"/>
                </a:solidFill>
              </a:rPr>
              <a:t>3</a:t>
            </a:r>
            <a:r>
              <a:rPr lang="en">
                <a:solidFill>
                  <a:srgbClr val="CC0000"/>
                </a:solidFill>
              </a:rPr>
              <a:t> </a:t>
            </a:r>
            <a:endParaRPr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bias = +17.9 %</a:t>
            </a:r>
            <a:endParaRPr i="1" baseline="30000"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CC0000"/>
                </a:solidFill>
              </a:rPr>
              <a:t>r</a:t>
            </a:r>
            <a:r>
              <a:rPr lang="en" baseline="30000">
                <a:solidFill>
                  <a:srgbClr val="CC0000"/>
                </a:solidFill>
              </a:rPr>
              <a:t>2</a:t>
            </a:r>
            <a:r>
              <a:rPr lang="en">
                <a:solidFill>
                  <a:srgbClr val="CC0000"/>
                </a:solidFill>
              </a:rPr>
              <a:t> = 0.30</a:t>
            </a:r>
            <a:endParaRPr>
              <a:solidFill>
                <a:srgbClr val="CC0000"/>
              </a:solidFill>
            </a:endParaRPr>
          </a:p>
        </p:txBody>
      </p:sp>
      <p:pic>
        <p:nvPicPr>
          <p:cNvPr id="264" name="Google Shape;264;p35"/>
          <p:cNvPicPr preferRelativeResize="0"/>
          <p:nvPr/>
        </p:nvPicPr>
        <p:blipFill rotWithShape="1">
          <a:blip r:embed="rId3">
            <a:alphaModFix/>
          </a:blip>
          <a:srcRect l="7572" r="7538"/>
          <a:stretch/>
        </p:blipFill>
        <p:spPr>
          <a:xfrm>
            <a:off x="2519625" y="1307475"/>
            <a:ext cx="6410250" cy="304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3375" y="4107804"/>
            <a:ext cx="2190625" cy="99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2061</Words>
  <Application>Microsoft Office PowerPoint</Application>
  <PresentationFormat>On-screen Show (16:9)</PresentationFormat>
  <Paragraphs>191</Paragraphs>
  <Slides>34</Slides>
  <Notes>34</Notes>
  <HiddenSlides>7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Calibri</vt:lpstr>
      <vt:lpstr>Trebuchet MS</vt:lpstr>
      <vt:lpstr>Ubuntu</vt:lpstr>
      <vt:lpstr>Arial</vt:lpstr>
      <vt:lpstr>Times New Roman</vt:lpstr>
      <vt:lpstr>Simple Light</vt:lpstr>
      <vt:lpstr>Office Theme</vt:lpstr>
      <vt:lpstr>MSC-W: Progress in 2022/2023</vt:lpstr>
      <vt:lpstr>MSC-W activities 2022/2023 presented at TFMM</vt:lpstr>
      <vt:lpstr>Scenarios assessment relevant for the Gothenburg Protocol  review</vt:lpstr>
      <vt:lpstr>How?</vt:lpstr>
      <vt:lpstr>PowerPoint Presentation</vt:lpstr>
      <vt:lpstr>Validation for PM2.5, O3, NO2 against Airbase stations (rural, urban, traffic) </vt:lpstr>
      <vt:lpstr>Validation NO2 2015 reference year against Airbase observations (including traffic stations)</vt:lpstr>
      <vt:lpstr>Validation PM2.5 2015 reference year against Airbase observations (including traffic stations)</vt:lpstr>
      <vt:lpstr>Validation O3 2015 reference year against Airbase observations (including traffic stations)</vt:lpstr>
      <vt:lpstr>2015</vt:lpstr>
      <vt:lpstr>PM2.5</vt:lpstr>
      <vt:lpstr>NO2</vt:lpstr>
      <vt:lpstr>PowerPoint Presentation</vt:lpstr>
      <vt:lpstr>O3 max: 2030 MFR - 2015,  January and August</vt:lpstr>
      <vt:lpstr>PowerPoint Presentation</vt:lpstr>
      <vt:lpstr>PowerPoint Presentation</vt:lpstr>
      <vt:lpstr>Peak season MDA8 (WHO long term &lt; 60 ug/m3 ) 2015 and 2050 low</vt:lpstr>
      <vt:lpstr>Summary</vt:lpstr>
      <vt:lpstr>Source allocation of ozone: the local fraction methodology &amp; first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 SLIDES</vt:lpstr>
      <vt:lpstr>Trends in reduced nitrogen</vt:lpstr>
      <vt:lpstr>Country-to-itself contributions, brute force and ‘local fraction’</vt:lpstr>
      <vt:lpstr>Trend in the fraction of NH3 emission that deposits within the country itself</vt:lpstr>
      <vt:lpstr>PowerPoint Presentation</vt:lpstr>
      <vt:lpstr>PowerPoint Presentation</vt:lpstr>
      <vt:lpstr>NOx-F VOC K</vt:lpstr>
      <vt:lpstr>PowerPoint Presentation</vt:lpstr>
      <vt:lpstr>WP 2022/2023 elements</vt:lpstr>
      <vt:lpstr>WP elements for MSC-W 2024/2025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MSC-W: Progress in 2022/2023</dc:title>
  <dc:creator>Lorenzo Labrador</dc:creator>
  <cp:lastModifiedBy>Lorenzo Labrador</cp:lastModifiedBy>
  <cp:revision>1</cp:revision>
  <dcterms:modified xsi:type="dcterms:W3CDTF">2023-05-10T13:59:58Z</dcterms:modified>
</cp:coreProperties>
</file>