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2"/>
  </p:notesMasterIdLst>
  <p:sldIdLst>
    <p:sldId id="398" r:id="rId6"/>
    <p:sldId id="399" r:id="rId7"/>
    <p:sldId id="415" r:id="rId8"/>
    <p:sldId id="428" r:id="rId9"/>
    <p:sldId id="433" r:id="rId10"/>
    <p:sldId id="405" r:id="rId11"/>
    <p:sldId id="697" r:id="rId12"/>
    <p:sldId id="406" r:id="rId13"/>
    <p:sldId id="706" r:id="rId14"/>
    <p:sldId id="703" r:id="rId15"/>
    <p:sldId id="705" r:id="rId16"/>
    <p:sldId id="437" r:id="rId17"/>
    <p:sldId id="435" r:id="rId18"/>
    <p:sldId id="424" r:id="rId19"/>
    <p:sldId id="436" r:id="rId20"/>
    <p:sldId id="699" r:id="rId21"/>
    <p:sldId id="700" r:id="rId22"/>
    <p:sldId id="446" r:id="rId23"/>
    <p:sldId id="702" r:id="rId24"/>
    <p:sldId id="267" r:id="rId25"/>
    <p:sldId id="695" r:id="rId26"/>
    <p:sldId id="701" r:id="rId27"/>
    <p:sldId id="438" r:id="rId28"/>
    <p:sldId id="439" r:id="rId29"/>
    <p:sldId id="704" r:id="rId30"/>
    <p:sldId id="403" r:id="rId31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78"/>
    <p:restoredTop sz="96310"/>
  </p:normalViewPr>
  <p:slideViewPr>
    <p:cSldViewPr snapToGrid="0" snapToObjects="1">
      <p:cViewPr varScale="1">
        <p:scale>
          <a:sx n="181" d="100"/>
          <a:sy n="181" d="100"/>
        </p:scale>
        <p:origin x="1408" y="160"/>
      </p:cViewPr>
      <p:guideLst/>
    </p:cSldViewPr>
  </p:slideViewPr>
  <p:outlineViewPr>
    <p:cViewPr>
      <p:scale>
        <a:sx n="33" d="100"/>
        <a:sy n="33" d="100"/>
      </p:scale>
      <p:origin x="0" y="-11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AB86F-06A4-8148-8D8F-CB4F09A94076}" type="datetimeFigureOut">
              <a:rPr lang="pl-PL" smtClean="0"/>
              <a:t>10.05.2023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47FE7-9D70-DF45-8346-1B6C9E8C0F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82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062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37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09159-B789-4B4F-8502-3C2530A12FD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704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ADCCD90-F67C-407D-BECC-EBD7B60D2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140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974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09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898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47FE7-9D70-DF45-8346-1B6C9E8C0F4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95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834" y="-107462"/>
            <a:ext cx="2979777" cy="1986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254602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800" y="3864353"/>
            <a:ext cx="6648720" cy="3323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n-PL" sz="24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GB" dirty="0"/>
              <a:t>Click to edit Master subtitle style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102941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E947B7-7181-994F-9055-C2E3D8B7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CED191-D389-A44C-8326-23910F0E4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474A8E-3B42-664E-88CC-7D161620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7BA-B97B-0748-934E-64B4FFF9144B}" type="datetimeFigureOut">
              <a:rPr lang="pl-PL" smtClean="0"/>
              <a:t>10.05.2023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DC11B2-8158-9345-A1D6-A4B3A07F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8342F9-118A-A44D-83B9-0ABBD40F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4BE-C13A-5149-9431-BBA929A9BF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51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720E6-AC1B-2F45-9660-965A1C2593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assy field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ADD4DE7-7110-6544-A8E5-570C72D75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9259"/>
          <a:stretch/>
        </p:blipFill>
        <p:spPr>
          <a:xfrm>
            <a:off x="0" y="0"/>
            <a:ext cx="12192000" cy="4165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2261549"/>
            <a:ext cx="900000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1933953"/>
            <a:ext cx="9000000" cy="2492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n-PL" sz="18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GB" dirty="0"/>
              <a:t>Click to edit Master subtitle style</a:t>
            </a:r>
            <a:endParaRPr lang="en-P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8AB32-1C5B-D84E-B9C7-95B4791C39E9}"/>
              </a:ext>
            </a:extLst>
          </p:cNvPr>
          <p:cNvGrpSpPr/>
          <p:nvPr userDrawn="1"/>
        </p:nvGrpSpPr>
        <p:grpSpPr>
          <a:xfrm rot="5400000">
            <a:off x="5883600" y="-3797784"/>
            <a:ext cx="64800" cy="936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DBB387-4B38-9846-BF04-75AC38924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922388-67E4-F042-8018-3E809E5EF4DA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1D7DAC-91A0-9D49-B247-BDE78AC515CC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F532699-B8AB-A24B-AF4F-B517D4C230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9FC702-47B9-5447-9FCC-110513147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0475" y="5293361"/>
            <a:ext cx="7731125" cy="365760"/>
          </a:xfrm>
        </p:spPr>
        <p:txBody>
          <a:bodyPr lIns="0" rIns="0"/>
          <a:lstStyle>
            <a:lvl1pPr>
              <a:def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3pPr>
            <a:lvl4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4pPr>
            <a:lvl5pPr>
              <a:defRPr lang="pl-PL" sz="2400" kern="12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Click to edit Master text styles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18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 userDrawn="1"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59AEE8-0483-B24D-8C94-3E4FE44D207C}"/>
              </a:ext>
            </a:extLst>
          </p:cNvPr>
          <p:cNvGrpSpPr/>
          <p:nvPr userDrawn="1"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93C16-4CC3-8343-91CF-E5DD34779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4A540-FF91-754E-ADF2-A7831693E55C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10EBBC-D009-4F48-ADD1-C4170B3B7F66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61534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 userDrawn="1"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4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8E0C92E-86FF-814F-A1D4-D519146750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DD208F-A398-B340-B469-15C61D540FA2}"/>
              </a:ext>
            </a:extLst>
          </p:cNvPr>
          <p:cNvGrpSpPr/>
          <p:nvPr userDrawn="1"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E8863A-E45A-1341-814D-B1B490ABF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088530-5B9A-0644-B159-347A0DBE58B2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81512C-9DA3-1948-92EB-49EA845ABCFA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00521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 userDrawn="1"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 userDrawn="1"/>
        </p:nvGrpSpPr>
        <p:grpSpPr>
          <a:xfrm rot="5400000">
            <a:off x="4825106" y="2363720"/>
            <a:ext cx="64800" cy="7956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64000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 userDrawn="1"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 userDrawn="1"/>
        </p:nvGrpSpPr>
        <p:grpSpPr>
          <a:xfrm rot="5400000">
            <a:off x="2127600" y="276040"/>
            <a:ext cx="64800" cy="252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53060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834" y="-87142"/>
            <a:ext cx="2979777" cy="1986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322674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384631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4B5F2-026B-B74E-B49C-0F705915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992C7-E41F-754E-87CC-70F2D0AA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67902"/>
            <a:ext cx="9720000" cy="44326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>
                <a:schemeClr val="bg2"/>
              </a:buClr>
            </a:pPr>
            <a:r>
              <a:rPr lang="en-GB"/>
              <a:t>Click to edit Master text styles</a:t>
            </a:r>
          </a:p>
          <a:p>
            <a:pPr lvl="1">
              <a:buClr>
                <a:schemeClr val="bg2"/>
              </a:buClr>
            </a:pPr>
            <a:r>
              <a:rPr lang="en-GB"/>
              <a:t>Second level</a:t>
            </a:r>
          </a:p>
          <a:p>
            <a:pPr lvl="2">
              <a:buClr>
                <a:schemeClr val="bg2"/>
              </a:buClr>
            </a:pPr>
            <a:r>
              <a:rPr lang="en-GB"/>
              <a:t>Third level</a:t>
            </a:r>
          </a:p>
          <a:p>
            <a:pPr lvl="3">
              <a:buClr>
                <a:schemeClr val="bg2"/>
              </a:buClr>
            </a:pPr>
            <a:r>
              <a:rPr lang="en-GB"/>
              <a:t>Fourth level</a:t>
            </a:r>
          </a:p>
          <a:p>
            <a:pPr lvl="4">
              <a:buClr>
                <a:schemeClr val="bg2"/>
              </a:buClr>
            </a:pPr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66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64" r:id="rId3"/>
    <p:sldLayoutId id="2147483669" r:id="rId4"/>
    <p:sldLayoutId id="2147483667" r:id="rId5"/>
    <p:sldLayoutId id="2147483670" r:id="rId6"/>
    <p:sldLayoutId id="2147483668" r:id="rId7"/>
    <p:sldLayoutId id="2147483671" r:id="rId8"/>
    <p:sldLayoutId id="2147483673" r:id="rId9"/>
    <p:sldLayoutId id="21474836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Paulina\Desktop\Mapy\otoczenie\DsDusznikMOB-PM10-24g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file:///C:\Users\Paulina\Desktop\Mapy\reprezentatywnosc\rep_DsDusznikMOB-PM10-24g.png" TargetMode="Externa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2C1E-DD90-3847-9790-A084651D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799" y="2745834"/>
            <a:ext cx="6436335" cy="886397"/>
          </a:xfrm>
        </p:spPr>
        <p:txBody>
          <a:bodyPr/>
          <a:lstStyle/>
          <a:p>
            <a:r>
              <a:rPr lang="en-GB" sz="3200" b="1" noProof="0" dirty="0">
                <a:effectLst/>
                <a:latin typeface="Calibri" panose="020F0502020204030204" pitchFamily="34" charset="0"/>
              </a:rPr>
              <a:t>Air quality modelling activities </a:t>
            </a:r>
            <a:br>
              <a:rPr lang="en-GB" sz="3200" b="1" noProof="0" dirty="0">
                <a:effectLst/>
                <a:latin typeface="Calibri" panose="020F0502020204030204" pitchFamily="34" charset="0"/>
              </a:rPr>
            </a:br>
            <a:r>
              <a:rPr lang="en-GB" sz="3200" b="1" noProof="0" dirty="0">
                <a:effectLst/>
                <a:latin typeface="Calibri" panose="020F0502020204030204" pitchFamily="34" charset="0"/>
              </a:rPr>
              <a:t>in Poland (including arsenic) </a:t>
            </a:r>
            <a:endParaRPr lang="en-GB" sz="3200" b="1" noProof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7113FA5-9FEB-471B-B3B0-83DA4D89BB0B}"/>
              </a:ext>
            </a:extLst>
          </p:cNvPr>
          <p:cNvSpPr txBox="1"/>
          <p:nvPr/>
        </p:nvSpPr>
        <p:spPr>
          <a:xfrm>
            <a:off x="1468799" y="4813213"/>
            <a:ext cx="572252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0D004B"/>
                </a:solidFill>
              </a:rPr>
              <a:t>Joanna Strużewska </a:t>
            </a:r>
          </a:p>
          <a:p>
            <a:endParaRPr lang="en-AU" sz="1600" dirty="0">
              <a:solidFill>
                <a:srgbClr val="0D004B"/>
              </a:solidFill>
            </a:endParaRPr>
          </a:p>
          <a:p>
            <a:r>
              <a:rPr lang="en-AU" sz="1600" dirty="0">
                <a:solidFill>
                  <a:srgbClr val="0D004B"/>
                </a:solidFill>
              </a:rPr>
              <a:t>Department of Atmospheric and Climate Modelling</a:t>
            </a:r>
          </a:p>
          <a:p>
            <a:r>
              <a:rPr lang="en-AU" sz="1600" dirty="0">
                <a:solidFill>
                  <a:srgbClr val="0D004B"/>
                </a:solidFill>
              </a:rPr>
              <a:t>Institute of Environmental Protection – National Research Institute</a:t>
            </a:r>
          </a:p>
          <a:p>
            <a:endParaRPr lang="en-AU" sz="1600" dirty="0"/>
          </a:p>
          <a:p>
            <a:r>
              <a:rPr lang="pl-PL" sz="1600" dirty="0">
                <a:solidFill>
                  <a:srgbClr val="0D004B"/>
                </a:solidFill>
              </a:rPr>
              <a:t>10.05.2023, </a:t>
            </a:r>
            <a:r>
              <a:rPr lang="pl-PL" sz="1600" dirty="0" err="1">
                <a:solidFill>
                  <a:srgbClr val="0D004B"/>
                </a:solidFill>
              </a:rPr>
              <a:t>Warsaw</a:t>
            </a:r>
            <a:endParaRPr lang="pl-PL" sz="1600" dirty="0">
              <a:solidFill>
                <a:srgbClr val="0D004B"/>
              </a:solidFill>
            </a:endParaRPr>
          </a:p>
          <a:p>
            <a:r>
              <a:rPr lang="pl-PL" sz="1600" dirty="0">
                <a:solidFill>
                  <a:srgbClr val="0D004B"/>
                </a:solidFill>
              </a:rPr>
              <a:t>24</a:t>
            </a:r>
            <a:r>
              <a:rPr lang="pl-PL" sz="1600" baseline="30000" dirty="0">
                <a:solidFill>
                  <a:srgbClr val="0D004B"/>
                </a:solidFill>
              </a:rPr>
              <a:t>th</a:t>
            </a:r>
            <a:r>
              <a:rPr lang="pl-PL" sz="1600" dirty="0">
                <a:solidFill>
                  <a:srgbClr val="0D004B"/>
                </a:solidFill>
              </a:rPr>
              <a:t> EMEP </a:t>
            </a:r>
            <a:r>
              <a:rPr lang="pl-PL" sz="1600" dirty="0" err="1">
                <a:solidFill>
                  <a:srgbClr val="0D004B"/>
                </a:solidFill>
              </a:rPr>
              <a:t>Task</a:t>
            </a:r>
            <a:r>
              <a:rPr lang="pl-PL" sz="1600" dirty="0">
                <a:solidFill>
                  <a:srgbClr val="0D004B"/>
                </a:solidFill>
              </a:rPr>
              <a:t> Force on </a:t>
            </a:r>
            <a:r>
              <a:rPr lang="pl-PL" sz="1600" dirty="0" err="1">
                <a:solidFill>
                  <a:srgbClr val="0D004B"/>
                </a:solidFill>
              </a:rPr>
              <a:t>Measurement</a:t>
            </a:r>
            <a:r>
              <a:rPr lang="pl-PL" sz="1600" dirty="0">
                <a:solidFill>
                  <a:srgbClr val="0D004B"/>
                </a:solidFill>
              </a:rPr>
              <a:t> and </a:t>
            </a:r>
            <a:r>
              <a:rPr lang="pl-PL" sz="1600" dirty="0" err="1">
                <a:solidFill>
                  <a:srgbClr val="0D004B"/>
                </a:solidFill>
              </a:rPr>
              <a:t>Modelling</a:t>
            </a:r>
            <a:r>
              <a:rPr lang="pl-PL" sz="1600" dirty="0">
                <a:solidFill>
                  <a:srgbClr val="0D004B"/>
                </a:solidFill>
              </a:rPr>
              <a:t> Meeting</a:t>
            </a:r>
            <a:r>
              <a:rPr lang="pl-PL" sz="1800" b="1" dirty="0">
                <a:effectLst/>
                <a:latin typeface="Arial" panose="020B0604020202020204" pitchFamily="34" charset="0"/>
              </a:rPr>
              <a:t> </a:t>
            </a:r>
            <a:endParaRPr lang="pl-PL" sz="1600" dirty="0"/>
          </a:p>
          <a:p>
            <a:endParaRPr lang="pl-PL" sz="1600" dirty="0">
              <a:solidFill>
                <a:srgbClr val="0D0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E586B0-6743-888F-32A0-E5965933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Arsenic (PM</a:t>
            </a:r>
            <a:r>
              <a:rPr lang="en-US" baseline="-25000" dirty="0"/>
              <a:t>10</a:t>
            </a:r>
            <a:r>
              <a:rPr lang="en-US" dirty="0"/>
              <a:t>) annual assessment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D78500-4F8B-000B-E54F-93C672B65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Data from 64 stations for assimilation</a:t>
            </a:r>
          </a:p>
          <a:p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A713E9-B1D4-E64E-E763-9AA7872B4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974" y="2273477"/>
            <a:ext cx="7772400" cy="40887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172280F-7E94-140E-4489-B87F57862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7" y="2209387"/>
            <a:ext cx="2645005" cy="210847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47C563-61C0-2F6B-0340-BFE43E81D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8" y="4434435"/>
            <a:ext cx="2542324" cy="2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E586B0-6743-888F-32A0-E5965933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 (PM</a:t>
            </a:r>
            <a:r>
              <a:rPr lang="en-GB" baseline="-25000" dirty="0"/>
              <a:t>10</a:t>
            </a:r>
            <a:r>
              <a:rPr lang="en-GB" dirty="0"/>
              <a:t>) annual assessment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DC44373-5E99-CA8D-ECAF-B50EBDDC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70" y="1731696"/>
            <a:ext cx="4769580" cy="47695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1A1AF29-5F02-28D8-A22B-A2613060D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612" y="1415239"/>
            <a:ext cx="4118173" cy="176493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D7E663A-226C-2987-62CE-C7397D9C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3266967"/>
            <a:ext cx="3964423" cy="16990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639A248-2257-69DE-447B-468426C3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362" y="5052802"/>
            <a:ext cx="3929416" cy="16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9" y="557496"/>
            <a:ext cx="10036191" cy="646331"/>
          </a:xfrm>
        </p:spPr>
        <p:txBody>
          <a:bodyPr/>
          <a:lstStyle/>
          <a:p>
            <a:r>
              <a:rPr lang="en-GB" b="1" noProof="0" dirty="0"/>
              <a:t>3) </a:t>
            </a:r>
            <a:r>
              <a:rPr lang="en-GB" noProof="0" dirty="0"/>
              <a:t>5-year assessment 2014-2018 (next in 2023)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4D7BDF5-BB0E-C147-BA08-14352BF851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0" y="1357009"/>
            <a:ext cx="3632788" cy="538016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4A4FDA-111B-B34D-97B2-0279173131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8" y="1357009"/>
            <a:ext cx="3625762" cy="538016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9F7C163-489F-0647-A1FB-F0B79E6F78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89" y="1357009"/>
            <a:ext cx="3610088" cy="538016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4849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b="1" noProof="0" dirty="0"/>
              <a:t>4) </a:t>
            </a:r>
            <a:r>
              <a:rPr lang="en-GB" noProof="0" dirty="0"/>
              <a:t>Transboundary impact assessment </a:t>
            </a:r>
          </a:p>
        </p:txBody>
      </p:sp>
      <p:pic>
        <p:nvPicPr>
          <p:cNvPr id="4" name="PM10_a_T.jpg">
            <a:extLst>
              <a:ext uri="{FF2B5EF4-FFF2-40B4-BE49-F238E27FC236}">
                <a16:creationId xmlns:a16="http://schemas.microsoft.com/office/drawing/2014/main" id="{0580AFA4-A322-4A47-94B5-55E1C56BA04D}"/>
              </a:ext>
            </a:extLst>
          </p:cNvPr>
          <p:cNvPicPr/>
          <p:nvPr/>
        </p:nvPicPr>
        <p:blipFill rotWithShape="1">
          <a:blip r:embed="rId2"/>
          <a:srcRect r="557"/>
          <a:stretch/>
        </p:blipFill>
        <p:spPr>
          <a:xfrm>
            <a:off x="478877" y="1450659"/>
            <a:ext cx="3402647" cy="4321492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10B5D6A-456D-1445-8B18-371189773839}"/>
              </a:ext>
            </a:extLst>
          </p:cNvPr>
          <p:cNvPicPr/>
          <p:nvPr/>
        </p:nvPicPr>
        <p:blipFill rotWithShape="1">
          <a:blip r:embed="rId3"/>
          <a:srcRect r="600"/>
          <a:stretch/>
        </p:blipFill>
        <p:spPr>
          <a:xfrm>
            <a:off x="4348988" y="1450659"/>
            <a:ext cx="3401152" cy="4321492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6" name="PM10_pd904_T.jpg">
            <a:extLst>
              <a:ext uri="{FF2B5EF4-FFF2-40B4-BE49-F238E27FC236}">
                <a16:creationId xmlns:a16="http://schemas.microsoft.com/office/drawing/2014/main" id="{6EC7A72A-1B70-C642-A7B7-98823D85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05" y="1450659"/>
            <a:ext cx="3494458" cy="432000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11A9691-E21B-A8FE-632E-6522E8226E77}"/>
              </a:ext>
            </a:extLst>
          </p:cNvPr>
          <p:cNvSpPr txBox="1"/>
          <p:nvPr/>
        </p:nvSpPr>
        <p:spPr>
          <a:xfrm>
            <a:off x="399048" y="5838839"/>
            <a:ext cx="4833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10km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Using most up to date EMEP inventory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“Brute force”</a:t>
            </a:r>
          </a:p>
        </p:txBody>
      </p:sp>
    </p:spTree>
    <p:extLst>
      <p:ext uri="{BB962C8B-B14F-4D97-AF65-F5344CB8AC3E}">
        <p14:creationId xmlns:p14="http://schemas.microsoft.com/office/powerpoint/2010/main" val="283614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5) </a:t>
            </a:r>
            <a:r>
              <a:rPr lang="en-US" dirty="0"/>
              <a:t>Station representativeness</a:t>
            </a:r>
          </a:p>
        </p:txBody>
      </p:sp>
      <p:pic>
        <p:nvPicPr>
          <p:cNvPr id="7" name="DsDusznikMOB-PM10-24g.png">
            <a:extLst>
              <a:ext uri="{FF2B5EF4-FFF2-40B4-BE49-F238E27FC236}">
                <a16:creationId xmlns:a16="http://schemas.microsoft.com/office/drawing/2014/main" id="{2234F2B1-03F2-C947-8A31-6D4D5ED40F28}"/>
              </a:ext>
            </a:extLst>
          </p:cNvPr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7141089" y="1203827"/>
            <a:ext cx="3733800" cy="546735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8" name="rep_DsDusznikMOB-PM10-24g.png">
            <a:extLst>
              <a:ext uri="{FF2B5EF4-FFF2-40B4-BE49-F238E27FC236}">
                <a16:creationId xmlns:a16="http://schemas.microsoft.com/office/drawing/2014/main" id="{6F1804E8-5BFC-6341-AC25-938CB76D97B8}"/>
              </a:ext>
            </a:extLst>
          </p:cNvPr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3036120" y="1203827"/>
            <a:ext cx="3920626" cy="481017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D73A5BC-D9CB-0119-0456-5935AA8F3FD8}"/>
              </a:ext>
            </a:extLst>
          </p:cNvPr>
          <p:cNvSpPr txBox="1"/>
          <p:nvPr/>
        </p:nvSpPr>
        <p:spPr>
          <a:xfrm>
            <a:off x="275771" y="1203827"/>
            <a:ext cx="2525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Detailed evaluation (temporal variability)</a:t>
            </a:r>
          </a:p>
          <a:p>
            <a:endParaRPr lang="en-AU" dirty="0"/>
          </a:p>
          <a:p>
            <a:r>
              <a:rPr lang="en-AU" dirty="0"/>
              <a:t>Large set of tracers (including metals in PM10)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B2CBA7-1A52-89C3-271E-C47B82B6E426}"/>
              </a:ext>
            </a:extLst>
          </p:cNvPr>
          <p:cNvSpPr txBox="1"/>
          <p:nvPr/>
        </p:nvSpPr>
        <p:spPr>
          <a:xfrm>
            <a:off x="3036120" y="6175829"/>
            <a:ext cx="358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Cooperation with FAIRMODE CT8</a:t>
            </a:r>
          </a:p>
        </p:txBody>
      </p:sp>
    </p:spTree>
    <p:extLst>
      <p:ext uri="{BB962C8B-B14F-4D97-AF65-F5344CB8AC3E}">
        <p14:creationId xmlns:p14="http://schemas.microsoft.com/office/powerpoint/2010/main" val="7192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497"/>
            <a:ext cx="9720000" cy="1200329"/>
          </a:xfrm>
        </p:spPr>
        <p:txBody>
          <a:bodyPr/>
          <a:lstStyle/>
          <a:p>
            <a:r>
              <a:rPr lang="en-GB" b="1" noProof="0" dirty="0"/>
              <a:t>6) </a:t>
            </a:r>
            <a:r>
              <a:rPr lang="en-GB" noProof="0" dirty="0"/>
              <a:t>National Air Quality Plan </a:t>
            </a:r>
            <a:br>
              <a:rPr lang="en-GB" noProof="0" dirty="0"/>
            </a:br>
            <a:r>
              <a:rPr lang="en-GB" noProof="0" dirty="0"/>
              <a:t>(Ministry of Climate and Environment)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E49F30-127C-F5D1-9BE7-30C69CC8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67903"/>
            <a:ext cx="10158525" cy="44943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/>
              <a:t>2019 – Transboundary transport analysis using EMEP and the national emission database (2018 </a:t>
            </a:r>
            <a:r>
              <a:rPr lang="en-US" sz="2000" dirty="0" err="1"/>
              <a:t>meteo</a:t>
            </a:r>
            <a:r>
              <a:rPr lang="en-US" sz="2000" dirty="0"/>
              <a:t>)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/>
              <a:t>2020 - Effectiveness of the national “Clean Air Program” (2019 </a:t>
            </a:r>
            <a:r>
              <a:rPr lang="en-US" sz="2000" dirty="0" err="1"/>
              <a:t>meteo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/>
              <a:t>2021 - Joint effectiveness of regional Air Quality Plans in the 2022 and 2026 horizons (2020 </a:t>
            </a:r>
            <a:r>
              <a:rPr lang="en-US" sz="2000" dirty="0" err="1"/>
              <a:t>meteo</a:t>
            </a:r>
            <a:r>
              <a:rPr lang="en-US" sz="2000" dirty="0"/>
              <a:t>)  </a:t>
            </a:r>
            <a:r>
              <a:rPr lang="en-US" sz="2000" dirty="0">
                <a:sym typeface="Wingdings" pitchFamily="2" charset="2"/>
              </a:rPr>
              <a:t> are we going to meet thresholds set in the WHO guidelines</a:t>
            </a:r>
            <a:endParaRPr lang="en-US" sz="2000" dirty="0"/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/>
              <a:t>2022 - Implementation of emission strategies based assumptions of the Update of the National Air Protection Program in the horizon to 2030 and 2040 (2021 </a:t>
            </a:r>
            <a:r>
              <a:rPr lang="en-US" sz="2000" dirty="0" err="1"/>
              <a:t>meteo</a:t>
            </a:r>
            <a:r>
              <a:rPr lang="en-US" sz="2000" dirty="0"/>
              <a:t>)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/>
              <a:t>2023 – Under discussions with the Ministry of Climate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412155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86" y="1878174"/>
            <a:ext cx="2620271" cy="2708341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17" name="Obraz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58" y="1878064"/>
            <a:ext cx="2474686" cy="2705911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6" y="1874383"/>
            <a:ext cx="2732957" cy="2712132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pPr marL="12700">
              <a:spcBef>
                <a:spcPts val="100"/>
              </a:spcBef>
            </a:pPr>
            <a:r>
              <a:rPr lang="en-GB" kern="0" noProof="0" dirty="0">
                <a:solidFill>
                  <a:srgbClr val="1F1D43"/>
                </a:solidFill>
              </a:rPr>
              <a:t>PM</a:t>
            </a:r>
            <a:r>
              <a:rPr lang="en-GB" kern="0" baseline="-25000" noProof="0" dirty="0">
                <a:solidFill>
                  <a:srgbClr val="1F1D43"/>
                </a:solidFill>
              </a:rPr>
              <a:t>10</a:t>
            </a:r>
            <a:r>
              <a:rPr lang="en-GB" kern="0" noProof="0" dirty="0">
                <a:solidFill>
                  <a:srgbClr val="1F1D43"/>
                </a:solidFill>
              </a:rPr>
              <a:t>  - annual average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88C66DD-0B31-4A9C-8AC6-09B43F67E372}"/>
              </a:ext>
            </a:extLst>
          </p:cNvPr>
          <p:cNvSpPr txBox="1"/>
          <p:nvPr/>
        </p:nvSpPr>
        <p:spPr>
          <a:xfrm>
            <a:off x="1749992" y="1203828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600" dirty="0">
                <a:solidFill>
                  <a:srgbClr val="0D004B"/>
                </a:solidFill>
              </a:rPr>
              <a:t>2021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E431E1-1067-4D2E-921B-AF58B2BD31B9}"/>
              </a:ext>
            </a:extLst>
          </p:cNvPr>
          <p:cNvSpPr txBox="1"/>
          <p:nvPr/>
        </p:nvSpPr>
        <p:spPr>
          <a:xfrm>
            <a:off x="4970408" y="1203828"/>
            <a:ext cx="15937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600" dirty="0" err="1">
                <a:solidFill>
                  <a:srgbClr val="0D004B"/>
                </a:solidFill>
              </a:rPr>
              <a:t>Scenario</a:t>
            </a:r>
            <a:r>
              <a:rPr lang="pl-PL" sz="2600" dirty="0">
                <a:solidFill>
                  <a:srgbClr val="0D004B"/>
                </a:solidFill>
              </a:rPr>
              <a:t> 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85D4559-BB0C-481E-AD37-BFF5998D29B7}"/>
              </a:ext>
            </a:extLst>
          </p:cNvPr>
          <p:cNvSpPr txBox="1"/>
          <p:nvPr/>
        </p:nvSpPr>
        <p:spPr>
          <a:xfrm>
            <a:off x="8701575" y="1203827"/>
            <a:ext cx="15937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600" dirty="0" err="1">
                <a:solidFill>
                  <a:srgbClr val="0D004B"/>
                </a:solidFill>
              </a:rPr>
              <a:t>Scenario</a:t>
            </a:r>
            <a:r>
              <a:rPr lang="pl-PL" sz="2600" dirty="0">
                <a:solidFill>
                  <a:srgbClr val="0D004B"/>
                </a:solidFill>
              </a:rPr>
              <a:t> 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A2D4A7-4396-4E18-47BB-0B6B7D1E79C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67849" y="4285652"/>
            <a:ext cx="2190452" cy="2572348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2ABD59F-379F-0858-B404-5CAF7B1CB0A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181906" y="4285652"/>
            <a:ext cx="2102951" cy="2572347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7392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233D5-EAE6-21DA-4EB2-0CDE5211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Other modelling activities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9E5F73-4AE5-FB14-FB97-8162A027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Source contribution analysis</a:t>
            </a:r>
          </a:p>
          <a:p>
            <a:pPr lvl="1"/>
            <a:r>
              <a:rPr lang="en-GB" noProof="0" dirty="0"/>
              <a:t>support for the annual assessment </a:t>
            </a:r>
          </a:p>
          <a:p>
            <a:pPr lvl="1"/>
            <a:r>
              <a:rPr lang="en-GB" noProof="0" dirty="0"/>
              <a:t>SHERPA-BU based on the GEM-AQ modelling</a:t>
            </a:r>
          </a:p>
          <a:p>
            <a:pPr marL="457200" lvl="1" indent="0">
              <a:buNone/>
            </a:pPr>
            <a:endParaRPr lang="en-GB" noProof="0" dirty="0"/>
          </a:p>
          <a:p>
            <a:r>
              <a:rPr lang="en-GB" noProof="0" dirty="0"/>
              <a:t>Local scale modelling + vertical structure of PMs (+ measurement campaigns using sensors) </a:t>
            </a:r>
          </a:p>
          <a:p>
            <a:r>
              <a:rPr lang="en-GB" noProof="0" dirty="0"/>
              <a:t>National Air Pollution Control Programme (NEC Directive)</a:t>
            </a:r>
          </a:p>
          <a:p>
            <a:r>
              <a:rPr lang="en-GB" noProof="0" dirty="0"/>
              <a:t>10-year run 2011-2020 (EMEP emissions)</a:t>
            </a:r>
          </a:p>
          <a:p>
            <a:endParaRPr lang="en-GB" noProof="0" dirty="0"/>
          </a:p>
          <a:p>
            <a:r>
              <a:rPr lang="en-GB" noProof="0" dirty="0"/>
              <a:t>CAMS2_40 operational forecast and requested scenario runs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553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BBCC2-ED37-4172-8107-584454827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3626" r="10619" b="9239"/>
          <a:stretch/>
        </p:blipFill>
        <p:spPr>
          <a:xfrm>
            <a:off x="7835332" y="171681"/>
            <a:ext cx="4099596" cy="5975684"/>
          </a:xfrm>
          <a:prstGeom prst="rect">
            <a:avLst/>
          </a:prstGeom>
        </p:spPr>
      </p:pic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5B02DB5A-9E43-4310-9711-58CFB913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772" y="1435183"/>
            <a:ext cx="5360286" cy="5174163"/>
          </a:xfrm>
        </p:spPr>
        <p:txBody>
          <a:bodyPr>
            <a:normAutofit/>
          </a:bodyPr>
          <a:lstStyle/>
          <a:p>
            <a:pPr lvl="1"/>
            <a:r>
              <a:rPr lang="en-GB" altLang="pl-PL" sz="1600" noProof="0" dirty="0"/>
              <a:t>PT - energy and industry (SNAP 1, 3, 4, 5, 6)</a:t>
            </a:r>
          </a:p>
          <a:p>
            <a:pPr lvl="1"/>
            <a:r>
              <a:rPr lang="en-GB" altLang="pl-PL" sz="1600" noProof="0" dirty="0"/>
              <a:t>AR - municipal and residential sources (SNAP 2 and 9) </a:t>
            </a:r>
          </a:p>
          <a:p>
            <a:pPr lvl="1"/>
            <a:r>
              <a:rPr lang="en-GB" altLang="pl-PL" sz="1600" noProof="0" dirty="0"/>
              <a:t>LI - line sources (SNAP 7 and 8)</a:t>
            </a:r>
          </a:p>
          <a:p>
            <a:pPr lvl="1"/>
            <a:r>
              <a:rPr lang="en-GB" altLang="pl-PL" sz="1600" noProof="0" dirty="0"/>
              <a:t>AG - agriculture (SNAP 10) </a:t>
            </a:r>
          </a:p>
          <a:p>
            <a:pPr lvl="1"/>
            <a:r>
              <a:rPr lang="en-GB" altLang="pl-PL" sz="1600" noProof="0" dirty="0"/>
              <a:t>0PL – transboundary</a:t>
            </a:r>
          </a:p>
          <a:p>
            <a:endParaRPr lang="en-GB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7C4B95E-830A-46D9-A2B5-910D7EEB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Source contribution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177504D-74FF-9BC2-A409-C3FE0D942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5"/>
          <a:stretch/>
        </p:blipFill>
        <p:spPr>
          <a:xfrm>
            <a:off x="1873281" y="2865419"/>
            <a:ext cx="5962051" cy="35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E4DCBE-6087-F61D-CDB3-9D8DE69B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SHERPA-BU for Poland     </a:t>
            </a:r>
            <a:r>
              <a:rPr lang="en-GB" sz="4000" b="1" noProof="0" dirty="0" err="1"/>
              <a:t>sherpa.kaskada.tk</a:t>
            </a:r>
            <a:endParaRPr lang="en-GB" noProof="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D0D2D7-8837-4396-8747-02844F429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7" y="1588833"/>
            <a:ext cx="5217738" cy="4494212"/>
          </a:xfr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F0BF9E-3E6E-4B82-82C1-E397A5F8D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41" y="6395465"/>
            <a:ext cx="8067419" cy="27965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6F0B802-B46E-DA56-5971-03458D098032}"/>
              </a:ext>
            </a:extLst>
          </p:cNvPr>
          <p:cNvSpPr txBox="1"/>
          <p:nvPr/>
        </p:nvSpPr>
        <p:spPr>
          <a:xfrm>
            <a:off x="7755775" y="1995055"/>
            <a:ext cx="326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Based on the GEM-AQ scenarios for 2018</a:t>
            </a:r>
          </a:p>
        </p:txBody>
      </p:sp>
    </p:spTree>
    <p:extLst>
      <p:ext uri="{BB962C8B-B14F-4D97-AF65-F5344CB8AC3E}">
        <p14:creationId xmlns:p14="http://schemas.microsoft.com/office/powerpoint/2010/main" val="417393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496"/>
            <a:ext cx="9720000" cy="1200329"/>
          </a:xfrm>
        </p:spPr>
        <p:txBody>
          <a:bodyPr/>
          <a:lstStyle/>
          <a:p>
            <a:r>
              <a:rPr lang="en-GB" noProof="0" dirty="0">
                <a:solidFill>
                  <a:srgbClr val="1F1D43"/>
                </a:solidFill>
              </a:rPr>
              <a:t>IEP-NRI is legislated to carry out AQ modelling for policy support </a:t>
            </a:r>
            <a:endParaRPr lang="en-GB" sz="32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065">
              <a:tabLst>
                <a:tab pos="380365" algn="l"/>
                <a:tab pos="381000" algn="l"/>
              </a:tabLst>
            </a:pPr>
            <a:r>
              <a:rPr lang="en-GB" altLang="pl-PL" sz="2400" spc="5" noProof="0" dirty="0">
                <a:cs typeface="Geomanist"/>
              </a:rPr>
              <a:t>Chief Inspectorate of Environmental Protection: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Daily operational forecast (3 day forecast) 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Annual air quality assessment  (20 of March)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5-year assessment  (30 of May)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Impact of transboundary transport (30 of June)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Station representativeness (30 of October)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endParaRPr lang="en-GB" altLang="pl-PL" sz="2400" spc="5" noProof="0" dirty="0">
              <a:cs typeface="Geomanist"/>
            </a:endParaRPr>
          </a:p>
          <a:p>
            <a:pPr marL="12065">
              <a:tabLst>
                <a:tab pos="380365" algn="l"/>
                <a:tab pos="381000" algn="l"/>
              </a:tabLst>
            </a:pPr>
            <a:r>
              <a:rPr lang="en-GB" altLang="pl-PL" sz="2400" spc="5" noProof="0" dirty="0">
                <a:cs typeface="Geomanist"/>
              </a:rPr>
              <a:t>Ministry of Climate and Environment:</a:t>
            </a:r>
          </a:p>
          <a:p>
            <a:pPr marL="761365" lvl="1" indent="-276860">
              <a:spcBef>
                <a:spcPts val="900"/>
              </a:spcBef>
              <a:buClr>
                <a:srgbClr val="A2C62C"/>
              </a:buClr>
              <a:tabLst>
                <a:tab pos="761365" algn="l"/>
                <a:tab pos="762000" algn="l"/>
              </a:tabLst>
            </a:pPr>
            <a:r>
              <a:rPr lang="en-GB" altLang="pl-PL" sz="2400" spc="5" noProof="0" dirty="0">
                <a:cs typeface="Geomanist"/>
              </a:rPr>
              <a:t>National Air Quality Improvement Plan  (30 of September)</a:t>
            </a:r>
          </a:p>
        </p:txBody>
      </p:sp>
    </p:spTree>
    <p:extLst>
      <p:ext uri="{BB962C8B-B14F-4D97-AF65-F5344CB8AC3E}">
        <p14:creationId xmlns:p14="http://schemas.microsoft.com/office/powerpoint/2010/main" val="242689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855013" y="289783"/>
            <a:ext cx="9920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noProof="0" dirty="0"/>
              <a:t>Warsaw PM</a:t>
            </a:r>
            <a:r>
              <a:rPr lang="en-GB" baseline="-25000" noProof="0" dirty="0"/>
              <a:t>10</a:t>
            </a:r>
            <a:r>
              <a:rPr lang="en-GB" noProof="0" dirty="0"/>
              <a:t> annual average </a:t>
            </a:r>
            <a:br>
              <a:rPr lang="en-GB" noProof="0" dirty="0"/>
            </a:br>
            <a:r>
              <a:rPr lang="en-GB" noProof="0" dirty="0"/>
              <a:t>Gaussian model + Random Forest </a:t>
            </a:r>
          </a:p>
        </p:txBody>
      </p:sp>
      <p:pic>
        <p:nvPicPr>
          <p:cNvPr id="204" name="Google Shape;2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19" y="1460200"/>
            <a:ext cx="2919404" cy="346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675" y="1408225"/>
            <a:ext cx="3007016" cy="35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200" y="1397475"/>
            <a:ext cx="4500424" cy="496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 txBox="1"/>
          <p:nvPr/>
        </p:nvSpPr>
        <p:spPr>
          <a:xfrm>
            <a:off x="230925" y="5112700"/>
            <a:ext cx="233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Calibri"/>
                <a:ea typeface="Calibri"/>
                <a:cs typeface="Calibri"/>
                <a:sym typeface="Calibri"/>
              </a:rPr>
              <a:t>base scenario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3449550" y="5112700"/>
            <a:ext cx="204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Calibri"/>
                <a:ea typeface="Calibri"/>
                <a:cs typeface="Calibri"/>
                <a:sym typeface="Calibri"/>
              </a:rPr>
              <a:t>without traffic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6698200" y="6365200"/>
            <a:ext cx="3706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Traffic</a:t>
            </a:r>
            <a:r>
              <a:rPr lang="pl-P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dirty="0" err="1">
                <a:latin typeface="Calibri"/>
                <a:ea typeface="Calibri"/>
                <a:cs typeface="Calibri"/>
                <a:sym typeface="Calibri"/>
              </a:rPr>
              <a:t>contribution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278174" y="5728300"/>
            <a:ext cx="6365513" cy="5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raffic are emissions responsible for up to </a:t>
            </a: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38%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PM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A1FA4E-1124-FC8E-E223-7C2B968A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50" y="1061320"/>
            <a:ext cx="4845050" cy="646331"/>
          </a:xfrm>
        </p:spPr>
        <p:txBody>
          <a:bodyPr/>
          <a:lstStyle/>
          <a:p>
            <a:r>
              <a:rPr lang="en-GB" noProof="0" dirty="0">
                <a:latin typeface="+mn-lt"/>
              </a:rPr>
              <a:t>NAPCP (update)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ED04AA-1E8D-10BE-9035-0832F09DE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471" y="1778248"/>
            <a:ext cx="2946400" cy="1527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>
                <a:latin typeface="+mn-lt"/>
              </a:rPr>
              <a:t>Left panel – PM2.5 annual concentration </a:t>
            </a:r>
          </a:p>
          <a:p>
            <a:pPr marL="0" indent="0">
              <a:buNone/>
            </a:pPr>
            <a:r>
              <a:rPr lang="en-GB" noProof="0" dirty="0"/>
              <a:t>Right panel – contribution of transboundary transport [%]</a:t>
            </a:r>
            <a:endParaRPr lang="en-GB" noProof="0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7F2477A-AA0A-1532-52F6-5D1012F0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78" y="126611"/>
            <a:ext cx="4845050" cy="67313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FAB474-F10F-5164-B267-7B64CA697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1" y="3887580"/>
            <a:ext cx="3580275" cy="2574018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BD939866-888A-A5C9-766F-70BE8AAC28F4}"/>
              </a:ext>
            </a:extLst>
          </p:cNvPr>
          <p:cNvSpPr txBox="1">
            <a:spLocks/>
          </p:cNvSpPr>
          <p:nvPr/>
        </p:nvSpPr>
        <p:spPr>
          <a:xfrm>
            <a:off x="563071" y="2890178"/>
            <a:ext cx="2946400" cy="8304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NO</a:t>
            </a:r>
            <a:r>
              <a:rPr lang="en-GB" baseline="-25000" dirty="0"/>
              <a:t>2</a:t>
            </a:r>
            <a:r>
              <a:rPr lang="en-GB" dirty="0"/>
              <a:t>  annual average – contribution of emissions from Poland [%]</a:t>
            </a:r>
          </a:p>
        </p:txBody>
      </p:sp>
    </p:spTree>
    <p:extLst>
      <p:ext uri="{BB962C8B-B14F-4D97-AF65-F5344CB8AC3E}">
        <p14:creationId xmlns:p14="http://schemas.microsoft.com/office/powerpoint/2010/main" val="296490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855013" y="566782"/>
            <a:ext cx="9920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noProof="0" dirty="0"/>
              <a:t>10 year trend of air pollution in Poland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4933C2D-C4A9-730C-71DB-FD510108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13" y="1465819"/>
            <a:ext cx="9447004" cy="466646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0BAC257-B5F6-D2C0-D827-FC238E09D365}"/>
              </a:ext>
            </a:extLst>
          </p:cNvPr>
          <p:cNvSpPr txBox="1"/>
          <p:nvPr/>
        </p:nvSpPr>
        <p:spPr>
          <a:xfrm>
            <a:off x="1110343" y="6306457"/>
            <a:ext cx="854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GEM-AQ model at 4km resolution, EMEP emissions</a:t>
            </a:r>
          </a:p>
        </p:txBody>
      </p:sp>
    </p:spTree>
    <p:extLst>
      <p:ext uri="{BB962C8B-B14F-4D97-AF65-F5344CB8AC3E}">
        <p14:creationId xmlns:p14="http://schemas.microsoft.com/office/powerpoint/2010/main" val="1542658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noProof="0" dirty="0"/>
              <a:t>International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67903"/>
            <a:ext cx="10387593" cy="4494342"/>
          </a:xfrm>
        </p:spPr>
        <p:txBody>
          <a:bodyPr>
            <a:noAutofit/>
          </a:bodyPr>
          <a:lstStyle/>
          <a:p>
            <a:r>
              <a:rPr lang="en-GB" sz="2200" noProof="0" dirty="0"/>
              <a:t>CAMS2_40 Regional European AQ forecast</a:t>
            </a:r>
          </a:p>
          <a:p>
            <a:r>
              <a:rPr lang="en-GB" sz="2200" noProof="0" dirty="0"/>
              <a:t>CAMS_72_PL National Collaboration Programme for Poland</a:t>
            </a:r>
          </a:p>
          <a:p>
            <a:r>
              <a:rPr lang="en-GB" sz="2200" noProof="0" dirty="0"/>
              <a:t>HE CAMEO</a:t>
            </a:r>
          </a:p>
          <a:p>
            <a:r>
              <a:rPr lang="en-GB" sz="2200" noProof="0" dirty="0"/>
              <a:t>Life REMY</a:t>
            </a:r>
          </a:p>
          <a:p>
            <a:endParaRPr lang="en-GB" sz="2200" noProof="0" dirty="0"/>
          </a:p>
          <a:p>
            <a:r>
              <a:rPr lang="en-GB" sz="2200" noProof="0" dirty="0"/>
              <a:t>FAIRMODE </a:t>
            </a:r>
          </a:p>
          <a:p>
            <a:r>
              <a:rPr lang="en-GB" sz="2200" noProof="0" dirty="0"/>
              <a:t>EMEP (TFMM, TFIAM, HTAP, EPCAC)</a:t>
            </a:r>
          </a:p>
          <a:p>
            <a:r>
              <a:rPr lang="en-GB" sz="2200" noProof="0" dirty="0"/>
              <a:t>TOAR II - </a:t>
            </a:r>
            <a:r>
              <a:rPr lang="en-GB" sz="2000" noProof="0" dirty="0"/>
              <a:t>Tropospheric Ozone Assessment Report, International Global Atmospheric Chemistry Project </a:t>
            </a:r>
            <a:endParaRPr lang="en-GB" sz="2200" noProof="0" dirty="0"/>
          </a:p>
        </p:txBody>
      </p:sp>
    </p:spTree>
    <p:extLst>
      <p:ext uri="{BB962C8B-B14F-4D97-AF65-F5344CB8AC3E}">
        <p14:creationId xmlns:p14="http://schemas.microsoft.com/office/powerpoint/2010/main" val="531104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noProof="0" dirty="0"/>
              <a:t>Summary 1/2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67903"/>
            <a:ext cx="10372839" cy="4494342"/>
          </a:xfrm>
        </p:spPr>
        <p:txBody>
          <a:bodyPr>
            <a:noAutofit/>
          </a:bodyPr>
          <a:lstStyle/>
          <a:p>
            <a:r>
              <a:rPr lang="en-GB" sz="2400" noProof="0" dirty="0"/>
              <a:t>Air quality modelling as a support tool for decision-making is well established and legislated </a:t>
            </a:r>
          </a:p>
          <a:p>
            <a:r>
              <a:rPr lang="en-GB" sz="2400" noProof="0" dirty="0"/>
              <a:t>Systematic approach combines modelling, emission inventory and measurements</a:t>
            </a:r>
          </a:p>
          <a:p>
            <a:pPr lvl="1">
              <a:buFontTx/>
              <a:buChar char="-"/>
            </a:pPr>
            <a:r>
              <a:rPr lang="en-GB" sz="2400" noProof="0" dirty="0"/>
              <a:t>Feedback from the modelling to the emission group helps to identify gaps</a:t>
            </a:r>
          </a:p>
          <a:p>
            <a:pPr lvl="1">
              <a:buFontTx/>
              <a:buChar char="-"/>
            </a:pPr>
            <a:r>
              <a:rPr lang="en-GB" sz="2400" noProof="0" dirty="0"/>
              <a:t>Evaluation against measurements helps to improve both emissions and representation of the temporal variability of sources</a:t>
            </a:r>
          </a:p>
          <a:p>
            <a:r>
              <a:rPr lang="en-GB" sz="2400" dirty="0"/>
              <a:t>Routine operation allows for building the knowledgebase</a:t>
            </a:r>
          </a:p>
          <a:p>
            <a:r>
              <a:rPr lang="en-GB" sz="2400" dirty="0"/>
              <a:t>Scale interactions: European </a:t>
            </a:r>
            <a:r>
              <a:rPr lang="en-GB" sz="2400" dirty="0">
                <a:sym typeface="Wingdings" pitchFamily="2" charset="2"/>
              </a:rPr>
              <a:t></a:t>
            </a:r>
            <a:r>
              <a:rPr lang="en-GB" sz="2400" dirty="0"/>
              <a:t> national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/>
              <a:t>zones/regions </a:t>
            </a:r>
            <a:r>
              <a:rPr lang="en-GB" sz="2400" dirty="0">
                <a:sym typeface="Wingdings" pitchFamily="2" charset="2"/>
              </a:rPr>
              <a:t></a:t>
            </a:r>
            <a:r>
              <a:rPr lang="en-GB" sz="2400" dirty="0"/>
              <a:t>cities</a:t>
            </a:r>
            <a:endParaRPr lang="en-GB" sz="2400" noProof="0" dirty="0"/>
          </a:p>
          <a:p>
            <a:pPr marL="0" indent="0">
              <a:buNone/>
            </a:pPr>
            <a:endParaRPr lang="en-GB" sz="2400" noProof="0" dirty="0"/>
          </a:p>
          <a:p>
            <a:pPr>
              <a:buFontTx/>
              <a:buChar char="-"/>
            </a:pPr>
            <a:endParaRPr lang="en-GB" sz="2400" noProof="0" dirty="0"/>
          </a:p>
          <a:p>
            <a:pPr>
              <a:buFontTx/>
              <a:buChar char="-"/>
            </a:pPr>
            <a:endParaRPr lang="en-GB" sz="2400" noProof="0" dirty="0"/>
          </a:p>
          <a:p>
            <a:pPr marL="0" indent="0">
              <a:buNone/>
            </a:pP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258809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/>
          <a:lstStyle/>
          <a:p>
            <a:r>
              <a:rPr lang="en-GB" noProof="0" dirty="0"/>
              <a:t>Summary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421606"/>
            <a:ext cx="10387593" cy="49406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noProof="0" dirty="0"/>
              <a:t>EMEP emission data is used routinely for the regional simulations. Transboundary impact calculated at 10 km with EMEP emissions and at 2.5km with the national BU emission database</a:t>
            </a:r>
          </a:p>
          <a:p>
            <a:pPr>
              <a:lnSpc>
                <a:spcPct val="100000"/>
              </a:lnSpc>
            </a:pPr>
            <a:r>
              <a:rPr lang="en-GB" sz="2400" noProof="0" dirty="0"/>
              <a:t>Evaluation of the modelled aerosol composition analysis brings insight into the emission uncertainties (e.g. temperature dependent fuel mix in the residential sector; significant differences in year-to-year reporting)</a:t>
            </a:r>
          </a:p>
          <a:p>
            <a:pPr>
              <a:lnSpc>
                <a:spcPct val="100000"/>
              </a:lnSpc>
            </a:pPr>
            <a:r>
              <a:rPr lang="en-GB" sz="2400" noProof="0" dirty="0"/>
              <a:t>Evaluation of As showed the need to revise emission inventory and understand temporal variability</a:t>
            </a:r>
          </a:p>
          <a:p>
            <a:pPr marL="0" indent="0">
              <a:lnSpc>
                <a:spcPct val="100000"/>
              </a:lnSpc>
              <a:buNone/>
            </a:pPr>
            <a:endParaRPr lang="en-GB" sz="700" noProof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2400" noProof="0" dirty="0"/>
              <a:t>New modelling activities: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sz="2400" dirty="0"/>
              <a:t>HE CAMEO – focus on NH</a:t>
            </a:r>
            <a:r>
              <a:rPr lang="en-GB" sz="2400" baseline="-25000" dirty="0"/>
              <a:t>3</a:t>
            </a:r>
            <a:r>
              <a:rPr lang="en-GB" sz="2400" dirty="0"/>
              <a:t> and SIA (global to regional scales)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GB" sz="2400" dirty="0"/>
              <a:t>HTAP – focus on CH</a:t>
            </a:r>
            <a:r>
              <a:rPr lang="en-GB" sz="2400" baseline="-25000" dirty="0"/>
              <a:t>4</a:t>
            </a:r>
            <a:r>
              <a:rPr lang="en-GB" sz="2400" dirty="0"/>
              <a:t> (global to regional scales)</a:t>
            </a:r>
          </a:p>
          <a:p>
            <a:pPr>
              <a:buFontTx/>
              <a:buChar char="-"/>
            </a:pPr>
            <a:endParaRPr lang="en-GB" sz="2400" noProof="0" dirty="0"/>
          </a:p>
          <a:p>
            <a:pPr>
              <a:buFontTx/>
              <a:buChar char="-"/>
            </a:pPr>
            <a:endParaRPr lang="en-GB" sz="2400" noProof="0" dirty="0"/>
          </a:p>
          <a:p>
            <a:pPr marL="0" indent="0">
              <a:buNone/>
            </a:pP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908640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6C2A-58DD-5245-BBA1-C12E7AC4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2863551"/>
            <a:ext cx="6648720" cy="13277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noProof="0" dirty="0"/>
              <a:t>Thank you</a:t>
            </a:r>
            <a:br>
              <a:rPr lang="en-GB" noProof="0" dirty="0"/>
            </a:b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369755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anchor="t"/>
          <a:lstStyle/>
          <a:p>
            <a:r>
              <a:rPr lang="en-GB" dirty="0">
                <a:solidFill>
                  <a:srgbClr val="1F1D43"/>
                </a:solidFill>
              </a:rPr>
              <a:t>Modelling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6393429" cy="4494342"/>
          </a:xfrm>
        </p:spPr>
        <p:txBody>
          <a:bodyPr>
            <a:normAutofit/>
          </a:bodyPr>
          <a:lstStyle/>
          <a:p>
            <a:r>
              <a:rPr lang="en-GB" sz="2400" noProof="0" dirty="0"/>
              <a:t>Central Europe: ~ 10km</a:t>
            </a:r>
          </a:p>
          <a:p>
            <a:pPr lvl="1"/>
            <a:r>
              <a:rPr lang="en-GB" sz="2400" noProof="0" dirty="0"/>
              <a:t>Boundary conditions</a:t>
            </a:r>
          </a:p>
          <a:p>
            <a:pPr lvl="1"/>
            <a:r>
              <a:rPr lang="en-GB" sz="2400" noProof="0" dirty="0"/>
              <a:t>Transboundary assessment</a:t>
            </a:r>
          </a:p>
          <a:p>
            <a:r>
              <a:rPr lang="en-GB" sz="2400" noProof="0" dirty="0"/>
              <a:t>Poland: ~2.5 km</a:t>
            </a:r>
          </a:p>
          <a:p>
            <a:pPr lvl="1"/>
            <a:r>
              <a:rPr lang="en-GB" sz="2400" noProof="0" dirty="0"/>
              <a:t>Annual assessment </a:t>
            </a:r>
          </a:p>
          <a:p>
            <a:pPr lvl="1"/>
            <a:r>
              <a:rPr lang="en-GB" sz="2400" noProof="0" dirty="0"/>
              <a:t>Forecast</a:t>
            </a:r>
          </a:p>
          <a:p>
            <a:pPr lvl="1"/>
            <a:r>
              <a:rPr lang="en-GB" sz="2400" noProof="0" dirty="0"/>
              <a:t>Station representativeness</a:t>
            </a:r>
          </a:p>
          <a:p>
            <a:r>
              <a:rPr lang="en-GB" sz="2400" noProof="0" dirty="0"/>
              <a:t>30 urban zones: 500m</a:t>
            </a:r>
          </a:p>
          <a:p>
            <a:pPr lvl="1"/>
            <a:r>
              <a:rPr lang="en-GB" sz="2400" noProof="0" dirty="0"/>
              <a:t>Annual assessment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F10EB9F-24D4-9D4A-9060-10FF8405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27" y="1867903"/>
            <a:ext cx="4405560" cy="431359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216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GEM-AQ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66AB-4BB0-564E-8337-1BEEC294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10187100" cy="449434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None/>
            </a:pPr>
            <a:r>
              <a:rPr lang="en-GB" sz="2400" noProof="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Global Environmental Multiscale – Air Quality model</a:t>
            </a:r>
            <a:endParaRPr lang="en-GB" sz="2400" dirty="0"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lvl="0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None/>
            </a:pPr>
            <a:endParaRPr lang="en-GB" sz="1000" noProof="0" dirty="0"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noProof="0" dirty="0" err="1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MAQNet</a:t>
            </a:r>
            <a:r>
              <a:rPr lang="en-GB" sz="2400" noProof="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(2001-2008) – Kaminski at al., 2008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noProof="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On-line model (</a:t>
            </a:r>
            <a:r>
              <a:rPr lang="en-GB" noProof="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host meteorological model GEM, from Environment and Climate Change Canada</a:t>
            </a:r>
            <a:r>
              <a:rPr lang="en-GB" sz="2400" noProof="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)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Optimal Interpolation used for surface station assimilation  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Gas phase chemistry based on the extended ADOM-IIB mechanism 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Sectional aerosol module (12 bins)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Anthropogenic and biogenic emissions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HDD modulated residential emissions 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GB" sz="2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For the national modelling Central Emission Database is used </a:t>
            </a:r>
          </a:p>
        </p:txBody>
      </p:sp>
    </p:spTree>
    <p:extLst>
      <p:ext uri="{BB962C8B-B14F-4D97-AF65-F5344CB8AC3E}">
        <p14:creationId xmlns:p14="http://schemas.microsoft.com/office/powerpoint/2010/main" val="328764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Species requested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B489E84-C0D1-B244-8312-0517F6B0F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1846"/>
              </p:ext>
            </p:extLst>
          </p:nvPr>
        </p:nvGraphicFramePr>
        <p:xfrm>
          <a:off x="1520275" y="1203827"/>
          <a:ext cx="7986583" cy="5497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9317">
                  <a:extLst>
                    <a:ext uri="{9D8B030D-6E8A-4147-A177-3AD203B41FA5}">
                      <a16:colId xmlns:a16="http://schemas.microsoft.com/office/drawing/2014/main" val="995432238"/>
                    </a:ext>
                  </a:extLst>
                </a:gridCol>
                <a:gridCol w="1018715">
                  <a:extLst>
                    <a:ext uri="{9D8B030D-6E8A-4147-A177-3AD203B41FA5}">
                      <a16:colId xmlns:a16="http://schemas.microsoft.com/office/drawing/2014/main" val="824253372"/>
                    </a:ext>
                  </a:extLst>
                </a:gridCol>
                <a:gridCol w="1034978">
                  <a:extLst>
                    <a:ext uri="{9D8B030D-6E8A-4147-A177-3AD203B41FA5}">
                      <a16:colId xmlns:a16="http://schemas.microsoft.com/office/drawing/2014/main" val="2028560078"/>
                    </a:ext>
                  </a:extLst>
                </a:gridCol>
                <a:gridCol w="1066824">
                  <a:extLst>
                    <a:ext uri="{9D8B030D-6E8A-4147-A177-3AD203B41FA5}">
                      <a16:colId xmlns:a16="http://schemas.microsoft.com/office/drawing/2014/main" val="974518966"/>
                    </a:ext>
                  </a:extLst>
                </a:gridCol>
                <a:gridCol w="1321589">
                  <a:extLst>
                    <a:ext uri="{9D8B030D-6E8A-4147-A177-3AD203B41FA5}">
                      <a16:colId xmlns:a16="http://schemas.microsoft.com/office/drawing/2014/main" val="2719107136"/>
                    </a:ext>
                  </a:extLst>
                </a:gridCol>
                <a:gridCol w="1057580">
                  <a:extLst>
                    <a:ext uri="{9D8B030D-6E8A-4147-A177-3AD203B41FA5}">
                      <a16:colId xmlns:a16="http://schemas.microsoft.com/office/drawing/2014/main" val="1340610291"/>
                    </a:ext>
                  </a:extLst>
                </a:gridCol>
                <a:gridCol w="1057580">
                  <a:extLst>
                    <a:ext uri="{9D8B030D-6E8A-4147-A177-3AD203B41FA5}">
                      <a16:colId xmlns:a16="http://schemas.microsoft.com/office/drawing/2014/main" val="3852026779"/>
                    </a:ext>
                  </a:extLst>
                </a:gridCol>
              </a:tblGrid>
              <a:tr h="54535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Forecast</a:t>
                      </a:r>
                      <a:endParaRPr lang="pl-PL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u="none" strike="noStrike" dirty="0" err="1">
                          <a:effectLst/>
                        </a:rPr>
                        <a:t>Annual</a:t>
                      </a:r>
                      <a:r>
                        <a:rPr lang="pl-PL" sz="1600" u="none" strike="noStrike" dirty="0">
                          <a:effectLst/>
                        </a:rPr>
                        <a:t> </a:t>
                      </a:r>
                      <a:r>
                        <a:rPr lang="pl-PL" sz="1600" u="none" strike="noStrike" dirty="0" err="1">
                          <a:effectLst/>
                        </a:rPr>
                        <a:t>assessment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5year </a:t>
                      </a:r>
                      <a:r>
                        <a:rPr lang="pl-PL" sz="1600" u="none" strike="noStrike" dirty="0" err="1">
                          <a:effectLst/>
                        </a:rPr>
                        <a:t>assessment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u="none" strike="noStrike" baseline="0" dirty="0" err="1">
                          <a:effectLst/>
                        </a:rPr>
                        <a:t>Trnasboundary</a:t>
                      </a:r>
                      <a:endParaRPr lang="pl-PL" sz="1600" b="0" i="0" u="none" strike="noStrike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u="none" strike="noStrike" dirty="0" err="1">
                          <a:effectLst/>
                        </a:rPr>
                        <a:t>National</a:t>
                      </a:r>
                      <a:r>
                        <a:rPr lang="pl-PL" sz="1600" u="none" strike="noStrike" dirty="0">
                          <a:effectLst/>
                        </a:rPr>
                        <a:t> </a:t>
                      </a:r>
                      <a:r>
                        <a:rPr lang="pl-PL" sz="1600" u="none" strike="noStrike" dirty="0" err="1">
                          <a:effectLst/>
                        </a:rPr>
                        <a:t>Air</a:t>
                      </a:r>
                      <a:r>
                        <a:rPr lang="pl-PL" sz="1600" u="none" strike="noStrike" dirty="0">
                          <a:effectLst/>
                        </a:rPr>
                        <a:t> </a:t>
                      </a:r>
                      <a:r>
                        <a:rPr lang="pl-PL" sz="1600" u="none" strike="noStrike" dirty="0" err="1">
                          <a:effectLst/>
                        </a:rPr>
                        <a:t>Quality</a:t>
                      </a:r>
                      <a:r>
                        <a:rPr lang="pl-PL" sz="1600" u="none" strike="noStrike" dirty="0">
                          <a:effectLst/>
                        </a:rPr>
                        <a:t> Plan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Station </a:t>
                      </a:r>
                      <a:r>
                        <a:rPr lang="pl-PL" sz="1600" u="none" strike="noStrike" dirty="0" err="1">
                          <a:effectLst/>
                        </a:rPr>
                        <a:t>representativness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0712162"/>
                  </a:ext>
                </a:extLst>
              </a:tr>
              <a:tr h="412598">
                <a:tc>
                  <a:txBody>
                    <a:bodyPr/>
                    <a:lstStyle/>
                    <a:p>
                      <a:pPr marL="0" indent="17938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O</a:t>
                      </a:r>
                      <a:r>
                        <a:rPr lang="pl-PL" sz="1600" u="none" strike="noStrike" baseline="-25000" dirty="0">
                          <a:effectLst/>
                        </a:rPr>
                        <a:t>3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3051974"/>
                  </a:ext>
                </a:extLst>
              </a:tr>
              <a:tr h="418142">
                <a:tc>
                  <a:txBody>
                    <a:bodyPr/>
                    <a:lstStyle/>
                    <a:p>
                      <a:pPr mar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NO</a:t>
                      </a:r>
                      <a:r>
                        <a:rPr lang="pl-PL" sz="1600" u="none" strike="noStrike" baseline="-25000" dirty="0">
                          <a:effectLst/>
                        </a:rPr>
                        <a:t>2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2303993"/>
                  </a:ext>
                </a:extLst>
              </a:tr>
              <a:tr h="348451">
                <a:tc>
                  <a:txBody>
                    <a:bodyPr/>
                    <a:lstStyle/>
                    <a:p>
                      <a:pPr mar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NOx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9839485"/>
                  </a:ext>
                </a:extLst>
              </a:tr>
              <a:tr h="361635">
                <a:tc>
                  <a:txBody>
                    <a:bodyPr/>
                    <a:lstStyle/>
                    <a:p>
                      <a:pPr mar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SO</a:t>
                      </a:r>
                      <a:r>
                        <a:rPr lang="pl-PL" sz="1600" u="none" strike="noStrike" baseline="-25000" dirty="0">
                          <a:effectLst/>
                        </a:rPr>
                        <a:t>2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5653444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CO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8019482"/>
                  </a:ext>
                </a:extLst>
              </a:tr>
              <a:tr h="356260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PM</a:t>
                      </a:r>
                      <a:r>
                        <a:rPr lang="pl-PL" sz="1600" u="none" strike="noStrike" baseline="-25000" dirty="0">
                          <a:effectLst/>
                        </a:rPr>
                        <a:t>10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2126864"/>
                  </a:ext>
                </a:extLst>
              </a:tr>
              <a:tr h="339617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PM</a:t>
                      </a:r>
                      <a:r>
                        <a:rPr lang="pl-PL" sz="1600" u="none" strike="noStrike" baseline="-25000" dirty="0">
                          <a:effectLst/>
                        </a:rPr>
                        <a:t>2.5</a:t>
                      </a:r>
                      <a:endParaRPr lang="pl-PL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(x)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x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9973128"/>
                  </a:ext>
                </a:extLst>
              </a:tr>
              <a:tr h="346725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B[a]P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1879083"/>
                  </a:ext>
                </a:extLst>
              </a:tr>
              <a:tr h="339625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As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x (2023)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203170"/>
                  </a:ext>
                </a:extLst>
              </a:tr>
              <a:tr h="394234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Ni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428448"/>
                  </a:ext>
                </a:extLst>
              </a:tr>
              <a:tr h="365716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Cd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934642"/>
                  </a:ext>
                </a:extLst>
              </a:tr>
              <a:tr h="372824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Pb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734600"/>
                  </a:ext>
                </a:extLst>
              </a:tr>
              <a:tr h="368057">
                <a:tc>
                  <a:txBody>
                    <a:bodyPr/>
                    <a:lstStyle/>
                    <a:p>
                      <a:pPr marL="0" lvl="0" indent="173038" algn="l" fontAlgn="b">
                        <a:lnSpc>
                          <a:spcPct val="110000"/>
                        </a:lnSpc>
                      </a:pPr>
                      <a:r>
                        <a:rPr lang="en-AU" sz="1600" u="none" strike="noStrike" noProof="0" dirty="0">
                          <a:effectLst/>
                        </a:rPr>
                        <a:t>Benzene</a:t>
                      </a:r>
                      <a:endParaRPr lang="en-AU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 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>
                          <a:effectLst/>
                        </a:rPr>
                        <a:t> 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pl-PL" sz="1600" u="none" strike="noStrike" dirty="0">
                          <a:effectLst/>
                        </a:rPr>
                        <a:t>x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8242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2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86" y="5312"/>
            <a:ext cx="4855027" cy="3748719"/>
          </a:xfrm>
        </p:spPr>
        <p:txBody>
          <a:bodyPr/>
          <a:lstStyle/>
          <a:p>
            <a:r>
              <a:rPr lang="en-GB" sz="3600" b="1" noProof="0" dirty="0"/>
              <a:t>1) </a:t>
            </a:r>
            <a:r>
              <a:rPr lang="en-GB" sz="3600" noProof="0" dirty="0"/>
              <a:t>AQ Forecast - CEIP portal</a:t>
            </a:r>
            <a:br>
              <a:rPr lang="en-GB" noProof="0" dirty="0"/>
            </a:br>
            <a:r>
              <a:rPr lang="en-GB" sz="2000" noProof="0" dirty="0"/>
              <a:t>https://</a:t>
            </a:r>
            <a:r>
              <a:rPr lang="en-GB" sz="2000" noProof="0" dirty="0" err="1"/>
              <a:t>powietrze.gios.gov.pl</a:t>
            </a:r>
            <a:r>
              <a:rPr lang="en-GB" sz="2000" noProof="0" dirty="0"/>
              <a:t>/</a:t>
            </a:r>
            <a:r>
              <a:rPr lang="en-GB" sz="2000" noProof="0" dirty="0" err="1"/>
              <a:t>pjp</a:t>
            </a:r>
            <a:r>
              <a:rPr lang="en-GB" sz="2000" noProof="0" dirty="0"/>
              <a:t>/</a:t>
            </a:r>
            <a:r>
              <a:rPr lang="en-GB" sz="2000" noProof="0" dirty="0" err="1"/>
              <a:t>airPollution</a:t>
            </a:r>
            <a:br>
              <a:rPr lang="en-GB" sz="2000" noProof="0" dirty="0"/>
            </a:br>
            <a:br>
              <a:rPr lang="en-GB" sz="2000" noProof="0" dirty="0"/>
            </a:br>
            <a:r>
              <a:rPr lang="en-GB" sz="3600" noProof="0" dirty="0"/>
              <a:t>AQ index on IEP-NRI</a:t>
            </a:r>
            <a:br>
              <a:rPr lang="en-GB" noProof="0" dirty="0"/>
            </a:br>
            <a:r>
              <a:rPr lang="en-GB" sz="2000" noProof="0" dirty="0"/>
              <a:t>https://</a:t>
            </a:r>
            <a:r>
              <a:rPr lang="en-GB" sz="2000" noProof="0" dirty="0" err="1"/>
              <a:t>ios.edu.pl</a:t>
            </a:r>
            <a:r>
              <a:rPr lang="en-GB" sz="2000" noProof="0" dirty="0"/>
              <a:t>/</a:t>
            </a:r>
            <a:r>
              <a:rPr lang="en-GB" sz="2000" noProof="0" dirty="0" err="1"/>
              <a:t>jakosc-powietrza</a:t>
            </a:r>
            <a:r>
              <a:rPr lang="en-GB" sz="2000" noProof="0" dirty="0"/>
              <a:t>/</a:t>
            </a:r>
            <a:br>
              <a:rPr lang="en-GB" sz="2000" noProof="0" dirty="0"/>
            </a:br>
            <a:br>
              <a:rPr lang="en-GB" sz="2000" noProof="0" dirty="0"/>
            </a:br>
            <a:r>
              <a:rPr lang="en-GB" sz="3600" noProof="0" dirty="0"/>
              <a:t>AQ index API</a:t>
            </a:r>
            <a:br>
              <a:rPr lang="en-GB" noProof="0" dirty="0"/>
            </a:br>
            <a:r>
              <a:rPr lang="en-GB" sz="2000" noProof="0" dirty="0"/>
              <a:t>https://</a:t>
            </a:r>
            <a:r>
              <a:rPr lang="en-GB" sz="2000" noProof="0" dirty="0" err="1"/>
              <a:t>api.prognozy.ios.edu.pl</a:t>
            </a:r>
            <a:r>
              <a:rPr lang="en-GB" sz="2000" noProof="0" dirty="0"/>
              <a:t>/</a:t>
            </a:r>
            <a:br>
              <a:rPr lang="en-GB" sz="2000" noProof="0" dirty="0"/>
            </a:br>
            <a:r>
              <a:rPr lang="en-GB" sz="2000" noProof="0" dirty="0"/>
              <a:t>daily averages for administrative units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488" y="3735040"/>
            <a:ext cx="7083196" cy="3043731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t="2656"/>
          <a:stretch/>
        </p:blipFill>
        <p:spPr>
          <a:xfrm>
            <a:off x="5048488" y="58992"/>
            <a:ext cx="7083196" cy="361095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01600">
              <a:schemeClr val="accent5">
                <a:alpha val="60000"/>
              </a:schemeClr>
            </a:glo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B3F2A86-5630-5DD4-36E1-FFB486B7C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15" y="3836000"/>
            <a:ext cx="2942771" cy="29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73" y="665017"/>
            <a:ext cx="10186770" cy="646331"/>
          </a:xfrm>
        </p:spPr>
        <p:txBody>
          <a:bodyPr/>
          <a:lstStyle/>
          <a:p>
            <a:r>
              <a:rPr lang="en-GB" noProof="0" dirty="0"/>
              <a:t>AQ Forecast  - evaluation dashboard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0E56D6-9F87-9C72-6550-67214071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73" y="1375581"/>
            <a:ext cx="7772400" cy="330855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74C29DE-F87D-F401-28DD-A773EB690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896" y="3860800"/>
            <a:ext cx="3721218" cy="2782664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9C29B29F-71E6-5470-7F59-2B8950640FD9}"/>
              </a:ext>
            </a:extLst>
          </p:cNvPr>
          <p:cNvCxnSpPr/>
          <p:nvPr/>
        </p:nvCxnSpPr>
        <p:spPr>
          <a:xfrm>
            <a:off x="6720114" y="2191657"/>
            <a:ext cx="2344057" cy="166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70AB34BA-7A96-44AF-6765-1034FAA9D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04" y="4833258"/>
            <a:ext cx="6735915" cy="1951308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792D4BA4-79D3-B62A-AB60-CFD546198121}"/>
              </a:ext>
            </a:extLst>
          </p:cNvPr>
          <p:cNvCxnSpPr>
            <a:cxnSpLocks/>
          </p:cNvCxnSpPr>
          <p:nvPr/>
        </p:nvCxnSpPr>
        <p:spPr>
          <a:xfrm flipH="1">
            <a:off x="3242573" y="2024742"/>
            <a:ext cx="444056" cy="3227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99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85196"/>
            <a:ext cx="9720000" cy="590931"/>
          </a:xfrm>
        </p:spPr>
        <p:txBody>
          <a:bodyPr/>
          <a:lstStyle/>
          <a:p>
            <a:r>
              <a:rPr lang="en-GB" sz="3600" b="1" noProof="0" dirty="0"/>
              <a:t>2) </a:t>
            </a:r>
            <a:r>
              <a:rPr lang="en-GB" sz="3600" noProof="0" dirty="0"/>
              <a:t>Annual AQ assessment 2022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20560" y="5623937"/>
            <a:ext cx="363964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PM</a:t>
            </a:r>
            <a:r>
              <a:rPr kumimoji="0" lang="en-AU" sz="2400" b="0" i="0" u="none" strike="noStrike" cap="none" spc="0" normalizeH="0" baseline="-2500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2.5</a:t>
            </a: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annual average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F832985-C13B-F683-CDCC-FE748420EB8C}"/>
              </a:ext>
            </a:extLst>
          </p:cNvPr>
          <p:cNvSpPr txBox="1"/>
          <p:nvPr/>
        </p:nvSpPr>
        <p:spPr>
          <a:xfrm>
            <a:off x="1035781" y="6402757"/>
            <a:ext cx="542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Collaboration with FAIRMODE “Composite mapping”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92B27B-3963-D0F4-3D1F-F66FF55A5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0" y="1464659"/>
            <a:ext cx="3954863" cy="41067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8221A7-F9B2-41AD-5C07-FF8545961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22" y="1464659"/>
            <a:ext cx="3839326" cy="41067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CD4B91E-F956-BA02-9BDA-3F57D7913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114" y="1464659"/>
            <a:ext cx="3907886" cy="410670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ED2E3D9-CE77-AB81-46B6-A0F99BAB338B}"/>
              </a:ext>
            </a:extLst>
          </p:cNvPr>
          <p:cNvSpPr txBox="1"/>
          <p:nvPr/>
        </p:nvSpPr>
        <p:spPr>
          <a:xfrm>
            <a:off x="4775264" y="5623937"/>
            <a:ext cx="363964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 err="1">
                <a:solidFill>
                  <a:srgbClr val="0D004B"/>
                </a:solidFill>
                <a:sym typeface="Helvetica Light"/>
              </a:rPr>
              <a:t>BaP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annual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average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B781A3-A491-2803-03EE-93CF2CF316AD}"/>
              </a:ext>
            </a:extLst>
          </p:cNvPr>
          <p:cNvSpPr txBox="1"/>
          <p:nvPr/>
        </p:nvSpPr>
        <p:spPr>
          <a:xfrm>
            <a:off x="8666185" y="5386701"/>
            <a:ext cx="363964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dirty="0">
                <a:solidFill>
                  <a:srgbClr val="0D004B"/>
                </a:solidFill>
                <a:sym typeface="Helvetica Light"/>
              </a:rPr>
              <a:t>5y AOT40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2018-2022</a:t>
            </a:r>
          </a:p>
        </p:txBody>
      </p:sp>
    </p:spTree>
    <p:extLst>
      <p:ext uri="{BB962C8B-B14F-4D97-AF65-F5344CB8AC3E}">
        <p14:creationId xmlns:p14="http://schemas.microsoft.com/office/powerpoint/2010/main" val="356716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63F5-A78C-DF43-B29E-9C3D2F9D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85196"/>
            <a:ext cx="9720000" cy="590931"/>
          </a:xfrm>
        </p:spPr>
        <p:txBody>
          <a:bodyPr/>
          <a:lstStyle/>
          <a:p>
            <a:r>
              <a:rPr lang="en-GB" sz="3600" noProof="0" dirty="0"/>
              <a:t>Annual AQ assessment 2022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20560" y="5623937"/>
            <a:ext cx="400618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PM</a:t>
            </a:r>
            <a:r>
              <a:rPr kumimoji="0" lang="en-AU" sz="2400" b="0" i="0" u="none" strike="noStrike" cap="none" spc="0" normalizeH="0" baseline="-2500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2.5</a:t>
            </a: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annual average - </a:t>
            </a:r>
            <a:r>
              <a:rPr kumimoji="0" lang="en-AU" sz="2400" b="0" i="0" u="none" strike="noStrike" cap="none" spc="0" normalizeH="0" baseline="0" dirty="0" err="1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Łodzkie</a:t>
            </a: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322F290-94FE-8859-3037-355B67BC56A3}"/>
              </a:ext>
            </a:extLst>
          </p:cNvPr>
          <p:cNvSpPr txBox="1"/>
          <p:nvPr/>
        </p:nvSpPr>
        <p:spPr>
          <a:xfrm>
            <a:off x="6528173" y="5619109"/>
            <a:ext cx="453606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2400" dirty="0">
                <a:solidFill>
                  <a:srgbClr val="0D004B"/>
                </a:solidFill>
                <a:sym typeface="Helvetica Light"/>
              </a:rPr>
              <a:t>NO</a:t>
            </a:r>
            <a:r>
              <a:rPr kumimoji="0" lang="en-AU" sz="2400" b="0" i="0" u="none" strike="noStrike" cap="none" spc="0" normalizeH="0" baseline="-2500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</a:t>
            </a: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annual average - </a:t>
            </a:r>
            <a:r>
              <a:rPr kumimoji="0" lang="en-AU" sz="2400" b="0" i="0" u="none" strike="noStrike" cap="none" spc="0" normalizeH="0" baseline="0" dirty="0" err="1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Mazowieckie</a:t>
            </a:r>
            <a:r>
              <a:rPr kumimoji="0" lang="en-AU" sz="2400" b="0" i="0" u="none" strike="noStrike" cap="none" spc="0" normalizeH="0" baseline="0" dirty="0">
                <a:ln>
                  <a:noFill/>
                </a:ln>
                <a:solidFill>
                  <a:srgbClr val="0D004B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564056E-ED1B-88E0-8468-F6E6BDE9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8" y="1176127"/>
            <a:ext cx="4219057" cy="44376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CDE6C25-6FF6-4BFE-E163-08ED71AC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31" y="1252867"/>
            <a:ext cx="3845787" cy="44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67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S-PIB 1">
      <a:dk1>
        <a:srgbClr val="0D004B"/>
      </a:dk1>
      <a:lt1>
        <a:srgbClr val="FFFFFF"/>
      </a:lt1>
      <a:dk2>
        <a:srgbClr val="50A4D2"/>
      </a:dk2>
      <a:lt2>
        <a:srgbClr val="9BCA44"/>
      </a:lt2>
      <a:accent1>
        <a:srgbClr val="0064AC"/>
      </a:accent1>
      <a:accent2>
        <a:srgbClr val="61BE46"/>
      </a:accent2>
      <a:accent3>
        <a:srgbClr val="C1E8FA"/>
      </a:accent3>
      <a:accent4>
        <a:srgbClr val="AAD79B"/>
      </a:accent4>
      <a:accent5>
        <a:srgbClr val="E1EEFA"/>
      </a:accent5>
      <a:accent6>
        <a:srgbClr val="EEF0A5"/>
      </a:accent6>
      <a:hlink>
        <a:srgbClr val="61BE46"/>
      </a:hlink>
      <a:folHlink>
        <a:srgbClr val="0064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F8D48C94647347AC1A1B8E420E0418" ma:contentTypeVersion="4" ma:contentTypeDescription="Utwórz nowy dokument." ma:contentTypeScope="" ma:versionID="7aec44ef1b66c3a51e48d78f9886f288">
  <xsd:schema xmlns:xsd="http://www.w3.org/2001/XMLSchema" xmlns:xs="http://www.w3.org/2001/XMLSchema" xmlns:p="http://schemas.microsoft.com/office/2006/metadata/properties" xmlns:ns1="http://schemas.microsoft.com/sharepoint/v3" xmlns:ns2="5fc289bd-d3de-4e33-bcdd-e4da85716066" xmlns:ns3="53127432-4619-4dc6-b9b7-9c307b4c7f91" targetNamespace="http://schemas.microsoft.com/office/2006/metadata/properties" ma:root="true" ma:fieldsID="7b8fdca0ca7aaa68ceefaaebcb03b1aa" ns1:_="" ns2:_="" ns3:_="">
    <xsd:import namespace="http://schemas.microsoft.com/sharepoint/v3"/>
    <xsd:import namespace="5fc289bd-d3de-4e33-bcdd-e4da85716066"/>
    <xsd:import namespace="53127432-4619-4dc6-b9b7-9c307b4c7f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godzina" minOccurs="0"/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Planowana data rozpoczęcia" ma:description="Kolumna Planowana data rozpoczęcia to kolumna witryny utworzona przez funkcję publikowania. Jest ona używana w celu określenia daty i godziny pierwszego wyświetlenia tej strony dla osób odwiedzających witrynę." ma:internalName="PublishingStartDate">
      <xsd:simpleType>
        <xsd:restriction base="dms:Unknown"/>
      </xsd:simpleType>
    </xsd:element>
    <xsd:element name="PublishingExpirationDate" ma:index="12" nillable="true" ma:displayName="Planowana data zakończenia" ma:description="Kolumna Planowana data zakończenia to kolumna witryny utworzona przez funkcję publikowania. Jest ona używana w celu określenia daty i godziny, od której ta strona nie będzie więcej wyświetlana dla osób odwiedzających witrynę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289bd-d3de-4e33-bcdd-e4da857160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_dlc_DocId" ma:index="13" nillable="true" ma:displayName="Wartość identyfikatora dokumentu" ma:description="Wartość identyfikatora dokumentu przypisanego do tego elementu." ma:internalName="_dlc_DocId" ma:readOnly="true">
      <xsd:simpleType>
        <xsd:restriction base="dms:Text"/>
      </xsd:simpleType>
    </xsd:element>
    <xsd:element name="_dlc_DocIdUrl" ma:index="14" nillable="true" ma:displayName="Identyfikator dokumentu" ma:description="Łącze stałe do tego dokumentu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Identyfikator trwały" ma:description="Zachowaj identyfikator podczas dodawania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27432-4619-4dc6-b9b7-9c307b4c7f91" elementFormDefault="qualified">
    <xsd:import namespace="http://schemas.microsoft.com/office/2006/documentManagement/types"/>
    <xsd:import namespace="http://schemas.microsoft.com/office/infopath/2007/PartnerControls"/>
    <xsd:element name="godzina" ma:index="10" nillable="true" ma:displayName="godzina" ma:format="DateTime" ma:internalName="godzina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fc289bd-d3de-4e33-bcdd-e4da85716066">WM3ZFWZD7MDK-2102554853-171</_dlc_DocId>
    <_dlc_DocIdUrl xmlns="5fc289bd-d3de-4e33-bcdd-e4da85716066">
      <Url>http://intranet/_layouts/15/DocIdRedir.aspx?ID=WM3ZFWZD7MDK-2102554853-171</Url>
      <Description>WM3ZFWZD7MDK-2102554853-171</Description>
    </_dlc_DocIdUrl>
    <godzina xmlns="53127432-4619-4dc6-b9b7-9c307b4c7f91" xsi:nil="true"/>
    <PublishingExpirationDate xmlns="http://schemas.microsoft.com/sharepoint/v3" xsi:nil="true"/>
    <PublishingStartDate xmlns="http://schemas.microsoft.com/sharepoint/v3" xsi:nil="true"/>
    <SharedWithUsers xmlns="5fc289bd-d3de-4e33-bcdd-e4da85716066">
      <UserInfo>
        <DisplayName>Sielicka Anna</DisplayName>
        <AccountId>513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E2A18A5-E0B9-482D-B830-9FE6779FB0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1D39C1-4B99-4826-805A-8DC2B2439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c289bd-d3de-4e33-bcdd-e4da85716066"/>
    <ds:schemaRef ds:uri="53127432-4619-4dc6-b9b7-9c307b4c7f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FBFAE6-C78E-46D6-90D0-E82928C257B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2334920-23C5-4D1C-88F2-065474FA45B3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53127432-4619-4dc6-b9b7-9c307b4c7f91"/>
    <ds:schemaRef ds:uri="http://schemas.openxmlformats.org/package/2006/metadata/core-properties"/>
    <ds:schemaRef ds:uri="5fc289bd-d3de-4e33-bcdd-e4da8571606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1050</Words>
  <Application>Microsoft Macintosh PowerPoint</Application>
  <PresentationFormat>Panoramiczny</PresentationFormat>
  <Paragraphs>233</Paragraphs>
  <Slides>26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Air quality modelling activities  in Poland (including arsenic) </vt:lpstr>
      <vt:lpstr>IEP-NRI is legislated to carry out AQ modelling for policy support </vt:lpstr>
      <vt:lpstr>Modelling domains</vt:lpstr>
      <vt:lpstr>GEM-AQ model</vt:lpstr>
      <vt:lpstr>Species requested</vt:lpstr>
      <vt:lpstr>1) AQ Forecast - CEIP portal https://powietrze.gios.gov.pl/pjp/airPollution  AQ index on IEP-NRI https://ios.edu.pl/jakosc-powietrza/  AQ index API https://api.prognozy.ios.edu.pl/ daily averages for administrative units</vt:lpstr>
      <vt:lpstr>AQ Forecast  - evaluation dashboard</vt:lpstr>
      <vt:lpstr>2) Annual AQ assessment 2022</vt:lpstr>
      <vt:lpstr>Annual AQ assessment 2022</vt:lpstr>
      <vt:lpstr>Arsenic (PM10) annual assessment </vt:lpstr>
      <vt:lpstr>As (PM10) annual assessment </vt:lpstr>
      <vt:lpstr>3) 5-year assessment 2014-2018 (next in 2023)</vt:lpstr>
      <vt:lpstr>4) Transboundary impact assessment </vt:lpstr>
      <vt:lpstr>5) Station representativeness</vt:lpstr>
      <vt:lpstr>6) National Air Quality Plan  (Ministry of Climate and Environment)</vt:lpstr>
      <vt:lpstr>PM10  - annual average</vt:lpstr>
      <vt:lpstr>Other modelling activities</vt:lpstr>
      <vt:lpstr>Source contribution</vt:lpstr>
      <vt:lpstr>SHERPA-BU for Poland     sherpa.kaskada.tk</vt:lpstr>
      <vt:lpstr>Warsaw PM10 annual average  Gaussian model + Random Forest </vt:lpstr>
      <vt:lpstr>NAPCP (update)</vt:lpstr>
      <vt:lpstr>10 year trend of air pollution in Poland</vt:lpstr>
      <vt:lpstr>International collaboration</vt:lpstr>
      <vt:lpstr>Summary 1/2 </vt:lpstr>
      <vt:lpstr>Summary 2/2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 Chrostowski</dc:creator>
  <cp:lastModifiedBy>Strużewska Joanna</cp:lastModifiedBy>
  <cp:revision>116</cp:revision>
  <dcterms:created xsi:type="dcterms:W3CDTF">2020-10-16T17:46:25Z</dcterms:created>
  <dcterms:modified xsi:type="dcterms:W3CDTF">2023-05-10T07:23:09Z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0x010100ADF8D48C94647347AC1A1B8E420E0418</vt:lpwstr>
  </property>
  <property fmtid="{D5CDD505-2E9C-101B-9397-08002B2CF9AE}" pid="3" name="_dlc_DocIdItemGuid">
    <vt:lpwstr>fcbe6b45-55bc-41ed-b3b6-007c6a18fc1f</vt:lpwstr>
  </property>
</Properties>
</file>