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1" r:id="rId1"/>
  </p:sldMasterIdLst>
  <p:notesMasterIdLst>
    <p:notesMasterId r:id="rId15"/>
  </p:notesMasterIdLst>
  <p:sldIdLst>
    <p:sldId id="256" r:id="rId2"/>
    <p:sldId id="661" r:id="rId3"/>
    <p:sldId id="662" r:id="rId4"/>
    <p:sldId id="663" r:id="rId5"/>
    <p:sldId id="666" r:id="rId6"/>
    <p:sldId id="664" r:id="rId7"/>
    <p:sldId id="358" r:id="rId8"/>
    <p:sldId id="348" r:id="rId9"/>
    <p:sldId id="656" r:id="rId10"/>
    <p:sldId id="658" r:id="rId11"/>
    <p:sldId id="360" r:id="rId12"/>
    <p:sldId id="659" r:id="rId13"/>
    <p:sldId id="6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5" autoAdjust="0"/>
    <p:restoredTop sz="84733" autoAdjust="0"/>
  </p:normalViewPr>
  <p:slideViewPr>
    <p:cSldViewPr snapToGrid="0">
      <p:cViewPr varScale="1">
        <p:scale>
          <a:sx n="68" d="100"/>
          <a:sy n="68" d="100"/>
        </p:scale>
        <p:origin x="1190" y="67"/>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8DD31-0F16-42CB-A6CA-3FAC4415DAD7}" type="datetimeFigureOut">
              <a:rPr lang="fr-FR" smtClean="0"/>
              <a:t>10/05/2023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631B7-094E-4D9A-BF52-AE00E08E890F}" type="slidenum">
              <a:rPr lang="fr-FR" smtClean="0"/>
              <a:t>‹N°›</a:t>
            </a:fld>
            <a:endParaRPr lang="fr-FR"/>
          </a:p>
        </p:txBody>
      </p:sp>
    </p:spTree>
    <p:extLst>
      <p:ext uri="{BB962C8B-B14F-4D97-AF65-F5344CB8AC3E}">
        <p14:creationId xmlns:p14="http://schemas.microsoft.com/office/powerpoint/2010/main" val="383982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5631B7-094E-4D9A-BF52-AE00E08E890F}" type="slidenum">
              <a:rPr lang="fr-FR" smtClean="0"/>
              <a:t>1</a:t>
            </a:fld>
            <a:endParaRPr lang="fr-FR"/>
          </a:p>
        </p:txBody>
      </p:sp>
    </p:spTree>
    <p:extLst>
      <p:ext uri="{BB962C8B-B14F-4D97-AF65-F5344CB8AC3E}">
        <p14:creationId xmlns:p14="http://schemas.microsoft.com/office/powerpoint/2010/main" val="251890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7" name="Date Placeholder 6"/>
          <p:cNvSpPr>
            <a:spLocks noGrp="1"/>
          </p:cNvSpPr>
          <p:nvPr>
            <p:ph type="dt" sz="half" idx="10"/>
          </p:nvPr>
        </p:nvSpPr>
        <p:spPr/>
        <p:txBody>
          <a:bodyPr/>
          <a:lstStyle/>
          <a:p>
            <a:fld id="{9E016143-E03C-4CFD-AFDC-14E5BDEA754C}" type="datetimeFigureOut">
              <a:rPr lang="en-US" smtClean="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219623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067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7243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2231135" y="1737292"/>
            <a:ext cx="7868207" cy="4063007"/>
          </a:xfrm>
        </p:spPr>
        <p:txBody>
          <a:bodyPr>
            <a:normAutofit/>
          </a:bodyPr>
          <a:lstStyle>
            <a:lvl1pPr>
              <a:defRPr sz="2800"/>
            </a:lvl1pPr>
            <a:lvl2pPr>
              <a:defRPr sz="2400"/>
            </a:lvl2pPr>
            <a:lvl3pPr>
              <a:defRPr sz="2400"/>
            </a:lvl3pPr>
            <a:lvl4pPr>
              <a:defRPr sz="2400"/>
            </a:lvl4pPr>
            <a:lvl5pPr>
              <a:defRPr sz="2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78C94063-DF36-4330-A365-08DA1FA5B7D6}" type="datetimeFigureOut">
              <a:rPr lang="en-US" smtClean="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19940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2178885" y="259298"/>
            <a:ext cx="7729728" cy="1188720"/>
          </a:xfrm>
        </p:spPr>
        <p:txBody>
          <a:bodyPr/>
          <a:lstStyle/>
          <a:p>
            <a:r>
              <a:rPr lang="fr-FR"/>
              <a:t>Modifiez le style du titre</a:t>
            </a:r>
            <a:endParaRPr lang="en-US" dirty="0"/>
          </a:p>
        </p:txBody>
      </p:sp>
      <p:sp>
        <p:nvSpPr>
          <p:cNvPr id="3" name="Content Placeholder 2"/>
          <p:cNvSpPr>
            <a:spLocks noGrp="1"/>
          </p:cNvSpPr>
          <p:nvPr>
            <p:ph sz="half" idx="1"/>
          </p:nvPr>
        </p:nvSpPr>
        <p:spPr>
          <a:xfrm>
            <a:off x="776694" y="1655405"/>
            <a:ext cx="4271771"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13696" y="1655405"/>
            <a:ext cx="4270247"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DFCFA4AC-08CC-42CE-BD01-C191750A04EC}" type="datetimeFigureOut">
              <a:rPr lang="en-US" smtClean="0"/>
              <a:t>5/10/2023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97638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7" name="Date Placeholder 6"/>
          <p:cNvSpPr>
            <a:spLocks noGrp="1"/>
          </p:cNvSpPr>
          <p:nvPr>
            <p:ph type="dt" sz="half" idx="10"/>
          </p:nvPr>
        </p:nvSpPr>
        <p:spPr/>
        <p:txBody>
          <a:bodyPr/>
          <a:lstStyle/>
          <a:p>
            <a:fld id="{908A7C6C-0F39-4D70-8E8D-FE5B9C95FA73}" type="datetimeFigureOut">
              <a:rPr lang="en-US" smtClean="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83162471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Date Placeholder 6"/>
          <p:cNvSpPr>
            <a:spLocks noGrp="1"/>
          </p:cNvSpPr>
          <p:nvPr>
            <p:ph type="dt" sz="half" idx="10"/>
          </p:nvPr>
        </p:nvSpPr>
        <p:spPr/>
        <p:txBody>
          <a:bodyPr/>
          <a:lstStyle/>
          <a:p>
            <a:fld id="{1BA7A723-92A7-435B-B681-F25B092FEFEB}" type="datetimeFigureOut">
              <a:rPr lang="en-US" smtClean="0"/>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
        <p:nvSpPr>
          <p:cNvPr id="10" name="Title 9"/>
          <p:cNvSpPr>
            <a:spLocks noGrp="1"/>
          </p:cNvSpPr>
          <p:nvPr>
            <p:ph type="title"/>
          </p:nvPr>
        </p:nvSpPr>
        <p:spPr>
          <a:xfrm>
            <a:off x="2178884" y="331250"/>
            <a:ext cx="7729728" cy="1188720"/>
          </a:xfrm>
        </p:spPr>
        <p:txBody>
          <a:bodyPr/>
          <a:lstStyle/>
          <a:p>
            <a:r>
              <a:rPr lang="fr-FR"/>
              <a:t>Modifiez le style du titre</a:t>
            </a:r>
            <a:endParaRPr lang="en-US" dirty="0"/>
          </a:p>
        </p:txBody>
      </p:sp>
    </p:spTree>
    <p:extLst>
      <p:ext uri="{BB962C8B-B14F-4D97-AF65-F5344CB8AC3E}">
        <p14:creationId xmlns:p14="http://schemas.microsoft.com/office/powerpoint/2010/main" val="18966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5/10/2023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73573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5/10/2023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30111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Date Placeholder 8"/>
          <p:cNvSpPr>
            <a:spLocks noGrp="1"/>
          </p:cNvSpPr>
          <p:nvPr>
            <p:ph type="dt" sz="half" idx="10"/>
          </p:nvPr>
        </p:nvSpPr>
        <p:spPr/>
        <p:txBody>
          <a:bodyPr/>
          <a:lstStyle/>
          <a:p>
            <a:fld id="{6F53789A-C914-4DB1-8815-80B5EC7335C5}" type="datetimeFigureOut">
              <a:rPr lang="en-US" smtClean="0"/>
              <a:t>5/10/2023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92431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E6440AA-91A0-436F-8FDB-C0F939DCAE21}" type="datetimeFigureOut">
              <a:rPr lang="en-US" smtClean="0"/>
              <a:t>5/10/2023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18343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220109"/>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E59FD0C-5451-4CA0-86AF-E70AE3279989}" type="datetimeFigureOut">
              <a:rPr lang="en-US" smtClean="0"/>
              <a:t>5/10/2023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33758462"/>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5" r:id="rId3"/>
    <p:sldLayoutId id="2147484064" r:id="rId4"/>
    <p:sldLayoutId id="2147484066" r:id="rId5"/>
    <p:sldLayoutId id="2147484067" r:id="rId6"/>
    <p:sldLayoutId id="2147484068" r:id="rId7"/>
    <p:sldLayoutId id="2147484069" r:id="rId8"/>
    <p:sldLayoutId id="2147484070" r:id="rId9"/>
    <p:sldLayoutId id="2147484071" r:id="rId10"/>
    <p:sldLayoutId id="2147484072"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c.europa.eu/info/law/better-regulation/have-your-say/initiatives/12677-Air-quality-revision-of-EU-rules/F3388503_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rojects.nilu.no/ccc/tfm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00200" y="1364974"/>
            <a:ext cx="8991600" cy="2667690"/>
          </a:xfrm>
        </p:spPr>
        <p:txBody>
          <a:bodyPr>
            <a:noAutofit/>
          </a:bodyPr>
          <a:lstStyle/>
          <a:p>
            <a:r>
              <a:rPr lang="en-US" sz="2400" dirty="0"/>
              <a:t>Progress in EMEP activities</a:t>
            </a:r>
            <a:br>
              <a:rPr lang="en-US" sz="3200" dirty="0"/>
            </a:br>
            <a:br>
              <a:rPr lang="en-US" sz="3200" dirty="0"/>
            </a:br>
            <a:r>
              <a:rPr lang="fr-FR" sz="3200" dirty="0" err="1"/>
              <a:t>Measurements</a:t>
            </a:r>
            <a:r>
              <a:rPr lang="fr-FR" sz="3200" dirty="0"/>
              <a:t> and </a:t>
            </a:r>
            <a:r>
              <a:rPr lang="fr-FR" sz="3200" dirty="0" err="1"/>
              <a:t>modelling</a:t>
            </a:r>
            <a:r>
              <a:rPr lang="fr-FR" sz="3200" dirty="0"/>
              <a:t> </a:t>
            </a:r>
            <a:endParaRPr lang="fr-FR" sz="2000" dirty="0"/>
          </a:p>
        </p:txBody>
      </p:sp>
      <p:sp>
        <p:nvSpPr>
          <p:cNvPr id="3" name="Sous-titre 2"/>
          <p:cNvSpPr>
            <a:spLocks noGrp="1"/>
          </p:cNvSpPr>
          <p:nvPr>
            <p:ph type="subTitle" idx="1"/>
          </p:nvPr>
        </p:nvSpPr>
        <p:spPr>
          <a:xfrm>
            <a:off x="1601001" y="4352544"/>
            <a:ext cx="9492569" cy="1239894"/>
          </a:xfrm>
        </p:spPr>
        <p:txBody>
          <a:bodyPr>
            <a:normAutofit fontScale="85000" lnSpcReduction="20000"/>
          </a:bodyPr>
          <a:lstStyle/>
          <a:p>
            <a:pPr algn="l"/>
            <a:r>
              <a:rPr lang="fr-FR" sz="2800" dirty="0">
                <a:solidFill>
                  <a:schemeClr val="bg1"/>
                </a:solidFill>
              </a:rPr>
              <a:t>A. Colette &amp; L. Labrador, TFMM </a:t>
            </a:r>
            <a:r>
              <a:rPr lang="fr-FR" sz="2800" dirty="0" err="1">
                <a:solidFill>
                  <a:schemeClr val="bg1"/>
                </a:solidFill>
              </a:rPr>
              <a:t>co</a:t>
            </a:r>
            <a:r>
              <a:rPr lang="fr-FR" sz="2800" dirty="0">
                <a:solidFill>
                  <a:schemeClr val="bg1"/>
                </a:solidFill>
              </a:rPr>
              <a:t>-chairs</a:t>
            </a:r>
          </a:p>
          <a:p>
            <a:pPr algn="l"/>
            <a:r>
              <a:rPr lang="en-US" sz="2800" dirty="0">
                <a:solidFill>
                  <a:schemeClr val="bg1"/>
                </a:solidFill>
              </a:rPr>
              <a:t>Joint EMEP SB &amp; WGE </a:t>
            </a:r>
            <a:r>
              <a:rPr lang="en-US" sz="2800" dirty="0" err="1">
                <a:solidFill>
                  <a:schemeClr val="bg1"/>
                </a:solidFill>
              </a:rPr>
              <a:t>Bureaux</a:t>
            </a:r>
            <a:r>
              <a:rPr lang="en-US" sz="2800" dirty="0">
                <a:solidFill>
                  <a:schemeClr val="bg1"/>
                </a:solidFill>
              </a:rPr>
              <a:t> Meeting</a:t>
            </a:r>
          </a:p>
          <a:p>
            <a:pPr algn="l"/>
            <a:r>
              <a:rPr lang="en-US" sz="2800" dirty="0">
                <a:solidFill>
                  <a:schemeClr val="bg1"/>
                </a:solidFill>
              </a:rPr>
              <a:t>Uppsala,  April 2023</a:t>
            </a:r>
          </a:p>
          <a:p>
            <a:pPr marL="514350" indent="-514350" algn="l">
              <a:buAutoNum type="alphaUcPeriod"/>
            </a:pPr>
            <a:endParaRPr lang="en-GB" sz="2800" dirty="0">
              <a:solidFill>
                <a:schemeClr val="bg1"/>
              </a:solidFill>
            </a:endParaRPr>
          </a:p>
        </p:txBody>
      </p:sp>
      <p:pic>
        <p:nvPicPr>
          <p:cNvPr id="4" name="Picture 8" descr="lrtap_25th_cmyk_logo-web2"/>
          <p:cNvPicPr>
            <a:picLocks noChangeAspect="1" noChangeArrowheads="1"/>
          </p:cNvPicPr>
          <p:nvPr/>
        </p:nvPicPr>
        <p:blipFill>
          <a:blip r:embed="rId3" cstate="print">
            <a:extLst>
              <a:ext uri="{28A0092B-C50C-407E-A947-70E740481C1C}">
                <a14:useLocalDpi xmlns:a14="http://schemas.microsoft.com/office/drawing/2010/main" val="0"/>
              </a:ext>
            </a:extLst>
          </a:blip>
          <a:srcRect r="15816"/>
          <a:stretch>
            <a:fillRect/>
          </a:stretch>
        </p:blipFill>
        <p:spPr bwMode="auto">
          <a:xfrm>
            <a:off x="9868936" y="6040254"/>
            <a:ext cx="19415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338" y="6068829"/>
            <a:ext cx="32956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507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4EA6E-978E-7C01-52D6-3C43BACD5C2A}"/>
              </a:ext>
            </a:extLst>
          </p:cNvPr>
          <p:cNvSpPr>
            <a:spLocks noGrp="1"/>
          </p:cNvSpPr>
          <p:nvPr>
            <p:ph type="title"/>
          </p:nvPr>
        </p:nvSpPr>
        <p:spPr/>
        <p:txBody>
          <a:bodyPr/>
          <a:lstStyle/>
          <a:p>
            <a:r>
              <a:rPr lang="fr-FR" dirty="0"/>
              <a:t>O3: CH4/Trends/</a:t>
            </a:r>
            <a:r>
              <a:rPr lang="fr-FR" dirty="0" err="1"/>
              <a:t>sCALES</a:t>
            </a:r>
            <a:endParaRPr lang="fr-FR" dirty="0"/>
          </a:p>
        </p:txBody>
      </p:sp>
      <p:sp>
        <p:nvSpPr>
          <p:cNvPr id="3" name="Espace réservé du contenu 2">
            <a:extLst>
              <a:ext uri="{FF2B5EF4-FFF2-40B4-BE49-F238E27FC236}">
                <a16:creationId xmlns:a16="http://schemas.microsoft.com/office/drawing/2014/main" id="{A4230ABA-93D4-8DD9-E6B5-5AFDB616BCC7}"/>
              </a:ext>
            </a:extLst>
          </p:cNvPr>
          <p:cNvSpPr>
            <a:spLocks noGrp="1"/>
          </p:cNvSpPr>
          <p:nvPr>
            <p:ph idx="1"/>
          </p:nvPr>
        </p:nvSpPr>
        <p:spPr>
          <a:xfrm>
            <a:off x="223431" y="1797681"/>
            <a:ext cx="6479906" cy="4063007"/>
          </a:xfrm>
        </p:spPr>
        <p:txBody>
          <a:bodyPr>
            <a:normAutofit/>
          </a:bodyPr>
          <a:lstStyle/>
          <a:p>
            <a:r>
              <a:rPr lang="en-US" sz="1600" dirty="0">
                <a:highlight>
                  <a:srgbClr val="FFFF00"/>
                </a:highlight>
              </a:rPr>
              <a:t>Possible Workplan items for 2024-2025 </a:t>
            </a:r>
          </a:p>
          <a:p>
            <a:pPr lvl="1"/>
            <a:r>
              <a:rPr lang="fr-FR" sz="1400" i="1" dirty="0"/>
              <a:t>On the basis of </a:t>
            </a:r>
            <a:r>
              <a:rPr lang="fr-FR" sz="1400" i="1" dirty="0" err="1"/>
              <a:t>recent</a:t>
            </a:r>
            <a:r>
              <a:rPr lang="fr-FR" sz="1400" i="1" dirty="0"/>
              <a:t> </a:t>
            </a:r>
            <a:r>
              <a:rPr lang="fr-FR" sz="1400" i="1" dirty="0" err="1"/>
              <a:t>evidence</a:t>
            </a:r>
            <a:r>
              <a:rPr lang="fr-FR" sz="1400" i="1" dirty="0"/>
              <a:t>, long-</a:t>
            </a:r>
            <a:r>
              <a:rPr lang="fr-FR" sz="1400" i="1" dirty="0" err="1"/>
              <a:t>term</a:t>
            </a:r>
            <a:r>
              <a:rPr lang="fr-FR" sz="1400" i="1" dirty="0"/>
              <a:t> trends and </a:t>
            </a:r>
            <a:r>
              <a:rPr lang="fr-FR" sz="1400" i="1" dirty="0" err="1"/>
              <a:t>uncertainty</a:t>
            </a:r>
            <a:r>
              <a:rPr lang="fr-FR" sz="1400" i="1" dirty="0"/>
              <a:t> in future projections, </a:t>
            </a:r>
            <a:r>
              <a:rPr lang="fr-FR" sz="1400" i="1" dirty="0" err="1"/>
              <a:t>provide</a:t>
            </a:r>
            <a:r>
              <a:rPr lang="fr-FR" sz="1400" i="1" dirty="0"/>
              <a:t> insight in the </a:t>
            </a:r>
            <a:r>
              <a:rPr lang="fr-FR" sz="1400" i="1" dirty="0" err="1"/>
              <a:t>robustness</a:t>
            </a:r>
            <a:r>
              <a:rPr lang="fr-FR" sz="1400" i="1" dirty="0"/>
              <a:t> of </a:t>
            </a:r>
            <a:r>
              <a:rPr lang="fr-FR" sz="1400" i="1" dirty="0" err="1"/>
              <a:t>modelled</a:t>
            </a:r>
            <a:r>
              <a:rPr lang="fr-FR" sz="1400" i="1" dirty="0"/>
              <a:t> long </a:t>
            </a:r>
            <a:r>
              <a:rPr lang="fr-FR" sz="1400" i="1" dirty="0" err="1"/>
              <a:t>term</a:t>
            </a:r>
            <a:r>
              <a:rPr lang="fr-FR" sz="1400" i="1" dirty="0"/>
              <a:t> ozone projections in relation to </a:t>
            </a:r>
            <a:r>
              <a:rPr lang="fr-FR" sz="1400" i="1" dirty="0" err="1"/>
              <a:t>climate</a:t>
            </a:r>
            <a:r>
              <a:rPr lang="fr-FR" sz="1400" i="1" dirty="0"/>
              <a:t> adaptation and </a:t>
            </a:r>
            <a:r>
              <a:rPr lang="fr-FR" sz="1400" i="1" dirty="0" err="1"/>
              <a:t>methane</a:t>
            </a:r>
            <a:r>
              <a:rPr lang="fr-FR" sz="1400" i="1" dirty="0"/>
              <a:t> mitigation</a:t>
            </a:r>
          </a:p>
          <a:p>
            <a:endParaRPr lang="fr-FR" sz="1600" dirty="0"/>
          </a:p>
          <a:p>
            <a:r>
              <a:rPr lang="fr-FR" sz="1600" dirty="0" err="1"/>
              <a:t>Specific</a:t>
            </a:r>
            <a:r>
              <a:rPr lang="fr-FR" sz="1600" dirty="0"/>
              <a:t> </a:t>
            </a:r>
            <a:r>
              <a:rPr lang="fr-FR" sz="1600" dirty="0" err="1"/>
              <a:t>activities</a:t>
            </a:r>
            <a:r>
              <a:rPr lang="fr-FR" sz="1600" dirty="0"/>
              <a:t>: </a:t>
            </a:r>
          </a:p>
          <a:p>
            <a:pPr lvl="1"/>
            <a:r>
              <a:rPr lang="en-US" sz="1400" dirty="0"/>
              <a:t>Assess the a</a:t>
            </a:r>
            <a:r>
              <a:rPr lang="fr-FR" sz="1400" dirty="0" err="1"/>
              <a:t>bility</a:t>
            </a:r>
            <a:r>
              <a:rPr lang="fr-FR" sz="1400" dirty="0"/>
              <a:t> of the </a:t>
            </a:r>
            <a:r>
              <a:rPr lang="fr-FR" sz="1400" dirty="0" err="1"/>
              <a:t>models</a:t>
            </a:r>
            <a:r>
              <a:rPr lang="fr-FR" sz="1400" dirty="0"/>
              <a:t> to capture ozone trends &amp; </a:t>
            </a:r>
            <a:r>
              <a:rPr lang="fr-FR" sz="1400" dirty="0" err="1"/>
              <a:t>variability</a:t>
            </a:r>
            <a:endParaRPr lang="fr-FR" sz="1400" dirty="0"/>
          </a:p>
          <a:p>
            <a:pPr lvl="1"/>
            <a:r>
              <a:rPr lang="fr-FR" sz="1400" dirty="0"/>
              <a:t>Link </a:t>
            </a:r>
            <a:r>
              <a:rPr lang="fr-FR" sz="1400" dirty="0" err="1"/>
              <a:t>with</a:t>
            </a:r>
            <a:r>
              <a:rPr lang="fr-FR" sz="1400" dirty="0"/>
              <a:t> HTAP to bridge the </a:t>
            </a:r>
            <a:r>
              <a:rPr lang="fr-FR" sz="1400" dirty="0" err="1"/>
              <a:t>scales</a:t>
            </a:r>
            <a:r>
              <a:rPr lang="fr-FR" sz="1400" dirty="0"/>
              <a:t> </a:t>
            </a:r>
            <a:r>
              <a:rPr lang="fr-FR" sz="1400" dirty="0" err="1"/>
              <a:t>between</a:t>
            </a:r>
            <a:r>
              <a:rPr lang="fr-FR" sz="1400" dirty="0"/>
              <a:t> </a:t>
            </a:r>
            <a:r>
              <a:rPr lang="fr-FR" sz="1400" dirty="0" err="1"/>
              <a:t>global&amp;regional</a:t>
            </a:r>
            <a:r>
              <a:rPr lang="fr-FR" sz="1400" dirty="0"/>
              <a:t> </a:t>
            </a:r>
            <a:r>
              <a:rPr lang="fr-FR" sz="1400" dirty="0" err="1"/>
              <a:t>past</a:t>
            </a:r>
            <a:r>
              <a:rPr lang="fr-FR" sz="1400" dirty="0"/>
              <a:t> trends and future projections (</a:t>
            </a:r>
            <a:r>
              <a:rPr lang="fr-FR" sz="1400" dirty="0" err="1"/>
              <a:t>inc.</a:t>
            </a:r>
            <a:r>
              <a:rPr lang="fr-FR" sz="1400" dirty="0"/>
              <a:t> CH4)</a:t>
            </a:r>
          </a:p>
          <a:p>
            <a:pPr lvl="1"/>
            <a:r>
              <a:rPr lang="fr-FR" sz="1400" dirty="0"/>
              <a:t>Meta-</a:t>
            </a:r>
            <a:r>
              <a:rPr lang="fr-FR" sz="1400" dirty="0" err="1"/>
              <a:t>analysis</a:t>
            </a:r>
            <a:r>
              <a:rPr lang="fr-FR" sz="1400" dirty="0"/>
              <a:t> of </a:t>
            </a:r>
            <a:r>
              <a:rPr lang="fr-FR" sz="1400" dirty="0" err="1"/>
              <a:t>existing</a:t>
            </a:r>
            <a:r>
              <a:rPr lang="fr-FR" sz="1400" dirty="0"/>
              <a:t> projections </a:t>
            </a:r>
            <a:r>
              <a:rPr lang="en-US" sz="1400" dirty="0"/>
              <a:t>(</a:t>
            </a:r>
            <a:r>
              <a:rPr lang="en-US" sz="1400" dirty="0">
                <a:solidFill>
                  <a:srgbClr val="FF0000"/>
                </a:solidFill>
              </a:rPr>
              <a:t>GP Review, Annex I, Chap VII</a:t>
            </a:r>
            <a:r>
              <a:rPr lang="en-US" sz="1400" dirty="0"/>
              <a:t>)</a:t>
            </a:r>
            <a:endParaRPr lang="fr-FR" sz="1400" dirty="0"/>
          </a:p>
          <a:p>
            <a:pPr lvl="1"/>
            <a:r>
              <a:rPr lang="fr-FR" sz="1400" dirty="0"/>
              <a:t>Accounting for the </a:t>
            </a:r>
            <a:r>
              <a:rPr lang="fr-FR" sz="1400" dirty="0" err="1"/>
              <a:t>climate</a:t>
            </a:r>
            <a:r>
              <a:rPr lang="fr-FR" sz="1400" dirty="0"/>
              <a:t> penalty on ozone/</a:t>
            </a:r>
            <a:r>
              <a:rPr lang="fr-FR" sz="1400" dirty="0" err="1"/>
              <a:t>heat</a:t>
            </a:r>
            <a:r>
              <a:rPr lang="fr-FR" sz="1400" dirty="0"/>
              <a:t> </a:t>
            </a:r>
            <a:r>
              <a:rPr lang="fr-FR" sz="1400" dirty="0" err="1"/>
              <a:t>waves</a:t>
            </a:r>
            <a:endParaRPr lang="fr-FR" sz="1400" dirty="0"/>
          </a:p>
          <a:p>
            <a:pPr lvl="1"/>
            <a:r>
              <a:rPr lang="fr-FR" sz="1400" dirty="0" err="1"/>
              <a:t>Linking</a:t>
            </a:r>
            <a:r>
              <a:rPr lang="fr-FR" sz="1400" dirty="0"/>
              <a:t> </a:t>
            </a:r>
            <a:r>
              <a:rPr lang="fr-FR" sz="1400" dirty="0" err="1"/>
              <a:t>with</a:t>
            </a:r>
            <a:r>
              <a:rPr lang="fr-FR" sz="1400" dirty="0"/>
              <a:t> WGE for </a:t>
            </a:r>
            <a:r>
              <a:rPr lang="fr-FR" sz="1400" dirty="0" err="1"/>
              <a:t>crop</a:t>
            </a:r>
            <a:r>
              <a:rPr lang="fr-FR" sz="1400" dirty="0"/>
              <a:t> </a:t>
            </a:r>
            <a:r>
              <a:rPr lang="fr-FR" sz="1400" dirty="0" err="1"/>
              <a:t>yields</a:t>
            </a:r>
            <a:r>
              <a:rPr lang="fr-FR" sz="1400" dirty="0"/>
              <a:t> (ICP-V) and </a:t>
            </a:r>
            <a:r>
              <a:rPr lang="fr-FR" sz="1400" dirty="0" err="1"/>
              <a:t>health</a:t>
            </a:r>
            <a:r>
              <a:rPr lang="fr-FR" sz="1400" dirty="0"/>
              <a:t> (TFH)</a:t>
            </a:r>
          </a:p>
          <a:p>
            <a:pPr lvl="1"/>
            <a:endParaRPr lang="fr-FR" sz="1400" dirty="0"/>
          </a:p>
        </p:txBody>
      </p:sp>
      <p:pic>
        <p:nvPicPr>
          <p:cNvPr id="9" name="Image 8">
            <a:extLst>
              <a:ext uri="{FF2B5EF4-FFF2-40B4-BE49-F238E27FC236}">
                <a16:creationId xmlns:a16="http://schemas.microsoft.com/office/drawing/2014/main" id="{552691D8-992F-44F8-BD78-2C7F8E5E9771}"/>
              </a:ext>
            </a:extLst>
          </p:cNvPr>
          <p:cNvPicPr>
            <a:picLocks noChangeAspect="1"/>
          </p:cNvPicPr>
          <p:nvPr/>
        </p:nvPicPr>
        <p:blipFill rotWithShape="1">
          <a:blip r:embed="rId2">
            <a:extLst>
              <a:ext uri="{28A0092B-C50C-407E-A947-70E740481C1C}">
                <a14:useLocalDpi xmlns:a14="http://schemas.microsoft.com/office/drawing/2010/main" val="0"/>
              </a:ext>
            </a:extLst>
          </a:blip>
          <a:srcRect t="11514"/>
          <a:stretch/>
        </p:blipFill>
        <p:spPr bwMode="auto">
          <a:xfrm>
            <a:off x="8566761" y="3203815"/>
            <a:ext cx="3363621" cy="1655634"/>
          </a:xfrm>
          <a:prstGeom prst="rect">
            <a:avLst/>
          </a:prstGeom>
          <a:noFill/>
          <a:ln>
            <a:noFill/>
          </a:ln>
          <a:extLst>
            <a:ext uri="{53640926-AAD7-44D8-BBD7-CCE9431645EC}">
              <a14:shadowObscured xmlns:a14="http://schemas.microsoft.com/office/drawing/2010/main"/>
            </a:ext>
          </a:extLst>
        </p:spPr>
      </p:pic>
      <p:pic>
        <p:nvPicPr>
          <p:cNvPr id="10" name="Image 9">
            <a:extLst>
              <a:ext uri="{FF2B5EF4-FFF2-40B4-BE49-F238E27FC236}">
                <a16:creationId xmlns:a16="http://schemas.microsoft.com/office/drawing/2014/main" id="{BF30AF2E-999C-258A-5A57-A354811C078E}"/>
              </a:ext>
            </a:extLst>
          </p:cNvPr>
          <p:cNvPicPr>
            <a:picLocks noChangeAspect="1"/>
          </p:cNvPicPr>
          <p:nvPr/>
        </p:nvPicPr>
        <p:blipFill rotWithShape="1">
          <a:blip r:embed="rId3">
            <a:extLst>
              <a:ext uri="{28A0092B-C50C-407E-A947-70E740481C1C}">
                <a14:useLocalDpi xmlns:a14="http://schemas.microsoft.com/office/drawing/2010/main" val="0"/>
              </a:ext>
            </a:extLst>
          </a:blip>
          <a:srcRect t="12618"/>
          <a:stretch/>
        </p:blipFill>
        <p:spPr bwMode="auto">
          <a:xfrm>
            <a:off x="8557064" y="1408829"/>
            <a:ext cx="3363621" cy="1629834"/>
          </a:xfrm>
          <a:prstGeom prst="rect">
            <a:avLst/>
          </a:prstGeom>
          <a:noFill/>
          <a:ln>
            <a:noFill/>
          </a:ln>
          <a:extLst>
            <a:ext uri="{53640926-AAD7-44D8-BBD7-CCE9431645EC}">
              <a14:shadowObscured xmlns:a14="http://schemas.microsoft.com/office/drawing/2010/main"/>
            </a:ext>
          </a:extLst>
        </p:spPr>
      </p:pic>
      <p:pic>
        <p:nvPicPr>
          <p:cNvPr id="11" name="Image 10">
            <a:extLst>
              <a:ext uri="{FF2B5EF4-FFF2-40B4-BE49-F238E27FC236}">
                <a16:creationId xmlns:a16="http://schemas.microsoft.com/office/drawing/2014/main" id="{A403F583-6C47-F73C-E48E-741FC549CBA1}"/>
              </a:ext>
            </a:extLst>
          </p:cNvPr>
          <p:cNvPicPr>
            <a:picLocks noChangeAspect="1"/>
          </p:cNvPicPr>
          <p:nvPr/>
        </p:nvPicPr>
        <p:blipFill rotWithShape="1">
          <a:blip r:embed="rId4">
            <a:extLst>
              <a:ext uri="{28A0092B-C50C-407E-A947-70E740481C1C}">
                <a14:useLocalDpi xmlns:a14="http://schemas.microsoft.com/office/drawing/2010/main" val="0"/>
              </a:ext>
            </a:extLst>
          </a:blip>
          <a:srcRect t="13030"/>
          <a:stretch/>
        </p:blipFill>
        <p:spPr bwMode="auto">
          <a:xfrm>
            <a:off x="8557064" y="5024602"/>
            <a:ext cx="3363621" cy="1625880"/>
          </a:xfrm>
          <a:prstGeom prst="rect">
            <a:avLst/>
          </a:prstGeom>
          <a:noFill/>
          <a:ln>
            <a:noFill/>
          </a:ln>
          <a:extLst>
            <a:ext uri="{53640926-AAD7-44D8-BBD7-CCE9431645EC}">
              <a14:shadowObscured xmlns:a14="http://schemas.microsoft.com/office/drawing/2010/main"/>
            </a:ext>
          </a:extLst>
        </p:spPr>
      </p:pic>
      <p:sp>
        <p:nvSpPr>
          <p:cNvPr id="12" name="ZoneTexte 11">
            <a:extLst>
              <a:ext uri="{FF2B5EF4-FFF2-40B4-BE49-F238E27FC236}">
                <a16:creationId xmlns:a16="http://schemas.microsoft.com/office/drawing/2014/main" id="{EB06AF54-6042-DAE3-DDC0-80E0177A716D}"/>
              </a:ext>
            </a:extLst>
          </p:cNvPr>
          <p:cNvSpPr txBox="1"/>
          <p:nvPr/>
        </p:nvSpPr>
        <p:spPr>
          <a:xfrm>
            <a:off x="7555098" y="1900580"/>
            <a:ext cx="490840" cy="369332"/>
          </a:xfrm>
          <a:prstGeom prst="rect">
            <a:avLst/>
          </a:prstGeom>
          <a:solidFill>
            <a:schemeClr val="bg1"/>
          </a:solidFill>
          <a:ln>
            <a:solidFill>
              <a:schemeClr val="tx1"/>
            </a:solidFill>
          </a:ln>
        </p:spPr>
        <p:txBody>
          <a:bodyPr wrap="none" rtlCol="0">
            <a:spAutoFit/>
          </a:bodyPr>
          <a:lstStyle/>
          <a:p>
            <a:r>
              <a:rPr lang="fr-FR" dirty="0">
                <a:solidFill>
                  <a:srgbClr val="FF0000"/>
                </a:solidFill>
              </a:rPr>
              <a:t>O3</a:t>
            </a:r>
          </a:p>
        </p:txBody>
      </p:sp>
      <p:sp>
        <p:nvSpPr>
          <p:cNvPr id="13" name="ZoneTexte 12">
            <a:extLst>
              <a:ext uri="{FF2B5EF4-FFF2-40B4-BE49-F238E27FC236}">
                <a16:creationId xmlns:a16="http://schemas.microsoft.com/office/drawing/2014/main" id="{21D35900-598F-27F0-22EC-86FA45251643}"/>
              </a:ext>
            </a:extLst>
          </p:cNvPr>
          <p:cNvSpPr txBox="1"/>
          <p:nvPr/>
        </p:nvSpPr>
        <p:spPr>
          <a:xfrm>
            <a:off x="7465330" y="3758161"/>
            <a:ext cx="670376" cy="369332"/>
          </a:xfrm>
          <a:prstGeom prst="rect">
            <a:avLst/>
          </a:prstGeom>
          <a:solidFill>
            <a:schemeClr val="bg1"/>
          </a:solidFill>
          <a:ln>
            <a:solidFill>
              <a:schemeClr val="tx1"/>
            </a:solidFill>
          </a:ln>
        </p:spPr>
        <p:txBody>
          <a:bodyPr wrap="none" rtlCol="0">
            <a:spAutoFit/>
          </a:bodyPr>
          <a:lstStyle/>
          <a:p>
            <a:r>
              <a:rPr lang="fr-FR" dirty="0">
                <a:solidFill>
                  <a:srgbClr val="FF0000"/>
                </a:solidFill>
              </a:rPr>
              <a:t>NO2</a:t>
            </a:r>
          </a:p>
        </p:txBody>
      </p:sp>
      <p:sp>
        <p:nvSpPr>
          <p:cNvPr id="14" name="ZoneTexte 13">
            <a:extLst>
              <a:ext uri="{FF2B5EF4-FFF2-40B4-BE49-F238E27FC236}">
                <a16:creationId xmlns:a16="http://schemas.microsoft.com/office/drawing/2014/main" id="{5030162F-EE5B-531C-831C-4EF2CA1DD543}"/>
              </a:ext>
            </a:extLst>
          </p:cNvPr>
          <p:cNvSpPr txBox="1"/>
          <p:nvPr/>
        </p:nvSpPr>
        <p:spPr>
          <a:xfrm>
            <a:off x="7540287" y="5566047"/>
            <a:ext cx="520463" cy="369332"/>
          </a:xfrm>
          <a:prstGeom prst="rect">
            <a:avLst/>
          </a:prstGeom>
          <a:solidFill>
            <a:schemeClr val="bg1"/>
          </a:solidFill>
          <a:ln>
            <a:solidFill>
              <a:schemeClr val="tx1"/>
            </a:solidFill>
          </a:ln>
        </p:spPr>
        <p:txBody>
          <a:bodyPr wrap="none" rtlCol="0">
            <a:spAutoFit/>
          </a:bodyPr>
          <a:lstStyle/>
          <a:p>
            <a:r>
              <a:rPr lang="fr-FR" dirty="0">
                <a:solidFill>
                  <a:srgbClr val="FF0000"/>
                </a:solidFill>
              </a:rPr>
              <a:t>OX</a:t>
            </a:r>
          </a:p>
        </p:txBody>
      </p:sp>
      <p:sp>
        <p:nvSpPr>
          <p:cNvPr id="15" name="ZoneTexte 14">
            <a:extLst>
              <a:ext uri="{FF2B5EF4-FFF2-40B4-BE49-F238E27FC236}">
                <a16:creationId xmlns:a16="http://schemas.microsoft.com/office/drawing/2014/main" id="{3694EB06-5945-45B8-4E01-88B77315AF0F}"/>
              </a:ext>
            </a:extLst>
          </p:cNvPr>
          <p:cNvSpPr txBox="1"/>
          <p:nvPr/>
        </p:nvSpPr>
        <p:spPr>
          <a:xfrm>
            <a:off x="7640859" y="2903692"/>
            <a:ext cx="319318" cy="369332"/>
          </a:xfrm>
          <a:prstGeom prst="rect">
            <a:avLst/>
          </a:prstGeom>
          <a:solidFill>
            <a:schemeClr val="bg1"/>
          </a:solidFill>
          <a:ln>
            <a:solidFill>
              <a:schemeClr val="tx1"/>
            </a:solidFill>
          </a:ln>
        </p:spPr>
        <p:txBody>
          <a:bodyPr wrap="none" rtlCol="0">
            <a:spAutoFit/>
          </a:bodyPr>
          <a:lstStyle/>
          <a:p>
            <a:r>
              <a:rPr lang="fr-FR" dirty="0">
                <a:solidFill>
                  <a:srgbClr val="FF0000"/>
                </a:solidFill>
              </a:rPr>
              <a:t>+</a:t>
            </a:r>
          </a:p>
        </p:txBody>
      </p:sp>
      <p:sp>
        <p:nvSpPr>
          <p:cNvPr id="16" name="ZoneTexte 15">
            <a:extLst>
              <a:ext uri="{FF2B5EF4-FFF2-40B4-BE49-F238E27FC236}">
                <a16:creationId xmlns:a16="http://schemas.microsoft.com/office/drawing/2014/main" id="{909F0EDD-59A8-0134-C392-81DE028390D2}"/>
              </a:ext>
            </a:extLst>
          </p:cNvPr>
          <p:cNvSpPr txBox="1"/>
          <p:nvPr/>
        </p:nvSpPr>
        <p:spPr>
          <a:xfrm>
            <a:off x="7640859" y="4753490"/>
            <a:ext cx="319318" cy="369332"/>
          </a:xfrm>
          <a:prstGeom prst="rect">
            <a:avLst/>
          </a:prstGeom>
          <a:solidFill>
            <a:schemeClr val="bg1"/>
          </a:solidFill>
          <a:ln>
            <a:solidFill>
              <a:schemeClr val="tx1"/>
            </a:solidFill>
          </a:ln>
        </p:spPr>
        <p:txBody>
          <a:bodyPr wrap="square" rtlCol="0">
            <a:spAutoFit/>
          </a:bodyPr>
          <a:lstStyle/>
          <a:p>
            <a:r>
              <a:rPr lang="fr-FR" dirty="0">
                <a:solidFill>
                  <a:srgbClr val="FF0000"/>
                </a:solidFill>
              </a:rPr>
              <a:t>=</a:t>
            </a:r>
          </a:p>
        </p:txBody>
      </p:sp>
    </p:spTree>
    <p:extLst>
      <p:ext uri="{BB962C8B-B14F-4D97-AF65-F5344CB8AC3E}">
        <p14:creationId xmlns:p14="http://schemas.microsoft.com/office/powerpoint/2010/main" val="197444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DD598-3FF6-5FF9-5D3C-77A2746F7E86}"/>
              </a:ext>
            </a:extLst>
          </p:cNvPr>
          <p:cNvSpPr>
            <a:spLocks noGrp="1"/>
          </p:cNvSpPr>
          <p:nvPr>
            <p:ph type="title"/>
          </p:nvPr>
        </p:nvSpPr>
        <p:spPr/>
        <p:txBody>
          <a:bodyPr/>
          <a:lstStyle/>
          <a:p>
            <a:r>
              <a:rPr lang="fr-FR" dirty="0" err="1"/>
              <a:t>COndensables</a:t>
            </a:r>
            <a:endParaRPr lang="fr-FR" dirty="0"/>
          </a:p>
        </p:txBody>
      </p:sp>
      <p:sp>
        <p:nvSpPr>
          <p:cNvPr id="3" name="Espace réservé du contenu 2">
            <a:extLst>
              <a:ext uri="{FF2B5EF4-FFF2-40B4-BE49-F238E27FC236}">
                <a16:creationId xmlns:a16="http://schemas.microsoft.com/office/drawing/2014/main" id="{5B0F2AE6-0CA7-0D5A-E8C0-ED02F79AD28A}"/>
              </a:ext>
            </a:extLst>
          </p:cNvPr>
          <p:cNvSpPr>
            <a:spLocks noGrp="1"/>
          </p:cNvSpPr>
          <p:nvPr>
            <p:ph idx="1"/>
          </p:nvPr>
        </p:nvSpPr>
        <p:spPr>
          <a:xfrm>
            <a:off x="207479" y="1918440"/>
            <a:ext cx="6213200" cy="4452543"/>
          </a:xfrm>
        </p:spPr>
        <p:txBody>
          <a:bodyPr>
            <a:normAutofit fontScale="92500"/>
          </a:bodyPr>
          <a:lstStyle/>
          <a:p>
            <a:r>
              <a:rPr lang="fr-FR" sz="1600" dirty="0"/>
              <a:t>Progress in 2022-2023</a:t>
            </a:r>
          </a:p>
          <a:p>
            <a:pPr lvl="1"/>
            <a:r>
              <a:rPr lang="fr-FR" sz="1400" dirty="0" err="1"/>
              <a:t>Essentially</a:t>
            </a:r>
            <a:r>
              <a:rPr lang="fr-FR" sz="1400" dirty="0"/>
              <a:t> on the reporting of </a:t>
            </a:r>
            <a:r>
              <a:rPr lang="fr-FR" sz="1400" dirty="0" err="1"/>
              <a:t>emissions</a:t>
            </a:r>
            <a:r>
              <a:rPr lang="fr-FR" sz="1400" dirty="0"/>
              <a:t> </a:t>
            </a:r>
          </a:p>
          <a:p>
            <a:pPr lvl="1"/>
            <a:r>
              <a:rPr lang="fr-FR" sz="1400" dirty="0"/>
              <a:t>Gap-</a:t>
            </a:r>
            <a:r>
              <a:rPr lang="fr-FR" sz="1400" dirty="0" err="1"/>
              <a:t>filling</a:t>
            </a:r>
            <a:r>
              <a:rPr lang="fr-FR" sz="1400" dirty="0"/>
              <a:t>/consolidation </a:t>
            </a:r>
            <a:r>
              <a:rPr lang="fr-FR" sz="1400" dirty="0" err="1"/>
              <a:t>with</a:t>
            </a:r>
            <a:r>
              <a:rPr lang="fr-FR" sz="1400" dirty="0"/>
              <a:t> « science-</a:t>
            </a:r>
            <a:r>
              <a:rPr lang="fr-FR" sz="1400" dirty="0" err="1"/>
              <a:t>based</a:t>
            </a:r>
            <a:r>
              <a:rPr lang="fr-FR" sz="1400" dirty="0"/>
              <a:t> »</a:t>
            </a:r>
          </a:p>
          <a:p>
            <a:endParaRPr lang="en-US" sz="1400" dirty="0">
              <a:highlight>
                <a:srgbClr val="FFFF00"/>
              </a:highlight>
            </a:endParaRPr>
          </a:p>
          <a:p>
            <a:r>
              <a:rPr lang="en-US" sz="1600" dirty="0">
                <a:highlight>
                  <a:srgbClr val="FFFF00"/>
                </a:highlight>
              </a:rPr>
              <a:t>Possible Workplan items for 2024-2025 </a:t>
            </a:r>
          </a:p>
          <a:p>
            <a:pPr lvl="1"/>
            <a:r>
              <a:rPr lang="en-US" sz="1400" i="1" dirty="0"/>
              <a:t>Consolidate the representation of intermediate and semi-volatile condensable emission in the models and the validation against existing observations of OC and </a:t>
            </a:r>
            <a:r>
              <a:rPr lang="en-US" sz="1400" i="1" dirty="0" err="1"/>
              <a:t>eBC</a:t>
            </a:r>
            <a:endParaRPr lang="en-US" sz="1400" i="1" dirty="0"/>
          </a:p>
          <a:p>
            <a:endParaRPr lang="en-US" sz="1400" dirty="0"/>
          </a:p>
          <a:p>
            <a:r>
              <a:rPr lang="en-US" sz="1600" dirty="0"/>
              <a:t>Specific activities</a:t>
            </a:r>
          </a:p>
          <a:p>
            <a:pPr lvl="1"/>
            <a:r>
              <a:rPr lang="en-US" sz="1400" dirty="0"/>
              <a:t>Review IVOC/SVOC “splits” in the models (not only for residential, also very significant for </a:t>
            </a:r>
            <a:r>
              <a:rPr lang="en-US" sz="1400" dirty="0" err="1"/>
              <a:t>trafic</a:t>
            </a:r>
            <a:r>
              <a:rPr lang="en-US" sz="1400" dirty="0"/>
              <a:t> &amp; solvent as precursors of SOA)</a:t>
            </a:r>
          </a:p>
          <a:p>
            <a:pPr lvl="1"/>
            <a:r>
              <a:rPr lang="fr-FR" sz="1400" dirty="0" err="1"/>
              <a:t>Develop</a:t>
            </a:r>
            <a:r>
              <a:rPr lang="fr-FR" sz="1400" dirty="0"/>
              <a:t> validation </a:t>
            </a:r>
            <a:r>
              <a:rPr lang="fr-FR" sz="1400" dirty="0" err="1"/>
              <a:t>procedures</a:t>
            </a:r>
            <a:r>
              <a:rPr lang="fr-FR" sz="1400" dirty="0"/>
              <a:t>: OC and </a:t>
            </a:r>
            <a:r>
              <a:rPr lang="fr-FR" sz="1400" dirty="0" err="1"/>
              <a:t>eBC</a:t>
            </a:r>
            <a:r>
              <a:rPr lang="fr-FR" sz="1400" dirty="0"/>
              <a:t> (</a:t>
            </a:r>
            <a:r>
              <a:rPr lang="fr-FR" sz="1400" dirty="0" err="1"/>
              <a:t>inc.</a:t>
            </a:r>
            <a:r>
              <a:rPr lang="fr-FR" sz="1400" dirty="0"/>
              <a:t> Source App, ACTRIS, RI-</a:t>
            </a:r>
            <a:r>
              <a:rPr lang="fr-FR" sz="1400" dirty="0" err="1"/>
              <a:t>Urbans</a:t>
            </a:r>
            <a:r>
              <a:rPr lang="fr-FR" sz="1400" dirty="0"/>
              <a:t>)</a:t>
            </a:r>
          </a:p>
          <a:p>
            <a:pPr lvl="1"/>
            <a:r>
              <a:rPr lang="fr-FR" sz="1400" dirty="0" err="1"/>
              <a:t>Mistmatch</a:t>
            </a:r>
            <a:r>
              <a:rPr lang="fr-FR" sz="1400" dirty="0"/>
              <a:t> on OC </a:t>
            </a:r>
            <a:r>
              <a:rPr lang="fr-FR" sz="1400" dirty="0" err="1"/>
              <a:t>wintertime</a:t>
            </a:r>
            <a:r>
              <a:rPr lang="fr-FR" sz="1400" dirty="0"/>
              <a:t> trend in model/observations </a:t>
            </a:r>
            <a:r>
              <a:rPr lang="en-US" sz="1400" dirty="0"/>
              <a:t>(</a:t>
            </a:r>
            <a:r>
              <a:rPr lang="en-US" sz="1400" dirty="0">
                <a:solidFill>
                  <a:srgbClr val="FF0000"/>
                </a:solidFill>
              </a:rPr>
              <a:t>GP Review, Annex I, para 25</a:t>
            </a:r>
            <a:r>
              <a:rPr lang="en-US" sz="1400" dirty="0"/>
              <a:t>)</a:t>
            </a:r>
          </a:p>
          <a:p>
            <a:pPr lvl="1"/>
            <a:endParaRPr lang="fr-FR" sz="1400" dirty="0"/>
          </a:p>
        </p:txBody>
      </p:sp>
      <p:pic>
        <p:nvPicPr>
          <p:cNvPr id="4" name="Image 3">
            <a:extLst>
              <a:ext uri="{FF2B5EF4-FFF2-40B4-BE49-F238E27FC236}">
                <a16:creationId xmlns:a16="http://schemas.microsoft.com/office/drawing/2014/main" id="{A9BAE623-19EE-F8C5-5BD2-9466D80D2D39}"/>
              </a:ext>
            </a:extLst>
          </p:cNvPr>
          <p:cNvPicPr>
            <a:picLocks noChangeAspect="1"/>
          </p:cNvPicPr>
          <p:nvPr/>
        </p:nvPicPr>
        <p:blipFill rotWithShape="1">
          <a:blip r:embed="rId2"/>
          <a:srcRect l="51000" t="33967" r="22230" b="9324"/>
          <a:stretch/>
        </p:blipFill>
        <p:spPr>
          <a:xfrm>
            <a:off x="8297591" y="1572900"/>
            <a:ext cx="3470172" cy="2044943"/>
          </a:xfrm>
          <a:prstGeom prst="rect">
            <a:avLst/>
          </a:prstGeom>
        </p:spPr>
      </p:pic>
      <p:pic>
        <p:nvPicPr>
          <p:cNvPr id="5" name="Image 4">
            <a:extLst>
              <a:ext uri="{FF2B5EF4-FFF2-40B4-BE49-F238E27FC236}">
                <a16:creationId xmlns:a16="http://schemas.microsoft.com/office/drawing/2014/main" id="{2E68B615-393E-C4AD-01E6-8E485DC3C605}"/>
              </a:ext>
            </a:extLst>
          </p:cNvPr>
          <p:cNvPicPr>
            <a:picLocks noChangeAspect="1"/>
          </p:cNvPicPr>
          <p:nvPr/>
        </p:nvPicPr>
        <p:blipFill rotWithShape="1">
          <a:blip r:embed="rId3"/>
          <a:srcRect l="56538" t="36437" r="16732" b="9325"/>
          <a:stretch/>
        </p:blipFill>
        <p:spPr>
          <a:xfrm>
            <a:off x="8297591" y="3781913"/>
            <a:ext cx="3470172" cy="1977387"/>
          </a:xfrm>
          <a:prstGeom prst="rect">
            <a:avLst/>
          </a:prstGeom>
        </p:spPr>
      </p:pic>
      <p:sp>
        <p:nvSpPr>
          <p:cNvPr id="6" name="ZoneTexte 5">
            <a:extLst>
              <a:ext uri="{FF2B5EF4-FFF2-40B4-BE49-F238E27FC236}">
                <a16:creationId xmlns:a16="http://schemas.microsoft.com/office/drawing/2014/main" id="{3C9FFCC6-A282-D4ED-0ED3-3B02DF07B51B}"/>
              </a:ext>
            </a:extLst>
          </p:cNvPr>
          <p:cNvSpPr txBox="1"/>
          <p:nvPr/>
        </p:nvSpPr>
        <p:spPr>
          <a:xfrm>
            <a:off x="9145561" y="5913906"/>
            <a:ext cx="2061783" cy="246221"/>
          </a:xfrm>
          <a:prstGeom prst="rect">
            <a:avLst/>
          </a:prstGeom>
          <a:noFill/>
        </p:spPr>
        <p:txBody>
          <a:bodyPr wrap="none" rtlCol="0">
            <a:spAutoFit/>
          </a:bodyPr>
          <a:lstStyle/>
          <a:p>
            <a:r>
              <a:rPr lang="fr-FR" sz="1000" dirty="0"/>
              <a:t>A. Guion, M. </a:t>
            </a:r>
            <a:r>
              <a:rPr lang="fr-FR" sz="1000" dirty="0" err="1"/>
              <a:t>Gherras</a:t>
            </a:r>
            <a:r>
              <a:rPr lang="fr-FR" sz="1000" dirty="0"/>
              <a:t>, M. </a:t>
            </a:r>
            <a:r>
              <a:rPr lang="fr-FR" sz="1000" dirty="0" err="1"/>
              <a:t>Savadoohi</a:t>
            </a:r>
            <a:endParaRPr lang="fr-FR" sz="1000" dirty="0"/>
          </a:p>
        </p:txBody>
      </p:sp>
      <p:pic>
        <p:nvPicPr>
          <p:cNvPr id="7" name="Image 6">
            <a:extLst>
              <a:ext uri="{FF2B5EF4-FFF2-40B4-BE49-F238E27FC236}">
                <a16:creationId xmlns:a16="http://schemas.microsoft.com/office/drawing/2014/main" id="{CA1508D1-2E2B-9E4D-44C3-7A33364BD28E}"/>
              </a:ext>
            </a:extLst>
          </p:cNvPr>
          <p:cNvPicPr>
            <a:picLocks noChangeAspect="1"/>
          </p:cNvPicPr>
          <p:nvPr/>
        </p:nvPicPr>
        <p:blipFill rotWithShape="1">
          <a:blip r:embed="rId4"/>
          <a:srcRect l="51721" t="19397" r="11393" b="27997"/>
          <a:stretch/>
        </p:blipFill>
        <p:spPr>
          <a:xfrm>
            <a:off x="8297591" y="5933974"/>
            <a:ext cx="847970" cy="674857"/>
          </a:xfrm>
          <a:prstGeom prst="rect">
            <a:avLst/>
          </a:prstGeom>
        </p:spPr>
      </p:pic>
    </p:spTree>
    <p:extLst>
      <p:ext uri="{BB962C8B-B14F-4D97-AF65-F5344CB8AC3E}">
        <p14:creationId xmlns:p14="http://schemas.microsoft.com/office/powerpoint/2010/main" val="1716720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DBE1DD-7F5A-EE53-EEF3-025F8309C4A2}"/>
              </a:ext>
            </a:extLst>
          </p:cNvPr>
          <p:cNvSpPr>
            <a:spLocks noGrp="1"/>
          </p:cNvSpPr>
          <p:nvPr>
            <p:ph type="title"/>
          </p:nvPr>
        </p:nvSpPr>
        <p:spPr/>
        <p:txBody>
          <a:bodyPr/>
          <a:lstStyle/>
          <a:p>
            <a:r>
              <a:rPr lang="fr-FR" dirty="0"/>
              <a:t>HM&amp;POP</a:t>
            </a:r>
          </a:p>
        </p:txBody>
      </p:sp>
      <p:sp>
        <p:nvSpPr>
          <p:cNvPr id="4" name="Espace réservé du contenu 2">
            <a:extLst>
              <a:ext uri="{FF2B5EF4-FFF2-40B4-BE49-F238E27FC236}">
                <a16:creationId xmlns:a16="http://schemas.microsoft.com/office/drawing/2014/main" id="{E8401B44-C1D0-BBA8-2DC3-766AD1D3FDBF}"/>
              </a:ext>
            </a:extLst>
          </p:cNvPr>
          <p:cNvSpPr txBox="1">
            <a:spLocks/>
          </p:cNvSpPr>
          <p:nvPr/>
        </p:nvSpPr>
        <p:spPr>
          <a:xfrm>
            <a:off x="756979" y="1737291"/>
            <a:ext cx="6163585" cy="49006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1600" dirty="0"/>
              <a:t>Progress in 2022/2023</a:t>
            </a:r>
          </a:p>
          <a:p>
            <a:pPr lvl="1"/>
            <a:r>
              <a:rPr lang="en-US" sz="1400" dirty="0"/>
              <a:t>Eurodelta-</a:t>
            </a:r>
            <a:r>
              <a:rPr lang="en-US" sz="1400" dirty="0" err="1"/>
              <a:t>BaP</a:t>
            </a:r>
            <a:r>
              <a:rPr lang="en-US" sz="1400" dirty="0"/>
              <a:t> (CIEMAT/MSC-East)</a:t>
            </a:r>
          </a:p>
          <a:p>
            <a:pPr lvl="1"/>
            <a:r>
              <a:rPr lang="en-US" sz="1400" dirty="0"/>
              <a:t>Workshop on Chemicals of Emerging Concern, fall 2023 (CCC)</a:t>
            </a:r>
          </a:p>
          <a:p>
            <a:endParaRPr lang="en-US" sz="1600" dirty="0">
              <a:highlight>
                <a:srgbClr val="FFFF00"/>
              </a:highlight>
            </a:endParaRPr>
          </a:p>
          <a:p>
            <a:r>
              <a:rPr lang="en-US" sz="1600" dirty="0">
                <a:highlight>
                  <a:srgbClr val="FFFF00"/>
                </a:highlight>
              </a:rPr>
              <a:t>Possible Workplan items for 2024-2025 </a:t>
            </a:r>
          </a:p>
          <a:p>
            <a:pPr lvl="1"/>
            <a:r>
              <a:rPr lang="en-US" sz="1400" i="1" dirty="0"/>
              <a:t>Follow-up on the outcome of the Workshop organized in the fall 2023 on the monitoring of Chemical of Emerging Concerns</a:t>
            </a:r>
          </a:p>
          <a:p>
            <a:pPr lvl="1"/>
            <a:r>
              <a:rPr lang="en-US" sz="1400" dirty="0"/>
              <a:t>Tbc: Eurodelta-</a:t>
            </a:r>
            <a:r>
              <a:rPr lang="en-US" sz="1400" dirty="0" err="1"/>
              <a:t>BaP</a:t>
            </a:r>
            <a:r>
              <a:rPr lang="en-US" sz="1400" dirty="0"/>
              <a:t>, HM &amp; POP Country Case studies</a:t>
            </a:r>
          </a:p>
        </p:txBody>
      </p:sp>
      <p:pic>
        <p:nvPicPr>
          <p:cNvPr id="3" name="Image 2">
            <a:extLst>
              <a:ext uri="{FF2B5EF4-FFF2-40B4-BE49-F238E27FC236}">
                <a16:creationId xmlns:a16="http://schemas.microsoft.com/office/drawing/2014/main" id="{C9D8A3EB-1152-8E5A-E0A9-B5DDDD4BBF8F}"/>
              </a:ext>
            </a:extLst>
          </p:cNvPr>
          <p:cNvPicPr>
            <a:picLocks noChangeAspect="1"/>
          </p:cNvPicPr>
          <p:nvPr/>
        </p:nvPicPr>
        <p:blipFill rotWithShape="1">
          <a:blip r:embed="rId2"/>
          <a:srcRect l="19167" t="28507" r="25238" b="6222"/>
          <a:stretch/>
        </p:blipFill>
        <p:spPr>
          <a:xfrm>
            <a:off x="7076660" y="1737291"/>
            <a:ext cx="4789085" cy="3161156"/>
          </a:xfrm>
          <a:prstGeom prst="rect">
            <a:avLst/>
          </a:prstGeom>
        </p:spPr>
      </p:pic>
    </p:spTree>
    <p:extLst>
      <p:ext uri="{BB962C8B-B14F-4D97-AF65-F5344CB8AC3E}">
        <p14:creationId xmlns:p14="http://schemas.microsoft.com/office/powerpoint/2010/main" val="34432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DBE1DD-7F5A-EE53-EEF3-025F8309C4A2}"/>
              </a:ext>
            </a:extLst>
          </p:cNvPr>
          <p:cNvSpPr>
            <a:spLocks noGrp="1"/>
          </p:cNvSpPr>
          <p:nvPr>
            <p:ph type="title"/>
          </p:nvPr>
        </p:nvSpPr>
        <p:spPr/>
        <p:txBody>
          <a:bodyPr/>
          <a:lstStyle/>
          <a:p>
            <a:r>
              <a:rPr lang="fr-FR" dirty="0" err="1"/>
              <a:t>Misc</a:t>
            </a:r>
            <a:r>
              <a:rPr lang="fr-FR" dirty="0"/>
              <a:t>. Monitoring</a:t>
            </a:r>
          </a:p>
        </p:txBody>
      </p:sp>
      <p:sp>
        <p:nvSpPr>
          <p:cNvPr id="4" name="Espace réservé du contenu 2">
            <a:extLst>
              <a:ext uri="{FF2B5EF4-FFF2-40B4-BE49-F238E27FC236}">
                <a16:creationId xmlns:a16="http://schemas.microsoft.com/office/drawing/2014/main" id="{E8401B44-C1D0-BBA8-2DC3-766AD1D3FDBF}"/>
              </a:ext>
            </a:extLst>
          </p:cNvPr>
          <p:cNvSpPr txBox="1">
            <a:spLocks/>
          </p:cNvSpPr>
          <p:nvPr/>
        </p:nvSpPr>
        <p:spPr>
          <a:xfrm>
            <a:off x="756979" y="1737291"/>
            <a:ext cx="6163585" cy="49006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1600" dirty="0"/>
              <a:t>Progress in 2022/2023</a:t>
            </a:r>
          </a:p>
          <a:p>
            <a:pPr lvl="1"/>
            <a:r>
              <a:rPr lang="en-US" sz="1400" dirty="0"/>
              <a:t>Feedback to AAQD Proposal in 2022 on supersites</a:t>
            </a:r>
          </a:p>
          <a:p>
            <a:pPr lvl="1"/>
            <a:endParaRPr lang="en-US" sz="1400" dirty="0"/>
          </a:p>
          <a:p>
            <a:r>
              <a:rPr lang="en-US" sz="1600" dirty="0">
                <a:highlight>
                  <a:srgbClr val="FFFF00"/>
                </a:highlight>
              </a:rPr>
              <a:t>Possible Workplan items for 2024-2025 </a:t>
            </a:r>
          </a:p>
          <a:p>
            <a:pPr lvl="1"/>
            <a:r>
              <a:rPr lang="en-US" sz="1400" i="1" dirty="0"/>
              <a:t>Contribute to update of the Low Cost Sensor review of WMO</a:t>
            </a:r>
          </a:p>
          <a:p>
            <a:pPr lvl="1"/>
            <a:endParaRPr lang="en-US" sz="1400" dirty="0"/>
          </a:p>
        </p:txBody>
      </p:sp>
      <p:pic>
        <p:nvPicPr>
          <p:cNvPr id="5" name="Image 4">
            <a:extLst>
              <a:ext uri="{FF2B5EF4-FFF2-40B4-BE49-F238E27FC236}">
                <a16:creationId xmlns:a16="http://schemas.microsoft.com/office/drawing/2014/main" id="{0F44385D-E938-9576-1B26-86A08FED5E34}"/>
              </a:ext>
            </a:extLst>
          </p:cNvPr>
          <p:cNvPicPr>
            <a:picLocks noChangeAspect="1"/>
          </p:cNvPicPr>
          <p:nvPr/>
        </p:nvPicPr>
        <p:blipFill rotWithShape="1">
          <a:blip r:embed="rId2"/>
          <a:srcRect l="72237" t="13882" r="11500" b="7434"/>
          <a:stretch/>
        </p:blipFill>
        <p:spPr>
          <a:xfrm>
            <a:off x="8807116" y="1737291"/>
            <a:ext cx="3022331" cy="4386782"/>
          </a:xfrm>
          <a:prstGeom prst="rect">
            <a:avLst/>
          </a:prstGeom>
        </p:spPr>
      </p:pic>
    </p:spTree>
    <p:extLst>
      <p:ext uri="{BB962C8B-B14F-4D97-AF65-F5344CB8AC3E}">
        <p14:creationId xmlns:p14="http://schemas.microsoft.com/office/powerpoint/2010/main" val="239887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5BE65-66CC-F269-427F-A29AF4682D83}"/>
              </a:ext>
            </a:extLst>
          </p:cNvPr>
          <p:cNvSpPr>
            <a:spLocks noGrp="1"/>
          </p:cNvSpPr>
          <p:nvPr>
            <p:ph type="title"/>
          </p:nvPr>
        </p:nvSpPr>
        <p:spPr/>
        <p:txBody>
          <a:bodyPr/>
          <a:lstStyle/>
          <a:p>
            <a:r>
              <a:rPr lang="fr-FR" dirty="0"/>
              <a:t>Content</a:t>
            </a:r>
          </a:p>
        </p:txBody>
      </p:sp>
      <p:sp>
        <p:nvSpPr>
          <p:cNvPr id="3" name="Espace réservé du contenu 2">
            <a:extLst>
              <a:ext uri="{FF2B5EF4-FFF2-40B4-BE49-F238E27FC236}">
                <a16:creationId xmlns:a16="http://schemas.microsoft.com/office/drawing/2014/main" id="{48BE915C-CA91-E2B5-7E8C-44503E7E3664}"/>
              </a:ext>
            </a:extLst>
          </p:cNvPr>
          <p:cNvSpPr>
            <a:spLocks noGrp="1"/>
          </p:cNvSpPr>
          <p:nvPr>
            <p:ph idx="1"/>
          </p:nvPr>
        </p:nvSpPr>
        <p:spPr/>
        <p:txBody>
          <a:bodyPr/>
          <a:lstStyle/>
          <a:p>
            <a:r>
              <a:rPr lang="fr-FR" dirty="0" err="1"/>
              <a:t>Gothenburg</a:t>
            </a:r>
            <a:r>
              <a:rPr lang="fr-FR" dirty="0"/>
              <a:t> Protocol </a:t>
            </a:r>
            <a:r>
              <a:rPr lang="fr-FR" dirty="0" err="1"/>
              <a:t>Review</a:t>
            </a:r>
            <a:r>
              <a:rPr lang="fr-FR" dirty="0"/>
              <a:t> Group</a:t>
            </a:r>
          </a:p>
          <a:p>
            <a:r>
              <a:rPr lang="fr-FR" dirty="0"/>
              <a:t>Contribution to AAQD </a:t>
            </a:r>
            <a:r>
              <a:rPr lang="fr-FR" dirty="0" err="1"/>
              <a:t>Recast</a:t>
            </a:r>
            <a:r>
              <a:rPr lang="fr-FR" dirty="0"/>
              <a:t> </a:t>
            </a:r>
          </a:p>
          <a:p>
            <a:r>
              <a:rPr lang="fr-FR" dirty="0" err="1"/>
              <a:t>WorkPlan</a:t>
            </a:r>
            <a:r>
              <a:rPr lang="fr-FR" dirty="0"/>
              <a:t> items for 2024-2025</a:t>
            </a:r>
          </a:p>
          <a:p>
            <a:r>
              <a:rPr lang="fr-FR" dirty="0"/>
              <a:t>MSC-East</a:t>
            </a:r>
          </a:p>
          <a:p>
            <a:endParaRPr lang="fr-FR" dirty="0"/>
          </a:p>
        </p:txBody>
      </p:sp>
    </p:spTree>
    <p:extLst>
      <p:ext uri="{BB962C8B-B14F-4D97-AF65-F5344CB8AC3E}">
        <p14:creationId xmlns:p14="http://schemas.microsoft.com/office/powerpoint/2010/main" val="1004658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BB352-48BE-D065-000D-AC892610CEF7}"/>
              </a:ext>
            </a:extLst>
          </p:cNvPr>
          <p:cNvSpPr>
            <a:spLocks noGrp="1"/>
          </p:cNvSpPr>
          <p:nvPr>
            <p:ph type="title"/>
          </p:nvPr>
        </p:nvSpPr>
        <p:spPr/>
        <p:txBody>
          <a:bodyPr/>
          <a:lstStyle/>
          <a:p>
            <a:r>
              <a:rPr lang="fr-FR" dirty="0" err="1"/>
              <a:t>Gothenburg</a:t>
            </a:r>
            <a:r>
              <a:rPr lang="fr-FR" dirty="0"/>
              <a:t> </a:t>
            </a:r>
            <a:r>
              <a:rPr lang="fr-FR" dirty="0" err="1"/>
              <a:t>protocol</a:t>
            </a:r>
            <a:r>
              <a:rPr lang="fr-FR" dirty="0"/>
              <a:t> </a:t>
            </a:r>
            <a:r>
              <a:rPr lang="fr-FR" dirty="0" err="1"/>
              <a:t>review</a:t>
            </a:r>
            <a:endParaRPr lang="fr-FR" dirty="0"/>
          </a:p>
        </p:txBody>
      </p:sp>
      <p:sp>
        <p:nvSpPr>
          <p:cNvPr id="3" name="Espace réservé du contenu 2">
            <a:extLst>
              <a:ext uri="{FF2B5EF4-FFF2-40B4-BE49-F238E27FC236}">
                <a16:creationId xmlns:a16="http://schemas.microsoft.com/office/drawing/2014/main" id="{DDD32C85-5EEC-70B1-2950-19A3883D71A5}"/>
              </a:ext>
            </a:extLst>
          </p:cNvPr>
          <p:cNvSpPr>
            <a:spLocks noGrp="1"/>
          </p:cNvSpPr>
          <p:nvPr>
            <p:ph idx="1"/>
          </p:nvPr>
        </p:nvSpPr>
        <p:spPr>
          <a:xfrm>
            <a:off x="789961" y="2224556"/>
            <a:ext cx="5418928" cy="3110758"/>
          </a:xfrm>
        </p:spPr>
        <p:txBody>
          <a:bodyPr>
            <a:normAutofit/>
          </a:bodyPr>
          <a:lstStyle/>
          <a:p>
            <a:r>
              <a:rPr lang="fr-FR" sz="1600" dirty="0" err="1"/>
              <a:t>Gothenburg</a:t>
            </a:r>
            <a:r>
              <a:rPr lang="fr-FR" sz="1600" dirty="0"/>
              <a:t> Protocol </a:t>
            </a:r>
            <a:r>
              <a:rPr lang="fr-FR" sz="1600" dirty="0" err="1"/>
              <a:t>Review</a:t>
            </a:r>
            <a:r>
              <a:rPr lang="fr-FR" sz="1600" dirty="0"/>
              <a:t> Group</a:t>
            </a:r>
          </a:p>
          <a:p>
            <a:pPr lvl="1"/>
            <a:r>
              <a:rPr lang="fr-FR" sz="1400" dirty="0"/>
              <a:t>UNECE </a:t>
            </a:r>
            <a:r>
              <a:rPr lang="fr-FR" sz="1400" dirty="0" err="1"/>
              <a:t>website</a:t>
            </a:r>
            <a:r>
              <a:rPr lang="fr-FR" sz="1400" dirty="0"/>
              <a:t> / LRTAP Meetings / 42nd Session of </a:t>
            </a:r>
            <a:r>
              <a:rPr lang="fr-FR" sz="1400" dirty="0" err="1"/>
              <a:t>Exec</a:t>
            </a:r>
            <a:r>
              <a:rPr lang="fr-FR" sz="1400" dirty="0"/>
              <a:t>. Body</a:t>
            </a:r>
          </a:p>
          <a:p>
            <a:pPr lvl="1"/>
            <a:r>
              <a:rPr lang="fr-FR" sz="1400" dirty="0"/>
              <a:t>Official Documents</a:t>
            </a:r>
          </a:p>
          <a:p>
            <a:pPr lvl="2"/>
            <a:r>
              <a:rPr lang="fr-FR" sz="1400" dirty="0">
                <a:solidFill>
                  <a:srgbClr val="FF0000"/>
                </a:solidFill>
              </a:rPr>
              <a:t>ECE/EB.AIR/2022/4 : </a:t>
            </a:r>
            <a:r>
              <a:rPr lang="en-US" sz="1400" dirty="0">
                <a:solidFill>
                  <a:srgbClr val="FF0000"/>
                </a:solidFill>
              </a:rPr>
              <a:t>Scientific information for the review of the Gothenburg Protocol(Annex I)</a:t>
            </a:r>
          </a:p>
          <a:p>
            <a:pPr lvl="2"/>
            <a:r>
              <a:rPr lang="fr-FR" sz="1400" dirty="0">
                <a:solidFill>
                  <a:srgbClr val="FF0000"/>
                </a:solidFill>
              </a:rPr>
              <a:t>ECE/EB.AIR/2022/5 : </a:t>
            </a:r>
            <a:r>
              <a:rPr lang="en-US" sz="1400" dirty="0">
                <a:solidFill>
                  <a:srgbClr val="FF0000"/>
                </a:solidFill>
              </a:rPr>
              <a:t>Technical information for the review of the Gothenburg Protocol (Annex II)</a:t>
            </a:r>
            <a:endParaRPr lang="fr-FR" sz="1400" dirty="0">
              <a:solidFill>
                <a:srgbClr val="FF0000"/>
              </a:solidFill>
            </a:endParaRPr>
          </a:p>
          <a:p>
            <a:r>
              <a:rPr lang="fr-FR" sz="1600" dirty="0"/>
              <a:t>https://unece.org/info/Environmental-Policy/Air-Pollution/events/367824</a:t>
            </a:r>
          </a:p>
        </p:txBody>
      </p:sp>
      <p:pic>
        <p:nvPicPr>
          <p:cNvPr id="5" name="Image 4">
            <a:extLst>
              <a:ext uri="{FF2B5EF4-FFF2-40B4-BE49-F238E27FC236}">
                <a16:creationId xmlns:a16="http://schemas.microsoft.com/office/drawing/2014/main" id="{DA556E12-C51B-40A1-B076-849C5BF3B509}"/>
              </a:ext>
            </a:extLst>
          </p:cNvPr>
          <p:cNvPicPr>
            <a:picLocks noChangeAspect="1"/>
          </p:cNvPicPr>
          <p:nvPr/>
        </p:nvPicPr>
        <p:blipFill rotWithShape="1">
          <a:blip r:embed="rId2"/>
          <a:srcRect l="24131" t="20543" r="27935" b="18985"/>
          <a:stretch/>
        </p:blipFill>
        <p:spPr>
          <a:xfrm>
            <a:off x="7317338" y="2036975"/>
            <a:ext cx="4383718" cy="3110758"/>
          </a:xfrm>
          <a:prstGeom prst="rect">
            <a:avLst/>
          </a:prstGeom>
        </p:spPr>
      </p:pic>
    </p:spTree>
    <p:extLst>
      <p:ext uri="{BB962C8B-B14F-4D97-AF65-F5344CB8AC3E}">
        <p14:creationId xmlns:p14="http://schemas.microsoft.com/office/powerpoint/2010/main" val="342178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BB352-48BE-D065-000D-AC892610CEF7}"/>
              </a:ext>
            </a:extLst>
          </p:cNvPr>
          <p:cNvSpPr>
            <a:spLocks noGrp="1"/>
          </p:cNvSpPr>
          <p:nvPr>
            <p:ph type="title"/>
          </p:nvPr>
        </p:nvSpPr>
        <p:spPr>
          <a:xfrm>
            <a:off x="2231136" y="163664"/>
            <a:ext cx="7729728" cy="1188720"/>
          </a:xfrm>
        </p:spPr>
        <p:txBody>
          <a:bodyPr/>
          <a:lstStyle/>
          <a:p>
            <a:r>
              <a:rPr lang="fr-FR" dirty="0" err="1"/>
              <a:t>Gothenburg</a:t>
            </a:r>
            <a:r>
              <a:rPr lang="fr-FR" dirty="0"/>
              <a:t> </a:t>
            </a:r>
            <a:r>
              <a:rPr lang="fr-FR" dirty="0" err="1"/>
              <a:t>protocol</a:t>
            </a:r>
            <a:r>
              <a:rPr lang="fr-FR" dirty="0"/>
              <a:t> </a:t>
            </a:r>
            <a:r>
              <a:rPr lang="fr-FR" dirty="0" err="1"/>
              <a:t>review</a:t>
            </a:r>
            <a:endParaRPr lang="fr-FR" dirty="0"/>
          </a:p>
        </p:txBody>
      </p:sp>
      <p:sp>
        <p:nvSpPr>
          <p:cNvPr id="3" name="Espace réservé du contenu 2">
            <a:extLst>
              <a:ext uri="{FF2B5EF4-FFF2-40B4-BE49-F238E27FC236}">
                <a16:creationId xmlns:a16="http://schemas.microsoft.com/office/drawing/2014/main" id="{DDD32C85-5EEC-70B1-2950-19A3883D71A5}"/>
              </a:ext>
            </a:extLst>
          </p:cNvPr>
          <p:cNvSpPr>
            <a:spLocks noGrp="1"/>
          </p:cNvSpPr>
          <p:nvPr>
            <p:ph idx="1"/>
          </p:nvPr>
        </p:nvSpPr>
        <p:spPr>
          <a:xfrm>
            <a:off x="135835" y="1808215"/>
            <a:ext cx="4522159" cy="4063007"/>
          </a:xfrm>
        </p:spPr>
        <p:txBody>
          <a:bodyPr>
            <a:normAutofit/>
          </a:bodyPr>
          <a:lstStyle/>
          <a:p>
            <a:r>
              <a:rPr lang="fr-FR" sz="2400" dirty="0"/>
              <a:t>Items relevant to TFMM</a:t>
            </a:r>
          </a:p>
          <a:p>
            <a:pPr lvl="1"/>
            <a:r>
              <a:rPr lang="fr-FR" sz="1800" dirty="0" err="1"/>
              <a:t>Adequacy</a:t>
            </a:r>
            <a:r>
              <a:rPr lang="fr-FR" sz="1800" dirty="0"/>
              <a:t> </a:t>
            </a:r>
            <a:r>
              <a:rPr lang="fr-FR" sz="1800" dirty="0" err="1"/>
              <a:t>between</a:t>
            </a:r>
            <a:r>
              <a:rPr lang="fr-FR" sz="1800" dirty="0"/>
              <a:t> model &amp; observations (&amp; </a:t>
            </a:r>
            <a:r>
              <a:rPr lang="fr-FR" sz="1800" dirty="0" err="1"/>
              <a:t>emissions</a:t>
            </a:r>
            <a:r>
              <a:rPr lang="fr-FR" sz="1800" dirty="0"/>
              <a:t>)</a:t>
            </a:r>
          </a:p>
          <a:p>
            <a:pPr lvl="1"/>
            <a:r>
              <a:rPr lang="fr-FR" sz="1800" dirty="0"/>
              <a:t>Long </a:t>
            </a:r>
            <a:r>
              <a:rPr lang="fr-FR" sz="1800" dirty="0" err="1"/>
              <a:t>term</a:t>
            </a:r>
            <a:r>
              <a:rPr lang="fr-FR" sz="1800" dirty="0"/>
              <a:t> trends</a:t>
            </a:r>
          </a:p>
          <a:p>
            <a:pPr lvl="2"/>
            <a:r>
              <a:rPr lang="fr-FR" sz="1800" dirty="0" err="1"/>
              <a:t>Mismatch</a:t>
            </a:r>
            <a:r>
              <a:rPr lang="fr-FR" sz="1800" dirty="0"/>
              <a:t> of DJF OC trends</a:t>
            </a:r>
          </a:p>
          <a:p>
            <a:pPr lvl="2"/>
            <a:r>
              <a:rPr lang="fr-FR" sz="1800" dirty="0"/>
              <a:t>Low </a:t>
            </a:r>
            <a:r>
              <a:rPr lang="fr-FR" sz="1800" dirty="0" err="1"/>
              <a:t>annual</a:t>
            </a:r>
            <a:r>
              <a:rPr lang="fr-FR" sz="1800" dirty="0"/>
              <a:t> </a:t>
            </a:r>
            <a:r>
              <a:rPr lang="fr-FR" sz="1800" dirty="0" err="1"/>
              <a:t>variability</a:t>
            </a:r>
            <a:r>
              <a:rPr lang="fr-FR" sz="1800" dirty="0"/>
              <a:t> in </a:t>
            </a:r>
            <a:r>
              <a:rPr lang="fr-FR" sz="1800" dirty="0" err="1"/>
              <a:t>models</a:t>
            </a:r>
            <a:r>
              <a:rPr lang="fr-FR" sz="1800" dirty="0"/>
              <a:t> for O3</a:t>
            </a:r>
          </a:p>
          <a:p>
            <a:pPr lvl="1"/>
            <a:r>
              <a:rPr lang="fr-FR" sz="1800" dirty="0"/>
              <a:t>Bridging </a:t>
            </a:r>
            <a:r>
              <a:rPr lang="fr-FR" sz="1800" dirty="0" err="1"/>
              <a:t>scales</a:t>
            </a:r>
            <a:r>
              <a:rPr lang="fr-FR" sz="1800" dirty="0"/>
              <a:t> for O3 (CH4/HTAP)</a:t>
            </a:r>
          </a:p>
          <a:p>
            <a:pPr lvl="1"/>
            <a:r>
              <a:rPr lang="fr-FR" sz="1800" dirty="0"/>
              <a:t>Impacts (</a:t>
            </a:r>
            <a:r>
              <a:rPr lang="fr-FR" sz="1800" dirty="0" err="1"/>
              <a:t>crops</a:t>
            </a:r>
            <a:r>
              <a:rPr lang="fr-FR" sz="1800" dirty="0"/>
              <a:t>, </a:t>
            </a:r>
            <a:r>
              <a:rPr lang="fr-FR" sz="1800" dirty="0" err="1"/>
              <a:t>ecosystems</a:t>
            </a:r>
            <a:r>
              <a:rPr lang="fr-FR" sz="1800" dirty="0"/>
              <a:t>, </a:t>
            </a:r>
            <a:r>
              <a:rPr lang="fr-FR" sz="1800" dirty="0" err="1"/>
              <a:t>health</a:t>
            </a:r>
            <a:r>
              <a:rPr lang="fr-FR" sz="1800" dirty="0"/>
              <a:t>)</a:t>
            </a:r>
          </a:p>
          <a:p>
            <a:pPr lvl="1"/>
            <a:r>
              <a:rPr lang="fr-FR" sz="1800" dirty="0"/>
              <a:t>Condensables</a:t>
            </a:r>
          </a:p>
          <a:p>
            <a:pPr lvl="1"/>
            <a:r>
              <a:rPr lang="fr-FR" sz="1800" dirty="0"/>
              <a:t>Future projections</a:t>
            </a:r>
          </a:p>
        </p:txBody>
      </p:sp>
      <p:pic>
        <p:nvPicPr>
          <p:cNvPr id="6" name="Image 5">
            <a:extLst>
              <a:ext uri="{FF2B5EF4-FFF2-40B4-BE49-F238E27FC236}">
                <a16:creationId xmlns:a16="http://schemas.microsoft.com/office/drawing/2014/main" id="{333981F9-FC5C-B7EE-2978-8CBE7A521AD3}"/>
              </a:ext>
            </a:extLst>
          </p:cNvPr>
          <p:cNvPicPr>
            <a:picLocks noChangeAspect="1"/>
          </p:cNvPicPr>
          <p:nvPr/>
        </p:nvPicPr>
        <p:blipFill rotWithShape="1">
          <a:blip r:embed="rId2"/>
          <a:srcRect l="25189" t="62212" r="43929" b="5507"/>
          <a:stretch/>
        </p:blipFill>
        <p:spPr>
          <a:xfrm>
            <a:off x="4921726" y="1706796"/>
            <a:ext cx="4190036" cy="2239623"/>
          </a:xfrm>
          <a:prstGeom prst="rect">
            <a:avLst/>
          </a:prstGeom>
        </p:spPr>
      </p:pic>
      <p:pic>
        <p:nvPicPr>
          <p:cNvPr id="8" name="Image 7">
            <a:extLst>
              <a:ext uri="{FF2B5EF4-FFF2-40B4-BE49-F238E27FC236}">
                <a16:creationId xmlns:a16="http://schemas.microsoft.com/office/drawing/2014/main" id="{042B45C0-C796-4DD1-DEE7-FB8BECC502BC}"/>
              </a:ext>
            </a:extLst>
          </p:cNvPr>
          <p:cNvPicPr>
            <a:picLocks noChangeAspect="1"/>
          </p:cNvPicPr>
          <p:nvPr/>
        </p:nvPicPr>
        <p:blipFill rotWithShape="1">
          <a:blip r:embed="rId3"/>
          <a:srcRect l="26640" t="34282" r="49232" b="44034"/>
          <a:stretch/>
        </p:blipFill>
        <p:spPr>
          <a:xfrm>
            <a:off x="4921726" y="4188806"/>
            <a:ext cx="4190036" cy="2118167"/>
          </a:xfrm>
          <a:prstGeom prst="rect">
            <a:avLst/>
          </a:prstGeom>
        </p:spPr>
      </p:pic>
      <p:pic>
        <p:nvPicPr>
          <p:cNvPr id="10" name="Image 9">
            <a:extLst>
              <a:ext uri="{FF2B5EF4-FFF2-40B4-BE49-F238E27FC236}">
                <a16:creationId xmlns:a16="http://schemas.microsoft.com/office/drawing/2014/main" id="{5E3CF785-5251-1A76-8B1F-4EEB70494A48}"/>
              </a:ext>
            </a:extLst>
          </p:cNvPr>
          <p:cNvPicPr>
            <a:picLocks noChangeAspect="1"/>
          </p:cNvPicPr>
          <p:nvPr/>
        </p:nvPicPr>
        <p:blipFill rotWithShape="1">
          <a:blip r:embed="rId4"/>
          <a:srcRect l="25833" t="18930" r="53889" b="14553"/>
          <a:stretch/>
        </p:blipFill>
        <p:spPr>
          <a:xfrm>
            <a:off x="9375494" y="1686540"/>
            <a:ext cx="2511706" cy="4634482"/>
          </a:xfrm>
          <a:prstGeom prst="rect">
            <a:avLst/>
          </a:prstGeom>
        </p:spPr>
      </p:pic>
    </p:spTree>
    <p:extLst>
      <p:ext uri="{BB962C8B-B14F-4D97-AF65-F5344CB8AC3E}">
        <p14:creationId xmlns:p14="http://schemas.microsoft.com/office/powerpoint/2010/main" val="32826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EBBA5-19A8-AD2A-BE00-8542B55A0547}"/>
              </a:ext>
            </a:extLst>
          </p:cNvPr>
          <p:cNvSpPr>
            <a:spLocks noGrp="1"/>
          </p:cNvSpPr>
          <p:nvPr>
            <p:ph type="title"/>
          </p:nvPr>
        </p:nvSpPr>
        <p:spPr/>
        <p:txBody>
          <a:bodyPr/>
          <a:lstStyle/>
          <a:p>
            <a:r>
              <a:rPr lang="fr-FR" dirty="0" err="1"/>
              <a:t>Gothenburg</a:t>
            </a:r>
            <a:r>
              <a:rPr lang="fr-FR" dirty="0"/>
              <a:t> </a:t>
            </a:r>
            <a:r>
              <a:rPr lang="fr-FR" dirty="0" err="1"/>
              <a:t>protocol</a:t>
            </a:r>
            <a:r>
              <a:rPr lang="fr-FR" dirty="0"/>
              <a:t> </a:t>
            </a:r>
            <a:r>
              <a:rPr lang="fr-FR" dirty="0" err="1"/>
              <a:t>review</a:t>
            </a:r>
            <a:endParaRPr lang="fr-FR" dirty="0"/>
          </a:p>
        </p:txBody>
      </p:sp>
      <p:sp>
        <p:nvSpPr>
          <p:cNvPr id="3" name="Espace réservé du contenu 2">
            <a:extLst>
              <a:ext uri="{FF2B5EF4-FFF2-40B4-BE49-F238E27FC236}">
                <a16:creationId xmlns:a16="http://schemas.microsoft.com/office/drawing/2014/main" id="{2FB138BB-6F88-F433-C752-9A47DB25ACD5}"/>
              </a:ext>
            </a:extLst>
          </p:cNvPr>
          <p:cNvSpPr>
            <a:spLocks noGrp="1"/>
          </p:cNvSpPr>
          <p:nvPr>
            <p:ph idx="1"/>
          </p:nvPr>
        </p:nvSpPr>
        <p:spPr>
          <a:xfrm>
            <a:off x="259644" y="4056128"/>
            <a:ext cx="11853334" cy="2412405"/>
          </a:xfrm>
        </p:spPr>
        <p:txBody>
          <a:bodyPr numCol="2">
            <a:normAutofit/>
          </a:bodyPr>
          <a:lstStyle/>
          <a:p>
            <a:r>
              <a:rPr lang="fr-FR" sz="1400" dirty="0" err="1"/>
              <a:t>Increased</a:t>
            </a:r>
            <a:r>
              <a:rPr lang="fr-FR" sz="1400" dirty="0"/>
              <a:t> </a:t>
            </a:r>
            <a:r>
              <a:rPr lang="fr-FR" sz="1400" dirty="0" err="1"/>
              <a:t>resolution</a:t>
            </a:r>
            <a:r>
              <a:rPr lang="fr-FR" sz="1400" dirty="0"/>
              <a:t> in </a:t>
            </a:r>
            <a:r>
              <a:rPr lang="fr-FR" sz="1400" dirty="0" err="1"/>
              <a:t>modelling</a:t>
            </a:r>
            <a:endParaRPr lang="fr-FR" sz="1400" dirty="0"/>
          </a:p>
          <a:p>
            <a:pPr lvl="1"/>
            <a:r>
              <a:rPr lang="fr-FR" sz="1200" dirty="0"/>
              <a:t>Large impact for </a:t>
            </a:r>
            <a:r>
              <a:rPr lang="fr-FR" sz="1200" dirty="0" err="1"/>
              <a:t>exposure</a:t>
            </a:r>
            <a:r>
              <a:rPr lang="fr-FR" sz="1200" dirty="0"/>
              <a:t> (§80)</a:t>
            </a:r>
          </a:p>
          <a:p>
            <a:pPr lvl="1"/>
            <a:r>
              <a:rPr lang="fr-FR" sz="1200" dirty="0"/>
              <a:t>Modest for S/R Matrices (</a:t>
            </a:r>
            <a:r>
              <a:rPr lang="fr-FR" sz="1200" dirty="0" err="1"/>
              <a:t>same</a:t>
            </a:r>
            <a:r>
              <a:rPr lang="fr-FR" sz="1200" dirty="0"/>
              <a:t> </a:t>
            </a:r>
            <a:r>
              <a:rPr lang="fr-FR" sz="1200" dirty="0" err="1"/>
              <a:t>order</a:t>
            </a:r>
            <a:r>
              <a:rPr lang="fr-FR" sz="1200" dirty="0"/>
              <a:t> as country border </a:t>
            </a:r>
            <a:r>
              <a:rPr lang="fr-FR" sz="1200" dirty="0" err="1"/>
              <a:t>definition</a:t>
            </a:r>
            <a:r>
              <a:rPr lang="fr-FR" sz="1200" dirty="0"/>
              <a:t>) (§81)</a:t>
            </a:r>
          </a:p>
          <a:p>
            <a:r>
              <a:rPr lang="en-US" sz="1400" dirty="0"/>
              <a:t>Global models disagreement on the magnitude of the pre-industrial to present-day trend in </a:t>
            </a:r>
            <a:r>
              <a:rPr lang="en-US" sz="1400" dirty="0" err="1"/>
              <a:t>groundlevel</a:t>
            </a:r>
            <a:r>
              <a:rPr lang="en-US" sz="1400" dirty="0"/>
              <a:t> O3 and underestimation of the magnitude of the observed trend (§82)</a:t>
            </a:r>
          </a:p>
          <a:p>
            <a:r>
              <a:rPr lang="en-US" sz="1400" dirty="0"/>
              <a:t>EMEP monitoring network: hardly any (long-term) EMEP observations in Eastern Europe, the Caucasus and Central Asia and the Western Balkans (§87)</a:t>
            </a:r>
          </a:p>
          <a:p>
            <a:r>
              <a:rPr lang="en-US" sz="1400" dirty="0"/>
              <a:t>FAIR Principle:</a:t>
            </a:r>
          </a:p>
          <a:p>
            <a:pPr lvl="1"/>
            <a:r>
              <a:rPr lang="en-US" sz="1200" dirty="0"/>
              <a:t>Open Access to models, model results and observations should develop into the Convention to stimulate use of this material for research activities and national assessments and support improvement of those tools. </a:t>
            </a:r>
          </a:p>
          <a:p>
            <a:pPr lvl="1"/>
            <a:r>
              <a:rPr lang="en-US" sz="1200" dirty="0"/>
              <a:t>However, such objectives raise several questions related to the data and intellectual property rights, reuse of data and tools, responsibility and licensing that are not completely resolved</a:t>
            </a:r>
            <a:endParaRPr lang="fr-FR" sz="1200" dirty="0"/>
          </a:p>
        </p:txBody>
      </p:sp>
      <p:pic>
        <p:nvPicPr>
          <p:cNvPr id="5" name="Image 4">
            <a:extLst>
              <a:ext uri="{FF2B5EF4-FFF2-40B4-BE49-F238E27FC236}">
                <a16:creationId xmlns:a16="http://schemas.microsoft.com/office/drawing/2014/main" id="{F6E16354-FCBE-1DC3-A7F7-69475170231D}"/>
              </a:ext>
            </a:extLst>
          </p:cNvPr>
          <p:cNvPicPr>
            <a:picLocks noChangeAspect="1"/>
          </p:cNvPicPr>
          <p:nvPr/>
        </p:nvPicPr>
        <p:blipFill rotWithShape="1">
          <a:blip r:embed="rId2"/>
          <a:srcRect l="24907" t="52840" r="29815" b="27901"/>
          <a:stretch/>
        </p:blipFill>
        <p:spPr>
          <a:xfrm>
            <a:off x="1559180" y="1738916"/>
            <a:ext cx="9073639" cy="2170994"/>
          </a:xfrm>
          <a:prstGeom prst="rect">
            <a:avLst/>
          </a:prstGeom>
          <a:ln>
            <a:solidFill>
              <a:schemeClr val="tx1"/>
            </a:solidFill>
            <a:prstDash val="dash"/>
          </a:ln>
        </p:spPr>
      </p:pic>
    </p:spTree>
    <p:extLst>
      <p:ext uri="{BB962C8B-B14F-4D97-AF65-F5344CB8AC3E}">
        <p14:creationId xmlns:p14="http://schemas.microsoft.com/office/powerpoint/2010/main" val="355489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570BB4-C9E4-C82E-7835-C6131AFE086D}"/>
              </a:ext>
            </a:extLst>
          </p:cNvPr>
          <p:cNvSpPr>
            <a:spLocks noGrp="1"/>
          </p:cNvSpPr>
          <p:nvPr>
            <p:ph type="title"/>
          </p:nvPr>
        </p:nvSpPr>
        <p:spPr/>
        <p:txBody>
          <a:bodyPr/>
          <a:lstStyle/>
          <a:p>
            <a:r>
              <a:rPr lang="fr-FR" dirty="0" err="1"/>
              <a:t>Revision</a:t>
            </a:r>
            <a:r>
              <a:rPr lang="fr-FR" dirty="0"/>
              <a:t> of EU AAQD</a:t>
            </a:r>
          </a:p>
        </p:txBody>
      </p:sp>
      <p:sp>
        <p:nvSpPr>
          <p:cNvPr id="3" name="Espace réservé du contenu 2">
            <a:extLst>
              <a:ext uri="{FF2B5EF4-FFF2-40B4-BE49-F238E27FC236}">
                <a16:creationId xmlns:a16="http://schemas.microsoft.com/office/drawing/2014/main" id="{4A5C305D-FFE4-8495-69B3-67B20CEDDBBC}"/>
              </a:ext>
            </a:extLst>
          </p:cNvPr>
          <p:cNvSpPr>
            <a:spLocks noGrp="1"/>
          </p:cNvSpPr>
          <p:nvPr>
            <p:ph idx="1"/>
          </p:nvPr>
        </p:nvSpPr>
        <p:spPr>
          <a:xfrm>
            <a:off x="392396" y="1816805"/>
            <a:ext cx="5223213" cy="4146673"/>
          </a:xfrm>
        </p:spPr>
        <p:txBody>
          <a:bodyPr>
            <a:normAutofit fontScale="92500"/>
          </a:bodyPr>
          <a:lstStyle/>
          <a:p>
            <a:r>
              <a:rPr lang="fr-FR" dirty="0"/>
              <a:t>EMEP/CCC </a:t>
            </a:r>
            <a:r>
              <a:rPr lang="fr-FR" dirty="0" err="1"/>
              <a:t>with</a:t>
            </a:r>
            <a:r>
              <a:rPr lang="fr-FR" dirty="0"/>
              <a:t> input of EMEP/TFMM Chair</a:t>
            </a:r>
          </a:p>
          <a:p>
            <a:pPr lvl="1"/>
            <a:r>
              <a:rPr lang="fr-FR" dirty="0">
                <a:hlinkClick r:id="rId2"/>
              </a:rPr>
              <a:t>https://ec.europa.eu/info/law/better-regulation/have-your-say/initiatives/12677-Air-quality-revision-of-EU-rules/F3388503_en</a:t>
            </a:r>
            <a:endParaRPr lang="fr-FR" dirty="0"/>
          </a:p>
          <a:p>
            <a:pPr lvl="1"/>
            <a:r>
              <a:rPr lang="fr-FR" dirty="0"/>
              <a:t>Public consultation </a:t>
            </a:r>
            <a:r>
              <a:rPr lang="fr-FR" dirty="0" err="1"/>
              <a:t>closed</a:t>
            </a:r>
            <a:r>
              <a:rPr lang="fr-FR" dirty="0"/>
              <a:t> but </a:t>
            </a:r>
            <a:r>
              <a:rPr lang="fr-FR" dirty="0" err="1"/>
              <a:t>ongoing</a:t>
            </a:r>
            <a:r>
              <a:rPr lang="fr-FR" dirty="0"/>
              <a:t> </a:t>
            </a:r>
            <a:r>
              <a:rPr lang="fr-FR" dirty="0" err="1"/>
              <a:t>iterations</a:t>
            </a:r>
            <a:r>
              <a:rPr lang="fr-FR" dirty="0"/>
              <a:t> </a:t>
            </a:r>
            <a:r>
              <a:rPr lang="fr-FR" dirty="0" err="1"/>
              <a:t>with</a:t>
            </a:r>
            <a:r>
              <a:rPr lang="fr-FR" dirty="0"/>
              <a:t> Council &amp; </a:t>
            </a:r>
            <a:r>
              <a:rPr lang="fr-FR" dirty="0" err="1"/>
              <a:t>Parliament</a:t>
            </a:r>
            <a:endParaRPr lang="fr-FR" dirty="0"/>
          </a:p>
          <a:p>
            <a:pPr lvl="1"/>
            <a:r>
              <a:rPr lang="fr-FR" dirty="0"/>
              <a:t>To </a:t>
            </a:r>
            <a:r>
              <a:rPr lang="fr-FR" dirty="0" err="1"/>
              <a:t>be</a:t>
            </a:r>
            <a:r>
              <a:rPr lang="fr-FR" dirty="0"/>
              <a:t> </a:t>
            </a:r>
            <a:r>
              <a:rPr lang="fr-FR" dirty="0" err="1"/>
              <a:t>discussed</a:t>
            </a:r>
            <a:r>
              <a:rPr lang="fr-FR" dirty="0"/>
              <a:t> Thursday 11/5, possible follow-up </a:t>
            </a:r>
            <a:r>
              <a:rPr lang="fr-FR" dirty="0" err="1"/>
              <a:t>with</a:t>
            </a:r>
            <a:r>
              <a:rPr lang="fr-FR" dirty="0"/>
              <a:t> ACTRIS/RI-</a:t>
            </a:r>
            <a:r>
              <a:rPr lang="fr-FR" dirty="0" err="1"/>
              <a:t>Urbans</a:t>
            </a:r>
            <a:endParaRPr lang="fr-FR" dirty="0"/>
          </a:p>
        </p:txBody>
      </p:sp>
      <p:pic>
        <p:nvPicPr>
          <p:cNvPr id="5" name="Image 4">
            <a:extLst>
              <a:ext uri="{FF2B5EF4-FFF2-40B4-BE49-F238E27FC236}">
                <a16:creationId xmlns:a16="http://schemas.microsoft.com/office/drawing/2014/main" id="{DD971F23-8A8C-A07C-D243-0DCA717D4208}"/>
              </a:ext>
            </a:extLst>
          </p:cNvPr>
          <p:cNvPicPr>
            <a:picLocks noChangeAspect="1"/>
          </p:cNvPicPr>
          <p:nvPr/>
        </p:nvPicPr>
        <p:blipFill rotWithShape="1">
          <a:blip r:embed="rId3"/>
          <a:srcRect l="12880" t="12608" r="41712" b="11594"/>
          <a:stretch/>
        </p:blipFill>
        <p:spPr>
          <a:xfrm>
            <a:off x="6165238" y="1560443"/>
            <a:ext cx="5536096" cy="5198166"/>
          </a:xfrm>
          <a:prstGeom prst="rect">
            <a:avLst/>
          </a:prstGeom>
        </p:spPr>
      </p:pic>
    </p:spTree>
    <p:extLst>
      <p:ext uri="{BB962C8B-B14F-4D97-AF65-F5344CB8AC3E}">
        <p14:creationId xmlns:p14="http://schemas.microsoft.com/office/powerpoint/2010/main" val="75967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E898C2-D80E-F40B-1A9C-8A6A9C680197}"/>
              </a:ext>
            </a:extLst>
          </p:cNvPr>
          <p:cNvSpPr>
            <a:spLocks noGrp="1"/>
          </p:cNvSpPr>
          <p:nvPr>
            <p:ph type="title"/>
          </p:nvPr>
        </p:nvSpPr>
        <p:spPr/>
        <p:txBody>
          <a:bodyPr/>
          <a:lstStyle/>
          <a:p>
            <a:r>
              <a:rPr lang="fr-FR" sz="2800" dirty="0" err="1"/>
              <a:t>Workplan</a:t>
            </a:r>
            <a:endParaRPr lang="fr-FR" dirty="0"/>
          </a:p>
        </p:txBody>
      </p:sp>
      <p:graphicFrame>
        <p:nvGraphicFramePr>
          <p:cNvPr id="5" name="Tableau 5">
            <a:extLst>
              <a:ext uri="{FF2B5EF4-FFF2-40B4-BE49-F238E27FC236}">
                <a16:creationId xmlns:a16="http://schemas.microsoft.com/office/drawing/2014/main" id="{1B108D2E-188E-BB5C-946E-8FF999DBB1B6}"/>
              </a:ext>
            </a:extLst>
          </p:cNvPr>
          <p:cNvGraphicFramePr>
            <a:graphicFrameLocks noGrp="1"/>
          </p:cNvGraphicFramePr>
          <p:nvPr>
            <p:extLst>
              <p:ext uri="{D42A27DB-BD31-4B8C-83A1-F6EECF244321}">
                <p14:modId xmlns:p14="http://schemas.microsoft.com/office/powerpoint/2010/main" val="3015544398"/>
              </p:ext>
            </p:extLst>
          </p:nvPr>
        </p:nvGraphicFramePr>
        <p:xfrm>
          <a:off x="1424608" y="1793092"/>
          <a:ext cx="9342784" cy="4752000"/>
        </p:xfrm>
        <a:graphic>
          <a:graphicData uri="http://schemas.openxmlformats.org/drawingml/2006/table">
            <a:tbl>
              <a:tblPr firstRow="1" bandRow="1">
                <a:tableStyleId>{21E4AEA4-8DFA-4A89-87EB-49C32662AFE0}</a:tableStyleId>
              </a:tblPr>
              <a:tblGrid>
                <a:gridCol w="4671392">
                  <a:extLst>
                    <a:ext uri="{9D8B030D-6E8A-4147-A177-3AD203B41FA5}">
                      <a16:colId xmlns:a16="http://schemas.microsoft.com/office/drawing/2014/main" val="4131999938"/>
                    </a:ext>
                  </a:extLst>
                </a:gridCol>
                <a:gridCol w="4671392">
                  <a:extLst>
                    <a:ext uri="{9D8B030D-6E8A-4147-A177-3AD203B41FA5}">
                      <a16:colId xmlns:a16="http://schemas.microsoft.com/office/drawing/2014/main" val="2318860418"/>
                    </a:ext>
                  </a:extLst>
                </a:gridCol>
              </a:tblGrid>
              <a:tr h="792000">
                <a:tc>
                  <a:txBody>
                    <a:bodyPr/>
                    <a:lstStyle/>
                    <a:p>
                      <a:pPr algn="ctr"/>
                      <a:r>
                        <a:rPr lang="fr-FR" sz="1800" dirty="0"/>
                        <a:t>2022-2023 </a:t>
                      </a:r>
                      <a:r>
                        <a:rPr lang="fr-FR" sz="1800" dirty="0" err="1"/>
                        <a:t>Workplan</a:t>
                      </a:r>
                      <a:endParaRPr lang="fr-FR" sz="1800" dirty="0"/>
                    </a:p>
                  </a:txBody>
                  <a:tcPr anchor="ctr"/>
                </a:tc>
                <a:tc>
                  <a:txBody>
                    <a:bodyPr/>
                    <a:lstStyle/>
                    <a:p>
                      <a:pPr algn="ctr"/>
                      <a:r>
                        <a:rPr lang="fr-FR" sz="1800" dirty="0"/>
                        <a:t>2024-2025 </a:t>
                      </a:r>
                      <a:r>
                        <a:rPr lang="fr-FR" sz="1800" dirty="0" err="1"/>
                        <a:t>Workplan</a:t>
                      </a:r>
                      <a:endParaRPr lang="fr-FR" sz="1800" dirty="0"/>
                    </a:p>
                  </a:txBody>
                  <a:tcPr anchor="ctr"/>
                </a:tc>
                <a:extLst>
                  <a:ext uri="{0D108BD9-81ED-4DB2-BD59-A6C34878D82A}">
                    <a16:rowId xmlns:a16="http://schemas.microsoft.com/office/drawing/2014/main" val="305583012"/>
                  </a:ext>
                </a:extLst>
              </a:tr>
              <a:tr h="792000">
                <a:tc>
                  <a:txBody>
                    <a:bodyPr/>
                    <a:lstStyle/>
                    <a:p>
                      <a:r>
                        <a:rPr lang="fr-FR" sz="1800" dirty="0"/>
                        <a:t>EMEP Intensive </a:t>
                      </a:r>
                      <a:r>
                        <a:rPr lang="fr-FR" sz="1800" dirty="0" err="1"/>
                        <a:t>Measurement</a:t>
                      </a:r>
                      <a:r>
                        <a:rPr lang="fr-FR" sz="1800" dirty="0"/>
                        <a:t> </a:t>
                      </a:r>
                      <a:r>
                        <a:rPr lang="fr-FR" sz="1800" dirty="0" err="1"/>
                        <a:t>Period</a:t>
                      </a:r>
                      <a:r>
                        <a:rPr lang="fr-FR" sz="1800" dirty="0"/>
                        <a:t> O3/VOC/SOA 2022</a:t>
                      </a:r>
                    </a:p>
                  </a:txBody>
                  <a:tcPr anchor="ctr"/>
                </a:tc>
                <a:tc>
                  <a:txBody>
                    <a:bodyPr/>
                    <a:lstStyle/>
                    <a:p>
                      <a:r>
                        <a:rPr lang="fr-FR" sz="1800" dirty="0" err="1"/>
                        <a:t>Analysis</a:t>
                      </a:r>
                      <a:r>
                        <a:rPr lang="fr-FR" sz="1800" dirty="0"/>
                        <a:t> &amp; </a:t>
                      </a:r>
                      <a:r>
                        <a:rPr lang="fr-FR" sz="1800" dirty="0" err="1"/>
                        <a:t>Modelling</a:t>
                      </a:r>
                      <a:endParaRPr lang="fr-FR" sz="1800" dirty="0"/>
                    </a:p>
                  </a:txBody>
                  <a:tcPr anchor="ctr"/>
                </a:tc>
                <a:extLst>
                  <a:ext uri="{0D108BD9-81ED-4DB2-BD59-A6C34878D82A}">
                    <a16:rowId xmlns:a16="http://schemas.microsoft.com/office/drawing/2014/main" val="3153650917"/>
                  </a:ext>
                </a:extLst>
              </a:tr>
              <a:tr h="792000">
                <a:tc>
                  <a:txBody>
                    <a:bodyPr/>
                    <a:lstStyle/>
                    <a:p>
                      <a:r>
                        <a:rPr lang="fr-FR" sz="1800" dirty="0"/>
                        <a:t>O3 CH4 global/</a:t>
                      </a:r>
                      <a:r>
                        <a:rPr lang="fr-FR" sz="1800" dirty="0" err="1"/>
                        <a:t>regional</a:t>
                      </a:r>
                      <a:r>
                        <a:rPr lang="fr-FR" sz="1800" dirty="0"/>
                        <a:t> scenarios</a:t>
                      </a:r>
                    </a:p>
                  </a:txBody>
                  <a:tcPr anchor="ctr"/>
                </a:tc>
                <a:tc>
                  <a:txBody>
                    <a:bodyPr/>
                    <a:lstStyle/>
                    <a:p>
                      <a:r>
                        <a:rPr lang="fr-FR" sz="1800" dirty="0"/>
                        <a:t>O3 </a:t>
                      </a:r>
                      <a:r>
                        <a:rPr lang="fr-FR" sz="1800" dirty="0" err="1"/>
                        <a:t>scales</a:t>
                      </a:r>
                      <a:r>
                        <a:rPr lang="fr-FR" sz="1800" dirty="0"/>
                        <a:t>, </a:t>
                      </a:r>
                      <a:r>
                        <a:rPr lang="fr-FR" sz="1800" dirty="0" err="1"/>
                        <a:t>past</a:t>
                      </a:r>
                      <a:r>
                        <a:rPr lang="fr-FR" sz="1800" dirty="0"/>
                        <a:t> and future (</a:t>
                      </a:r>
                      <a:r>
                        <a:rPr lang="fr-FR" sz="1800" dirty="0" err="1"/>
                        <a:t>climate</a:t>
                      </a:r>
                      <a:r>
                        <a:rPr lang="fr-FR" sz="1800" dirty="0"/>
                        <a:t>) trends</a:t>
                      </a:r>
                    </a:p>
                  </a:txBody>
                  <a:tcPr anchor="ctr"/>
                </a:tc>
                <a:extLst>
                  <a:ext uri="{0D108BD9-81ED-4DB2-BD59-A6C34878D82A}">
                    <a16:rowId xmlns:a16="http://schemas.microsoft.com/office/drawing/2014/main" val="3913095108"/>
                  </a:ext>
                </a:extLst>
              </a:tr>
              <a:tr h="792000">
                <a:tc>
                  <a:txBody>
                    <a:bodyPr/>
                    <a:lstStyle/>
                    <a:p>
                      <a:r>
                        <a:rPr lang="fr-FR" sz="1800" dirty="0"/>
                        <a:t>Condensables (Emissions)</a:t>
                      </a:r>
                    </a:p>
                  </a:txBody>
                  <a:tcPr anchor="ctr"/>
                </a:tc>
                <a:tc>
                  <a:txBody>
                    <a:bodyPr/>
                    <a:lstStyle/>
                    <a:p>
                      <a:r>
                        <a:rPr lang="fr-FR" sz="1800" dirty="0"/>
                        <a:t>Model/</a:t>
                      </a:r>
                      <a:r>
                        <a:rPr lang="fr-FR" sz="1800" dirty="0" err="1"/>
                        <a:t>Measurements</a:t>
                      </a:r>
                      <a:r>
                        <a:rPr lang="fr-FR" sz="1800" dirty="0"/>
                        <a:t> Validation</a:t>
                      </a:r>
                    </a:p>
                  </a:txBody>
                  <a:tcPr anchor="ctr"/>
                </a:tc>
                <a:extLst>
                  <a:ext uri="{0D108BD9-81ED-4DB2-BD59-A6C34878D82A}">
                    <a16:rowId xmlns:a16="http://schemas.microsoft.com/office/drawing/2014/main" val="2760977998"/>
                  </a:ext>
                </a:extLst>
              </a:tr>
              <a:tr h="792000">
                <a:tc>
                  <a:txBody>
                    <a:bodyPr/>
                    <a:lstStyle/>
                    <a:p>
                      <a:r>
                        <a:rPr lang="fr-FR" sz="1800" dirty="0"/>
                        <a:t>Eurodelta-</a:t>
                      </a:r>
                      <a:r>
                        <a:rPr lang="fr-FR" sz="1800" dirty="0" err="1"/>
                        <a:t>BaP</a:t>
                      </a:r>
                      <a:endParaRPr lang="fr-FR" sz="1800" dirty="0"/>
                    </a:p>
                  </a:txBody>
                  <a:tcPr anchor="ctr"/>
                </a:tc>
                <a:tc>
                  <a:txBody>
                    <a:bodyPr/>
                    <a:lstStyle/>
                    <a:p>
                      <a:r>
                        <a:rPr lang="fr-FR" sz="1800" dirty="0" err="1"/>
                        <a:t>Tbc</a:t>
                      </a:r>
                      <a:endParaRPr lang="fr-FR" sz="1800" dirty="0"/>
                    </a:p>
                  </a:txBody>
                  <a:tcPr anchor="ctr"/>
                </a:tc>
                <a:extLst>
                  <a:ext uri="{0D108BD9-81ED-4DB2-BD59-A6C34878D82A}">
                    <a16:rowId xmlns:a16="http://schemas.microsoft.com/office/drawing/2014/main" val="2316248738"/>
                  </a:ext>
                </a:extLst>
              </a:tr>
              <a:tr h="792000">
                <a:tc>
                  <a:txBody>
                    <a:bodyPr/>
                    <a:lstStyle/>
                    <a:p>
                      <a:r>
                        <a:rPr lang="fr-FR" sz="1800" dirty="0"/>
                        <a:t>CEC Workshop</a:t>
                      </a:r>
                    </a:p>
                  </a:txBody>
                  <a:tcPr anchor="ctr"/>
                </a:tc>
                <a:tc>
                  <a:txBody>
                    <a:bodyPr/>
                    <a:lstStyle/>
                    <a:p>
                      <a:r>
                        <a:rPr lang="fr-FR" sz="1800" dirty="0"/>
                        <a:t>Follow-up</a:t>
                      </a:r>
                    </a:p>
                  </a:txBody>
                  <a:tcPr anchor="ctr"/>
                </a:tc>
                <a:extLst>
                  <a:ext uri="{0D108BD9-81ED-4DB2-BD59-A6C34878D82A}">
                    <a16:rowId xmlns:a16="http://schemas.microsoft.com/office/drawing/2014/main" val="2929544962"/>
                  </a:ext>
                </a:extLst>
              </a:tr>
            </a:tbl>
          </a:graphicData>
        </a:graphic>
      </p:graphicFrame>
    </p:spTree>
    <p:extLst>
      <p:ext uri="{BB962C8B-B14F-4D97-AF65-F5344CB8AC3E}">
        <p14:creationId xmlns:p14="http://schemas.microsoft.com/office/powerpoint/2010/main" val="360589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40064-6F6B-481A-BB6B-A26213F44097}"/>
              </a:ext>
            </a:extLst>
          </p:cNvPr>
          <p:cNvSpPr>
            <a:spLocks noGrp="1"/>
          </p:cNvSpPr>
          <p:nvPr>
            <p:ph type="title"/>
          </p:nvPr>
        </p:nvSpPr>
        <p:spPr>
          <a:xfrm>
            <a:off x="1614196" y="220109"/>
            <a:ext cx="8985380" cy="1188720"/>
          </a:xfrm>
        </p:spPr>
        <p:txBody>
          <a:bodyPr/>
          <a:lstStyle/>
          <a:p>
            <a:r>
              <a:rPr lang="fr-FR" dirty="0"/>
              <a:t>O3/VOC/SOA EMEP-IMP 2022</a:t>
            </a:r>
          </a:p>
        </p:txBody>
      </p:sp>
      <p:sp>
        <p:nvSpPr>
          <p:cNvPr id="3" name="Espace réservé du contenu 2">
            <a:extLst>
              <a:ext uri="{FF2B5EF4-FFF2-40B4-BE49-F238E27FC236}">
                <a16:creationId xmlns:a16="http://schemas.microsoft.com/office/drawing/2014/main" id="{C97921E5-02E5-4EC4-B4AE-26626D5E98F4}"/>
              </a:ext>
            </a:extLst>
          </p:cNvPr>
          <p:cNvSpPr>
            <a:spLocks noGrp="1"/>
          </p:cNvSpPr>
          <p:nvPr>
            <p:ph idx="1"/>
          </p:nvPr>
        </p:nvSpPr>
        <p:spPr>
          <a:xfrm>
            <a:off x="519489" y="1597332"/>
            <a:ext cx="7434698" cy="4794138"/>
          </a:xfrm>
        </p:spPr>
        <p:txBody>
          <a:bodyPr>
            <a:normAutofit fontScale="55000" lnSpcReduction="20000"/>
          </a:bodyPr>
          <a:lstStyle/>
          <a:p>
            <a:r>
              <a:rPr lang="en-US" dirty="0"/>
              <a:t>The rationale of EMEP Intensive Measurement Periods (EIMP)</a:t>
            </a:r>
          </a:p>
          <a:p>
            <a:pPr lvl="1"/>
            <a:r>
              <a:rPr lang="en-US" dirty="0"/>
              <a:t>Rely on the </a:t>
            </a:r>
            <a:r>
              <a:rPr lang="en-US" dirty="0" err="1"/>
              <a:t>strenght</a:t>
            </a:r>
            <a:r>
              <a:rPr lang="en-US" dirty="0"/>
              <a:t> of the existing EMEP network, and foster an incremental effort for a limited period of time, which is supported mainly by national resources</a:t>
            </a:r>
          </a:p>
          <a:p>
            <a:pPr lvl="1"/>
            <a:r>
              <a:rPr lang="en-US" dirty="0"/>
              <a:t>The 2022 edition was an exception, with additional financial support provided by ESIG</a:t>
            </a:r>
          </a:p>
          <a:p>
            <a:r>
              <a:rPr lang="en-US" dirty="0"/>
              <a:t>2022/2023 O3/VOC EIMP</a:t>
            </a:r>
          </a:p>
          <a:p>
            <a:pPr lvl="1"/>
            <a:r>
              <a:rPr lang="en-US" dirty="0"/>
              <a:t>Designed to address following workplan items:</a:t>
            </a:r>
          </a:p>
          <a:p>
            <a:pPr lvl="2"/>
            <a:r>
              <a:rPr lang="en-US" dirty="0"/>
              <a:t>Knowledge of processes driving high O3 episodes in Europe (e.g. bio/</a:t>
            </a:r>
            <a:r>
              <a:rPr lang="en-US" dirty="0" err="1"/>
              <a:t>anth</a:t>
            </a:r>
            <a:r>
              <a:rPr lang="en-US" dirty="0"/>
              <a:t> VOC) [1.1.1.3]</a:t>
            </a:r>
          </a:p>
          <a:p>
            <a:pPr lvl="2"/>
            <a:r>
              <a:rPr lang="en-US" dirty="0" err="1"/>
              <a:t>Strenghten</a:t>
            </a:r>
            <a:r>
              <a:rPr lang="en-US" dirty="0"/>
              <a:t> the use of in-situ observations for models development and emission verification [1.1.1.4]</a:t>
            </a:r>
          </a:p>
          <a:p>
            <a:r>
              <a:rPr lang="en-US" dirty="0"/>
              <a:t>Status</a:t>
            </a:r>
          </a:p>
          <a:p>
            <a:pPr lvl="1"/>
            <a:r>
              <a:rPr lang="en-US" dirty="0"/>
              <a:t>Very successful campaign held mid July 2022</a:t>
            </a:r>
          </a:p>
          <a:p>
            <a:pPr lvl="1"/>
            <a:r>
              <a:rPr lang="en-US" dirty="0"/>
              <a:t>Coordination by CCC, ~25 contributions stations in 13 State Parties</a:t>
            </a:r>
          </a:p>
          <a:p>
            <a:pPr lvl="1"/>
            <a:r>
              <a:rPr lang="en-US" dirty="0" err="1"/>
              <a:t>Centralised</a:t>
            </a:r>
            <a:r>
              <a:rPr lang="en-US" dirty="0"/>
              <a:t> analysis VOC &amp; SOA markers in IMT (FR), FZJ (DE), FMI (FI), UGE (FR)</a:t>
            </a:r>
          </a:p>
          <a:p>
            <a:pPr lvl="1"/>
            <a:r>
              <a:rPr lang="en-US" dirty="0"/>
              <a:t>Forecast / Campaign triggering :  CAMS / </a:t>
            </a:r>
            <a:r>
              <a:rPr lang="en-US" dirty="0" err="1"/>
              <a:t>MetNo</a:t>
            </a:r>
            <a:r>
              <a:rPr lang="en-US" dirty="0"/>
              <a:t> / CCC / INERIS</a:t>
            </a:r>
          </a:p>
          <a:p>
            <a:r>
              <a:rPr lang="en-US" dirty="0"/>
              <a:t>Follow-up</a:t>
            </a:r>
          </a:p>
          <a:p>
            <a:pPr lvl="1"/>
            <a:r>
              <a:rPr lang="en-US" dirty="0"/>
              <a:t>Webinar 17/10/23 and discussion at TFMM (May 2023)</a:t>
            </a:r>
          </a:p>
          <a:p>
            <a:pPr lvl="1"/>
            <a:r>
              <a:rPr lang="en-US" dirty="0"/>
              <a:t>Decision not to replicate the experiment in 2023, while progressing on the analysis</a:t>
            </a:r>
          </a:p>
          <a:p>
            <a:pPr lvl="1"/>
            <a:endParaRPr lang="en-US" dirty="0"/>
          </a:p>
          <a:p>
            <a:pPr lvl="2"/>
            <a:endParaRPr lang="en-US" dirty="0"/>
          </a:p>
        </p:txBody>
      </p:sp>
      <p:sp>
        <p:nvSpPr>
          <p:cNvPr id="6" name="Rectangle 5">
            <a:extLst>
              <a:ext uri="{FF2B5EF4-FFF2-40B4-BE49-F238E27FC236}">
                <a16:creationId xmlns:a16="http://schemas.microsoft.com/office/drawing/2014/main" id="{6D6F5E8E-F37C-4CAF-A01A-464531EE09B1}"/>
              </a:ext>
            </a:extLst>
          </p:cNvPr>
          <p:cNvSpPr/>
          <p:nvPr/>
        </p:nvSpPr>
        <p:spPr>
          <a:xfrm>
            <a:off x="7954186" y="5381044"/>
            <a:ext cx="3718326" cy="369332"/>
          </a:xfrm>
          <a:prstGeom prst="rect">
            <a:avLst/>
          </a:prstGeom>
        </p:spPr>
        <p:txBody>
          <a:bodyPr wrap="none">
            <a:spAutoFit/>
          </a:bodyPr>
          <a:lstStyle/>
          <a:p>
            <a:pPr lvl="1"/>
            <a:r>
              <a:rPr lang="fr-FR" dirty="0">
                <a:hlinkClick r:id="rId2"/>
              </a:rPr>
              <a:t>https://projects.nilu.no/ccc/tfmm/</a:t>
            </a:r>
            <a:endParaRPr lang="fr-FR" dirty="0"/>
          </a:p>
        </p:txBody>
      </p:sp>
      <p:pic>
        <p:nvPicPr>
          <p:cNvPr id="1026" name="Picture 2">
            <a:extLst>
              <a:ext uri="{FF2B5EF4-FFF2-40B4-BE49-F238E27FC236}">
                <a16:creationId xmlns:a16="http://schemas.microsoft.com/office/drawing/2014/main" id="{1FA40330-F332-3B15-C7D8-4A3BD400E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717" y="1767291"/>
            <a:ext cx="3443794" cy="344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53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40064-6F6B-481A-BB6B-A26213F44097}"/>
              </a:ext>
            </a:extLst>
          </p:cNvPr>
          <p:cNvSpPr>
            <a:spLocks noGrp="1"/>
          </p:cNvSpPr>
          <p:nvPr>
            <p:ph type="title"/>
          </p:nvPr>
        </p:nvSpPr>
        <p:spPr>
          <a:xfrm>
            <a:off x="1614196" y="220109"/>
            <a:ext cx="8985380" cy="1188720"/>
          </a:xfrm>
        </p:spPr>
        <p:txBody>
          <a:bodyPr/>
          <a:lstStyle/>
          <a:p>
            <a:r>
              <a:rPr lang="fr-FR" dirty="0"/>
              <a:t>O3/VOC/SOA EMEP-IMP 2022</a:t>
            </a:r>
          </a:p>
        </p:txBody>
      </p:sp>
      <p:sp>
        <p:nvSpPr>
          <p:cNvPr id="8" name="Espace réservé du contenu 2">
            <a:extLst>
              <a:ext uri="{FF2B5EF4-FFF2-40B4-BE49-F238E27FC236}">
                <a16:creationId xmlns:a16="http://schemas.microsoft.com/office/drawing/2014/main" id="{73F3E891-9A85-7633-1016-E4654ACB21ED}"/>
              </a:ext>
            </a:extLst>
          </p:cNvPr>
          <p:cNvSpPr txBox="1">
            <a:spLocks/>
          </p:cNvSpPr>
          <p:nvPr/>
        </p:nvSpPr>
        <p:spPr>
          <a:xfrm>
            <a:off x="484094" y="1597332"/>
            <a:ext cx="7189694" cy="49006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1600" dirty="0">
                <a:highlight>
                  <a:srgbClr val="FFFF00"/>
                </a:highlight>
              </a:rPr>
              <a:t>Possible Workplan items for 2024-2025 </a:t>
            </a:r>
          </a:p>
          <a:p>
            <a:pPr lvl="1"/>
            <a:r>
              <a:rPr lang="en-US" sz="1400" i="1" dirty="0"/>
              <a:t>Taking stock of the EMEP Intensive Measurement Period of Summer 2022 on O3/VOC/SOA to strengthen VOC monitoring in the EMEP network and use of the data model validation and emission verification</a:t>
            </a:r>
          </a:p>
          <a:p>
            <a:r>
              <a:rPr lang="en-US" sz="1600" dirty="0"/>
              <a:t>Specific activities</a:t>
            </a:r>
          </a:p>
          <a:p>
            <a:pPr lvl="1"/>
            <a:r>
              <a:rPr lang="en-US" sz="1400" dirty="0"/>
              <a:t>Consolidation &amp; interpretation of measurements collected in 2022</a:t>
            </a:r>
          </a:p>
          <a:p>
            <a:pPr lvl="1"/>
            <a:r>
              <a:rPr lang="en-US" sz="1400" dirty="0"/>
              <a:t>Lessons learnt for O3 &amp; SOA precursor Monitoring</a:t>
            </a:r>
          </a:p>
          <a:p>
            <a:pPr lvl="2"/>
            <a:r>
              <a:rPr lang="en-US" sz="1400" dirty="0"/>
              <a:t>Metrology of VOCs, synergy with online monitoring (e.g. ACTRIS)</a:t>
            </a:r>
          </a:p>
          <a:p>
            <a:pPr lvl="2"/>
            <a:r>
              <a:rPr lang="en-US" sz="1400" dirty="0"/>
              <a:t>Benefit for long term monitoring: increase the completeness of VOC monitoring within EMEP</a:t>
            </a:r>
          </a:p>
          <a:p>
            <a:pPr lvl="1"/>
            <a:r>
              <a:rPr lang="en-US" sz="1400" dirty="0"/>
              <a:t>Use of observation for model or emission verification</a:t>
            </a:r>
          </a:p>
          <a:p>
            <a:pPr lvl="2"/>
            <a:r>
              <a:rPr lang="en-US" sz="1400" dirty="0"/>
              <a:t>Individual VOCs with “signature” to given sources (inc. biogenic/anthropogenic)</a:t>
            </a:r>
          </a:p>
          <a:p>
            <a:pPr lvl="2"/>
            <a:r>
              <a:rPr lang="en-US" sz="1400" dirty="0"/>
              <a:t>Validation of models during high ozone episodes </a:t>
            </a:r>
          </a:p>
          <a:p>
            <a:pPr lvl="3"/>
            <a:r>
              <a:rPr lang="en-US" sz="1400" dirty="0"/>
              <a:t>Matching observed/modelled VOC species</a:t>
            </a:r>
          </a:p>
          <a:p>
            <a:pPr lvl="3"/>
            <a:r>
              <a:rPr lang="en-US" sz="1400" dirty="0"/>
              <a:t>Validation of Tagging/Source apportionment</a:t>
            </a:r>
          </a:p>
          <a:p>
            <a:pPr lvl="3"/>
            <a:r>
              <a:rPr lang="en-US" sz="1400" dirty="0"/>
              <a:t>Underestimation of O3 variability in models (</a:t>
            </a:r>
            <a:r>
              <a:rPr lang="en-US" sz="1400" dirty="0">
                <a:solidFill>
                  <a:srgbClr val="FF0000"/>
                </a:solidFill>
              </a:rPr>
              <a:t>GP Review, Annex I, para 18</a:t>
            </a:r>
            <a:r>
              <a:rPr lang="en-US" sz="1400" dirty="0"/>
              <a:t>)</a:t>
            </a:r>
          </a:p>
          <a:p>
            <a:pPr lvl="2"/>
            <a:endParaRPr lang="en-US" sz="1400" dirty="0"/>
          </a:p>
        </p:txBody>
      </p:sp>
      <p:pic>
        <p:nvPicPr>
          <p:cNvPr id="9" name="image57.png">
            <a:extLst>
              <a:ext uri="{FF2B5EF4-FFF2-40B4-BE49-F238E27FC236}">
                <a16:creationId xmlns:a16="http://schemas.microsoft.com/office/drawing/2014/main" id="{BFFBE4FE-A0A9-870A-F6D0-39E962699A08}"/>
              </a:ext>
            </a:extLst>
          </p:cNvPr>
          <p:cNvPicPr/>
          <p:nvPr/>
        </p:nvPicPr>
        <p:blipFill>
          <a:blip r:embed="rId2"/>
          <a:srcRect r="1223"/>
          <a:stretch>
            <a:fillRect/>
          </a:stretch>
        </p:blipFill>
        <p:spPr>
          <a:xfrm>
            <a:off x="7882510" y="1136793"/>
            <a:ext cx="3719158" cy="2539387"/>
          </a:xfrm>
          <a:prstGeom prst="rect">
            <a:avLst/>
          </a:prstGeom>
          <a:ln/>
        </p:spPr>
      </p:pic>
      <p:pic>
        <p:nvPicPr>
          <p:cNvPr id="10" name="image48.png">
            <a:extLst>
              <a:ext uri="{FF2B5EF4-FFF2-40B4-BE49-F238E27FC236}">
                <a16:creationId xmlns:a16="http://schemas.microsoft.com/office/drawing/2014/main" id="{19F41999-2B5F-56EE-C086-19786876D5CC}"/>
              </a:ext>
            </a:extLst>
          </p:cNvPr>
          <p:cNvPicPr/>
          <p:nvPr/>
        </p:nvPicPr>
        <p:blipFill rotWithShape="1">
          <a:blip r:embed="rId3"/>
          <a:srcRect b="2155"/>
          <a:stretch/>
        </p:blipFill>
        <p:spPr>
          <a:xfrm>
            <a:off x="7882510" y="3721755"/>
            <a:ext cx="3719158" cy="2271488"/>
          </a:xfrm>
          <a:prstGeom prst="rect">
            <a:avLst/>
          </a:prstGeom>
          <a:ln/>
        </p:spPr>
      </p:pic>
      <p:cxnSp>
        <p:nvCxnSpPr>
          <p:cNvPr id="12" name="Connecteur droit 11">
            <a:extLst>
              <a:ext uri="{FF2B5EF4-FFF2-40B4-BE49-F238E27FC236}">
                <a16:creationId xmlns:a16="http://schemas.microsoft.com/office/drawing/2014/main" id="{C4AFFD91-ABAE-C8BB-9D6C-C4D8A63281BD}"/>
              </a:ext>
            </a:extLst>
          </p:cNvPr>
          <p:cNvCxnSpPr>
            <a:cxnSpLocks/>
          </p:cNvCxnSpPr>
          <p:nvPr/>
        </p:nvCxnSpPr>
        <p:spPr>
          <a:xfrm>
            <a:off x="8039874" y="3588026"/>
            <a:ext cx="607118" cy="1918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ED09BD8F-A9EC-C5C0-218D-757F8C357AB0}"/>
              </a:ext>
            </a:extLst>
          </p:cNvPr>
          <p:cNvCxnSpPr>
            <a:cxnSpLocks/>
          </p:cNvCxnSpPr>
          <p:nvPr/>
        </p:nvCxnSpPr>
        <p:spPr>
          <a:xfrm flipH="1">
            <a:off x="10177670" y="3588026"/>
            <a:ext cx="1423998" cy="1918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D4FE1E29-C097-69C0-C601-D0D5FC113B73}"/>
              </a:ext>
            </a:extLst>
          </p:cNvPr>
          <p:cNvSpPr txBox="1"/>
          <p:nvPr/>
        </p:nvSpPr>
        <p:spPr>
          <a:xfrm>
            <a:off x="8039874" y="5993242"/>
            <a:ext cx="4521200" cy="738664"/>
          </a:xfrm>
          <a:prstGeom prst="rect">
            <a:avLst/>
          </a:prstGeom>
          <a:noFill/>
        </p:spPr>
        <p:txBody>
          <a:bodyPr wrap="square" rtlCol="0">
            <a:spAutoFit/>
          </a:bodyPr>
          <a:lstStyle/>
          <a:p>
            <a:r>
              <a:rPr lang="fr-FR" sz="1400" dirty="0"/>
              <a:t>CAMS Policy Service Source </a:t>
            </a:r>
            <a:r>
              <a:rPr lang="fr-FR" sz="1400" dirty="0" err="1"/>
              <a:t>apportionment</a:t>
            </a:r>
            <a:endParaRPr lang="fr-FR" sz="1400" dirty="0"/>
          </a:p>
          <a:p>
            <a:r>
              <a:rPr lang="fr-FR" sz="1400" dirty="0"/>
              <a:t>EMEP S/R (top), CHIMERE/</a:t>
            </a:r>
            <a:r>
              <a:rPr lang="fr-FR" sz="1400" dirty="0" err="1"/>
              <a:t>AirControlToolbox</a:t>
            </a:r>
            <a:r>
              <a:rPr lang="fr-FR" sz="1400" dirty="0"/>
              <a:t> (bot)</a:t>
            </a:r>
          </a:p>
          <a:p>
            <a:r>
              <a:rPr lang="fr-FR" sz="1400" dirty="0"/>
              <a:t>https://policy.atmosphere.copernicus.eu/</a:t>
            </a:r>
          </a:p>
        </p:txBody>
      </p:sp>
    </p:spTree>
    <p:extLst>
      <p:ext uri="{BB962C8B-B14F-4D97-AF65-F5344CB8AC3E}">
        <p14:creationId xmlns:p14="http://schemas.microsoft.com/office/powerpoint/2010/main" val="3346223227"/>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TM10001115[[fn=Colis]]</Template>
  <TotalTime>12634</TotalTime>
  <Words>1148</Words>
  <Application>Microsoft Office PowerPoint</Application>
  <PresentationFormat>Grand écran</PresentationFormat>
  <Paragraphs>130</Paragraphs>
  <Slides>13</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Gill Sans MT</vt:lpstr>
      <vt:lpstr>Colis</vt:lpstr>
      <vt:lpstr>Progress in EMEP activities  Measurements and modelling </vt:lpstr>
      <vt:lpstr>Content</vt:lpstr>
      <vt:lpstr>Gothenburg protocol review</vt:lpstr>
      <vt:lpstr>Gothenburg protocol review</vt:lpstr>
      <vt:lpstr>Gothenburg protocol review</vt:lpstr>
      <vt:lpstr>Revision of EU AAQD</vt:lpstr>
      <vt:lpstr>Workplan</vt:lpstr>
      <vt:lpstr>O3/VOC/SOA EMEP-IMP 2022</vt:lpstr>
      <vt:lpstr>O3/VOC/SOA EMEP-IMP 2022</vt:lpstr>
      <vt:lpstr>O3: CH4/Trends/sCALES</vt:lpstr>
      <vt:lpstr>COndensables</vt:lpstr>
      <vt:lpstr>HM&amp;POP</vt:lpstr>
      <vt:lpstr>Misc. Monitoring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&amp; introduction  TFMM co-chairs Augustin Colette &amp; Oksana Tarasova</dc:title>
  <dc:creator>COLETTE Augustin</dc:creator>
  <cp:lastModifiedBy>COLETTE Augustin</cp:lastModifiedBy>
  <cp:revision>315</cp:revision>
  <dcterms:created xsi:type="dcterms:W3CDTF">2017-04-30T09:18:31Z</dcterms:created>
  <dcterms:modified xsi:type="dcterms:W3CDTF">2023-05-10T10:09:31Z</dcterms:modified>
</cp:coreProperties>
</file>