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23"/>
  </p:notesMasterIdLst>
  <p:sldIdLst>
    <p:sldId id="326" r:id="rId2"/>
    <p:sldId id="271" r:id="rId3"/>
    <p:sldId id="379" r:id="rId4"/>
    <p:sldId id="350" r:id="rId5"/>
    <p:sldId id="375" r:id="rId6"/>
    <p:sldId id="367" r:id="rId7"/>
    <p:sldId id="392" r:id="rId8"/>
    <p:sldId id="385" r:id="rId9"/>
    <p:sldId id="386" r:id="rId10"/>
    <p:sldId id="387" r:id="rId11"/>
    <p:sldId id="388" r:id="rId12"/>
    <p:sldId id="390" r:id="rId13"/>
    <p:sldId id="393" r:id="rId14"/>
    <p:sldId id="394" r:id="rId15"/>
    <p:sldId id="383" r:id="rId16"/>
    <p:sldId id="384" r:id="rId17"/>
    <p:sldId id="382" r:id="rId18"/>
    <p:sldId id="395" r:id="rId19"/>
    <p:sldId id="396" r:id="rId20"/>
    <p:sldId id="372" r:id="rId21"/>
    <p:sldId id="337" r:id="rId22"/>
  </p:sldIdLst>
  <p:sldSz cx="12192000" cy="6858000"/>
  <p:notesSz cx="6858000" cy="9144000"/>
  <p:embeddedFontLs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FCA08E1-5268-4942-9A3A-340385FCD3A6}">
          <p14:sldIdLst>
            <p14:sldId id="326"/>
            <p14:sldId id="271"/>
            <p14:sldId id="379"/>
            <p14:sldId id="350"/>
            <p14:sldId id="375"/>
            <p14:sldId id="367"/>
            <p14:sldId id="392"/>
            <p14:sldId id="385"/>
            <p14:sldId id="386"/>
            <p14:sldId id="387"/>
            <p14:sldId id="388"/>
            <p14:sldId id="390"/>
            <p14:sldId id="393"/>
            <p14:sldId id="394"/>
            <p14:sldId id="383"/>
            <p14:sldId id="384"/>
            <p14:sldId id="382"/>
            <p14:sldId id="395"/>
            <p14:sldId id="396"/>
            <p14:sldId id="372"/>
            <p14:sldId id="337"/>
          </p14:sldIdLst>
        </p14:section>
        <p14:section name="Untitled Section" id="{E9A1D4AC-C5A0-4914-9B05-7FA344E153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Amanda (ECCC)" initials="C(" lastIdx="1" clrIdx="0">
    <p:extLst>
      <p:ext uri="{19B8F6BF-5375-455C-9EA6-DF929625EA0E}">
        <p15:presenceInfo xmlns:p15="http://schemas.microsoft.com/office/powerpoint/2012/main" userId="S-1-5-21-1461305-1690991894-1094980219-21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3" autoAdjust="0"/>
    <p:restoredTop sz="76750" autoAdjust="0"/>
  </p:normalViewPr>
  <p:slideViewPr>
    <p:cSldViewPr snapToGrid="0" showGuides="1">
      <p:cViewPr varScale="1">
        <p:scale>
          <a:sx n="86" d="100"/>
          <a:sy n="86" d="100"/>
        </p:scale>
        <p:origin x="11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91417" rIns="91417" bIns="91417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en-US" altLang="en-US"/>
          </a:p>
        </p:txBody>
      </p:sp>
      <p:sp>
        <p:nvSpPr>
          <p:cNvPr id="7171" name="Shape 4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91417" rIns="91417" bIns="914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en-US" altLang="en-US"/>
          </a:p>
        </p:txBody>
      </p:sp>
      <p:sp>
        <p:nvSpPr>
          <p:cNvPr id="7172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82588" y="685800"/>
            <a:ext cx="6094412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7174" name="Shape 7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91417" rIns="91417" bIns="91417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en-US" altLang="en-US"/>
          </a:p>
        </p:txBody>
      </p:sp>
      <p:sp>
        <p:nvSpPr>
          <p:cNvPr id="7175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695" rIns="91417" bIns="456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/>
            </a:lvl1pPr>
          </a:lstStyle>
          <a:p>
            <a:fld id="{2B6DBFA4-EFA3-423B-B66C-1349453D5D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B6DBFA4-EFA3-423B-B66C-1349453D5D2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86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Atmospheric deposition is changing rapidly due to trends in anthropogenic emissions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Large uncertainties in total deposition throughout the sparsely observed regions of the world – maybe where it matters most!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Wingdings" panose="05000000000000000000" pitchFamily="2" charset="2"/>
              </a:rPr>
              <a:t> ecosystem cost-benefit analysis for countries that don’t have monitoring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Wingdings" panose="05000000000000000000" pitchFamily="2" charset="2"/>
              </a:rPr>
              <a:t>	 role of specific species in total overall budget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Franklin Gothic Book" panose="020B0503020102020204" pitchFamily="34" charset="0"/>
              </a:rPr>
              <a:t>Local emissions can be decoupled from local deposition due to long range transport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A200-9318-4D6A-B610-A7800B8CCE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7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O1</a:t>
            </a:r>
          </a:p>
          <a:p>
            <a:r>
              <a:rPr lang="en-US" dirty="0"/>
              <a:t>Awareness: -meetings/conferences/publications</a:t>
            </a:r>
          </a:p>
          <a:p>
            <a:r>
              <a:rPr lang="en-US" dirty="0"/>
              <a:t>Engagement: stakeholder engagement advisory team</a:t>
            </a:r>
          </a:p>
          <a:p>
            <a:r>
              <a:rPr lang="en-US" dirty="0"/>
              <a:t>Value: regional products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5A200-9318-4D6A-B610-A7800B8CCE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O2</a:t>
            </a:r>
          </a:p>
          <a:p>
            <a:r>
              <a:rPr lang="en-US" dirty="0"/>
              <a:t>Assessment: 	Regional approaches, advancing global mapping capability</a:t>
            </a:r>
          </a:p>
          <a:p>
            <a:r>
              <a:rPr lang="en-US" dirty="0"/>
              <a:t>	Workshop </a:t>
            </a:r>
          </a:p>
          <a:p>
            <a:r>
              <a:rPr lang="en-US" dirty="0"/>
              <a:t>Algorithms:	Model improvements (e.g. dry deposition, bidirectional fluxes, receptor responses)</a:t>
            </a:r>
          </a:p>
          <a:p>
            <a:r>
              <a:rPr lang="en-US" dirty="0"/>
              <a:t>	Uncertainty estimates</a:t>
            </a:r>
          </a:p>
          <a:p>
            <a:r>
              <a:rPr lang="en-US" dirty="0"/>
              <a:t>	Completeness of chemical budgets</a:t>
            </a:r>
          </a:p>
          <a:p>
            <a:r>
              <a:rPr lang="en-US" dirty="0"/>
              <a:t>	Emission inventories</a:t>
            </a:r>
          </a:p>
          <a:p>
            <a:r>
              <a:rPr lang="en-US" dirty="0"/>
              <a:t>	Data assimilation/inverse modeling </a:t>
            </a:r>
          </a:p>
          <a:p>
            <a:r>
              <a:rPr lang="en-US" dirty="0"/>
              <a:t>Observations:	Standard methodologies, harmonized protocols, quality assurance</a:t>
            </a:r>
          </a:p>
          <a:p>
            <a:r>
              <a:rPr lang="en-US" dirty="0"/>
              <a:t>	Sparseness, identify gaps, high-value measurements to expand networks</a:t>
            </a:r>
          </a:p>
          <a:p>
            <a:r>
              <a:rPr lang="en-US" dirty="0"/>
              <a:t>	New capabilities: new observables and land surface detail</a:t>
            </a:r>
          </a:p>
          <a:p>
            <a:r>
              <a:rPr lang="en-US" dirty="0"/>
              <a:t>	Role of citizen science?</a:t>
            </a:r>
          </a:p>
          <a:p>
            <a:r>
              <a:rPr lang="en-US" dirty="0"/>
              <a:t>	Role of satellite observations?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5A200-9318-4D6A-B610-A7800B8CC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4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O3</a:t>
            </a:r>
          </a:p>
          <a:p>
            <a:endParaRPr lang="en-US" dirty="0"/>
          </a:p>
          <a:p>
            <a:r>
              <a:rPr lang="en-US" dirty="0"/>
              <a:t>Developing an MMF-GTAD operational system</a:t>
            </a:r>
          </a:p>
          <a:p>
            <a:endParaRPr lang="en-US" dirty="0"/>
          </a:p>
          <a:p>
            <a:r>
              <a:rPr lang="en-US" dirty="0"/>
              <a:t>Data Activities: gathering, quality assurance, archiving of regional measurement data at a single facility</a:t>
            </a:r>
          </a:p>
          <a:p>
            <a:r>
              <a:rPr lang="en-US" dirty="0"/>
              <a:t>Operations Activities: applying fusion techniques to the mode data and model outputs to accomplish our vision statement</a:t>
            </a:r>
          </a:p>
          <a:p>
            <a:r>
              <a:rPr lang="en-US" dirty="0"/>
              <a:t>Applications Activities: consulting with stakeholder advisory group, conversion our operational products into user-specific products for specific applications (exploring downscaling, maps, uncertainties, technical advice…)</a:t>
            </a:r>
          </a:p>
          <a:p>
            <a:endParaRPr lang="en-US" dirty="0"/>
          </a:p>
          <a:p>
            <a:r>
              <a:rPr lang="en-US" dirty="0"/>
              <a:t>Vision: after a proof of concept pilot, product will be extended for the PAST (year 2000) to recent years</a:t>
            </a:r>
          </a:p>
          <a:p>
            <a:endParaRPr lang="en-US" dirty="0"/>
          </a:p>
          <a:p>
            <a:r>
              <a:rPr lang="en-US" dirty="0"/>
              <a:t>NOTE: a by product of this will be global maps of trace gas and potentially aerosol concentrations in addition to the deposition products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5A200-9318-4D6A-B610-A7800B8CC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66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O5</a:t>
            </a:r>
          </a:p>
          <a:p>
            <a:endParaRPr lang="en-US" dirty="0"/>
          </a:p>
          <a:p>
            <a:r>
              <a:rPr lang="en-US" dirty="0"/>
              <a:t>Reaching out to relevant science/policy communities and organizations where deposition is a large unknown or limited</a:t>
            </a:r>
          </a:p>
          <a:p>
            <a:endParaRPr lang="en-US" dirty="0"/>
          </a:p>
          <a:p>
            <a:r>
              <a:rPr lang="en-US" dirty="0"/>
              <a:t>Imagining planning hands on workshops, student exchanges, dedicated workshops</a:t>
            </a:r>
          </a:p>
          <a:p>
            <a:r>
              <a:rPr lang="en-US" dirty="0"/>
              <a:t>Web-based learning modules</a:t>
            </a:r>
          </a:p>
          <a:p>
            <a:endParaRPr lang="en-US" dirty="0"/>
          </a:p>
          <a:p>
            <a:r>
              <a:rPr lang="en-US" dirty="0"/>
              <a:t>NASA ARSET training modules?</a:t>
            </a:r>
          </a:p>
          <a:p>
            <a:endParaRPr lang="en-US" dirty="0"/>
          </a:p>
          <a:p>
            <a:r>
              <a:rPr lang="en-US" dirty="0"/>
              <a:t>In addition to providing technical training: user/stakeholder advice and input – how can science really inform stakeholder needs, and how can stakeholders ask and really valorize scientific products?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5A200-9318-4D6A-B610-A7800B8CC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0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F3B5F-D8A3-4E22-875B-6EE582CB6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1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" descr="wmo2016_powerpoint_standard_v2-2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438"/>
            <a:ext cx="2184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2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292733-AA15-4990-9F67-BFC39BEB4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52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09602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197602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4B685-C9F8-4865-950E-B6E6DEC2F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8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2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020FE-FB5E-415B-982D-3C7D46C56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89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2" y="273053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DFD01-9700-49E5-92A5-A239A5863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1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di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2"/>
          <p:cNvSpPr>
            <a:spLocks noChangeArrowheads="1"/>
          </p:cNvSpPr>
          <p:nvPr/>
        </p:nvSpPr>
        <p:spPr bwMode="auto">
          <a:xfrm>
            <a:off x="0" y="6616703"/>
            <a:ext cx="12192000" cy="258763"/>
          </a:xfrm>
          <a:prstGeom prst="rect">
            <a:avLst/>
          </a:prstGeom>
          <a:solidFill>
            <a:srgbClr val="00A389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4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" name="Shape 64"/>
          <p:cNvSpPr/>
          <p:nvPr/>
        </p:nvSpPr>
        <p:spPr>
          <a:xfrm rot="10800000" flipH="1">
            <a:off x="679452" y="1079500"/>
            <a:ext cx="262467" cy="107950"/>
          </a:xfrm>
          <a:prstGeom prst="triangle">
            <a:avLst>
              <a:gd name="adj" fmla="val 50000"/>
            </a:avLst>
          </a:prstGeom>
          <a:solidFill>
            <a:srgbClr val="80B931">
              <a:alpha val="89803"/>
            </a:srgbClr>
          </a:solidFill>
          <a:ln>
            <a:noFill/>
          </a:ln>
          <a:effectLst>
            <a:outerShdw blurRad="50799" dist="38100" dir="5400000" algn="ctr" rotWithShape="0">
              <a:srgbClr val="A6A6A6">
                <a:alpha val="40000"/>
              </a:srgbClr>
            </a:outerShdw>
          </a:effectLst>
        </p:spPr>
        <p:txBody>
          <a:bodyPr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8"/>
          <p:cNvSpPr txBox="1">
            <a:spLocks noChangeArrowheads="1"/>
          </p:cNvSpPr>
          <p:nvPr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ct val="25000"/>
            </a:pPr>
            <a:r>
              <a:rPr lang="en-US" altLang="en-US" sz="900">
                <a:solidFill>
                  <a:srgbClr val="FFFFFF"/>
                </a:solidFill>
              </a:rPr>
              <a:t>Faculty of Earth and Life Sciences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80B931">
              <a:alpha val="89803"/>
            </a:srgbClr>
          </a:solidFill>
          <a:ln>
            <a:noFill/>
          </a:ln>
          <a:effectLst>
            <a:outerShdw blurRad="50799" dist="38100" dir="5400000" algn="ctr" rotWithShape="0">
              <a:srgbClr val="A6A6A6">
                <a:alpha val="40000"/>
              </a:srgbClr>
            </a:outerShdw>
          </a:effectLst>
        </p:spPr>
        <p:txBody>
          <a:bodyPr anchor="b"/>
          <a:lstStyle>
            <a:lvl1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30543" y="1440000"/>
            <a:ext cx="11281456" cy="496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0000" marR="0" lvl="0" indent="-3299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0000" marR="0" lvl="1" indent="-148079" algn="l" rtl="0">
              <a:spcBef>
                <a:spcPts val="600"/>
              </a:spcBef>
              <a:buClr>
                <a:srgbClr val="FF0000"/>
              </a:buClr>
              <a:buSzPct val="80000"/>
              <a:buFont typeface="Arial"/>
              <a:buChar char="&gt;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00" marR="0" lvl="2" indent="-171699" algn="l" rtl="0">
              <a:spcBef>
                <a:spcPts val="600"/>
              </a:spcBef>
              <a:buClr>
                <a:srgbClr val="FF0000"/>
              </a:buClr>
              <a:buSzPct val="80000"/>
              <a:buFont typeface="Arial"/>
              <a:buChar char="&gt;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09625" marR="0" lvl="3" indent="-174625" algn="l" rtl="0">
              <a:spcBef>
                <a:spcPts val="600"/>
              </a:spcBef>
              <a:buClr>
                <a:srgbClr val="FF0000"/>
              </a:buClr>
              <a:buSzPct val="80000"/>
              <a:buFont typeface="Arial"/>
              <a:buChar char="&gt;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80000" marR="0" lvl="4" indent="-178299" algn="l" rtl="0">
              <a:spcBef>
                <a:spcPts val="600"/>
              </a:spcBef>
              <a:buClr>
                <a:srgbClr val="FF0000"/>
              </a:buClr>
              <a:buSzPct val="80000"/>
              <a:buFont typeface="Arial"/>
              <a:buChar char="&gt;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66"/>
          <p:cNvSpPr txBox="1">
            <a:spLocks noGrp="1"/>
          </p:cNvSpPr>
          <p:nvPr>
            <p:ph type="sldNum" idx="10"/>
          </p:nvPr>
        </p:nvSpPr>
        <p:spPr>
          <a:xfrm>
            <a:off x="0" y="6492878"/>
            <a:ext cx="814917" cy="365125"/>
          </a:xfrm>
        </p:spPr>
        <p:txBody>
          <a:bodyPr anchor="b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fld id="{81389128-7C98-453F-BDD6-C2B43C5AD4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Shape 67"/>
          <p:cNvSpPr txBox="1">
            <a:spLocks noGrp="1"/>
          </p:cNvSpPr>
          <p:nvPr>
            <p:ph type="ftr" idx="11"/>
          </p:nvPr>
        </p:nvSpPr>
        <p:spPr bwMode="auto">
          <a:xfrm>
            <a:off x="814919" y="6492878"/>
            <a:ext cx="63373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0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755651" y="828675"/>
            <a:ext cx="8140700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60" y="322612"/>
            <a:ext cx="8353777" cy="505545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3333CC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56357" y="1113902"/>
            <a:ext cx="10690579" cy="4724956"/>
          </a:xfrm>
        </p:spPr>
        <p:txBody>
          <a:bodyPr>
            <a:normAutofit/>
          </a:bodyPr>
          <a:lstStyle>
            <a:lvl1pPr>
              <a:defRPr sz="1800"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defRPr sz="1800">
                <a:latin typeface="Adobe Devanagari" panose="02040503050201020203" pitchFamily="18" charset="0"/>
                <a:cs typeface="Adobe Devanagari" panose="02040503050201020203" pitchFamily="18" charset="0"/>
              </a:defRPr>
            </a:lvl2pPr>
            <a:lvl3pPr>
              <a:defRPr sz="1800">
                <a:latin typeface="Adobe Devanagari" panose="02040503050201020203" pitchFamily="18" charset="0"/>
                <a:cs typeface="Adobe Devanagari" panose="02040503050201020203" pitchFamily="18" charset="0"/>
              </a:defRPr>
            </a:lvl3pPr>
            <a:lvl4pPr>
              <a:defRPr sz="1800">
                <a:latin typeface="Adobe Devanagari" panose="02040503050201020203" pitchFamily="18" charset="0"/>
                <a:cs typeface="Adobe Devanagari" panose="02040503050201020203" pitchFamily="18" charset="0"/>
              </a:defRPr>
            </a:lvl4pPr>
            <a:lvl5pPr>
              <a:defRPr sz="1800">
                <a:latin typeface="Adobe Devanagari" panose="02040503050201020203" pitchFamily="18" charset="0"/>
                <a:cs typeface="Adobe Devanagari" panose="020405030502010202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395817" y="6354766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8BFA28A-8803-41BA-BE34-A51CAB09B685}" type="datetime1">
              <a:rPr lang="en-US" altLang="en-US"/>
              <a:pPr/>
              <a:t>2022-05-03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03733" y="6119816"/>
            <a:ext cx="2743200" cy="365125"/>
          </a:xfrm>
        </p:spPr>
        <p:txBody>
          <a:bodyPr/>
          <a:lstStyle>
            <a:lvl1pPr algn="l">
              <a:buSzTx/>
              <a:defRPr sz="1600" b="1" i="1">
                <a:solidFill>
                  <a:schemeClr val="tx1"/>
                </a:solidFill>
                <a:latin typeface="Adobe Devanagari"/>
                <a:ea typeface="Adobe Devanagari"/>
                <a:cs typeface="Adobe Devanagari"/>
              </a:defRPr>
            </a:lvl1pPr>
          </a:lstStyle>
          <a:p>
            <a:fld id="{64BA63D1-D1A7-4F90-AC01-D529585E0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26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sldNum" idx="12"/>
          </p:nvPr>
        </p:nvSpPr>
        <p:spPr bwMode="auto"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solidFill>
                  <a:srgbClr val="888888"/>
                </a:solidFill>
              </a:defRPr>
            </a:lvl1pPr>
          </a:lstStyle>
          <a:p>
            <a:fld id="{4FA5C537-44DC-4905-98F2-62D456187BD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Shape 13" descr="wmo2016_powerpoint_standard_v2-2.jpg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438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413" descr="gaw_logo_acronym_horizontal"/>
          <p:cNvPicPr preferRelativeResize="0"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8" y="104776"/>
            <a:ext cx="143986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4" r:id="rId2"/>
    <p:sldLayoutId id="2147483721" r:id="rId3"/>
    <p:sldLayoutId id="2147483722" r:id="rId4"/>
    <p:sldLayoutId id="2147483723" r:id="rId5"/>
    <p:sldLayoutId id="2147483725" r:id="rId6"/>
    <p:sldLayoutId id="214748372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cole@ec.g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meetings/gaw-supported-side-events-ipcc-wmo-ukmo-pavilion-unfccc-cop26" TargetMode="External"/><Relationship Id="rId2" Type="http://schemas.openxmlformats.org/officeDocument/2006/relationships/hyperlink" Target="https://sc-fss2021.org/wp-content/uploads/2021/06/022_AirPollution_WMO_0607_1300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library.wmo.int/doc_num.php?explnum_id=1083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hape 345"/>
          <p:cNvSpPr txBox="1">
            <a:spLocks noChangeArrowheads="1"/>
          </p:cNvSpPr>
          <p:nvPr/>
        </p:nvSpPr>
        <p:spPr bwMode="auto">
          <a:xfrm>
            <a:off x="1192193" y="844952"/>
            <a:ext cx="8796759" cy="223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1F497D"/>
              </a:buClr>
              <a:buSzPct val="25000"/>
            </a:pPr>
            <a:r>
              <a:rPr lang="en-US" altLang="en-US" sz="3600" b="1" dirty="0" smtClean="0">
                <a:solidFill>
                  <a:schemeClr val="bg2"/>
                </a:solidFill>
                <a:latin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Update on WMO </a:t>
            </a:r>
            <a:r>
              <a:rPr lang="en-US" altLang="en-US" sz="3600" b="1" dirty="0">
                <a:solidFill>
                  <a:schemeClr val="bg2"/>
                </a:solidFill>
                <a:latin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Measurement-Model Fusion for Global Total Atmospheric Deposition (</a:t>
            </a:r>
            <a:r>
              <a:rPr lang="en-US" altLang="en-US" sz="3600" b="1" dirty="0" smtClean="0">
                <a:solidFill>
                  <a:schemeClr val="bg2"/>
                </a:solidFill>
                <a:latin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MMF–GTAD</a:t>
            </a:r>
            <a:r>
              <a:rPr lang="en-US" altLang="en-US" sz="3600" b="1" dirty="0">
                <a:solidFill>
                  <a:schemeClr val="bg2"/>
                </a:solidFill>
                <a:latin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) Initiative: </a:t>
            </a:r>
            <a:endParaRPr lang="en-US" altLang="en-US" sz="3600" b="1" dirty="0" smtClean="0">
              <a:solidFill>
                <a:schemeClr val="bg2"/>
              </a:solidFill>
              <a:latin typeface="Cambria" panose="02040503050406030204" pitchFamily="18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Clr>
                <a:srgbClr val="1F497D"/>
              </a:buClr>
              <a:buSzPct val="25000"/>
            </a:pPr>
            <a:r>
              <a:rPr lang="en-US" altLang="en-US" sz="3200" dirty="0" smtClean="0">
                <a:solidFill>
                  <a:schemeClr val="bg2"/>
                </a:solidFill>
                <a:latin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Supporting </a:t>
            </a:r>
            <a:r>
              <a:rPr lang="en-US" altLang="en-US" sz="3200" dirty="0">
                <a:solidFill>
                  <a:schemeClr val="bg2"/>
                </a:solidFill>
                <a:latin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Science, Policy, and Sustainable Development Goals</a:t>
            </a:r>
          </a:p>
          <a:p>
            <a:pPr algn="ctr" eaLnBrk="1" hangingPunct="1">
              <a:buClr>
                <a:srgbClr val="1F497D"/>
              </a:buClr>
              <a:buSzPct val="25000"/>
            </a:pPr>
            <a:r>
              <a:rPr lang="en-US" altLang="en-US" sz="4000" b="1" dirty="0" smtClean="0">
                <a:solidFill>
                  <a:schemeClr val="bg2"/>
                </a:solidFill>
                <a:latin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en-US" altLang="en-US" sz="3600" dirty="0">
              <a:solidFill>
                <a:srgbClr val="1F497D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6961430" y="4447756"/>
            <a:ext cx="45084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1F497D"/>
              </a:buClr>
              <a:buSzPct val="25000"/>
            </a:pPr>
            <a:r>
              <a:rPr lang="en-US" altLang="en-US" sz="1800" b="1" dirty="0">
                <a:solidFill>
                  <a:srgbClr val="1F497D"/>
                </a:solidFill>
                <a:latin typeface="Cambria" panose="02040503050406030204" pitchFamily="18" charset="0"/>
                <a:sym typeface="Arial Narrow" panose="020B0606020202030204" pitchFamily="34" charset="0"/>
              </a:rPr>
              <a:t>Amanda Cole (</a:t>
            </a:r>
            <a:r>
              <a:rPr lang="en-US" altLang="en-US" sz="1800" b="1" dirty="0" smtClean="0">
                <a:solidFill>
                  <a:srgbClr val="1F497D"/>
                </a:solidFill>
                <a:latin typeface="Cambria" panose="02040503050406030204" pitchFamily="18" charset="0"/>
                <a:sym typeface="Arial Narrow" panose="020B0606020202030204" pitchFamily="34" charset="0"/>
                <a:hlinkClick r:id="rId3"/>
              </a:rPr>
              <a:t>amanda.cole@ec.gc.ca</a:t>
            </a:r>
            <a:r>
              <a:rPr lang="en-US" altLang="en-US" sz="1800" b="1" dirty="0" smtClean="0">
                <a:solidFill>
                  <a:srgbClr val="1F497D"/>
                </a:solidFill>
                <a:latin typeface="Cambria" panose="02040503050406030204" pitchFamily="18" charset="0"/>
                <a:sym typeface="Arial Narrow" panose="020B0606020202030204" pitchFamily="34" charset="0"/>
              </a:rPr>
              <a:t>)</a:t>
            </a:r>
          </a:p>
          <a:p>
            <a:pPr eaLnBrk="1" hangingPunct="1">
              <a:buClr>
                <a:srgbClr val="1F497D"/>
              </a:buClr>
              <a:buSzPct val="25000"/>
            </a:pPr>
            <a:r>
              <a:rPr lang="en-US" altLang="en-US" sz="1800" b="1" dirty="0" smtClean="0">
                <a:solidFill>
                  <a:srgbClr val="1F497D"/>
                </a:solidFill>
                <a:latin typeface="Cambria" panose="02040503050406030204" pitchFamily="18" charset="0"/>
                <a:sym typeface="Arial Narrow" panose="020B0606020202030204" pitchFamily="34" charset="0"/>
              </a:rPr>
              <a:t>Environment and Climate Change Canada</a:t>
            </a:r>
            <a:endParaRPr lang="en-US" altLang="en-US" sz="1800" b="1" dirty="0">
              <a:solidFill>
                <a:srgbClr val="1F497D"/>
              </a:solidFill>
              <a:latin typeface="Cambria" panose="02040503050406030204" pitchFamily="18" charset="0"/>
              <a:sym typeface="Arial Narrow" panose="020B0606020202030204" pitchFamily="34" charset="0"/>
            </a:endParaRPr>
          </a:p>
          <a:p>
            <a:pPr eaLnBrk="1" hangingPunct="1">
              <a:buClr>
                <a:srgbClr val="1F497D"/>
              </a:buClr>
              <a:buSzPct val="25000"/>
            </a:pPr>
            <a:r>
              <a:rPr lang="en-US" altLang="en-US" sz="1800" b="1" dirty="0">
                <a:solidFill>
                  <a:srgbClr val="1F497D"/>
                </a:solidFill>
                <a:latin typeface="Cambria" panose="02040503050406030204" pitchFamily="18" charset="0"/>
                <a:sym typeface="Arial Narrow" panose="020B0606020202030204" pitchFamily="34" charset="0"/>
              </a:rPr>
              <a:t>MMF-GTAD Initiative Steering Committee</a:t>
            </a:r>
          </a:p>
          <a:p>
            <a:pPr eaLnBrk="1" hangingPunct="1"/>
            <a:endParaRPr lang="en-GB" altLang="en-US" sz="1800" b="1" dirty="0">
              <a:latin typeface="Cambria" panose="02040503050406030204" pitchFamily="18" charset="0"/>
            </a:endParaRP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6961430" y="5517247"/>
            <a:ext cx="43806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 dirty="0">
                <a:solidFill>
                  <a:schemeClr val="bg2"/>
                </a:solidFill>
                <a:latin typeface="Cambria" panose="02040503050406030204" pitchFamily="18" charset="0"/>
              </a:rPr>
              <a:t>Task Force on Measurements and Modelling Meeting </a:t>
            </a:r>
          </a:p>
          <a:p>
            <a:pPr eaLnBrk="1" hangingPunct="1"/>
            <a:r>
              <a:rPr lang="en-GB" altLang="en-US" sz="18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3-5 </a:t>
            </a:r>
            <a:r>
              <a:rPr lang="en-GB" altLang="en-US" sz="1800" b="1" dirty="0">
                <a:solidFill>
                  <a:schemeClr val="bg2"/>
                </a:solidFill>
                <a:latin typeface="Cambria" panose="02040503050406030204" pitchFamily="18" charset="0"/>
              </a:rPr>
              <a:t>May </a:t>
            </a:r>
            <a:r>
              <a:rPr lang="en-GB" altLang="en-US" sz="18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2022</a:t>
            </a:r>
            <a:endParaRPr lang="en-GB" altLang="en-US" sz="18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5A5BF-F434-442C-80C1-E4BFCD4C43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5" r="2462"/>
          <a:stretch/>
        </p:blipFill>
        <p:spPr>
          <a:xfrm>
            <a:off x="1770926" y="3318364"/>
            <a:ext cx="4139149" cy="296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090D2D1-542D-4F97-A7FF-4AC98A9A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30" y="1227704"/>
            <a:ext cx="3788692" cy="53591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E30292-C45A-4C4B-8F41-940155FCD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770" y="1227704"/>
            <a:ext cx="7080000" cy="424898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E6AC11F-8E8A-491C-9493-D0F0B4BC3F64}"/>
              </a:ext>
            </a:extLst>
          </p:cNvPr>
          <p:cNvSpPr/>
          <p:nvPr/>
        </p:nvSpPr>
        <p:spPr>
          <a:xfrm flipV="1">
            <a:off x="4888770" y="1248024"/>
            <a:ext cx="7080000" cy="112941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MMF-GTAD Implementation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1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090D2D1-542D-4F97-A7FF-4AC98A9A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30" y="1227704"/>
            <a:ext cx="3788692" cy="53591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202551-758F-4BB6-BA0E-8303570F2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770" y="1227704"/>
            <a:ext cx="7080000" cy="424898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00B8BD7-FC1C-416B-BD87-17BD372118E5}"/>
              </a:ext>
            </a:extLst>
          </p:cNvPr>
          <p:cNvSpPr/>
          <p:nvPr/>
        </p:nvSpPr>
        <p:spPr>
          <a:xfrm>
            <a:off x="7386320" y="2357120"/>
            <a:ext cx="4582450" cy="24282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MMF-GTAD Implementation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090D2D1-542D-4F97-A7FF-4AC98A9A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30" y="1227704"/>
            <a:ext cx="3788692" cy="53591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B851E65-B4CF-4643-8C4A-64E2BBD9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770" y="1227704"/>
            <a:ext cx="7080000" cy="424898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8260609-56BC-4ABF-A5A5-8C95723485BA}"/>
              </a:ext>
            </a:extLst>
          </p:cNvPr>
          <p:cNvSpPr/>
          <p:nvPr/>
        </p:nvSpPr>
        <p:spPr>
          <a:xfrm flipV="1">
            <a:off x="4888770" y="4744720"/>
            <a:ext cx="7080000" cy="7416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MMF-GTAD Implementation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Stakeholder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engagement (O1, O5)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0304" y="899308"/>
            <a:ext cx="91517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Food Systems Summit Science Days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July 2021 side event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“Risks to agriculture from air pollution”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organized by WMO and Indian Institute of Science Education and Research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presentations and panel discussion on the impact of ozone on agriculture and tools to address it, including MMF-GTAD</a:t>
            </a: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GB" alt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UNFCCC </a:t>
            </a:r>
            <a:r>
              <a:rPr lang="en-GB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 26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November 2021 side event at IPCC-WMO-UKMO pavilion, “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Atmospheric 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deposition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invisible threat – impacts on agriculture, ecosystem and 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oceans”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presentations on impacts of deposition and MMF-GTAD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GAW-supported side events IPCC-WMO-UKMO Pavilion at UNFCCC COP26 | World Meteorological Organization</a:t>
            </a: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803" y="1188120"/>
            <a:ext cx="2133805" cy="21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Stakeholder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engagement (O1)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16" y="1188675"/>
            <a:ext cx="100198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CA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with Swedish Environmental Research Institute (IVL)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analysis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of users and sponsors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Communication/consultation plan</a:t>
            </a:r>
          </a:p>
        </p:txBody>
      </p:sp>
      <p:graphicFrame>
        <p:nvGraphicFramePr>
          <p:cNvPr id="6" name="Platshållare för innehåll 8">
            <a:extLst>
              <a:ext uri="{FF2B5EF4-FFF2-40B4-BE49-F238E27FC236}">
                <a16:creationId xmlns:a16="http://schemas.microsoft.com/office/drawing/2014/main" id="{6B09281C-3ABE-4258-82F3-9E20C295F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37144"/>
              </p:ext>
            </p:extLst>
          </p:nvPr>
        </p:nvGraphicFramePr>
        <p:xfrm>
          <a:off x="2384384" y="2819891"/>
          <a:ext cx="8094950" cy="3752843"/>
        </p:xfrm>
        <a:graphic>
          <a:graphicData uri="http://schemas.openxmlformats.org/drawingml/2006/table">
            <a:tbl>
              <a:tblPr firstRow="1" firstCol="1" bandRow="1"/>
              <a:tblGrid>
                <a:gridCol w="1932314">
                  <a:extLst>
                    <a:ext uri="{9D8B030D-6E8A-4147-A177-3AD203B41FA5}">
                      <a16:colId xmlns:a16="http://schemas.microsoft.com/office/drawing/2014/main" val="2828232274"/>
                    </a:ext>
                  </a:extLst>
                </a:gridCol>
                <a:gridCol w="684622">
                  <a:extLst>
                    <a:ext uri="{9D8B030D-6E8A-4147-A177-3AD203B41FA5}">
                      <a16:colId xmlns:a16="http://schemas.microsoft.com/office/drawing/2014/main" val="1304856840"/>
                    </a:ext>
                  </a:extLst>
                </a:gridCol>
                <a:gridCol w="684622">
                  <a:extLst>
                    <a:ext uri="{9D8B030D-6E8A-4147-A177-3AD203B41FA5}">
                      <a16:colId xmlns:a16="http://schemas.microsoft.com/office/drawing/2014/main" val="2958047549"/>
                    </a:ext>
                  </a:extLst>
                </a:gridCol>
                <a:gridCol w="684622">
                  <a:extLst>
                    <a:ext uri="{9D8B030D-6E8A-4147-A177-3AD203B41FA5}">
                      <a16:colId xmlns:a16="http://schemas.microsoft.com/office/drawing/2014/main" val="1946245637"/>
                    </a:ext>
                  </a:extLst>
                </a:gridCol>
                <a:gridCol w="684622">
                  <a:extLst>
                    <a:ext uri="{9D8B030D-6E8A-4147-A177-3AD203B41FA5}">
                      <a16:colId xmlns:a16="http://schemas.microsoft.com/office/drawing/2014/main" val="1798884288"/>
                    </a:ext>
                  </a:extLst>
                </a:gridCol>
                <a:gridCol w="684622">
                  <a:extLst>
                    <a:ext uri="{9D8B030D-6E8A-4147-A177-3AD203B41FA5}">
                      <a16:colId xmlns:a16="http://schemas.microsoft.com/office/drawing/2014/main" val="3175434121"/>
                    </a:ext>
                  </a:extLst>
                </a:gridCol>
                <a:gridCol w="684622">
                  <a:extLst>
                    <a:ext uri="{9D8B030D-6E8A-4147-A177-3AD203B41FA5}">
                      <a16:colId xmlns:a16="http://schemas.microsoft.com/office/drawing/2014/main" val="2791848665"/>
                    </a:ext>
                  </a:extLst>
                </a:gridCol>
                <a:gridCol w="684622">
                  <a:extLst>
                    <a:ext uri="{9D8B030D-6E8A-4147-A177-3AD203B41FA5}">
                      <a16:colId xmlns:a16="http://schemas.microsoft.com/office/drawing/2014/main" val="3472602190"/>
                    </a:ext>
                  </a:extLst>
                </a:gridCol>
                <a:gridCol w="684622">
                  <a:extLst>
                    <a:ext uri="{9D8B030D-6E8A-4147-A177-3AD203B41FA5}">
                      <a16:colId xmlns:a16="http://schemas.microsoft.com/office/drawing/2014/main" val="1953287791"/>
                    </a:ext>
                  </a:extLst>
                </a:gridCol>
                <a:gridCol w="685660">
                  <a:extLst>
                    <a:ext uri="{9D8B030D-6E8A-4147-A177-3AD203B41FA5}">
                      <a16:colId xmlns:a16="http://schemas.microsoft.com/office/drawing/2014/main" val="2529498820"/>
                    </a:ext>
                  </a:extLst>
                </a:gridCol>
              </a:tblGrid>
              <a:tr h="15681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73126"/>
                  </a:ext>
                </a:extLst>
              </a:tr>
              <a:tr h="31121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Sept.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Oct.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Nov.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Dec.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Jan.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Feb.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5826"/>
                  </a:ext>
                </a:extLst>
              </a:tr>
              <a:tr h="31121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Assignment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58509"/>
                  </a:ext>
                </a:extLst>
              </a:tr>
              <a:tr h="31121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Mapping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stakeholders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703831"/>
                  </a:ext>
                </a:extLst>
              </a:tr>
              <a:tr h="31121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Advocate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initiative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761553"/>
                  </a:ext>
                </a:extLst>
              </a:tr>
              <a:tr h="6199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financial mechanisms through Business Model Canvas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74672"/>
                  </a:ext>
                </a:extLst>
              </a:tr>
              <a:tr h="31121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Advice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5040"/>
                  </a:ext>
                </a:extLst>
              </a:tr>
              <a:tr h="46560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stakeholder consultation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062"/>
                  </a:ext>
                </a:extLst>
              </a:tr>
              <a:tr h="15681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Deliverable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80335"/>
                  </a:ext>
                </a:extLst>
              </a:tr>
              <a:tr h="15681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Database (D1)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317773"/>
                  </a:ext>
                </a:extLst>
              </a:tr>
              <a:tr h="31121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outline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(D2)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383104"/>
                  </a:ext>
                </a:extLst>
              </a:tr>
              <a:tr h="15681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sv-SE" sz="1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</a:t>
                      </a: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(D3)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v-SE" sz="1600" dirty="0">
                        <a:effectLst/>
                        <a:latin typeface="Palatino Linotype" panose="0204050205050503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893371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10164147" y="5463250"/>
            <a:ext cx="474562" cy="92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0729731" y="5186516"/>
            <a:ext cx="135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Extended due to ongoing travel restrictions</a:t>
            </a:r>
            <a:endParaRPr lang="en-CA" dirty="0"/>
          </a:p>
        </p:txBody>
      </p:sp>
      <p:pic>
        <p:nvPicPr>
          <p:cNvPr id="11" name="Bildobjekt 9">
            <a:extLst>
              <a:ext uri="{FF2B5EF4-FFF2-40B4-BE49-F238E27FC236}">
                <a16:creationId xmlns:a16="http://schemas.microsoft.com/office/drawing/2014/main" id="{35ADB297-38DF-4FE8-A99C-B12F9F1B6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34" y="1390669"/>
            <a:ext cx="1123744" cy="8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Short-term objectives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4" name="Main graphic"/>
          <p:cNvPicPr/>
          <p:nvPr/>
        </p:nvPicPr>
        <p:blipFill>
          <a:blip r:embed="rId2"/>
          <a:stretch/>
        </p:blipFill>
        <p:spPr>
          <a:xfrm>
            <a:off x="763929" y="2329260"/>
            <a:ext cx="7634291" cy="4040956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643868" y="5347680"/>
            <a:ext cx="535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Fu et al., Improving Estimates of sulfur, nitrogen, and ozone total deposition through multi-model and measurement-model fusion </a:t>
            </a:r>
            <a:r>
              <a:rPr lang="en-US" sz="1800" i="1" dirty="0" smtClean="0"/>
              <a:t>approaches. </a:t>
            </a:r>
            <a:r>
              <a:rPr lang="fr-FR" sz="1800" i="1" dirty="0" smtClean="0"/>
              <a:t>Environ. </a:t>
            </a:r>
            <a:r>
              <a:rPr lang="fr-FR" sz="1800" i="1" dirty="0" err="1" smtClean="0"/>
              <a:t>Sci</a:t>
            </a:r>
            <a:r>
              <a:rPr lang="fr-FR" sz="1800" i="1" dirty="0" smtClean="0"/>
              <a:t>. </a:t>
            </a:r>
            <a:r>
              <a:rPr lang="fr-FR" sz="1800" i="1" dirty="0" err="1" smtClean="0"/>
              <a:t>Technol</a:t>
            </a:r>
            <a:r>
              <a:rPr lang="fr-FR" sz="1800" i="1" dirty="0" smtClean="0"/>
              <a:t>.</a:t>
            </a:r>
            <a:r>
              <a:rPr lang="fr-FR" sz="1800" dirty="0" smtClean="0"/>
              <a:t> 2022, 56, 4, 2134-2142</a:t>
            </a:r>
            <a:endParaRPr lang="en-CA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777544" y="981916"/>
            <a:ext cx="548701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Publication of overview paper (O5):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Identifies need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Reviews state of the science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Discusses limitations</a:t>
            </a:r>
          </a:p>
          <a:p>
            <a:pPr marL="509588" lvl="1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Lays out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Short-term objectives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25033" y="1194122"/>
            <a:ext cx="11109767" cy="482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 eaLnBrk="0" fontAlgn="base" hangingPunct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 eaLnBrk="0" fontAlgn="base" hangingPunct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en-US" sz="28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Completion </a:t>
            </a:r>
            <a:r>
              <a:rPr lang="en-US" sz="28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of the data gathering activity </a:t>
            </a:r>
            <a:r>
              <a:rPr lang="en-US" sz="28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 </a:t>
            </a:r>
            <a:r>
              <a:rPr lang="en-US" sz="28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December </a:t>
            </a:r>
            <a:r>
              <a:rPr lang="en-US" sz="28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2021 (O3)</a:t>
            </a:r>
            <a:endParaRPr lang="en-US" sz="28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Harmonized 2010 data from </a:t>
            </a: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major regional and national monitoring networks in Europe, N. America, East Asia, Africa</a:t>
            </a: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Publically available </a:t>
            </a: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scripts</a:t>
            </a:r>
          </a:p>
          <a:p>
            <a:pPr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At Norwegian Institute for Air Research (NILU, W. Aas) with WMO support</a:t>
            </a:r>
          </a:p>
          <a:p>
            <a:pPr lvl="1" indent="-342900">
              <a:buClrTx/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CA" sz="2800" kern="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CA" sz="2800" b="1" kern="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Initialization of 2010 global pilot projects (O1, O3) </a:t>
            </a:r>
          </a:p>
          <a:p>
            <a:pPr marL="741363" lvl="1" indent="-27940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Ozone deposition underway at Boston U (J. Geddes) with ECCC support</a:t>
            </a:r>
          </a:p>
          <a:p>
            <a:pPr marL="741363" lvl="1" indent="-279400">
              <a:buFont typeface="Arial" panose="020B0604020202020204" pitchFamily="34" charset="0"/>
              <a:buChar char="•"/>
              <a:tabLst>
                <a:tab pos="741363" algn="l"/>
              </a:tabLst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Global N and S based on 2010 HTAP multi-model mean, IDW approach (J.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Fu, U. of Tennessee)</a:t>
            </a:r>
            <a:endParaRPr 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 noGrp="1"/>
          </p:cNvSpPr>
          <p:nvPr>
            <p:ph type="title"/>
          </p:nvPr>
        </p:nvSpPr>
        <p:spPr>
          <a:xfrm>
            <a:off x="762000" y="66676"/>
            <a:ext cx="9574934" cy="1143000"/>
          </a:xfrm>
        </p:spPr>
        <p:txBody>
          <a:bodyPr/>
          <a:lstStyle/>
          <a:p>
            <a:pPr marL="203200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en-US" sz="3200" b="1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Outline</a:t>
            </a:r>
            <a:endParaRPr lang="en-US" altLang="en-US" sz="32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6365"/>
            <a:ext cx="10972800" cy="4829801"/>
          </a:xfrm>
        </p:spPr>
        <p:txBody>
          <a:bodyPr/>
          <a:lstStyle/>
          <a:p>
            <a:pPr marL="7175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Overview of Initiative goals</a:t>
            </a:r>
          </a:p>
          <a:p>
            <a:pPr marL="7175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Updates since 2020 </a:t>
            </a:r>
          </a:p>
          <a:p>
            <a:pPr marL="717550" indent="-514350">
              <a:buFont typeface="+mj-lt"/>
              <a:buAutoNum type="arabicPeriod"/>
            </a:pPr>
            <a:r>
              <a:rPr lang="en-CA" b="1" dirty="0" smtClean="0"/>
              <a:t>Upcoming activities</a:t>
            </a:r>
          </a:p>
          <a:p>
            <a:pPr marL="857250" lvl="1" indent="-222250">
              <a:buFont typeface="Arial" panose="020B0604020202020204" pitchFamily="34" charset="0"/>
              <a:buChar char="•"/>
            </a:pPr>
            <a:r>
              <a:rPr lang="en-CA" b="1" dirty="0"/>
              <a:t> </a:t>
            </a:r>
            <a:r>
              <a:rPr lang="en-CA" dirty="0"/>
              <a:t>Release of global pilot </a:t>
            </a:r>
            <a:r>
              <a:rPr lang="en-CA" dirty="0" smtClean="0"/>
              <a:t>output</a:t>
            </a:r>
            <a:endParaRPr lang="en-CA" dirty="0"/>
          </a:p>
          <a:p>
            <a:pPr marL="857250" lvl="1" indent="-222250">
              <a:buFont typeface="Arial" panose="020B0604020202020204" pitchFamily="34" charset="0"/>
              <a:buChar char="•"/>
            </a:pPr>
            <a:r>
              <a:rPr lang="en-CA" dirty="0" smtClean="0"/>
              <a:t> Stakeholder meeting and consultations</a:t>
            </a:r>
          </a:p>
          <a:p>
            <a:pPr marL="857250" lvl="1" indent="-222250">
              <a:buFont typeface="Arial" panose="020B0604020202020204" pitchFamily="34" charset="0"/>
              <a:buChar char="•"/>
            </a:pPr>
            <a:r>
              <a:rPr lang="en-CA" dirty="0"/>
              <a:t> </a:t>
            </a:r>
            <a:r>
              <a:rPr lang="en-CA" dirty="0" smtClean="0"/>
              <a:t>MMF techniques workshop</a:t>
            </a:r>
          </a:p>
          <a:p>
            <a:pPr marL="635000" lvl="1" indent="0">
              <a:buNone/>
            </a:pPr>
            <a:endParaRPr lang="en-CA" dirty="0"/>
          </a:p>
          <a:p>
            <a:pPr marL="717550" indent="-514350">
              <a:buFont typeface="+mj-lt"/>
              <a:buAutoNum type="arabicPeriod"/>
            </a:pP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23012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Upcoming activities</a:t>
            </a:r>
            <a:endParaRPr lang="en-US" sz="32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74563" y="1402467"/>
            <a:ext cx="4572000" cy="459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 eaLnBrk="0" fontAlgn="base" hangingPunct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 eaLnBrk="0" fontAlgn="base" hangingPunct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en-US" sz="2800" b="1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Stakeholder consultation</a:t>
            </a:r>
            <a:endParaRPr lang="en-US" sz="28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Suggested strategy: identify users and then associated sponsors</a:t>
            </a:r>
          </a:p>
          <a:p>
            <a:pPr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Use case studies from regions to show utility</a:t>
            </a:r>
          </a:p>
          <a:p>
            <a:pPr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Provide demonstration global </a:t>
            </a:r>
            <a:r>
              <a:rPr lang="en-US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products from pilot projects</a:t>
            </a: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 indent="-342900">
              <a:buClrTx/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 descr="Concept for identifying stakeholders_okt2021 (003).pptx [Read-Only]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t="21941" r="6493" b="8523"/>
          <a:stretch/>
        </p:blipFill>
        <p:spPr>
          <a:xfrm>
            <a:off x="5058137" y="1387922"/>
            <a:ext cx="7133863" cy="40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Upcoming activities</a:t>
            </a:r>
            <a:endParaRPr lang="en-US" sz="32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25033" y="1194122"/>
            <a:ext cx="11109767" cy="482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 eaLnBrk="0" fontAlgn="base" hangingPunct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 eaLnBrk="0" fontAlgn="base" hangingPunct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800" b="1" kern="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MMF-GTAD Techniques Workshop</a:t>
            </a:r>
            <a:endParaRPr lang="en-US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7940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Virtual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 symposium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week of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19-23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September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pPr marL="1314450" lvl="2" indent="-279400"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on state of the science since 2019</a:t>
            </a:r>
          </a:p>
          <a:p>
            <a:pPr marL="1314450" lvl="2" indent="-279400"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 development (O2)</a:t>
            </a:r>
          </a:p>
          <a:p>
            <a:pPr marL="1314450" lvl="2" indent="-279400"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Capacity building (O5)</a:t>
            </a:r>
          </a:p>
          <a:p>
            <a:pPr marL="914400" lvl="1" indent="-279400"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In-person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expert meeting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6-7 October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pPr marL="1314450" lvl="2" indent="-279400"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 plans for moving Initiative forward in light of stakeholder needs, operational approaches, and current techniques (O3, O4)</a:t>
            </a:r>
            <a:endParaRPr 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 noGrp="1"/>
          </p:cNvSpPr>
          <p:nvPr>
            <p:ph type="title"/>
          </p:nvPr>
        </p:nvSpPr>
        <p:spPr>
          <a:xfrm>
            <a:off x="762000" y="66676"/>
            <a:ext cx="9574934" cy="1143000"/>
          </a:xfrm>
        </p:spPr>
        <p:txBody>
          <a:bodyPr/>
          <a:lstStyle/>
          <a:p>
            <a:pPr marL="203200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en-US" sz="3200" b="1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Outline</a:t>
            </a:r>
            <a:endParaRPr lang="en-US" altLang="en-US" sz="32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6365"/>
            <a:ext cx="10972800" cy="4829801"/>
          </a:xfrm>
        </p:spPr>
        <p:txBody>
          <a:bodyPr/>
          <a:lstStyle/>
          <a:p>
            <a:pPr marL="717550" indent="-514350">
              <a:buFont typeface="+mj-lt"/>
              <a:buAutoNum type="arabicPeriod"/>
            </a:pPr>
            <a:r>
              <a:rPr lang="en-CA" b="1" dirty="0" smtClean="0"/>
              <a:t>Overview of initiative goals</a:t>
            </a:r>
          </a:p>
          <a:p>
            <a:pPr marL="717550" indent="-514350">
              <a:buFont typeface="+mj-lt"/>
              <a:buAutoNum type="arabicPeriod"/>
            </a:pPr>
            <a:r>
              <a:rPr lang="en-CA" b="1" dirty="0" smtClean="0"/>
              <a:t>Updates since 2020 </a:t>
            </a:r>
          </a:p>
          <a:p>
            <a:pPr marL="717550" indent="-514350">
              <a:buFont typeface="+mj-lt"/>
              <a:buAutoNum type="arabicPeriod"/>
            </a:pPr>
            <a:r>
              <a:rPr lang="en-CA" b="1" dirty="0" smtClean="0"/>
              <a:t>Upcoming activities</a:t>
            </a:r>
          </a:p>
          <a:p>
            <a:pPr marL="717550" indent="-514350">
              <a:buFont typeface="+mj-lt"/>
              <a:buAutoNum type="arabicPeriod"/>
            </a:pPr>
            <a:endParaRPr lang="en-CA" dirty="0"/>
          </a:p>
          <a:p>
            <a:pPr marL="717550" indent="-514350">
              <a:buFont typeface="+mj-lt"/>
              <a:buAutoNum type="arabicPeriod"/>
            </a:pPr>
            <a:endParaRPr lang="en-C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chemeClr val="bg2"/>
                </a:solidFill>
                <a:latin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Summary</a:t>
            </a:r>
            <a:endParaRPr lang="en-C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6365"/>
            <a:ext cx="10972800" cy="4829801"/>
          </a:xfrm>
        </p:spPr>
        <p:txBody>
          <a:bodyPr/>
          <a:lstStyle/>
          <a:p>
            <a:pPr marL="571500" indent="-368300">
              <a:spcAft>
                <a:spcPts val="1200"/>
              </a:spcAft>
            </a:pPr>
            <a:r>
              <a:rPr lang="en-CA" b="1" dirty="0" smtClean="0"/>
              <a:t>The </a:t>
            </a:r>
            <a:r>
              <a:rPr lang="en-CA" b="1" dirty="0"/>
              <a:t>MMF-GTAD Initiative</a:t>
            </a:r>
            <a:r>
              <a:rPr lang="en-CA" dirty="0"/>
              <a:t> will provide ongoing atmospheric deposition estimates that are consistent around the </a:t>
            </a:r>
            <a:r>
              <a:rPr lang="en-CA" dirty="0" smtClean="0"/>
              <a:t>globe to address societal needs (long-term goal)</a:t>
            </a:r>
            <a:endParaRPr lang="en-CA" dirty="0"/>
          </a:p>
          <a:p>
            <a:pPr marL="571500" indent="-368300">
              <a:spcAft>
                <a:spcPts val="1200"/>
              </a:spcAft>
            </a:pPr>
            <a:r>
              <a:rPr lang="en-CA" dirty="0"/>
              <a:t>Initial products will include </a:t>
            </a:r>
            <a:r>
              <a:rPr lang="en-CA" b="1" dirty="0"/>
              <a:t>dry deposition of O</a:t>
            </a:r>
            <a:r>
              <a:rPr lang="en-CA" b="1" baseline="-25000" dirty="0"/>
              <a:t>3</a:t>
            </a:r>
            <a:r>
              <a:rPr lang="en-CA" b="1" dirty="0"/>
              <a:t> </a:t>
            </a:r>
            <a:r>
              <a:rPr lang="en-CA" dirty="0"/>
              <a:t>and </a:t>
            </a:r>
            <a:r>
              <a:rPr lang="en-CA" b="1" dirty="0"/>
              <a:t>total deposition of nitrogen and </a:t>
            </a:r>
            <a:r>
              <a:rPr lang="en-CA" b="1" dirty="0" smtClean="0"/>
              <a:t>sulphur</a:t>
            </a:r>
          </a:p>
          <a:p>
            <a:pPr marL="571500" indent="-368300">
              <a:spcAft>
                <a:spcPts val="1200"/>
              </a:spcAft>
            </a:pPr>
            <a:r>
              <a:rPr lang="en-CA" dirty="0" smtClean="0"/>
              <a:t>We continue to move forward on all of our listed objectives with the committed support of GAW/WMO and the steering committee</a:t>
            </a:r>
          </a:p>
          <a:p>
            <a:pPr marL="571500" indent="-368300">
              <a:spcAft>
                <a:spcPts val="1200"/>
              </a:spcAft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3908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>
          <a:xfrm>
            <a:off x="1981200" y="203203"/>
            <a:ext cx="8229600" cy="91559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32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MMF-GTAD Steering Committee </a:t>
            </a:r>
          </a:p>
        </p:txBody>
      </p:sp>
      <p:sp>
        <p:nvSpPr>
          <p:cNvPr id="9219" name="Text Placeholder 2"/>
          <p:cNvSpPr txBox="1">
            <a:spLocks noGrp="1"/>
          </p:cNvSpPr>
          <p:nvPr>
            <p:ph type="body" idx="1"/>
          </p:nvPr>
        </p:nvSpPr>
        <p:spPr>
          <a:xfrm>
            <a:off x="1524000" y="1039816"/>
            <a:ext cx="9025666" cy="5214937"/>
          </a:xfrm>
        </p:spPr>
        <p:txBody>
          <a:bodyPr/>
          <a:lstStyle/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Amanda Cole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Environment and Climate Change Canada,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Canada (chair)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Wenche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Aas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Norwegian Institute for Air Research, Norway</a:t>
            </a: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Camilla Andersson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Swedish Meteorological and Hydrological Institute, Sweden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Leonard Barrie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McGill &amp; Stockholm Universities, The Cyprus Institute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Frank </a:t>
            </a: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Dentener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European Commission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Joshua Fu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University of Tennessee, USA</a:t>
            </a: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fr-CH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Corinne </a:t>
            </a:r>
            <a:r>
              <a:rPr lang="fr-CH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Galy-Lacaux</a:t>
            </a:r>
            <a:r>
              <a:rPr lang="fr-CH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CNRS, France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Jeffrey Geddes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Boston University, USA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Maria Kanakidou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University of Crete, Greece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fr-CH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Fabien </a:t>
            </a:r>
            <a:r>
              <a:rPr lang="fr-CH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Paulot</a:t>
            </a:r>
            <a:r>
              <a:rPr lang="fr-CH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NOAA, USA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Donna Schwede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US Environmental Protection Agency, USA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Robert Vet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Retired from ECCC,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Canada</a:t>
            </a: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Lorenzo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Labrador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GAW Secretariat</a:t>
            </a: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03200" indent="0" eaLnBrk="1" hangingPunct="1">
              <a:spcBef>
                <a:spcPts val="638"/>
              </a:spcBef>
              <a:buClr>
                <a:srgbClr val="000000"/>
              </a:buClr>
              <a:buSzTx/>
              <a:buNone/>
            </a:pPr>
            <a:endParaRPr lang="en-CA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 noGrp="1"/>
          </p:cNvSpPr>
          <p:nvPr>
            <p:ph type="title"/>
          </p:nvPr>
        </p:nvSpPr>
        <p:spPr>
          <a:xfrm>
            <a:off x="762000" y="66676"/>
            <a:ext cx="9574934" cy="1143000"/>
          </a:xfrm>
        </p:spPr>
        <p:txBody>
          <a:bodyPr/>
          <a:lstStyle/>
          <a:p>
            <a:pPr marL="203200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en-US" sz="32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Atmospheric deposition is a key component of the Earth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03943"/>
            <a:ext cx="3850452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Loss </a:t>
            </a:r>
            <a:r>
              <a:rPr lang="en-US" sz="2000" kern="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process </a:t>
            </a:r>
            <a:r>
              <a:rPr lang="en-US" sz="20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for airborne pollutants, therefore a critical term for concentrations in the air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Pathway for pollutants to enter terrestrial and aquatic ecosystems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Once deposited, pollutants can cause both short-term and cumulative effects, including indirect </a:t>
            </a:r>
            <a:r>
              <a:rPr lang="en-US" sz="2000" kern="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effects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1503943"/>
            <a:ext cx="6655724" cy="49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4" y="274637"/>
            <a:ext cx="8417859" cy="11430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bg2"/>
                </a:solidFill>
                <a:latin typeface="Cambria" panose="02040503050406030204" pitchFamily="18" charset="0"/>
                <a:cs typeface="Arial" panose="020B0604020202020204" pitchFamily="34" charset="0"/>
                <a:sym typeface="Calibri" panose="020F0502020204030204" pitchFamily="34" charset="0"/>
              </a:rPr>
              <a:t>Atmospheric Deposition and Sustainable Development</a:t>
            </a:r>
            <a:endParaRPr lang="en-C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23" y="1552042"/>
            <a:ext cx="11107676" cy="1526824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2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and indirect links to UN </a:t>
            </a:r>
            <a:r>
              <a:rPr lang="en-US" sz="2800" kern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Development 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 due to impacts of atmospheric deposition </a:t>
            </a:r>
            <a:r>
              <a:rPr lang="en-US" sz="2800" kern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O</a:t>
            </a:r>
            <a:r>
              <a:rPr lang="en-US" sz="2800" kern="12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kern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 and S on </a:t>
            </a:r>
            <a:r>
              <a:rPr lang="en-US" sz="2800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 yields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nitrate leaching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acidification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eutrophication</a:t>
            </a:r>
            <a:r>
              <a:rPr lang="en-US" sz="2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800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</a:p>
          <a:p>
            <a:endParaRPr lang="en-C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44421" y="3229341"/>
            <a:ext cx="6929197" cy="3280463"/>
            <a:chOff x="2644421" y="3078866"/>
            <a:chExt cx="6929197" cy="328046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421" y="3078866"/>
              <a:ext cx="1554217" cy="15542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081" y="3078866"/>
              <a:ext cx="1554217" cy="155421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741" y="3078866"/>
              <a:ext cx="1554217" cy="15542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401" y="3078866"/>
              <a:ext cx="1554217" cy="155421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421" y="4804411"/>
              <a:ext cx="1554217" cy="15542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081" y="4804412"/>
              <a:ext cx="1554217" cy="155421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741" y="4805112"/>
              <a:ext cx="1554217" cy="155421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401" y="4804412"/>
              <a:ext cx="1554217" cy="155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6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337929" y="302368"/>
            <a:ext cx="11165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Why a WMO GAW Initiative?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8F8A20-2E91-4153-B163-D42A2D8CBA63}"/>
              </a:ext>
            </a:extLst>
          </p:cNvPr>
          <p:cNvSpPr txBox="1"/>
          <p:nvPr/>
        </p:nvSpPr>
        <p:spPr>
          <a:xfrm>
            <a:off x="2688523" y="5927242"/>
            <a:ext cx="7856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“Science for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Services”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initiative focused on deposition can support decision-making where data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789EB-32B4-45A6-BE9C-DB8781682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21" y="1448140"/>
            <a:ext cx="5794638" cy="4302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A4B1A-40ED-43B7-A7FE-8817E12D63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946"/>
          <a:stretch/>
        </p:blipFill>
        <p:spPr>
          <a:xfrm>
            <a:off x="6839137" y="1441316"/>
            <a:ext cx="4162074" cy="24702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DEBAB5F-45A7-4A97-8F3E-F03901B07FD1}"/>
              </a:ext>
            </a:extLst>
          </p:cNvPr>
          <p:cNvGrpSpPr/>
          <p:nvPr/>
        </p:nvGrpSpPr>
        <p:grpSpPr>
          <a:xfrm>
            <a:off x="6839138" y="4008596"/>
            <a:ext cx="4162073" cy="1735457"/>
            <a:chOff x="7052348" y="4523231"/>
            <a:chExt cx="4042372" cy="168554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22855E9-BEB9-4573-AE46-21A9CF34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2348" y="4523231"/>
              <a:ext cx="2494336" cy="1685545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8ADB471-170C-45D9-9321-0BA255ADC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00319" y="4523231"/>
              <a:ext cx="1494401" cy="1685545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3AB875-B308-4214-94E0-11709CD6CBA7}"/>
              </a:ext>
            </a:extLst>
          </p:cNvPr>
          <p:cNvSpPr txBox="1"/>
          <p:nvPr/>
        </p:nvSpPr>
        <p:spPr>
          <a:xfrm>
            <a:off x="837714" y="1129288"/>
            <a:ext cx="221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Franklin Gothic Book" panose="020B0503020102020204" pitchFamily="34" charset="0"/>
              </a:rPr>
              <a:t>Turnock</a:t>
            </a:r>
            <a:r>
              <a:rPr lang="en-US" dirty="0">
                <a:latin typeface="Franklin Gothic Book" panose="020B0503020102020204" pitchFamily="34" charset="0"/>
              </a:rPr>
              <a:t> et al. (2020)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0B4DFD-BC1E-4A8B-82C0-FF830E1A96E2}"/>
              </a:ext>
            </a:extLst>
          </p:cNvPr>
          <p:cNvSpPr txBox="1"/>
          <p:nvPr/>
        </p:nvSpPr>
        <p:spPr>
          <a:xfrm>
            <a:off x="9290247" y="1117189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Franklin Gothic Book" panose="020B0503020102020204" pitchFamily="34" charset="0"/>
              </a:rPr>
              <a:t>Vet et al. (2014)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404D47-40FE-4C3F-861F-FC94FC4D141E}"/>
              </a:ext>
            </a:extLst>
          </p:cNvPr>
          <p:cNvSpPr txBox="1"/>
          <p:nvPr/>
        </p:nvSpPr>
        <p:spPr>
          <a:xfrm>
            <a:off x="8917899" y="5715366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Franklin Gothic Book" panose="020B0503020102020204" pitchFamily="34" charset="0"/>
              </a:rPr>
              <a:t>Geddes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8462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 noGrp="1"/>
          </p:cNvSpPr>
          <p:nvPr>
            <p:ph type="title"/>
          </p:nvPr>
        </p:nvSpPr>
        <p:spPr>
          <a:xfrm>
            <a:off x="1266096" y="111128"/>
            <a:ext cx="9261998" cy="11505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en-US" sz="3200" b="1" dirty="0">
                <a:solidFill>
                  <a:schemeClr val="bg2"/>
                </a:solidFill>
                <a:latin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MMF-GTAD: a Science-for-Services Initiative</a:t>
            </a:r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927597" y="1598281"/>
            <a:ext cx="10730284" cy="16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order to assess the impacts of atmospheric deposition on the environment and the UN Sustainable Development Goals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there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need for 'best possible' atmospheric deposition maps produced operationally on a global scale. 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this we propose using  “Measurement-Model Fusion.”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28" name="Shape 413" descr="gaw_logo_acronym_horizontal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53" y="111128"/>
            <a:ext cx="14398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08" y="3429001"/>
            <a:ext cx="5888142" cy="276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644779" y="6317723"/>
            <a:ext cx="567160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Adapted from Schwede et al., 2019, and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Andersson et al., 2018. </a:t>
            </a:r>
            <a:endParaRPr lang="en-US" alt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597" y="4200211"/>
            <a:ext cx="1932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Existing and emerging </a:t>
            </a:r>
            <a:r>
              <a:rPr lang="en-CA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regional products provide templates and case studies</a:t>
            </a:r>
          </a:p>
        </p:txBody>
      </p:sp>
      <p:pic>
        <p:nvPicPr>
          <p:cNvPr id="9" name="圖片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39" y="3274917"/>
            <a:ext cx="1871133" cy="2898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 noGrp="1"/>
          </p:cNvSpPr>
          <p:nvPr>
            <p:ph type="title"/>
          </p:nvPr>
        </p:nvSpPr>
        <p:spPr>
          <a:xfrm>
            <a:off x="762000" y="66676"/>
            <a:ext cx="9574934" cy="1143000"/>
          </a:xfrm>
        </p:spPr>
        <p:txBody>
          <a:bodyPr/>
          <a:lstStyle/>
          <a:p>
            <a:pPr marL="203200" eaLnBrk="1" hangingPunct="1">
              <a:spcBef>
                <a:spcPct val="0"/>
              </a:spcBef>
              <a:buClr>
                <a:srgbClr val="000000"/>
              </a:buClr>
            </a:pPr>
            <a:r>
              <a:rPr lang="en-US" altLang="en-US" sz="3200" b="1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Calibri" panose="020F0502020204030204" pitchFamily="34" charset="0"/>
              </a:rPr>
              <a:t>Outline</a:t>
            </a:r>
            <a:endParaRPr lang="en-US" altLang="en-US" sz="32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6365"/>
            <a:ext cx="10972800" cy="4829801"/>
          </a:xfrm>
        </p:spPr>
        <p:txBody>
          <a:bodyPr/>
          <a:lstStyle/>
          <a:p>
            <a:pPr marL="7175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Overview of Initiative goals</a:t>
            </a:r>
          </a:p>
          <a:p>
            <a:pPr marL="717550" indent="-514350">
              <a:buFont typeface="+mj-lt"/>
              <a:buAutoNum type="arabicPeriod"/>
            </a:pPr>
            <a:r>
              <a:rPr lang="en-CA" b="1" dirty="0" smtClean="0"/>
              <a:t>Updates since 2020:</a:t>
            </a:r>
          </a:p>
          <a:p>
            <a:pPr marL="857250" lvl="1" indent="-222250">
              <a:buFont typeface="Arial" panose="020B0604020202020204" pitchFamily="34" charset="0"/>
              <a:buChar char="•"/>
            </a:pPr>
            <a:r>
              <a:rPr lang="en-CA" dirty="0" smtClean="0"/>
              <a:t> Implementation Plan</a:t>
            </a:r>
          </a:p>
          <a:p>
            <a:pPr marL="857250" lvl="1" indent="-222250">
              <a:buFont typeface="Arial" panose="020B0604020202020204" pitchFamily="34" charset="0"/>
              <a:buChar char="•"/>
            </a:pPr>
            <a:r>
              <a:rPr lang="en-CA" dirty="0"/>
              <a:t> </a:t>
            </a:r>
            <a:r>
              <a:rPr lang="en-CA" dirty="0" smtClean="0"/>
              <a:t>Stakeholder engagement </a:t>
            </a:r>
          </a:p>
          <a:p>
            <a:pPr marL="857250" lvl="1" indent="-222250">
              <a:buFont typeface="Arial" panose="020B0604020202020204" pitchFamily="34" charset="0"/>
              <a:buChar char="•"/>
            </a:pPr>
            <a:r>
              <a:rPr lang="en-CA" dirty="0"/>
              <a:t> </a:t>
            </a:r>
            <a:r>
              <a:rPr lang="en-CA" dirty="0" smtClean="0"/>
              <a:t>Short-term objectives</a:t>
            </a:r>
            <a:r>
              <a:rPr lang="en-CA" b="1" dirty="0" smtClean="0"/>
              <a:t> </a:t>
            </a:r>
          </a:p>
          <a:p>
            <a:pPr marL="7175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Upcoming activities</a:t>
            </a:r>
          </a:p>
          <a:p>
            <a:pPr marL="717550" indent="-514350">
              <a:buFont typeface="+mj-lt"/>
              <a:buAutoNum type="arabicPeriod"/>
            </a:pPr>
            <a:endParaRPr lang="en-CA" dirty="0"/>
          </a:p>
          <a:p>
            <a:pPr marL="717550" indent="-514350">
              <a:buFont typeface="+mj-lt"/>
              <a:buAutoNum type="arabicPeriod"/>
            </a:pP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23128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D0CF36D-A93B-43C9-9594-78D08E9C0F9C}"/>
              </a:ext>
            </a:extLst>
          </p:cNvPr>
          <p:cNvSpPr txBox="1"/>
          <p:nvPr/>
        </p:nvSpPr>
        <p:spPr>
          <a:xfrm>
            <a:off x="4846536" y="1299167"/>
            <a:ext cx="67995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Outlines the motivation for MMF-GTAD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Identifies potential stakeholders/users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Lays out initiative objectives 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https://library.wmo.int/doc_num.php?explnum_id=10831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9742AA-FDC2-4AF6-86D2-EACCB6336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30" y="1227704"/>
            <a:ext cx="3788692" cy="535913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MMF-GTAD Implementation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5CBBD7-6129-4249-A6F4-2C019829F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770" y="1227704"/>
            <a:ext cx="7080000" cy="42489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090D2D1-542D-4F97-A7FF-4AC98A9A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30" y="1227704"/>
            <a:ext cx="3788692" cy="5359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0E7F0E-8591-4B5A-8692-6EDFC0D4C0CD}"/>
              </a:ext>
            </a:extLst>
          </p:cNvPr>
          <p:cNvSpPr/>
          <p:nvPr/>
        </p:nvSpPr>
        <p:spPr>
          <a:xfrm>
            <a:off x="4888770" y="2357120"/>
            <a:ext cx="2497550" cy="24282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7F40F7-A982-4EDE-8494-52ED5F1032F3}"/>
              </a:ext>
            </a:extLst>
          </p:cNvPr>
          <p:cNvSpPr txBox="1"/>
          <p:nvPr/>
        </p:nvSpPr>
        <p:spPr>
          <a:xfrm>
            <a:off x="1559865" y="180828"/>
            <a:ext cx="907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MMF-GTAD Implementation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8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38086</TotalTime>
  <Words>1410</Words>
  <Application>Microsoft Office PowerPoint</Application>
  <PresentationFormat>Widescreen</PresentationFormat>
  <Paragraphs>281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Times New Roman</vt:lpstr>
      <vt:lpstr>Palatino Linotype</vt:lpstr>
      <vt:lpstr>Adobe Devanagari</vt:lpstr>
      <vt:lpstr>Georgia</vt:lpstr>
      <vt:lpstr>Cambria</vt:lpstr>
      <vt:lpstr>Arial</vt:lpstr>
      <vt:lpstr>Franklin Gothic Book</vt:lpstr>
      <vt:lpstr>Calibri</vt:lpstr>
      <vt:lpstr>Wingdings</vt:lpstr>
      <vt:lpstr>Arial Narrow</vt:lpstr>
      <vt:lpstr>WMO_WHITE_Powerpoint_en_fr</vt:lpstr>
      <vt:lpstr>PowerPoint Presentation</vt:lpstr>
      <vt:lpstr>Outline</vt:lpstr>
      <vt:lpstr>Atmospheric deposition is a key component of the Earth System</vt:lpstr>
      <vt:lpstr>Atmospheric Deposition and Sustainable Development</vt:lpstr>
      <vt:lpstr>PowerPoint Presentation</vt:lpstr>
      <vt:lpstr>MMF-GTAD: a Science-for-Services Initiative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Summary</vt:lpstr>
      <vt:lpstr>MMF-GTAD Steering Committee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Carmichael, Gregory R</dc:creator>
  <cp:lastModifiedBy>Cole,Amanda (ECCC)</cp:lastModifiedBy>
  <cp:revision>400</cp:revision>
  <cp:lastPrinted>2020-05-10T19:36:41Z</cp:lastPrinted>
  <dcterms:modified xsi:type="dcterms:W3CDTF">2022-05-03T15:33:31Z</dcterms:modified>
</cp:coreProperties>
</file>