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19"/>
  </p:notesMasterIdLst>
  <p:sldIdLst>
    <p:sldId id="256" r:id="rId3"/>
    <p:sldId id="319" r:id="rId4"/>
    <p:sldId id="374" r:id="rId5"/>
    <p:sldId id="547" r:id="rId6"/>
    <p:sldId id="548" r:id="rId7"/>
    <p:sldId id="545" r:id="rId8"/>
    <p:sldId id="376" r:id="rId9"/>
    <p:sldId id="1121" r:id="rId10"/>
    <p:sldId id="1119" r:id="rId11"/>
    <p:sldId id="618" r:id="rId12"/>
    <p:sldId id="617" r:id="rId13"/>
    <p:sldId id="592" r:id="rId14"/>
    <p:sldId id="1123" r:id="rId15"/>
    <p:sldId id="257" r:id="rId16"/>
    <p:sldId id="1122" r:id="rId17"/>
    <p:sldId id="1024" r:id="rId1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ksana Tarasova" initials="OT" lastIdx="3" clrIdx="0">
    <p:extLst>
      <p:ext uri="{19B8F6BF-5375-455C-9EA6-DF929625EA0E}">
        <p15:presenceInfo xmlns:p15="http://schemas.microsoft.com/office/powerpoint/2012/main" userId="Oksana Tarasov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204" autoAdjust="0"/>
  </p:normalViewPr>
  <p:slideViewPr>
    <p:cSldViewPr snapToGrid="0" snapToObjects="1">
      <p:cViewPr varScale="1">
        <p:scale>
          <a:sx n="112" d="100"/>
          <a:sy n="112" d="100"/>
        </p:scale>
        <p:origin x="110" y="20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4C9B74D-28B6-0741-BB67-842118E3470A}" type="datetimeFigureOut">
              <a:rPr lang="en-US" smtClean="0"/>
              <a:t>5/2/2022</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928ADA3-4A58-8342-91D1-C8BBFB224056}" type="slidenum">
              <a:rPr lang="en-US" smtClean="0"/>
              <a:t>‹#›</a:t>
            </a:fld>
            <a:endParaRPr lang="en-US"/>
          </a:p>
        </p:txBody>
      </p:sp>
    </p:spTree>
    <p:extLst>
      <p:ext uri="{BB962C8B-B14F-4D97-AF65-F5344CB8AC3E}">
        <p14:creationId xmlns:p14="http://schemas.microsoft.com/office/powerpoint/2010/main" val="28221398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61998314-0968-4491-BDBD-45E0D0F60B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3176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61998314-0968-4491-BDBD-45E0D0F60B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9148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1998314-0968-4491-BDBD-45E0D0F60BC1}" type="slidenum">
              <a:rPr lang="en-US" smtClean="0"/>
              <a:t>4</a:t>
            </a:fld>
            <a:endParaRPr lang="en-US"/>
          </a:p>
        </p:txBody>
      </p:sp>
    </p:spTree>
    <p:extLst>
      <p:ext uri="{BB962C8B-B14F-4D97-AF65-F5344CB8AC3E}">
        <p14:creationId xmlns:p14="http://schemas.microsoft.com/office/powerpoint/2010/main" val="3519524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998314-0968-4491-BDBD-45E0D0F60BC1}" type="slidenum">
              <a:rPr lang="en-US" smtClean="0"/>
              <a:t>5</a:t>
            </a:fld>
            <a:endParaRPr lang="en-US"/>
          </a:p>
        </p:txBody>
      </p:sp>
    </p:spTree>
    <p:extLst>
      <p:ext uri="{BB962C8B-B14F-4D97-AF65-F5344CB8AC3E}">
        <p14:creationId xmlns:p14="http://schemas.microsoft.com/office/powerpoint/2010/main" val="165823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998314-0968-4491-BDBD-45E0D0F60BC1}" type="slidenum">
              <a:rPr lang="en-US" smtClean="0"/>
              <a:t>6</a:t>
            </a:fld>
            <a:endParaRPr lang="en-US"/>
          </a:p>
        </p:txBody>
      </p:sp>
    </p:spTree>
    <p:extLst>
      <p:ext uri="{BB962C8B-B14F-4D97-AF65-F5344CB8AC3E}">
        <p14:creationId xmlns:p14="http://schemas.microsoft.com/office/powerpoint/2010/main" val="3396953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61998314-0968-4491-BDBD-45E0D0F60B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8234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419" name="Shape 4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8752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2112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5342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7387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906460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F4D9-4AD4-F94B-9ABD-F20F86F66D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Subtitle 2">
            <a:extLst>
              <a:ext uri="{FF2B5EF4-FFF2-40B4-BE49-F238E27FC236}">
                <a16:creationId xmlns:a16="http://schemas.microsoft.com/office/drawing/2014/main" id="{B81EA223-F5E9-6D43-96C0-4AF37900D8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a:extLst>
              <a:ext uri="{FF2B5EF4-FFF2-40B4-BE49-F238E27FC236}">
                <a16:creationId xmlns:a16="http://schemas.microsoft.com/office/drawing/2014/main" id="{3A004CF7-D07D-5B44-BC9F-D75753E2FB6B}"/>
              </a:ext>
            </a:extLst>
          </p:cNvPr>
          <p:cNvSpPr>
            <a:spLocks noGrp="1"/>
          </p:cNvSpPr>
          <p:nvPr>
            <p:ph type="dt" sz="half" idx="10"/>
          </p:nvPr>
        </p:nvSpPr>
        <p:spPr/>
        <p:txBody>
          <a:bodyPr/>
          <a:lstStyle/>
          <a:p>
            <a:fld id="{DBADE033-05F3-9642-9674-72A62FA8C2B2}" type="datetime1">
              <a:rPr lang="de-DE" smtClean="0"/>
              <a:t>02.05.2022</a:t>
            </a:fld>
            <a:endParaRPr lang="de-DE"/>
          </a:p>
        </p:txBody>
      </p:sp>
      <p:sp>
        <p:nvSpPr>
          <p:cNvPr id="5" name="Footer Placeholder 4">
            <a:extLst>
              <a:ext uri="{FF2B5EF4-FFF2-40B4-BE49-F238E27FC236}">
                <a16:creationId xmlns:a16="http://schemas.microsoft.com/office/drawing/2014/main" id="{961CD099-D4F0-394A-92E1-655D64471CB9}"/>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73A88C1E-FF24-584D-95C3-D6E96ECFC1E6}"/>
              </a:ext>
            </a:extLst>
          </p:cNvPr>
          <p:cNvSpPr>
            <a:spLocks noGrp="1"/>
          </p:cNvSpPr>
          <p:nvPr>
            <p:ph type="sldNum" sz="quarter" idx="12"/>
          </p:nvPr>
        </p:nvSpPr>
        <p:spPr/>
        <p:txBody>
          <a:bodyPr/>
          <a:lstStyle/>
          <a:p>
            <a:fld id="{DB275709-CDF9-5448-86F3-70C9573C2E55}" type="slidenum">
              <a:rPr lang="de-DE" smtClean="0"/>
              <a:t>‹#›</a:t>
            </a:fld>
            <a:endParaRPr lang="de-DE"/>
          </a:p>
        </p:txBody>
      </p:sp>
    </p:spTree>
    <p:extLst>
      <p:ext uri="{BB962C8B-B14F-4D97-AF65-F5344CB8AC3E}">
        <p14:creationId xmlns:p14="http://schemas.microsoft.com/office/powerpoint/2010/main" val="345608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8CE2-C393-4E4C-9362-259CE1447A2A}"/>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E0F6A96B-88DB-424F-9E12-539080FD9F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BD2DEB79-DC17-3444-A79F-8E51AA8C685A}"/>
              </a:ext>
            </a:extLst>
          </p:cNvPr>
          <p:cNvSpPr>
            <a:spLocks noGrp="1"/>
          </p:cNvSpPr>
          <p:nvPr>
            <p:ph type="dt" sz="half" idx="10"/>
          </p:nvPr>
        </p:nvSpPr>
        <p:spPr/>
        <p:txBody>
          <a:bodyPr/>
          <a:lstStyle/>
          <a:p>
            <a:fld id="{71A185CA-6961-CE4E-91A5-2E6BC39EDC96}" type="datetime1">
              <a:rPr lang="de-DE" smtClean="0"/>
              <a:t>02.05.2022</a:t>
            </a:fld>
            <a:endParaRPr lang="de-DE"/>
          </a:p>
        </p:txBody>
      </p:sp>
      <p:sp>
        <p:nvSpPr>
          <p:cNvPr id="5" name="Footer Placeholder 4">
            <a:extLst>
              <a:ext uri="{FF2B5EF4-FFF2-40B4-BE49-F238E27FC236}">
                <a16:creationId xmlns:a16="http://schemas.microsoft.com/office/drawing/2014/main" id="{3B7C57CE-0876-174D-9712-D0023A783AF1}"/>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AB4F12DA-6DCB-884D-97AA-21F4D1A05D51}"/>
              </a:ext>
            </a:extLst>
          </p:cNvPr>
          <p:cNvSpPr>
            <a:spLocks noGrp="1"/>
          </p:cNvSpPr>
          <p:nvPr>
            <p:ph type="sldNum" sz="quarter" idx="12"/>
          </p:nvPr>
        </p:nvSpPr>
        <p:spPr/>
        <p:txBody>
          <a:bodyPr/>
          <a:lstStyle/>
          <a:p>
            <a:fld id="{DB275709-CDF9-5448-86F3-70C9573C2E55}" type="slidenum">
              <a:rPr lang="de-DE" smtClean="0"/>
              <a:t>‹#›</a:t>
            </a:fld>
            <a:endParaRPr lang="de-DE"/>
          </a:p>
        </p:txBody>
      </p:sp>
    </p:spTree>
    <p:extLst>
      <p:ext uri="{BB962C8B-B14F-4D97-AF65-F5344CB8AC3E}">
        <p14:creationId xmlns:p14="http://schemas.microsoft.com/office/powerpoint/2010/main" val="1947564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C138-FDAC-F045-B8A3-FCD76F7082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02F94DC5-A5C5-3444-AD21-F0195FFC2F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541D63-9F5E-8740-94EC-4B6FC1C132B0}"/>
              </a:ext>
            </a:extLst>
          </p:cNvPr>
          <p:cNvSpPr>
            <a:spLocks noGrp="1"/>
          </p:cNvSpPr>
          <p:nvPr>
            <p:ph type="dt" sz="half" idx="10"/>
          </p:nvPr>
        </p:nvSpPr>
        <p:spPr/>
        <p:txBody>
          <a:bodyPr/>
          <a:lstStyle/>
          <a:p>
            <a:fld id="{A8785F91-A228-3341-80D7-7C05BF290A29}" type="datetime1">
              <a:rPr lang="de-DE" smtClean="0"/>
              <a:t>02.05.2022</a:t>
            </a:fld>
            <a:endParaRPr lang="de-DE"/>
          </a:p>
        </p:txBody>
      </p:sp>
      <p:sp>
        <p:nvSpPr>
          <p:cNvPr id="5" name="Footer Placeholder 4">
            <a:extLst>
              <a:ext uri="{FF2B5EF4-FFF2-40B4-BE49-F238E27FC236}">
                <a16:creationId xmlns:a16="http://schemas.microsoft.com/office/drawing/2014/main" id="{70481D66-E4A6-4748-AD05-FDBF07654CEA}"/>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FD898834-ACCA-3946-A466-EC5EA3B76BF3}"/>
              </a:ext>
            </a:extLst>
          </p:cNvPr>
          <p:cNvSpPr>
            <a:spLocks noGrp="1"/>
          </p:cNvSpPr>
          <p:nvPr>
            <p:ph type="sldNum" sz="quarter" idx="12"/>
          </p:nvPr>
        </p:nvSpPr>
        <p:spPr/>
        <p:txBody>
          <a:bodyPr/>
          <a:lstStyle/>
          <a:p>
            <a:fld id="{DB275709-CDF9-5448-86F3-70C9573C2E55}" type="slidenum">
              <a:rPr lang="de-DE" smtClean="0"/>
              <a:t>‹#›</a:t>
            </a:fld>
            <a:endParaRPr lang="de-DE"/>
          </a:p>
        </p:txBody>
      </p:sp>
    </p:spTree>
    <p:extLst>
      <p:ext uri="{BB962C8B-B14F-4D97-AF65-F5344CB8AC3E}">
        <p14:creationId xmlns:p14="http://schemas.microsoft.com/office/powerpoint/2010/main" val="1408651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89FD0-F306-AA4F-BCA1-F73C5631645E}"/>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80A7A791-4B80-5A46-B6EB-7C8FF63A23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0CEBB4F6-30D5-BE41-924F-56B07F0605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04C7DB16-998A-AA4F-8DFD-203AF591A5AD}"/>
              </a:ext>
            </a:extLst>
          </p:cNvPr>
          <p:cNvSpPr>
            <a:spLocks noGrp="1"/>
          </p:cNvSpPr>
          <p:nvPr>
            <p:ph type="dt" sz="half" idx="10"/>
          </p:nvPr>
        </p:nvSpPr>
        <p:spPr/>
        <p:txBody>
          <a:bodyPr/>
          <a:lstStyle/>
          <a:p>
            <a:fld id="{8DCA3955-DCCB-9748-A12E-00FFD4356A68}" type="datetime1">
              <a:rPr lang="de-DE" smtClean="0"/>
              <a:t>02.05.2022</a:t>
            </a:fld>
            <a:endParaRPr lang="de-DE"/>
          </a:p>
        </p:txBody>
      </p:sp>
      <p:sp>
        <p:nvSpPr>
          <p:cNvPr id="6" name="Footer Placeholder 5">
            <a:extLst>
              <a:ext uri="{FF2B5EF4-FFF2-40B4-BE49-F238E27FC236}">
                <a16:creationId xmlns:a16="http://schemas.microsoft.com/office/drawing/2014/main" id="{E7A14E3D-6410-CF4B-87F6-D971D750647D}"/>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63D11EB6-6241-D14F-B68F-627C8A834EC1}"/>
              </a:ext>
            </a:extLst>
          </p:cNvPr>
          <p:cNvSpPr>
            <a:spLocks noGrp="1"/>
          </p:cNvSpPr>
          <p:nvPr>
            <p:ph type="sldNum" sz="quarter" idx="12"/>
          </p:nvPr>
        </p:nvSpPr>
        <p:spPr/>
        <p:txBody>
          <a:bodyPr/>
          <a:lstStyle/>
          <a:p>
            <a:fld id="{DB275709-CDF9-5448-86F3-70C9573C2E55}" type="slidenum">
              <a:rPr lang="de-DE" smtClean="0"/>
              <a:t>‹#›</a:t>
            </a:fld>
            <a:endParaRPr lang="de-DE"/>
          </a:p>
        </p:txBody>
      </p:sp>
    </p:spTree>
    <p:extLst>
      <p:ext uri="{BB962C8B-B14F-4D97-AF65-F5344CB8AC3E}">
        <p14:creationId xmlns:p14="http://schemas.microsoft.com/office/powerpoint/2010/main" val="305848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525E9-070F-B648-9B31-80C89F5922E1}"/>
              </a:ext>
            </a:extLst>
          </p:cNvPr>
          <p:cNvSpPr>
            <a:spLocks noGrp="1"/>
          </p:cNvSpPr>
          <p:nvPr>
            <p:ph type="title"/>
          </p:nvPr>
        </p:nvSpPr>
        <p:spPr>
          <a:xfrm>
            <a:off x="839788" y="365125"/>
            <a:ext cx="10515600" cy="1325563"/>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A2214F83-53F9-2A4D-8631-6771EA1455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83837-BC1B-CB40-A5E9-128BFE544B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A595C765-A2DF-3648-9C6C-736FD49AC5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80092-F39D-E440-A8FE-B41E80D15C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a16="http://schemas.microsoft.com/office/drawing/2014/main" id="{34E069B0-7864-234E-B05F-4E440C5DC2BB}"/>
              </a:ext>
            </a:extLst>
          </p:cNvPr>
          <p:cNvSpPr>
            <a:spLocks noGrp="1"/>
          </p:cNvSpPr>
          <p:nvPr>
            <p:ph type="dt" sz="half" idx="10"/>
          </p:nvPr>
        </p:nvSpPr>
        <p:spPr/>
        <p:txBody>
          <a:bodyPr/>
          <a:lstStyle/>
          <a:p>
            <a:fld id="{238B93B2-B971-A34B-AD78-8BF061864EB5}" type="datetime1">
              <a:rPr lang="de-DE" smtClean="0"/>
              <a:t>02.05.2022</a:t>
            </a:fld>
            <a:endParaRPr lang="de-DE"/>
          </a:p>
        </p:txBody>
      </p:sp>
      <p:sp>
        <p:nvSpPr>
          <p:cNvPr id="8" name="Footer Placeholder 7">
            <a:extLst>
              <a:ext uri="{FF2B5EF4-FFF2-40B4-BE49-F238E27FC236}">
                <a16:creationId xmlns:a16="http://schemas.microsoft.com/office/drawing/2014/main" id="{54896AE2-9562-DE43-9D09-D89800A413FC}"/>
              </a:ext>
            </a:extLst>
          </p:cNvPr>
          <p:cNvSpPr>
            <a:spLocks noGrp="1"/>
          </p:cNvSpPr>
          <p:nvPr>
            <p:ph type="ftr" sz="quarter" idx="11"/>
          </p:nvPr>
        </p:nvSpPr>
        <p:spPr/>
        <p:txBody>
          <a:bodyPr/>
          <a:lstStyle/>
          <a:p>
            <a:endParaRPr lang="de-DE"/>
          </a:p>
        </p:txBody>
      </p:sp>
      <p:sp>
        <p:nvSpPr>
          <p:cNvPr id="9" name="Slide Number Placeholder 8">
            <a:extLst>
              <a:ext uri="{FF2B5EF4-FFF2-40B4-BE49-F238E27FC236}">
                <a16:creationId xmlns:a16="http://schemas.microsoft.com/office/drawing/2014/main" id="{DFE3E25A-510F-184F-9E2A-21C436ADF37C}"/>
              </a:ext>
            </a:extLst>
          </p:cNvPr>
          <p:cNvSpPr>
            <a:spLocks noGrp="1"/>
          </p:cNvSpPr>
          <p:nvPr>
            <p:ph type="sldNum" sz="quarter" idx="12"/>
          </p:nvPr>
        </p:nvSpPr>
        <p:spPr/>
        <p:txBody>
          <a:bodyPr/>
          <a:lstStyle/>
          <a:p>
            <a:fld id="{DB275709-CDF9-5448-86F3-70C9573C2E55}" type="slidenum">
              <a:rPr lang="de-DE" smtClean="0"/>
              <a:t>‹#›</a:t>
            </a:fld>
            <a:endParaRPr lang="de-DE"/>
          </a:p>
        </p:txBody>
      </p:sp>
    </p:spTree>
    <p:extLst>
      <p:ext uri="{BB962C8B-B14F-4D97-AF65-F5344CB8AC3E}">
        <p14:creationId xmlns:p14="http://schemas.microsoft.com/office/powerpoint/2010/main" val="3622642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73C50-B2A6-2840-A786-220E187926E7}"/>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a16="http://schemas.microsoft.com/office/drawing/2014/main" id="{3D2E2A48-3429-5147-B4BA-4CB9A087D64D}"/>
              </a:ext>
            </a:extLst>
          </p:cNvPr>
          <p:cNvSpPr>
            <a:spLocks noGrp="1"/>
          </p:cNvSpPr>
          <p:nvPr>
            <p:ph type="dt" sz="half" idx="10"/>
          </p:nvPr>
        </p:nvSpPr>
        <p:spPr/>
        <p:txBody>
          <a:bodyPr/>
          <a:lstStyle/>
          <a:p>
            <a:fld id="{DC860181-68A3-524E-8104-5ED321409E82}" type="datetime1">
              <a:rPr lang="de-DE" smtClean="0"/>
              <a:t>02.05.2022</a:t>
            </a:fld>
            <a:endParaRPr lang="de-DE"/>
          </a:p>
        </p:txBody>
      </p:sp>
      <p:sp>
        <p:nvSpPr>
          <p:cNvPr id="4" name="Footer Placeholder 3">
            <a:extLst>
              <a:ext uri="{FF2B5EF4-FFF2-40B4-BE49-F238E27FC236}">
                <a16:creationId xmlns:a16="http://schemas.microsoft.com/office/drawing/2014/main" id="{8C149A59-0ED9-8D42-B57A-C8E889F4459C}"/>
              </a:ext>
            </a:extLst>
          </p:cNvPr>
          <p:cNvSpPr>
            <a:spLocks noGrp="1"/>
          </p:cNvSpPr>
          <p:nvPr>
            <p:ph type="ftr" sz="quarter" idx="11"/>
          </p:nvPr>
        </p:nvSpPr>
        <p:spPr/>
        <p:txBody>
          <a:bodyPr/>
          <a:lstStyle/>
          <a:p>
            <a:endParaRPr lang="de-DE"/>
          </a:p>
        </p:txBody>
      </p:sp>
      <p:sp>
        <p:nvSpPr>
          <p:cNvPr id="5" name="Slide Number Placeholder 4">
            <a:extLst>
              <a:ext uri="{FF2B5EF4-FFF2-40B4-BE49-F238E27FC236}">
                <a16:creationId xmlns:a16="http://schemas.microsoft.com/office/drawing/2014/main" id="{26F85015-8A80-CF4D-AFAE-D91341579E0F}"/>
              </a:ext>
            </a:extLst>
          </p:cNvPr>
          <p:cNvSpPr>
            <a:spLocks noGrp="1"/>
          </p:cNvSpPr>
          <p:nvPr>
            <p:ph type="sldNum" sz="quarter" idx="12"/>
          </p:nvPr>
        </p:nvSpPr>
        <p:spPr/>
        <p:txBody>
          <a:bodyPr/>
          <a:lstStyle/>
          <a:p>
            <a:fld id="{DB275709-CDF9-5448-86F3-70C9573C2E55}" type="slidenum">
              <a:rPr lang="de-DE" smtClean="0"/>
              <a:t>‹#›</a:t>
            </a:fld>
            <a:endParaRPr lang="de-DE"/>
          </a:p>
        </p:txBody>
      </p:sp>
    </p:spTree>
    <p:extLst>
      <p:ext uri="{BB962C8B-B14F-4D97-AF65-F5344CB8AC3E}">
        <p14:creationId xmlns:p14="http://schemas.microsoft.com/office/powerpoint/2010/main" val="2028030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0A603F-5D24-0241-BFDA-DD50FBCDFF0C}"/>
              </a:ext>
            </a:extLst>
          </p:cNvPr>
          <p:cNvSpPr>
            <a:spLocks noGrp="1"/>
          </p:cNvSpPr>
          <p:nvPr>
            <p:ph type="dt" sz="half" idx="10"/>
          </p:nvPr>
        </p:nvSpPr>
        <p:spPr/>
        <p:txBody>
          <a:bodyPr/>
          <a:lstStyle/>
          <a:p>
            <a:fld id="{E7A6491F-C50E-6846-8B64-76C05E21D1A7}" type="datetime1">
              <a:rPr lang="de-DE" smtClean="0"/>
              <a:t>02.05.2022</a:t>
            </a:fld>
            <a:endParaRPr lang="de-DE"/>
          </a:p>
        </p:txBody>
      </p:sp>
      <p:sp>
        <p:nvSpPr>
          <p:cNvPr id="3" name="Footer Placeholder 2">
            <a:extLst>
              <a:ext uri="{FF2B5EF4-FFF2-40B4-BE49-F238E27FC236}">
                <a16:creationId xmlns:a16="http://schemas.microsoft.com/office/drawing/2014/main" id="{7859A2E1-C45F-D24F-B18F-6B6D59C3F8AC}"/>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E61F7F49-EDF3-7645-BF33-59B14BD4B051}"/>
              </a:ext>
            </a:extLst>
          </p:cNvPr>
          <p:cNvSpPr>
            <a:spLocks noGrp="1"/>
          </p:cNvSpPr>
          <p:nvPr>
            <p:ph type="sldNum" sz="quarter" idx="12"/>
          </p:nvPr>
        </p:nvSpPr>
        <p:spPr/>
        <p:txBody>
          <a:bodyPr/>
          <a:lstStyle/>
          <a:p>
            <a:fld id="{DB275709-CDF9-5448-86F3-70C9573C2E55}" type="slidenum">
              <a:rPr lang="de-DE" smtClean="0"/>
              <a:t>‹#›</a:t>
            </a:fld>
            <a:endParaRPr lang="de-DE"/>
          </a:p>
        </p:txBody>
      </p:sp>
    </p:spTree>
    <p:extLst>
      <p:ext uri="{BB962C8B-B14F-4D97-AF65-F5344CB8AC3E}">
        <p14:creationId xmlns:p14="http://schemas.microsoft.com/office/powerpoint/2010/main" val="3243391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9F721-A65E-B144-AE78-7EBA6BBABE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2BC30B36-1B7F-5446-A248-4471AFFE82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9ED60654-FB2A-8740-8A21-869F101E94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D1586-3C9B-9A4B-AA2D-11305C64F2B9}"/>
              </a:ext>
            </a:extLst>
          </p:cNvPr>
          <p:cNvSpPr>
            <a:spLocks noGrp="1"/>
          </p:cNvSpPr>
          <p:nvPr>
            <p:ph type="dt" sz="half" idx="10"/>
          </p:nvPr>
        </p:nvSpPr>
        <p:spPr/>
        <p:txBody>
          <a:bodyPr/>
          <a:lstStyle/>
          <a:p>
            <a:fld id="{5187D897-4D3C-BA4C-A65D-29E246992BCD}" type="datetime1">
              <a:rPr lang="de-DE" smtClean="0"/>
              <a:t>02.05.2022</a:t>
            </a:fld>
            <a:endParaRPr lang="de-DE"/>
          </a:p>
        </p:txBody>
      </p:sp>
      <p:sp>
        <p:nvSpPr>
          <p:cNvPr id="6" name="Footer Placeholder 5">
            <a:extLst>
              <a:ext uri="{FF2B5EF4-FFF2-40B4-BE49-F238E27FC236}">
                <a16:creationId xmlns:a16="http://schemas.microsoft.com/office/drawing/2014/main" id="{B237E3A1-68D2-F042-995D-E32D515BB578}"/>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B59FB6C9-93B0-C449-97F8-0172669AF45A}"/>
              </a:ext>
            </a:extLst>
          </p:cNvPr>
          <p:cNvSpPr>
            <a:spLocks noGrp="1"/>
          </p:cNvSpPr>
          <p:nvPr>
            <p:ph type="sldNum" sz="quarter" idx="12"/>
          </p:nvPr>
        </p:nvSpPr>
        <p:spPr/>
        <p:txBody>
          <a:bodyPr/>
          <a:lstStyle/>
          <a:p>
            <a:fld id="{DB275709-CDF9-5448-86F3-70C9573C2E55}" type="slidenum">
              <a:rPr lang="de-DE" smtClean="0"/>
              <a:t>‹#›</a:t>
            </a:fld>
            <a:endParaRPr lang="de-DE"/>
          </a:p>
        </p:txBody>
      </p:sp>
    </p:spTree>
    <p:extLst>
      <p:ext uri="{BB962C8B-B14F-4D97-AF65-F5344CB8AC3E}">
        <p14:creationId xmlns:p14="http://schemas.microsoft.com/office/powerpoint/2010/main" val="2515398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66C20-D7CE-6E4F-87AA-4CB5F7A38F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A8951202-6D19-FF44-B2AE-9E2810D53B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a:extLst>
              <a:ext uri="{FF2B5EF4-FFF2-40B4-BE49-F238E27FC236}">
                <a16:creationId xmlns:a16="http://schemas.microsoft.com/office/drawing/2014/main" id="{280E0333-7FEB-5E4B-9064-334792BA97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C4656B-69E6-D345-BBE5-F2AB4027420E}"/>
              </a:ext>
            </a:extLst>
          </p:cNvPr>
          <p:cNvSpPr>
            <a:spLocks noGrp="1"/>
          </p:cNvSpPr>
          <p:nvPr>
            <p:ph type="dt" sz="half" idx="10"/>
          </p:nvPr>
        </p:nvSpPr>
        <p:spPr/>
        <p:txBody>
          <a:bodyPr/>
          <a:lstStyle/>
          <a:p>
            <a:fld id="{63F2C9BE-B5BE-1249-8126-34E523A3F588}" type="datetime1">
              <a:rPr lang="de-DE" smtClean="0"/>
              <a:t>02.05.2022</a:t>
            </a:fld>
            <a:endParaRPr lang="de-DE"/>
          </a:p>
        </p:txBody>
      </p:sp>
      <p:sp>
        <p:nvSpPr>
          <p:cNvPr id="6" name="Footer Placeholder 5">
            <a:extLst>
              <a:ext uri="{FF2B5EF4-FFF2-40B4-BE49-F238E27FC236}">
                <a16:creationId xmlns:a16="http://schemas.microsoft.com/office/drawing/2014/main" id="{86CB9329-305C-FA41-BB32-0BA72F95B7CC}"/>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63E99D52-3B29-874E-9F6B-81940CA86458}"/>
              </a:ext>
            </a:extLst>
          </p:cNvPr>
          <p:cNvSpPr>
            <a:spLocks noGrp="1"/>
          </p:cNvSpPr>
          <p:nvPr>
            <p:ph type="sldNum" sz="quarter" idx="12"/>
          </p:nvPr>
        </p:nvSpPr>
        <p:spPr/>
        <p:txBody>
          <a:bodyPr/>
          <a:lstStyle/>
          <a:p>
            <a:fld id="{DB275709-CDF9-5448-86F3-70C9573C2E55}" type="slidenum">
              <a:rPr lang="de-DE" smtClean="0"/>
              <a:t>‹#›</a:t>
            </a:fld>
            <a:endParaRPr lang="de-DE"/>
          </a:p>
        </p:txBody>
      </p:sp>
    </p:spTree>
    <p:extLst>
      <p:ext uri="{BB962C8B-B14F-4D97-AF65-F5344CB8AC3E}">
        <p14:creationId xmlns:p14="http://schemas.microsoft.com/office/powerpoint/2010/main" val="525722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50936-518C-3D41-B3A9-64CACC0F770B}"/>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360391C7-6883-9D4F-8F83-945C92D8EE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0D665C73-FC79-1E48-8647-660348C1DAB7}"/>
              </a:ext>
            </a:extLst>
          </p:cNvPr>
          <p:cNvSpPr>
            <a:spLocks noGrp="1"/>
          </p:cNvSpPr>
          <p:nvPr>
            <p:ph type="dt" sz="half" idx="10"/>
          </p:nvPr>
        </p:nvSpPr>
        <p:spPr/>
        <p:txBody>
          <a:bodyPr/>
          <a:lstStyle/>
          <a:p>
            <a:fld id="{DD5F2A1F-6D83-0C45-9710-5E9066B64AEF}" type="datetime1">
              <a:rPr lang="de-DE" smtClean="0"/>
              <a:t>02.05.2022</a:t>
            </a:fld>
            <a:endParaRPr lang="de-DE"/>
          </a:p>
        </p:txBody>
      </p:sp>
      <p:sp>
        <p:nvSpPr>
          <p:cNvPr id="5" name="Footer Placeholder 4">
            <a:extLst>
              <a:ext uri="{FF2B5EF4-FFF2-40B4-BE49-F238E27FC236}">
                <a16:creationId xmlns:a16="http://schemas.microsoft.com/office/drawing/2014/main" id="{3308DB38-B9A7-B14A-9E15-C287FB428194}"/>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02F44463-F722-2640-8BB0-584CEC2F57A5}"/>
              </a:ext>
            </a:extLst>
          </p:cNvPr>
          <p:cNvSpPr>
            <a:spLocks noGrp="1"/>
          </p:cNvSpPr>
          <p:nvPr>
            <p:ph type="sldNum" sz="quarter" idx="12"/>
          </p:nvPr>
        </p:nvSpPr>
        <p:spPr/>
        <p:txBody>
          <a:bodyPr/>
          <a:lstStyle/>
          <a:p>
            <a:fld id="{DB275709-CDF9-5448-86F3-70C9573C2E55}" type="slidenum">
              <a:rPr lang="de-DE" smtClean="0"/>
              <a:t>‹#›</a:t>
            </a:fld>
            <a:endParaRPr lang="de-DE"/>
          </a:p>
        </p:txBody>
      </p:sp>
    </p:spTree>
    <p:extLst>
      <p:ext uri="{BB962C8B-B14F-4D97-AF65-F5344CB8AC3E}">
        <p14:creationId xmlns:p14="http://schemas.microsoft.com/office/powerpoint/2010/main" val="2708071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51694"/>
            <a:ext cx="2651760" cy="1714500"/>
          </a:xfrm>
          <a:prstGeom prst="rect">
            <a:avLst/>
          </a:prstGeom>
        </p:spPr>
      </p:pic>
    </p:spTree>
    <p:extLst>
      <p:ext uri="{BB962C8B-B14F-4D97-AF65-F5344CB8AC3E}">
        <p14:creationId xmlns:p14="http://schemas.microsoft.com/office/powerpoint/2010/main" val="50093138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31DC0E-F1B3-984A-AF53-E18586AC11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F33F447E-4E20-1447-BF5E-F2411EBB30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B81C22FE-3EE1-9C48-9E8A-9DF2DB02405F}"/>
              </a:ext>
            </a:extLst>
          </p:cNvPr>
          <p:cNvSpPr>
            <a:spLocks noGrp="1"/>
          </p:cNvSpPr>
          <p:nvPr>
            <p:ph type="dt" sz="half" idx="10"/>
          </p:nvPr>
        </p:nvSpPr>
        <p:spPr/>
        <p:txBody>
          <a:bodyPr/>
          <a:lstStyle/>
          <a:p>
            <a:fld id="{81CF54A1-3911-5A4A-B054-A85916C9358B}" type="datetime1">
              <a:rPr lang="de-DE" smtClean="0"/>
              <a:t>02.05.2022</a:t>
            </a:fld>
            <a:endParaRPr lang="de-DE"/>
          </a:p>
        </p:txBody>
      </p:sp>
      <p:sp>
        <p:nvSpPr>
          <p:cNvPr id="5" name="Footer Placeholder 4">
            <a:extLst>
              <a:ext uri="{FF2B5EF4-FFF2-40B4-BE49-F238E27FC236}">
                <a16:creationId xmlns:a16="http://schemas.microsoft.com/office/drawing/2014/main" id="{D4A6C93B-DE02-B646-BED8-99F09FF547A3}"/>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804FF496-43C2-C941-8E4D-54B090786BDA}"/>
              </a:ext>
            </a:extLst>
          </p:cNvPr>
          <p:cNvSpPr>
            <a:spLocks noGrp="1"/>
          </p:cNvSpPr>
          <p:nvPr>
            <p:ph type="sldNum" sz="quarter" idx="12"/>
          </p:nvPr>
        </p:nvSpPr>
        <p:spPr/>
        <p:txBody>
          <a:bodyPr/>
          <a:lstStyle/>
          <a:p>
            <a:fld id="{DB275709-CDF9-5448-86F3-70C9573C2E55}" type="slidenum">
              <a:rPr lang="de-DE" smtClean="0"/>
              <a:t>‹#›</a:t>
            </a:fld>
            <a:endParaRPr lang="de-DE"/>
          </a:p>
        </p:txBody>
      </p:sp>
    </p:spTree>
    <p:extLst>
      <p:ext uri="{BB962C8B-B14F-4D97-AF65-F5344CB8AC3E}">
        <p14:creationId xmlns:p14="http://schemas.microsoft.com/office/powerpoint/2010/main" val="3654494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83390181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8766335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03645486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72372710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41831295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30550960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28348434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a:p>
        </p:txBody>
      </p:sp>
      <p:pic>
        <p:nvPicPr>
          <p:cNvPr id="7" name="Picture 6" descr="wmo2016_powerpoint_standard_v2-2.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151694"/>
            <a:ext cx="2651760" cy="1714500"/>
          </a:xfrm>
          <a:prstGeom prst="rect">
            <a:avLst/>
          </a:prstGeom>
        </p:spPr>
      </p:pic>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slow">
    <p:wip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84E678-E178-9C40-BC13-7060840AE2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a:extLst>
              <a:ext uri="{FF2B5EF4-FFF2-40B4-BE49-F238E27FC236}">
                <a16:creationId xmlns:a16="http://schemas.microsoft.com/office/drawing/2014/main" id="{2C349236-0F5C-564E-9B6C-2F0B6B7DA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F652FA82-C3A3-F04A-B215-C211163FAC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C29B1B-4C9D-F446-BDD5-153E79393D73}" type="datetime1">
              <a:rPr lang="de-DE" smtClean="0"/>
              <a:t>02.05.2022</a:t>
            </a:fld>
            <a:endParaRPr lang="de-DE"/>
          </a:p>
        </p:txBody>
      </p:sp>
      <p:sp>
        <p:nvSpPr>
          <p:cNvPr id="5" name="Footer Placeholder 4">
            <a:extLst>
              <a:ext uri="{FF2B5EF4-FFF2-40B4-BE49-F238E27FC236}">
                <a16:creationId xmlns:a16="http://schemas.microsoft.com/office/drawing/2014/main" id="{6DAB1E0E-274C-E64B-AAEC-9334059CE8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a:extLst>
              <a:ext uri="{FF2B5EF4-FFF2-40B4-BE49-F238E27FC236}">
                <a16:creationId xmlns:a16="http://schemas.microsoft.com/office/drawing/2014/main" id="{1FD6C6CD-CF5C-BF4D-BF66-C6B74EF463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75709-CDF9-5448-86F3-70C9573C2E55}" type="slidenum">
              <a:rPr lang="de-DE" smtClean="0"/>
              <a:t>‹#›</a:t>
            </a:fld>
            <a:endParaRPr lang="de-DE"/>
          </a:p>
        </p:txBody>
      </p:sp>
    </p:spTree>
    <p:extLst>
      <p:ext uri="{BB962C8B-B14F-4D97-AF65-F5344CB8AC3E}">
        <p14:creationId xmlns:p14="http://schemas.microsoft.com/office/powerpoint/2010/main" val="204997549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mo2016_powerpoint_standard_v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521"/>
            <a:ext cx="12192000" cy="6858000"/>
          </a:xfrm>
          <a:prstGeom prst="rect">
            <a:avLst/>
          </a:prstGeom>
        </p:spPr>
      </p:pic>
      <p:sp>
        <p:nvSpPr>
          <p:cNvPr id="6" name="Title 1"/>
          <p:cNvSpPr txBox="1">
            <a:spLocks/>
          </p:cNvSpPr>
          <p:nvPr/>
        </p:nvSpPr>
        <p:spPr>
          <a:xfrm>
            <a:off x="2331167" y="698872"/>
            <a:ext cx="8229600" cy="3362178"/>
          </a:xfrm>
          <a:prstGeom prst="rect">
            <a:avLst/>
          </a:prstGeom>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9600" dirty="0">
                <a:solidFill>
                  <a:srgbClr val="0070C0"/>
                </a:solidFill>
                <a:latin typeface="Arial Narrow" pitchFamily="34" charset="0"/>
              </a:rPr>
              <a:t> Updates from the WMO/GAW </a:t>
            </a:r>
            <a:r>
              <a:rPr lang="en-US" altLang="en-US" sz="9600" dirty="0" err="1">
                <a:solidFill>
                  <a:srgbClr val="0070C0"/>
                </a:solidFill>
                <a:latin typeface="Arial Narrow" pitchFamily="34" charset="0"/>
              </a:rPr>
              <a:t>Programme</a:t>
            </a:r>
            <a:r>
              <a:rPr lang="en-US" altLang="en-US" sz="9600" dirty="0">
                <a:solidFill>
                  <a:srgbClr val="0070C0"/>
                </a:solidFill>
                <a:latin typeface="Arial Narrow" pitchFamily="34" charset="0"/>
              </a:rPr>
              <a:t> </a:t>
            </a:r>
          </a:p>
          <a:p>
            <a:br>
              <a:rPr lang="en-US" sz="7400" i="1" dirty="0">
                <a:solidFill>
                  <a:srgbClr val="0070C0"/>
                </a:solidFill>
              </a:rPr>
            </a:br>
            <a:r>
              <a:rPr lang="en-US" sz="7400" dirty="0">
                <a:solidFill>
                  <a:srgbClr val="0070C0"/>
                </a:solidFill>
              </a:rPr>
              <a:t>Oksana </a:t>
            </a:r>
            <a:r>
              <a:rPr lang="en-US" sz="7400" dirty="0" err="1">
                <a:solidFill>
                  <a:srgbClr val="0070C0"/>
                </a:solidFill>
              </a:rPr>
              <a:t>Tarasova</a:t>
            </a:r>
            <a:endParaRPr lang="en-US" sz="7400" dirty="0">
              <a:solidFill>
                <a:srgbClr val="0070C0"/>
              </a:solidFill>
            </a:endParaRPr>
          </a:p>
          <a:p>
            <a:r>
              <a:rPr lang="en-US" sz="7400" dirty="0">
                <a:solidFill>
                  <a:srgbClr val="0070C0"/>
                </a:solidFill>
              </a:rPr>
              <a:t>WMO </a:t>
            </a:r>
            <a:r>
              <a:rPr lang="en-US" sz="7400" b="1" dirty="0">
                <a:solidFill>
                  <a:srgbClr val="0070C0"/>
                </a:solidFill>
              </a:rPr>
              <a:t>Science and Innovation Department</a:t>
            </a:r>
          </a:p>
        </p:txBody>
      </p:sp>
      <p:pic>
        <p:nvPicPr>
          <p:cNvPr id="5" name="Picture 5" descr="gaw_logo_acronym_vertical-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2857" y="5140573"/>
            <a:ext cx="1219200" cy="159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2606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243789" y="139823"/>
            <a:ext cx="8845620" cy="668594"/>
          </a:xfrm>
          <a:prstGeom prst="rect">
            <a:avLst/>
          </a:prstGeom>
          <a:noFill/>
          <a:ln>
            <a:noFill/>
          </a:ln>
        </p:spPr>
        <p:txBody>
          <a:bodyPr vert="horz" lIns="91425" tIns="45700" rIns="91425" bIns="45700" rtlCol="0" anchor="ctr" anchorCtr="0">
            <a:noAutofit/>
          </a:bodyPr>
          <a:lstStyle/>
          <a:p>
            <a:pPr lvl="0">
              <a:buClr>
                <a:srgbClr val="0000FF"/>
              </a:buClr>
              <a:buSzPct val="25000"/>
            </a:pPr>
            <a:r>
              <a:rPr lang="en-US" sz="3600" dirty="0">
                <a:solidFill>
                  <a:srgbClr val="0070C0"/>
                </a:solidFill>
              </a:rPr>
              <a:t>Support of environmental and climate policy</a:t>
            </a:r>
            <a:endParaRPr lang="en-US" sz="3600" dirty="0">
              <a:solidFill>
                <a:srgbClr val="0070C0"/>
              </a:solidFill>
              <a:sym typeface="Calibri"/>
            </a:endParaRPr>
          </a:p>
        </p:txBody>
      </p:sp>
      <p:sp>
        <p:nvSpPr>
          <p:cNvPr id="3" name="Rectangle 2">
            <a:extLst>
              <a:ext uri="{FF2B5EF4-FFF2-40B4-BE49-F238E27FC236}">
                <a16:creationId xmlns:a16="http://schemas.microsoft.com/office/drawing/2014/main" id="{2DE4BD55-D305-4D3D-AE96-F95B22FB5D4A}"/>
              </a:ext>
            </a:extLst>
          </p:cNvPr>
          <p:cNvSpPr/>
          <p:nvPr/>
        </p:nvSpPr>
        <p:spPr>
          <a:xfrm>
            <a:off x="517910" y="870609"/>
            <a:ext cx="8632914" cy="2031325"/>
          </a:xfrm>
          <a:prstGeom prst="rect">
            <a:avLst/>
          </a:prstGeom>
        </p:spPr>
        <p:txBody>
          <a:bodyPr wrap="square">
            <a:spAutoFit/>
          </a:bodyPr>
          <a:lstStyle/>
          <a:p>
            <a:pPr marL="285750" indent="-285750">
              <a:buFont typeface="Arial" panose="020B0604020202020204" pitchFamily="34" charset="0"/>
              <a:buChar char="•"/>
            </a:pPr>
            <a:r>
              <a:rPr lang="en-GB" sz="1800" dirty="0">
                <a:latin typeface="+mn-lt"/>
              </a:rPr>
              <a:t>The annual GHG Bulletin was launched before COP26 as a background document for the climate policy (UNFCCC)</a:t>
            </a:r>
          </a:p>
          <a:p>
            <a:pPr marL="285750" indent="-285750">
              <a:buFont typeface="Arial" panose="020B0604020202020204" pitchFamily="34" charset="0"/>
              <a:buChar char="•"/>
            </a:pPr>
            <a:r>
              <a:rPr lang="en-GB" sz="1800" dirty="0">
                <a:latin typeface="+mn-lt"/>
              </a:rPr>
              <a:t>The Guidance was provided to the Montreal Protocol on the gaps in ozone observing network and research priority</a:t>
            </a:r>
          </a:p>
          <a:p>
            <a:pPr marL="285750" indent="-285750">
              <a:buFont typeface="Arial" panose="020B0604020202020204" pitchFamily="34" charset="0"/>
              <a:buChar char="•"/>
            </a:pPr>
            <a:r>
              <a:rPr lang="en-US" dirty="0"/>
              <a:t>Standard operating procedures for the ozone </a:t>
            </a:r>
            <a:r>
              <a:rPr lang="en-US" dirty="0" err="1"/>
              <a:t>sondes</a:t>
            </a:r>
            <a:r>
              <a:rPr lang="en-US" dirty="0"/>
              <a:t> measurement were finalized</a:t>
            </a:r>
            <a:endParaRPr lang="en-GB" sz="1800" dirty="0">
              <a:latin typeface="+mn-lt"/>
            </a:endParaRPr>
          </a:p>
          <a:p>
            <a:pPr marL="285750" indent="-285750">
              <a:buFont typeface="Arial" panose="020B0604020202020204" pitchFamily="34" charset="0"/>
              <a:buChar char="•"/>
            </a:pPr>
            <a:r>
              <a:rPr lang="en-US" sz="1800" dirty="0">
                <a:latin typeface="+mn-lt"/>
              </a:rPr>
              <a:t>Scientific Report of the Unexpected Emissions of CFC-11 makes use of atmospheric observations and advanced analysis tools for emission quantification</a:t>
            </a:r>
          </a:p>
        </p:txBody>
      </p:sp>
      <p:pic>
        <p:nvPicPr>
          <p:cNvPr id="11" name="Picture 10" descr="Text&#10;&#10;Description automatically generated">
            <a:extLst>
              <a:ext uri="{FF2B5EF4-FFF2-40B4-BE49-F238E27FC236}">
                <a16:creationId xmlns:a16="http://schemas.microsoft.com/office/drawing/2014/main" id="{ED1A4017-EB41-4383-B4F6-A16AFBB67EFB}"/>
              </a:ext>
            </a:extLst>
          </p:cNvPr>
          <p:cNvPicPr>
            <a:picLocks noChangeAspect="1"/>
          </p:cNvPicPr>
          <p:nvPr/>
        </p:nvPicPr>
        <p:blipFill>
          <a:blip r:embed="rId3"/>
          <a:stretch>
            <a:fillRect/>
          </a:stretch>
        </p:blipFill>
        <p:spPr>
          <a:xfrm>
            <a:off x="10034243" y="139823"/>
            <a:ext cx="1987153" cy="2753691"/>
          </a:xfrm>
          <a:prstGeom prst="rect">
            <a:avLst/>
          </a:prstGeom>
          <a:ln>
            <a:solidFill>
              <a:schemeClr val="accent1">
                <a:shade val="95000"/>
                <a:satMod val="105000"/>
              </a:schemeClr>
            </a:solidFill>
          </a:ln>
          <a:effectLst>
            <a:outerShdw blurRad="50800" dist="38100" dir="18900000" algn="bl" rotWithShape="0">
              <a:prstClr val="black">
                <a:alpha val="40000"/>
              </a:prstClr>
            </a:outerShdw>
          </a:effectLst>
        </p:spPr>
      </p:pic>
      <p:pic>
        <p:nvPicPr>
          <p:cNvPr id="12" name="Picture 11">
            <a:extLst>
              <a:ext uri="{FF2B5EF4-FFF2-40B4-BE49-F238E27FC236}">
                <a16:creationId xmlns:a16="http://schemas.microsoft.com/office/drawing/2014/main" id="{DD94384C-9B69-432D-A474-6F2EC96F0335}"/>
              </a:ext>
            </a:extLst>
          </p:cNvPr>
          <p:cNvPicPr>
            <a:picLocks noChangeAspect="1"/>
          </p:cNvPicPr>
          <p:nvPr/>
        </p:nvPicPr>
        <p:blipFill>
          <a:blip r:embed="rId4"/>
          <a:stretch>
            <a:fillRect/>
          </a:stretch>
        </p:blipFill>
        <p:spPr>
          <a:xfrm>
            <a:off x="2519422" y="3333551"/>
            <a:ext cx="1744089" cy="2472464"/>
          </a:xfrm>
          <a:prstGeom prst="rect">
            <a:avLst/>
          </a:prstGeom>
          <a:ln>
            <a:solidFill>
              <a:schemeClr val="accent1">
                <a:shade val="95000"/>
                <a:satMod val="105000"/>
              </a:schemeClr>
            </a:solidFill>
          </a:ln>
          <a:effectLst>
            <a:outerShdw blurRad="50800" dist="38100" dir="18900000" algn="bl" rotWithShape="0">
              <a:prstClr val="black">
                <a:alpha val="40000"/>
              </a:prstClr>
            </a:outerShdw>
          </a:effectLst>
        </p:spPr>
      </p:pic>
      <p:pic>
        <p:nvPicPr>
          <p:cNvPr id="13" name="Picture 12">
            <a:extLst>
              <a:ext uri="{FF2B5EF4-FFF2-40B4-BE49-F238E27FC236}">
                <a16:creationId xmlns:a16="http://schemas.microsoft.com/office/drawing/2014/main" id="{0F485F61-6429-475C-97EF-AC00A3939973}"/>
              </a:ext>
            </a:extLst>
          </p:cNvPr>
          <p:cNvPicPr>
            <a:picLocks noChangeAspect="1"/>
          </p:cNvPicPr>
          <p:nvPr/>
        </p:nvPicPr>
        <p:blipFill>
          <a:blip r:embed="rId5"/>
          <a:stretch>
            <a:fillRect/>
          </a:stretch>
        </p:blipFill>
        <p:spPr>
          <a:xfrm>
            <a:off x="522611" y="3328391"/>
            <a:ext cx="1744089" cy="2472463"/>
          </a:xfrm>
          <a:prstGeom prst="rect">
            <a:avLst/>
          </a:prstGeom>
          <a:ln>
            <a:solidFill>
              <a:schemeClr val="accent1">
                <a:shade val="95000"/>
                <a:satMod val="105000"/>
              </a:schemeClr>
            </a:solidFill>
          </a:ln>
          <a:effectLst>
            <a:outerShdw blurRad="50800" dist="38100" dir="18900000" algn="bl" rotWithShape="0">
              <a:prstClr val="black">
                <a:alpha val="40000"/>
              </a:prstClr>
            </a:outerShdw>
          </a:effectLst>
        </p:spPr>
      </p:pic>
      <p:pic>
        <p:nvPicPr>
          <p:cNvPr id="15" name="Picture 14">
            <a:extLst>
              <a:ext uri="{FF2B5EF4-FFF2-40B4-BE49-F238E27FC236}">
                <a16:creationId xmlns:a16="http://schemas.microsoft.com/office/drawing/2014/main" id="{8C6671D2-143B-4EB9-990D-5222E3C2F89F}"/>
              </a:ext>
            </a:extLst>
          </p:cNvPr>
          <p:cNvPicPr>
            <a:picLocks noChangeAspect="1"/>
          </p:cNvPicPr>
          <p:nvPr/>
        </p:nvPicPr>
        <p:blipFill rotWithShape="1">
          <a:blip r:embed="rId6"/>
          <a:srcRect l="22043" t="25114" r="24345" b="38320"/>
          <a:stretch/>
        </p:blipFill>
        <p:spPr>
          <a:xfrm>
            <a:off x="8251959" y="5281684"/>
            <a:ext cx="3940039" cy="1511621"/>
          </a:xfrm>
          <a:prstGeom prst="rect">
            <a:avLst/>
          </a:prstGeom>
          <a:ln>
            <a:solidFill>
              <a:schemeClr val="accent1"/>
            </a:solidFill>
          </a:ln>
          <a:effectLst>
            <a:outerShdw blurRad="50800" dist="38100" dir="18900000" algn="bl" rotWithShape="0">
              <a:schemeClr val="accent2">
                <a:alpha val="40000"/>
              </a:schemeClr>
            </a:outerShdw>
          </a:effectLst>
        </p:spPr>
      </p:pic>
      <p:sp>
        <p:nvSpPr>
          <p:cNvPr id="23" name="Arrow: Right 22">
            <a:extLst>
              <a:ext uri="{FF2B5EF4-FFF2-40B4-BE49-F238E27FC236}">
                <a16:creationId xmlns:a16="http://schemas.microsoft.com/office/drawing/2014/main" id="{3B83094A-924B-484D-A040-1F6B2A269702}"/>
              </a:ext>
            </a:extLst>
          </p:cNvPr>
          <p:cNvSpPr/>
          <p:nvPr/>
        </p:nvSpPr>
        <p:spPr>
          <a:xfrm>
            <a:off x="7653260" y="5806015"/>
            <a:ext cx="494604" cy="251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4C9035F-7AFC-4EB2-A21F-5FDE4E27EE09}"/>
              </a:ext>
            </a:extLst>
          </p:cNvPr>
          <p:cNvSpPr txBox="1"/>
          <p:nvPr/>
        </p:nvSpPr>
        <p:spPr>
          <a:xfrm>
            <a:off x="4457663" y="3472015"/>
            <a:ext cx="4293159" cy="2185214"/>
          </a:xfrm>
          <a:prstGeom prst="rect">
            <a:avLst/>
          </a:prstGeom>
          <a:noFill/>
        </p:spPr>
        <p:txBody>
          <a:bodyPr wrap="square" rtlCol="0">
            <a:spAutoFit/>
          </a:bodyPr>
          <a:lstStyle/>
          <a:p>
            <a:r>
              <a:rPr lang="en-US" b="1" u="sng" dirty="0"/>
              <a:t>Plans:</a:t>
            </a:r>
          </a:p>
          <a:p>
            <a:pPr marL="285750" indent="-285750">
              <a:buFont typeface="Arial" panose="020B0604020202020204" pitchFamily="34" charset="0"/>
              <a:buChar char="•"/>
            </a:pPr>
            <a:r>
              <a:rPr lang="en-US" sz="2000" dirty="0">
                <a:solidFill>
                  <a:srgbClr val="00B050"/>
                </a:solidFill>
              </a:rPr>
              <a:t>WMO/UNEP Ozone assessment is to be finalized in July/August 2022</a:t>
            </a:r>
          </a:p>
          <a:p>
            <a:pPr marL="285750" indent="-285750">
              <a:buFont typeface="Arial" panose="020B0604020202020204" pitchFamily="34" charset="0"/>
              <a:buChar char="•"/>
            </a:pPr>
            <a:r>
              <a:rPr lang="en-US" sz="2000" dirty="0">
                <a:solidFill>
                  <a:srgbClr val="00B050"/>
                </a:solidFill>
              </a:rPr>
              <a:t>Modelling analysis as a follow up on the GAW coordinated study on COVID to be finalized in 2022</a:t>
            </a:r>
          </a:p>
          <a:p>
            <a:endParaRPr lang="en-CH" dirty="0"/>
          </a:p>
        </p:txBody>
      </p:sp>
      <p:pic>
        <p:nvPicPr>
          <p:cNvPr id="4" name="Picture 3">
            <a:extLst>
              <a:ext uri="{FF2B5EF4-FFF2-40B4-BE49-F238E27FC236}">
                <a16:creationId xmlns:a16="http://schemas.microsoft.com/office/drawing/2014/main" id="{295DF9ED-3696-4CFE-B843-6DCE9C6937C5}"/>
              </a:ext>
            </a:extLst>
          </p:cNvPr>
          <p:cNvPicPr>
            <a:picLocks noChangeAspect="1"/>
          </p:cNvPicPr>
          <p:nvPr/>
        </p:nvPicPr>
        <p:blipFill>
          <a:blip r:embed="rId7"/>
          <a:stretch>
            <a:fillRect/>
          </a:stretch>
        </p:blipFill>
        <p:spPr>
          <a:xfrm>
            <a:off x="9403546" y="2190354"/>
            <a:ext cx="1967460" cy="2789119"/>
          </a:xfrm>
          <a:prstGeom prst="rect">
            <a:avLst/>
          </a:prstGeom>
          <a:ln>
            <a:solidFill>
              <a:schemeClr val="accent1">
                <a:shade val="95000"/>
                <a:satMod val="105000"/>
              </a:schemeClr>
            </a:solidFill>
          </a:ln>
        </p:spPr>
      </p:pic>
    </p:spTree>
    <p:extLst>
      <p:ext uri="{BB962C8B-B14F-4D97-AF65-F5344CB8AC3E}">
        <p14:creationId xmlns:p14="http://schemas.microsoft.com/office/powerpoint/2010/main" val="1534448030"/>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A420-E55F-431E-88B3-057DF781FD6A}"/>
              </a:ext>
            </a:extLst>
          </p:cNvPr>
          <p:cNvSpPr>
            <a:spLocks noGrp="1"/>
          </p:cNvSpPr>
          <p:nvPr>
            <p:ph type="title"/>
          </p:nvPr>
        </p:nvSpPr>
        <p:spPr>
          <a:xfrm>
            <a:off x="172192" y="-78195"/>
            <a:ext cx="8334530" cy="1000999"/>
          </a:xfrm>
        </p:spPr>
        <p:txBody>
          <a:bodyPr>
            <a:noAutofit/>
          </a:bodyPr>
          <a:lstStyle/>
          <a:p>
            <a:r>
              <a:rPr lang="en-US" sz="3200" b="1" dirty="0">
                <a:solidFill>
                  <a:srgbClr val="0070C0"/>
                </a:solidFill>
              </a:rPr>
              <a:t>Support of the health sector</a:t>
            </a:r>
          </a:p>
        </p:txBody>
      </p:sp>
      <p:sp>
        <p:nvSpPr>
          <p:cNvPr id="3" name="Content Placeholder 2">
            <a:extLst>
              <a:ext uri="{FF2B5EF4-FFF2-40B4-BE49-F238E27FC236}">
                <a16:creationId xmlns:a16="http://schemas.microsoft.com/office/drawing/2014/main" id="{E86A1E68-0343-40C6-AD4C-5B9466D20CAD}"/>
              </a:ext>
            </a:extLst>
          </p:cNvPr>
          <p:cNvSpPr>
            <a:spLocks noGrp="1"/>
          </p:cNvSpPr>
          <p:nvPr>
            <p:ph idx="1"/>
          </p:nvPr>
        </p:nvSpPr>
        <p:spPr>
          <a:xfrm>
            <a:off x="280518" y="728154"/>
            <a:ext cx="6958114" cy="2385767"/>
          </a:xfrm>
        </p:spPr>
        <p:txBody>
          <a:bodyPr>
            <a:normAutofit/>
          </a:bodyPr>
          <a:lstStyle/>
          <a:p>
            <a:r>
              <a:rPr lang="en-US" sz="2000" dirty="0"/>
              <a:t>Global Air Quality Forecasting and Information System (GAFIS) initiative finalized its implementation plan in Feb 2022 and started  Asian models </a:t>
            </a:r>
            <a:r>
              <a:rPr lang="en-US" sz="2000" dirty="0" err="1"/>
              <a:t>intercomparison</a:t>
            </a:r>
            <a:r>
              <a:rPr lang="en-US" sz="2000" dirty="0"/>
              <a:t> campaign in autumn 2021. Engagement with UNEP are being discussed.</a:t>
            </a:r>
          </a:p>
          <a:p>
            <a:pPr marL="285750" indent="-285750">
              <a:buFont typeface="Arial" panose="020B0604020202020204" pitchFamily="34" charset="0"/>
              <a:buChar char="•"/>
            </a:pPr>
            <a:r>
              <a:rPr lang="en-GB" sz="2000" dirty="0"/>
              <a:t>New Bulletin was produced on Air Quality and Climate before the 7 September (the UN day for “Clean Air for Blue Sky”) </a:t>
            </a:r>
          </a:p>
        </p:txBody>
      </p:sp>
      <p:pic>
        <p:nvPicPr>
          <p:cNvPr id="11" name="Picture 10">
            <a:extLst>
              <a:ext uri="{FF2B5EF4-FFF2-40B4-BE49-F238E27FC236}">
                <a16:creationId xmlns:a16="http://schemas.microsoft.com/office/drawing/2014/main" id="{DFB8609D-8FA6-4131-B385-A61DF04AD004}"/>
              </a:ext>
            </a:extLst>
          </p:cNvPr>
          <p:cNvPicPr>
            <a:picLocks noChangeAspect="1"/>
          </p:cNvPicPr>
          <p:nvPr/>
        </p:nvPicPr>
        <p:blipFill>
          <a:blip r:embed="rId3"/>
          <a:stretch>
            <a:fillRect/>
          </a:stretch>
        </p:blipFill>
        <p:spPr>
          <a:xfrm>
            <a:off x="2866478" y="2917561"/>
            <a:ext cx="1786194" cy="3518134"/>
          </a:xfrm>
          <a:prstGeom prst="rect">
            <a:avLst/>
          </a:prstGeom>
        </p:spPr>
      </p:pic>
      <p:sp>
        <p:nvSpPr>
          <p:cNvPr id="12" name="TextBox 11">
            <a:extLst>
              <a:ext uri="{FF2B5EF4-FFF2-40B4-BE49-F238E27FC236}">
                <a16:creationId xmlns:a16="http://schemas.microsoft.com/office/drawing/2014/main" id="{056F9843-B72F-44B5-A76D-C18023A0A05A}"/>
              </a:ext>
            </a:extLst>
          </p:cNvPr>
          <p:cNvSpPr txBox="1"/>
          <p:nvPr/>
        </p:nvSpPr>
        <p:spPr>
          <a:xfrm>
            <a:off x="473453" y="3113921"/>
            <a:ext cx="2350622" cy="2585323"/>
          </a:xfrm>
          <a:prstGeom prst="rect">
            <a:avLst/>
          </a:prstGeom>
          <a:noFill/>
        </p:spPr>
        <p:txBody>
          <a:bodyPr wrap="square" rtlCol="0">
            <a:spAutoFit/>
          </a:bodyPr>
          <a:lstStyle/>
          <a:p>
            <a:r>
              <a:rPr lang="en-US" dirty="0"/>
              <a:t>The App was launched in November 2021, it was developed jointly with health community (available in Google Store), can be adapted. 7</a:t>
            </a:r>
            <a:r>
              <a:rPr lang="en-US" b="1" dirty="0"/>
              <a:t> countries expressed an interest in adaptation</a:t>
            </a:r>
            <a:endParaRPr lang="en-CH" b="1" dirty="0"/>
          </a:p>
        </p:txBody>
      </p:sp>
      <p:pic>
        <p:nvPicPr>
          <p:cNvPr id="10" name="Picture 9">
            <a:extLst>
              <a:ext uri="{FF2B5EF4-FFF2-40B4-BE49-F238E27FC236}">
                <a16:creationId xmlns:a16="http://schemas.microsoft.com/office/drawing/2014/main" id="{EFFAC5D6-2B98-4FDE-95AB-2C3758E11406}"/>
              </a:ext>
            </a:extLst>
          </p:cNvPr>
          <p:cNvPicPr>
            <a:picLocks noChangeAspect="1"/>
          </p:cNvPicPr>
          <p:nvPr/>
        </p:nvPicPr>
        <p:blipFill>
          <a:blip r:embed="rId4"/>
          <a:stretch>
            <a:fillRect/>
          </a:stretch>
        </p:blipFill>
        <p:spPr>
          <a:xfrm>
            <a:off x="7731588" y="434942"/>
            <a:ext cx="4136229" cy="2328582"/>
          </a:xfrm>
          <a:prstGeom prst="rect">
            <a:avLst/>
          </a:prstGeom>
        </p:spPr>
      </p:pic>
      <p:pic>
        <p:nvPicPr>
          <p:cNvPr id="16" name="Picture 15">
            <a:extLst>
              <a:ext uri="{FF2B5EF4-FFF2-40B4-BE49-F238E27FC236}">
                <a16:creationId xmlns:a16="http://schemas.microsoft.com/office/drawing/2014/main" id="{00DCDB32-A812-4ACE-9199-CDC73F7BE1D4}"/>
              </a:ext>
            </a:extLst>
          </p:cNvPr>
          <p:cNvPicPr>
            <a:picLocks noChangeAspect="1"/>
          </p:cNvPicPr>
          <p:nvPr/>
        </p:nvPicPr>
        <p:blipFill rotWithShape="1">
          <a:blip r:embed="rId5"/>
          <a:srcRect l="31399" t="4080" r="31639" b="1493"/>
          <a:stretch/>
        </p:blipFill>
        <p:spPr>
          <a:xfrm>
            <a:off x="4929015" y="2917562"/>
            <a:ext cx="2376382" cy="3415000"/>
          </a:xfrm>
          <a:prstGeom prst="rect">
            <a:avLst/>
          </a:prstGeom>
          <a:ln>
            <a:solidFill>
              <a:schemeClr val="accent1">
                <a:shade val="95000"/>
                <a:satMod val="105000"/>
              </a:schemeClr>
            </a:solidFill>
          </a:ln>
        </p:spPr>
      </p:pic>
      <p:pic>
        <p:nvPicPr>
          <p:cNvPr id="17" name="Picture 16">
            <a:extLst>
              <a:ext uri="{FF2B5EF4-FFF2-40B4-BE49-F238E27FC236}">
                <a16:creationId xmlns:a16="http://schemas.microsoft.com/office/drawing/2014/main" id="{888CA296-BCDE-4EEE-932C-E4BC86FD43D4}"/>
              </a:ext>
            </a:extLst>
          </p:cNvPr>
          <p:cNvPicPr>
            <a:picLocks noChangeAspect="1"/>
          </p:cNvPicPr>
          <p:nvPr/>
        </p:nvPicPr>
        <p:blipFill rotWithShape="1">
          <a:blip r:embed="rId6"/>
          <a:srcRect l="7108" t="14628" r="31639" b="4875"/>
          <a:stretch/>
        </p:blipFill>
        <p:spPr>
          <a:xfrm>
            <a:off x="8032440" y="2917561"/>
            <a:ext cx="3584303" cy="2649637"/>
          </a:xfrm>
          <a:prstGeom prst="rect">
            <a:avLst/>
          </a:prstGeom>
          <a:ln>
            <a:solidFill>
              <a:schemeClr val="accent1">
                <a:shade val="95000"/>
                <a:satMod val="105000"/>
              </a:schemeClr>
            </a:solidFill>
          </a:ln>
        </p:spPr>
      </p:pic>
      <p:sp>
        <p:nvSpPr>
          <p:cNvPr id="18" name="TextBox 17">
            <a:extLst>
              <a:ext uri="{FF2B5EF4-FFF2-40B4-BE49-F238E27FC236}">
                <a16:creationId xmlns:a16="http://schemas.microsoft.com/office/drawing/2014/main" id="{EDC4B159-0D00-4BC1-9D37-DA14356FB602}"/>
              </a:ext>
            </a:extLst>
          </p:cNvPr>
          <p:cNvSpPr txBox="1"/>
          <p:nvPr/>
        </p:nvSpPr>
        <p:spPr>
          <a:xfrm>
            <a:off x="7653591" y="5683746"/>
            <a:ext cx="4292221" cy="1169551"/>
          </a:xfrm>
          <a:prstGeom prst="rect">
            <a:avLst/>
          </a:prstGeom>
          <a:noFill/>
        </p:spPr>
        <p:txBody>
          <a:bodyPr wrap="square" rtlCol="0">
            <a:spAutoFit/>
          </a:bodyPr>
          <a:lstStyle/>
          <a:p>
            <a:r>
              <a:rPr lang="en-US" dirty="0"/>
              <a:t>Air Quality and Climate connection expiratory animation was launched in September 2021</a:t>
            </a:r>
          </a:p>
          <a:p>
            <a:r>
              <a:rPr lang="en-US" sz="1600" dirty="0"/>
              <a:t>https://www.youtube.com/watch?v=s4ly6o-VT90</a:t>
            </a:r>
            <a:endParaRPr lang="en-CH" sz="1600" dirty="0"/>
          </a:p>
        </p:txBody>
      </p:sp>
    </p:spTree>
    <p:extLst>
      <p:ext uri="{BB962C8B-B14F-4D97-AF65-F5344CB8AC3E}">
        <p14:creationId xmlns:p14="http://schemas.microsoft.com/office/powerpoint/2010/main" val="18067029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415" y="181947"/>
            <a:ext cx="6595281" cy="1143000"/>
          </a:xfrm>
        </p:spPr>
        <p:txBody>
          <a:bodyPr>
            <a:normAutofit/>
          </a:bodyPr>
          <a:lstStyle/>
          <a:p>
            <a:r>
              <a:rPr lang="en-US" sz="2800" b="1" dirty="0">
                <a:solidFill>
                  <a:srgbClr val="0070C0"/>
                </a:solidFill>
              </a:rPr>
              <a:t>Measurement-Model Fusion for Global Total Atmospheric Deposition</a:t>
            </a:r>
            <a:endParaRPr lang="en-US" sz="2800" b="1" dirty="0"/>
          </a:p>
        </p:txBody>
      </p:sp>
      <p:sp>
        <p:nvSpPr>
          <p:cNvPr id="7" name="TextBox 6">
            <a:extLst>
              <a:ext uri="{FF2B5EF4-FFF2-40B4-BE49-F238E27FC236}">
                <a16:creationId xmlns:a16="http://schemas.microsoft.com/office/drawing/2014/main" id="{0DDE05B4-398A-4826-AF44-3A5B506F3264}"/>
              </a:ext>
            </a:extLst>
          </p:cNvPr>
          <p:cNvSpPr txBox="1"/>
          <p:nvPr/>
        </p:nvSpPr>
        <p:spPr>
          <a:xfrm>
            <a:off x="227252" y="1455648"/>
            <a:ext cx="6876705" cy="923330"/>
          </a:xfrm>
          <a:prstGeom prst="rect">
            <a:avLst/>
          </a:prstGeom>
          <a:noFill/>
        </p:spPr>
        <p:txBody>
          <a:bodyPr wrap="square" rtlCol="0">
            <a:spAutoFit/>
          </a:bodyPr>
          <a:lstStyle/>
          <a:p>
            <a:r>
              <a:rPr lang="en-GB" sz="1800" b="1" dirty="0">
                <a:latin typeface="+mn-lt"/>
              </a:rPr>
              <a:t>MMF brings together best-available data and modelling results </a:t>
            </a:r>
            <a:r>
              <a:rPr lang="en-GB" sz="1800" dirty="0">
                <a:latin typeface="+mn-lt"/>
              </a:rPr>
              <a:t>on precipitation chemistry, precipitation depth, air concentrations and dry deposition velocities to estimate wet, dry and total deposition.</a:t>
            </a:r>
            <a:endParaRPr lang="en-GB" sz="1800" b="1" dirty="0">
              <a:solidFill>
                <a:srgbClr val="00B050"/>
              </a:solidFill>
              <a:latin typeface="+mn-lt"/>
            </a:endParaRPr>
          </a:p>
        </p:txBody>
      </p:sp>
      <p:sp>
        <p:nvSpPr>
          <p:cNvPr id="5" name="TextBox 4">
            <a:extLst>
              <a:ext uri="{FF2B5EF4-FFF2-40B4-BE49-F238E27FC236}">
                <a16:creationId xmlns:a16="http://schemas.microsoft.com/office/drawing/2014/main" id="{096A53C4-60B9-4EA7-8F2E-A33B77F30C5E}"/>
              </a:ext>
            </a:extLst>
          </p:cNvPr>
          <p:cNvSpPr txBox="1"/>
          <p:nvPr/>
        </p:nvSpPr>
        <p:spPr>
          <a:xfrm>
            <a:off x="281843" y="2613392"/>
            <a:ext cx="6412384"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Initiative was presented at the Science Days for the UN Food Systems Summit 2021 </a:t>
            </a:r>
          </a:p>
          <a:p>
            <a:pPr marL="285750" indent="-285750">
              <a:buFont typeface="Arial" panose="020B0604020202020204" pitchFamily="34" charset="0"/>
              <a:buChar char="•"/>
            </a:pPr>
            <a:r>
              <a:rPr lang="en-US" sz="2000" dirty="0"/>
              <a:t>Swedish Environmental Research Institute to performs user and stakeholder mapping and develops user engagement strategy to be finalized in 2022</a:t>
            </a:r>
          </a:p>
          <a:p>
            <a:pPr marL="285750" indent="-285750">
              <a:buFont typeface="Arial" panose="020B0604020202020204" pitchFamily="34" charset="0"/>
              <a:buChar char="•"/>
            </a:pPr>
            <a:r>
              <a:rPr lang="en-US" sz="2000" dirty="0"/>
              <a:t>NILU collected the dataset for the development of the first prototype product for 2010</a:t>
            </a:r>
            <a:endParaRPr lang="en-CH" sz="2000" dirty="0"/>
          </a:p>
        </p:txBody>
      </p:sp>
      <p:pic>
        <p:nvPicPr>
          <p:cNvPr id="4" name="Picture 3">
            <a:extLst>
              <a:ext uri="{FF2B5EF4-FFF2-40B4-BE49-F238E27FC236}">
                <a16:creationId xmlns:a16="http://schemas.microsoft.com/office/drawing/2014/main" id="{B2B1301B-4CEE-41B0-9FBA-D6962184EE75}"/>
              </a:ext>
            </a:extLst>
          </p:cNvPr>
          <p:cNvPicPr>
            <a:picLocks noChangeAspect="1"/>
          </p:cNvPicPr>
          <p:nvPr/>
        </p:nvPicPr>
        <p:blipFill rotWithShape="1">
          <a:blip r:embed="rId3"/>
          <a:srcRect l="31231" t="4975" r="31324" b="698"/>
          <a:stretch/>
        </p:blipFill>
        <p:spPr>
          <a:xfrm>
            <a:off x="9769904" y="199401"/>
            <a:ext cx="2369779" cy="3358001"/>
          </a:xfrm>
          <a:prstGeom prst="rect">
            <a:avLst/>
          </a:prstGeom>
        </p:spPr>
      </p:pic>
      <p:pic>
        <p:nvPicPr>
          <p:cNvPr id="6" name="Picture 5">
            <a:extLst>
              <a:ext uri="{FF2B5EF4-FFF2-40B4-BE49-F238E27FC236}">
                <a16:creationId xmlns:a16="http://schemas.microsoft.com/office/drawing/2014/main" id="{142A1031-CA34-43B2-BADC-89ED49E5BA5B}"/>
              </a:ext>
            </a:extLst>
          </p:cNvPr>
          <p:cNvPicPr>
            <a:picLocks noChangeAspect="1"/>
          </p:cNvPicPr>
          <p:nvPr/>
        </p:nvPicPr>
        <p:blipFill rotWithShape="1">
          <a:blip r:embed="rId4"/>
          <a:srcRect l="8619" t="8855" r="9216" b="10150"/>
          <a:stretch/>
        </p:blipFill>
        <p:spPr>
          <a:xfrm>
            <a:off x="6844696" y="3930554"/>
            <a:ext cx="5279471" cy="2927446"/>
          </a:xfrm>
          <a:prstGeom prst="rect">
            <a:avLst/>
          </a:prstGeom>
        </p:spPr>
      </p:pic>
      <p:sp>
        <p:nvSpPr>
          <p:cNvPr id="8" name="TextBox 7">
            <a:extLst>
              <a:ext uri="{FF2B5EF4-FFF2-40B4-BE49-F238E27FC236}">
                <a16:creationId xmlns:a16="http://schemas.microsoft.com/office/drawing/2014/main" id="{011A8C07-2EB1-40FE-B67D-4FF8221DB176}"/>
              </a:ext>
            </a:extLst>
          </p:cNvPr>
          <p:cNvSpPr txBox="1"/>
          <p:nvPr/>
        </p:nvSpPr>
        <p:spPr>
          <a:xfrm>
            <a:off x="371227" y="5079186"/>
            <a:ext cx="6233615" cy="923330"/>
          </a:xfrm>
          <a:prstGeom prst="rect">
            <a:avLst/>
          </a:prstGeom>
          <a:noFill/>
        </p:spPr>
        <p:txBody>
          <a:bodyPr wrap="square" rtlCol="0">
            <a:spAutoFit/>
          </a:bodyPr>
          <a:lstStyle/>
          <a:p>
            <a:r>
              <a:rPr lang="en-US" b="1" u="sng" dirty="0"/>
              <a:t>Plans:</a:t>
            </a:r>
          </a:p>
          <a:p>
            <a:r>
              <a:rPr lang="en-US" dirty="0">
                <a:solidFill>
                  <a:srgbClr val="00B050"/>
                </a:solidFill>
              </a:rPr>
              <a:t>Organized MMF techniques workshop in 2022 to follow up on the community paper (published in Jan 2022)</a:t>
            </a:r>
            <a:endParaRPr lang="en-CH" dirty="0">
              <a:solidFill>
                <a:srgbClr val="00B050"/>
              </a:solidFill>
            </a:endParaRPr>
          </a:p>
        </p:txBody>
      </p:sp>
      <p:pic>
        <p:nvPicPr>
          <p:cNvPr id="11" name="Picture 10">
            <a:extLst>
              <a:ext uri="{FF2B5EF4-FFF2-40B4-BE49-F238E27FC236}">
                <a16:creationId xmlns:a16="http://schemas.microsoft.com/office/drawing/2014/main" id="{BB334E77-1CF8-429D-AC2D-95098C8170D2}"/>
              </a:ext>
            </a:extLst>
          </p:cNvPr>
          <p:cNvPicPr>
            <a:picLocks noChangeAspect="1"/>
          </p:cNvPicPr>
          <p:nvPr/>
        </p:nvPicPr>
        <p:blipFill>
          <a:blip r:embed="rId5"/>
          <a:stretch>
            <a:fillRect/>
          </a:stretch>
        </p:blipFill>
        <p:spPr>
          <a:xfrm>
            <a:off x="7335942" y="199402"/>
            <a:ext cx="2374108" cy="3358002"/>
          </a:xfrm>
          <a:prstGeom prst="rect">
            <a:avLst/>
          </a:prstGeom>
          <a:ln>
            <a:solidFill>
              <a:schemeClr val="accent1">
                <a:shade val="95000"/>
                <a:satMod val="105000"/>
              </a:schemeClr>
            </a:solidFill>
          </a:ln>
        </p:spPr>
      </p:pic>
    </p:spTree>
    <p:extLst>
      <p:ext uri="{BB962C8B-B14F-4D97-AF65-F5344CB8AC3E}">
        <p14:creationId xmlns:p14="http://schemas.microsoft.com/office/powerpoint/2010/main" val="17133285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90AAB6-683E-453B-8678-E6DC2FAB97F1}"/>
              </a:ext>
            </a:extLst>
          </p:cNvPr>
          <p:cNvPicPr>
            <a:picLocks noChangeAspect="1"/>
          </p:cNvPicPr>
          <p:nvPr/>
        </p:nvPicPr>
        <p:blipFill>
          <a:blip r:embed="rId3"/>
          <a:stretch>
            <a:fillRect/>
          </a:stretch>
        </p:blipFill>
        <p:spPr>
          <a:xfrm>
            <a:off x="349834" y="959526"/>
            <a:ext cx="2380888" cy="3403474"/>
          </a:xfrm>
          <a:prstGeom prst="rect">
            <a:avLst/>
          </a:prstGeom>
        </p:spPr>
      </p:pic>
      <p:sp>
        <p:nvSpPr>
          <p:cNvPr id="18" name="Content Placeholder 11">
            <a:extLst>
              <a:ext uri="{FF2B5EF4-FFF2-40B4-BE49-F238E27FC236}">
                <a16:creationId xmlns:a16="http://schemas.microsoft.com/office/drawing/2014/main" id="{5373C158-C672-424C-8D42-EB57DBB0AC59}"/>
              </a:ext>
            </a:extLst>
          </p:cNvPr>
          <p:cNvSpPr txBox="1">
            <a:spLocks/>
          </p:cNvSpPr>
          <p:nvPr/>
        </p:nvSpPr>
        <p:spPr>
          <a:xfrm>
            <a:off x="425263" y="4714236"/>
            <a:ext cx="2749800" cy="1389784"/>
          </a:xfrm>
          <a:prstGeom prst="rect">
            <a:avLst/>
          </a:prstGeom>
          <a:noFill/>
          <a:ln>
            <a:noFill/>
          </a:ln>
        </p:spPr>
        <p:txBody>
          <a:bodyPr lIns="91425" tIns="91425" rIns="91425" bIns="91425" anchor="t" anchorCtr="0">
            <a:normAutofit fontScale="92500" lnSpcReduction="10000"/>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buNone/>
            </a:pPr>
            <a:r>
              <a:rPr lang="en-US" sz="1800" dirty="0"/>
              <a:t>Good practices document was developed, went through public review and will be launched on 1 June 2022 webinar</a:t>
            </a:r>
          </a:p>
        </p:txBody>
      </p:sp>
      <p:sp>
        <p:nvSpPr>
          <p:cNvPr id="20" name="Title 1">
            <a:extLst>
              <a:ext uri="{FF2B5EF4-FFF2-40B4-BE49-F238E27FC236}">
                <a16:creationId xmlns:a16="http://schemas.microsoft.com/office/drawing/2014/main" id="{47C492D4-B1D1-455F-815F-A5656C88B2B8}"/>
              </a:ext>
            </a:extLst>
          </p:cNvPr>
          <p:cNvSpPr txBox="1">
            <a:spLocks/>
          </p:cNvSpPr>
          <p:nvPr/>
        </p:nvSpPr>
        <p:spPr>
          <a:xfrm>
            <a:off x="425263" y="107523"/>
            <a:ext cx="9348783" cy="1013568"/>
          </a:xfrm>
          <a:prstGeom prst="rect">
            <a:avLst/>
          </a:prstGeom>
          <a:noFill/>
          <a:ln>
            <a:noFill/>
          </a:ln>
        </p:spPr>
        <p:txBody>
          <a:bodyPr lIns="91425" tIns="91425" rIns="91425" bIns="91425" anchor="ctr" anchorCtr="0">
            <a:normAutofit fontScale="25000" lnSpcReduction="20000"/>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10700" b="1" dirty="0">
                <a:solidFill>
                  <a:schemeClr val="accent1"/>
                </a:solidFill>
                <a:effectLst>
                  <a:outerShdw blurRad="38100" dist="38100" dir="2700000" algn="tl">
                    <a:srgbClr val="000000">
                      <a:alpha val="43137"/>
                    </a:srgbClr>
                  </a:outerShdw>
                </a:effectLst>
              </a:rPr>
              <a:t>The Integrated Global Greenhouse Gas Information System (IG</a:t>
            </a:r>
            <a:r>
              <a:rPr lang="en-US" sz="10700" b="1" baseline="30000" dirty="0">
                <a:solidFill>
                  <a:schemeClr val="accent1"/>
                </a:solidFill>
                <a:effectLst>
                  <a:outerShdw blurRad="38100" dist="38100" dir="2700000" algn="tl">
                    <a:srgbClr val="000000">
                      <a:alpha val="43137"/>
                    </a:srgbClr>
                  </a:outerShdw>
                </a:effectLst>
              </a:rPr>
              <a:t>3</a:t>
            </a:r>
            <a:r>
              <a:rPr lang="en-US" sz="10700" b="1" dirty="0">
                <a:solidFill>
                  <a:schemeClr val="accent1"/>
                </a:solidFill>
                <a:effectLst>
                  <a:outerShdw blurRad="38100" dist="38100" dir="2700000" algn="tl">
                    <a:srgbClr val="000000">
                      <a:alpha val="43137"/>
                    </a:srgbClr>
                  </a:outerShdw>
                </a:effectLst>
              </a:rPr>
              <a:t>IS)</a:t>
            </a:r>
            <a:br>
              <a:rPr lang="en-US" sz="10700" b="1" dirty="0">
                <a:solidFill>
                  <a:schemeClr val="accent1"/>
                </a:solidFill>
                <a:effectLst>
                  <a:outerShdw blurRad="38100" dist="38100" dir="2700000" algn="tl">
                    <a:srgbClr val="000000">
                      <a:alpha val="43137"/>
                    </a:srgbClr>
                  </a:outerShdw>
                </a:effectLst>
              </a:rPr>
            </a:br>
            <a:r>
              <a:rPr lang="en-US" sz="10700" b="1" dirty="0">
                <a:solidFill>
                  <a:schemeClr val="accent1"/>
                </a:solidFill>
              </a:rPr>
              <a:t> </a:t>
            </a:r>
            <a:endParaRPr lang="en-US" sz="10700" dirty="0">
              <a:latin typeface="Arial" charset="0"/>
            </a:endParaRPr>
          </a:p>
        </p:txBody>
      </p:sp>
      <p:sp>
        <p:nvSpPr>
          <p:cNvPr id="22" name="Content Placeholder 2">
            <a:extLst>
              <a:ext uri="{FF2B5EF4-FFF2-40B4-BE49-F238E27FC236}">
                <a16:creationId xmlns:a16="http://schemas.microsoft.com/office/drawing/2014/main" id="{B0CF9E8C-EB07-44F4-99C7-8775623A3926}"/>
              </a:ext>
            </a:extLst>
          </p:cNvPr>
          <p:cNvSpPr txBox="1">
            <a:spLocks/>
          </p:cNvSpPr>
          <p:nvPr/>
        </p:nvSpPr>
        <p:spPr>
          <a:xfrm>
            <a:off x="3101735" y="959526"/>
            <a:ext cx="8665001" cy="1743066"/>
          </a:xfrm>
          <a:prstGeom prst="rect">
            <a:avLst/>
          </a:prstGeom>
          <a:noFill/>
          <a:ln>
            <a:noFill/>
          </a:ln>
        </p:spPr>
        <p:txBody>
          <a:bodyPr lIns="91425" tIns="91425" rIns="91425" bIns="91425" rtlCol="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0000"/>
              </a:lnSpc>
              <a:spcBef>
                <a:spcPct val="0"/>
              </a:spcBef>
              <a:spcAft>
                <a:spcPts val="900"/>
              </a:spcAft>
              <a:buFont typeface="Arial"/>
              <a:buNone/>
              <a:defRPr/>
            </a:pPr>
            <a:r>
              <a:rPr lang="en-US" sz="2000" dirty="0">
                <a:latin typeface="+mj-lt"/>
              </a:rPr>
              <a:t>Support the success of post-COP21 actions of nations, sub-national governments, and the private sector to reduce climate-disrupting GHG emissions through a sound-scientific, </a:t>
            </a:r>
            <a:r>
              <a:rPr lang="en-US" sz="2000" b="1" dirty="0">
                <a:solidFill>
                  <a:srgbClr val="00B050"/>
                </a:solidFill>
                <a:latin typeface="+mj-lt"/>
              </a:rPr>
              <a:t>measurement-based user-driven approach. </a:t>
            </a:r>
            <a:endParaRPr lang="en-US" sz="2000" b="1" dirty="0">
              <a:solidFill>
                <a:schemeClr val="tx1">
                  <a:lumMod val="65000"/>
                  <a:lumOff val="35000"/>
                </a:schemeClr>
              </a:solidFill>
              <a:latin typeface="+mj-lt"/>
            </a:endParaRPr>
          </a:p>
        </p:txBody>
      </p:sp>
      <p:sp>
        <p:nvSpPr>
          <p:cNvPr id="2" name="Rectangle 1">
            <a:extLst>
              <a:ext uri="{FF2B5EF4-FFF2-40B4-BE49-F238E27FC236}">
                <a16:creationId xmlns:a16="http://schemas.microsoft.com/office/drawing/2014/main" id="{54A77EC3-C6CD-41AD-B0A9-76A1DDBEEF61}"/>
              </a:ext>
            </a:extLst>
          </p:cNvPr>
          <p:cNvSpPr/>
          <p:nvPr/>
        </p:nvSpPr>
        <p:spPr>
          <a:xfrm>
            <a:off x="2933061" y="2567244"/>
            <a:ext cx="6096000" cy="3693319"/>
          </a:xfrm>
          <a:prstGeom prst="rect">
            <a:avLst/>
          </a:prstGeom>
        </p:spPr>
        <p:txBody>
          <a:bodyPr>
            <a:spAutoFit/>
          </a:bodyPr>
          <a:lstStyle/>
          <a:p>
            <a:pPr marL="285750" indent="-285750">
              <a:buFont typeface="Arial" panose="020B0604020202020204" pitchFamily="34" charset="0"/>
              <a:buChar char="•"/>
            </a:pPr>
            <a:r>
              <a:rPr lang="en-US" dirty="0"/>
              <a:t>IG</a:t>
            </a:r>
            <a:r>
              <a:rPr lang="en-US" baseline="30000" dirty="0"/>
              <a:t>3</a:t>
            </a:r>
            <a:r>
              <a:rPr lang="en-US" dirty="0"/>
              <a:t>IS contributed to the UN Energy Compacts that was launched in January 2022</a:t>
            </a:r>
          </a:p>
          <a:p>
            <a:pPr marL="285750" indent="-285750">
              <a:buFont typeface="Arial" panose="020B0604020202020204" pitchFamily="34" charset="0"/>
              <a:buChar char="•"/>
            </a:pPr>
            <a:r>
              <a:rPr lang="en-US" dirty="0"/>
              <a:t>The project on CO</a:t>
            </a:r>
            <a:r>
              <a:rPr lang="en-US" baseline="-25000" dirty="0"/>
              <a:t>2</a:t>
            </a:r>
            <a:r>
              <a:rPr lang="en-US" dirty="0"/>
              <a:t> uptake by the bamboo forest funded by the Quadrature Climate Foundation started on 1 March 2022</a:t>
            </a:r>
          </a:p>
          <a:p>
            <a:pPr marL="285750" indent="-285750">
              <a:buFont typeface="Arial" panose="020B0604020202020204" pitchFamily="34" charset="0"/>
              <a:buChar char="•"/>
            </a:pPr>
            <a:r>
              <a:rPr lang="en-US" dirty="0"/>
              <a:t>IG</a:t>
            </a:r>
            <a:r>
              <a:rPr lang="en-US" baseline="30000" dirty="0"/>
              <a:t>3</a:t>
            </a:r>
            <a:r>
              <a:rPr lang="en-US" dirty="0"/>
              <a:t>IS will provide contribution to the WMO GHG/Carbon Monitoring Workshop @ WMO HQ on “The case for a coordinated Global Greenhouse Gas Monitoring Infrastructure”</a:t>
            </a:r>
          </a:p>
          <a:p>
            <a:pPr marL="285750" indent="-285750">
              <a:buFont typeface="Arial" panose="020B0604020202020204" pitchFamily="34" charset="0"/>
              <a:buChar char="•"/>
            </a:pPr>
            <a:r>
              <a:rPr lang="en-US" dirty="0"/>
              <a:t>Refined MoU between WMO and UNFCCC will include an annex on IG</a:t>
            </a:r>
            <a:r>
              <a:rPr lang="en-US" baseline="30000" dirty="0"/>
              <a:t>3</a:t>
            </a:r>
            <a:r>
              <a:rPr lang="en-US" dirty="0"/>
              <a:t>IS</a:t>
            </a:r>
          </a:p>
          <a:p>
            <a:pPr marL="285750" indent="-285750">
              <a:buFont typeface="Arial" panose="020B0604020202020204" pitchFamily="34" charset="0"/>
              <a:buChar char="•"/>
            </a:pPr>
            <a:r>
              <a:rPr lang="en-US" dirty="0"/>
              <a:t>IG</a:t>
            </a:r>
            <a:r>
              <a:rPr lang="en-US" baseline="30000" dirty="0"/>
              <a:t>3</a:t>
            </a:r>
            <a:r>
              <a:rPr lang="en-US" dirty="0"/>
              <a:t>IS related submission was made by WMO for SBSTA 56 session in June 2022</a:t>
            </a:r>
          </a:p>
        </p:txBody>
      </p:sp>
      <p:pic>
        <p:nvPicPr>
          <p:cNvPr id="3" name="Picture 2">
            <a:extLst>
              <a:ext uri="{FF2B5EF4-FFF2-40B4-BE49-F238E27FC236}">
                <a16:creationId xmlns:a16="http://schemas.microsoft.com/office/drawing/2014/main" id="{1553C286-4138-4AFF-B284-A7F3F49732C7}"/>
              </a:ext>
            </a:extLst>
          </p:cNvPr>
          <p:cNvPicPr>
            <a:picLocks noChangeAspect="1"/>
          </p:cNvPicPr>
          <p:nvPr/>
        </p:nvPicPr>
        <p:blipFill>
          <a:blip r:embed="rId4"/>
          <a:stretch>
            <a:fillRect/>
          </a:stretch>
        </p:blipFill>
        <p:spPr>
          <a:xfrm>
            <a:off x="10145059" y="107523"/>
            <a:ext cx="1621677" cy="993734"/>
          </a:xfrm>
          <a:prstGeom prst="rect">
            <a:avLst/>
          </a:prstGeom>
        </p:spPr>
      </p:pic>
      <p:pic>
        <p:nvPicPr>
          <p:cNvPr id="5" name="Picture 4">
            <a:extLst>
              <a:ext uri="{FF2B5EF4-FFF2-40B4-BE49-F238E27FC236}">
                <a16:creationId xmlns:a16="http://schemas.microsoft.com/office/drawing/2014/main" id="{F14E3B2E-5FF0-4C0A-97BC-0F51ECB2050E}"/>
              </a:ext>
            </a:extLst>
          </p:cNvPr>
          <p:cNvPicPr>
            <a:picLocks noChangeAspect="1"/>
          </p:cNvPicPr>
          <p:nvPr/>
        </p:nvPicPr>
        <p:blipFill>
          <a:blip r:embed="rId5"/>
          <a:stretch>
            <a:fillRect/>
          </a:stretch>
        </p:blipFill>
        <p:spPr>
          <a:xfrm>
            <a:off x="6810233" y="6120489"/>
            <a:ext cx="5161611" cy="629988"/>
          </a:xfrm>
          <a:prstGeom prst="rect">
            <a:avLst/>
          </a:prstGeom>
        </p:spPr>
      </p:pic>
      <p:pic>
        <p:nvPicPr>
          <p:cNvPr id="6" name="Picture 5">
            <a:extLst>
              <a:ext uri="{FF2B5EF4-FFF2-40B4-BE49-F238E27FC236}">
                <a16:creationId xmlns:a16="http://schemas.microsoft.com/office/drawing/2014/main" id="{D0698FCF-0D9D-4C80-BBB7-8E7D77A5596C}"/>
              </a:ext>
            </a:extLst>
          </p:cNvPr>
          <p:cNvPicPr>
            <a:picLocks noChangeAspect="1"/>
          </p:cNvPicPr>
          <p:nvPr/>
        </p:nvPicPr>
        <p:blipFill rotWithShape="1">
          <a:blip r:embed="rId6"/>
          <a:srcRect l="33525" t="18409" r="32836" b="32451"/>
          <a:stretch/>
        </p:blipFill>
        <p:spPr>
          <a:xfrm>
            <a:off x="9098915" y="2567244"/>
            <a:ext cx="2872929" cy="2360789"/>
          </a:xfrm>
          <a:prstGeom prst="rect">
            <a:avLst/>
          </a:prstGeom>
          <a:ln>
            <a:solidFill>
              <a:schemeClr val="accent1">
                <a:shade val="95000"/>
                <a:satMod val="105000"/>
              </a:schemeClr>
            </a:solidFill>
          </a:ln>
        </p:spPr>
      </p:pic>
    </p:spTree>
    <p:extLst>
      <p:ext uri="{BB962C8B-B14F-4D97-AF65-F5344CB8AC3E}">
        <p14:creationId xmlns:p14="http://schemas.microsoft.com/office/powerpoint/2010/main" val="13948350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0A545-BC4C-4EED-BBB9-7261A302AEF3}"/>
              </a:ext>
            </a:extLst>
          </p:cNvPr>
          <p:cNvSpPr>
            <a:spLocks noGrp="1"/>
          </p:cNvSpPr>
          <p:nvPr>
            <p:ph type="title"/>
          </p:nvPr>
        </p:nvSpPr>
        <p:spPr>
          <a:xfrm>
            <a:off x="711143" y="-99164"/>
            <a:ext cx="5983083" cy="1128068"/>
          </a:xfrm>
        </p:spPr>
        <p:txBody>
          <a:bodyPr vert="horz" lIns="91440" tIns="45720" rIns="91440" bIns="45720" rtlCol="0" anchor="ctr">
            <a:normAutofit/>
          </a:bodyPr>
          <a:lstStyle/>
          <a:p>
            <a:r>
              <a:rPr lang="en-US" sz="4000" kern="1200" dirty="0">
                <a:solidFill>
                  <a:srgbClr val="0070C0"/>
                </a:solidFill>
                <a:latin typeface="+mj-lt"/>
                <a:ea typeface="+mj-ea"/>
                <a:cs typeface="+mj-cs"/>
              </a:rPr>
              <a:t>Urban Updates</a:t>
            </a:r>
          </a:p>
        </p:txBody>
      </p:sp>
      <p:sp>
        <p:nvSpPr>
          <p:cNvPr id="3" name="Content Placeholder 2">
            <a:extLst>
              <a:ext uri="{FF2B5EF4-FFF2-40B4-BE49-F238E27FC236}">
                <a16:creationId xmlns:a16="http://schemas.microsoft.com/office/drawing/2014/main" id="{EB74C762-F92A-4C39-AF0D-E6C346C57CFF}"/>
              </a:ext>
            </a:extLst>
          </p:cNvPr>
          <p:cNvSpPr>
            <a:spLocks noGrp="1"/>
          </p:cNvSpPr>
          <p:nvPr>
            <p:ph sz="half" idx="1"/>
          </p:nvPr>
        </p:nvSpPr>
        <p:spPr>
          <a:xfrm>
            <a:off x="366631" y="1150233"/>
            <a:ext cx="6847311" cy="3979585"/>
          </a:xfrm>
        </p:spPr>
        <p:txBody>
          <a:bodyPr vert="horz" lIns="91440" tIns="45720" rIns="91440" bIns="45720" rtlCol="0" anchor="ctr">
            <a:noAutofit/>
          </a:bodyPr>
          <a:lstStyle/>
          <a:p>
            <a:r>
              <a:rPr lang="en-US" sz="1800" dirty="0"/>
              <a:t>GAW is contributing to the integration of urban-related activities with the Urban Workshop 13-15 June 2022</a:t>
            </a:r>
          </a:p>
          <a:p>
            <a:pPr lvl="1"/>
            <a:r>
              <a:rPr lang="en-US" sz="1600" dirty="0"/>
              <a:t>Bringing together diverse groups working on the WMO urban agenda</a:t>
            </a:r>
          </a:p>
          <a:p>
            <a:pPr lvl="1"/>
            <a:r>
              <a:rPr lang="en-US" sz="1600" dirty="0"/>
              <a:t>Take stock of the existing activities</a:t>
            </a:r>
          </a:p>
          <a:p>
            <a:pPr lvl="1"/>
            <a:r>
              <a:rPr lang="en-US" sz="1600" dirty="0"/>
              <a:t>Develop recommendations for improved coordination on urban-related activities</a:t>
            </a:r>
          </a:p>
          <a:p>
            <a:pPr marL="457200" lvl="1" indent="0">
              <a:buNone/>
            </a:pPr>
            <a:endParaRPr lang="en-US" sz="1600" dirty="0"/>
          </a:p>
          <a:p>
            <a:r>
              <a:rPr lang="en-US" sz="1800" dirty="0"/>
              <a:t>Launch of 3 documents at the Urban Workshop in May/June 2022</a:t>
            </a:r>
          </a:p>
          <a:p>
            <a:pPr lvl="1"/>
            <a:r>
              <a:rPr lang="en-US" sz="1800" dirty="0"/>
              <a:t>IG</a:t>
            </a:r>
            <a:r>
              <a:rPr lang="en-US" sz="1800" baseline="30000" dirty="0"/>
              <a:t>3</a:t>
            </a:r>
            <a:r>
              <a:rPr lang="en-US" sz="1800" dirty="0"/>
              <a:t>IS Urban Greenhouse Gas Emission Observations and Modelling Good Practices on 1 June</a:t>
            </a:r>
          </a:p>
          <a:p>
            <a:pPr lvl="1"/>
            <a:r>
              <a:rPr lang="en-US" sz="1800" dirty="0"/>
              <a:t>Guidance to Measuring, Modelling, and Monitoring the Canopy Layer Urban Heat Island (led by GURME) on 20 May</a:t>
            </a:r>
          </a:p>
          <a:p>
            <a:pPr lvl="1"/>
            <a:r>
              <a:rPr lang="en-US" sz="1800" dirty="0"/>
              <a:t>Good Practices on High-Resolution Modelling for Integrated Urban Services (by Study Group on Integrated Urban Services) on 24 May</a:t>
            </a:r>
          </a:p>
        </p:txBody>
      </p:sp>
      <p:pic>
        <p:nvPicPr>
          <p:cNvPr id="8" name="Picture 7" descr="Graphical user interface, website&#10;&#10;Description automatically generated">
            <a:extLst>
              <a:ext uri="{FF2B5EF4-FFF2-40B4-BE49-F238E27FC236}">
                <a16:creationId xmlns:a16="http://schemas.microsoft.com/office/drawing/2014/main" id="{86A22E76-7194-4603-B710-67D8A5505FB1}"/>
              </a:ext>
            </a:extLst>
          </p:cNvPr>
          <p:cNvPicPr>
            <a:picLocks noChangeAspect="1"/>
          </p:cNvPicPr>
          <p:nvPr/>
        </p:nvPicPr>
        <p:blipFill rotWithShape="1">
          <a:blip r:embed="rId2">
            <a:extLst>
              <a:ext uri="{28A0092B-C50C-407E-A947-70E740481C1C}">
                <a14:useLocalDpi xmlns:a14="http://schemas.microsoft.com/office/drawing/2010/main" val="0"/>
              </a:ext>
            </a:extLst>
          </a:blip>
          <a:srcRect l="6596" r="1" b="1"/>
          <a:stretch/>
        </p:blipFill>
        <p:spPr>
          <a:xfrm>
            <a:off x="8469790" y="0"/>
            <a:ext cx="3597920" cy="2060812"/>
          </a:xfrm>
          <a:prstGeom prst="rect">
            <a:avLst/>
          </a:prstGeom>
        </p:spPr>
      </p:pic>
      <p:pic>
        <p:nvPicPr>
          <p:cNvPr id="6" name="Picture 5" descr="Diagram, engineering drawing&#10;&#10;Description automatically generated">
            <a:extLst>
              <a:ext uri="{FF2B5EF4-FFF2-40B4-BE49-F238E27FC236}">
                <a16:creationId xmlns:a16="http://schemas.microsoft.com/office/drawing/2014/main" id="{51AD0448-F0D8-46D3-86BE-E64175E43761}"/>
              </a:ext>
            </a:extLst>
          </p:cNvPr>
          <p:cNvPicPr>
            <a:picLocks noChangeAspect="1"/>
          </p:cNvPicPr>
          <p:nvPr/>
        </p:nvPicPr>
        <p:blipFill rotWithShape="1">
          <a:blip r:embed="rId3">
            <a:extLst>
              <a:ext uri="{28A0092B-C50C-407E-A947-70E740481C1C}">
                <a14:useLocalDpi xmlns:a14="http://schemas.microsoft.com/office/drawing/2010/main" val="0"/>
              </a:ext>
            </a:extLst>
          </a:blip>
          <a:srcRect l="679" r="2902" b="-1"/>
          <a:stretch/>
        </p:blipFill>
        <p:spPr>
          <a:xfrm>
            <a:off x="7806519" y="4426468"/>
            <a:ext cx="4076631" cy="2335998"/>
          </a:xfrm>
          <a:prstGeom prst="rect">
            <a:avLst/>
          </a:prstGeom>
        </p:spPr>
      </p:pic>
      <p:pic>
        <p:nvPicPr>
          <p:cNvPr id="4" name="Picture 3">
            <a:extLst>
              <a:ext uri="{FF2B5EF4-FFF2-40B4-BE49-F238E27FC236}">
                <a16:creationId xmlns:a16="http://schemas.microsoft.com/office/drawing/2014/main" id="{E1DB1620-C21F-4A21-A99E-2976B9C4C817}"/>
              </a:ext>
            </a:extLst>
          </p:cNvPr>
          <p:cNvPicPr>
            <a:picLocks noChangeAspect="1"/>
          </p:cNvPicPr>
          <p:nvPr/>
        </p:nvPicPr>
        <p:blipFill>
          <a:blip r:embed="rId4"/>
          <a:stretch>
            <a:fillRect/>
          </a:stretch>
        </p:blipFill>
        <p:spPr>
          <a:xfrm>
            <a:off x="7428576" y="1921823"/>
            <a:ext cx="4622541" cy="2600179"/>
          </a:xfrm>
          <a:prstGeom prst="rect">
            <a:avLst/>
          </a:prstGeom>
        </p:spPr>
      </p:pic>
      <p:sp>
        <p:nvSpPr>
          <p:cNvPr id="5" name="TextBox 4">
            <a:extLst>
              <a:ext uri="{FF2B5EF4-FFF2-40B4-BE49-F238E27FC236}">
                <a16:creationId xmlns:a16="http://schemas.microsoft.com/office/drawing/2014/main" id="{6F794F7B-87F5-4072-AFF3-DFB879E5259D}"/>
              </a:ext>
            </a:extLst>
          </p:cNvPr>
          <p:cNvSpPr txBox="1"/>
          <p:nvPr/>
        </p:nvSpPr>
        <p:spPr>
          <a:xfrm>
            <a:off x="601961" y="5513695"/>
            <a:ext cx="6019405" cy="646331"/>
          </a:xfrm>
          <a:prstGeom prst="rect">
            <a:avLst/>
          </a:prstGeom>
          <a:noFill/>
        </p:spPr>
        <p:txBody>
          <a:bodyPr wrap="none" rtlCol="0">
            <a:spAutoFit/>
          </a:bodyPr>
          <a:lstStyle/>
          <a:p>
            <a:r>
              <a:rPr lang="en-US" dirty="0">
                <a:solidFill>
                  <a:srgbClr val="00B050"/>
                </a:solidFill>
              </a:rPr>
              <a:t>Registration and draft documents are available at</a:t>
            </a:r>
          </a:p>
          <a:p>
            <a:r>
              <a:rPr lang="en-US" dirty="0">
                <a:solidFill>
                  <a:srgbClr val="00B050"/>
                </a:solidFill>
              </a:rPr>
              <a:t>https://community.wmo.int/meetings/launch-3-urban-reports</a:t>
            </a:r>
            <a:endParaRPr lang="en-CH" dirty="0">
              <a:solidFill>
                <a:srgbClr val="00B050"/>
              </a:solidFill>
            </a:endParaRPr>
          </a:p>
        </p:txBody>
      </p:sp>
    </p:spTree>
    <p:extLst>
      <p:ext uri="{BB962C8B-B14F-4D97-AF65-F5344CB8AC3E}">
        <p14:creationId xmlns:p14="http://schemas.microsoft.com/office/powerpoint/2010/main" val="118225123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84216" y="84452"/>
            <a:ext cx="10838575" cy="544980"/>
          </a:xfrm>
          <a:prstGeom prst="rect">
            <a:avLst/>
          </a:prstGeom>
        </p:spPr>
        <p:txBody>
          <a:bodyPr vert="horz" lIns="121871" tIns="60935" rIns="121871" bIns="60935" rtlCol="0" anchor="ctr">
            <a:noAutofit/>
          </a:bodyPr>
          <a:lstStyle>
            <a:lvl1pPr algn="ctr" defTabSz="609493" rtl="0" eaLnBrk="1" latinLnBrk="0" hangingPunct="1">
              <a:spcBef>
                <a:spcPct val="0"/>
              </a:spcBef>
              <a:buNone/>
              <a:defRPr sz="5900" kern="1200">
                <a:solidFill>
                  <a:schemeClr val="tx1"/>
                </a:solidFill>
                <a:latin typeface="+mj-lt"/>
                <a:ea typeface="+mj-ea"/>
                <a:cs typeface="+mj-cs"/>
              </a:defRPr>
            </a:lvl1pPr>
          </a:lstStyle>
          <a:p>
            <a:pPr defTabSz="609371"/>
            <a:r>
              <a:rPr lang="en-US" sz="3200" dirty="0">
                <a:solidFill>
                  <a:srgbClr val="0070C0"/>
                </a:solidFill>
                <a:latin typeface="Verdana" panose="020B0604030504040204" pitchFamily="34" charset="0"/>
                <a:ea typeface="Verdana" panose="020B0604030504040204" pitchFamily="34" charset="0"/>
                <a:cs typeface="Verdana" panose="020B0604030504040204" pitchFamily="34" charset="0"/>
              </a:rPr>
              <a:t>Major outreach events: COP26</a:t>
            </a:r>
          </a:p>
        </p:txBody>
      </p:sp>
      <p:sp>
        <p:nvSpPr>
          <p:cNvPr id="5" name="Rectangle 4">
            <a:extLst>
              <a:ext uri="{FF2B5EF4-FFF2-40B4-BE49-F238E27FC236}">
                <a16:creationId xmlns:a16="http://schemas.microsoft.com/office/drawing/2014/main" id="{B058E9E0-4E96-4CD2-B61D-93A1886C9FB5}"/>
              </a:ext>
            </a:extLst>
          </p:cNvPr>
          <p:cNvSpPr/>
          <p:nvPr/>
        </p:nvSpPr>
        <p:spPr>
          <a:xfrm>
            <a:off x="550347" y="947650"/>
            <a:ext cx="6682966" cy="923330"/>
          </a:xfrm>
          <a:prstGeom prst="rect">
            <a:avLst/>
          </a:prstGeom>
        </p:spPr>
        <p:txBody>
          <a:bodyPr wrap="square">
            <a:spAutoFit/>
          </a:bodyPr>
          <a:lstStyle/>
          <a:p>
            <a:r>
              <a:rPr lang="en-US" dirty="0">
                <a:solidFill>
                  <a:srgbClr val="656565"/>
                </a:solidFill>
                <a:latin typeface="opregular"/>
              </a:rPr>
              <a:t>IG</a:t>
            </a:r>
            <a:r>
              <a:rPr lang="en-US" baseline="30000" dirty="0">
                <a:solidFill>
                  <a:srgbClr val="656565"/>
                </a:solidFill>
                <a:latin typeface="opregular"/>
              </a:rPr>
              <a:t>3</a:t>
            </a:r>
            <a:r>
              <a:rPr lang="en-US" dirty="0">
                <a:solidFill>
                  <a:srgbClr val="656565"/>
                </a:solidFill>
                <a:latin typeface="opregular"/>
              </a:rPr>
              <a:t>IS and Carbon Budget- Observations-based approach to support efficient mitigation of greenhouse gas emissions</a:t>
            </a:r>
          </a:p>
          <a:p>
            <a:r>
              <a:rPr lang="en-US" b="1" dirty="0">
                <a:solidFill>
                  <a:srgbClr val="656565"/>
                </a:solidFill>
                <a:latin typeface="opregular"/>
              </a:rPr>
              <a:t>4 November, 13:00 – 14:00 GMT</a:t>
            </a:r>
            <a:endParaRPr lang="en-US" b="0" i="0" dirty="0">
              <a:solidFill>
                <a:srgbClr val="656565"/>
              </a:solidFill>
              <a:effectLst/>
              <a:latin typeface="opregular"/>
            </a:endParaRPr>
          </a:p>
        </p:txBody>
      </p:sp>
      <p:sp>
        <p:nvSpPr>
          <p:cNvPr id="10" name="Rectangle 9">
            <a:extLst>
              <a:ext uri="{FF2B5EF4-FFF2-40B4-BE49-F238E27FC236}">
                <a16:creationId xmlns:a16="http://schemas.microsoft.com/office/drawing/2014/main" id="{4A237B9C-44DF-41AA-B0FD-6B07A2539E9A}"/>
              </a:ext>
            </a:extLst>
          </p:cNvPr>
          <p:cNvSpPr/>
          <p:nvPr/>
        </p:nvSpPr>
        <p:spPr>
          <a:xfrm>
            <a:off x="490238" y="2361165"/>
            <a:ext cx="7126518" cy="923330"/>
          </a:xfrm>
          <a:prstGeom prst="rect">
            <a:avLst/>
          </a:prstGeom>
        </p:spPr>
        <p:txBody>
          <a:bodyPr wrap="square">
            <a:spAutoFit/>
          </a:bodyPr>
          <a:lstStyle/>
          <a:p>
            <a:r>
              <a:rPr lang="en-US" dirty="0">
                <a:solidFill>
                  <a:srgbClr val="656565"/>
                </a:solidFill>
                <a:latin typeface="opregular"/>
              </a:rPr>
              <a:t>Atmospheric Deposition, the invisible threat – impacts on agriculture, ecosystem and oceans</a:t>
            </a:r>
          </a:p>
          <a:p>
            <a:r>
              <a:rPr lang="en-US" b="1" dirty="0">
                <a:solidFill>
                  <a:srgbClr val="656565"/>
                </a:solidFill>
                <a:latin typeface="opregular"/>
              </a:rPr>
              <a:t>6 November, 18:00 – 19:00 GMT</a:t>
            </a:r>
            <a:endParaRPr lang="en-US" b="0" i="0" dirty="0">
              <a:solidFill>
                <a:srgbClr val="656565"/>
              </a:solidFill>
              <a:effectLst/>
              <a:latin typeface="opregular"/>
            </a:endParaRPr>
          </a:p>
        </p:txBody>
      </p:sp>
      <p:sp>
        <p:nvSpPr>
          <p:cNvPr id="11" name="Rectangle 10">
            <a:extLst>
              <a:ext uri="{FF2B5EF4-FFF2-40B4-BE49-F238E27FC236}">
                <a16:creationId xmlns:a16="http://schemas.microsoft.com/office/drawing/2014/main" id="{3705A7A8-DD3E-406F-80D4-F83500130D21}"/>
              </a:ext>
            </a:extLst>
          </p:cNvPr>
          <p:cNvSpPr/>
          <p:nvPr/>
        </p:nvSpPr>
        <p:spPr>
          <a:xfrm>
            <a:off x="550347" y="3691272"/>
            <a:ext cx="6473476" cy="646331"/>
          </a:xfrm>
          <a:prstGeom prst="rect">
            <a:avLst/>
          </a:prstGeom>
        </p:spPr>
        <p:txBody>
          <a:bodyPr wrap="square">
            <a:spAutoFit/>
          </a:bodyPr>
          <a:lstStyle/>
          <a:p>
            <a:r>
              <a:rPr lang="en-US" dirty="0">
                <a:solidFill>
                  <a:srgbClr val="656565"/>
                </a:solidFill>
                <a:latin typeface="opregular"/>
              </a:rPr>
              <a:t>Air quality and health: lessons learned from COVID</a:t>
            </a:r>
          </a:p>
          <a:p>
            <a:r>
              <a:rPr lang="en-US" b="1" dirty="0">
                <a:solidFill>
                  <a:srgbClr val="656565"/>
                </a:solidFill>
                <a:latin typeface="opregular"/>
              </a:rPr>
              <a:t>11 November, 16.30 – 17:30 GMT</a:t>
            </a:r>
            <a:endParaRPr lang="en-US" b="0" i="0" dirty="0">
              <a:solidFill>
                <a:srgbClr val="656565"/>
              </a:solidFill>
              <a:effectLst/>
              <a:latin typeface="opregular"/>
            </a:endParaRPr>
          </a:p>
        </p:txBody>
      </p:sp>
      <p:sp>
        <p:nvSpPr>
          <p:cNvPr id="12" name="Rectangle 11">
            <a:extLst>
              <a:ext uri="{FF2B5EF4-FFF2-40B4-BE49-F238E27FC236}">
                <a16:creationId xmlns:a16="http://schemas.microsoft.com/office/drawing/2014/main" id="{486D78F2-A381-498E-864F-B9535DBB23E4}"/>
              </a:ext>
            </a:extLst>
          </p:cNvPr>
          <p:cNvSpPr/>
          <p:nvPr/>
        </p:nvSpPr>
        <p:spPr>
          <a:xfrm>
            <a:off x="657479" y="4829810"/>
            <a:ext cx="6096000" cy="646331"/>
          </a:xfrm>
          <a:prstGeom prst="rect">
            <a:avLst/>
          </a:prstGeom>
        </p:spPr>
        <p:txBody>
          <a:bodyPr>
            <a:spAutoFit/>
          </a:bodyPr>
          <a:lstStyle/>
          <a:p>
            <a:r>
              <a:rPr lang="en-US" dirty="0">
                <a:solidFill>
                  <a:srgbClr val="656565"/>
                </a:solidFill>
                <a:latin typeface="opregular"/>
              </a:rPr>
              <a:t>Benefits of Integrated Urban Services</a:t>
            </a:r>
          </a:p>
          <a:p>
            <a:r>
              <a:rPr lang="en-US" b="1" dirty="0">
                <a:solidFill>
                  <a:srgbClr val="656565"/>
                </a:solidFill>
                <a:latin typeface="opregular"/>
              </a:rPr>
              <a:t>11 November, 18:00 – 19:00 GMT</a:t>
            </a:r>
            <a:endParaRPr lang="en-US" b="0" i="0" dirty="0">
              <a:solidFill>
                <a:srgbClr val="656565"/>
              </a:solidFill>
              <a:effectLst/>
              <a:latin typeface="opregular"/>
            </a:endParaRPr>
          </a:p>
        </p:txBody>
      </p:sp>
      <p:sp>
        <p:nvSpPr>
          <p:cNvPr id="13" name="Rectangle 12">
            <a:extLst>
              <a:ext uri="{FF2B5EF4-FFF2-40B4-BE49-F238E27FC236}">
                <a16:creationId xmlns:a16="http://schemas.microsoft.com/office/drawing/2014/main" id="{7D0F5280-1275-4951-95A0-C96A39998569}"/>
              </a:ext>
            </a:extLst>
          </p:cNvPr>
          <p:cNvSpPr/>
          <p:nvPr/>
        </p:nvSpPr>
        <p:spPr>
          <a:xfrm>
            <a:off x="3232244" y="5978689"/>
            <a:ext cx="8416119" cy="646331"/>
          </a:xfrm>
          <a:prstGeom prst="rect">
            <a:avLst/>
          </a:prstGeom>
        </p:spPr>
        <p:txBody>
          <a:bodyPr wrap="square">
            <a:spAutoFit/>
          </a:bodyPr>
          <a:lstStyle/>
          <a:p>
            <a:r>
              <a:rPr lang="en-GB" dirty="0">
                <a:solidFill>
                  <a:srgbClr val="0070C0"/>
                </a:solidFill>
              </a:rPr>
              <a:t>https://community.wmo.int/meetings/gaw-supported-side-events-ipcc-wmo-ukmo-pavilion-unfccc-cop26</a:t>
            </a:r>
            <a:endParaRPr lang="en-CH" dirty="0">
              <a:solidFill>
                <a:srgbClr val="0070C0"/>
              </a:solidFill>
            </a:endParaRPr>
          </a:p>
        </p:txBody>
      </p:sp>
      <p:pic>
        <p:nvPicPr>
          <p:cNvPr id="15" name="Picture 14">
            <a:extLst>
              <a:ext uri="{FF2B5EF4-FFF2-40B4-BE49-F238E27FC236}">
                <a16:creationId xmlns:a16="http://schemas.microsoft.com/office/drawing/2014/main" id="{AD5A1F23-93B2-482D-B959-E17663FF727C}"/>
              </a:ext>
            </a:extLst>
          </p:cNvPr>
          <p:cNvPicPr>
            <a:picLocks noChangeAspect="1"/>
          </p:cNvPicPr>
          <p:nvPr/>
        </p:nvPicPr>
        <p:blipFill>
          <a:blip r:embed="rId3"/>
          <a:stretch>
            <a:fillRect/>
          </a:stretch>
        </p:blipFill>
        <p:spPr>
          <a:xfrm>
            <a:off x="7735540" y="1001065"/>
            <a:ext cx="4104319" cy="2146358"/>
          </a:xfrm>
          <a:prstGeom prst="rect">
            <a:avLst/>
          </a:prstGeom>
        </p:spPr>
      </p:pic>
      <p:pic>
        <p:nvPicPr>
          <p:cNvPr id="16" name="Picture 15">
            <a:extLst>
              <a:ext uri="{FF2B5EF4-FFF2-40B4-BE49-F238E27FC236}">
                <a16:creationId xmlns:a16="http://schemas.microsoft.com/office/drawing/2014/main" id="{90B8FADE-5C3B-4399-9724-95228539C2E6}"/>
              </a:ext>
            </a:extLst>
          </p:cNvPr>
          <p:cNvPicPr>
            <a:picLocks noChangeAspect="1"/>
          </p:cNvPicPr>
          <p:nvPr/>
        </p:nvPicPr>
        <p:blipFill>
          <a:blip r:embed="rId4"/>
          <a:stretch>
            <a:fillRect/>
          </a:stretch>
        </p:blipFill>
        <p:spPr>
          <a:xfrm>
            <a:off x="7735540" y="3342383"/>
            <a:ext cx="4104319" cy="2653610"/>
          </a:xfrm>
          <a:prstGeom prst="rect">
            <a:avLst/>
          </a:prstGeom>
        </p:spPr>
      </p:pic>
    </p:spTree>
    <p:extLst>
      <p:ext uri="{BB962C8B-B14F-4D97-AF65-F5344CB8AC3E}">
        <p14:creationId xmlns:p14="http://schemas.microsoft.com/office/powerpoint/2010/main" val="21344209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mo2016_powerpoint_standard_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txBox="1">
            <a:spLocks/>
          </p:cNvSpPr>
          <p:nvPr/>
        </p:nvSpPr>
        <p:spPr>
          <a:xfrm>
            <a:off x="1640661" y="1075958"/>
            <a:ext cx="4508695"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rgbClr val="000090"/>
                </a:solidFill>
              </a:rPr>
              <a:t>Thank you!</a:t>
            </a:r>
          </a:p>
          <a:p>
            <a:r>
              <a:rPr lang="en-US" sz="4800" dirty="0">
                <a:solidFill>
                  <a:srgbClr val="000090"/>
                </a:solidFill>
              </a:rPr>
              <a:t>Merci!</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5341" y="5336502"/>
            <a:ext cx="3211286" cy="1320891"/>
          </a:xfrm>
          <a:prstGeom prst="rect">
            <a:avLst/>
          </a:prstGeom>
        </p:spPr>
      </p:pic>
      <p:pic>
        <p:nvPicPr>
          <p:cNvPr id="9" name="Picture 8">
            <a:extLst>
              <a:ext uri="{FF2B5EF4-FFF2-40B4-BE49-F238E27FC236}">
                <a16:creationId xmlns:a16="http://schemas.microsoft.com/office/drawing/2014/main" id="{CB4E0D56-43F6-49F8-A067-0252C518BCE9}"/>
              </a:ext>
            </a:extLst>
          </p:cNvPr>
          <p:cNvPicPr>
            <a:picLocks noChangeAspect="1"/>
          </p:cNvPicPr>
          <p:nvPr/>
        </p:nvPicPr>
        <p:blipFill>
          <a:blip r:embed="rId4"/>
          <a:stretch>
            <a:fillRect/>
          </a:stretch>
        </p:blipFill>
        <p:spPr>
          <a:xfrm>
            <a:off x="7189970" y="340920"/>
            <a:ext cx="3978428" cy="4654662"/>
          </a:xfrm>
          <a:prstGeom prst="rect">
            <a:avLst/>
          </a:prstGeom>
        </p:spPr>
      </p:pic>
    </p:spTree>
    <p:extLst>
      <p:ext uri="{BB962C8B-B14F-4D97-AF65-F5344CB8AC3E}">
        <p14:creationId xmlns:p14="http://schemas.microsoft.com/office/powerpoint/2010/main" val="226218507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1.png"/>
          <p:cNvPicPr/>
          <p:nvPr/>
        </p:nvPicPr>
        <p:blipFill>
          <a:blip r:embed="rId2"/>
          <a:srcRect/>
          <a:stretch>
            <a:fillRect/>
          </a:stretch>
        </p:blipFill>
        <p:spPr>
          <a:xfrm>
            <a:off x="436299" y="715158"/>
            <a:ext cx="8467146" cy="5371998"/>
          </a:xfrm>
          <a:prstGeom prst="rect">
            <a:avLst/>
          </a:prstGeom>
          <a:ln/>
        </p:spPr>
      </p:pic>
      <p:sp>
        <p:nvSpPr>
          <p:cNvPr id="4" name="TextBox 3"/>
          <p:cNvSpPr txBox="1"/>
          <p:nvPr/>
        </p:nvSpPr>
        <p:spPr>
          <a:xfrm>
            <a:off x="2831690" y="68827"/>
            <a:ext cx="5781368" cy="646331"/>
          </a:xfrm>
          <a:prstGeom prst="rect">
            <a:avLst/>
          </a:prstGeom>
          <a:noFill/>
        </p:spPr>
        <p:txBody>
          <a:bodyPr wrap="square" rtlCol="0">
            <a:spAutoFit/>
          </a:bodyPr>
          <a:lstStyle/>
          <a:p>
            <a:pPr algn="ctr"/>
            <a:r>
              <a:rPr lang="en-US" sz="3600" dirty="0">
                <a:solidFill>
                  <a:srgbClr val="0070C0"/>
                </a:solidFill>
                <a:latin typeface="Calibri" panose="020F0502020204030204" pitchFamily="34" charset="0"/>
                <a:cs typeface="Calibri" panose="020F0502020204030204" pitchFamily="34" charset="0"/>
              </a:rPr>
              <a:t>Internal organization of GAW  </a:t>
            </a:r>
          </a:p>
        </p:txBody>
      </p:sp>
      <p:sp>
        <p:nvSpPr>
          <p:cNvPr id="6" name="TextBox 5">
            <a:extLst>
              <a:ext uri="{FF2B5EF4-FFF2-40B4-BE49-F238E27FC236}">
                <a16:creationId xmlns:a16="http://schemas.microsoft.com/office/drawing/2014/main" id="{74EDBD5B-C40F-4455-99B7-9B2B5E85A130}"/>
              </a:ext>
            </a:extLst>
          </p:cNvPr>
          <p:cNvSpPr txBox="1"/>
          <p:nvPr/>
        </p:nvSpPr>
        <p:spPr>
          <a:xfrm>
            <a:off x="9363933" y="1000500"/>
            <a:ext cx="2459721" cy="4801314"/>
          </a:xfrm>
          <a:prstGeom prst="rect">
            <a:avLst/>
          </a:prstGeom>
          <a:noFill/>
        </p:spPr>
        <p:txBody>
          <a:bodyPr wrap="square" rtlCol="0">
            <a:spAutoFit/>
          </a:bodyPr>
          <a:lstStyle/>
          <a:p>
            <a:r>
              <a:rPr lang="en-US" dirty="0"/>
              <a:t>Activities follow GAW Implementation plan 2016-2023 (new plan for next 8 year period is under development).</a:t>
            </a:r>
          </a:p>
          <a:p>
            <a:endParaRPr lang="en-US" dirty="0"/>
          </a:p>
          <a:p>
            <a:r>
              <a:rPr lang="en-US" dirty="0"/>
              <a:t>“Stocktaking” happened at the GAW Symposium.</a:t>
            </a:r>
          </a:p>
          <a:p>
            <a:endParaRPr lang="en-US" dirty="0"/>
          </a:p>
          <a:p>
            <a:r>
              <a:rPr lang="en-US" dirty="0"/>
              <a:t>Scientific Steering Committee introduced several cross-cutting activities in Feb. 2021, with the most advance up to now related to </a:t>
            </a:r>
            <a:r>
              <a:rPr lang="en-US" b="1" dirty="0"/>
              <a:t>capacity development </a:t>
            </a:r>
            <a:r>
              <a:rPr lang="en-US" dirty="0"/>
              <a:t>and </a:t>
            </a:r>
            <a:r>
              <a:rPr lang="en-US" b="1" dirty="0"/>
              <a:t>health</a:t>
            </a:r>
            <a:r>
              <a:rPr lang="en-US" dirty="0"/>
              <a:t>.</a:t>
            </a:r>
            <a:endParaRPr lang="en-CH" dirty="0"/>
          </a:p>
        </p:txBody>
      </p:sp>
    </p:spTree>
    <p:extLst>
      <p:ext uri="{BB962C8B-B14F-4D97-AF65-F5344CB8AC3E}">
        <p14:creationId xmlns:p14="http://schemas.microsoft.com/office/powerpoint/2010/main" val="133514587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84216" y="84452"/>
            <a:ext cx="10838575" cy="544980"/>
          </a:xfrm>
          <a:prstGeom prst="rect">
            <a:avLst/>
          </a:prstGeom>
        </p:spPr>
        <p:txBody>
          <a:bodyPr vert="horz" lIns="121871" tIns="60935" rIns="121871" bIns="60935" rtlCol="0" anchor="ctr">
            <a:noAutofit/>
          </a:bodyPr>
          <a:lstStyle>
            <a:lvl1pPr algn="ctr" defTabSz="609493" rtl="0" eaLnBrk="1" latinLnBrk="0" hangingPunct="1">
              <a:spcBef>
                <a:spcPct val="0"/>
              </a:spcBef>
              <a:buNone/>
              <a:defRPr sz="5900" kern="1200">
                <a:solidFill>
                  <a:schemeClr val="tx1"/>
                </a:solidFill>
                <a:latin typeface="+mj-lt"/>
                <a:ea typeface="+mj-ea"/>
                <a:cs typeface="+mj-cs"/>
              </a:defRPr>
            </a:lvl1pPr>
          </a:lstStyle>
          <a:p>
            <a:pPr defTabSz="609371"/>
            <a:r>
              <a:rPr lang="en-US" sz="3200" dirty="0">
                <a:solidFill>
                  <a:srgbClr val="0070C0"/>
                </a:solidFill>
                <a:latin typeface="Verdana" panose="020B0604030504040204" pitchFamily="34" charset="0"/>
                <a:ea typeface="Verdana" panose="020B0604030504040204" pitchFamily="34" charset="0"/>
                <a:cs typeface="Verdana" panose="020B0604030504040204" pitchFamily="34" charset="0"/>
              </a:rPr>
              <a:t>Strategic planning in GAW</a:t>
            </a:r>
          </a:p>
        </p:txBody>
      </p:sp>
      <p:sp>
        <p:nvSpPr>
          <p:cNvPr id="14" name="TextBox 19">
            <a:extLst>
              <a:ext uri="{FF2B5EF4-FFF2-40B4-BE49-F238E27FC236}">
                <a16:creationId xmlns:a16="http://schemas.microsoft.com/office/drawing/2014/main" id="{F146F116-753A-46A7-A211-46B8E7B32204}"/>
              </a:ext>
            </a:extLst>
          </p:cNvPr>
          <p:cNvSpPr txBox="1"/>
          <p:nvPr/>
        </p:nvSpPr>
        <p:spPr>
          <a:xfrm>
            <a:off x="399790" y="713884"/>
            <a:ext cx="8148523" cy="5139869"/>
          </a:xfrm>
          <a:prstGeom prst="rect">
            <a:avLst/>
          </a:prstGeom>
        </p:spPr>
        <p:txBody>
          <a:bodyPr wrap="square" lIns="0" tIns="0" rIns="0" bIns="0" rtlCol="0" anchor="t">
            <a:spAutoFit/>
          </a:bodyPr>
          <a:lstStyle/>
          <a:p>
            <a:pPr marL="285693" indent="-285693" defTabSz="609371">
              <a:spcAft>
                <a:spcPts val="600"/>
              </a:spcAft>
              <a:buFont typeface="Courier New" panose="02070309020205020404" pitchFamily="49" charset="0"/>
              <a:buChar char="o"/>
            </a:pPr>
            <a:r>
              <a:rPr lang="en-US" sz="2400" dirty="0">
                <a:ea typeface="Verdana" panose="020B0604030504040204" pitchFamily="34" charset="0"/>
              </a:rPr>
              <a:t>GAW conducted the Quadrennial GAW Symposium from 28 June to 2 July 2021. It collected more then 300 participants from 70 countries. Follow up survey was conducted to provide the inputs to the next GAW Implementation plan (not much input collected).</a:t>
            </a:r>
          </a:p>
          <a:p>
            <a:pPr marL="285693" indent="-285693" defTabSz="609371">
              <a:spcAft>
                <a:spcPts val="600"/>
              </a:spcAft>
              <a:buFont typeface="Courier New" panose="02070309020205020404" pitchFamily="49" charset="0"/>
              <a:buChar char="o"/>
            </a:pPr>
            <a:endParaRPr lang="en-US" sz="2400" dirty="0">
              <a:ea typeface="Verdana" panose="020B0604030504040204" pitchFamily="34" charset="0"/>
            </a:endParaRPr>
          </a:p>
          <a:p>
            <a:r>
              <a:rPr lang="en-US" b="1" dirty="0"/>
              <a:t>      The Symposium consisted of the following scientific sessions:</a:t>
            </a:r>
          </a:p>
          <a:p>
            <a:pPr marL="285750" indent="-285750">
              <a:buFont typeface="Arial" panose="020B0604020202020204" pitchFamily="34" charset="0"/>
              <a:buChar char="•"/>
            </a:pPr>
            <a:r>
              <a:rPr lang="en-US" dirty="0"/>
              <a:t>Science for services: The importance of atmospheric composition</a:t>
            </a:r>
          </a:p>
          <a:p>
            <a:pPr marL="285750" indent="-285750">
              <a:buFont typeface="Arial" panose="020B0604020202020204" pitchFamily="34" charset="0"/>
              <a:buChar char="•"/>
            </a:pPr>
            <a:r>
              <a:rPr lang="en-US" dirty="0"/>
              <a:t>Filling critical gaps in observations</a:t>
            </a:r>
          </a:p>
          <a:p>
            <a:pPr marL="285750" indent="-285750">
              <a:buFont typeface="Arial" panose="020B0604020202020204" pitchFamily="34" charset="0"/>
              <a:buChar char="•"/>
            </a:pPr>
            <a:r>
              <a:rPr lang="en-US" dirty="0"/>
              <a:t>Atmospheric composition, pandemics and support for a new health agenda</a:t>
            </a:r>
          </a:p>
          <a:p>
            <a:pPr marL="285750" indent="-285750">
              <a:buFont typeface="Arial" panose="020B0604020202020204" pitchFamily="34" charset="0"/>
              <a:buChar char="•"/>
            </a:pPr>
            <a:r>
              <a:rPr lang="en-US" dirty="0"/>
              <a:t>Earth system modelling and data management</a:t>
            </a:r>
          </a:p>
          <a:p>
            <a:endParaRPr lang="en-US" dirty="0"/>
          </a:p>
          <a:p>
            <a:r>
              <a:rPr lang="en-US" dirty="0"/>
              <a:t>On the last day, </a:t>
            </a:r>
            <a:r>
              <a:rPr lang="en-US" b="1" dirty="0"/>
              <a:t>three panel discussions took place</a:t>
            </a:r>
            <a:r>
              <a:rPr lang="en-US" dirty="0"/>
              <a:t>:</a:t>
            </a:r>
          </a:p>
          <a:p>
            <a:pPr marL="285750" indent="-285750">
              <a:buFont typeface="Arial" panose="020B0604020202020204" pitchFamily="34" charset="0"/>
              <a:buChar char="•"/>
            </a:pPr>
            <a:r>
              <a:rPr lang="en-US" dirty="0"/>
              <a:t>Young scientists and capacity building in GAW</a:t>
            </a:r>
          </a:p>
          <a:p>
            <a:pPr marL="285750" indent="-285750">
              <a:buFont typeface="Arial" panose="020B0604020202020204" pitchFamily="34" charset="0"/>
              <a:buChar char="•"/>
            </a:pPr>
            <a:r>
              <a:rPr lang="en-US" dirty="0"/>
              <a:t>Embracing diversity in GAW</a:t>
            </a:r>
          </a:p>
          <a:p>
            <a:pPr marL="285750" indent="-285750">
              <a:buFont typeface="Arial" panose="020B0604020202020204" pitchFamily="34" charset="0"/>
              <a:buChar char="•"/>
            </a:pPr>
            <a:r>
              <a:rPr lang="en-US" dirty="0"/>
              <a:t>Reflections on Symposium and way forward for GAW</a:t>
            </a:r>
            <a:endParaRPr lang="en-US" sz="1600" dirty="0">
              <a:solidFill>
                <a:prstClr val="black"/>
              </a:solidFill>
              <a:latin typeface="Verdana" panose="020B0604030504040204" pitchFamily="34" charset="0"/>
              <a:ea typeface="Verdana" panose="020B0604030504040204" pitchFamily="34" charset="0"/>
            </a:endParaRPr>
          </a:p>
        </p:txBody>
      </p:sp>
      <p:pic>
        <p:nvPicPr>
          <p:cNvPr id="43" name="Picture 42">
            <a:extLst>
              <a:ext uri="{FF2B5EF4-FFF2-40B4-BE49-F238E27FC236}">
                <a16:creationId xmlns:a16="http://schemas.microsoft.com/office/drawing/2014/main" id="{617C591F-0921-4F7F-8468-E1ABC765E694}"/>
              </a:ext>
            </a:extLst>
          </p:cNvPr>
          <p:cNvPicPr>
            <a:picLocks noChangeAspect="1"/>
          </p:cNvPicPr>
          <p:nvPr/>
        </p:nvPicPr>
        <p:blipFill>
          <a:blip r:embed="rId3"/>
          <a:stretch>
            <a:fillRect/>
          </a:stretch>
        </p:blipFill>
        <p:spPr>
          <a:xfrm>
            <a:off x="8880050" y="672114"/>
            <a:ext cx="3138338" cy="1762276"/>
          </a:xfrm>
          <a:prstGeom prst="rect">
            <a:avLst/>
          </a:prstGeom>
          <a:ln>
            <a:noFill/>
          </a:ln>
          <a:effectLst>
            <a:outerShdw blurRad="292100" dist="139700" dir="2700000" algn="tl" rotWithShape="0">
              <a:srgbClr val="333333">
                <a:alpha val="65000"/>
              </a:srgbClr>
            </a:outerShdw>
          </a:effectLst>
        </p:spPr>
      </p:pic>
      <p:grpSp>
        <p:nvGrpSpPr>
          <p:cNvPr id="22" name="Group 21">
            <a:extLst>
              <a:ext uri="{FF2B5EF4-FFF2-40B4-BE49-F238E27FC236}">
                <a16:creationId xmlns:a16="http://schemas.microsoft.com/office/drawing/2014/main" id="{1B9CC0BC-111F-45F0-ABF0-7BBE90B49AB8}"/>
              </a:ext>
            </a:extLst>
          </p:cNvPr>
          <p:cNvGrpSpPr>
            <a:grpSpLocks noChangeAspect="1"/>
          </p:cNvGrpSpPr>
          <p:nvPr/>
        </p:nvGrpSpPr>
        <p:grpSpPr>
          <a:xfrm>
            <a:off x="8670354" y="2352675"/>
            <a:ext cx="3459887" cy="1833443"/>
            <a:chOff x="7337915" y="4187962"/>
            <a:chExt cx="4755484" cy="2520000"/>
          </a:xfrm>
        </p:grpSpPr>
        <p:grpSp>
          <p:nvGrpSpPr>
            <p:cNvPr id="23" name="Group 22">
              <a:extLst>
                <a:ext uri="{FF2B5EF4-FFF2-40B4-BE49-F238E27FC236}">
                  <a16:creationId xmlns:a16="http://schemas.microsoft.com/office/drawing/2014/main" id="{285E6629-35D1-49FF-A2A1-DE614741A6F1}"/>
                </a:ext>
              </a:extLst>
            </p:cNvPr>
            <p:cNvGrpSpPr>
              <a:grpSpLocks noChangeAspect="1"/>
            </p:cNvGrpSpPr>
            <p:nvPr/>
          </p:nvGrpSpPr>
          <p:grpSpPr>
            <a:xfrm>
              <a:off x="7337915" y="4187962"/>
              <a:ext cx="4755484" cy="2520000"/>
              <a:chOff x="5500688" y="3316288"/>
              <a:chExt cx="6686550" cy="3543300"/>
            </a:xfrm>
          </p:grpSpPr>
          <p:pic>
            <p:nvPicPr>
              <p:cNvPr id="25" name="Picture 24">
                <a:extLst>
                  <a:ext uri="{FF2B5EF4-FFF2-40B4-BE49-F238E27FC236}">
                    <a16:creationId xmlns:a16="http://schemas.microsoft.com/office/drawing/2014/main" id="{007B28A2-9C39-4CDA-AD4F-8A7AA1696627}"/>
                  </a:ext>
                </a:extLst>
              </p:cNvPr>
              <p:cNvPicPr>
                <a:picLocks noChangeAspect="1"/>
              </p:cNvPicPr>
              <p:nvPr/>
            </p:nvPicPr>
            <p:blipFill>
              <a:blip r:embed="rId4"/>
              <a:stretch>
                <a:fillRect/>
              </a:stretch>
            </p:blipFill>
            <p:spPr>
              <a:xfrm>
                <a:off x="5500688" y="3316288"/>
                <a:ext cx="6686550" cy="3543300"/>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DECB0659-737C-4D1B-B01B-8AC2A884A3E2}"/>
                  </a:ext>
                </a:extLst>
              </p:cNvPr>
              <p:cNvPicPr>
                <a:picLocks noChangeAspect="1"/>
              </p:cNvPicPr>
              <p:nvPr/>
            </p:nvPicPr>
            <p:blipFill>
              <a:blip r:embed="rId5"/>
              <a:stretch>
                <a:fillRect/>
              </a:stretch>
            </p:blipFill>
            <p:spPr>
              <a:xfrm>
                <a:off x="10989359" y="3429793"/>
                <a:ext cx="962024" cy="409575"/>
              </a:xfrm>
              <a:prstGeom prst="rect">
                <a:avLst/>
              </a:prstGeom>
            </p:spPr>
          </p:pic>
        </p:grpSp>
        <p:pic>
          <p:nvPicPr>
            <p:cNvPr id="24" name="Picture 23">
              <a:extLst>
                <a:ext uri="{FF2B5EF4-FFF2-40B4-BE49-F238E27FC236}">
                  <a16:creationId xmlns:a16="http://schemas.microsoft.com/office/drawing/2014/main" id="{7D6A44B2-F6DC-4212-A5E8-199FC0D53EE7}"/>
                </a:ext>
              </a:extLst>
            </p:cNvPr>
            <p:cNvPicPr>
              <a:picLocks noChangeAspect="1"/>
            </p:cNvPicPr>
            <p:nvPr/>
          </p:nvPicPr>
          <p:blipFill>
            <a:blip r:embed="rId6"/>
            <a:stretch>
              <a:fillRect/>
            </a:stretch>
          </p:blipFill>
          <p:spPr>
            <a:xfrm>
              <a:off x="10630211" y="6313564"/>
              <a:ext cx="1463188" cy="394398"/>
            </a:xfrm>
            <a:prstGeom prst="rect">
              <a:avLst/>
            </a:prstGeom>
            <a:ln>
              <a:noFill/>
            </a:ln>
            <a:effectLst/>
          </p:spPr>
        </p:pic>
      </p:grpSp>
      <p:pic>
        <p:nvPicPr>
          <p:cNvPr id="1025" name="Picture 1">
            <a:extLst>
              <a:ext uri="{FF2B5EF4-FFF2-40B4-BE49-F238E27FC236}">
                <a16:creationId xmlns:a16="http://schemas.microsoft.com/office/drawing/2014/main" id="{46A9EA19-3AC8-449F-8948-A2F648EE01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3957" y="4500691"/>
            <a:ext cx="3987698" cy="124371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1C9A96D-0997-4143-BDBC-AA28A94B71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6957" y="5558404"/>
            <a:ext cx="3806794" cy="121014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0063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Rounded Corners 60">
            <a:extLst>
              <a:ext uri="{FF2B5EF4-FFF2-40B4-BE49-F238E27FC236}">
                <a16:creationId xmlns:a16="http://schemas.microsoft.com/office/drawing/2014/main" id="{DB5B0443-9815-4215-8171-A601D2B4B3EB}"/>
              </a:ext>
            </a:extLst>
          </p:cNvPr>
          <p:cNvSpPr/>
          <p:nvPr/>
        </p:nvSpPr>
        <p:spPr>
          <a:xfrm>
            <a:off x="11158936" y="104087"/>
            <a:ext cx="891110" cy="6649827"/>
          </a:xfrm>
          <a:prstGeom prst="roundRect">
            <a:avLst>
              <a:gd name="adj" fmla="val 15445"/>
            </a:avLst>
          </a:prstGeom>
          <a:solidFill>
            <a:srgbClr val="F5F5F5">
              <a:alpha val="50196"/>
            </a:srgbClr>
          </a:solidFill>
          <a:ln w="127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3003" indent="-173003">
              <a:spcAft>
                <a:spcPts val="600"/>
              </a:spcAft>
              <a:buFont typeface="Arial" panose="020B0604020202020204" pitchFamily="34" charset="0"/>
              <a:buChar char="•"/>
            </a:pPr>
            <a:endParaRPr lang="en-US" sz="1200" noProof="1">
              <a:solidFill>
                <a:schemeClr val="tx1">
                  <a:lumMod val="65000"/>
                  <a:lumOff val="35000"/>
                </a:schemeClr>
              </a:solidFill>
              <a:latin typeface="Verdana" panose="020B0604030504040204" pitchFamily="34" charset="0"/>
              <a:ea typeface="Verdana" panose="020B0604030504040204" pitchFamily="34" charset="0"/>
            </a:endParaRPr>
          </a:p>
        </p:txBody>
      </p:sp>
      <p:cxnSp>
        <p:nvCxnSpPr>
          <p:cNvPr id="20" name="Straight Arrow Connector 19">
            <a:extLst>
              <a:ext uri="{FF2B5EF4-FFF2-40B4-BE49-F238E27FC236}">
                <a16:creationId xmlns:a16="http://schemas.microsoft.com/office/drawing/2014/main" id="{33B1E85F-04D6-4F41-9583-CF79754E792C}"/>
              </a:ext>
            </a:extLst>
          </p:cNvPr>
          <p:cNvCxnSpPr>
            <a:cxnSpLocks/>
          </p:cNvCxnSpPr>
          <p:nvPr/>
        </p:nvCxnSpPr>
        <p:spPr>
          <a:xfrm flipH="1" flipV="1">
            <a:off x="11600206" y="2759701"/>
            <a:ext cx="8571" cy="159332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F5BEFE28-D194-43D6-B248-90A5FC638530}"/>
              </a:ext>
            </a:extLst>
          </p:cNvPr>
          <p:cNvSpPr/>
          <p:nvPr/>
        </p:nvSpPr>
        <p:spPr>
          <a:xfrm>
            <a:off x="137668" y="548966"/>
            <a:ext cx="10928958" cy="6204948"/>
          </a:xfrm>
          <a:prstGeom prst="roundRect">
            <a:avLst>
              <a:gd name="adj" fmla="val 3232"/>
            </a:avLst>
          </a:prstGeom>
          <a:solidFill>
            <a:srgbClr val="F5F5F5"/>
          </a:solidFill>
          <a:ln w="127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3003" indent="-173003">
              <a:spcAft>
                <a:spcPts val="600"/>
              </a:spcAft>
              <a:buFont typeface="Arial" panose="020B0604020202020204" pitchFamily="34" charset="0"/>
              <a:buChar char="•"/>
            </a:pPr>
            <a:endParaRPr lang="en-US" sz="1200" noProof="1">
              <a:solidFill>
                <a:schemeClr val="tx1">
                  <a:lumMod val="65000"/>
                  <a:lumOff val="35000"/>
                </a:schemeClr>
              </a:solidFill>
              <a:latin typeface="Verdana" panose="020B0604030504040204" pitchFamily="34" charset="0"/>
              <a:ea typeface="Verdana" panose="020B0604030504040204" pitchFamily="34" charset="0"/>
            </a:endParaRPr>
          </a:p>
        </p:txBody>
      </p:sp>
      <p:sp>
        <p:nvSpPr>
          <p:cNvPr id="54" name="Rectangle: Top Corners Rounded 53">
            <a:extLst>
              <a:ext uri="{FF2B5EF4-FFF2-40B4-BE49-F238E27FC236}">
                <a16:creationId xmlns:a16="http://schemas.microsoft.com/office/drawing/2014/main" id="{20AB9F96-1FA0-4AB8-B002-AA0C2082E74F}"/>
              </a:ext>
            </a:extLst>
          </p:cNvPr>
          <p:cNvSpPr/>
          <p:nvPr/>
        </p:nvSpPr>
        <p:spPr>
          <a:xfrm>
            <a:off x="137668" y="64768"/>
            <a:ext cx="10928959" cy="563142"/>
          </a:xfrm>
          <a:prstGeom prst="round2SameRect">
            <a:avLst/>
          </a:prstGeom>
          <a:solidFill>
            <a:srgbClr val="008A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a:latin typeface="Verdana" panose="020B0604030504040204" pitchFamily="34" charset="0"/>
                <a:ea typeface="Verdana" panose="020B0604030504040204" pitchFamily="34" charset="0"/>
              </a:rPr>
              <a:t>LONG-TERM GOAL 3. ADVANCE TARGETED RESEARCH:</a:t>
            </a:r>
          </a:p>
          <a:p>
            <a:pPr algn="ctr"/>
            <a:r>
              <a:rPr lang="en-US" sz="1050" i="1">
                <a:solidFill>
                  <a:schemeClr val="bg1"/>
                </a:solidFill>
                <a:latin typeface="Verdana" panose="020B0604030504040204" pitchFamily="34" charset="0"/>
                <a:ea typeface="Verdana" panose="020B0604030504040204" pitchFamily="34" charset="0"/>
              </a:rPr>
              <a:t>Leveraging leadership in science to improve understanding of the Earth system for enhanced services </a:t>
            </a:r>
          </a:p>
        </p:txBody>
      </p:sp>
      <p:sp>
        <p:nvSpPr>
          <p:cNvPr id="57" name="TextBox 56">
            <a:extLst>
              <a:ext uri="{FF2B5EF4-FFF2-40B4-BE49-F238E27FC236}">
                <a16:creationId xmlns:a16="http://schemas.microsoft.com/office/drawing/2014/main" id="{F7AE91D1-A831-4D0C-A3BE-77236728BCEB}"/>
              </a:ext>
            </a:extLst>
          </p:cNvPr>
          <p:cNvSpPr txBox="1"/>
          <p:nvPr/>
        </p:nvSpPr>
        <p:spPr>
          <a:xfrm>
            <a:off x="11253854" y="281176"/>
            <a:ext cx="701274" cy="230779"/>
          </a:xfrm>
          <a:prstGeom prst="rect">
            <a:avLst/>
          </a:prstGeom>
          <a:noFill/>
        </p:spPr>
        <p:txBody>
          <a:bodyPr wrap="square" rtlCol="0">
            <a:spAutoFit/>
          </a:bodyPr>
          <a:lstStyle/>
          <a:p>
            <a:pPr algn="ctr"/>
            <a:r>
              <a:rPr lang="en-US" sz="900" b="1">
                <a:latin typeface="Verdana" panose="020B0604030504040204" pitchFamily="34" charset="0"/>
                <a:ea typeface="Verdana" panose="020B0604030504040204" pitchFamily="34" charset="0"/>
              </a:rPr>
              <a:t>Impact</a:t>
            </a:r>
            <a:endParaRPr lang="en-GB" sz="900" b="1">
              <a:latin typeface="Verdana" panose="020B0604030504040204" pitchFamily="34" charset="0"/>
              <a:ea typeface="Verdana" panose="020B0604030504040204" pitchFamily="34" charset="0"/>
            </a:endParaRPr>
          </a:p>
        </p:txBody>
      </p:sp>
      <p:sp>
        <p:nvSpPr>
          <p:cNvPr id="58" name="TextBox 57">
            <a:extLst>
              <a:ext uri="{FF2B5EF4-FFF2-40B4-BE49-F238E27FC236}">
                <a16:creationId xmlns:a16="http://schemas.microsoft.com/office/drawing/2014/main" id="{DB04375C-D090-4E69-8EDF-49C1146B88E2}"/>
              </a:ext>
            </a:extLst>
          </p:cNvPr>
          <p:cNvSpPr txBox="1"/>
          <p:nvPr/>
        </p:nvSpPr>
        <p:spPr>
          <a:xfrm>
            <a:off x="11189192" y="1131882"/>
            <a:ext cx="830599" cy="230779"/>
          </a:xfrm>
          <a:prstGeom prst="rect">
            <a:avLst/>
          </a:prstGeom>
          <a:noFill/>
        </p:spPr>
        <p:txBody>
          <a:bodyPr wrap="square" rtlCol="0">
            <a:spAutoFit/>
          </a:bodyPr>
          <a:lstStyle/>
          <a:p>
            <a:pPr algn="ctr"/>
            <a:r>
              <a:rPr lang="en-US" sz="900" b="1">
                <a:latin typeface="Verdana" panose="020B0604030504040204" pitchFamily="34" charset="0"/>
                <a:ea typeface="Verdana" panose="020B0604030504040204" pitchFamily="34" charset="0"/>
              </a:rPr>
              <a:t>Outcome</a:t>
            </a:r>
            <a:endParaRPr lang="en-GB" sz="900" b="1">
              <a:latin typeface="Verdana" panose="020B0604030504040204" pitchFamily="34" charset="0"/>
              <a:ea typeface="Verdana" panose="020B0604030504040204" pitchFamily="34" charset="0"/>
            </a:endParaRPr>
          </a:p>
        </p:txBody>
      </p:sp>
      <p:sp>
        <p:nvSpPr>
          <p:cNvPr id="59" name="TextBox 58">
            <a:extLst>
              <a:ext uri="{FF2B5EF4-FFF2-40B4-BE49-F238E27FC236}">
                <a16:creationId xmlns:a16="http://schemas.microsoft.com/office/drawing/2014/main" id="{BA496B78-4E40-407A-BE5B-9EFC9E1A7F9E}"/>
              </a:ext>
            </a:extLst>
          </p:cNvPr>
          <p:cNvSpPr txBox="1"/>
          <p:nvPr/>
        </p:nvSpPr>
        <p:spPr>
          <a:xfrm>
            <a:off x="11043701" y="2437098"/>
            <a:ext cx="1121581" cy="369247"/>
          </a:xfrm>
          <a:prstGeom prst="rect">
            <a:avLst/>
          </a:prstGeom>
          <a:noFill/>
        </p:spPr>
        <p:txBody>
          <a:bodyPr wrap="square" rtlCol="0">
            <a:spAutoFit/>
          </a:bodyPr>
          <a:lstStyle/>
          <a:p>
            <a:pPr algn="ctr"/>
            <a:r>
              <a:rPr lang="en-US" sz="900" b="1">
                <a:latin typeface="Verdana" panose="020B0604030504040204" pitchFamily="34" charset="0"/>
                <a:ea typeface="Verdana" panose="020B0604030504040204" pitchFamily="34" charset="0"/>
              </a:rPr>
              <a:t>Intermediary outcomes</a:t>
            </a:r>
            <a:endParaRPr lang="en-GB" sz="900" b="1">
              <a:latin typeface="Verdana" panose="020B0604030504040204" pitchFamily="34" charset="0"/>
              <a:ea typeface="Verdana" panose="020B0604030504040204" pitchFamily="34" charset="0"/>
            </a:endParaRPr>
          </a:p>
        </p:txBody>
      </p:sp>
      <p:sp>
        <p:nvSpPr>
          <p:cNvPr id="60" name="TextBox 59">
            <a:extLst>
              <a:ext uri="{FF2B5EF4-FFF2-40B4-BE49-F238E27FC236}">
                <a16:creationId xmlns:a16="http://schemas.microsoft.com/office/drawing/2014/main" id="{07F8F7EC-534B-4CE6-834B-162C72EE2B4B}"/>
              </a:ext>
            </a:extLst>
          </p:cNvPr>
          <p:cNvSpPr txBox="1"/>
          <p:nvPr/>
        </p:nvSpPr>
        <p:spPr>
          <a:xfrm>
            <a:off x="11043701" y="4353024"/>
            <a:ext cx="1121581" cy="230779"/>
          </a:xfrm>
          <a:prstGeom prst="rect">
            <a:avLst/>
          </a:prstGeom>
          <a:noFill/>
        </p:spPr>
        <p:txBody>
          <a:bodyPr wrap="square" rtlCol="0">
            <a:spAutoFit/>
          </a:bodyPr>
          <a:lstStyle/>
          <a:p>
            <a:pPr algn="ctr"/>
            <a:r>
              <a:rPr lang="en-US" sz="900" b="1">
                <a:latin typeface="Verdana" panose="020B0604030504040204" pitchFamily="34" charset="0"/>
                <a:ea typeface="Verdana" panose="020B0604030504040204" pitchFamily="34" charset="0"/>
              </a:rPr>
              <a:t>Outputs</a:t>
            </a:r>
            <a:endParaRPr lang="en-GB" sz="900" b="1">
              <a:latin typeface="Verdana" panose="020B0604030504040204" pitchFamily="34" charset="0"/>
              <a:ea typeface="Verdana" panose="020B0604030504040204" pitchFamily="34" charset="0"/>
            </a:endParaRPr>
          </a:p>
        </p:txBody>
      </p:sp>
      <p:pic>
        <p:nvPicPr>
          <p:cNvPr id="7" name="Graphic 6" descr="Chevron arrows with solid fill">
            <a:extLst>
              <a:ext uri="{FF2B5EF4-FFF2-40B4-BE49-F238E27FC236}">
                <a16:creationId xmlns:a16="http://schemas.microsoft.com/office/drawing/2014/main" id="{8D87368A-6DCD-437D-9C97-0F9F4343F4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433640" y="1509987"/>
            <a:ext cx="335217" cy="335217"/>
          </a:xfrm>
          <a:prstGeom prst="rect">
            <a:avLst/>
          </a:prstGeom>
        </p:spPr>
      </p:pic>
      <p:pic>
        <p:nvPicPr>
          <p:cNvPr id="67" name="Graphic 66" descr="Chevron arrows with solid fill">
            <a:extLst>
              <a:ext uri="{FF2B5EF4-FFF2-40B4-BE49-F238E27FC236}">
                <a16:creationId xmlns:a16="http://schemas.microsoft.com/office/drawing/2014/main" id="{06ED9A5C-36E2-4926-BB90-14963FF0BC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4108266" y="1509987"/>
            <a:ext cx="335217" cy="335217"/>
          </a:xfrm>
          <a:prstGeom prst="rect">
            <a:avLst/>
          </a:prstGeom>
        </p:spPr>
      </p:pic>
      <p:pic>
        <p:nvPicPr>
          <p:cNvPr id="68" name="Graphic 67" descr="Chevron arrows with solid fill">
            <a:extLst>
              <a:ext uri="{FF2B5EF4-FFF2-40B4-BE49-F238E27FC236}">
                <a16:creationId xmlns:a16="http://schemas.microsoft.com/office/drawing/2014/main" id="{DDB13066-BF3E-4B02-A93D-48883B1831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9396869" y="1509987"/>
            <a:ext cx="335217" cy="335217"/>
          </a:xfrm>
          <a:prstGeom prst="rect">
            <a:avLst/>
          </a:prstGeom>
        </p:spPr>
      </p:pic>
      <p:pic>
        <p:nvPicPr>
          <p:cNvPr id="70" name="Graphic 69" descr="Chevron arrows with solid fill">
            <a:extLst>
              <a:ext uri="{FF2B5EF4-FFF2-40B4-BE49-F238E27FC236}">
                <a16:creationId xmlns:a16="http://schemas.microsoft.com/office/drawing/2014/main" id="{D04184C8-40D5-4E7E-9779-390134812B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385778" y="474612"/>
            <a:ext cx="335217" cy="622781"/>
          </a:xfrm>
          <a:prstGeom prst="rect">
            <a:avLst/>
          </a:prstGeom>
        </p:spPr>
      </p:pic>
      <p:sp>
        <p:nvSpPr>
          <p:cNvPr id="55" name="Rectangle: Rounded Corners 54">
            <a:extLst>
              <a:ext uri="{FF2B5EF4-FFF2-40B4-BE49-F238E27FC236}">
                <a16:creationId xmlns:a16="http://schemas.microsoft.com/office/drawing/2014/main" id="{0FD4DE40-D2B6-412E-8A87-66FBA157EC1A}"/>
              </a:ext>
            </a:extLst>
          </p:cNvPr>
          <p:cNvSpPr/>
          <p:nvPr/>
        </p:nvSpPr>
        <p:spPr>
          <a:xfrm>
            <a:off x="255949" y="941378"/>
            <a:ext cx="10654448" cy="591806"/>
          </a:xfrm>
          <a:prstGeom prst="roundRect">
            <a:avLst>
              <a:gd name="adj" fmla="val 21816"/>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spcAft>
                <a:spcPts val="1200"/>
              </a:spcAft>
            </a:pPr>
            <a:r>
              <a:rPr lang="en-US" sz="1300" b="1" dirty="0">
                <a:solidFill>
                  <a:schemeClr val="bg1"/>
                </a:solidFill>
                <a:latin typeface="Verdana" panose="020B0604030504040204" pitchFamily="34" charset="0"/>
                <a:ea typeface="Verdana" panose="020B0604030504040204" pitchFamily="34" charset="0"/>
              </a:rPr>
              <a:t>STRATEGIC OBJECTIVE 3.1: </a:t>
            </a:r>
            <a:r>
              <a:rPr lang="en-US" sz="1300" dirty="0">
                <a:solidFill>
                  <a:schemeClr val="bg1"/>
                </a:solidFill>
                <a:latin typeface="Verdana" panose="020B0604030504040204" pitchFamily="34" charset="0"/>
                <a:ea typeface="Verdana" panose="020B0604030504040204" pitchFamily="34" charset="0"/>
              </a:rPr>
              <a:t>Advance scientific knowledge of the Earth system</a:t>
            </a:r>
          </a:p>
        </p:txBody>
      </p:sp>
      <p:cxnSp>
        <p:nvCxnSpPr>
          <p:cNvPr id="79" name="Straight Arrow Connector 78">
            <a:extLst>
              <a:ext uri="{FF2B5EF4-FFF2-40B4-BE49-F238E27FC236}">
                <a16:creationId xmlns:a16="http://schemas.microsoft.com/office/drawing/2014/main" id="{33E7EAC3-880A-4ADF-92F4-ADBA8CAB4B63}"/>
              </a:ext>
            </a:extLst>
          </p:cNvPr>
          <p:cNvCxnSpPr>
            <a:cxnSpLocks/>
          </p:cNvCxnSpPr>
          <p:nvPr/>
        </p:nvCxnSpPr>
        <p:spPr>
          <a:xfrm flipV="1">
            <a:off x="11604491" y="1362660"/>
            <a:ext cx="0" cy="102779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69093E45-BA89-4D17-8359-6ED9AB5CB84E}"/>
              </a:ext>
            </a:extLst>
          </p:cNvPr>
          <p:cNvCxnSpPr>
            <a:cxnSpLocks/>
          </p:cNvCxnSpPr>
          <p:nvPr/>
        </p:nvCxnSpPr>
        <p:spPr>
          <a:xfrm flipV="1">
            <a:off x="11602348" y="558145"/>
            <a:ext cx="4285" cy="57373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4310C3DF-F715-46DB-A46D-6C59FAB61360}"/>
              </a:ext>
            </a:extLst>
          </p:cNvPr>
          <p:cNvGrpSpPr/>
          <p:nvPr/>
        </p:nvGrpSpPr>
        <p:grpSpPr>
          <a:xfrm>
            <a:off x="288541" y="1829193"/>
            <a:ext cx="2612943" cy="4728291"/>
            <a:chOff x="245145" y="1829616"/>
            <a:chExt cx="2699874" cy="4965188"/>
          </a:xfrm>
        </p:grpSpPr>
        <p:sp>
          <p:nvSpPr>
            <p:cNvPr id="62" name="Rectangle: Rounded Corners 61">
              <a:extLst>
                <a:ext uri="{FF2B5EF4-FFF2-40B4-BE49-F238E27FC236}">
                  <a16:creationId xmlns:a16="http://schemas.microsoft.com/office/drawing/2014/main" id="{B9879296-5716-4BE6-A041-1BB9DC02CE92}"/>
                </a:ext>
              </a:extLst>
            </p:cNvPr>
            <p:cNvSpPr/>
            <p:nvPr/>
          </p:nvSpPr>
          <p:spPr>
            <a:xfrm>
              <a:off x="252525" y="3239196"/>
              <a:ext cx="2686926" cy="3555608"/>
            </a:xfrm>
            <a:prstGeom prst="roundRect">
              <a:avLst>
                <a:gd name="adj" fmla="val 9950"/>
              </a:avLst>
            </a:prstGeom>
            <a:solidFill>
              <a:srgbClr val="F5F5F5"/>
            </a:solidFill>
            <a:ln w="12700">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19" tIns="45709" rIns="91419" bIns="45709" rtlCol="0" anchor="ctr"/>
            <a:lstStyle/>
            <a:p>
              <a:pPr marL="171416" indent="-171416">
                <a:spcAft>
                  <a:spcPts val="600"/>
                </a:spcAft>
                <a:buFont typeface="Arial" panose="020B0604020202020204" pitchFamily="34" charset="0"/>
                <a:buChar char="•"/>
              </a:pPr>
              <a:r>
                <a:rPr lang="en-US" sz="1000" noProof="1">
                  <a:solidFill>
                    <a:schemeClr val="tx1"/>
                  </a:solidFill>
                  <a:latin typeface="Verdana"/>
                  <a:ea typeface="Verdana"/>
                  <a:cs typeface="+mn-lt"/>
                </a:rPr>
                <a:t>Key </a:t>
              </a:r>
              <a:r>
                <a:rPr lang="en-US" sz="1000" noProof="1">
                  <a:solidFill>
                    <a:srgbClr val="FF0000"/>
                  </a:solidFill>
                  <a:latin typeface="Verdana"/>
                  <a:ea typeface="Verdana"/>
                  <a:cs typeface="+mn-lt"/>
                </a:rPr>
                <a:t>scientific papers covering advances in understanding the Earth system, incl. carbon</a:t>
              </a:r>
              <a:r>
                <a:rPr lang="en-US" sz="1000" noProof="1">
                  <a:solidFill>
                    <a:schemeClr val="tx1"/>
                  </a:solidFill>
                  <a:latin typeface="Verdana"/>
                  <a:ea typeface="Verdana"/>
                  <a:cs typeface="+mn-lt"/>
                </a:rPr>
                <a:t>, water &amp; energy cycles, coupled processes, &amp; quantifying and reducing uncertainties in observations and predictions/projections produced</a:t>
              </a:r>
            </a:p>
            <a:p>
              <a:pPr marL="171416" indent="-171416">
                <a:spcAft>
                  <a:spcPts val="600"/>
                </a:spcAft>
                <a:buFont typeface="Arial" panose="020B0604020202020204" pitchFamily="34" charset="0"/>
                <a:buChar char="•"/>
              </a:pPr>
              <a:r>
                <a:rPr lang="en-US" sz="1000" noProof="1">
                  <a:solidFill>
                    <a:schemeClr val="tx1"/>
                  </a:solidFill>
                  <a:latin typeface="Verdana"/>
                  <a:ea typeface="Verdana"/>
                  <a:cs typeface="+mn-lt"/>
                </a:rPr>
                <a:t>Strategies to </a:t>
              </a:r>
              <a:r>
                <a:rPr lang="en-US" sz="1000" noProof="1">
                  <a:solidFill>
                    <a:srgbClr val="FF0000"/>
                  </a:solidFill>
                  <a:latin typeface="Verdana"/>
                  <a:ea typeface="Verdana"/>
                  <a:cs typeface="+mn-lt"/>
                </a:rPr>
                <a:t>advance societal-relevant science information at the regional scale </a:t>
              </a:r>
              <a:r>
                <a:rPr lang="en-US" sz="1000" noProof="1">
                  <a:solidFill>
                    <a:schemeClr val="tx1"/>
                  </a:solidFill>
                  <a:latin typeface="Verdana"/>
                  <a:ea typeface="Verdana"/>
                  <a:cs typeface="+mn-lt"/>
                </a:rPr>
                <a:t>formulated </a:t>
              </a:r>
              <a:endParaRPr lang="en-US" sz="1000" noProof="1">
                <a:solidFill>
                  <a:schemeClr val="tx1"/>
                </a:solidFill>
                <a:latin typeface="Verdana"/>
                <a:ea typeface="Verdana"/>
                <a:cs typeface="Calibri"/>
              </a:endParaRPr>
            </a:p>
            <a:p>
              <a:pPr marL="171416" indent="-171416">
                <a:spcAft>
                  <a:spcPts val="600"/>
                </a:spcAft>
                <a:buFont typeface="Arial" panose="020B0604020202020204" pitchFamily="34" charset="0"/>
                <a:buChar char="•"/>
              </a:pPr>
              <a:r>
                <a:rPr lang="en-US" sz="1000" noProof="1">
                  <a:solidFill>
                    <a:schemeClr val="tx1"/>
                  </a:solidFill>
                  <a:latin typeface="Verdana"/>
                  <a:ea typeface="Verdana"/>
                  <a:cs typeface="+mn-lt"/>
                </a:rPr>
                <a:t>Critical gaps &amp; emerging new research directions on </a:t>
              </a:r>
              <a:r>
                <a:rPr lang="en-US" sz="1000" noProof="1">
                  <a:solidFill>
                    <a:srgbClr val="FF0000"/>
                  </a:solidFill>
                  <a:latin typeface="Verdana"/>
                  <a:ea typeface="Verdana"/>
                  <a:cs typeface="+mn-lt"/>
                </a:rPr>
                <a:t>improved undertanding of the Earth System identified to support DRR, agriculture, urban development, aviation, energy sector, etc. </a:t>
              </a:r>
              <a:endParaRPr lang="en-US" sz="800" noProof="1">
                <a:solidFill>
                  <a:srgbClr val="FF0000"/>
                </a:solidFill>
                <a:latin typeface="Verdana" panose="020B0604030504040204" pitchFamily="34" charset="0"/>
                <a:ea typeface="Verdana" panose="020B0604030504040204" pitchFamily="34" charset="0"/>
                <a:cs typeface="Calibri"/>
              </a:endParaRPr>
            </a:p>
          </p:txBody>
        </p:sp>
        <p:sp>
          <p:nvSpPr>
            <p:cNvPr id="63" name="Rectangle">
              <a:extLst>
                <a:ext uri="{FF2B5EF4-FFF2-40B4-BE49-F238E27FC236}">
                  <a16:creationId xmlns:a16="http://schemas.microsoft.com/office/drawing/2014/main" id="{C711326D-F406-47EB-A040-FF658048FEF0}"/>
                </a:ext>
              </a:extLst>
            </p:cNvPr>
            <p:cNvSpPr/>
            <p:nvPr/>
          </p:nvSpPr>
          <p:spPr>
            <a:xfrm rot="5400000">
              <a:off x="1068100" y="1320411"/>
              <a:ext cx="1054754" cy="2699085"/>
            </a:xfrm>
            <a:prstGeom prst="rect">
              <a:avLst/>
            </a:prstGeom>
            <a:solidFill>
              <a:schemeClr val="accent3">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endParaRPr lang="en-US" sz="1300" b="1" noProof="1">
                <a:solidFill>
                  <a:schemeClr val="bg1"/>
                </a:solidFill>
                <a:latin typeface="Verdana" panose="020B0604030504040204" pitchFamily="34" charset="0"/>
                <a:ea typeface="Verdana" panose="020B0604030504040204" pitchFamily="34" charset="0"/>
              </a:endParaRPr>
            </a:p>
          </p:txBody>
        </p:sp>
        <p:sp>
          <p:nvSpPr>
            <p:cNvPr id="64" name="Shape">
              <a:extLst>
                <a:ext uri="{FF2B5EF4-FFF2-40B4-BE49-F238E27FC236}">
                  <a16:creationId xmlns:a16="http://schemas.microsoft.com/office/drawing/2014/main" id="{13A2073B-2CD9-4CB9-876A-BC3FD4C2C47C}"/>
                </a:ext>
              </a:extLst>
            </p:cNvPr>
            <p:cNvSpPr/>
            <p:nvPr/>
          </p:nvSpPr>
          <p:spPr>
            <a:xfrm rot="5400000">
              <a:off x="1433290" y="641471"/>
              <a:ext cx="322794" cy="26990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69" y="21600"/>
                  </a:lnTo>
                  <a:cubicBezTo>
                    <a:pt x="3656" y="21600"/>
                    <a:pt x="0" y="20976"/>
                    <a:pt x="0" y="20206"/>
                  </a:cubicBezTo>
                  <a:lnTo>
                    <a:pt x="0" y="1394"/>
                  </a:lnTo>
                  <a:cubicBezTo>
                    <a:pt x="0" y="624"/>
                    <a:pt x="3656" y="0"/>
                    <a:pt x="8169" y="0"/>
                  </a:cubicBezTo>
                  <a:lnTo>
                    <a:pt x="21600" y="0"/>
                  </a:lnTo>
                  <a:lnTo>
                    <a:pt x="21600" y="21600"/>
                  </a:lnTo>
                  <a:close/>
                </a:path>
              </a:pathLst>
            </a:custGeom>
            <a:solidFill>
              <a:schemeClr val="bg1">
                <a:lumMod val="50000"/>
              </a:schemeClr>
            </a:solidFill>
            <a:ln w="12700">
              <a:miter lim="400000"/>
            </a:ln>
          </p:spPr>
          <p:txBody>
            <a:bodyPr vert="vert270" lIns="38076" tIns="38076" rIns="38076" bIns="3807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chemeClr val="bg1"/>
                  </a:solidFill>
                  <a:latin typeface="Verdana" panose="020B0604030504040204" pitchFamily="34" charset="0"/>
                  <a:ea typeface="Verdana" panose="020B0604030504040204" pitchFamily="34" charset="0"/>
                </a:rPr>
                <a:t>FOCUS AREA/OUTCOME A: </a:t>
              </a:r>
            </a:p>
          </p:txBody>
        </p:sp>
      </p:grpSp>
      <p:grpSp>
        <p:nvGrpSpPr>
          <p:cNvPr id="65" name="Group 64">
            <a:extLst>
              <a:ext uri="{FF2B5EF4-FFF2-40B4-BE49-F238E27FC236}">
                <a16:creationId xmlns:a16="http://schemas.microsoft.com/office/drawing/2014/main" id="{3BCCBA7C-FE24-49FF-9D76-33696117590E}"/>
              </a:ext>
            </a:extLst>
          </p:cNvPr>
          <p:cNvGrpSpPr/>
          <p:nvPr/>
        </p:nvGrpSpPr>
        <p:grpSpPr>
          <a:xfrm>
            <a:off x="2976435" y="1837386"/>
            <a:ext cx="2612943" cy="4720098"/>
            <a:chOff x="245145" y="1829616"/>
            <a:chExt cx="2699874" cy="4934409"/>
          </a:xfrm>
        </p:grpSpPr>
        <p:sp>
          <p:nvSpPr>
            <p:cNvPr id="66" name="Rectangle: Rounded Corners 65">
              <a:extLst>
                <a:ext uri="{FF2B5EF4-FFF2-40B4-BE49-F238E27FC236}">
                  <a16:creationId xmlns:a16="http://schemas.microsoft.com/office/drawing/2014/main" id="{0481AB27-5BA1-488C-95DE-3FD8BDB436E0}"/>
                </a:ext>
              </a:extLst>
            </p:cNvPr>
            <p:cNvSpPr/>
            <p:nvPr/>
          </p:nvSpPr>
          <p:spPr>
            <a:xfrm>
              <a:off x="257515" y="3265259"/>
              <a:ext cx="2673460" cy="3498766"/>
            </a:xfrm>
            <a:prstGeom prst="roundRect">
              <a:avLst>
                <a:gd name="adj" fmla="val 9950"/>
              </a:avLst>
            </a:prstGeom>
            <a:solidFill>
              <a:srgbClr val="F5F5F5"/>
            </a:solidFill>
            <a:ln w="12700">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19" tIns="45709" rIns="91419" bIns="45709" rtlCol="0" anchor="ctr"/>
            <a:lstStyle/>
            <a:p>
              <a:pPr>
                <a:spcAft>
                  <a:spcPts val="600"/>
                </a:spcAft>
                <a:buFont typeface="Arial" panose="020B0604020202020204" pitchFamily="34" charset="0"/>
                <a:buChar char="•"/>
              </a:pPr>
              <a:endParaRPr lang="en-US" sz="1000" noProof="1">
                <a:solidFill>
                  <a:schemeClr val="tx1"/>
                </a:solidFill>
                <a:latin typeface="Verdana" panose="020B0604030504040204" pitchFamily="34" charset="0"/>
                <a:ea typeface="Verdana" panose="020B0604030504040204" pitchFamily="34" charset="0"/>
                <a:cs typeface="+mn-lt"/>
              </a:endParaRPr>
            </a:p>
            <a:p>
              <a:pPr marL="171416" indent="-171416">
                <a:spcAft>
                  <a:spcPts val="600"/>
                </a:spcAft>
                <a:buFont typeface="Arial" panose="020B0604020202020204" pitchFamily="34" charset="0"/>
                <a:buChar char="•"/>
              </a:pPr>
              <a:r>
                <a:rPr lang="en-US" sz="1000" noProof="1">
                  <a:solidFill>
                    <a:srgbClr val="FF0000"/>
                  </a:solidFill>
                  <a:latin typeface="Verdana"/>
                  <a:ea typeface="Verdana"/>
                  <a:cs typeface="+mn-lt"/>
                </a:rPr>
                <a:t>Progress with implementation of WWRP/WCRP/GAW Plans</a:t>
              </a:r>
              <a:r>
                <a:rPr lang="en-US" sz="1000" noProof="1">
                  <a:solidFill>
                    <a:schemeClr val="tx1"/>
                  </a:solidFill>
                  <a:latin typeface="Verdana"/>
                  <a:ea typeface="Verdana"/>
                  <a:cs typeface="+mn-lt"/>
                </a:rPr>
                <a:t>, incl. regular reviews and updates of emerging science tracked. Survey the broad coupled model development community to identify priorities for seamless coupled model development</a:t>
              </a:r>
            </a:p>
            <a:p>
              <a:pPr marL="171416" indent="-171416">
                <a:spcAft>
                  <a:spcPts val="600"/>
                </a:spcAft>
                <a:buFont typeface="Arial" panose="020B0604020202020204" pitchFamily="34" charset="0"/>
                <a:buChar char="•"/>
              </a:pPr>
              <a:r>
                <a:rPr lang="en-US" sz="1000" noProof="1">
                  <a:solidFill>
                    <a:schemeClr val="tx1"/>
                  </a:solidFill>
                  <a:latin typeface="Verdana"/>
                  <a:ea typeface="Verdana"/>
                  <a:cs typeface="+mn-lt"/>
                </a:rPr>
                <a:t>Scientific community broadened and opportunities created for increased knowledge transfer to all Members*</a:t>
              </a:r>
              <a:endParaRPr lang="en-US" sz="1000" noProof="1">
                <a:solidFill>
                  <a:schemeClr val="tx1"/>
                </a:solidFill>
                <a:latin typeface="Verdana"/>
                <a:ea typeface="Verdana"/>
                <a:cs typeface="Calibri"/>
              </a:endParaRPr>
            </a:p>
            <a:p>
              <a:pPr marL="171416" indent="-171416">
                <a:spcAft>
                  <a:spcPts val="600"/>
                </a:spcAft>
                <a:buFont typeface="Arial" panose="020B0604020202020204" pitchFamily="34" charset="0"/>
                <a:buChar char="•"/>
              </a:pPr>
              <a:r>
                <a:rPr lang="en-US" sz="1000" noProof="1">
                  <a:solidFill>
                    <a:schemeClr val="tx1"/>
                  </a:solidFill>
                  <a:latin typeface="Verdana"/>
                  <a:ea typeface="Verdana"/>
                  <a:cs typeface="+mn-lt"/>
                </a:rPr>
                <a:t>New structures, partnerships and activities identified and put in place to facilitate </a:t>
              </a:r>
              <a:r>
                <a:rPr lang="en-US" sz="1000" noProof="1">
                  <a:solidFill>
                    <a:srgbClr val="FF0000"/>
                  </a:solidFill>
                  <a:latin typeface="Verdana"/>
                  <a:ea typeface="Verdana"/>
                  <a:cs typeface="+mn-lt"/>
                </a:rPr>
                <a:t>seamless observation and prediction development</a:t>
              </a:r>
              <a:endParaRPr lang="en-US" sz="1000" dirty="0">
                <a:solidFill>
                  <a:srgbClr val="FF0000"/>
                </a:solidFill>
                <a:latin typeface="Verdana"/>
                <a:ea typeface="Verdana"/>
                <a:cs typeface="+mn-lt"/>
              </a:endParaRPr>
            </a:p>
            <a:p>
              <a:pPr marL="172685" indent="-172685">
                <a:spcAft>
                  <a:spcPts val="600"/>
                </a:spcAft>
                <a:buFont typeface="Arial" panose="020B0604020202020204" pitchFamily="34" charset="0"/>
                <a:buChar char="•"/>
              </a:pPr>
              <a:endParaRPr lang="en-US" sz="1000" noProof="1">
                <a:solidFill>
                  <a:schemeClr val="tx1">
                    <a:lumMod val="65000"/>
                    <a:lumOff val="35000"/>
                  </a:schemeClr>
                </a:solidFill>
                <a:latin typeface="Verdana" panose="020B0604030504040204" pitchFamily="34" charset="0"/>
                <a:ea typeface="Verdana" panose="020B0604030504040204" pitchFamily="34" charset="0"/>
              </a:endParaRPr>
            </a:p>
          </p:txBody>
        </p:sp>
        <p:sp>
          <p:nvSpPr>
            <p:cNvPr id="69" name="Rectangle">
              <a:extLst>
                <a:ext uri="{FF2B5EF4-FFF2-40B4-BE49-F238E27FC236}">
                  <a16:creationId xmlns:a16="http://schemas.microsoft.com/office/drawing/2014/main" id="{80D9C279-E96F-4D76-9E2B-4760F3DE9B5C}"/>
                </a:ext>
              </a:extLst>
            </p:cNvPr>
            <p:cNvSpPr/>
            <p:nvPr/>
          </p:nvSpPr>
          <p:spPr>
            <a:xfrm rot="5400000">
              <a:off x="1068100" y="1320411"/>
              <a:ext cx="1054754" cy="2699085"/>
            </a:xfrm>
            <a:prstGeom prst="rect">
              <a:avLst/>
            </a:prstGeom>
            <a:solidFill>
              <a:schemeClr val="accent3">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endParaRPr lang="en-US" sz="1100" b="1" noProof="1">
                <a:solidFill>
                  <a:schemeClr val="bg1"/>
                </a:solidFill>
                <a:latin typeface="Verdana" panose="020B0604030504040204" pitchFamily="34" charset="0"/>
                <a:ea typeface="Verdana" panose="020B0604030504040204" pitchFamily="34" charset="0"/>
              </a:endParaRPr>
            </a:p>
          </p:txBody>
        </p:sp>
        <p:sp>
          <p:nvSpPr>
            <p:cNvPr id="76" name="Shape">
              <a:extLst>
                <a:ext uri="{FF2B5EF4-FFF2-40B4-BE49-F238E27FC236}">
                  <a16:creationId xmlns:a16="http://schemas.microsoft.com/office/drawing/2014/main" id="{6CDD2932-D32D-438C-AC3A-B326C433A9C3}"/>
                </a:ext>
              </a:extLst>
            </p:cNvPr>
            <p:cNvSpPr/>
            <p:nvPr/>
          </p:nvSpPr>
          <p:spPr>
            <a:xfrm rot="5400000">
              <a:off x="1433290" y="641471"/>
              <a:ext cx="322794" cy="26990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69" y="21600"/>
                  </a:lnTo>
                  <a:cubicBezTo>
                    <a:pt x="3656" y="21600"/>
                    <a:pt x="0" y="20976"/>
                    <a:pt x="0" y="20206"/>
                  </a:cubicBezTo>
                  <a:lnTo>
                    <a:pt x="0" y="1394"/>
                  </a:lnTo>
                  <a:cubicBezTo>
                    <a:pt x="0" y="624"/>
                    <a:pt x="3656" y="0"/>
                    <a:pt x="8169" y="0"/>
                  </a:cubicBezTo>
                  <a:lnTo>
                    <a:pt x="21600" y="0"/>
                  </a:lnTo>
                  <a:lnTo>
                    <a:pt x="21600" y="21600"/>
                  </a:lnTo>
                  <a:close/>
                </a:path>
              </a:pathLst>
            </a:custGeom>
            <a:solidFill>
              <a:schemeClr val="bg1">
                <a:lumMod val="50000"/>
              </a:schemeClr>
            </a:solidFill>
            <a:ln w="12700">
              <a:miter lim="400000"/>
            </a:ln>
          </p:spPr>
          <p:txBody>
            <a:bodyPr vert="vert270" lIns="38076" tIns="38076" rIns="38076" bIns="3807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chemeClr val="bg1"/>
                  </a:solidFill>
                  <a:latin typeface="Verdana" panose="020B0604030504040204" pitchFamily="34" charset="0"/>
                  <a:ea typeface="Verdana" panose="020B0604030504040204" pitchFamily="34" charset="0"/>
                </a:rPr>
                <a:t>FOCUS AREA/OUTCOME B: </a:t>
              </a:r>
            </a:p>
          </p:txBody>
        </p:sp>
      </p:grpSp>
      <p:grpSp>
        <p:nvGrpSpPr>
          <p:cNvPr id="77" name="Group 76">
            <a:extLst>
              <a:ext uri="{FF2B5EF4-FFF2-40B4-BE49-F238E27FC236}">
                <a16:creationId xmlns:a16="http://schemas.microsoft.com/office/drawing/2014/main" id="{CE4CDBD4-8882-41AC-B328-BD91472EF348}"/>
              </a:ext>
            </a:extLst>
          </p:cNvPr>
          <p:cNvGrpSpPr/>
          <p:nvPr/>
        </p:nvGrpSpPr>
        <p:grpSpPr>
          <a:xfrm>
            <a:off x="5635535" y="1823454"/>
            <a:ext cx="2625485" cy="4738765"/>
            <a:chOff x="245145" y="1829616"/>
            <a:chExt cx="2712834" cy="4739862"/>
          </a:xfrm>
        </p:grpSpPr>
        <p:sp>
          <p:nvSpPr>
            <p:cNvPr id="78" name="Rectangle: Rounded Corners 77">
              <a:extLst>
                <a:ext uri="{FF2B5EF4-FFF2-40B4-BE49-F238E27FC236}">
                  <a16:creationId xmlns:a16="http://schemas.microsoft.com/office/drawing/2014/main" id="{53AE8972-C35E-4C96-867B-757842EDF708}"/>
                </a:ext>
              </a:extLst>
            </p:cNvPr>
            <p:cNvSpPr/>
            <p:nvPr/>
          </p:nvSpPr>
          <p:spPr>
            <a:xfrm>
              <a:off x="285796" y="3148917"/>
              <a:ext cx="2672183" cy="3420561"/>
            </a:xfrm>
            <a:prstGeom prst="roundRect">
              <a:avLst>
                <a:gd name="adj" fmla="val 9950"/>
              </a:avLst>
            </a:prstGeom>
            <a:solidFill>
              <a:srgbClr val="F5F5F5"/>
            </a:solidFill>
            <a:ln w="12700">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19" tIns="45709" rIns="91419" bIns="45709" rtlCol="0" anchor="ctr"/>
            <a:lstStyle/>
            <a:p>
              <a:pPr marL="171416" indent="-171416">
                <a:spcAft>
                  <a:spcPts val="600"/>
                </a:spcAft>
                <a:buFont typeface="Arial" panose="020B0604020202020204" pitchFamily="34" charset="0"/>
                <a:buChar char="•"/>
              </a:pPr>
              <a:r>
                <a:rPr lang="en-US" sz="1000" noProof="1">
                  <a:solidFill>
                    <a:schemeClr val="tx1"/>
                  </a:solidFill>
                  <a:latin typeface="Verdana"/>
                  <a:ea typeface="Verdana"/>
                  <a:cs typeface="Calibri"/>
                </a:rPr>
                <a:t>Guidance</a:t>
              </a:r>
              <a:r>
                <a:rPr lang="en-US" sz="1000" noProof="1">
                  <a:solidFill>
                    <a:schemeClr val="tx1"/>
                  </a:solidFill>
                  <a:latin typeface="Verdana"/>
                  <a:ea typeface="Verdana"/>
                  <a:cs typeface="+mn-lt"/>
                </a:rPr>
                <a:t> on the applications of </a:t>
              </a:r>
              <a:r>
                <a:rPr lang="en-US" sz="1000" noProof="1">
                  <a:solidFill>
                    <a:srgbClr val="FF0000"/>
                  </a:solidFill>
                  <a:latin typeface="Verdana"/>
                  <a:ea typeface="Verdana"/>
                  <a:cs typeface="+mn-lt"/>
                </a:rPr>
                <a:t>Artificial Intelligence and Machine Learning </a:t>
              </a:r>
              <a:r>
                <a:rPr lang="en-US" sz="1000" noProof="1">
                  <a:solidFill>
                    <a:schemeClr val="tx1"/>
                  </a:solidFill>
                  <a:latin typeface="Verdana"/>
                  <a:ea typeface="Verdana"/>
                  <a:cs typeface="+mn-lt"/>
                </a:rPr>
                <a:t>in WMO activities developed*</a:t>
              </a:r>
              <a:endParaRPr lang="en-US" sz="1000" noProof="1">
                <a:solidFill>
                  <a:schemeClr val="tx1"/>
                </a:solidFill>
                <a:latin typeface="Verdana"/>
                <a:ea typeface="Verdana"/>
              </a:endParaRPr>
            </a:p>
            <a:p>
              <a:pPr marL="171416" indent="-171416">
                <a:spcAft>
                  <a:spcPts val="600"/>
                </a:spcAft>
                <a:buFont typeface="Arial" panose="020B0604020202020204" pitchFamily="34" charset="0"/>
                <a:buChar char="•"/>
              </a:pPr>
              <a:r>
                <a:rPr lang="en-US" sz="1000" noProof="1">
                  <a:solidFill>
                    <a:schemeClr val="tx1"/>
                  </a:solidFill>
                  <a:latin typeface="Verdana"/>
                  <a:ea typeface="Verdana"/>
                  <a:cs typeface="+mn-lt"/>
                </a:rPr>
                <a:t>Recommendations on </a:t>
              </a:r>
              <a:r>
                <a:rPr lang="en-US" sz="1000" noProof="1">
                  <a:solidFill>
                    <a:srgbClr val="FF0000"/>
                  </a:solidFill>
                  <a:latin typeface="Verdana"/>
                  <a:ea typeface="Verdana"/>
                  <a:cs typeface="+mn-lt"/>
                </a:rPr>
                <a:t>integration of coupled and ultra-high resolution modelling and data assimilation, exascale computing and the digital Earths concept into research </a:t>
              </a:r>
              <a:r>
                <a:rPr lang="en-US" sz="1000" noProof="1">
                  <a:solidFill>
                    <a:schemeClr val="tx1"/>
                  </a:solidFill>
                  <a:latin typeface="Verdana"/>
                  <a:ea typeface="Verdana"/>
                  <a:cs typeface="+mn-lt"/>
                </a:rPr>
                <a:t>programme activities developed</a:t>
              </a:r>
            </a:p>
            <a:p>
              <a:pPr marL="171416" indent="-171416">
                <a:spcAft>
                  <a:spcPts val="600"/>
                </a:spcAft>
                <a:buFont typeface="Arial" panose="020B0604020202020204" pitchFamily="34" charset="0"/>
                <a:buChar char="•"/>
              </a:pPr>
              <a:r>
                <a:rPr lang="en-US" sz="1000" noProof="1">
                  <a:solidFill>
                    <a:schemeClr val="tx1"/>
                  </a:solidFill>
                  <a:latin typeface="Verdana"/>
                  <a:ea typeface="Verdana"/>
                  <a:cs typeface="+mn-lt"/>
                </a:rPr>
                <a:t>Innovative approaches and recommendations on the </a:t>
              </a:r>
              <a:r>
                <a:rPr lang="en-US" sz="1000" noProof="1">
                  <a:solidFill>
                    <a:srgbClr val="FF0000"/>
                  </a:solidFill>
                  <a:latin typeface="Verdana"/>
                  <a:ea typeface="Verdana"/>
                  <a:cs typeface="+mn-lt"/>
                </a:rPr>
                <a:t>integration of political science, social psychology</a:t>
              </a:r>
              <a:r>
                <a:rPr lang="en-US" sz="1000" noProof="1">
                  <a:solidFill>
                    <a:schemeClr val="tx1"/>
                  </a:solidFill>
                  <a:latin typeface="Verdana"/>
                  <a:ea typeface="Verdana"/>
                  <a:cs typeface="+mn-lt"/>
                </a:rPr>
                <a:t>, anthropology, sociology, and interdisciplinary geospatial sciences developed</a:t>
              </a:r>
            </a:p>
            <a:p>
              <a:pPr>
                <a:spcAft>
                  <a:spcPts val="600"/>
                </a:spcAft>
              </a:pPr>
              <a:endParaRPr lang="en-US" sz="1000" noProof="1">
                <a:solidFill>
                  <a:schemeClr val="tx1">
                    <a:lumMod val="65000"/>
                    <a:lumOff val="35000"/>
                  </a:schemeClr>
                </a:solidFill>
                <a:latin typeface="Verdana" panose="020B0604030504040204" pitchFamily="34" charset="0"/>
                <a:ea typeface="Verdana" panose="020B0604030504040204" pitchFamily="34" charset="0"/>
                <a:cs typeface="Calibri"/>
              </a:endParaRPr>
            </a:p>
          </p:txBody>
        </p:sp>
        <p:sp>
          <p:nvSpPr>
            <p:cNvPr id="80" name="Rectangle">
              <a:extLst>
                <a:ext uri="{FF2B5EF4-FFF2-40B4-BE49-F238E27FC236}">
                  <a16:creationId xmlns:a16="http://schemas.microsoft.com/office/drawing/2014/main" id="{640BE151-5CD9-4086-8283-4CCED4D1815B}"/>
                </a:ext>
              </a:extLst>
            </p:cNvPr>
            <p:cNvSpPr/>
            <p:nvPr/>
          </p:nvSpPr>
          <p:spPr>
            <a:xfrm rot="5400000">
              <a:off x="1105418" y="1283093"/>
              <a:ext cx="980117" cy="2699085"/>
            </a:xfrm>
            <a:prstGeom prst="rect">
              <a:avLst/>
            </a:prstGeom>
            <a:solidFill>
              <a:schemeClr val="accent3">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endParaRPr lang="en-US" sz="1300" b="1" noProof="1">
                <a:solidFill>
                  <a:schemeClr val="bg1"/>
                </a:solidFill>
                <a:latin typeface="Verdana" panose="020B0604030504040204" pitchFamily="34" charset="0"/>
                <a:ea typeface="Verdana" panose="020B0604030504040204" pitchFamily="34" charset="0"/>
              </a:endParaRPr>
            </a:p>
          </p:txBody>
        </p:sp>
        <p:sp>
          <p:nvSpPr>
            <p:cNvPr id="81" name="Shape">
              <a:extLst>
                <a:ext uri="{FF2B5EF4-FFF2-40B4-BE49-F238E27FC236}">
                  <a16:creationId xmlns:a16="http://schemas.microsoft.com/office/drawing/2014/main" id="{615A5A41-0FCF-490E-971A-B756FC582DF6}"/>
                </a:ext>
              </a:extLst>
            </p:cNvPr>
            <p:cNvSpPr/>
            <p:nvPr/>
          </p:nvSpPr>
          <p:spPr>
            <a:xfrm rot="5400000">
              <a:off x="1433290" y="641471"/>
              <a:ext cx="322794" cy="26990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69" y="21600"/>
                  </a:lnTo>
                  <a:cubicBezTo>
                    <a:pt x="3656" y="21600"/>
                    <a:pt x="0" y="20976"/>
                    <a:pt x="0" y="20206"/>
                  </a:cubicBezTo>
                  <a:lnTo>
                    <a:pt x="0" y="1394"/>
                  </a:lnTo>
                  <a:cubicBezTo>
                    <a:pt x="0" y="624"/>
                    <a:pt x="3656" y="0"/>
                    <a:pt x="8169" y="0"/>
                  </a:cubicBezTo>
                  <a:lnTo>
                    <a:pt x="21600" y="0"/>
                  </a:lnTo>
                  <a:lnTo>
                    <a:pt x="21600" y="21600"/>
                  </a:lnTo>
                  <a:close/>
                </a:path>
              </a:pathLst>
            </a:custGeom>
            <a:solidFill>
              <a:schemeClr val="bg1">
                <a:lumMod val="50000"/>
              </a:schemeClr>
            </a:solidFill>
            <a:ln w="12700">
              <a:miter lim="400000"/>
            </a:ln>
          </p:spPr>
          <p:txBody>
            <a:bodyPr vert="vert270" lIns="38076" tIns="38076" rIns="38076" bIns="3807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chemeClr val="bg1"/>
                  </a:solidFill>
                  <a:latin typeface="Verdana" panose="020B0604030504040204" pitchFamily="34" charset="0"/>
                  <a:ea typeface="Verdana" panose="020B0604030504040204" pitchFamily="34" charset="0"/>
                </a:rPr>
                <a:t>FOCUS AREA/OUTCOME C: </a:t>
              </a:r>
            </a:p>
          </p:txBody>
        </p:sp>
      </p:grpSp>
      <p:grpSp>
        <p:nvGrpSpPr>
          <p:cNvPr id="83" name="Group 82">
            <a:extLst>
              <a:ext uri="{FF2B5EF4-FFF2-40B4-BE49-F238E27FC236}">
                <a16:creationId xmlns:a16="http://schemas.microsoft.com/office/drawing/2014/main" id="{0BEA2AB9-0AC2-4070-866C-2FDD344995DC}"/>
              </a:ext>
            </a:extLst>
          </p:cNvPr>
          <p:cNvGrpSpPr/>
          <p:nvPr/>
        </p:nvGrpSpPr>
        <p:grpSpPr>
          <a:xfrm>
            <a:off x="8306430" y="1813898"/>
            <a:ext cx="2615428" cy="4743585"/>
            <a:chOff x="242578" y="1829616"/>
            <a:chExt cx="2702441" cy="4882347"/>
          </a:xfrm>
        </p:grpSpPr>
        <p:sp>
          <p:nvSpPr>
            <p:cNvPr id="84" name="Rectangle: Rounded Corners 83">
              <a:extLst>
                <a:ext uri="{FF2B5EF4-FFF2-40B4-BE49-F238E27FC236}">
                  <a16:creationId xmlns:a16="http://schemas.microsoft.com/office/drawing/2014/main" id="{7C34BE48-A61E-418C-AFB4-B58EA9EF5702}"/>
                </a:ext>
              </a:extLst>
            </p:cNvPr>
            <p:cNvSpPr/>
            <p:nvPr/>
          </p:nvSpPr>
          <p:spPr>
            <a:xfrm>
              <a:off x="242578" y="3219092"/>
              <a:ext cx="2686926" cy="3492871"/>
            </a:xfrm>
            <a:prstGeom prst="roundRect">
              <a:avLst>
                <a:gd name="adj" fmla="val 9950"/>
              </a:avLst>
            </a:prstGeom>
            <a:solidFill>
              <a:srgbClr val="F5F5F5"/>
            </a:solidFill>
            <a:ln w="12700">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19" tIns="45709" rIns="91419" bIns="45709" rtlCol="0" anchor="ctr"/>
            <a:lstStyle/>
            <a:p>
              <a:pPr marL="171416" indent="-171416">
                <a:spcAft>
                  <a:spcPts val="600"/>
                </a:spcAft>
                <a:buFont typeface="Arial"/>
                <a:buChar char="•"/>
              </a:pPr>
              <a:r>
                <a:rPr lang="en-US" sz="1100" noProof="1">
                  <a:solidFill>
                    <a:srgbClr val="FF0000"/>
                  </a:solidFill>
                  <a:latin typeface="Verdana"/>
                  <a:ea typeface="Verdana"/>
                  <a:cs typeface="+mn-lt"/>
                </a:rPr>
                <a:t>Early career scientists and networks </a:t>
              </a:r>
              <a:r>
                <a:rPr lang="en-US" sz="1100" noProof="1">
                  <a:solidFill>
                    <a:schemeClr val="tx1"/>
                  </a:solidFill>
                  <a:latin typeface="Verdana"/>
                  <a:ea typeface="Verdana"/>
                  <a:cs typeface="+mn-lt"/>
                </a:rPr>
                <a:t>meaningfully engaged in programmes' activities &amp; events</a:t>
              </a:r>
              <a:endParaRPr lang="en-US" sz="1100" dirty="0">
                <a:solidFill>
                  <a:schemeClr val="tx1"/>
                </a:solidFill>
                <a:latin typeface="Verdana"/>
                <a:ea typeface="Verdana"/>
              </a:endParaRPr>
            </a:p>
            <a:p>
              <a:pPr marL="171416" indent="-171416">
                <a:spcAft>
                  <a:spcPts val="600"/>
                </a:spcAft>
                <a:buFont typeface="Arial"/>
                <a:buChar char="•"/>
              </a:pPr>
              <a:r>
                <a:rPr lang="en-US" sz="1100" noProof="1">
                  <a:solidFill>
                    <a:srgbClr val="FF0000"/>
                  </a:solidFill>
                  <a:latin typeface="Verdana"/>
                  <a:ea typeface="Verdana"/>
                  <a:cs typeface="+mn-lt"/>
                </a:rPr>
                <a:t>Training on research methods </a:t>
              </a:r>
              <a:r>
                <a:rPr lang="en-US" sz="1100" noProof="1">
                  <a:solidFill>
                    <a:schemeClr val="tx1"/>
                  </a:solidFill>
                  <a:latin typeface="Verdana"/>
                  <a:ea typeface="Verdana"/>
                  <a:cs typeface="+mn-lt"/>
                </a:rPr>
                <a:t>on weather, climate, water and environmental topics organized*</a:t>
              </a:r>
              <a:endParaRPr lang="en-US" sz="1100" dirty="0">
                <a:solidFill>
                  <a:schemeClr val="tx1"/>
                </a:solidFill>
                <a:latin typeface="Verdana"/>
                <a:ea typeface="Verdana"/>
                <a:cs typeface="Calibri"/>
              </a:endParaRPr>
            </a:p>
            <a:p>
              <a:pPr marL="172685" indent="-172685">
                <a:spcAft>
                  <a:spcPts val="600"/>
                </a:spcAft>
                <a:buFont typeface="Arial" panose="020B0604020202020204" pitchFamily="34" charset="0"/>
                <a:buChar char="•"/>
              </a:pPr>
              <a:r>
                <a:rPr lang="en-US" sz="1100" noProof="1">
                  <a:solidFill>
                    <a:schemeClr val="tx1"/>
                  </a:solidFill>
                  <a:latin typeface="Verdana"/>
                  <a:ea typeface="Verdana"/>
                  <a:cs typeface="+mn-lt"/>
                </a:rPr>
                <a:t>Science education strengthened, </a:t>
              </a:r>
              <a:r>
                <a:rPr lang="en-US" sz="1100" noProof="1">
                  <a:solidFill>
                    <a:srgbClr val="FF0000"/>
                  </a:solidFill>
                  <a:latin typeface="Verdana"/>
                  <a:ea typeface="Verdana"/>
                  <a:cs typeface="+mn-lt"/>
                </a:rPr>
                <a:t>academic communities better engaged</a:t>
              </a:r>
              <a:r>
                <a:rPr lang="en-US" sz="1100" noProof="1">
                  <a:solidFill>
                    <a:schemeClr val="tx1"/>
                  </a:solidFill>
                  <a:latin typeface="Verdana"/>
                  <a:ea typeface="Verdana"/>
                  <a:cs typeface="+mn-lt"/>
                </a:rPr>
                <a:t>, innovative educational tools implemented and support provided to Members and regions*</a:t>
              </a:r>
              <a:endParaRPr lang="en-US" sz="1100" dirty="0">
                <a:solidFill>
                  <a:schemeClr val="tx1"/>
                </a:solidFill>
                <a:latin typeface="Verdana"/>
                <a:ea typeface="Verdana"/>
              </a:endParaRPr>
            </a:p>
          </p:txBody>
        </p:sp>
        <p:sp>
          <p:nvSpPr>
            <p:cNvPr id="85" name="Rectangle">
              <a:extLst>
                <a:ext uri="{FF2B5EF4-FFF2-40B4-BE49-F238E27FC236}">
                  <a16:creationId xmlns:a16="http://schemas.microsoft.com/office/drawing/2014/main" id="{ECFA0E8F-50CD-4E2E-80CB-1D3411C8AB08}"/>
                </a:ext>
              </a:extLst>
            </p:cNvPr>
            <p:cNvSpPr/>
            <p:nvPr/>
          </p:nvSpPr>
          <p:spPr>
            <a:xfrm rot="5400000">
              <a:off x="1068100" y="1320411"/>
              <a:ext cx="1054754" cy="2699085"/>
            </a:xfrm>
            <a:prstGeom prst="rect">
              <a:avLst/>
            </a:prstGeom>
            <a:solidFill>
              <a:schemeClr val="accent3">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endParaRPr lang="en-US" sz="1300" b="1" noProof="1">
                <a:solidFill>
                  <a:schemeClr val="bg1"/>
                </a:solidFill>
                <a:latin typeface="Verdana" panose="020B0604030504040204" pitchFamily="34" charset="0"/>
                <a:ea typeface="Verdana" panose="020B0604030504040204" pitchFamily="34" charset="0"/>
              </a:endParaRPr>
            </a:p>
          </p:txBody>
        </p:sp>
        <p:sp>
          <p:nvSpPr>
            <p:cNvPr id="86" name="Shape">
              <a:extLst>
                <a:ext uri="{FF2B5EF4-FFF2-40B4-BE49-F238E27FC236}">
                  <a16:creationId xmlns:a16="http://schemas.microsoft.com/office/drawing/2014/main" id="{49CE8D58-A274-4088-B18F-2285A4242240}"/>
                </a:ext>
              </a:extLst>
            </p:cNvPr>
            <p:cNvSpPr/>
            <p:nvPr/>
          </p:nvSpPr>
          <p:spPr>
            <a:xfrm rot="5400000">
              <a:off x="1433290" y="641471"/>
              <a:ext cx="322794" cy="26990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69" y="21600"/>
                  </a:lnTo>
                  <a:cubicBezTo>
                    <a:pt x="3656" y="21600"/>
                    <a:pt x="0" y="20976"/>
                    <a:pt x="0" y="20206"/>
                  </a:cubicBezTo>
                  <a:lnTo>
                    <a:pt x="0" y="1394"/>
                  </a:lnTo>
                  <a:cubicBezTo>
                    <a:pt x="0" y="624"/>
                    <a:pt x="3656" y="0"/>
                    <a:pt x="8169" y="0"/>
                  </a:cubicBezTo>
                  <a:lnTo>
                    <a:pt x="21600" y="0"/>
                  </a:lnTo>
                  <a:lnTo>
                    <a:pt x="21600" y="21600"/>
                  </a:lnTo>
                  <a:close/>
                </a:path>
              </a:pathLst>
            </a:custGeom>
            <a:solidFill>
              <a:schemeClr val="bg1">
                <a:lumMod val="50000"/>
              </a:schemeClr>
            </a:solidFill>
            <a:ln w="12700">
              <a:miter lim="400000"/>
            </a:ln>
          </p:spPr>
          <p:txBody>
            <a:bodyPr vert="vert270" lIns="38076" tIns="38076" rIns="38076" bIns="3807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chemeClr val="bg1"/>
                  </a:solidFill>
                  <a:latin typeface="Verdana" panose="020B0604030504040204" pitchFamily="34" charset="0"/>
                  <a:ea typeface="Verdana" panose="020B0604030504040204" pitchFamily="34" charset="0"/>
                </a:rPr>
                <a:t>FOCUS AREA/OUTCOME D: </a:t>
              </a:r>
            </a:p>
          </p:txBody>
        </p:sp>
      </p:grpSp>
      <p:pic>
        <p:nvPicPr>
          <p:cNvPr id="119" name="Graphic 118" descr="Chevron arrows with solid fill">
            <a:extLst>
              <a:ext uri="{FF2B5EF4-FFF2-40B4-BE49-F238E27FC236}">
                <a16:creationId xmlns:a16="http://schemas.microsoft.com/office/drawing/2014/main" id="{7BE5B893-F973-4F06-88FE-E9AA1B6E6A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780632" y="1509987"/>
            <a:ext cx="335217" cy="335217"/>
          </a:xfrm>
          <a:prstGeom prst="rect">
            <a:avLst/>
          </a:prstGeom>
        </p:spPr>
      </p:pic>
      <p:sp>
        <p:nvSpPr>
          <p:cNvPr id="120" name="TextBox 119">
            <a:extLst>
              <a:ext uri="{FF2B5EF4-FFF2-40B4-BE49-F238E27FC236}">
                <a16:creationId xmlns:a16="http://schemas.microsoft.com/office/drawing/2014/main" id="{61310A66-D0E0-43C8-A070-74F151568900}"/>
              </a:ext>
            </a:extLst>
          </p:cNvPr>
          <p:cNvSpPr txBox="1"/>
          <p:nvPr/>
        </p:nvSpPr>
        <p:spPr>
          <a:xfrm>
            <a:off x="295684" y="2142846"/>
            <a:ext cx="2573679" cy="769263"/>
          </a:xfrm>
          <a:prstGeom prst="rect">
            <a:avLst/>
          </a:prstGeom>
          <a:noFill/>
          <a:ln>
            <a:noFill/>
          </a:ln>
        </p:spPr>
        <p:txBody>
          <a:bodyPr wrap="square">
            <a:spAutoFit/>
          </a:bodyPr>
          <a:lstStyle/>
          <a:p>
            <a:pPr algn="ctr">
              <a:spcAft>
                <a:spcPts val="600"/>
              </a:spcAft>
            </a:pPr>
            <a:r>
              <a:rPr lang="en-US" sz="1100">
                <a:solidFill>
                  <a:schemeClr val="tx2"/>
                </a:solidFill>
                <a:latin typeface="Verdana" panose="020B0604030504040204" pitchFamily="34" charset="0"/>
                <a:ea typeface="Verdana" panose="020B0604030504040204" pitchFamily="34" charset="0"/>
              </a:rPr>
              <a:t>Overarching challenges in Earth system scientific research, modelling, analysis and observations identified</a:t>
            </a:r>
            <a:endParaRPr lang="en-US" sz="1100" b="1">
              <a:solidFill>
                <a:schemeClr val="tx2"/>
              </a:solidFill>
              <a:latin typeface="Verdana" panose="020B0604030504040204" pitchFamily="34" charset="0"/>
              <a:ea typeface="Verdana" panose="020B0604030504040204" pitchFamily="34" charset="0"/>
            </a:endParaRPr>
          </a:p>
        </p:txBody>
      </p:sp>
      <p:sp>
        <p:nvSpPr>
          <p:cNvPr id="121" name="TextBox 120">
            <a:extLst>
              <a:ext uri="{FF2B5EF4-FFF2-40B4-BE49-F238E27FC236}">
                <a16:creationId xmlns:a16="http://schemas.microsoft.com/office/drawing/2014/main" id="{62B64620-19DE-46C3-9993-4C823998C9C6}"/>
              </a:ext>
            </a:extLst>
          </p:cNvPr>
          <p:cNvSpPr txBox="1"/>
          <p:nvPr/>
        </p:nvSpPr>
        <p:spPr>
          <a:xfrm>
            <a:off x="295683" y="2930618"/>
            <a:ext cx="2591477" cy="261549"/>
          </a:xfrm>
          <a:prstGeom prst="rect">
            <a:avLst/>
          </a:prstGeom>
          <a:noFill/>
          <a:ln>
            <a:noFill/>
          </a:ln>
        </p:spPr>
        <p:txBody>
          <a:bodyPr wrap="square">
            <a:spAutoFit/>
          </a:bodyPr>
          <a:lstStyle/>
          <a:p>
            <a:pPr algn="ctr">
              <a:spcAft>
                <a:spcPts val="600"/>
              </a:spcAft>
            </a:pPr>
            <a:r>
              <a:rPr lang="en-US" sz="1100" b="1">
                <a:solidFill>
                  <a:schemeClr val="tx2"/>
                </a:solidFill>
                <a:latin typeface="Verdana" panose="020B0604030504040204" pitchFamily="34" charset="0"/>
                <a:ea typeface="Verdana" panose="020B0604030504040204" pitchFamily="34" charset="0"/>
              </a:rPr>
              <a:t>Physical basis of science</a:t>
            </a:r>
          </a:p>
        </p:txBody>
      </p:sp>
      <p:sp>
        <p:nvSpPr>
          <p:cNvPr id="122" name="TextBox 121">
            <a:extLst>
              <a:ext uri="{FF2B5EF4-FFF2-40B4-BE49-F238E27FC236}">
                <a16:creationId xmlns:a16="http://schemas.microsoft.com/office/drawing/2014/main" id="{EF906549-E797-4CB7-8982-852C6B5400C5}"/>
              </a:ext>
            </a:extLst>
          </p:cNvPr>
          <p:cNvSpPr txBox="1"/>
          <p:nvPr/>
        </p:nvSpPr>
        <p:spPr>
          <a:xfrm>
            <a:off x="2985394" y="2142846"/>
            <a:ext cx="2573679" cy="769263"/>
          </a:xfrm>
          <a:prstGeom prst="rect">
            <a:avLst/>
          </a:prstGeom>
          <a:noFill/>
          <a:ln>
            <a:noFill/>
          </a:ln>
        </p:spPr>
        <p:txBody>
          <a:bodyPr wrap="square" lIns="91419" tIns="45709" rIns="91419" bIns="45709" anchor="t">
            <a:spAutoFit/>
          </a:bodyPr>
          <a:lstStyle/>
          <a:p>
            <a:pPr algn="ctr">
              <a:spcAft>
                <a:spcPts val="600"/>
              </a:spcAft>
            </a:pPr>
            <a:r>
              <a:rPr lang="en-US" sz="1100" dirty="0">
                <a:solidFill>
                  <a:schemeClr val="tx2"/>
                </a:solidFill>
                <a:latin typeface="Verdana"/>
                <a:ea typeface="Verdana"/>
              </a:rPr>
              <a:t>Overarching challenges incorporated into science strategies and research implementation plans</a:t>
            </a:r>
            <a:endParaRPr lang="en-US" sz="1100" b="1" dirty="0">
              <a:solidFill>
                <a:schemeClr val="tx2"/>
              </a:solidFill>
              <a:latin typeface="Verdana" panose="020B0604030504040204" pitchFamily="34" charset="0"/>
              <a:ea typeface="Verdana" panose="020B0604030504040204" pitchFamily="34" charset="0"/>
            </a:endParaRPr>
          </a:p>
        </p:txBody>
      </p:sp>
      <p:sp>
        <p:nvSpPr>
          <p:cNvPr id="123" name="TextBox 122">
            <a:extLst>
              <a:ext uri="{FF2B5EF4-FFF2-40B4-BE49-F238E27FC236}">
                <a16:creationId xmlns:a16="http://schemas.microsoft.com/office/drawing/2014/main" id="{DFAD1154-5477-49EE-8BB7-B777BBBD6950}"/>
              </a:ext>
            </a:extLst>
          </p:cNvPr>
          <p:cNvSpPr txBox="1"/>
          <p:nvPr/>
        </p:nvSpPr>
        <p:spPr>
          <a:xfrm>
            <a:off x="2985393" y="2930618"/>
            <a:ext cx="2591477" cy="261549"/>
          </a:xfrm>
          <a:prstGeom prst="rect">
            <a:avLst/>
          </a:prstGeom>
          <a:noFill/>
          <a:ln>
            <a:noFill/>
          </a:ln>
        </p:spPr>
        <p:txBody>
          <a:bodyPr wrap="square">
            <a:spAutoFit/>
          </a:bodyPr>
          <a:lstStyle/>
          <a:p>
            <a:pPr algn="ctr">
              <a:spcAft>
                <a:spcPts val="600"/>
              </a:spcAft>
            </a:pPr>
            <a:r>
              <a:rPr lang="en-US" sz="1100" b="1">
                <a:solidFill>
                  <a:schemeClr val="tx2"/>
                </a:solidFill>
                <a:latin typeface="Verdana" panose="020B0604030504040204" pitchFamily="34" charset="0"/>
                <a:ea typeface="Verdana" panose="020B0604030504040204" pitchFamily="34" charset="0"/>
              </a:rPr>
              <a:t>Guiding the community</a:t>
            </a:r>
          </a:p>
        </p:txBody>
      </p:sp>
      <p:sp>
        <p:nvSpPr>
          <p:cNvPr id="124" name="TextBox 123">
            <a:extLst>
              <a:ext uri="{FF2B5EF4-FFF2-40B4-BE49-F238E27FC236}">
                <a16:creationId xmlns:a16="http://schemas.microsoft.com/office/drawing/2014/main" id="{F1C765EF-47A2-418F-B617-8773DD207F4A}"/>
              </a:ext>
            </a:extLst>
          </p:cNvPr>
          <p:cNvSpPr txBox="1"/>
          <p:nvPr/>
        </p:nvSpPr>
        <p:spPr>
          <a:xfrm>
            <a:off x="5646739" y="2227464"/>
            <a:ext cx="2573679" cy="600025"/>
          </a:xfrm>
          <a:prstGeom prst="rect">
            <a:avLst/>
          </a:prstGeom>
          <a:noFill/>
          <a:ln>
            <a:noFill/>
          </a:ln>
        </p:spPr>
        <p:txBody>
          <a:bodyPr wrap="square" lIns="91419" tIns="45709" rIns="91419" bIns="45709" anchor="t">
            <a:spAutoFit/>
          </a:bodyPr>
          <a:lstStyle/>
          <a:p>
            <a:pPr algn="ctr">
              <a:spcAft>
                <a:spcPts val="600"/>
              </a:spcAft>
            </a:pPr>
            <a:r>
              <a:rPr lang="en-US" sz="1100" dirty="0">
                <a:solidFill>
                  <a:schemeClr val="tx2"/>
                </a:solidFill>
                <a:latin typeface="Verdana"/>
                <a:ea typeface="Verdana"/>
              </a:rPr>
              <a:t>Innovative research methods developed and communicated to Members</a:t>
            </a:r>
            <a:endParaRPr lang="en-US" sz="1100" dirty="0">
              <a:solidFill>
                <a:schemeClr val="tx2"/>
              </a:solidFill>
              <a:latin typeface="Verdana" panose="020B0604030504040204" pitchFamily="34" charset="0"/>
              <a:ea typeface="Verdana" panose="020B0604030504040204" pitchFamily="34" charset="0"/>
            </a:endParaRPr>
          </a:p>
        </p:txBody>
      </p:sp>
      <p:sp>
        <p:nvSpPr>
          <p:cNvPr id="125" name="TextBox 124">
            <a:extLst>
              <a:ext uri="{FF2B5EF4-FFF2-40B4-BE49-F238E27FC236}">
                <a16:creationId xmlns:a16="http://schemas.microsoft.com/office/drawing/2014/main" id="{99208047-BDF7-4079-B163-0544F0C45935}"/>
              </a:ext>
            </a:extLst>
          </p:cNvPr>
          <p:cNvSpPr txBox="1"/>
          <p:nvPr/>
        </p:nvSpPr>
        <p:spPr>
          <a:xfrm>
            <a:off x="5652501" y="2854682"/>
            <a:ext cx="2591477" cy="261549"/>
          </a:xfrm>
          <a:prstGeom prst="rect">
            <a:avLst/>
          </a:prstGeom>
          <a:noFill/>
          <a:ln>
            <a:noFill/>
          </a:ln>
        </p:spPr>
        <p:txBody>
          <a:bodyPr wrap="square">
            <a:spAutoFit/>
          </a:bodyPr>
          <a:lstStyle/>
          <a:p>
            <a:pPr algn="ctr">
              <a:spcAft>
                <a:spcPts val="600"/>
              </a:spcAft>
            </a:pPr>
            <a:r>
              <a:rPr lang="en-US" sz="1100" b="1">
                <a:solidFill>
                  <a:schemeClr val="tx2"/>
                </a:solidFill>
                <a:latin typeface="Verdana" panose="020B0604030504040204" pitchFamily="34" charset="0"/>
                <a:ea typeface="Verdana" panose="020B0604030504040204" pitchFamily="34" charset="0"/>
              </a:rPr>
              <a:t>Innovation</a:t>
            </a:r>
          </a:p>
        </p:txBody>
      </p:sp>
      <p:sp>
        <p:nvSpPr>
          <p:cNvPr id="126" name="TextBox 125">
            <a:extLst>
              <a:ext uri="{FF2B5EF4-FFF2-40B4-BE49-F238E27FC236}">
                <a16:creationId xmlns:a16="http://schemas.microsoft.com/office/drawing/2014/main" id="{AF697D84-0477-4B3B-B2EE-6A2BE718066E}"/>
              </a:ext>
            </a:extLst>
          </p:cNvPr>
          <p:cNvSpPr txBox="1"/>
          <p:nvPr/>
        </p:nvSpPr>
        <p:spPr>
          <a:xfrm>
            <a:off x="8329713" y="2227465"/>
            <a:ext cx="2573679" cy="430787"/>
          </a:xfrm>
          <a:prstGeom prst="rect">
            <a:avLst/>
          </a:prstGeom>
          <a:noFill/>
          <a:ln>
            <a:noFill/>
          </a:ln>
        </p:spPr>
        <p:txBody>
          <a:bodyPr wrap="square" lIns="91419" tIns="45709" rIns="91419" bIns="45709" anchor="t">
            <a:spAutoFit/>
          </a:bodyPr>
          <a:lstStyle/>
          <a:p>
            <a:pPr algn="ctr"/>
            <a:r>
              <a:rPr lang="en-US" sz="1100" dirty="0">
                <a:solidFill>
                  <a:schemeClr val="tx2"/>
                </a:solidFill>
                <a:latin typeface="Verdana" panose="020B0604030504040204" pitchFamily="34" charset="0"/>
                <a:ea typeface="Verdana" panose="020B0604030504040204" pitchFamily="34" charset="0"/>
              </a:rPr>
              <a:t>A new generation of leadership in science fostered</a:t>
            </a:r>
          </a:p>
        </p:txBody>
      </p:sp>
      <p:sp>
        <p:nvSpPr>
          <p:cNvPr id="127" name="TextBox 126">
            <a:extLst>
              <a:ext uri="{FF2B5EF4-FFF2-40B4-BE49-F238E27FC236}">
                <a16:creationId xmlns:a16="http://schemas.microsoft.com/office/drawing/2014/main" id="{D32B9D4E-D516-4FCB-87D7-9BB3CF63D2AF}"/>
              </a:ext>
            </a:extLst>
          </p:cNvPr>
          <p:cNvSpPr txBox="1"/>
          <p:nvPr/>
        </p:nvSpPr>
        <p:spPr>
          <a:xfrm>
            <a:off x="8318406" y="2909971"/>
            <a:ext cx="2591477" cy="261549"/>
          </a:xfrm>
          <a:prstGeom prst="rect">
            <a:avLst/>
          </a:prstGeom>
          <a:noFill/>
          <a:ln>
            <a:noFill/>
          </a:ln>
        </p:spPr>
        <p:txBody>
          <a:bodyPr wrap="square">
            <a:spAutoFit/>
          </a:bodyPr>
          <a:lstStyle/>
          <a:p>
            <a:pPr algn="ctr">
              <a:spcAft>
                <a:spcPts val="600"/>
              </a:spcAft>
            </a:pPr>
            <a:r>
              <a:rPr lang="en-US" sz="1100" b="1">
                <a:solidFill>
                  <a:schemeClr val="tx2"/>
                </a:solidFill>
                <a:latin typeface="Verdana" panose="020B0604030504040204" pitchFamily="34" charset="0"/>
                <a:ea typeface="Verdana" panose="020B0604030504040204" pitchFamily="34" charset="0"/>
              </a:rPr>
              <a:t>Capacity development</a:t>
            </a:r>
          </a:p>
        </p:txBody>
      </p:sp>
    </p:spTree>
    <p:extLst>
      <p:ext uri="{BB962C8B-B14F-4D97-AF65-F5344CB8AC3E}">
        <p14:creationId xmlns:p14="http://schemas.microsoft.com/office/powerpoint/2010/main" val="37172831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Rounded Corners 60">
            <a:extLst>
              <a:ext uri="{FF2B5EF4-FFF2-40B4-BE49-F238E27FC236}">
                <a16:creationId xmlns:a16="http://schemas.microsoft.com/office/drawing/2014/main" id="{DB5B0443-9815-4215-8171-A601D2B4B3EB}"/>
              </a:ext>
            </a:extLst>
          </p:cNvPr>
          <p:cNvSpPr/>
          <p:nvPr/>
        </p:nvSpPr>
        <p:spPr>
          <a:xfrm>
            <a:off x="11158936" y="104087"/>
            <a:ext cx="891110" cy="6649827"/>
          </a:xfrm>
          <a:prstGeom prst="roundRect">
            <a:avLst>
              <a:gd name="adj" fmla="val 15445"/>
            </a:avLst>
          </a:prstGeom>
          <a:solidFill>
            <a:srgbClr val="F5F5F5">
              <a:alpha val="50196"/>
            </a:srgbClr>
          </a:solidFill>
          <a:ln w="127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3003" indent="-173003">
              <a:spcAft>
                <a:spcPts val="600"/>
              </a:spcAft>
              <a:buFont typeface="Arial" panose="020B0604020202020204" pitchFamily="34" charset="0"/>
              <a:buChar char="•"/>
            </a:pPr>
            <a:endParaRPr lang="en-US" sz="1200" noProof="1">
              <a:solidFill>
                <a:schemeClr val="tx1">
                  <a:lumMod val="65000"/>
                  <a:lumOff val="35000"/>
                </a:schemeClr>
              </a:solidFill>
              <a:latin typeface="Verdana" panose="020B0604030504040204" pitchFamily="34" charset="0"/>
              <a:ea typeface="Verdana" panose="020B0604030504040204" pitchFamily="34" charset="0"/>
            </a:endParaRPr>
          </a:p>
        </p:txBody>
      </p:sp>
      <p:cxnSp>
        <p:nvCxnSpPr>
          <p:cNvPr id="20" name="Straight Arrow Connector 19">
            <a:extLst>
              <a:ext uri="{FF2B5EF4-FFF2-40B4-BE49-F238E27FC236}">
                <a16:creationId xmlns:a16="http://schemas.microsoft.com/office/drawing/2014/main" id="{33B1E85F-04D6-4F41-9583-CF79754E792C}"/>
              </a:ext>
            </a:extLst>
          </p:cNvPr>
          <p:cNvCxnSpPr>
            <a:cxnSpLocks/>
          </p:cNvCxnSpPr>
          <p:nvPr/>
        </p:nvCxnSpPr>
        <p:spPr>
          <a:xfrm flipH="1" flipV="1">
            <a:off x="11600206" y="2759701"/>
            <a:ext cx="8571" cy="159332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F5BEFE28-D194-43D6-B248-90A5FC638530}"/>
              </a:ext>
            </a:extLst>
          </p:cNvPr>
          <p:cNvSpPr/>
          <p:nvPr/>
        </p:nvSpPr>
        <p:spPr>
          <a:xfrm>
            <a:off x="88907" y="651803"/>
            <a:ext cx="10928958" cy="6206197"/>
          </a:xfrm>
          <a:prstGeom prst="roundRect">
            <a:avLst>
              <a:gd name="adj" fmla="val 3232"/>
            </a:avLst>
          </a:prstGeom>
          <a:solidFill>
            <a:srgbClr val="F5F5F5"/>
          </a:solidFill>
          <a:ln w="127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3003" indent="-173003">
              <a:spcAft>
                <a:spcPts val="600"/>
              </a:spcAft>
              <a:buFont typeface="Arial" panose="020B0604020202020204" pitchFamily="34" charset="0"/>
              <a:buChar char="•"/>
            </a:pPr>
            <a:endParaRPr lang="en-US" sz="1200" noProof="1">
              <a:solidFill>
                <a:schemeClr val="tx1">
                  <a:lumMod val="65000"/>
                  <a:lumOff val="35000"/>
                </a:schemeClr>
              </a:solidFill>
              <a:latin typeface="Verdana" panose="020B0604030504040204" pitchFamily="34" charset="0"/>
              <a:ea typeface="Verdana" panose="020B0604030504040204" pitchFamily="34" charset="0"/>
            </a:endParaRPr>
          </a:p>
        </p:txBody>
      </p:sp>
      <p:sp>
        <p:nvSpPr>
          <p:cNvPr id="54" name="Rectangle: Top Corners Rounded 53">
            <a:extLst>
              <a:ext uri="{FF2B5EF4-FFF2-40B4-BE49-F238E27FC236}">
                <a16:creationId xmlns:a16="http://schemas.microsoft.com/office/drawing/2014/main" id="{20AB9F96-1FA0-4AB8-B002-AA0C2082E74F}"/>
              </a:ext>
            </a:extLst>
          </p:cNvPr>
          <p:cNvSpPr/>
          <p:nvPr/>
        </p:nvSpPr>
        <p:spPr>
          <a:xfrm>
            <a:off x="137668" y="64768"/>
            <a:ext cx="10928959" cy="563142"/>
          </a:xfrm>
          <a:prstGeom prst="round2SameRect">
            <a:avLst/>
          </a:prstGeom>
          <a:solidFill>
            <a:srgbClr val="008A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a:latin typeface="Verdana" panose="020B0604030504040204" pitchFamily="34" charset="0"/>
                <a:ea typeface="Verdana" panose="020B0604030504040204" pitchFamily="34" charset="0"/>
              </a:rPr>
              <a:t>LONG-TERM GOAL 3. ADVANCE TARGETED RESEARCH:</a:t>
            </a:r>
          </a:p>
          <a:p>
            <a:pPr algn="ctr"/>
            <a:r>
              <a:rPr lang="en-US" sz="1050" i="1">
                <a:solidFill>
                  <a:schemeClr val="bg1"/>
                </a:solidFill>
                <a:latin typeface="Verdana" panose="020B0604030504040204" pitchFamily="34" charset="0"/>
                <a:ea typeface="Verdana" panose="020B0604030504040204" pitchFamily="34" charset="0"/>
              </a:rPr>
              <a:t>Leveraging leadership in science to improve understanding of the Earth system for enhanced services </a:t>
            </a:r>
          </a:p>
        </p:txBody>
      </p:sp>
      <p:sp>
        <p:nvSpPr>
          <p:cNvPr id="57" name="TextBox 56">
            <a:extLst>
              <a:ext uri="{FF2B5EF4-FFF2-40B4-BE49-F238E27FC236}">
                <a16:creationId xmlns:a16="http://schemas.microsoft.com/office/drawing/2014/main" id="{F7AE91D1-A831-4D0C-A3BE-77236728BCEB}"/>
              </a:ext>
            </a:extLst>
          </p:cNvPr>
          <p:cNvSpPr txBox="1"/>
          <p:nvPr/>
        </p:nvSpPr>
        <p:spPr>
          <a:xfrm>
            <a:off x="11253854" y="281176"/>
            <a:ext cx="701274" cy="230779"/>
          </a:xfrm>
          <a:prstGeom prst="rect">
            <a:avLst/>
          </a:prstGeom>
          <a:noFill/>
        </p:spPr>
        <p:txBody>
          <a:bodyPr wrap="square" rtlCol="0">
            <a:spAutoFit/>
          </a:bodyPr>
          <a:lstStyle/>
          <a:p>
            <a:pPr algn="ctr"/>
            <a:r>
              <a:rPr lang="en-US" sz="900" b="1">
                <a:latin typeface="Verdana" panose="020B0604030504040204" pitchFamily="34" charset="0"/>
                <a:ea typeface="Verdana" panose="020B0604030504040204" pitchFamily="34" charset="0"/>
              </a:rPr>
              <a:t>Impact</a:t>
            </a:r>
            <a:endParaRPr lang="en-GB" sz="900" b="1">
              <a:latin typeface="Verdana" panose="020B0604030504040204" pitchFamily="34" charset="0"/>
              <a:ea typeface="Verdana" panose="020B0604030504040204" pitchFamily="34" charset="0"/>
            </a:endParaRPr>
          </a:p>
        </p:txBody>
      </p:sp>
      <p:sp>
        <p:nvSpPr>
          <p:cNvPr id="58" name="TextBox 57">
            <a:extLst>
              <a:ext uri="{FF2B5EF4-FFF2-40B4-BE49-F238E27FC236}">
                <a16:creationId xmlns:a16="http://schemas.microsoft.com/office/drawing/2014/main" id="{DB04375C-D090-4E69-8EDF-49C1146B88E2}"/>
              </a:ext>
            </a:extLst>
          </p:cNvPr>
          <p:cNvSpPr txBox="1"/>
          <p:nvPr/>
        </p:nvSpPr>
        <p:spPr>
          <a:xfrm>
            <a:off x="11189192" y="1131882"/>
            <a:ext cx="830599" cy="230779"/>
          </a:xfrm>
          <a:prstGeom prst="rect">
            <a:avLst/>
          </a:prstGeom>
          <a:noFill/>
        </p:spPr>
        <p:txBody>
          <a:bodyPr wrap="square" rtlCol="0">
            <a:spAutoFit/>
          </a:bodyPr>
          <a:lstStyle/>
          <a:p>
            <a:pPr algn="ctr"/>
            <a:r>
              <a:rPr lang="en-US" sz="900" b="1">
                <a:latin typeface="Verdana" panose="020B0604030504040204" pitchFamily="34" charset="0"/>
                <a:ea typeface="Verdana" panose="020B0604030504040204" pitchFamily="34" charset="0"/>
              </a:rPr>
              <a:t>Outcome</a:t>
            </a:r>
            <a:endParaRPr lang="en-GB" sz="900" b="1">
              <a:latin typeface="Verdana" panose="020B0604030504040204" pitchFamily="34" charset="0"/>
              <a:ea typeface="Verdana" panose="020B0604030504040204" pitchFamily="34" charset="0"/>
            </a:endParaRPr>
          </a:p>
        </p:txBody>
      </p:sp>
      <p:sp>
        <p:nvSpPr>
          <p:cNvPr id="59" name="TextBox 58">
            <a:extLst>
              <a:ext uri="{FF2B5EF4-FFF2-40B4-BE49-F238E27FC236}">
                <a16:creationId xmlns:a16="http://schemas.microsoft.com/office/drawing/2014/main" id="{BA496B78-4E40-407A-BE5B-9EFC9E1A7F9E}"/>
              </a:ext>
            </a:extLst>
          </p:cNvPr>
          <p:cNvSpPr txBox="1"/>
          <p:nvPr/>
        </p:nvSpPr>
        <p:spPr>
          <a:xfrm>
            <a:off x="11043701" y="2437098"/>
            <a:ext cx="1121581" cy="369247"/>
          </a:xfrm>
          <a:prstGeom prst="rect">
            <a:avLst/>
          </a:prstGeom>
          <a:noFill/>
        </p:spPr>
        <p:txBody>
          <a:bodyPr wrap="square" rtlCol="0">
            <a:spAutoFit/>
          </a:bodyPr>
          <a:lstStyle/>
          <a:p>
            <a:pPr algn="ctr"/>
            <a:r>
              <a:rPr lang="en-US" sz="900" b="1">
                <a:latin typeface="Verdana" panose="020B0604030504040204" pitchFamily="34" charset="0"/>
                <a:ea typeface="Verdana" panose="020B0604030504040204" pitchFamily="34" charset="0"/>
              </a:rPr>
              <a:t>Intermediary outcomes</a:t>
            </a:r>
            <a:endParaRPr lang="en-GB" sz="900" b="1">
              <a:latin typeface="Verdana" panose="020B0604030504040204" pitchFamily="34" charset="0"/>
              <a:ea typeface="Verdana" panose="020B0604030504040204" pitchFamily="34" charset="0"/>
            </a:endParaRPr>
          </a:p>
        </p:txBody>
      </p:sp>
      <p:sp>
        <p:nvSpPr>
          <p:cNvPr id="60" name="TextBox 59">
            <a:extLst>
              <a:ext uri="{FF2B5EF4-FFF2-40B4-BE49-F238E27FC236}">
                <a16:creationId xmlns:a16="http://schemas.microsoft.com/office/drawing/2014/main" id="{07F8F7EC-534B-4CE6-834B-162C72EE2B4B}"/>
              </a:ext>
            </a:extLst>
          </p:cNvPr>
          <p:cNvSpPr txBox="1"/>
          <p:nvPr/>
        </p:nvSpPr>
        <p:spPr>
          <a:xfrm>
            <a:off x="11043701" y="4353024"/>
            <a:ext cx="1121581" cy="230779"/>
          </a:xfrm>
          <a:prstGeom prst="rect">
            <a:avLst/>
          </a:prstGeom>
          <a:noFill/>
        </p:spPr>
        <p:txBody>
          <a:bodyPr wrap="square" rtlCol="0">
            <a:spAutoFit/>
          </a:bodyPr>
          <a:lstStyle/>
          <a:p>
            <a:pPr algn="ctr"/>
            <a:r>
              <a:rPr lang="en-US" sz="900" b="1">
                <a:latin typeface="Verdana" panose="020B0604030504040204" pitchFamily="34" charset="0"/>
                <a:ea typeface="Verdana" panose="020B0604030504040204" pitchFamily="34" charset="0"/>
              </a:rPr>
              <a:t>Outputs</a:t>
            </a:r>
            <a:endParaRPr lang="en-GB" sz="900" b="1">
              <a:latin typeface="Verdana" panose="020B0604030504040204" pitchFamily="34" charset="0"/>
              <a:ea typeface="Verdana" panose="020B0604030504040204" pitchFamily="34" charset="0"/>
            </a:endParaRPr>
          </a:p>
        </p:txBody>
      </p:sp>
      <p:pic>
        <p:nvPicPr>
          <p:cNvPr id="7" name="Graphic 6" descr="Chevron arrows with solid fill">
            <a:extLst>
              <a:ext uri="{FF2B5EF4-FFF2-40B4-BE49-F238E27FC236}">
                <a16:creationId xmlns:a16="http://schemas.microsoft.com/office/drawing/2014/main" id="{8D87368A-6DCD-437D-9C97-0F9F4343F4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433640" y="1509987"/>
            <a:ext cx="335217" cy="335217"/>
          </a:xfrm>
          <a:prstGeom prst="rect">
            <a:avLst/>
          </a:prstGeom>
        </p:spPr>
      </p:pic>
      <p:pic>
        <p:nvPicPr>
          <p:cNvPr id="67" name="Graphic 66" descr="Chevron arrows with solid fill">
            <a:extLst>
              <a:ext uri="{FF2B5EF4-FFF2-40B4-BE49-F238E27FC236}">
                <a16:creationId xmlns:a16="http://schemas.microsoft.com/office/drawing/2014/main" id="{06ED9A5C-36E2-4926-BB90-14963FF0BC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4108266" y="1509987"/>
            <a:ext cx="335217" cy="335217"/>
          </a:xfrm>
          <a:prstGeom prst="rect">
            <a:avLst/>
          </a:prstGeom>
        </p:spPr>
      </p:pic>
      <p:pic>
        <p:nvPicPr>
          <p:cNvPr id="68" name="Graphic 67" descr="Chevron arrows with solid fill">
            <a:extLst>
              <a:ext uri="{FF2B5EF4-FFF2-40B4-BE49-F238E27FC236}">
                <a16:creationId xmlns:a16="http://schemas.microsoft.com/office/drawing/2014/main" id="{DDB13066-BF3E-4B02-A93D-48883B1831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9396869" y="1509987"/>
            <a:ext cx="335217" cy="335217"/>
          </a:xfrm>
          <a:prstGeom prst="rect">
            <a:avLst/>
          </a:prstGeom>
        </p:spPr>
      </p:pic>
      <p:pic>
        <p:nvPicPr>
          <p:cNvPr id="70" name="Graphic 69" descr="Chevron arrows with solid fill">
            <a:extLst>
              <a:ext uri="{FF2B5EF4-FFF2-40B4-BE49-F238E27FC236}">
                <a16:creationId xmlns:a16="http://schemas.microsoft.com/office/drawing/2014/main" id="{D04184C8-40D5-4E7E-9779-390134812B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385778" y="474612"/>
            <a:ext cx="335217" cy="622781"/>
          </a:xfrm>
          <a:prstGeom prst="rect">
            <a:avLst/>
          </a:prstGeom>
        </p:spPr>
      </p:pic>
      <p:sp>
        <p:nvSpPr>
          <p:cNvPr id="55" name="Rectangle: Rounded Corners 54">
            <a:extLst>
              <a:ext uri="{FF2B5EF4-FFF2-40B4-BE49-F238E27FC236}">
                <a16:creationId xmlns:a16="http://schemas.microsoft.com/office/drawing/2014/main" id="{0FD4DE40-D2B6-412E-8A87-66FBA157EC1A}"/>
              </a:ext>
            </a:extLst>
          </p:cNvPr>
          <p:cNvSpPr/>
          <p:nvPr/>
        </p:nvSpPr>
        <p:spPr>
          <a:xfrm>
            <a:off x="255949" y="941378"/>
            <a:ext cx="10654448" cy="591806"/>
          </a:xfrm>
          <a:prstGeom prst="roundRect">
            <a:avLst>
              <a:gd name="adj" fmla="val 21816"/>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spcAft>
                <a:spcPts val="1200"/>
              </a:spcAft>
            </a:pPr>
            <a:r>
              <a:rPr lang="en-US" sz="1300" b="1" dirty="0">
                <a:solidFill>
                  <a:schemeClr val="bg1"/>
                </a:solidFill>
                <a:latin typeface="Verdana" panose="020B0604030504040204" pitchFamily="34" charset="0"/>
                <a:ea typeface="Verdana" panose="020B0604030504040204" pitchFamily="34" charset="0"/>
              </a:rPr>
              <a:t>STRATEGIC OBJECTIVE 3.2: </a:t>
            </a:r>
            <a:r>
              <a:rPr lang="en-US" sz="1300" dirty="0">
                <a:solidFill>
                  <a:schemeClr val="bg1"/>
                </a:solidFill>
                <a:latin typeface="Verdana" panose="020B0604030504040204" pitchFamily="34" charset="0"/>
                <a:ea typeface="Verdana" panose="020B0604030504040204" pitchFamily="34" charset="0"/>
              </a:rPr>
              <a:t>Enhance the science-for-service value cycle ensuring scientific and technological advances improve predictive capabilities and analysis</a:t>
            </a:r>
          </a:p>
        </p:txBody>
      </p:sp>
      <p:cxnSp>
        <p:nvCxnSpPr>
          <p:cNvPr id="79" name="Straight Arrow Connector 78">
            <a:extLst>
              <a:ext uri="{FF2B5EF4-FFF2-40B4-BE49-F238E27FC236}">
                <a16:creationId xmlns:a16="http://schemas.microsoft.com/office/drawing/2014/main" id="{33E7EAC3-880A-4ADF-92F4-ADBA8CAB4B63}"/>
              </a:ext>
            </a:extLst>
          </p:cNvPr>
          <p:cNvCxnSpPr>
            <a:cxnSpLocks/>
          </p:cNvCxnSpPr>
          <p:nvPr/>
        </p:nvCxnSpPr>
        <p:spPr>
          <a:xfrm flipV="1">
            <a:off x="11604491" y="1362660"/>
            <a:ext cx="0" cy="102779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69093E45-BA89-4D17-8359-6ED9AB5CB84E}"/>
              </a:ext>
            </a:extLst>
          </p:cNvPr>
          <p:cNvCxnSpPr>
            <a:cxnSpLocks/>
          </p:cNvCxnSpPr>
          <p:nvPr/>
        </p:nvCxnSpPr>
        <p:spPr>
          <a:xfrm flipV="1">
            <a:off x="11602348" y="558145"/>
            <a:ext cx="4285" cy="57373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3BCCBA7C-FE24-49FF-9D76-33696117590E}"/>
              </a:ext>
            </a:extLst>
          </p:cNvPr>
          <p:cNvGrpSpPr/>
          <p:nvPr/>
        </p:nvGrpSpPr>
        <p:grpSpPr>
          <a:xfrm>
            <a:off x="2911462" y="1874549"/>
            <a:ext cx="2633841" cy="4925294"/>
            <a:chOff x="245145" y="1829616"/>
            <a:chExt cx="2721467" cy="5309037"/>
          </a:xfrm>
        </p:grpSpPr>
        <p:sp>
          <p:nvSpPr>
            <p:cNvPr id="66" name="Rectangle: Rounded Corners 65">
              <a:extLst>
                <a:ext uri="{FF2B5EF4-FFF2-40B4-BE49-F238E27FC236}">
                  <a16:creationId xmlns:a16="http://schemas.microsoft.com/office/drawing/2014/main" id="{0481AB27-5BA1-488C-95DE-3FD8BDB436E0}"/>
                </a:ext>
              </a:extLst>
            </p:cNvPr>
            <p:cNvSpPr/>
            <p:nvPr/>
          </p:nvSpPr>
          <p:spPr>
            <a:xfrm>
              <a:off x="279686" y="3040261"/>
              <a:ext cx="2686926" cy="4098392"/>
            </a:xfrm>
            <a:prstGeom prst="roundRect">
              <a:avLst>
                <a:gd name="adj" fmla="val 9950"/>
              </a:avLst>
            </a:prstGeom>
            <a:solidFill>
              <a:srgbClr val="F5F5F5"/>
            </a:solidFill>
            <a:ln w="12700">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19" tIns="45709" rIns="91419" bIns="45709" rtlCol="0" anchor="ctr"/>
            <a:lstStyle/>
            <a:p>
              <a:pPr>
                <a:spcAft>
                  <a:spcPts val="600"/>
                </a:spcAft>
                <a:buFont typeface="Arial" panose="020B0604020202020204" pitchFamily="34" charset="0"/>
                <a:buChar char="•"/>
              </a:pPr>
              <a:endParaRPr lang="en-US" sz="1050" noProof="1">
                <a:solidFill>
                  <a:schemeClr val="tx1"/>
                </a:solidFill>
                <a:latin typeface="Verdana"/>
                <a:ea typeface="Verdana"/>
                <a:cs typeface="+mn-lt"/>
              </a:endParaRPr>
            </a:p>
            <a:p>
              <a:pPr marL="171416" indent="-171416">
                <a:spcAft>
                  <a:spcPts val="600"/>
                </a:spcAft>
                <a:buFont typeface="Arial" panose="020B0604020202020204" pitchFamily="34" charset="0"/>
                <a:buChar char="•"/>
              </a:pPr>
              <a:r>
                <a:rPr lang="en-US" sz="1050" noProof="1">
                  <a:solidFill>
                    <a:schemeClr val="tx1"/>
                  </a:solidFill>
                  <a:latin typeface="Verdana"/>
                  <a:ea typeface="Verdana"/>
                  <a:cs typeface="+mn-lt"/>
                </a:rPr>
                <a:t>Research data is more efficiently linked to WMO systems (WIGOS, WIS, etc.) and extended towards data sources to support emerging services (composition data, new climate and hydrological datasets, crowd sourcing, etc)</a:t>
              </a:r>
              <a:endParaRPr lang="en-US" sz="1050" noProof="1">
                <a:solidFill>
                  <a:schemeClr val="tx1"/>
                </a:solidFill>
                <a:latin typeface="Verdana" panose="020B0604030504040204" pitchFamily="34" charset="0"/>
                <a:ea typeface="Verdana" panose="020B0604030504040204" pitchFamily="34" charset="0"/>
                <a:cs typeface="+mn-lt"/>
              </a:endParaRPr>
            </a:p>
            <a:p>
              <a:pPr marL="171416" indent="-171416">
                <a:spcAft>
                  <a:spcPts val="600"/>
                </a:spcAft>
                <a:buFont typeface="Arial" panose="020B0604020202020204" pitchFamily="34" charset="0"/>
                <a:buChar char="•"/>
              </a:pPr>
              <a:r>
                <a:rPr lang="en-US" sz="1050" noProof="1">
                  <a:solidFill>
                    <a:srgbClr val="FF0000"/>
                  </a:solidFill>
                  <a:latin typeface="Verdana"/>
                  <a:ea typeface="Verdana"/>
                  <a:cs typeface="+mn-lt"/>
                </a:rPr>
                <a:t>Research datasets harmonized in support of assimilation, fusion, model initiation as well as verification </a:t>
              </a:r>
              <a:r>
                <a:rPr lang="en-US" sz="1050" noProof="1">
                  <a:solidFill>
                    <a:schemeClr val="tx1"/>
                  </a:solidFill>
                  <a:latin typeface="Verdana"/>
                  <a:ea typeface="Verdana"/>
                  <a:cs typeface="+mn-lt"/>
                </a:rPr>
                <a:t>purposes are created</a:t>
              </a:r>
            </a:p>
            <a:p>
              <a:pPr marL="171416" indent="-171416">
                <a:spcAft>
                  <a:spcPts val="600"/>
                </a:spcAft>
                <a:buFont typeface="Arial" panose="020B0604020202020204" pitchFamily="34" charset="0"/>
                <a:buChar char="•"/>
              </a:pPr>
              <a:r>
                <a:rPr lang="en-US" sz="1050" noProof="1">
                  <a:solidFill>
                    <a:schemeClr val="tx1"/>
                  </a:solidFill>
                  <a:latin typeface="Verdana" panose="020B0604030504040204" pitchFamily="34" charset="0"/>
                  <a:ea typeface="Verdana" panose="020B0604030504040204" pitchFamily="34" charset="0"/>
                  <a:cs typeface="+mn-lt"/>
                </a:rPr>
                <a:t>Methodologies </a:t>
              </a:r>
              <a:r>
                <a:rPr lang="en-US" sz="1050" noProof="1">
                  <a:solidFill>
                    <a:srgbClr val="FF0000"/>
                  </a:solidFill>
                  <a:latin typeface="Verdana" panose="020B0604030504040204" pitchFamily="34" charset="0"/>
                  <a:ea typeface="Verdana" panose="020B0604030504040204" pitchFamily="34" charset="0"/>
                  <a:cs typeface="+mn-lt"/>
                </a:rPr>
                <a:t>for impact based forecasting</a:t>
              </a:r>
              <a:r>
                <a:rPr lang="en-US" sz="1050" noProof="1">
                  <a:solidFill>
                    <a:schemeClr val="tx1"/>
                  </a:solidFill>
                  <a:latin typeface="Verdana" panose="020B0604030504040204" pitchFamily="34" charset="0"/>
                  <a:ea typeface="Verdana" panose="020B0604030504040204" pitchFamily="34" charset="0"/>
                  <a:cs typeface="+mn-lt"/>
                </a:rPr>
                <a:t> improved through integration of socio-economic, cultural, and other understanding</a:t>
              </a:r>
            </a:p>
            <a:p>
              <a:pPr>
                <a:spcAft>
                  <a:spcPts val="600"/>
                </a:spcAft>
                <a:buFont typeface="Arial" panose="020B0604020202020204" pitchFamily="34" charset="0"/>
                <a:buChar char="•"/>
              </a:pPr>
              <a:endParaRPr lang="en-US" sz="1050" noProof="1">
                <a:solidFill>
                  <a:schemeClr val="tx1"/>
                </a:solidFill>
                <a:latin typeface="Verdana" panose="020B0604030504040204" pitchFamily="34" charset="0"/>
                <a:ea typeface="Verdana" panose="020B0604030504040204" pitchFamily="34" charset="0"/>
                <a:cs typeface="+mn-lt"/>
              </a:endParaRPr>
            </a:p>
            <a:p>
              <a:pPr>
                <a:spcAft>
                  <a:spcPts val="600"/>
                </a:spcAft>
                <a:buFont typeface="Arial" panose="020B0604020202020204" pitchFamily="34" charset="0"/>
                <a:buChar char="•"/>
              </a:pPr>
              <a:endParaRPr lang="en-US" sz="1050" noProof="1">
                <a:solidFill>
                  <a:schemeClr val="tx1"/>
                </a:solidFill>
                <a:latin typeface="Verdana" panose="020B0604030504040204" pitchFamily="34" charset="0"/>
                <a:ea typeface="Verdana" panose="020B0604030504040204" pitchFamily="34" charset="0"/>
                <a:cs typeface="Calibri"/>
              </a:endParaRPr>
            </a:p>
          </p:txBody>
        </p:sp>
        <p:sp>
          <p:nvSpPr>
            <p:cNvPr id="69" name="Rectangle">
              <a:extLst>
                <a:ext uri="{FF2B5EF4-FFF2-40B4-BE49-F238E27FC236}">
                  <a16:creationId xmlns:a16="http://schemas.microsoft.com/office/drawing/2014/main" id="{80D9C279-E96F-4D76-9E2B-4760F3DE9B5C}"/>
                </a:ext>
              </a:extLst>
            </p:cNvPr>
            <p:cNvSpPr/>
            <p:nvPr/>
          </p:nvSpPr>
          <p:spPr>
            <a:xfrm rot="5400000">
              <a:off x="1187311" y="1219868"/>
              <a:ext cx="834998" cy="2680415"/>
            </a:xfrm>
            <a:prstGeom prst="rect">
              <a:avLst/>
            </a:prstGeom>
            <a:solidFill>
              <a:schemeClr val="accent3">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endParaRPr lang="en-US" sz="1300" b="1" noProof="1">
                <a:solidFill>
                  <a:schemeClr val="bg1"/>
                </a:solidFill>
                <a:latin typeface="Verdana" panose="020B0604030504040204" pitchFamily="34" charset="0"/>
                <a:ea typeface="Verdana" panose="020B0604030504040204" pitchFamily="34" charset="0"/>
              </a:endParaRPr>
            </a:p>
          </p:txBody>
        </p:sp>
        <p:sp>
          <p:nvSpPr>
            <p:cNvPr id="76" name="Shape">
              <a:extLst>
                <a:ext uri="{FF2B5EF4-FFF2-40B4-BE49-F238E27FC236}">
                  <a16:creationId xmlns:a16="http://schemas.microsoft.com/office/drawing/2014/main" id="{6CDD2932-D32D-438C-AC3A-B326C433A9C3}"/>
                </a:ext>
              </a:extLst>
            </p:cNvPr>
            <p:cNvSpPr/>
            <p:nvPr/>
          </p:nvSpPr>
          <p:spPr>
            <a:xfrm rot="5400000">
              <a:off x="1433290" y="641471"/>
              <a:ext cx="322794" cy="26990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69" y="21600"/>
                  </a:lnTo>
                  <a:cubicBezTo>
                    <a:pt x="3656" y="21600"/>
                    <a:pt x="0" y="20976"/>
                    <a:pt x="0" y="20206"/>
                  </a:cubicBezTo>
                  <a:lnTo>
                    <a:pt x="0" y="1394"/>
                  </a:lnTo>
                  <a:cubicBezTo>
                    <a:pt x="0" y="624"/>
                    <a:pt x="3656" y="0"/>
                    <a:pt x="8169" y="0"/>
                  </a:cubicBezTo>
                  <a:lnTo>
                    <a:pt x="21600" y="0"/>
                  </a:lnTo>
                  <a:lnTo>
                    <a:pt x="21600" y="21600"/>
                  </a:lnTo>
                  <a:close/>
                </a:path>
              </a:pathLst>
            </a:custGeom>
            <a:solidFill>
              <a:schemeClr val="bg1">
                <a:lumMod val="50000"/>
              </a:schemeClr>
            </a:solidFill>
            <a:ln w="12700">
              <a:miter lim="400000"/>
            </a:ln>
          </p:spPr>
          <p:txBody>
            <a:bodyPr vert="vert270" lIns="38076" tIns="38076" rIns="38076" bIns="3807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chemeClr val="bg1"/>
                  </a:solidFill>
                  <a:latin typeface="Verdana" panose="020B0604030504040204" pitchFamily="34" charset="0"/>
                  <a:ea typeface="Verdana" panose="020B0604030504040204" pitchFamily="34" charset="0"/>
                </a:rPr>
                <a:t>FOCUS AREA/OUTCOME B: </a:t>
              </a:r>
            </a:p>
          </p:txBody>
        </p:sp>
      </p:grpSp>
      <p:grpSp>
        <p:nvGrpSpPr>
          <p:cNvPr id="77" name="Group 76">
            <a:extLst>
              <a:ext uri="{FF2B5EF4-FFF2-40B4-BE49-F238E27FC236}">
                <a16:creationId xmlns:a16="http://schemas.microsoft.com/office/drawing/2014/main" id="{CE4CDBD4-8882-41AC-B328-BD91472EF348}"/>
              </a:ext>
            </a:extLst>
          </p:cNvPr>
          <p:cNvGrpSpPr/>
          <p:nvPr/>
        </p:nvGrpSpPr>
        <p:grpSpPr>
          <a:xfrm>
            <a:off x="248049" y="1856478"/>
            <a:ext cx="2633610" cy="4943365"/>
            <a:chOff x="223790" y="1836324"/>
            <a:chExt cx="2721229" cy="4944509"/>
          </a:xfrm>
        </p:grpSpPr>
        <p:sp>
          <p:nvSpPr>
            <p:cNvPr id="78" name="Rectangle: Rounded Corners 77">
              <a:extLst>
                <a:ext uri="{FF2B5EF4-FFF2-40B4-BE49-F238E27FC236}">
                  <a16:creationId xmlns:a16="http://schemas.microsoft.com/office/drawing/2014/main" id="{53AE8972-C35E-4C96-867B-757842EDF708}"/>
                </a:ext>
              </a:extLst>
            </p:cNvPr>
            <p:cNvSpPr/>
            <p:nvPr/>
          </p:nvSpPr>
          <p:spPr>
            <a:xfrm>
              <a:off x="252525" y="2977797"/>
              <a:ext cx="2686925" cy="3803036"/>
            </a:xfrm>
            <a:prstGeom prst="roundRect">
              <a:avLst>
                <a:gd name="adj" fmla="val 9950"/>
              </a:avLst>
            </a:prstGeom>
            <a:solidFill>
              <a:srgbClr val="F5F5F5"/>
            </a:solidFill>
            <a:ln w="12700">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19" tIns="45709" rIns="91419" bIns="45709" rtlCol="0" anchor="ctr"/>
            <a:lstStyle/>
            <a:p>
              <a:pPr>
                <a:buFont typeface="Arial" panose="020B0604020202020204" pitchFamily="34" charset="0"/>
                <a:buChar char="•"/>
              </a:pPr>
              <a:endParaRPr lang="en-US" sz="1050" noProof="1">
                <a:solidFill>
                  <a:schemeClr val="tx1"/>
                </a:solidFill>
                <a:latin typeface="Verdana" panose="020B0604030504040204" pitchFamily="34" charset="0"/>
                <a:ea typeface="Verdana" panose="020B0604030504040204" pitchFamily="34" charset="0"/>
                <a:cs typeface="+mn-lt"/>
              </a:endParaRPr>
            </a:p>
            <a:p>
              <a:pPr>
                <a:buFont typeface="Arial" panose="020B0604020202020204" pitchFamily="34" charset="0"/>
                <a:buChar char="•"/>
              </a:pPr>
              <a:endParaRPr lang="en-US" sz="1050" noProof="1">
                <a:solidFill>
                  <a:schemeClr val="tx1"/>
                </a:solidFill>
                <a:latin typeface="Verdana" panose="020B0604030504040204" pitchFamily="34" charset="0"/>
                <a:ea typeface="Verdana" panose="020B0604030504040204" pitchFamily="34" charset="0"/>
                <a:cs typeface="+mn-lt"/>
              </a:endParaRPr>
            </a:p>
            <a:p>
              <a:pPr marL="171416" indent="-171416">
                <a:spcAft>
                  <a:spcPts val="600"/>
                </a:spcAft>
                <a:buFont typeface="Arial" panose="020B0604020202020204" pitchFamily="34" charset="0"/>
                <a:buChar char="•"/>
              </a:pPr>
              <a:r>
                <a:rPr lang="en-US" sz="1050" noProof="1">
                  <a:solidFill>
                    <a:srgbClr val="FF0000"/>
                  </a:solidFill>
                  <a:latin typeface="Verdana"/>
                  <a:ea typeface="Verdana"/>
                  <a:cs typeface="+mn-lt"/>
                </a:rPr>
                <a:t>Novel methodologies and products developed </a:t>
              </a:r>
              <a:r>
                <a:rPr lang="en-US" sz="1050" noProof="1">
                  <a:solidFill>
                    <a:schemeClr val="tx1"/>
                  </a:solidFill>
                  <a:latin typeface="Verdana"/>
                  <a:ea typeface="Verdana"/>
                  <a:cs typeface="+mn-lt"/>
                </a:rPr>
                <a:t>in support of emerging weather, water, climate and environmental services*</a:t>
              </a:r>
              <a:endParaRPr lang="en-US" sz="1050" noProof="1">
                <a:solidFill>
                  <a:schemeClr val="tx1"/>
                </a:solidFill>
                <a:latin typeface="Verdana"/>
                <a:ea typeface="Verdana"/>
                <a:cs typeface="Calibri"/>
              </a:endParaRPr>
            </a:p>
            <a:p>
              <a:pPr marL="171416" indent="-171416">
                <a:spcAft>
                  <a:spcPts val="600"/>
                </a:spcAft>
                <a:buFont typeface="Arial" panose="020B0604020202020204" pitchFamily="34" charset="0"/>
                <a:buChar char="•"/>
              </a:pPr>
              <a:r>
                <a:rPr lang="en-US" sz="1050" noProof="1">
                  <a:solidFill>
                    <a:schemeClr val="tx1"/>
                  </a:solidFill>
                  <a:latin typeface="Verdana"/>
                  <a:ea typeface="Verdana"/>
                  <a:cs typeface="+mn-lt"/>
                </a:rPr>
                <a:t>Models and tailored forecasting products developed for specific sectors at regional scale (e.g. </a:t>
              </a:r>
              <a:r>
                <a:rPr lang="en-US" sz="1050" noProof="1">
                  <a:solidFill>
                    <a:srgbClr val="FF0000"/>
                  </a:solidFill>
                  <a:latin typeface="Verdana"/>
                  <a:ea typeface="Verdana"/>
                  <a:cs typeface="+mn-lt"/>
                </a:rPr>
                <a:t>urban, aviation, health, agriculture, energy, etc.) using collaboration between natural and social scientists </a:t>
              </a:r>
              <a:r>
                <a:rPr lang="en-US" sz="1050" noProof="1">
                  <a:solidFill>
                    <a:schemeClr val="tx1"/>
                  </a:solidFill>
                  <a:latin typeface="Verdana"/>
                  <a:ea typeface="Verdana"/>
                  <a:cs typeface="+mn-lt"/>
                </a:rPr>
                <a:t>in support of adaptation*</a:t>
              </a:r>
            </a:p>
            <a:p>
              <a:pPr marL="171416" indent="-171416">
                <a:spcAft>
                  <a:spcPts val="600"/>
                </a:spcAft>
                <a:buFont typeface="Arial" panose="020B0604020202020204" pitchFamily="34" charset="0"/>
                <a:buChar char="•"/>
              </a:pPr>
              <a:r>
                <a:rPr lang="en-US" sz="1050" noProof="1">
                  <a:solidFill>
                    <a:schemeClr val="tx1"/>
                  </a:solidFill>
                  <a:latin typeface="Verdana"/>
                  <a:ea typeface="Verdana"/>
                  <a:cs typeface="+mn-lt"/>
                </a:rPr>
                <a:t>Connections between different components of the Earth System improved through </a:t>
              </a:r>
              <a:r>
                <a:rPr lang="en-US" sz="1050" noProof="1">
                  <a:solidFill>
                    <a:srgbClr val="FF0000"/>
                  </a:solidFill>
                  <a:latin typeface="Verdana"/>
                  <a:ea typeface="Verdana"/>
                  <a:cs typeface="+mn-lt"/>
                </a:rPr>
                <a:t>better process parametrization, data assimilation, constiuent exchange</a:t>
              </a:r>
              <a:r>
                <a:rPr lang="en-US" sz="1050" noProof="1">
                  <a:solidFill>
                    <a:schemeClr val="tx1"/>
                  </a:solidFill>
                  <a:latin typeface="Verdana"/>
                  <a:ea typeface="Verdana"/>
                  <a:cs typeface="+mn-lt"/>
                </a:rPr>
                <a:t>, etc</a:t>
              </a:r>
            </a:p>
            <a:p>
              <a:pPr>
                <a:spcAft>
                  <a:spcPts val="600"/>
                </a:spcAft>
              </a:pPr>
              <a:endParaRPr lang="en-US" sz="1050" noProof="1">
                <a:solidFill>
                  <a:schemeClr val="tx1">
                    <a:lumMod val="65000"/>
                    <a:lumOff val="35000"/>
                  </a:schemeClr>
                </a:solidFill>
                <a:latin typeface="Verdana" panose="020B0604030504040204" pitchFamily="34" charset="0"/>
                <a:ea typeface="Verdana" panose="020B0604030504040204" pitchFamily="34" charset="0"/>
              </a:endParaRPr>
            </a:p>
          </p:txBody>
        </p:sp>
        <p:sp>
          <p:nvSpPr>
            <p:cNvPr id="80" name="Rectangle">
              <a:extLst>
                <a:ext uri="{FF2B5EF4-FFF2-40B4-BE49-F238E27FC236}">
                  <a16:creationId xmlns:a16="http://schemas.microsoft.com/office/drawing/2014/main" id="{640BE151-5CD9-4086-8283-4CCED4D1815B}"/>
                </a:ext>
              </a:extLst>
            </p:cNvPr>
            <p:cNvSpPr/>
            <p:nvPr/>
          </p:nvSpPr>
          <p:spPr>
            <a:xfrm rot="5400000">
              <a:off x="1185444" y="1169758"/>
              <a:ext cx="797922" cy="2721229"/>
            </a:xfrm>
            <a:prstGeom prst="rect">
              <a:avLst/>
            </a:prstGeom>
            <a:solidFill>
              <a:schemeClr val="accent3">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endParaRPr lang="en-US" sz="1300" b="1" noProof="1">
                <a:solidFill>
                  <a:schemeClr val="bg1"/>
                </a:solidFill>
                <a:latin typeface="Verdana" panose="020B0604030504040204" pitchFamily="34" charset="0"/>
                <a:ea typeface="Verdana" panose="020B0604030504040204" pitchFamily="34" charset="0"/>
              </a:endParaRPr>
            </a:p>
          </p:txBody>
        </p:sp>
        <p:sp>
          <p:nvSpPr>
            <p:cNvPr id="81" name="Shape">
              <a:extLst>
                <a:ext uri="{FF2B5EF4-FFF2-40B4-BE49-F238E27FC236}">
                  <a16:creationId xmlns:a16="http://schemas.microsoft.com/office/drawing/2014/main" id="{615A5A41-0FCF-490E-971A-B756FC582DF6}"/>
                </a:ext>
              </a:extLst>
            </p:cNvPr>
            <p:cNvSpPr/>
            <p:nvPr/>
          </p:nvSpPr>
          <p:spPr>
            <a:xfrm rot="5400000">
              <a:off x="1426361" y="648179"/>
              <a:ext cx="322794" cy="26990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69" y="21600"/>
                  </a:lnTo>
                  <a:cubicBezTo>
                    <a:pt x="3656" y="21600"/>
                    <a:pt x="0" y="20976"/>
                    <a:pt x="0" y="20206"/>
                  </a:cubicBezTo>
                  <a:lnTo>
                    <a:pt x="0" y="1394"/>
                  </a:lnTo>
                  <a:cubicBezTo>
                    <a:pt x="0" y="624"/>
                    <a:pt x="3656" y="0"/>
                    <a:pt x="8169" y="0"/>
                  </a:cubicBezTo>
                  <a:lnTo>
                    <a:pt x="21600" y="0"/>
                  </a:lnTo>
                  <a:lnTo>
                    <a:pt x="21600" y="21600"/>
                  </a:lnTo>
                  <a:close/>
                </a:path>
              </a:pathLst>
            </a:custGeom>
            <a:solidFill>
              <a:schemeClr val="bg1">
                <a:lumMod val="50000"/>
              </a:schemeClr>
            </a:solidFill>
            <a:ln w="12700">
              <a:miter lim="400000"/>
            </a:ln>
          </p:spPr>
          <p:txBody>
            <a:bodyPr vert="vert270" lIns="38076" tIns="38076" rIns="38076" bIns="3807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chemeClr val="bg1"/>
                  </a:solidFill>
                  <a:latin typeface="Verdana"/>
                  <a:ea typeface="Verdana"/>
                </a:rPr>
                <a:t>FOCUS AREA/OUTCOME A: </a:t>
              </a:r>
              <a:endParaRPr lang="en-US" sz="1100" b="1">
                <a:solidFill>
                  <a:schemeClr val="bg1"/>
                </a:solidFill>
                <a:latin typeface="Verdana" panose="020B0604030504040204" pitchFamily="34" charset="0"/>
                <a:ea typeface="Verdana" panose="020B0604030504040204" pitchFamily="34" charset="0"/>
              </a:endParaRPr>
            </a:p>
          </p:txBody>
        </p:sp>
      </p:grpSp>
      <p:grpSp>
        <p:nvGrpSpPr>
          <p:cNvPr id="83" name="Group 82">
            <a:extLst>
              <a:ext uri="{FF2B5EF4-FFF2-40B4-BE49-F238E27FC236}">
                <a16:creationId xmlns:a16="http://schemas.microsoft.com/office/drawing/2014/main" id="{0BEA2AB9-0AC2-4070-866C-2FDD344995DC}"/>
              </a:ext>
            </a:extLst>
          </p:cNvPr>
          <p:cNvGrpSpPr/>
          <p:nvPr/>
        </p:nvGrpSpPr>
        <p:grpSpPr>
          <a:xfrm>
            <a:off x="8308031" y="1897633"/>
            <a:ext cx="2630272" cy="4915244"/>
            <a:chOff x="245145" y="1829616"/>
            <a:chExt cx="2717780" cy="5816319"/>
          </a:xfrm>
        </p:grpSpPr>
        <p:sp>
          <p:nvSpPr>
            <p:cNvPr id="84" name="Rectangle: Rounded Corners 83">
              <a:extLst>
                <a:ext uri="{FF2B5EF4-FFF2-40B4-BE49-F238E27FC236}">
                  <a16:creationId xmlns:a16="http://schemas.microsoft.com/office/drawing/2014/main" id="{7C34BE48-A61E-418C-AFB4-B58EA9EF5702}"/>
                </a:ext>
              </a:extLst>
            </p:cNvPr>
            <p:cNvSpPr/>
            <p:nvPr/>
          </p:nvSpPr>
          <p:spPr>
            <a:xfrm>
              <a:off x="275999" y="3171163"/>
              <a:ext cx="2686926" cy="4474772"/>
            </a:xfrm>
            <a:prstGeom prst="roundRect">
              <a:avLst>
                <a:gd name="adj" fmla="val 9950"/>
              </a:avLst>
            </a:prstGeom>
            <a:solidFill>
              <a:srgbClr val="F5F5F5"/>
            </a:solidFill>
            <a:ln w="12700">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19" tIns="45709" rIns="91419" bIns="45709" rtlCol="0" anchor="ctr"/>
            <a:lstStyle/>
            <a:p>
              <a:pPr marL="171416" indent="-171416">
                <a:spcAft>
                  <a:spcPts val="600"/>
                </a:spcAft>
                <a:buFont typeface="Arial" panose="020B0604020202020204" pitchFamily="34" charset="0"/>
                <a:buChar char="•"/>
              </a:pPr>
              <a:endParaRPr lang="en-US" sz="1100" noProof="1">
                <a:solidFill>
                  <a:schemeClr val="tx1"/>
                </a:solidFill>
                <a:latin typeface="Verdana" panose="020B0604030504040204" pitchFamily="34" charset="0"/>
                <a:ea typeface="Verdana" panose="020B0604030504040204" pitchFamily="34" charset="0"/>
                <a:cs typeface="+mn-lt"/>
              </a:endParaRPr>
            </a:p>
            <a:p>
              <a:pPr marL="171416" indent="-171416">
                <a:spcAft>
                  <a:spcPts val="600"/>
                </a:spcAft>
                <a:buFont typeface="Arial" panose="020B0604020202020204" pitchFamily="34" charset="0"/>
                <a:buChar char="•"/>
              </a:pPr>
              <a:r>
                <a:rPr lang="en-US" sz="1100" noProof="1">
                  <a:solidFill>
                    <a:srgbClr val="FF0000"/>
                  </a:solidFill>
                  <a:latin typeface="Verdana" panose="020B0604030504040204" pitchFamily="34" charset="0"/>
                  <a:ea typeface="Verdana" panose="020B0604030504040204" pitchFamily="34" charset="0"/>
                  <a:cs typeface="Calibri"/>
                </a:rPr>
                <a:t>User requirements </a:t>
              </a:r>
              <a:r>
                <a:rPr lang="en-US" sz="1100" noProof="1">
                  <a:solidFill>
                    <a:schemeClr val="tx1"/>
                  </a:solidFill>
                  <a:latin typeface="Verdana" panose="020B0604030504040204" pitchFamily="34" charset="0"/>
                  <a:ea typeface="Verdana" panose="020B0604030504040204" pitchFamily="34" charset="0"/>
                  <a:cs typeface="Calibri"/>
                </a:rPr>
                <a:t>for specific products established through social scientific enquiry and active user entrainment</a:t>
              </a:r>
            </a:p>
            <a:p>
              <a:pPr marL="171416" indent="-171416">
                <a:spcAft>
                  <a:spcPts val="600"/>
                </a:spcAft>
                <a:buFont typeface="Arial" panose="020B0604020202020204" pitchFamily="34" charset="0"/>
                <a:buChar char="•"/>
              </a:pPr>
              <a:r>
                <a:rPr lang="en-US" sz="1100" noProof="1">
                  <a:solidFill>
                    <a:schemeClr val="tx1"/>
                  </a:solidFill>
                  <a:latin typeface="Verdana" panose="020B0604030504040204" pitchFamily="34" charset="0"/>
                  <a:ea typeface="Verdana" panose="020B0604030504040204" pitchFamily="34" charset="0"/>
                  <a:cs typeface="+mn-lt"/>
                </a:rPr>
                <a:t>Feedback (including the socio-economic community) from users actively sought in order to </a:t>
              </a:r>
              <a:r>
                <a:rPr lang="en-US" sz="1100" noProof="1">
                  <a:solidFill>
                    <a:srgbClr val="FF0000"/>
                  </a:solidFill>
                  <a:latin typeface="Verdana" panose="020B0604030504040204" pitchFamily="34" charset="0"/>
                  <a:ea typeface="Verdana" panose="020B0604030504040204" pitchFamily="34" charset="0"/>
                  <a:cs typeface="+mn-lt"/>
                </a:rPr>
                <a:t>improve the quality and quantity of products/ services</a:t>
              </a:r>
              <a:endParaRPr lang="en-US" sz="1100" noProof="1">
                <a:solidFill>
                  <a:srgbClr val="FF0000"/>
                </a:solidFill>
                <a:latin typeface="Verdana" panose="020B0604030504040204" pitchFamily="34" charset="0"/>
                <a:ea typeface="Verdana" panose="020B0604030504040204" pitchFamily="34" charset="0"/>
                <a:cs typeface="Calibri"/>
              </a:endParaRPr>
            </a:p>
            <a:p>
              <a:pPr marL="171416" indent="-171416">
                <a:spcAft>
                  <a:spcPts val="600"/>
                </a:spcAft>
                <a:buFont typeface="Arial" panose="020B0604020202020204" pitchFamily="34" charset="0"/>
                <a:buChar char="•"/>
              </a:pPr>
              <a:r>
                <a:rPr lang="en-US" sz="1100" noProof="1">
                  <a:solidFill>
                    <a:srgbClr val="FF0000"/>
                  </a:solidFill>
                  <a:latin typeface="Verdana" panose="020B0604030504040204" pitchFamily="34" charset="0"/>
                  <a:ea typeface="Verdana" panose="020B0604030504040204" pitchFamily="34" charset="0"/>
                  <a:cs typeface="+mn-lt"/>
                </a:rPr>
                <a:t>Joint activities/projects with INFCOM/SERCOM </a:t>
              </a:r>
              <a:r>
                <a:rPr lang="en-US" sz="1100" noProof="1">
                  <a:solidFill>
                    <a:schemeClr val="tx1"/>
                  </a:solidFill>
                  <a:latin typeface="Verdana" panose="020B0604030504040204" pitchFamily="34" charset="0"/>
                  <a:ea typeface="Verdana" panose="020B0604030504040204" pitchFamily="34" charset="0"/>
                  <a:cs typeface="+mn-lt"/>
                </a:rPr>
                <a:t>developed including test prototyping which will ensure operational uptake</a:t>
              </a:r>
            </a:p>
            <a:p>
              <a:pPr marL="171416" indent="-171416">
                <a:spcAft>
                  <a:spcPts val="600"/>
                </a:spcAft>
                <a:buFont typeface="Arial" panose="020B0604020202020204" pitchFamily="34" charset="0"/>
                <a:buChar char="•"/>
              </a:pPr>
              <a:r>
                <a:rPr lang="en-US" sz="1100" noProof="1">
                  <a:solidFill>
                    <a:schemeClr val="tx1"/>
                  </a:solidFill>
                  <a:latin typeface="Verdana" panose="020B0604030504040204" pitchFamily="34" charset="0"/>
                  <a:ea typeface="Verdana" panose="020B0604030504040204" pitchFamily="34" charset="0"/>
                  <a:cs typeface="+mn-lt"/>
                </a:rPr>
                <a:t>Continuous appraisal incorporated into all new products/services</a:t>
              </a:r>
            </a:p>
            <a:p>
              <a:pPr>
                <a:buFont typeface="Arial" panose="020B0604020202020204" pitchFamily="34" charset="0"/>
                <a:buChar char="•"/>
              </a:pPr>
              <a:endParaRPr lang="en-US" sz="1100" noProof="1">
                <a:solidFill>
                  <a:schemeClr val="tx1"/>
                </a:solidFill>
                <a:latin typeface="Verdana" panose="020B0604030504040204" pitchFamily="34" charset="0"/>
                <a:ea typeface="Verdana" panose="020B0604030504040204" pitchFamily="34" charset="0"/>
                <a:cs typeface="+mn-lt"/>
              </a:endParaRPr>
            </a:p>
            <a:p>
              <a:pPr>
                <a:buFont typeface="Arial" panose="020B0604020202020204" pitchFamily="34" charset="0"/>
                <a:buChar char="•"/>
              </a:pPr>
              <a:endParaRPr lang="en-US" sz="1100" noProof="1">
                <a:solidFill>
                  <a:schemeClr val="tx1"/>
                </a:solidFill>
                <a:latin typeface="Verdana" panose="020B0604030504040204" pitchFamily="34" charset="0"/>
                <a:ea typeface="Verdana" panose="020B0604030504040204" pitchFamily="34" charset="0"/>
                <a:cs typeface="+mn-lt"/>
              </a:endParaRPr>
            </a:p>
            <a:p>
              <a:endParaRPr lang="en-US" sz="1100" noProof="1">
                <a:solidFill>
                  <a:schemeClr val="tx1"/>
                </a:solidFill>
                <a:latin typeface="Verdana" panose="020B0604030504040204" pitchFamily="34" charset="0"/>
                <a:ea typeface="Verdana" panose="020B0604030504040204" pitchFamily="34" charset="0"/>
                <a:cs typeface="Calibri"/>
              </a:endParaRPr>
            </a:p>
          </p:txBody>
        </p:sp>
        <p:sp>
          <p:nvSpPr>
            <p:cNvPr id="85" name="Rectangle">
              <a:extLst>
                <a:ext uri="{FF2B5EF4-FFF2-40B4-BE49-F238E27FC236}">
                  <a16:creationId xmlns:a16="http://schemas.microsoft.com/office/drawing/2014/main" id="{ECFA0E8F-50CD-4E2E-80CB-1D3411C8AB08}"/>
                </a:ext>
              </a:extLst>
            </p:cNvPr>
            <p:cNvSpPr/>
            <p:nvPr/>
          </p:nvSpPr>
          <p:spPr>
            <a:xfrm rot="5400000">
              <a:off x="1112872" y="1275640"/>
              <a:ext cx="965210" cy="2699085"/>
            </a:xfrm>
            <a:prstGeom prst="rect">
              <a:avLst/>
            </a:prstGeom>
            <a:solidFill>
              <a:schemeClr val="accent3">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endParaRPr lang="en-US" sz="1300" b="1" noProof="1">
                <a:solidFill>
                  <a:schemeClr val="bg1"/>
                </a:solidFill>
                <a:latin typeface="Verdana" panose="020B0604030504040204" pitchFamily="34" charset="0"/>
                <a:ea typeface="Verdana" panose="020B0604030504040204" pitchFamily="34" charset="0"/>
              </a:endParaRPr>
            </a:p>
          </p:txBody>
        </p:sp>
        <p:sp>
          <p:nvSpPr>
            <p:cNvPr id="86" name="Shape">
              <a:extLst>
                <a:ext uri="{FF2B5EF4-FFF2-40B4-BE49-F238E27FC236}">
                  <a16:creationId xmlns:a16="http://schemas.microsoft.com/office/drawing/2014/main" id="{49CE8D58-A274-4088-B18F-2285A4242240}"/>
                </a:ext>
              </a:extLst>
            </p:cNvPr>
            <p:cNvSpPr/>
            <p:nvPr/>
          </p:nvSpPr>
          <p:spPr>
            <a:xfrm rot="5400000">
              <a:off x="1433290" y="641471"/>
              <a:ext cx="322794" cy="26990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69" y="21600"/>
                  </a:lnTo>
                  <a:cubicBezTo>
                    <a:pt x="3656" y="21600"/>
                    <a:pt x="0" y="20976"/>
                    <a:pt x="0" y="20206"/>
                  </a:cubicBezTo>
                  <a:lnTo>
                    <a:pt x="0" y="1394"/>
                  </a:lnTo>
                  <a:cubicBezTo>
                    <a:pt x="0" y="624"/>
                    <a:pt x="3656" y="0"/>
                    <a:pt x="8169" y="0"/>
                  </a:cubicBezTo>
                  <a:lnTo>
                    <a:pt x="21600" y="0"/>
                  </a:lnTo>
                  <a:lnTo>
                    <a:pt x="21600" y="21600"/>
                  </a:lnTo>
                  <a:close/>
                </a:path>
              </a:pathLst>
            </a:custGeom>
            <a:solidFill>
              <a:schemeClr val="bg1">
                <a:lumMod val="50000"/>
              </a:schemeClr>
            </a:solidFill>
            <a:ln w="12700">
              <a:miter lim="400000"/>
            </a:ln>
          </p:spPr>
          <p:txBody>
            <a:bodyPr vert="vert270" lIns="38076" tIns="38076" rIns="38076" bIns="3807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chemeClr val="bg1"/>
                  </a:solidFill>
                  <a:latin typeface="Verdana" panose="020B0604030504040204" pitchFamily="34" charset="0"/>
                  <a:ea typeface="Verdana" panose="020B0604030504040204" pitchFamily="34" charset="0"/>
                </a:rPr>
                <a:t>FOCUS AREA/OUTCOME D: </a:t>
              </a:r>
            </a:p>
          </p:txBody>
        </p:sp>
      </p:grpSp>
      <p:pic>
        <p:nvPicPr>
          <p:cNvPr id="119" name="Graphic 118" descr="Chevron arrows with solid fill">
            <a:extLst>
              <a:ext uri="{FF2B5EF4-FFF2-40B4-BE49-F238E27FC236}">
                <a16:creationId xmlns:a16="http://schemas.microsoft.com/office/drawing/2014/main" id="{7BE5B893-F973-4F06-88FE-E9AA1B6E6A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780632" y="1509987"/>
            <a:ext cx="335217" cy="335217"/>
          </a:xfrm>
          <a:prstGeom prst="rect">
            <a:avLst/>
          </a:prstGeom>
        </p:spPr>
      </p:pic>
      <p:sp>
        <p:nvSpPr>
          <p:cNvPr id="120" name="TextBox 119">
            <a:extLst>
              <a:ext uri="{FF2B5EF4-FFF2-40B4-BE49-F238E27FC236}">
                <a16:creationId xmlns:a16="http://schemas.microsoft.com/office/drawing/2014/main" id="{61310A66-D0E0-43C8-A070-74F151568900}"/>
              </a:ext>
            </a:extLst>
          </p:cNvPr>
          <p:cNvSpPr txBox="1"/>
          <p:nvPr/>
        </p:nvSpPr>
        <p:spPr>
          <a:xfrm>
            <a:off x="8292588" y="2185155"/>
            <a:ext cx="2611930" cy="846190"/>
          </a:xfrm>
          <a:prstGeom prst="rect">
            <a:avLst/>
          </a:prstGeom>
          <a:noFill/>
          <a:ln>
            <a:noFill/>
          </a:ln>
        </p:spPr>
        <p:txBody>
          <a:bodyPr wrap="square" lIns="91419" tIns="45709" rIns="91419" bIns="45709" anchor="t">
            <a:spAutoFit/>
          </a:bodyPr>
          <a:lstStyle/>
          <a:p>
            <a:pPr algn="ctr">
              <a:spcAft>
                <a:spcPts val="600"/>
              </a:spcAft>
            </a:pPr>
            <a:r>
              <a:rPr lang="en-US" sz="1100" dirty="0">
                <a:solidFill>
                  <a:schemeClr val="tx2"/>
                </a:solidFill>
                <a:latin typeface="Verdana" panose="020B0604030504040204" pitchFamily="34" charset="0"/>
                <a:ea typeface="Verdana" panose="020B0604030504040204" pitchFamily="34" charset="0"/>
              </a:rPr>
              <a:t>User community for co-design and development of services engaged and entrained</a:t>
            </a:r>
          </a:p>
          <a:p>
            <a:pPr algn="ctr">
              <a:spcAft>
                <a:spcPts val="600"/>
              </a:spcAft>
            </a:pPr>
            <a:endParaRPr lang="en-US" sz="1100" dirty="0">
              <a:solidFill>
                <a:schemeClr val="tx2"/>
              </a:solidFill>
              <a:latin typeface="Verdana" panose="020B0604030504040204" pitchFamily="34" charset="0"/>
              <a:ea typeface="Verdana" panose="020B0604030504040204" pitchFamily="34" charset="0"/>
            </a:endParaRPr>
          </a:p>
        </p:txBody>
      </p:sp>
      <p:grpSp>
        <p:nvGrpSpPr>
          <p:cNvPr id="56" name="Group 55">
            <a:extLst>
              <a:ext uri="{FF2B5EF4-FFF2-40B4-BE49-F238E27FC236}">
                <a16:creationId xmlns:a16="http://schemas.microsoft.com/office/drawing/2014/main" id="{4310C3DF-F715-46DB-A46D-6C59FAB61360}"/>
              </a:ext>
            </a:extLst>
          </p:cNvPr>
          <p:cNvGrpSpPr/>
          <p:nvPr/>
        </p:nvGrpSpPr>
        <p:grpSpPr>
          <a:xfrm>
            <a:off x="5625580" y="1856477"/>
            <a:ext cx="2618374" cy="4948029"/>
            <a:chOff x="239533" y="1829616"/>
            <a:chExt cx="2705485" cy="4196823"/>
          </a:xfrm>
        </p:grpSpPr>
        <p:sp>
          <p:nvSpPr>
            <p:cNvPr id="62" name="Rectangle: Rounded Corners 61">
              <a:extLst>
                <a:ext uri="{FF2B5EF4-FFF2-40B4-BE49-F238E27FC236}">
                  <a16:creationId xmlns:a16="http://schemas.microsoft.com/office/drawing/2014/main" id="{B9879296-5716-4BE6-A041-1BB9DC02CE92}"/>
                </a:ext>
              </a:extLst>
            </p:cNvPr>
            <p:cNvSpPr/>
            <p:nvPr/>
          </p:nvSpPr>
          <p:spPr>
            <a:xfrm>
              <a:off x="239533" y="2836954"/>
              <a:ext cx="2686926" cy="3189485"/>
            </a:xfrm>
            <a:prstGeom prst="roundRect">
              <a:avLst>
                <a:gd name="adj" fmla="val 9950"/>
              </a:avLst>
            </a:prstGeom>
            <a:solidFill>
              <a:srgbClr val="F5F5F5"/>
            </a:solidFill>
            <a:ln w="12700">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19" tIns="45709" rIns="91419" bIns="45709" rtlCol="0" anchor="ctr"/>
            <a:lstStyle/>
            <a:p>
              <a:pPr marL="171416" indent="-171416">
                <a:spcAft>
                  <a:spcPts val="600"/>
                </a:spcAft>
                <a:buFont typeface="Arial" panose="020B0604020202020204" pitchFamily="34" charset="0"/>
                <a:buChar char="•"/>
              </a:pPr>
              <a:r>
                <a:rPr lang="en-US" sz="1000" noProof="1">
                  <a:solidFill>
                    <a:schemeClr val="tx1"/>
                  </a:solidFill>
                  <a:latin typeface="Verdana"/>
                  <a:ea typeface="Verdana"/>
                  <a:cs typeface="+mn-lt"/>
                </a:rPr>
                <a:t>Novel methodologies for </a:t>
              </a:r>
              <a:r>
                <a:rPr lang="en-US" sz="1000" noProof="1">
                  <a:solidFill>
                    <a:srgbClr val="FF0000"/>
                  </a:solidFill>
                  <a:latin typeface="Verdana"/>
                  <a:ea typeface="Verdana"/>
                  <a:cs typeface="+mn-lt"/>
                </a:rPr>
                <a:t>inverse modelling, coupled data </a:t>
              </a:r>
              <a:r>
                <a:rPr lang="en-US" sz="1000" noProof="1">
                  <a:solidFill>
                    <a:schemeClr val="tx1"/>
                  </a:solidFill>
                  <a:latin typeface="Verdana"/>
                  <a:ea typeface="Verdana"/>
                  <a:cs typeface="+mn-lt"/>
                </a:rPr>
                <a:t>assimilation and measurement model fusion and model benchmarking developed</a:t>
              </a:r>
              <a:endParaRPr lang="en-US" sz="1000" noProof="1">
                <a:solidFill>
                  <a:schemeClr val="tx1"/>
                </a:solidFill>
                <a:latin typeface="Verdana"/>
                <a:ea typeface="Verdana"/>
                <a:cs typeface="Calibri"/>
              </a:endParaRPr>
            </a:p>
            <a:p>
              <a:pPr marL="171416" indent="-171416">
                <a:spcAft>
                  <a:spcPts val="600"/>
                </a:spcAft>
                <a:buFont typeface="Arial" panose="020B0604020202020204" pitchFamily="34" charset="0"/>
                <a:buChar char="•"/>
              </a:pPr>
              <a:r>
                <a:rPr lang="en-US" sz="1000" noProof="1">
                  <a:solidFill>
                    <a:schemeClr val="tx1"/>
                  </a:solidFill>
                  <a:latin typeface="Verdana"/>
                  <a:ea typeface="Verdana"/>
                  <a:cs typeface="+mn-lt"/>
                </a:rPr>
                <a:t>Model performance improved e.g. through coordinated inter-comparison exercices, with a focus </a:t>
              </a:r>
              <a:r>
                <a:rPr lang="en-US" sz="1000" noProof="1">
                  <a:solidFill>
                    <a:srgbClr val="FF0000"/>
                  </a:solidFill>
                  <a:latin typeface="Verdana"/>
                  <a:ea typeface="Verdana"/>
                  <a:cs typeface="+mn-lt"/>
                </a:rPr>
                <a:t>on user-relevant metrics</a:t>
              </a:r>
              <a:r>
                <a:rPr lang="en-US" sz="1000" noProof="1">
                  <a:solidFill>
                    <a:schemeClr val="tx1"/>
                  </a:solidFill>
                  <a:latin typeface="Verdana"/>
                  <a:ea typeface="Verdana"/>
                  <a:cs typeface="+mn-lt"/>
                </a:rPr>
                <a:t>.</a:t>
              </a:r>
            </a:p>
            <a:p>
              <a:pPr marL="171416" indent="-171416">
                <a:spcAft>
                  <a:spcPts val="600"/>
                </a:spcAft>
                <a:buFont typeface="Arial" panose="020B0604020202020204" pitchFamily="34" charset="0"/>
                <a:buChar char="•"/>
              </a:pPr>
              <a:r>
                <a:rPr lang="en-US" sz="1000" noProof="1">
                  <a:solidFill>
                    <a:schemeClr val="tx1"/>
                  </a:solidFill>
                  <a:latin typeface="Verdana"/>
                  <a:ea typeface="Verdana"/>
                  <a:cs typeface="+mn-lt"/>
                </a:rPr>
                <a:t>Prototype systems/products created to </a:t>
              </a:r>
              <a:r>
                <a:rPr lang="en-US" sz="1000" noProof="1">
                  <a:solidFill>
                    <a:srgbClr val="FF0000"/>
                  </a:solidFill>
                  <a:latin typeface="Verdana"/>
                  <a:ea typeface="Verdana"/>
                  <a:cs typeface="+mn-lt"/>
                </a:rPr>
                <a:t>support ecosystem services (deposition) </a:t>
              </a:r>
              <a:r>
                <a:rPr lang="en-US" sz="1000" noProof="1">
                  <a:solidFill>
                    <a:schemeClr val="tx1"/>
                  </a:solidFill>
                  <a:latin typeface="Verdana"/>
                  <a:ea typeface="Verdana"/>
                  <a:cs typeface="+mn-lt"/>
                </a:rPr>
                <a:t>and climate mitigation services (greenhouse gases)</a:t>
              </a:r>
            </a:p>
            <a:p>
              <a:pPr marL="171416" indent="-171416">
                <a:spcAft>
                  <a:spcPts val="600"/>
                </a:spcAft>
                <a:buFont typeface="Arial" panose="020B0604020202020204" pitchFamily="34" charset="0"/>
                <a:buChar char="•"/>
              </a:pPr>
              <a:r>
                <a:rPr lang="en-US" sz="1000" noProof="1">
                  <a:solidFill>
                    <a:schemeClr val="tx1"/>
                  </a:solidFill>
                  <a:latin typeface="Verdana"/>
                  <a:ea typeface="Verdana"/>
                  <a:cs typeface="+mn-lt"/>
                </a:rPr>
                <a:t>Climate projections (CMIP), CORDEX downscaled to support adaptation and climate risk assessments by WMO Members*</a:t>
              </a:r>
            </a:p>
          </p:txBody>
        </p:sp>
        <p:sp>
          <p:nvSpPr>
            <p:cNvPr id="63" name="Rectangle">
              <a:extLst>
                <a:ext uri="{FF2B5EF4-FFF2-40B4-BE49-F238E27FC236}">
                  <a16:creationId xmlns:a16="http://schemas.microsoft.com/office/drawing/2014/main" id="{C711326D-F406-47EB-A040-FF658048FEF0}"/>
                </a:ext>
              </a:extLst>
            </p:cNvPr>
            <p:cNvSpPr/>
            <p:nvPr/>
          </p:nvSpPr>
          <p:spPr>
            <a:xfrm rot="5400000">
              <a:off x="1276419" y="1112091"/>
              <a:ext cx="638113" cy="2699085"/>
            </a:xfrm>
            <a:prstGeom prst="rect">
              <a:avLst/>
            </a:prstGeom>
            <a:solidFill>
              <a:schemeClr val="accent3">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endParaRPr lang="en-US" sz="1300" b="1" noProof="1">
                <a:solidFill>
                  <a:schemeClr val="bg1"/>
                </a:solidFill>
                <a:latin typeface="Verdana" panose="020B0604030504040204" pitchFamily="34" charset="0"/>
                <a:ea typeface="Verdana" panose="020B0604030504040204" pitchFamily="34" charset="0"/>
              </a:endParaRPr>
            </a:p>
          </p:txBody>
        </p:sp>
        <p:sp>
          <p:nvSpPr>
            <p:cNvPr id="64" name="Shape">
              <a:extLst>
                <a:ext uri="{FF2B5EF4-FFF2-40B4-BE49-F238E27FC236}">
                  <a16:creationId xmlns:a16="http://schemas.microsoft.com/office/drawing/2014/main" id="{13A2073B-2CD9-4CB9-876A-BC3FD4C2C47C}"/>
                </a:ext>
              </a:extLst>
            </p:cNvPr>
            <p:cNvSpPr/>
            <p:nvPr/>
          </p:nvSpPr>
          <p:spPr>
            <a:xfrm rot="5400000">
              <a:off x="1433290" y="641471"/>
              <a:ext cx="322794" cy="26990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69" y="21600"/>
                  </a:lnTo>
                  <a:cubicBezTo>
                    <a:pt x="3656" y="21600"/>
                    <a:pt x="0" y="20976"/>
                    <a:pt x="0" y="20206"/>
                  </a:cubicBezTo>
                  <a:lnTo>
                    <a:pt x="0" y="1394"/>
                  </a:lnTo>
                  <a:cubicBezTo>
                    <a:pt x="0" y="624"/>
                    <a:pt x="3656" y="0"/>
                    <a:pt x="8169" y="0"/>
                  </a:cubicBezTo>
                  <a:lnTo>
                    <a:pt x="21600" y="0"/>
                  </a:lnTo>
                  <a:lnTo>
                    <a:pt x="21600" y="21600"/>
                  </a:lnTo>
                  <a:close/>
                </a:path>
              </a:pathLst>
            </a:custGeom>
            <a:solidFill>
              <a:schemeClr val="bg1">
                <a:lumMod val="50000"/>
              </a:schemeClr>
            </a:solidFill>
            <a:ln w="12700">
              <a:miter lim="400000"/>
            </a:ln>
          </p:spPr>
          <p:txBody>
            <a:bodyPr vert="vert270" lIns="38076" tIns="38076" rIns="38076" bIns="3807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chemeClr val="bg1"/>
                  </a:solidFill>
                  <a:latin typeface="Verdana"/>
                  <a:ea typeface="Verdana"/>
                </a:rPr>
                <a:t>FOCUS AREA/OUTCOME C: </a:t>
              </a:r>
              <a:endParaRPr lang="en-US" sz="1100" b="1">
                <a:solidFill>
                  <a:schemeClr val="bg1"/>
                </a:solidFill>
                <a:latin typeface="Verdana" panose="020B0604030504040204" pitchFamily="34" charset="0"/>
                <a:ea typeface="Verdana" panose="020B0604030504040204" pitchFamily="34" charset="0"/>
              </a:endParaRPr>
            </a:p>
          </p:txBody>
        </p:sp>
      </p:grpSp>
      <p:sp>
        <p:nvSpPr>
          <p:cNvPr id="124" name="TextBox 123">
            <a:extLst>
              <a:ext uri="{FF2B5EF4-FFF2-40B4-BE49-F238E27FC236}">
                <a16:creationId xmlns:a16="http://schemas.microsoft.com/office/drawing/2014/main" id="{F1C765EF-47A2-418F-B617-8773DD207F4A}"/>
              </a:ext>
            </a:extLst>
          </p:cNvPr>
          <p:cNvSpPr txBox="1"/>
          <p:nvPr/>
        </p:nvSpPr>
        <p:spPr>
          <a:xfrm>
            <a:off x="5660137" y="2230542"/>
            <a:ext cx="2573679" cy="430787"/>
          </a:xfrm>
          <a:prstGeom prst="rect">
            <a:avLst/>
          </a:prstGeom>
          <a:noFill/>
          <a:ln>
            <a:noFill/>
          </a:ln>
        </p:spPr>
        <p:txBody>
          <a:bodyPr wrap="square">
            <a:spAutoFit/>
          </a:bodyPr>
          <a:lstStyle/>
          <a:p>
            <a:pPr algn="ctr">
              <a:spcAft>
                <a:spcPts val="600"/>
              </a:spcAft>
            </a:pPr>
            <a:r>
              <a:rPr lang="en-US" sz="1100" dirty="0">
                <a:solidFill>
                  <a:schemeClr val="tx2"/>
                </a:solidFill>
                <a:latin typeface="Verdana" panose="020B0604030504040204" pitchFamily="34" charset="0"/>
                <a:ea typeface="Verdana" panose="020B0604030504040204" pitchFamily="34" charset="0"/>
              </a:rPr>
              <a:t>Earth system analysis and re-analysis products developed</a:t>
            </a:r>
          </a:p>
        </p:txBody>
      </p:sp>
      <p:sp>
        <p:nvSpPr>
          <p:cNvPr id="125" name="TextBox 124">
            <a:extLst>
              <a:ext uri="{FF2B5EF4-FFF2-40B4-BE49-F238E27FC236}">
                <a16:creationId xmlns:a16="http://schemas.microsoft.com/office/drawing/2014/main" id="{99208047-BDF7-4079-B163-0544F0C45935}"/>
              </a:ext>
            </a:extLst>
          </p:cNvPr>
          <p:cNvSpPr txBox="1"/>
          <p:nvPr/>
        </p:nvSpPr>
        <p:spPr>
          <a:xfrm>
            <a:off x="5675735" y="2608250"/>
            <a:ext cx="2591477" cy="415402"/>
          </a:xfrm>
          <a:prstGeom prst="rect">
            <a:avLst/>
          </a:prstGeom>
          <a:noFill/>
          <a:ln>
            <a:noFill/>
          </a:ln>
        </p:spPr>
        <p:txBody>
          <a:bodyPr wrap="square">
            <a:spAutoFit/>
          </a:bodyPr>
          <a:lstStyle/>
          <a:p>
            <a:pPr algn="ctr">
              <a:spcAft>
                <a:spcPts val="600"/>
              </a:spcAft>
            </a:pPr>
            <a:r>
              <a:rPr lang="en-US" sz="1050" b="1" dirty="0">
                <a:solidFill>
                  <a:schemeClr val="tx2"/>
                </a:solidFill>
                <a:latin typeface="Verdana" panose="020B0604030504040204" pitchFamily="34" charset="0"/>
                <a:ea typeface="Verdana" panose="020B0604030504040204" pitchFamily="34" charset="0"/>
              </a:rPr>
              <a:t>Inverse modelling and analysis products (past and present)</a:t>
            </a:r>
          </a:p>
        </p:txBody>
      </p:sp>
      <p:sp>
        <p:nvSpPr>
          <p:cNvPr id="126" name="TextBox 125">
            <a:extLst>
              <a:ext uri="{FF2B5EF4-FFF2-40B4-BE49-F238E27FC236}">
                <a16:creationId xmlns:a16="http://schemas.microsoft.com/office/drawing/2014/main" id="{AF697D84-0477-4B3B-B2EE-6A2BE718066E}"/>
              </a:ext>
            </a:extLst>
          </p:cNvPr>
          <p:cNvSpPr txBox="1"/>
          <p:nvPr/>
        </p:nvSpPr>
        <p:spPr>
          <a:xfrm>
            <a:off x="370133" y="2131595"/>
            <a:ext cx="2573679" cy="846190"/>
          </a:xfrm>
          <a:prstGeom prst="rect">
            <a:avLst/>
          </a:prstGeom>
          <a:noFill/>
          <a:ln>
            <a:noFill/>
          </a:ln>
        </p:spPr>
        <p:txBody>
          <a:bodyPr wrap="square" lIns="91419" tIns="45709" rIns="91419" bIns="45709" anchor="t">
            <a:spAutoFit/>
          </a:bodyPr>
          <a:lstStyle/>
          <a:p>
            <a:pPr algn="ctr">
              <a:spcAft>
                <a:spcPts val="600"/>
              </a:spcAft>
            </a:pPr>
            <a:r>
              <a:rPr lang="en-US" sz="1100" dirty="0">
                <a:solidFill>
                  <a:schemeClr val="tx2"/>
                </a:solidFill>
                <a:latin typeface="Verdana" panose="020B0604030504040204" pitchFamily="34" charset="0"/>
                <a:ea typeface="Verdana" panose="020B0604030504040204" pitchFamily="34" charset="0"/>
              </a:rPr>
              <a:t>Capabilities for Earth system prediction and projection on all time and space scales improved</a:t>
            </a:r>
          </a:p>
          <a:p>
            <a:pPr algn="ctr">
              <a:spcAft>
                <a:spcPts val="600"/>
              </a:spcAft>
            </a:pPr>
            <a:r>
              <a:rPr lang="en-US" sz="1050" b="1" dirty="0">
                <a:solidFill>
                  <a:schemeClr val="tx2"/>
                </a:solidFill>
                <a:latin typeface="Verdana"/>
                <a:ea typeface="Verdana"/>
              </a:rPr>
              <a:t>Forecast Future </a:t>
            </a:r>
            <a:endParaRPr lang="en-US" sz="1050" b="1" dirty="0">
              <a:solidFill>
                <a:schemeClr val="tx2"/>
              </a:solidFill>
              <a:latin typeface="Verdana" panose="020B0604030504040204" pitchFamily="34" charset="0"/>
              <a:ea typeface="Verdana" panose="020B0604030504040204" pitchFamily="34" charset="0"/>
            </a:endParaRPr>
          </a:p>
        </p:txBody>
      </p:sp>
      <p:sp>
        <p:nvSpPr>
          <p:cNvPr id="127" name="TextBox 126">
            <a:extLst>
              <a:ext uri="{FF2B5EF4-FFF2-40B4-BE49-F238E27FC236}">
                <a16:creationId xmlns:a16="http://schemas.microsoft.com/office/drawing/2014/main" id="{D32B9D4E-D516-4FCB-87D7-9BB3CF63D2AF}"/>
              </a:ext>
            </a:extLst>
          </p:cNvPr>
          <p:cNvSpPr txBox="1"/>
          <p:nvPr/>
        </p:nvSpPr>
        <p:spPr>
          <a:xfrm>
            <a:off x="8323052" y="2694581"/>
            <a:ext cx="2591477" cy="253857"/>
          </a:xfrm>
          <a:prstGeom prst="rect">
            <a:avLst/>
          </a:prstGeom>
          <a:noFill/>
          <a:ln>
            <a:noFill/>
          </a:ln>
        </p:spPr>
        <p:txBody>
          <a:bodyPr wrap="square" lIns="91419" tIns="45709" rIns="91419" bIns="45709" anchor="t">
            <a:spAutoFit/>
          </a:bodyPr>
          <a:lstStyle/>
          <a:p>
            <a:pPr algn="ctr">
              <a:spcAft>
                <a:spcPts val="600"/>
              </a:spcAft>
            </a:pPr>
            <a:r>
              <a:rPr lang="en-US" sz="1050" b="1" dirty="0">
                <a:solidFill>
                  <a:schemeClr val="tx2"/>
                </a:solidFill>
                <a:latin typeface="Verdana"/>
              </a:rPr>
              <a:t>Co-design</a:t>
            </a:r>
            <a:r>
              <a:rPr lang="en-US" sz="1050" b="1" dirty="0">
                <a:solidFill>
                  <a:schemeClr val="tx2"/>
                </a:solidFill>
                <a:latin typeface="Verdana"/>
                <a:ea typeface="Verdana"/>
              </a:rPr>
              <a:t> and cycle​</a:t>
            </a:r>
          </a:p>
        </p:txBody>
      </p:sp>
      <p:sp>
        <p:nvSpPr>
          <p:cNvPr id="122" name="TextBox 121">
            <a:extLst>
              <a:ext uri="{FF2B5EF4-FFF2-40B4-BE49-F238E27FC236}">
                <a16:creationId xmlns:a16="http://schemas.microsoft.com/office/drawing/2014/main" id="{EF906549-E797-4CB7-8982-852C6B5400C5}"/>
              </a:ext>
            </a:extLst>
          </p:cNvPr>
          <p:cNvSpPr txBox="1"/>
          <p:nvPr/>
        </p:nvSpPr>
        <p:spPr>
          <a:xfrm>
            <a:off x="2977517" y="2204044"/>
            <a:ext cx="2573679" cy="861752"/>
          </a:xfrm>
          <a:prstGeom prst="rect">
            <a:avLst/>
          </a:prstGeom>
          <a:noFill/>
          <a:ln>
            <a:noFill/>
          </a:ln>
        </p:spPr>
        <p:txBody>
          <a:bodyPr wrap="square" lIns="91419" tIns="45709" rIns="91419" bIns="45709" anchor="t">
            <a:spAutoFit/>
          </a:bodyPr>
          <a:lstStyle/>
          <a:p>
            <a:pPr algn="ctr"/>
            <a:r>
              <a:rPr lang="en-US" sz="1100" dirty="0">
                <a:solidFill>
                  <a:schemeClr val="tx2"/>
                </a:solidFill>
                <a:latin typeface="Verdana"/>
                <a:ea typeface="Verdana"/>
              </a:rPr>
              <a:t>Research to support user products and </a:t>
            </a:r>
            <a:r>
              <a:rPr lang="en-US" sz="1100" dirty="0">
                <a:solidFill>
                  <a:schemeClr val="tx2"/>
                </a:solidFill>
                <a:latin typeface="Verdana" panose="020B0604030504040204" pitchFamily="34" charset="0"/>
                <a:ea typeface="Verdana" panose="020B0604030504040204" pitchFamily="34" charset="0"/>
              </a:rPr>
              <a:t>services enhanced</a:t>
            </a:r>
          </a:p>
          <a:p>
            <a:pPr algn="ctr"/>
            <a:endParaRPr lang="en-US" sz="600" b="1" dirty="0">
              <a:solidFill>
                <a:schemeClr val="tx2"/>
              </a:solidFill>
              <a:latin typeface="Verdana"/>
              <a:ea typeface="Verdana"/>
            </a:endParaRPr>
          </a:p>
          <a:p>
            <a:pPr algn="ctr"/>
            <a:r>
              <a:rPr lang="en-US" sz="1050" b="1" dirty="0">
                <a:solidFill>
                  <a:schemeClr val="tx2"/>
                </a:solidFill>
                <a:latin typeface="Verdana"/>
                <a:ea typeface="Verdana"/>
              </a:rPr>
              <a:t>Research data management</a:t>
            </a:r>
            <a:r>
              <a:rPr lang="en-US" sz="1100" b="1" dirty="0">
                <a:ea typeface="+mn-lt"/>
                <a:cs typeface="+mn-lt"/>
              </a:rPr>
              <a:t> </a:t>
            </a:r>
            <a:endParaRPr lang="en-US" dirty="0"/>
          </a:p>
          <a:p>
            <a:pPr algn="ctr">
              <a:spcAft>
                <a:spcPts val="600"/>
              </a:spcAft>
            </a:pPr>
            <a:endParaRPr lang="en-US" sz="1100" dirty="0">
              <a:solidFill>
                <a:schemeClr val="tx2"/>
              </a:solidFill>
              <a:latin typeface="Verdana"/>
              <a:ea typeface="Verdana"/>
            </a:endParaRPr>
          </a:p>
        </p:txBody>
      </p:sp>
    </p:spTree>
    <p:extLst>
      <p:ext uri="{BB962C8B-B14F-4D97-AF65-F5344CB8AC3E}">
        <p14:creationId xmlns:p14="http://schemas.microsoft.com/office/powerpoint/2010/main" val="3303826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Rounded Corners 60">
            <a:extLst>
              <a:ext uri="{FF2B5EF4-FFF2-40B4-BE49-F238E27FC236}">
                <a16:creationId xmlns:a16="http://schemas.microsoft.com/office/drawing/2014/main" id="{DB5B0443-9815-4215-8171-A601D2B4B3EB}"/>
              </a:ext>
            </a:extLst>
          </p:cNvPr>
          <p:cNvSpPr/>
          <p:nvPr/>
        </p:nvSpPr>
        <p:spPr>
          <a:xfrm>
            <a:off x="11158936" y="104087"/>
            <a:ext cx="891110" cy="6649827"/>
          </a:xfrm>
          <a:prstGeom prst="roundRect">
            <a:avLst>
              <a:gd name="adj" fmla="val 15445"/>
            </a:avLst>
          </a:prstGeom>
          <a:solidFill>
            <a:srgbClr val="F5F5F5">
              <a:alpha val="50196"/>
            </a:srgbClr>
          </a:solidFill>
          <a:ln w="127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3003" indent="-173003">
              <a:spcAft>
                <a:spcPts val="600"/>
              </a:spcAft>
              <a:buFont typeface="Arial" panose="020B0604020202020204" pitchFamily="34" charset="0"/>
              <a:buChar char="•"/>
            </a:pPr>
            <a:endParaRPr lang="en-US" sz="1200" noProof="1">
              <a:solidFill>
                <a:schemeClr val="tx1">
                  <a:lumMod val="65000"/>
                  <a:lumOff val="35000"/>
                </a:schemeClr>
              </a:solidFill>
              <a:latin typeface="Verdana" panose="020B0604030504040204" pitchFamily="34" charset="0"/>
              <a:ea typeface="Verdana" panose="020B0604030504040204" pitchFamily="34" charset="0"/>
            </a:endParaRPr>
          </a:p>
        </p:txBody>
      </p:sp>
      <p:cxnSp>
        <p:nvCxnSpPr>
          <p:cNvPr id="20" name="Straight Arrow Connector 19">
            <a:extLst>
              <a:ext uri="{FF2B5EF4-FFF2-40B4-BE49-F238E27FC236}">
                <a16:creationId xmlns:a16="http://schemas.microsoft.com/office/drawing/2014/main" id="{33B1E85F-04D6-4F41-9583-CF79754E792C}"/>
              </a:ext>
            </a:extLst>
          </p:cNvPr>
          <p:cNvCxnSpPr>
            <a:cxnSpLocks/>
          </p:cNvCxnSpPr>
          <p:nvPr/>
        </p:nvCxnSpPr>
        <p:spPr>
          <a:xfrm flipH="1" flipV="1">
            <a:off x="11600206" y="2759701"/>
            <a:ext cx="8571" cy="159332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F5BEFE28-D194-43D6-B248-90A5FC638530}"/>
              </a:ext>
            </a:extLst>
          </p:cNvPr>
          <p:cNvSpPr/>
          <p:nvPr/>
        </p:nvSpPr>
        <p:spPr>
          <a:xfrm>
            <a:off x="137668" y="548966"/>
            <a:ext cx="10928958" cy="6204948"/>
          </a:xfrm>
          <a:prstGeom prst="roundRect">
            <a:avLst>
              <a:gd name="adj" fmla="val 3232"/>
            </a:avLst>
          </a:prstGeom>
          <a:solidFill>
            <a:srgbClr val="F5F5F5"/>
          </a:solidFill>
          <a:ln w="127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3003" indent="-173003">
              <a:spcAft>
                <a:spcPts val="600"/>
              </a:spcAft>
              <a:buFont typeface="Arial" panose="020B0604020202020204" pitchFamily="34" charset="0"/>
              <a:buChar char="•"/>
            </a:pPr>
            <a:endParaRPr lang="en-US" sz="1200" noProof="1">
              <a:solidFill>
                <a:schemeClr val="tx1">
                  <a:lumMod val="65000"/>
                  <a:lumOff val="35000"/>
                </a:schemeClr>
              </a:solidFill>
              <a:latin typeface="Verdana" panose="020B0604030504040204" pitchFamily="34" charset="0"/>
              <a:ea typeface="Verdana" panose="020B0604030504040204" pitchFamily="34" charset="0"/>
            </a:endParaRPr>
          </a:p>
        </p:txBody>
      </p:sp>
      <p:sp>
        <p:nvSpPr>
          <p:cNvPr id="28" name="Rectangle: Rounded Corners 27">
            <a:extLst>
              <a:ext uri="{FF2B5EF4-FFF2-40B4-BE49-F238E27FC236}">
                <a16:creationId xmlns:a16="http://schemas.microsoft.com/office/drawing/2014/main" id="{AFB1549A-2390-4107-98CA-055B9FD7D911}"/>
              </a:ext>
            </a:extLst>
          </p:cNvPr>
          <p:cNvSpPr/>
          <p:nvPr/>
        </p:nvSpPr>
        <p:spPr>
          <a:xfrm>
            <a:off x="249846" y="2096165"/>
            <a:ext cx="3398558" cy="4527353"/>
          </a:xfrm>
          <a:prstGeom prst="roundRect">
            <a:avLst>
              <a:gd name="adj" fmla="val 9950"/>
            </a:avLst>
          </a:prstGeom>
          <a:solidFill>
            <a:srgbClr val="F5F5F5"/>
          </a:solidFill>
          <a:ln w="12700">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19" tIns="45709" rIns="91419" bIns="45709" rtlCol="0" anchor="ctr"/>
          <a:lstStyle/>
          <a:p>
            <a:pPr marL="171416" indent="-171416">
              <a:spcAft>
                <a:spcPts val="600"/>
              </a:spcAft>
              <a:buFont typeface="Arial" panose="020B0604020202020204" pitchFamily="34" charset="0"/>
              <a:buChar char="•"/>
            </a:pPr>
            <a:r>
              <a:rPr lang="en-US" sz="1200" noProof="1">
                <a:solidFill>
                  <a:srgbClr val="FF0000"/>
                </a:solidFill>
                <a:latin typeface="Verdana" panose="020B0604030504040204" pitchFamily="34" charset="0"/>
                <a:ea typeface="Verdana" panose="020B0604030504040204" pitchFamily="34" charset="0"/>
                <a:cs typeface="+mn-lt"/>
              </a:rPr>
              <a:t>Assessments</a:t>
            </a:r>
            <a:r>
              <a:rPr lang="en-US" sz="1200" noProof="1">
                <a:solidFill>
                  <a:schemeClr val="tx1"/>
                </a:solidFill>
                <a:latin typeface="Verdana" panose="020B0604030504040204" pitchFamily="34" charset="0"/>
                <a:ea typeface="Verdana" panose="020B0604030504040204" pitchFamily="34" charset="0"/>
                <a:cs typeface="+mn-lt"/>
              </a:rPr>
              <a:t> carried out with stakeholders (e.g. intersessional IPCC reports, Global Stocktake, UNFCCC SBSTA, Antarctic Treaty, Arctic Council) addressing topics of carbon/climate neutrality, climate intervention, climate risks, adaptation and mitigation</a:t>
            </a:r>
            <a:endParaRPr lang="en-US" noProof="1">
              <a:solidFill>
                <a:schemeClr val="tx1"/>
              </a:solidFill>
              <a:latin typeface="Verdana" panose="020B0604030504040204" pitchFamily="34" charset="0"/>
              <a:ea typeface="Verdana" panose="020B0604030504040204" pitchFamily="34" charset="0"/>
              <a:cs typeface="Calibri"/>
            </a:endParaRPr>
          </a:p>
          <a:p>
            <a:pPr marL="171416" indent="-171416">
              <a:spcAft>
                <a:spcPts val="600"/>
              </a:spcAft>
              <a:buFont typeface="Arial" panose="020B0604020202020204" pitchFamily="34" charset="0"/>
              <a:buChar char="•"/>
            </a:pPr>
            <a:r>
              <a:rPr lang="en-US" sz="1200" noProof="1">
                <a:solidFill>
                  <a:srgbClr val="FF0000"/>
                </a:solidFill>
                <a:latin typeface="Verdana" panose="020B0604030504040204" pitchFamily="34" charset="0"/>
                <a:ea typeface="Verdana" panose="020B0604030504040204" pitchFamily="34" charset="0"/>
                <a:cs typeface="+mn-lt"/>
              </a:rPr>
              <a:t>Specific documents and products produced </a:t>
            </a:r>
            <a:r>
              <a:rPr lang="en-US" sz="1200" noProof="1">
                <a:solidFill>
                  <a:schemeClr val="tx1"/>
                </a:solidFill>
                <a:latin typeface="Verdana" panose="020B0604030504040204" pitchFamily="34" charset="0"/>
                <a:ea typeface="Verdana" panose="020B0604030504040204" pitchFamily="34" charset="0"/>
                <a:cs typeface="+mn-lt"/>
              </a:rPr>
              <a:t>(e.g. GHG Bulletin, United in Science Report, 10 New Insights in Climate Science) in support of climate policy</a:t>
            </a:r>
            <a:endParaRPr lang="en-US" dirty="0">
              <a:solidFill>
                <a:schemeClr val="tx1"/>
              </a:solidFill>
              <a:latin typeface="Verdana" panose="020B0604030504040204" pitchFamily="34" charset="0"/>
              <a:ea typeface="Verdana" panose="020B0604030504040204" pitchFamily="34" charset="0"/>
              <a:cs typeface="Calibri"/>
            </a:endParaRPr>
          </a:p>
          <a:p>
            <a:pPr>
              <a:spcAft>
                <a:spcPts val="600"/>
              </a:spcAft>
            </a:pPr>
            <a:endParaRPr lang="en-US" sz="1200" noProof="1">
              <a:solidFill>
                <a:schemeClr val="tx1"/>
              </a:solidFill>
              <a:latin typeface="Verdana" panose="020B0604030504040204" pitchFamily="34" charset="0"/>
              <a:ea typeface="Verdana" panose="020B0604030504040204" pitchFamily="34" charset="0"/>
            </a:endParaRPr>
          </a:p>
        </p:txBody>
      </p:sp>
      <p:sp>
        <p:nvSpPr>
          <p:cNvPr id="5" name="Rectangle">
            <a:extLst>
              <a:ext uri="{FF2B5EF4-FFF2-40B4-BE49-F238E27FC236}">
                <a16:creationId xmlns:a16="http://schemas.microsoft.com/office/drawing/2014/main" id="{7EDDB038-63A1-4E4A-A980-1B47C15ADC48}"/>
              </a:ext>
            </a:extLst>
          </p:cNvPr>
          <p:cNvSpPr/>
          <p:nvPr/>
        </p:nvSpPr>
        <p:spPr>
          <a:xfrm rot="5400000">
            <a:off x="1641697" y="750054"/>
            <a:ext cx="617620" cy="3401675"/>
          </a:xfrm>
          <a:prstGeom prst="rect">
            <a:avLst/>
          </a:prstGeom>
          <a:solidFill>
            <a:schemeClr val="accent3">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endParaRPr lang="en-US" sz="1300" b="1" noProof="1">
              <a:solidFill>
                <a:schemeClr val="bg1"/>
              </a:solidFill>
              <a:latin typeface="Verdana" panose="020B0604030504040204" pitchFamily="34" charset="0"/>
              <a:ea typeface="Verdana" panose="020B0604030504040204" pitchFamily="34" charset="0"/>
            </a:endParaRPr>
          </a:p>
        </p:txBody>
      </p:sp>
      <p:sp>
        <p:nvSpPr>
          <p:cNvPr id="6" name="Shape">
            <a:extLst>
              <a:ext uri="{FF2B5EF4-FFF2-40B4-BE49-F238E27FC236}">
                <a16:creationId xmlns:a16="http://schemas.microsoft.com/office/drawing/2014/main" id="{7D377316-D1CB-4FF8-B79F-F2340F49C916}"/>
              </a:ext>
            </a:extLst>
          </p:cNvPr>
          <p:cNvSpPr/>
          <p:nvPr/>
        </p:nvSpPr>
        <p:spPr>
          <a:xfrm rot="5400000">
            <a:off x="1788357" y="289715"/>
            <a:ext cx="322719" cy="34016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69" y="21600"/>
                </a:lnTo>
                <a:cubicBezTo>
                  <a:pt x="3656" y="21600"/>
                  <a:pt x="0" y="20976"/>
                  <a:pt x="0" y="20206"/>
                </a:cubicBezTo>
                <a:lnTo>
                  <a:pt x="0" y="1394"/>
                </a:lnTo>
                <a:cubicBezTo>
                  <a:pt x="0" y="624"/>
                  <a:pt x="3656" y="0"/>
                  <a:pt x="8169" y="0"/>
                </a:cubicBezTo>
                <a:lnTo>
                  <a:pt x="21600" y="0"/>
                </a:lnTo>
                <a:lnTo>
                  <a:pt x="21600" y="21600"/>
                </a:lnTo>
                <a:close/>
              </a:path>
            </a:pathLst>
          </a:custGeom>
          <a:solidFill>
            <a:schemeClr val="bg1">
              <a:lumMod val="50000"/>
            </a:schemeClr>
          </a:solidFill>
          <a:ln w="12700">
            <a:miter lim="400000"/>
          </a:ln>
        </p:spPr>
        <p:txBody>
          <a:bodyPr vert="vert270" lIns="38076" tIns="38076" rIns="38076" bIns="3807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chemeClr val="bg1"/>
                </a:solidFill>
                <a:latin typeface="Verdana" panose="020B0604030504040204" pitchFamily="34" charset="0"/>
                <a:ea typeface="Verdana" panose="020B0604030504040204" pitchFamily="34" charset="0"/>
              </a:rPr>
              <a:t>FOCUS AREA/OUTCOME A: </a:t>
            </a:r>
          </a:p>
        </p:txBody>
      </p:sp>
      <p:sp>
        <p:nvSpPr>
          <p:cNvPr id="54" name="Rectangle: Top Corners Rounded 53">
            <a:extLst>
              <a:ext uri="{FF2B5EF4-FFF2-40B4-BE49-F238E27FC236}">
                <a16:creationId xmlns:a16="http://schemas.microsoft.com/office/drawing/2014/main" id="{20AB9F96-1FA0-4AB8-B002-AA0C2082E74F}"/>
              </a:ext>
            </a:extLst>
          </p:cNvPr>
          <p:cNvSpPr/>
          <p:nvPr/>
        </p:nvSpPr>
        <p:spPr>
          <a:xfrm>
            <a:off x="137668" y="64768"/>
            <a:ext cx="10928959" cy="563142"/>
          </a:xfrm>
          <a:prstGeom prst="round2SameRect">
            <a:avLst/>
          </a:prstGeom>
          <a:solidFill>
            <a:srgbClr val="008A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a:latin typeface="Verdana" panose="020B0604030504040204" pitchFamily="34" charset="0"/>
                <a:ea typeface="Verdana" panose="020B0604030504040204" pitchFamily="34" charset="0"/>
              </a:rPr>
              <a:t>LONG-TERM GOAL 3. ADVANCE TARGETED RESEARCH:</a:t>
            </a:r>
          </a:p>
          <a:p>
            <a:pPr algn="ctr"/>
            <a:r>
              <a:rPr lang="en-US" sz="1050" i="1">
                <a:solidFill>
                  <a:schemeClr val="bg1"/>
                </a:solidFill>
                <a:latin typeface="Verdana" panose="020B0604030504040204" pitchFamily="34" charset="0"/>
                <a:ea typeface="Verdana" panose="020B0604030504040204" pitchFamily="34" charset="0"/>
              </a:rPr>
              <a:t>Leveraging leadership in science to improve understanding of the Earth system for enhanced services </a:t>
            </a:r>
          </a:p>
        </p:txBody>
      </p:sp>
      <p:sp>
        <p:nvSpPr>
          <p:cNvPr id="32" name="Rectangle: Rounded Corners 31">
            <a:extLst>
              <a:ext uri="{FF2B5EF4-FFF2-40B4-BE49-F238E27FC236}">
                <a16:creationId xmlns:a16="http://schemas.microsoft.com/office/drawing/2014/main" id="{B78447B7-AAF0-4ACE-AF6F-FB78B6E6F434}"/>
              </a:ext>
            </a:extLst>
          </p:cNvPr>
          <p:cNvSpPr/>
          <p:nvPr/>
        </p:nvSpPr>
        <p:spPr>
          <a:xfrm>
            <a:off x="3898236" y="1876557"/>
            <a:ext cx="3389755" cy="4760187"/>
          </a:xfrm>
          <a:prstGeom prst="roundRect">
            <a:avLst>
              <a:gd name="adj" fmla="val 9950"/>
            </a:avLst>
          </a:prstGeom>
          <a:solidFill>
            <a:srgbClr val="F5F5F5"/>
          </a:solidFill>
          <a:ln w="12700">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19" tIns="45709" rIns="91419" bIns="45709" rtlCol="0" anchor="ctr"/>
          <a:lstStyle/>
          <a:p>
            <a:pPr marL="171416" indent="-171416">
              <a:spcAft>
                <a:spcPts val="600"/>
              </a:spcAft>
              <a:buFont typeface="Arial" panose="020B0604020202020204" pitchFamily="34" charset="0"/>
              <a:buChar char="•"/>
            </a:pPr>
            <a:r>
              <a:rPr lang="en-US" sz="1200" noProof="1">
                <a:solidFill>
                  <a:srgbClr val="FF0000"/>
                </a:solidFill>
                <a:latin typeface="Verdana" panose="020B0604030504040204" pitchFamily="34" charset="0"/>
                <a:ea typeface="Verdana" panose="020B0604030504040204" pitchFamily="34" charset="0"/>
                <a:cs typeface="+mn-lt"/>
              </a:rPr>
              <a:t>Assessments</a:t>
            </a:r>
            <a:r>
              <a:rPr lang="en-US" sz="1200" noProof="1">
                <a:solidFill>
                  <a:schemeClr val="tx1"/>
                </a:solidFill>
                <a:latin typeface="Verdana" panose="020B0604030504040204" pitchFamily="34" charset="0"/>
                <a:ea typeface="Verdana" panose="020B0604030504040204" pitchFamily="34" charset="0"/>
                <a:cs typeface="+mn-lt"/>
              </a:rPr>
              <a:t> carried out with stakeholders (e.g. for Montreal Protocol and Vienna Convention, </a:t>
            </a:r>
            <a:r>
              <a:rPr lang="en-US" sz="1200" noProof="1">
                <a:solidFill>
                  <a:schemeClr val="tx1"/>
                </a:solidFill>
                <a:highlight>
                  <a:srgbClr val="FFFF00"/>
                </a:highlight>
                <a:latin typeface="Verdana" panose="020B0604030504040204" pitchFamily="34" charset="0"/>
                <a:ea typeface="Verdana" panose="020B0604030504040204" pitchFamily="34" charset="0"/>
                <a:cs typeface="+mn-lt"/>
              </a:rPr>
              <a:t>LRTAP Convention</a:t>
            </a:r>
            <a:r>
              <a:rPr lang="en-US" sz="1200" noProof="1">
                <a:solidFill>
                  <a:schemeClr val="tx1"/>
                </a:solidFill>
                <a:latin typeface="Verdana" panose="020B0604030504040204" pitchFamily="34" charset="0"/>
                <a:ea typeface="Verdana" panose="020B0604030504040204" pitchFamily="34" charset="0"/>
                <a:cs typeface="+mn-lt"/>
              </a:rPr>
              <a:t>, CCAC, GESAMP, Convention on Biodiversity etc.)</a:t>
            </a:r>
            <a:endParaRPr lang="en-US" noProof="1">
              <a:solidFill>
                <a:schemeClr val="tx1"/>
              </a:solidFill>
              <a:latin typeface="Verdana" panose="020B0604030504040204" pitchFamily="34" charset="0"/>
              <a:ea typeface="Verdana" panose="020B0604030504040204" pitchFamily="34" charset="0"/>
              <a:cs typeface="Calibri"/>
            </a:endParaRPr>
          </a:p>
          <a:p>
            <a:pPr marL="171416" indent="-171416">
              <a:spcAft>
                <a:spcPts val="600"/>
              </a:spcAft>
              <a:buFont typeface="Arial" panose="020B0604020202020204" pitchFamily="34" charset="0"/>
              <a:buChar char="•"/>
            </a:pPr>
            <a:r>
              <a:rPr lang="en-US" sz="1200" noProof="1">
                <a:solidFill>
                  <a:srgbClr val="FF0000"/>
                </a:solidFill>
                <a:latin typeface="Verdana" panose="020B0604030504040204" pitchFamily="34" charset="0"/>
                <a:ea typeface="Verdana" panose="020B0604030504040204" pitchFamily="34" charset="0"/>
                <a:cs typeface="+mn-lt"/>
              </a:rPr>
              <a:t>Specific documents and products produced </a:t>
            </a:r>
            <a:r>
              <a:rPr lang="en-US" sz="1200" noProof="1">
                <a:solidFill>
                  <a:schemeClr val="tx1"/>
                </a:solidFill>
                <a:latin typeface="Verdana" panose="020B0604030504040204" pitchFamily="34" charset="0"/>
                <a:ea typeface="Verdana" panose="020B0604030504040204" pitchFamily="34" charset="0"/>
                <a:cs typeface="+mn-lt"/>
              </a:rPr>
              <a:t>(e.g. </a:t>
            </a:r>
            <a:r>
              <a:rPr lang="en-US" sz="1200" noProof="1">
                <a:solidFill>
                  <a:schemeClr val="tx1"/>
                </a:solidFill>
                <a:highlight>
                  <a:srgbClr val="FFFF00"/>
                </a:highlight>
                <a:latin typeface="Verdana" panose="020B0604030504040204" pitchFamily="34" charset="0"/>
                <a:ea typeface="Verdana" panose="020B0604030504040204" pitchFamily="34" charset="0"/>
                <a:cs typeface="+mn-lt"/>
              </a:rPr>
              <a:t>Technical reports on air pollution,</a:t>
            </a:r>
            <a:r>
              <a:rPr lang="en-US" sz="1200" noProof="1">
                <a:solidFill>
                  <a:schemeClr val="tx1"/>
                </a:solidFill>
                <a:latin typeface="Verdana" panose="020B0604030504040204" pitchFamily="34" charset="0"/>
                <a:ea typeface="Verdana" panose="020B0604030504040204" pitchFamily="34" charset="0"/>
                <a:cs typeface="+mn-lt"/>
              </a:rPr>
              <a:t> deposition, stratospheric ozone, specific policy relevant data sets) in support of environmental policies</a:t>
            </a:r>
          </a:p>
          <a:p>
            <a:pPr>
              <a:spcAft>
                <a:spcPts val="600"/>
              </a:spcAft>
              <a:buFont typeface="Arial" panose="020B0604020202020204" pitchFamily="34" charset="0"/>
              <a:buChar char="•"/>
            </a:pPr>
            <a:endParaRPr lang="en-US" sz="1200" noProof="1">
              <a:solidFill>
                <a:schemeClr val="tx1"/>
              </a:solidFill>
              <a:latin typeface="Verdana" panose="020B0604030504040204" pitchFamily="34" charset="0"/>
              <a:ea typeface="Verdana" panose="020B0604030504040204" pitchFamily="34" charset="0"/>
              <a:cs typeface="+mn-lt"/>
            </a:endParaRPr>
          </a:p>
          <a:p>
            <a:pPr>
              <a:spcAft>
                <a:spcPts val="600"/>
              </a:spcAft>
            </a:pPr>
            <a:endParaRPr lang="en-US" dirty="0">
              <a:solidFill>
                <a:schemeClr val="tx1"/>
              </a:solidFill>
              <a:latin typeface="Verdana" panose="020B0604030504040204" pitchFamily="34" charset="0"/>
              <a:ea typeface="Verdana" panose="020B0604030504040204" pitchFamily="34" charset="0"/>
            </a:endParaRPr>
          </a:p>
        </p:txBody>
      </p:sp>
      <p:sp>
        <p:nvSpPr>
          <p:cNvPr id="33" name="Rectangle">
            <a:extLst>
              <a:ext uri="{FF2B5EF4-FFF2-40B4-BE49-F238E27FC236}">
                <a16:creationId xmlns:a16="http://schemas.microsoft.com/office/drawing/2014/main" id="{4CF40DCD-3167-4D1B-96BD-80F922BB9A6F}"/>
              </a:ext>
            </a:extLst>
          </p:cNvPr>
          <p:cNvSpPr/>
          <p:nvPr/>
        </p:nvSpPr>
        <p:spPr>
          <a:xfrm rot="5400000">
            <a:off x="5264126" y="747286"/>
            <a:ext cx="617622" cy="3401675"/>
          </a:xfrm>
          <a:prstGeom prst="rect">
            <a:avLst/>
          </a:prstGeom>
          <a:solidFill>
            <a:schemeClr val="accent3">
              <a:lumMod val="60000"/>
              <a:lumOff val="40000"/>
            </a:schemeClr>
          </a:solidFill>
          <a:ln w="12700">
            <a:miter lim="400000"/>
          </a:ln>
        </p:spPr>
        <p:txBody>
          <a:bodyPr lIns="38076" tIns="38076" rIns="38076" bIns="3807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defRPr>
            </a:pPr>
            <a:endParaRPr lang="en-US" sz="1200" noProof="1">
              <a:latin typeface="Verdana" panose="020B0604030504040204" pitchFamily="34" charset="0"/>
              <a:ea typeface="Verdana" panose="020B0604030504040204" pitchFamily="34" charset="0"/>
            </a:endParaRPr>
          </a:p>
        </p:txBody>
      </p:sp>
      <p:sp>
        <p:nvSpPr>
          <p:cNvPr id="44" name="Rectangle: Rounded Corners 43">
            <a:extLst>
              <a:ext uri="{FF2B5EF4-FFF2-40B4-BE49-F238E27FC236}">
                <a16:creationId xmlns:a16="http://schemas.microsoft.com/office/drawing/2014/main" id="{BF19ECBB-912F-4FD0-9086-3F2592FD43C8}"/>
              </a:ext>
            </a:extLst>
          </p:cNvPr>
          <p:cNvSpPr/>
          <p:nvPr/>
        </p:nvSpPr>
        <p:spPr>
          <a:xfrm>
            <a:off x="7526744" y="1894254"/>
            <a:ext cx="3383652" cy="4703406"/>
          </a:xfrm>
          <a:prstGeom prst="roundRect">
            <a:avLst>
              <a:gd name="adj" fmla="val 9950"/>
            </a:avLst>
          </a:prstGeom>
          <a:solidFill>
            <a:srgbClr val="F5F5F5"/>
          </a:solidFill>
          <a:ln w="12700">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19" tIns="45709" rIns="91419" bIns="45709" rtlCol="0" anchor="ctr"/>
          <a:lstStyle/>
          <a:p>
            <a:pPr marL="171416" indent="-171416">
              <a:spcAft>
                <a:spcPts val="600"/>
              </a:spcAft>
              <a:buFont typeface="Arial" panose="020B0604020202020204" pitchFamily="34" charset="0"/>
              <a:buChar char="•"/>
            </a:pPr>
            <a:r>
              <a:rPr lang="en-US" sz="1200" noProof="1">
                <a:solidFill>
                  <a:srgbClr val="FF0000"/>
                </a:solidFill>
                <a:latin typeface="Verdana"/>
                <a:ea typeface="Verdana"/>
                <a:cs typeface="+mn-lt"/>
              </a:rPr>
              <a:t>Assessments carried out with stakeholders </a:t>
            </a:r>
            <a:r>
              <a:rPr lang="en-US" sz="1200" noProof="1">
                <a:solidFill>
                  <a:schemeClr val="tx1"/>
                </a:solidFill>
                <a:latin typeface="Verdana"/>
                <a:ea typeface="Verdana"/>
                <a:cs typeface="+mn-lt"/>
              </a:rPr>
              <a:t>(e.g. Sendai Monitoring, UNDRR, RISK-KAN etc)</a:t>
            </a:r>
            <a:endParaRPr lang="en-US" sz="1200" noProof="1">
              <a:solidFill>
                <a:schemeClr val="tx1"/>
              </a:solidFill>
              <a:latin typeface="Verdana"/>
              <a:ea typeface="Verdana"/>
            </a:endParaRPr>
          </a:p>
          <a:p>
            <a:pPr marL="171416" indent="-171416">
              <a:spcAft>
                <a:spcPts val="600"/>
              </a:spcAft>
              <a:buFont typeface="Arial" panose="020B0604020202020204" pitchFamily="34" charset="0"/>
              <a:buChar char="•"/>
            </a:pPr>
            <a:r>
              <a:rPr lang="en-US" sz="1200" noProof="1">
                <a:solidFill>
                  <a:schemeClr val="tx1"/>
                </a:solidFill>
                <a:latin typeface="Verdana"/>
                <a:ea typeface="Verdana"/>
                <a:cs typeface="+mn-lt"/>
              </a:rPr>
              <a:t>Specific documents and products produced or contributed towards DRR policy (e.g. UNDRR Global Platform, Airborne Dust Bulletin)</a:t>
            </a:r>
          </a:p>
          <a:p>
            <a:pPr>
              <a:spcAft>
                <a:spcPts val="600"/>
              </a:spcAft>
            </a:pPr>
            <a:endParaRPr lang="en-US" dirty="0">
              <a:solidFill>
                <a:schemeClr val="tx1"/>
              </a:solidFill>
              <a:latin typeface="Verdana" panose="020B0604030504040204" pitchFamily="34" charset="0"/>
              <a:ea typeface="Verdana" panose="020B0604030504040204" pitchFamily="34" charset="0"/>
              <a:cs typeface="Calibri"/>
            </a:endParaRPr>
          </a:p>
          <a:p>
            <a:pPr>
              <a:spcAft>
                <a:spcPts val="600"/>
              </a:spcAft>
            </a:pPr>
            <a:endParaRPr lang="en-US" sz="1200" noProof="1">
              <a:solidFill>
                <a:schemeClr val="tx1">
                  <a:lumMod val="65000"/>
                  <a:lumOff val="35000"/>
                </a:schemeClr>
              </a:solidFill>
              <a:latin typeface="Verdana" panose="020B0604030504040204" pitchFamily="34" charset="0"/>
              <a:ea typeface="Verdana" panose="020B0604030504040204" pitchFamily="34" charset="0"/>
            </a:endParaRPr>
          </a:p>
        </p:txBody>
      </p:sp>
      <p:sp>
        <p:nvSpPr>
          <p:cNvPr id="45" name="Rectangle">
            <a:extLst>
              <a:ext uri="{FF2B5EF4-FFF2-40B4-BE49-F238E27FC236}">
                <a16:creationId xmlns:a16="http://schemas.microsoft.com/office/drawing/2014/main" id="{F33BA968-3FB5-4164-B99E-19E8D040CF32}"/>
              </a:ext>
            </a:extLst>
          </p:cNvPr>
          <p:cNvSpPr/>
          <p:nvPr/>
        </p:nvSpPr>
        <p:spPr>
          <a:xfrm rot="5400000">
            <a:off x="8915761" y="747288"/>
            <a:ext cx="617624" cy="3401675"/>
          </a:xfrm>
          <a:prstGeom prst="rect">
            <a:avLst/>
          </a:prstGeom>
          <a:solidFill>
            <a:schemeClr val="accent3">
              <a:lumMod val="60000"/>
              <a:lumOff val="40000"/>
            </a:schemeClr>
          </a:solidFill>
          <a:ln w="12700">
            <a:miter lim="400000"/>
          </a:ln>
        </p:spPr>
        <p:txBody>
          <a:bodyPr lIns="38076" tIns="38076" rIns="38076" bIns="3807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defRPr>
            </a:pPr>
            <a:endParaRPr lang="en-US" sz="1200" noProof="1">
              <a:latin typeface="Verdana" panose="020B0604030504040204" pitchFamily="34" charset="0"/>
              <a:ea typeface="Verdana" panose="020B0604030504040204" pitchFamily="34" charset="0"/>
            </a:endParaRPr>
          </a:p>
        </p:txBody>
      </p:sp>
      <p:sp>
        <p:nvSpPr>
          <p:cNvPr id="57" name="TextBox 56">
            <a:extLst>
              <a:ext uri="{FF2B5EF4-FFF2-40B4-BE49-F238E27FC236}">
                <a16:creationId xmlns:a16="http://schemas.microsoft.com/office/drawing/2014/main" id="{F7AE91D1-A831-4D0C-A3BE-77236728BCEB}"/>
              </a:ext>
            </a:extLst>
          </p:cNvPr>
          <p:cNvSpPr txBox="1"/>
          <p:nvPr/>
        </p:nvSpPr>
        <p:spPr>
          <a:xfrm>
            <a:off x="11253854" y="281176"/>
            <a:ext cx="701274" cy="230779"/>
          </a:xfrm>
          <a:prstGeom prst="rect">
            <a:avLst/>
          </a:prstGeom>
          <a:noFill/>
        </p:spPr>
        <p:txBody>
          <a:bodyPr wrap="square" rtlCol="0">
            <a:spAutoFit/>
          </a:bodyPr>
          <a:lstStyle/>
          <a:p>
            <a:pPr algn="ctr"/>
            <a:r>
              <a:rPr lang="en-US" sz="900" b="1">
                <a:latin typeface="Verdana" panose="020B0604030504040204" pitchFamily="34" charset="0"/>
                <a:ea typeface="Verdana" panose="020B0604030504040204" pitchFamily="34" charset="0"/>
              </a:rPr>
              <a:t>Impact</a:t>
            </a:r>
            <a:endParaRPr lang="en-GB" sz="900" b="1">
              <a:latin typeface="Verdana" panose="020B0604030504040204" pitchFamily="34" charset="0"/>
              <a:ea typeface="Verdana" panose="020B0604030504040204" pitchFamily="34" charset="0"/>
            </a:endParaRPr>
          </a:p>
        </p:txBody>
      </p:sp>
      <p:sp>
        <p:nvSpPr>
          <p:cNvPr id="58" name="TextBox 57">
            <a:extLst>
              <a:ext uri="{FF2B5EF4-FFF2-40B4-BE49-F238E27FC236}">
                <a16:creationId xmlns:a16="http://schemas.microsoft.com/office/drawing/2014/main" id="{DB04375C-D090-4E69-8EDF-49C1146B88E2}"/>
              </a:ext>
            </a:extLst>
          </p:cNvPr>
          <p:cNvSpPr txBox="1"/>
          <p:nvPr/>
        </p:nvSpPr>
        <p:spPr>
          <a:xfrm>
            <a:off x="11189192" y="1131882"/>
            <a:ext cx="830599" cy="230779"/>
          </a:xfrm>
          <a:prstGeom prst="rect">
            <a:avLst/>
          </a:prstGeom>
          <a:noFill/>
        </p:spPr>
        <p:txBody>
          <a:bodyPr wrap="square" rtlCol="0">
            <a:spAutoFit/>
          </a:bodyPr>
          <a:lstStyle/>
          <a:p>
            <a:pPr algn="ctr"/>
            <a:r>
              <a:rPr lang="en-US" sz="900" b="1">
                <a:latin typeface="Verdana" panose="020B0604030504040204" pitchFamily="34" charset="0"/>
                <a:ea typeface="Verdana" panose="020B0604030504040204" pitchFamily="34" charset="0"/>
              </a:rPr>
              <a:t>Outcome</a:t>
            </a:r>
            <a:endParaRPr lang="en-GB" sz="900" b="1">
              <a:latin typeface="Verdana" panose="020B0604030504040204" pitchFamily="34" charset="0"/>
              <a:ea typeface="Verdana" panose="020B0604030504040204" pitchFamily="34" charset="0"/>
            </a:endParaRPr>
          </a:p>
        </p:txBody>
      </p:sp>
      <p:sp>
        <p:nvSpPr>
          <p:cNvPr id="59" name="TextBox 58">
            <a:extLst>
              <a:ext uri="{FF2B5EF4-FFF2-40B4-BE49-F238E27FC236}">
                <a16:creationId xmlns:a16="http://schemas.microsoft.com/office/drawing/2014/main" id="{BA496B78-4E40-407A-BE5B-9EFC9E1A7F9E}"/>
              </a:ext>
            </a:extLst>
          </p:cNvPr>
          <p:cNvSpPr txBox="1"/>
          <p:nvPr/>
        </p:nvSpPr>
        <p:spPr>
          <a:xfrm>
            <a:off x="11043701" y="2437098"/>
            <a:ext cx="1121581" cy="369247"/>
          </a:xfrm>
          <a:prstGeom prst="rect">
            <a:avLst/>
          </a:prstGeom>
          <a:noFill/>
        </p:spPr>
        <p:txBody>
          <a:bodyPr wrap="square" rtlCol="0">
            <a:spAutoFit/>
          </a:bodyPr>
          <a:lstStyle/>
          <a:p>
            <a:pPr algn="ctr"/>
            <a:r>
              <a:rPr lang="en-US" sz="900" b="1">
                <a:latin typeface="Verdana" panose="020B0604030504040204" pitchFamily="34" charset="0"/>
                <a:ea typeface="Verdana" panose="020B0604030504040204" pitchFamily="34" charset="0"/>
              </a:rPr>
              <a:t>Intermediary outcomes</a:t>
            </a:r>
            <a:endParaRPr lang="en-GB" sz="900" b="1">
              <a:latin typeface="Verdana" panose="020B0604030504040204" pitchFamily="34" charset="0"/>
              <a:ea typeface="Verdana" panose="020B0604030504040204" pitchFamily="34" charset="0"/>
            </a:endParaRPr>
          </a:p>
        </p:txBody>
      </p:sp>
      <p:sp>
        <p:nvSpPr>
          <p:cNvPr id="60" name="TextBox 59">
            <a:extLst>
              <a:ext uri="{FF2B5EF4-FFF2-40B4-BE49-F238E27FC236}">
                <a16:creationId xmlns:a16="http://schemas.microsoft.com/office/drawing/2014/main" id="{07F8F7EC-534B-4CE6-834B-162C72EE2B4B}"/>
              </a:ext>
            </a:extLst>
          </p:cNvPr>
          <p:cNvSpPr txBox="1"/>
          <p:nvPr/>
        </p:nvSpPr>
        <p:spPr>
          <a:xfrm>
            <a:off x="11043701" y="4353024"/>
            <a:ext cx="1121581" cy="230779"/>
          </a:xfrm>
          <a:prstGeom prst="rect">
            <a:avLst/>
          </a:prstGeom>
          <a:noFill/>
        </p:spPr>
        <p:txBody>
          <a:bodyPr wrap="square" rtlCol="0">
            <a:spAutoFit/>
          </a:bodyPr>
          <a:lstStyle/>
          <a:p>
            <a:pPr algn="ctr"/>
            <a:r>
              <a:rPr lang="en-US" sz="900" b="1">
                <a:latin typeface="Verdana" panose="020B0604030504040204" pitchFamily="34" charset="0"/>
                <a:ea typeface="Verdana" panose="020B0604030504040204" pitchFamily="34" charset="0"/>
              </a:rPr>
              <a:t>Outputs</a:t>
            </a:r>
            <a:endParaRPr lang="en-GB" sz="900" b="1">
              <a:latin typeface="Verdana" panose="020B0604030504040204" pitchFamily="34" charset="0"/>
              <a:ea typeface="Verdana" panose="020B0604030504040204" pitchFamily="34" charset="0"/>
            </a:endParaRPr>
          </a:p>
        </p:txBody>
      </p:sp>
      <p:pic>
        <p:nvPicPr>
          <p:cNvPr id="7" name="Graphic 6" descr="Chevron arrows with solid fill">
            <a:extLst>
              <a:ext uri="{FF2B5EF4-FFF2-40B4-BE49-F238E27FC236}">
                <a16:creationId xmlns:a16="http://schemas.microsoft.com/office/drawing/2014/main" id="{8D87368A-6DCD-437D-9C97-0F9F4343F4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782302" y="1518445"/>
            <a:ext cx="335217" cy="335217"/>
          </a:xfrm>
          <a:prstGeom prst="rect">
            <a:avLst/>
          </a:prstGeom>
        </p:spPr>
      </p:pic>
      <p:pic>
        <p:nvPicPr>
          <p:cNvPr id="67" name="Graphic 66" descr="Chevron arrows with solid fill">
            <a:extLst>
              <a:ext uri="{FF2B5EF4-FFF2-40B4-BE49-F238E27FC236}">
                <a16:creationId xmlns:a16="http://schemas.microsoft.com/office/drawing/2014/main" id="{06ED9A5C-36E2-4926-BB90-14963FF0BC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385779" y="1518445"/>
            <a:ext cx="335217" cy="335217"/>
          </a:xfrm>
          <a:prstGeom prst="rect">
            <a:avLst/>
          </a:prstGeom>
        </p:spPr>
      </p:pic>
      <p:pic>
        <p:nvPicPr>
          <p:cNvPr id="68" name="Graphic 67" descr="Chevron arrows with solid fill">
            <a:extLst>
              <a:ext uri="{FF2B5EF4-FFF2-40B4-BE49-F238E27FC236}">
                <a16:creationId xmlns:a16="http://schemas.microsoft.com/office/drawing/2014/main" id="{DDB13066-BF3E-4B02-A93D-48883B1831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9047910" y="1518445"/>
            <a:ext cx="335217" cy="335217"/>
          </a:xfrm>
          <a:prstGeom prst="rect">
            <a:avLst/>
          </a:prstGeom>
        </p:spPr>
      </p:pic>
      <p:pic>
        <p:nvPicPr>
          <p:cNvPr id="70" name="Graphic 69" descr="Chevron arrows with solid fill">
            <a:extLst>
              <a:ext uri="{FF2B5EF4-FFF2-40B4-BE49-F238E27FC236}">
                <a16:creationId xmlns:a16="http://schemas.microsoft.com/office/drawing/2014/main" id="{D04184C8-40D5-4E7E-9779-390134812B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385778" y="474612"/>
            <a:ext cx="335217" cy="622781"/>
          </a:xfrm>
          <a:prstGeom prst="rect">
            <a:avLst/>
          </a:prstGeom>
        </p:spPr>
      </p:pic>
      <p:sp>
        <p:nvSpPr>
          <p:cNvPr id="55" name="Rectangle: Rounded Corners 54">
            <a:extLst>
              <a:ext uri="{FF2B5EF4-FFF2-40B4-BE49-F238E27FC236}">
                <a16:creationId xmlns:a16="http://schemas.microsoft.com/office/drawing/2014/main" id="{0FD4DE40-D2B6-412E-8A87-66FBA157EC1A}"/>
              </a:ext>
            </a:extLst>
          </p:cNvPr>
          <p:cNvSpPr/>
          <p:nvPr/>
        </p:nvSpPr>
        <p:spPr>
          <a:xfrm>
            <a:off x="255949" y="941378"/>
            <a:ext cx="10654448" cy="591806"/>
          </a:xfrm>
          <a:prstGeom prst="roundRect">
            <a:avLst>
              <a:gd name="adj" fmla="val 21816"/>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spcAft>
                <a:spcPts val="1200"/>
              </a:spcAft>
            </a:pPr>
            <a:r>
              <a:rPr lang="en-US" sz="1300" b="1" dirty="0">
                <a:solidFill>
                  <a:schemeClr val="bg1"/>
                </a:solidFill>
                <a:latin typeface="Verdana" panose="020B0604030504040204" pitchFamily="34" charset="0"/>
                <a:ea typeface="Verdana" panose="020B0604030504040204" pitchFamily="34" charset="0"/>
              </a:rPr>
              <a:t>STRATEGIC OBJECTIVE 3.3: </a:t>
            </a:r>
            <a:r>
              <a:rPr lang="en-US" sz="1300" dirty="0">
                <a:solidFill>
                  <a:schemeClr val="bg1"/>
                </a:solidFill>
                <a:latin typeface="Verdana" panose="020B0604030504040204" pitchFamily="34" charset="0"/>
                <a:ea typeface="Verdana" panose="020B0604030504040204" pitchFamily="34" charset="0"/>
              </a:rPr>
              <a:t>Advance and contribute to policy-relevant  science</a:t>
            </a:r>
          </a:p>
        </p:txBody>
      </p:sp>
      <p:sp>
        <p:nvSpPr>
          <p:cNvPr id="71" name="Shape">
            <a:extLst>
              <a:ext uri="{FF2B5EF4-FFF2-40B4-BE49-F238E27FC236}">
                <a16:creationId xmlns:a16="http://schemas.microsoft.com/office/drawing/2014/main" id="{E05D7ECF-6D08-4DF1-A8EC-969DF96A4131}"/>
              </a:ext>
            </a:extLst>
          </p:cNvPr>
          <p:cNvSpPr/>
          <p:nvPr/>
        </p:nvSpPr>
        <p:spPr>
          <a:xfrm rot="5400000">
            <a:off x="5411704" y="295465"/>
            <a:ext cx="322719" cy="34016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69" y="21600"/>
                </a:lnTo>
                <a:cubicBezTo>
                  <a:pt x="3656" y="21600"/>
                  <a:pt x="0" y="20976"/>
                  <a:pt x="0" y="20206"/>
                </a:cubicBezTo>
                <a:lnTo>
                  <a:pt x="0" y="1394"/>
                </a:lnTo>
                <a:cubicBezTo>
                  <a:pt x="0" y="624"/>
                  <a:pt x="3656" y="0"/>
                  <a:pt x="8169" y="0"/>
                </a:cubicBezTo>
                <a:lnTo>
                  <a:pt x="21600" y="0"/>
                </a:lnTo>
                <a:lnTo>
                  <a:pt x="21600" y="21600"/>
                </a:lnTo>
                <a:close/>
              </a:path>
            </a:pathLst>
          </a:custGeom>
          <a:solidFill>
            <a:schemeClr val="bg1">
              <a:lumMod val="50000"/>
            </a:schemeClr>
          </a:solidFill>
          <a:ln w="12700">
            <a:miter lim="400000"/>
          </a:ln>
        </p:spPr>
        <p:txBody>
          <a:bodyPr vert="vert270" lIns="38076" tIns="38076" rIns="38076" bIns="3807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chemeClr val="bg1"/>
                </a:solidFill>
                <a:latin typeface="Verdana" panose="020B0604030504040204" pitchFamily="34" charset="0"/>
                <a:ea typeface="Verdana" panose="020B0604030504040204" pitchFamily="34" charset="0"/>
              </a:rPr>
              <a:t>FOCUS AREA/OUTCOME B: </a:t>
            </a:r>
          </a:p>
        </p:txBody>
      </p:sp>
      <p:sp>
        <p:nvSpPr>
          <p:cNvPr id="72" name="Shape">
            <a:extLst>
              <a:ext uri="{FF2B5EF4-FFF2-40B4-BE49-F238E27FC236}">
                <a16:creationId xmlns:a16="http://schemas.microsoft.com/office/drawing/2014/main" id="{890DDB72-8DED-4F7B-8500-47E87E735EEE}"/>
              </a:ext>
            </a:extLst>
          </p:cNvPr>
          <p:cNvSpPr/>
          <p:nvPr/>
        </p:nvSpPr>
        <p:spPr>
          <a:xfrm rot="5400000">
            <a:off x="9063211" y="288463"/>
            <a:ext cx="322719" cy="34016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69" y="21600"/>
                </a:lnTo>
                <a:cubicBezTo>
                  <a:pt x="3656" y="21600"/>
                  <a:pt x="0" y="20976"/>
                  <a:pt x="0" y="20206"/>
                </a:cubicBezTo>
                <a:lnTo>
                  <a:pt x="0" y="1394"/>
                </a:lnTo>
                <a:cubicBezTo>
                  <a:pt x="0" y="624"/>
                  <a:pt x="3656" y="0"/>
                  <a:pt x="8169" y="0"/>
                </a:cubicBezTo>
                <a:lnTo>
                  <a:pt x="21600" y="0"/>
                </a:lnTo>
                <a:lnTo>
                  <a:pt x="21600" y="21600"/>
                </a:lnTo>
                <a:close/>
              </a:path>
            </a:pathLst>
          </a:custGeom>
          <a:solidFill>
            <a:schemeClr val="bg1">
              <a:lumMod val="50000"/>
            </a:schemeClr>
          </a:solidFill>
          <a:ln w="12700">
            <a:miter lim="400000"/>
          </a:ln>
        </p:spPr>
        <p:txBody>
          <a:bodyPr vert="vert270" lIns="38076" tIns="38076" rIns="38076" bIns="38076"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chemeClr val="bg1"/>
                </a:solidFill>
                <a:latin typeface="Verdana" panose="020B0604030504040204" pitchFamily="34" charset="0"/>
                <a:ea typeface="Verdana" panose="020B0604030504040204" pitchFamily="34" charset="0"/>
              </a:rPr>
              <a:t>FOCUS AREA/OUTCOME C: </a:t>
            </a:r>
          </a:p>
        </p:txBody>
      </p:sp>
      <p:sp>
        <p:nvSpPr>
          <p:cNvPr id="73" name="TextBox 72">
            <a:extLst>
              <a:ext uri="{FF2B5EF4-FFF2-40B4-BE49-F238E27FC236}">
                <a16:creationId xmlns:a16="http://schemas.microsoft.com/office/drawing/2014/main" id="{966634D5-CC22-463F-82B3-84CE5A6E3A7C}"/>
              </a:ext>
            </a:extLst>
          </p:cNvPr>
          <p:cNvSpPr txBox="1"/>
          <p:nvPr/>
        </p:nvSpPr>
        <p:spPr>
          <a:xfrm>
            <a:off x="3870984" y="2192001"/>
            <a:ext cx="3367880" cy="430787"/>
          </a:xfrm>
          <a:prstGeom prst="rect">
            <a:avLst/>
          </a:prstGeom>
          <a:solidFill>
            <a:schemeClr val="accent3">
              <a:lumMod val="60000"/>
              <a:lumOff val="40000"/>
            </a:schemeClr>
          </a:solidFill>
        </p:spPr>
        <p:txBody>
          <a:bodyPr wrap="square" lIns="91419" tIns="45709" rIns="91419" bIns="45709" anchor="t">
            <a:spAutoFit/>
          </a:bodyPr>
          <a:lstStyle/>
          <a:p>
            <a:pPr algn="ctr">
              <a:spcAft>
                <a:spcPts val="600"/>
              </a:spcAft>
            </a:pPr>
            <a:r>
              <a:rPr lang="en-US" sz="1100" dirty="0">
                <a:solidFill>
                  <a:schemeClr val="tx2"/>
                </a:solidFill>
                <a:latin typeface="Verdana" panose="020B0604030504040204" pitchFamily="34" charset="0"/>
                <a:ea typeface="Verdana" panose="020B0604030504040204" pitchFamily="34" charset="0"/>
              </a:rPr>
              <a:t>Knowledge base for relevant  environmental conventions and coalitions provided  </a:t>
            </a:r>
          </a:p>
        </p:txBody>
      </p:sp>
      <p:sp>
        <p:nvSpPr>
          <p:cNvPr id="74" name="TextBox 73">
            <a:extLst>
              <a:ext uri="{FF2B5EF4-FFF2-40B4-BE49-F238E27FC236}">
                <a16:creationId xmlns:a16="http://schemas.microsoft.com/office/drawing/2014/main" id="{8E1DB735-5AED-42B3-BBB2-624407E7111E}"/>
              </a:ext>
            </a:extLst>
          </p:cNvPr>
          <p:cNvSpPr txBox="1"/>
          <p:nvPr/>
        </p:nvSpPr>
        <p:spPr>
          <a:xfrm>
            <a:off x="251392" y="2358722"/>
            <a:ext cx="3367880" cy="430787"/>
          </a:xfrm>
          <a:prstGeom prst="rect">
            <a:avLst/>
          </a:prstGeom>
          <a:solidFill>
            <a:schemeClr val="accent3">
              <a:lumMod val="60000"/>
              <a:lumOff val="40000"/>
            </a:schemeClr>
          </a:solidFill>
        </p:spPr>
        <p:txBody>
          <a:bodyPr wrap="square">
            <a:spAutoFit/>
          </a:bodyPr>
          <a:lstStyle/>
          <a:p>
            <a:pPr algn="ctr">
              <a:spcAft>
                <a:spcPts val="600"/>
              </a:spcAft>
            </a:pPr>
            <a:r>
              <a:rPr lang="en-US" sz="1100" dirty="0">
                <a:solidFill>
                  <a:schemeClr val="tx2"/>
                </a:solidFill>
                <a:latin typeface="Verdana" panose="020B0604030504040204" pitchFamily="34" charset="0"/>
                <a:ea typeface="Verdana" panose="020B0604030504040204" pitchFamily="34" charset="0"/>
              </a:rPr>
              <a:t>The scientific basis to accelerate climate action strengthened</a:t>
            </a:r>
          </a:p>
        </p:txBody>
      </p:sp>
      <p:sp>
        <p:nvSpPr>
          <p:cNvPr id="75" name="TextBox 74">
            <a:extLst>
              <a:ext uri="{FF2B5EF4-FFF2-40B4-BE49-F238E27FC236}">
                <a16:creationId xmlns:a16="http://schemas.microsoft.com/office/drawing/2014/main" id="{6DBAAB92-4157-4BE7-9B22-504CC6C7A821}"/>
              </a:ext>
            </a:extLst>
          </p:cNvPr>
          <p:cNvSpPr txBox="1"/>
          <p:nvPr/>
        </p:nvSpPr>
        <p:spPr>
          <a:xfrm>
            <a:off x="7540631" y="2363539"/>
            <a:ext cx="3367880" cy="430787"/>
          </a:xfrm>
          <a:prstGeom prst="rect">
            <a:avLst/>
          </a:prstGeom>
          <a:solidFill>
            <a:schemeClr val="accent3">
              <a:lumMod val="60000"/>
              <a:lumOff val="40000"/>
            </a:schemeClr>
          </a:solidFill>
        </p:spPr>
        <p:txBody>
          <a:bodyPr wrap="square">
            <a:spAutoFit/>
          </a:bodyPr>
          <a:lstStyle/>
          <a:p>
            <a:pPr algn="ctr">
              <a:spcAft>
                <a:spcPts val="600"/>
              </a:spcAft>
            </a:pPr>
            <a:r>
              <a:rPr lang="en-US" sz="1100" dirty="0">
                <a:solidFill>
                  <a:schemeClr val="tx2"/>
                </a:solidFill>
                <a:latin typeface="Verdana" panose="020B0604030504040204" pitchFamily="34" charset="0"/>
                <a:ea typeface="Verdana" panose="020B0604030504040204" pitchFamily="34" charset="0"/>
              </a:rPr>
              <a:t>The knowledge base to advance Sendai objectives enhanced</a:t>
            </a:r>
          </a:p>
        </p:txBody>
      </p:sp>
      <p:cxnSp>
        <p:nvCxnSpPr>
          <p:cNvPr id="79" name="Straight Arrow Connector 78">
            <a:extLst>
              <a:ext uri="{FF2B5EF4-FFF2-40B4-BE49-F238E27FC236}">
                <a16:creationId xmlns:a16="http://schemas.microsoft.com/office/drawing/2014/main" id="{33E7EAC3-880A-4ADF-92F4-ADBA8CAB4B63}"/>
              </a:ext>
            </a:extLst>
          </p:cNvPr>
          <p:cNvCxnSpPr>
            <a:cxnSpLocks/>
          </p:cNvCxnSpPr>
          <p:nvPr/>
        </p:nvCxnSpPr>
        <p:spPr>
          <a:xfrm flipV="1">
            <a:off x="11604491" y="1362660"/>
            <a:ext cx="0" cy="102779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69093E45-BA89-4D17-8359-6ED9AB5CB84E}"/>
              </a:ext>
            </a:extLst>
          </p:cNvPr>
          <p:cNvCxnSpPr>
            <a:cxnSpLocks/>
          </p:cNvCxnSpPr>
          <p:nvPr/>
        </p:nvCxnSpPr>
        <p:spPr>
          <a:xfrm flipV="1">
            <a:off x="11602348" y="558145"/>
            <a:ext cx="4285" cy="57373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06539845-A092-43D2-8AF1-1D5044CFF420}"/>
              </a:ext>
            </a:extLst>
          </p:cNvPr>
          <p:cNvSpPr/>
          <p:nvPr/>
        </p:nvSpPr>
        <p:spPr>
          <a:xfrm>
            <a:off x="4086431" y="2820428"/>
            <a:ext cx="2902581" cy="1044102"/>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dirty="0"/>
          </a:p>
        </p:txBody>
      </p:sp>
    </p:spTree>
    <p:extLst>
      <p:ext uri="{BB962C8B-B14F-4D97-AF65-F5344CB8AC3E}">
        <p14:creationId xmlns:p14="http://schemas.microsoft.com/office/powerpoint/2010/main" val="300879704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84216" y="84452"/>
            <a:ext cx="10838575" cy="544980"/>
          </a:xfrm>
          <a:prstGeom prst="rect">
            <a:avLst/>
          </a:prstGeom>
        </p:spPr>
        <p:txBody>
          <a:bodyPr vert="horz" lIns="121871" tIns="60935" rIns="121871" bIns="60935" rtlCol="0" anchor="ctr">
            <a:noAutofit/>
          </a:bodyPr>
          <a:lstStyle>
            <a:lvl1pPr algn="ctr" defTabSz="609493" rtl="0" eaLnBrk="1" latinLnBrk="0" hangingPunct="1">
              <a:spcBef>
                <a:spcPct val="0"/>
              </a:spcBef>
              <a:buNone/>
              <a:defRPr sz="5900" kern="1200">
                <a:solidFill>
                  <a:schemeClr val="tx1"/>
                </a:solidFill>
                <a:latin typeface="+mj-lt"/>
                <a:ea typeface="+mj-ea"/>
                <a:cs typeface="+mj-cs"/>
              </a:defRPr>
            </a:lvl1pPr>
          </a:lstStyle>
          <a:p>
            <a:pPr defTabSz="609371"/>
            <a:r>
              <a:rPr lang="en-US" sz="3200" dirty="0">
                <a:solidFill>
                  <a:srgbClr val="0070C0"/>
                </a:solidFill>
                <a:latin typeface="Verdana" panose="020B0604030504040204" pitchFamily="34" charset="0"/>
                <a:ea typeface="Verdana" panose="020B0604030504040204" pitchFamily="34" charset="0"/>
                <a:cs typeface="Verdana" panose="020B0604030504040204" pitchFamily="34" charset="0"/>
              </a:rPr>
              <a:t>Initial brainstorming on new GAW IP</a:t>
            </a:r>
          </a:p>
        </p:txBody>
      </p:sp>
      <p:pic>
        <p:nvPicPr>
          <p:cNvPr id="8" name="Picture 7">
            <a:extLst>
              <a:ext uri="{FF2B5EF4-FFF2-40B4-BE49-F238E27FC236}">
                <a16:creationId xmlns:a16="http://schemas.microsoft.com/office/drawing/2014/main" id="{C7F47BDF-A2B5-439D-A700-EA2DD4D4AA41}"/>
              </a:ext>
            </a:extLst>
          </p:cNvPr>
          <p:cNvPicPr>
            <a:picLocks noChangeAspect="1"/>
          </p:cNvPicPr>
          <p:nvPr/>
        </p:nvPicPr>
        <p:blipFill rotWithShape="1">
          <a:blip r:embed="rId3"/>
          <a:srcRect l="-1" t="14306" r="36563" b="7083"/>
          <a:stretch/>
        </p:blipFill>
        <p:spPr>
          <a:xfrm>
            <a:off x="762000" y="819149"/>
            <a:ext cx="7734300" cy="5391151"/>
          </a:xfrm>
          <a:prstGeom prst="rect">
            <a:avLst/>
          </a:prstGeom>
        </p:spPr>
      </p:pic>
      <p:sp>
        <p:nvSpPr>
          <p:cNvPr id="10" name="TextBox 9">
            <a:extLst>
              <a:ext uri="{FF2B5EF4-FFF2-40B4-BE49-F238E27FC236}">
                <a16:creationId xmlns:a16="http://schemas.microsoft.com/office/drawing/2014/main" id="{6A0AB844-583E-4A31-A715-45E60E3EF968}"/>
              </a:ext>
            </a:extLst>
          </p:cNvPr>
          <p:cNvSpPr txBox="1"/>
          <p:nvPr/>
        </p:nvSpPr>
        <p:spPr>
          <a:xfrm>
            <a:off x="8622031" y="2466973"/>
            <a:ext cx="3257550" cy="1754326"/>
          </a:xfrm>
          <a:prstGeom prst="rect">
            <a:avLst/>
          </a:prstGeom>
          <a:noFill/>
        </p:spPr>
        <p:txBody>
          <a:bodyPr wrap="square" rtlCol="0">
            <a:spAutoFit/>
          </a:bodyPr>
          <a:lstStyle/>
          <a:p>
            <a:r>
              <a:rPr lang="en-US" dirty="0"/>
              <a:t>TOOLS:</a:t>
            </a:r>
          </a:p>
          <a:p>
            <a:pPr marL="285750" indent="-285750">
              <a:buFontTx/>
              <a:buChar char="-"/>
            </a:pPr>
            <a:r>
              <a:rPr lang="en-US" dirty="0"/>
              <a:t>Observational infrastructure</a:t>
            </a:r>
          </a:p>
          <a:p>
            <a:pPr marL="285750" indent="-285750">
              <a:buFontTx/>
              <a:buChar char="-"/>
            </a:pPr>
            <a:r>
              <a:rPr lang="en-US" dirty="0"/>
              <a:t>Modeling and forecasting</a:t>
            </a:r>
          </a:p>
          <a:p>
            <a:pPr marL="285750" indent="-285750">
              <a:buFontTx/>
              <a:buChar char="-"/>
            </a:pPr>
            <a:r>
              <a:rPr lang="en-US" dirty="0"/>
              <a:t>Data management</a:t>
            </a:r>
          </a:p>
          <a:p>
            <a:pPr marL="285750" indent="-285750">
              <a:buFontTx/>
              <a:buChar char="-"/>
            </a:pPr>
            <a:r>
              <a:rPr lang="en-US" dirty="0"/>
              <a:t>Capacity development</a:t>
            </a:r>
          </a:p>
          <a:p>
            <a:pPr marL="285750" indent="-285750">
              <a:buFontTx/>
              <a:buChar char="-"/>
            </a:pPr>
            <a:r>
              <a:rPr lang="en-US" dirty="0"/>
              <a:t>Delivery mechanisms</a:t>
            </a:r>
            <a:endParaRPr lang="en-CH" dirty="0"/>
          </a:p>
        </p:txBody>
      </p:sp>
      <p:sp>
        <p:nvSpPr>
          <p:cNvPr id="11" name="Arrow: Down 10">
            <a:extLst>
              <a:ext uri="{FF2B5EF4-FFF2-40B4-BE49-F238E27FC236}">
                <a16:creationId xmlns:a16="http://schemas.microsoft.com/office/drawing/2014/main" id="{5F26FFCE-244E-4B39-8EA9-DA06A1A77976}"/>
              </a:ext>
            </a:extLst>
          </p:cNvPr>
          <p:cNvSpPr/>
          <p:nvPr/>
        </p:nvSpPr>
        <p:spPr>
          <a:xfrm>
            <a:off x="9639300" y="1695450"/>
            <a:ext cx="590550" cy="6572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3" name="TextBox 12">
            <a:extLst>
              <a:ext uri="{FF2B5EF4-FFF2-40B4-BE49-F238E27FC236}">
                <a16:creationId xmlns:a16="http://schemas.microsoft.com/office/drawing/2014/main" id="{D0688B47-75F6-42E0-971C-384C9969B523}"/>
              </a:ext>
            </a:extLst>
          </p:cNvPr>
          <p:cNvSpPr txBox="1"/>
          <p:nvPr/>
        </p:nvSpPr>
        <p:spPr>
          <a:xfrm>
            <a:off x="9498331" y="1230869"/>
            <a:ext cx="1836419" cy="369332"/>
          </a:xfrm>
          <a:prstGeom prst="rect">
            <a:avLst/>
          </a:prstGeom>
          <a:noFill/>
        </p:spPr>
        <p:txBody>
          <a:bodyPr wrap="square" rtlCol="0">
            <a:spAutoFit/>
          </a:bodyPr>
          <a:lstStyle/>
          <a:p>
            <a:r>
              <a:rPr lang="en-US" dirty="0"/>
              <a:t>RISKS</a:t>
            </a:r>
            <a:endParaRPr lang="en-CH" dirty="0"/>
          </a:p>
        </p:txBody>
      </p:sp>
      <p:sp>
        <p:nvSpPr>
          <p:cNvPr id="15" name="Arrow: Down 14">
            <a:extLst>
              <a:ext uri="{FF2B5EF4-FFF2-40B4-BE49-F238E27FC236}">
                <a16:creationId xmlns:a16="http://schemas.microsoft.com/office/drawing/2014/main" id="{C2290206-B416-4177-B311-96D4BE60A6E4}"/>
              </a:ext>
            </a:extLst>
          </p:cNvPr>
          <p:cNvSpPr/>
          <p:nvPr/>
        </p:nvSpPr>
        <p:spPr>
          <a:xfrm>
            <a:off x="9934575" y="4297500"/>
            <a:ext cx="447675" cy="71265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6" name="TextBox 15">
            <a:extLst>
              <a:ext uri="{FF2B5EF4-FFF2-40B4-BE49-F238E27FC236}">
                <a16:creationId xmlns:a16="http://schemas.microsoft.com/office/drawing/2014/main" id="{3D4A22F4-BAF1-4C5E-B4CE-C1A87D64FD70}"/>
              </a:ext>
            </a:extLst>
          </p:cNvPr>
          <p:cNvSpPr txBox="1"/>
          <p:nvPr/>
        </p:nvSpPr>
        <p:spPr>
          <a:xfrm>
            <a:off x="9184006" y="5240473"/>
            <a:ext cx="2133600" cy="1200329"/>
          </a:xfrm>
          <a:prstGeom prst="rect">
            <a:avLst/>
          </a:prstGeom>
          <a:noFill/>
        </p:spPr>
        <p:txBody>
          <a:bodyPr wrap="square" rtlCol="0">
            <a:spAutoFit/>
          </a:bodyPr>
          <a:lstStyle/>
          <a:p>
            <a:pPr algn="ctr"/>
            <a:r>
              <a:rPr lang="en-US" dirty="0"/>
              <a:t>HOW</a:t>
            </a:r>
          </a:p>
          <a:p>
            <a:pPr algn="ctr"/>
            <a:r>
              <a:rPr lang="en-US" dirty="0"/>
              <a:t>(ways on how to deliver the objectives)</a:t>
            </a:r>
            <a:endParaRPr lang="en-CH" dirty="0"/>
          </a:p>
        </p:txBody>
      </p:sp>
    </p:spTree>
    <p:extLst>
      <p:ext uri="{BB962C8B-B14F-4D97-AF65-F5344CB8AC3E}">
        <p14:creationId xmlns:p14="http://schemas.microsoft.com/office/powerpoint/2010/main" val="58501801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DCB4BD-F6B2-4538-9533-3AC2062141AA}"/>
              </a:ext>
            </a:extLst>
          </p:cNvPr>
          <p:cNvSpPr/>
          <p:nvPr/>
        </p:nvSpPr>
        <p:spPr>
          <a:xfrm>
            <a:off x="16806" y="2711961"/>
            <a:ext cx="1774673" cy="329321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FBDFC72-6467-4EB4-AABC-43A28233E33F}"/>
              </a:ext>
            </a:extLst>
          </p:cNvPr>
          <p:cNvSpPr txBox="1"/>
          <p:nvPr/>
        </p:nvSpPr>
        <p:spPr>
          <a:xfrm>
            <a:off x="144011" y="136525"/>
            <a:ext cx="11903978"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Calibri" panose="020F0502020204030204"/>
                <a:ea typeface="+mn-ea"/>
                <a:cs typeface="+mn-cs"/>
              </a:rPr>
              <a:t>GAW --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Research </a:t>
            </a:r>
            <a:r>
              <a:rPr kumimoji="0" lang="en-US" sz="2000" b="1" i="0" u="none" strike="noStrike" kern="1200" cap="none" spc="0" normalizeH="0" baseline="0" noProof="0" dirty="0" err="1">
                <a:ln>
                  <a:noFill/>
                </a:ln>
                <a:solidFill>
                  <a:srgbClr val="FF0000"/>
                </a:solidFill>
                <a:effectLst/>
                <a:uLnTx/>
                <a:uFillTx/>
                <a:latin typeface="Calibri" panose="020F0502020204030204"/>
                <a:ea typeface="+mn-ea"/>
                <a:cs typeface="+mn-cs"/>
              </a:rPr>
              <a:t>Programme</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Focused on Enabling Atmospheric Composition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Approach</a:t>
            </a:r>
            <a:r>
              <a:rPr kumimoji="0" lang="en-US" sz="2000" b="0" i="1" u="none" strike="noStrike" kern="1200" cap="none" spc="0" normalizeH="0" baseline="0" noProof="0" dirty="0">
                <a:ln>
                  <a:noFill/>
                </a:ln>
                <a:solidFill>
                  <a:srgbClr val="FF0000"/>
                </a:solidFill>
                <a:effectLst/>
                <a:uLnTx/>
                <a:uFillTx/>
                <a:latin typeface="Calibri" panose="020F0502020204030204"/>
                <a:ea typeface="+mn-ea"/>
                <a:cs typeface="+mn-cs"/>
              </a:rPr>
              <a:t>: by advancing and enhancing atmospheric composition related services for society through improved understanding of the roles of aerosols, reactive gases and greenhouse gases in the Earth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DF54455-6476-41B7-9175-03CE560388BA}"/>
              </a:ext>
            </a:extLst>
          </p:cNvPr>
          <p:cNvSpPr/>
          <p:nvPr/>
        </p:nvSpPr>
        <p:spPr>
          <a:xfrm>
            <a:off x="5616951" y="2692697"/>
            <a:ext cx="1542944" cy="8824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AC @ Weather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Interface</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03AB13-5801-4AEC-90CF-B1265E83828E}"/>
              </a:ext>
            </a:extLst>
          </p:cNvPr>
          <p:cNvSpPr/>
          <p:nvPr/>
        </p:nvSpPr>
        <p:spPr>
          <a:xfrm>
            <a:off x="7261409" y="2681678"/>
            <a:ext cx="1551443" cy="8824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AC @ Climate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Interface</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0C0E298-E769-4A53-85F4-9A359F605F13}"/>
              </a:ext>
            </a:extLst>
          </p:cNvPr>
          <p:cNvSpPr/>
          <p:nvPr/>
        </p:nvSpPr>
        <p:spPr>
          <a:xfrm>
            <a:off x="3752485" y="2692697"/>
            <a:ext cx="1786039" cy="87143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AC @ Process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Understanding Interface</a:t>
            </a:r>
          </a:p>
        </p:txBody>
      </p:sp>
      <p:sp>
        <p:nvSpPr>
          <p:cNvPr id="12" name="Rectangle 11">
            <a:extLst>
              <a:ext uri="{FF2B5EF4-FFF2-40B4-BE49-F238E27FC236}">
                <a16:creationId xmlns:a16="http://schemas.microsoft.com/office/drawing/2014/main" id="{69EDB23B-5772-4BE1-9C25-C53BE6339A6E}"/>
              </a:ext>
            </a:extLst>
          </p:cNvPr>
          <p:cNvSpPr/>
          <p:nvPr/>
        </p:nvSpPr>
        <p:spPr>
          <a:xfrm>
            <a:off x="8933237" y="2681678"/>
            <a:ext cx="1467966" cy="86464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AC @ DRR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Interface</a:t>
            </a:r>
          </a:p>
        </p:txBody>
      </p:sp>
      <p:sp>
        <p:nvSpPr>
          <p:cNvPr id="13" name="Rectangle 12">
            <a:extLst>
              <a:ext uri="{FF2B5EF4-FFF2-40B4-BE49-F238E27FC236}">
                <a16:creationId xmlns:a16="http://schemas.microsoft.com/office/drawing/2014/main" id="{A3A002D1-261F-449F-97AB-937A4D5BD27B}"/>
              </a:ext>
            </a:extLst>
          </p:cNvPr>
          <p:cNvSpPr/>
          <p:nvPr/>
        </p:nvSpPr>
        <p:spPr>
          <a:xfrm>
            <a:off x="10569843" y="2681678"/>
            <a:ext cx="1432556" cy="8599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AC @ Env Policy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Interface</a:t>
            </a:r>
          </a:p>
        </p:txBody>
      </p:sp>
      <p:sp>
        <p:nvSpPr>
          <p:cNvPr id="14" name="TextBox 13">
            <a:extLst>
              <a:ext uri="{FF2B5EF4-FFF2-40B4-BE49-F238E27FC236}">
                <a16:creationId xmlns:a16="http://schemas.microsoft.com/office/drawing/2014/main" id="{3FEEAB32-DF7A-4CA8-923D-9E0DDBF34DBF}"/>
              </a:ext>
            </a:extLst>
          </p:cNvPr>
          <p:cNvSpPr txBox="1"/>
          <p:nvPr/>
        </p:nvSpPr>
        <p:spPr>
          <a:xfrm>
            <a:off x="7301806" y="3775239"/>
            <a:ext cx="1620720" cy="2369880"/>
          </a:xfrm>
          <a:prstGeom prst="rect">
            <a:avLst/>
          </a:prstGeom>
          <a:solidFill>
            <a:schemeClr val="bg1"/>
          </a:solidFill>
        </p:spPr>
        <p:txBody>
          <a:bodyPr wrap="square" rtlCol="0">
            <a:spAutoFit/>
          </a:bodyPr>
          <a:lstStyle/>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Radiative forcing gases and aerosols</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Biomass burning </a:t>
            </a:r>
            <a:r>
              <a:rPr kumimoji="0" lang="en-US" sz="1600" b="0" i="0" u="none" strike="noStrike" kern="1200" cap="none" spc="0" normalizeH="0" baseline="0" noProof="0" dirty="0" err="1">
                <a:ln>
                  <a:noFill/>
                </a:ln>
                <a:solidFill>
                  <a:prstClr val="black"/>
                </a:solidFill>
                <a:effectLst/>
                <a:uLnTx/>
                <a:uFillTx/>
                <a:latin typeface="Arial Narrow" panose="020B0606020202030204" pitchFamily="34" charset="0"/>
              </a:rPr>
              <a:t>freq</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/intensity</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Exacerbation of air 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B79BAD8-FA18-46A3-9174-44381AB787C1}"/>
              </a:ext>
            </a:extLst>
          </p:cNvPr>
          <p:cNvSpPr txBox="1"/>
          <p:nvPr/>
        </p:nvSpPr>
        <p:spPr>
          <a:xfrm>
            <a:off x="5591637" y="3699775"/>
            <a:ext cx="1542474" cy="3170099"/>
          </a:xfrm>
          <a:prstGeom prst="rect">
            <a:avLst/>
          </a:prstGeom>
          <a:noFill/>
        </p:spPr>
        <p:txBody>
          <a:bodyPr wrap="square" rtlCol="0">
            <a:spAutoFit/>
          </a:bodyPr>
          <a:lstStyle/>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Improved cloud/</a:t>
            </a:r>
            <a:r>
              <a:rPr kumimoji="0" lang="en-US" sz="1600" b="0" i="0" u="none" strike="noStrike" kern="1200" cap="none" spc="0" normalizeH="0" baseline="0" noProof="0" dirty="0" err="1">
                <a:ln>
                  <a:noFill/>
                </a:ln>
                <a:solidFill>
                  <a:prstClr val="black"/>
                </a:solidFill>
                <a:effectLst/>
                <a:uLnTx/>
                <a:uFillTx/>
                <a:latin typeface="Arial Narrow" panose="020B0606020202030204" pitchFamily="34" charset="0"/>
              </a:rPr>
              <a:t>prec</a:t>
            </a:r>
            <a:endPar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ndParaRP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S2S pred.</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SDS</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Fires</a:t>
            </a:r>
          </a:p>
          <a:p>
            <a:pPr marL="112713" lvl="0" indent="-112713" defTabSz="914400">
              <a:buFont typeface="Arial" panose="020B0604020202020204" pitchFamily="34" charset="0"/>
              <a:buChar char="•"/>
            </a:pPr>
            <a:r>
              <a:rPr lang="en-US" sz="1600" dirty="0">
                <a:solidFill>
                  <a:prstClr val="black"/>
                </a:solidFill>
                <a:latin typeface="Arial Narrow" panose="020B0606020202030204" pitchFamily="34" charset="0"/>
              </a:rPr>
              <a:t>Emission inversion capability</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94FE7D9-91E7-4B8B-8452-280AA82320BE}"/>
              </a:ext>
            </a:extLst>
          </p:cNvPr>
          <p:cNvSpPr txBox="1"/>
          <p:nvPr/>
        </p:nvSpPr>
        <p:spPr>
          <a:xfrm>
            <a:off x="3871058" y="3689567"/>
            <a:ext cx="1576906" cy="2554545"/>
          </a:xfrm>
          <a:prstGeom prst="rect">
            <a:avLst/>
          </a:prstGeom>
          <a:noFill/>
        </p:spPr>
        <p:txBody>
          <a:bodyPr wrap="square" rtlCol="0">
            <a:spAutoFit/>
          </a:bodyPr>
          <a:lstStyle/>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PBL</a:t>
            </a:r>
          </a:p>
          <a:p>
            <a:pPr marL="112713" lvl="0" indent="-112713" defTabSz="914400">
              <a:buFont typeface="Arial" panose="020B0604020202020204" pitchFamily="34" charset="0"/>
              <a:buChar cha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Emissions and a</a:t>
            </a:r>
            <a:r>
              <a:rPr lang="en-US" sz="1600" dirty="0" err="1">
                <a:solidFill>
                  <a:prstClr val="black"/>
                </a:solidFill>
                <a:latin typeface="Arial Narrow" panose="020B0606020202030204" pitchFamily="34" charset="0"/>
              </a:rPr>
              <a:t>ttribution</a:t>
            </a:r>
            <a:r>
              <a:rPr lang="en-US" sz="1600" dirty="0">
                <a:solidFill>
                  <a:prstClr val="black"/>
                </a:solidFill>
                <a:latin typeface="Arial Narrow" panose="020B0606020202030204" pitchFamily="34" charset="0"/>
              </a:rPr>
              <a:t> </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Deposition</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Chemistry related to improved prediction</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Better </a:t>
            </a:r>
            <a:r>
              <a:rPr kumimoji="0" lang="en-US" sz="1600" b="0" i="0" u="none" strike="noStrike" kern="1200" cap="none" spc="0" normalizeH="0" baseline="0" noProof="0" dirty="0" err="1">
                <a:ln>
                  <a:noFill/>
                </a:ln>
                <a:solidFill>
                  <a:prstClr val="black"/>
                </a:solidFill>
                <a:effectLst/>
                <a:uLnTx/>
                <a:uFillTx/>
                <a:latin typeface="Arial Narrow" panose="020B0606020202030204" pitchFamily="34" charset="0"/>
              </a:rPr>
              <a:t>parame-terizations</a:t>
            </a:r>
            <a:endPar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ndParaRPr>
          </a:p>
        </p:txBody>
      </p:sp>
      <p:sp>
        <p:nvSpPr>
          <p:cNvPr id="17" name="TextBox 16">
            <a:extLst>
              <a:ext uri="{FF2B5EF4-FFF2-40B4-BE49-F238E27FC236}">
                <a16:creationId xmlns:a16="http://schemas.microsoft.com/office/drawing/2014/main" id="{966E2F9D-DF7A-4150-8A75-33D26074A59F}"/>
              </a:ext>
            </a:extLst>
          </p:cNvPr>
          <p:cNvSpPr txBox="1"/>
          <p:nvPr/>
        </p:nvSpPr>
        <p:spPr>
          <a:xfrm>
            <a:off x="8922526" y="3770877"/>
            <a:ext cx="1450617" cy="2123658"/>
          </a:xfrm>
          <a:prstGeom prst="rect">
            <a:avLst/>
          </a:prstGeom>
          <a:noFill/>
        </p:spPr>
        <p:txBody>
          <a:bodyPr wrap="square" rtlCol="0">
            <a:spAutoFit/>
          </a:bodyPr>
          <a:lstStyle/>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Human health</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Food security</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Smoke </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Dust storms</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Urban environments</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DF21BA0-A7CE-43CC-9599-15E8B927D0AA}"/>
              </a:ext>
            </a:extLst>
          </p:cNvPr>
          <p:cNvSpPr txBox="1"/>
          <p:nvPr/>
        </p:nvSpPr>
        <p:spPr>
          <a:xfrm>
            <a:off x="10585347" y="3766128"/>
            <a:ext cx="1401548" cy="2123658"/>
          </a:xfrm>
          <a:prstGeom prst="rect">
            <a:avLst/>
          </a:prstGeom>
          <a:noFill/>
        </p:spPr>
        <p:txBody>
          <a:bodyPr wrap="square" rtlCol="0">
            <a:spAutoFit/>
          </a:bodyPr>
          <a:lstStyle/>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Montreal Protocol</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LRTAP</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Global stocktaking</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SDGs</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39191B3-24F3-4D44-BA42-5CA225A364C5}"/>
              </a:ext>
            </a:extLst>
          </p:cNvPr>
          <p:cNvSpPr/>
          <p:nvPr/>
        </p:nvSpPr>
        <p:spPr>
          <a:xfrm>
            <a:off x="1866512" y="2681678"/>
            <a:ext cx="1773360" cy="8824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AC @ Research Infra. Interface</a:t>
            </a:r>
          </a:p>
        </p:txBody>
      </p:sp>
      <p:sp>
        <p:nvSpPr>
          <p:cNvPr id="20" name="TextBox 19">
            <a:extLst>
              <a:ext uri="{FF2B5EF4-FFF2-40B4-BE49-F238E27FC236}">
                <a16:creationId xmlns:a16="http://schemas.microsoft.com/office/drawing/2014/main" id="{8CBC60F7-1124-47D1-A97D-0FEEA39947E0}"/>
              </a:ext>
            </a:extLst>
          </p:cNvPr>
          <p:cNvSpPr txBox="1"/>
          <p:nvPr/>
        </p:nvSpPr>
        <p:spPr>
          <a:xfrm>
            <a:off x="1890911" y="3659482"/>
            <a:ext cx="1671155" cy="2677656"/>
          </a:xfrm>
          <a:prstGeom prst="rect">
            <a:avLst/>
          </a:prstGeom>
          <a:noFill/>
        </p:spPr>
        <p:txBody>
          <a:bodyPr wrap="square" rtlCol="0">
            <a:spAutoFit/>
          </a:bodyPr>
          <a:lstStyle/>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rPr>
              <a:t>Innovation in </a:t>
            </a:r>
            <a:r>
              <a:rPr kumimoji="0" lang="en-US" sz="1400" b="0" i="0" u="none" strike="noStrike" kern="1200" cap="none" spc="0" normalizeH="0" baseline="0" noProof="0" dirty="0" err="1">
                <a:ln>
                  <a:noFill/>
                </a:ln>
                <a:solidFill>
                  <a:prstClr val="black"/>
                </a:solidFill>
                <a:effectLst/>
                <a:uLnTx/>
                <a:uFillTx/>
                <a:latin typeface="Arial Narrow" panose="020B0606020202030204" pitchFamily="34" charset="0"/>
              </a:rPr>
              <a:t>obs</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rPr>
              <a:t> (Instruments, </a:t>
            </a:r>
            <a:r>
              <a:rPr kumimoji="0" lang="en-US" sz="1400" b="0" i="0" u="none" strike="noStrike" kern="1200" cap="none" spc="0" normalizeH="0" baseline="0" noProof="0" dirty="0" err="1">
                <a:ln>
                  <a:noFill/>
                </a:ln>
                <a:solidFill>
                  <a:prstClr val="black"/>
                </a:solidFill>
                <a:effectLst/>
                <a:uLnTx/>
                <a:uFillTx/>
                <a:latin typeface="Arial Narrow" panose="020B0606020202030204" pitchFamily="34" charset="0"/>
              </a:rPr>
              <a:t>satel</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rPr>
              <a:t>)</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rPr>
              <a:t>New techs for meas./model fusion, data assimilation</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rPr>
              <a:t>Bio/ocean/atm coupling</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rPr>
              <a:t>AI applications</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rPr>
              <a:t>Data discovery/</a:t>
            </a:r>
          </a:p>
          <a:p>
            <a:pPr marL="168275" marR="0" lvl="0" indent="-168275"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rPr>
              <a:t>	utilization, NRT, …</a:t>
            </a:r>
          </a:p>
          <a:p>
            <a:pPr marL="112713" marR="0" lvl="0" indent="-1127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rPr>
              <a:t>Capacity development</a:t>
            </a:r>
          </a:p>
        </p:txBody>
      </p:sp>
      <p:sp>
        <p:nvSpPr>
          <p:cNvPr id="21" name="Rectangle 20">
            <a:extLst>
              <a:ext uri="{FF2B5EF4-FFF2-40B4-BE49-F238E27FC236}">
                <a16:creationId xmlns:a16="http://schemas.microsoft.com/office/drawing/2014/main" id="{CACFEA86-D177-4387-B3B0-8296975FB458}"/>
              </a:ext>
            </a:extLst>
          </p:cNvPr>
          <p:cNvSpPr/>
          <p:nvPr/>
        </p:nvSpPr>
        <p:spPr>
          <a:xfrm>
            <a:off x="7272836" y="3642458"/>
            <a:ext cx="1540016" cy="278210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366EF85-B5FE-4521-A020-63F592CC56DA}"/>
              </a:ext>
            </a:extLst>
          </p:cNvPr>
          <p:cNvSpPr/>
          <p:nvPr/>
        </p:nvSpPr>
        <p:spPr>
          <a:xfrm>
            <a:off x="5624906" y="3631963"/>
            <a:ext cx="1531919" cy="278210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20EE6B1-6825-4403-AED1-80C997FBBB35}"/>
              </a:ext>
            </a:extLst>
          </p:cNvPr>
          <p:cNvSpPr/>
          <p:nvPr/>
        </p:nvSpPr>
        <p:spPr>
          <a:xfrm>
            <a:off x="3796920" y="3613297"/>
            <a:ext cx="1690932" cy="280076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BEDAD27-B690-49B4-BE45-094BDC84DD99}"/>
              </a:ext>
            </a:extLst>
          </p:cNvPr>
          <p:cNvSpPr/>
          <p:nvPr/>
        </p:nvSpPr>
        <p:spPr>
          <a:xfrm>
            <a:off x="8907104" y="3642722"/>
            <a:ext cx="1520232" cy="278183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8106D15-64B8-40B5-B700-5864A0A7980C}"/>
              </a:ext>
            </a:extLst>
          </p:cNvPr>
          <p:cNvSpPr/>
          <p:nvPr/>
        </p:nvSpPr>
        <p:spPr>
          <a:xfrm>
            <a:off x="10544272" y="3659482"/>
            <a:ext cx="1520232" cy="278183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26034B9-3001-49ED-958E-B4834233095F}"/>
              </a:ext>
            </a:extLst>
          </p:cNvPr>
          <p:cNvSpPr/>
          <p:nvPr/>
        </p:nvSpPr>
        <p:spPr>
          <a:xfrm>
            <a:off x="1835314" y="3606680"/>
            <a:ext cx="1785323" cy="273045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16803DAF-5E9A-4698-9369-47410F8DA254}"/>
              </a:ext>
            </a:extLst>
          </p:cNvPr>
          <p:cNvSpPr txBox="1"/>
          <p:nvPr/>
        </p:nvSpPr>
        <p:spPr>
          <a:xfrm>
            <a:off x="46958" y="2866100"/>
            <a:ext cx="1730743"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Atmospheric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Composition (AC)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Programme</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Foci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These represent how our activities align with WMO SP and the other programs within the RB</a:t>
            </a:r>
          </a:p>
        </p:txBody>
      </p:sp>
      <p:sp>
        <p:nvSpPr>
          <p:cNvPr id="24" name="Rectangle 23">
            <a:extLst>
              <a:ext uri="{FF2B5EF4-FFF2-40B4-BE49-F238E27FC236}">
                <a16:creationId xmlns:a16="http://schemas.microsoft.com/office/drawing/2014/main" id="{17EFBFF3-ADC0-4B05-BF0B-F3C8E33BFF82}"/>
              </a:ext>
            </a:extLst>
          </p:cNvPr>
          <p:cNvSpPr/>
          <p:nvPr/>
        </p:nvSpPr>
        <p:spPr>
          <a:xfrm>
            <a:off x="2818530" y="1190796"/>
            <a:ext cx="1828800" cy="1365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latin typeface="Verdana" panose="020B0604030504040204" pitchFamily="34" charset="0"/>
                <a:ea typeface="Verdana" panose="020B0604030504040204" pitchFamily="34" charset="0"/>
              </a:rPr>
              <a:t>GAW SO-1: Advance scientific knowledge</a:t>
            </a:r>
            <a:endParaRPr lang="en-US" dirty="0"/>
          </a:p>
        </p:txBody>
      </p:sp>
      <p:sp>
        <p:nvSpPr>
          <p:cNvPr id="25" name="Rectangle 24">
            <a:extLst>
              <a:ext uri="{FF2B5EF4-FFF2-40B4-BE49-F238E27FC236}">
                <a16:creationId xmlns:a16="http://schemas.microsoft.com/office/drawing/2014/main" id="{E323B29F-EEC7-4784-A852-DDA471705945}"/>
              </a:ext>
            </a:extLst>
          </p:cNvPr>
          <p:cNvSpPr/>
          <p:nvPr/>
        </p:nvSpPr>
        <p:spPr>
          <a:xfrm>
            <a:off x="9475215" y="1234766"/>
            <a:ext cx="1978403" cy="1365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latin typeface="Verdana" panose="020B0604030504040204" pitchFamily="34" charset="0"/>
                <a:ea typeface="Verdana" panose="020B0604030504040204" pitchFamily="34" charset="0"/>
              </a:rPr>
              <a:t>GAW SO-3: Advance and contribute to policy-relevant  science</a:t>
            </a:r>
            <a:endParaRPr lang="en-US" dirty="0"/>
          </a:p>
        </p:txBody>
      </p:sp>
      <p:sp>
        <p:nvSpPr>
          <p:cNvPr id="26" name="Rectangle 25">
            <a:extLst>
              <a:ext uri="{FF2B5EF4-FFF2-40B4-BE49-F238E27FC236}">
                <a16:creationId xmlns:a16="http://schemas.microsoft.com/office/drawing/2014/main" id="{2F61EE7F-E2BF-41F8-905F-B57919547307}"/>
              </a:ext>
            </a:extLst>
          </p:cNvPr>
          <p:cNvSpPr/>
          <p:nvPr/>
        </p:nvSpPr>
        <p:spPr>
          <a:xfrm>
            <a:off x="198597" y="1191713"/>
            <a:ext cx="1654924" cy="129559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9365E6E-6E2C-46B7-9664-119E69429E6D}"/>
              </a:ext>
            </a:extLst>
          </p:cNvPr>
          <p:cNvSpPr/>
          <p:nvPr/>
        </p:nvSpPr>
        <p:spPr>
          <a:xfrm>
            <a:off x="6352880" y="1231739"/>
            <a:ext cx="1978403" cy="1365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Verdana" panose="020B0604030504040204" pitchFamily="34" charset="0"/>
                <a:ea typeface="Verdana" panose="020B0604030504040204" pitchFamily="34" charset="0"/>
              </a:rPr>
              <a:t>GAW SO-2: I</a:t>
            </a:r>
            <a:r>
              <a:rPr lang="en-US" sz="1800" dirty="0">
                <a:solidFill>
                  <a:schemeClr val="bg1"/>
                </a:solidFill>
                <a:latin typeface="Verdana" panose="020B0604030504040204" pitchFamily="34" charset="0"/>
                <a:ea typeface="Verdana" panose="020B0604030504040204" pitchFamily="34" charset="0"/>
              </a:rPr>
              <a:t>mprove predictive capabilities and analysis</a:t>
            </a:r>
            <a:endParaRPr lang="en-US" dirty="0"/>
          </a:p>
        </p:txBody>
      </p:sp>
      <p:sp>
        <p:nvSpPr>
          <p:cNvPr id="35" name="TextBox 34">
            <a:extLst>
              <a:ext uri="{FF2B5EF4-FFF2-40B4-BE49-F238E27FC236}">
                <a16:creationId xmlns:a16="http://schemas.microsoft.com/office/drawing/2014/main" id="{EF620981-D820-45CB-A8E4-78FFEB362270}"/>
              </a:ext>
            </a:extLst>
          </p:cNvPr>
          <p:cNvSpPr txBox="1"/>
          <p:nvPr/>
        </p:nvSpPr>
        <p:spPr>
          <a:xfrm>
            <a:off x="207700" y="1234863"/>
            <a:ext cx="1636717" cy="1200329"/>
          </a:xfrm>
          <a:prstGeom prst="rect">
            <a:avLst/>
          </a:prstGeom>
          <a:noFill/>
        </p:spPr>
        <p:txBody>
          <a:bodyPr wrap="square" rtlCol="0">
            <a:spAutoFit/>
          </a:bodyPr>
          <a:lstStyle/>
          <a:p>
            <a:r>
              <a:rPr lang="en-US" b="1" dirty="0">
                <a:latin typeface="Arial Narrow" panose="020B0606020202030204" pitchFamily="34" charset="0"/>
              </a:rPr>
              <a:t>GAW SOs aligned with </a:t>
            </a:r>
          </a:p>
          <a:p>
            <a:r>
              <a:rPr lang="en-US" b="1" dirty="0">
                <a:latin typeface="Arial Narrow" panose="020B0606020202030204" pitchFamily="34" charset="0"/>
              </a:rPr>
              <a:t>WMO SP Goal 3: Research </a:t>
            </a:r>
          </a:p>
        </p:txBody>
      </p:sp>
    </p:spTree>
    <p:extLst>
      <p:ext uri="{BB962C8B-B14F-4D97-AF65-F5344CB8AC3E}">
        <p14:creationId xmlns:p14="http://schemas.microsoft.com/office/powerpoint/2010/main" val="1352925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2B8E3-2F25-4EA8-84AF-C3E9327DFE0E}"/>
              </a:ext>
            </a:extLst>
          </p:cNvPr>
          <p:cNvSpPr>
            <a:spLocks noGrp="1"/>
          </p:cNvSpPr>
          <p:nvPr>
            <p:ph type="title"/>
          </p:nvPr>
        </p:nvSpPr>
        <p:spPr>
          <a:xfrm>
            <a:off x="103695" y="204869"/>
            <a:ext cx="11943761" cy="624689"/>
          </a:xfrm>
        </p:spPr>
        <p:txBody>
          <a:bodyPr>
            <a:normAutofit/>
          </a:bodyPr>
          <a:lstStyle/>
          <a:p>
            <a:pPr algn="ctr"/>
            <a:r>
              <a:rPr lang="en-US" sz="3200" b="1" dirty="0"/>
              <a:t>Need to also consider how best to organize ourselves moving forward</a:t>
            </a:r>
          </a:p>
        </p:txBody>
      </p:sp>
      <p:pic>
        <p:nvPicPr>
          <p:cNvPr id="6" name="Content Placeholder 5">
            <a:extLst>
              <a:ext uri="{FF2B5EF4-FFF2-40B4-BE49-F238E27FC236}">
                <a16:creationId xmlns:a16="http://schemas.microsoft.com/office/drawing/2014/main" id="{4B3CB96C-EDC9-42B1-846B-8086D6375D51}"/>
              </a:ext>
            </a:extLst>
          </p:cNvPr>
          <p:cNvPicPr>
            <a:picLocks noGrp="1" noChangeAspect="1"/>
          </p:cNvPicPr>
          <p:nvPr>
            <p:ph idx="1"/>
          </p:nvPr>
        </p:nvPicPr>
        <p:blipFill>
          <a:blip r:embed="rId2"/>
          <a:stretch>
            <a:fillRect/>
          </a:stretch>
        </p:blipFill>
        <p:spPr>
          <a:xfrm>
            <a:off x="7447176" y="865792"/>
            <a:ext cx="4196792" cy="2882614"/>
          </a:xfrm>
        </p:spPr>
      </p:pic>
      <p:sp>
        <p:nvSpPr>
          <p:cNvPr id="4" name="Slide Number Placeholder 3">
            <a:extLst>
              <a:ext uri="{FF2B5EF4-FFF2-40B4-BE49-F238E27FC236}">
                <a16:creationId xmlns:a16="http://schemas.microsoft.com/office/drawing/2014/main" id="{5EA945A5-52FA-416D-AD81-6F52FCBCBC97}"/>
              </a:ext>
            </a:extLst>
          </p:cNvPr>
          <p:cNvSpPr>
            <a:spLocks noGrp="1"/>
          </p:cNvSpPr>
          <p:nvPr>
            <p:ph type="sldNum" sz="quarter" idx="12"/>
          </p:nvPr>
        </p:nvSpPr>
        <p:spPr/>
        <p:txBody>
          <a:bodyPr/>
          <a:lstStyle/>
          <a:p>
            <a:fld id="{DB275709-CDF9-5448-86F3-70C9573C2E55}" type="slidenum">
              <a:rPr lang="de-DE" smtClean="0"/>
              <a:t>9</a:t>
            </a:fld>
            <a:endParaRPr lang="de-DE"/>
          </a:p>
        </p:txBody>
      </p:sp>
      <p:pic>
        <p:nvPicPr>
          <p:cNvPr id="8" name="Picture 7">
            <a:extLst>
              <a:ext uri="{FF2B5EF4-FFF2-40B4-BE49-F238E27FC236}">
                <a16:creationId xmlns:a16="http://schemas.microsoft.com/office/drawing/2014/main" id="{1874E09C-0B94-44A3-9C5B-0023CEA517D1}"/>
              </a:ext>
            </a:extLst>
          </p:cNvPr>
          <p:cNvPicPr>
            <a:picLocks noChangeAspect="1"/>
          </p:cNvPicPr>
          <p:nvPr/>
        </p:nvPicPr>
        <p:blipFill>
          <a:blip r:embed="rId3"/>
          <a:stretch>
            <a:fillRect/>
          </a:stretch>
        </p:blipFill>
        <p:spPr>
          <a:xfrm>
            <a:off x="103695" y="1494451"/>
            <a:ext cx="5851766" cy="3543537"/>
          </a:xfrm>
          <a:prstGeom prst="rect">
            <a:avLst/>
          </a:prstGeom>
        </p:spPr>
      </p:pic>
      <p:sp>
        <p:nvSpPr>
          <p:cNvPr id="9" name="TextBox 8">
            <a:extLst>
              <a:ext uri="{FF2B5EF4-FFF2-40B4-BE49-F238E27FC236}">
                <a16:creationId xmlns:a16="http://schemas.microsoft.com/office/drawing/2014/main" id="{41FE245B-18D1-4FC3-BD59-9A13A4F02B4F}"/>
              </a:ext>
            </a:extLst>
          </p:cNvPr>
          <p:cNvSpPr txBox="1"/>
          <p:nvPr/>
        </p:nvSpPr>
        <p:spPr>
          <a:xfrm>
            <a:off x="9115720" y="3521815"/>
            <a:ext cx="2931736" cy="1569660"/>
          </a:xfrm>
          <a:prstGeom prst="rect">
            <a:avLst/>
          </a:prstGeom>
          <a:noFill/>
        </p:spPr>
        <p:txBody>
          <a:bodyPr wrap="square" rtlCol="0">
            <a:spAutoFit/>
          </a:bodyPr>
          <a:lstStyle/>
          <a:p>
            <a:r>
              <a:rPr lang="en-US" sz="9600" dirty="0"/>
              <a:t>?</a:t>
            </a:r>
          </a:p>
        </p:txBody>
      </p:sp>
      <p:sp>
        <p:nvSpPr>
          <p:cNvPr id="3" name="TextBox 2">
            <a:extLst>
              <a:ext uri="{FF2B5EF4-FFF2-40B4-BE49-F238E27FC236}">
                <a16:creationId xmlns:a16="http://schemas.microsoft.com/office/drawing/2014/main" id="{6F06D886-1989-4FBE-83C1-532F43E73D81}"/>
              </a:ext>
            </a:extLst>
          </p:cNvPr>
          <p:cNvSpPr txBox="1"/>
          <p:nvPr/>
        </p:nvSpPr>
        <p:spPr>
          <a:xfrm>
            <a:off x="6165271" y="4693857"/>
            <a:ext cx="5745707" cy="2031325"/>
          </a:xfrm>
          <a:prstGeom prst="rect">
            <a:avLst/>
          </a:prstGeom>
          <a:noFill/>
        </p:spPr>
        <p:txBody>
          <a:bodyPr wrap="square" rtlCol="0">
            <a:spAutoFit/>
          </a:bodyPr>
          <a:lstStyle/>
          <a:p>
            <a:r>
              <a:rPr lang="en-US" b="1" dirty="0"/>
              <a:t>Timeline:</a:t>
            </a:r>
            <a:r>
              <a:rPr lang="en-US" dirty="0"/>
              <a:t> </a:t>
            </a:r>
          </a:p>
          <a:p>
            <a:pPr marL="285750" indent="-285750">
              <a:buFont typeface="Arial" panose="020B0604020202020204" pitchFamily="34" charset="0"/>
              <a:buChar char="•"/>
            </a:pPr>
            <a:r>
              <a:rPr lang="en-US" dirty="0"/>
              <a:t>Last week of June 2022 – summary of consultations and first draft (</a:t>
            </a:r>
            <a:r>
              <a:rPr lang="en-US" b="1" dirty="0">
                <a:solidFill>
                  <a:srgbClr val="00B050"/>
                </a:solidFill>
              </a:rPr>
              <a:t>please send your comments during May to increase relevance of GAW to the Convention)</a:t>
            </a:r>
          </a:p>
          <a:p>
            <a:pPr marL="285750" indent="-285750">
              <a:buFont typeface="Arial" panose="020B0604020202020204" pitchFamily="34" charset="0"/>
              <a:buChar char="•"/>
            </a:pPr>
            <a:r>
              <a:rPr lang="en-US" dirty="0"/>
              <a:t>6-7 October: face-to-face meeting in Geneva of extended SSC to prepare the final draft for submission to the RB session in December</a:t>
            </a:r>
            <a:endParaRPr lang="en-CH" dirty="0"/>
          </a:p>
        </p:txBody>
      </p:sp>
    </p:spTree>
    <p:extLst>
      <p:ext uri="{BB962C8B-B14F-4D97-AF65-F5344CB8AC3E}">
        <p14:creationId xmlns:p14="http://schemas.microsoft.com/office/powerpoint/2010/main" val="2751278962"/>
      </p:ext>
    </p:extLst>
  </p:cSld>
  <p:clrMapOvr>
    <a:masterClrMapping/>
  </p:clrMapOvr>
</p:sld>
</file>

<file path=ppt/theme/theme1.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4770</TotalTime>
  <Words>1734</Words>
  <Application>Microsoft Office PowerPoint</Application>
  <PresentationFormat>Widescreen</PresentationFormat>
  <Paragraphs>244</Paragraphs>
  <Slides>16</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Arial Narrow</vt:lpstr>
      <vt:lpstr>Calibri</vt:lpstr>
      <vt:lpstr>Calibri Light</vt:lpstr>
      <vt:lpstr>Courier New</vt:lpstr>
      <vt:lpstr>opregular</vt:lpstr>
      <vt:lpstr>Verdana</vt:lpstr>
      <vt:lpstr>WMO_WHITE_Powerpoint_en_fr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 to also consider how best to organize ourselves moving forward</vt:lpstr>
      <vt:lpstr>Support of environmental and climate policy</vt:lpstr>
      <vt:lpstr>Support of the health sector</vt:lpstr>
      <vt:lpstr>Measurement-Model Fusion for Global Total Atmospheric Deposition</vt:lpstr>
      <vt:lpstr>PowerPoint Presentation</vt:lpstr>
      <vt:lpstr>Urban Updates</vt:lpstr>
      <vt:lpstr>PowerPoint Presentation</vt:lpstr>
      <vt:lpstr>PowerPoint Presentation</vt:lpstr>
    </vt:vector>
  </TitlesOfParts>
  <Company>World Meteorological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Solazzo</dc:creator>
  <cp:lastModifiedBy>Oksana Tarasova</cp:lastModifiedBy>
  <cp:revision>186</cp:revision>
  <cp:lastPrinted>2022-04-29T12:09:52Z</cp:lastPrinted>
  <dcterms:created xsi:type="dcterms:W3CDTF">2016-04-25T12:35:24Z</dcterms:created>
  <dcterms:modified xsi:type="dcterms:W3CDTF">2022-05-02T14:54:31Z</dcterms:modified>
</cp:coreProperties>
</file>