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02" r:id="rId4"/>
    <p:sldId id="303" r:id="rId5"/>
    <p:sldId id="304" r:id="rId6"/>
    <p:sldId id="305" r:id="rId7"/>
    <p:sldId id="306" r:id="rId8"/>
    <p:sldId id="307" r:id="rId9"/>
    <p:sldId id="269" r:id="rId10"/>
    <p:sldId id="262" r:id="rId11"/>
    <p:sldId id="266" r:id="rId12"/>
    <p:sldId id="297" r:id="rId13"/>
    <p:sldId id="273" r:id="rId14"/>
    <p:sldId id="265" r:id="rId15"/>
    <p:sldId id="300" r:id="rId16"/>
    <p:sldId id="268" r:id="rId17"/>
    <p:sldId id="308" r:id="rId18"/>
    <p:sldId id="309" r:id="rId19"/>
    <p:sldId id="310" r:id="rId20"/>
    <p:sldId id="311" r:id="rId21"/>
    <p:sldId id="312" r:id="rId22"/>
    <p:sldId id="274" r:id="rId2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6666FF"/>
    <a:srgbClr val="9966FF"/>
    <a:srgbClr val="CC99FF"/>
    <a:srgbClr val="800000"/>
    <a:srgbClr val="99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7931" autoAdjust="0"/>
  </p:normalViewPr>
  <p:slideViewPr>
    <p:cSldViewPr>
      <p:cViewPr>
        <p:scale>
          <a:sx n="150" d="100"/>
          <a:sy n="150" d="100"/>
        </p:scale>
        <p:origin x="-1374" y="-1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45185-7943-42E6-9B27-5F3F7E73D598}" type="datetimeFigureOut">
              <a:rPr lang="ru-RU" smtClean="0"/>
              <a:pPr/>
              <a:t>04.05.2022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187777-B8C6-4E2F-9B8D-A6344C7EFB79}" type="slidenum">
              <a:rPr lang="ru-RU" smtClean="0"/>
              <a:pPr/>
              <a:t>‹#›</a:t>
            </a:fld>
            <a:endParaRPr lang="ru-RU"/>
          </a:p>
        </p:txBody>
      </p:sp>
    </p:spTree>
    <p:extLst>
      <p:ext uri="{BB962C8B-B14F-4D97-AF65-F5344CB8AC3E}">
        <p14:creationId xmlns:p14="http://schemas.microsoft.com/office/powerpoint/2010/main" val="51459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chemeClr val="tx2"/>
                </a:solidFill>
                <a:latin typeface="Arial" charset="0"/>
                <a:ea typeface="+mn-ea"/>
                <a:cs typeface="Arial" charset="0"/>
              </a:rPr>
              <a:t>On-going assessment of mercury pollution covers a number of directions with particular focus on the Arctic pollution. MSC-E participated in co-operative studies, which follow up the recent AMAP Hg Assessment and include:</a:t>
            </a:r>
          </a:p>
          <a:p>
            <a:pPr marL="271463" indent="-271463">
              <a:lnSpc>
                <a:spcPct val="110000"/>
              </a:lnSpc>
              <a:spcBef>
                <a:spcPts val="600"/>
              </a:spcBef>
              <a:buClr>
                <a:schemeClr val="tx2"/>
              </a:buClr>
              <a:buFontTx/>
              <a:buChar char="•"/>
              <a:tabLst>
                <a:tab pos="271463" algn="l"/>
              </a:tabLst>
            </a:pPr>
            <a:r>
              <a:rPr lang="en-US" sz="1200" kern="1200" baseline="0" dirty="0">
                <a:solidFill>
                  <a:schemeClr val="tx1"/>
                </a:solidFill>
                <a:latin typeface="Arial" charset="0"/>
                <a:ea typeface="+mn-ea"/>
                <a:cs typeface="Arial" charset="0"/>
              </a:rPr>
              <a:t>An extensive literature review of Hg sources, transport and fate in the Arctic</a:t>
            </a:r>
            <a:endParaRPr lang="en-US" sz="1200" dirty="0"/>
          </a:p>
          <a:p>
            <a:pPr marL="271463" marR="0" lvl="0" indent="-271463" algn="l" defTabSz="914400" rtl="0" eaLnBrk="1" fontAlgn="auto" latinLnBrk="0" hangingPunct="1">
              <a:lnSpc>
                <a:spcPct val="110000"/>
              </a:lnSpc>
              <a:spcBef>
                <a:spcPts val="600"/>
              </a:spcBef>
              <a:spcAft>
                <a:spcPts val="0"/>
              </a:spcAft>
              <a:buClr>
                <a:schemeClr val="tx2"/>
              </a:buClr>
              <a:buSzTx/>
              <a:buFontTx/>
              <a:buChar char="•"/>
              <a:tabLst>
                <a:tab pos="271463" algn="l"/>
              </a:tabLst>
              <a:defRPr/>
            </a:pPr>
            <a:r>
              <a:rPr lang="en-US" sz="1200" dirty="0"/>
              <a:t>Update and evaluation of </a:t>
            </a:r>
            <a:r>
              <a:rPr lang="en-US" sz="1200" dirty="0">
                <a:solidFill>
                  <a:srgbClr val="6600FF"/>
                </a:solidFill>
              </a:rPr>
              <a:t>global Hg emissions inventory</a:t>
            </a:r>
          </a:p>
          <a:p>
            <a:pPr marL="271463" indent="-271463">
              <a:lnSpc>
                <a:spcPct val="110000"/>
              </a:lnSpc>
              <a:spcBef>
                <a:spcPts val="600"/>
              </a:spcBef>
              <a:buClr>
                <a:schemeClr val="tx2"/>
              </a:buClr>
              <a:buFontTx/>
              <a:buChar char="•"/>
              <a:tabLst>
                <a:tab pos="271463" algn="l"/>
              </a:tabLst>
            </a:pPr>
            <a:r>
              <a:rPr lang="en-US" sz="1200" dirty="0"/>
              <a:t>Estimates of the present-day total </a:t>
            </a:r>
            <a:r>
              <a:rPr lang="en-US" sz="1200" dirty="0">
                <a:solidFill>
                  <a:srgbClr val="6600FF"/>
                </a:solidFill>
              </a:rPr>
              <a:t>Hg mass budget</a:t>
            </a:r>
            <a:r>
              <a:rPr lang="en-US" sz="1200" dirty="0"/>
              <a:t> in the Arctic </a:t>
            </a:r>
          </a:p>
          <a:p>
            <a:pPr marL="271463" indent="-271463">
              <a:lnSpc>
                <a:spcPct val="110000"/>
              </a:lnSpc>
              <a:spcBef>
                <a:spcPts val="600"/>
              </a:spcBef>
              <a:buClr>
                <a:schemeClr val="tx2"/>
              </a:buClr>
              <a:buFontTx/>
              <a:buChar char="•"/>
              <a:tabLst>
                <a:tab pos="271463" algn="l"/>
              </a:tabLst>
            </a:pPr>
            <a:r>
              <a:rPr lang="en-US" sz="1200" dirty="0"/>
              <a:t>And analysis of factors affecting </a:t>
            </a:r>
            <a:r>
              <a:rPr lang="en-US" sz="1200" dirty="0">
                <a:solidFill>
                  <a:srgbClr val="6600FF"/>
                </a:solidFill>
              </a:rPr>
              <a:t>changes of Hg pollution</a:t>
            </a:r>
            <a:r>
              <a:rPr lang="en-US" sz="1200" dirty="0"/>
              <a:t> in the Arctic, such as </a:t>
            </a:r>
            <a:r>
              <a:rPr lang="en-US" sz="1200" i="1" dirty="0"/>
              <a:t>permafrost thaw, glacier and sea ice melt, wildfires and so on</a:t>
            </a:r>
            <a:endParaRPr lang="en-US" sz="1200" dirty="0"/>
          </a:p>
          <a:p>
            <a:pPr marL="0" marR="0" lvl="0" indent="0" algn="l" defTabSz="914400" rtl="0" eaLnBrk="1" fontAlgn="auto" latinLnBrk="0" hangingPunct="1">
              <a:lnSpc>
                <a:spcPct val="110000"/>
              </a:lnSpc>
              <a:spcBef>
                <a:spcPts val="600"/>
              </a:spcBef>
              <a:spcAft>
                <a:spcPts val="0"/>
              </a:spcAft>
              <a:buClr>
                <a:schemeClr val="tx2"/>
              </a:buClr>
              <a:buSzTx/>
              <a:buFontTx/>
              <a:buNone/>
              <a:tabLst>
                <a:tab pos="271463" algn="l"/>
              </a:tabLst>
              <a:defRPr/>
            </a:pPr>
            <a:r>
              <a:rPr lang="en-US" sz="1200" dirty="0"/>
              <a:t>Two publications were prepared with contribution of MSC-E.</a:t>
            </a:r>
          </a:p>
          <a:p>
            <a:pPr marL="271463" indent="-271463">
              <a:lnSpc>
                <a:spcPct val="110000"/>
              </a:lnSpc>
              <a:spcBef>
                <a:spcPts val="600"/>
              </a:spcBef>
              <a:buClr>
                <a:schemeClr val="tx2"/>
              </a:buClr>
              <a:buFontTx/>
              <a:buNone/>
              <a:tabLst>
                <a:tab pos="271463" algn="l"/>
              </a:tabLst>
            </a:pPr>
            <a:r>
              <a:rPr lang="en-US" sz="1200" dirty="0"/>
              <a:t>Here you can see the multi-model simulated</a:t>
            </a:r>
            <a:r>
              <a:rPr lang="en-US" sz="1200" baseline="0" dirty="0"/>
              <a:t> Hg deposition to the Arctic and the mass budget estimates. </a:t>
            </a:r>
          </a:p>
          <a:p>
            <a:pPr marL="271463" indent="-271463">
              <a:lnSpc>
                <a:spcPct val="110000"/>
              </a:lnSpc>
              <a:spcBef>
                <a:spcPts val="600"/>
              </a:spcBef>
              <a:buClr>
                <a:schemeClr val="tx2"/>
              </a:buClr>
              <a:buFontTx/>
              <a:buNone/>
              <a:tabLst>
                <a:tab pos="271463" algn="l"/>
              </a:tabLst>
            </a:pPr>
            <a:r>
              <a:rPr lang="en-US" sz="1200" baseline="0" dirty="0"/>
              <a:t>More detailed analysis of mercury pollution on a country scale was performed for Norway as a case study.</a:t>
            </a:r>
            <a:endParaRPr lang="en-US" sz="1200" dirty="0"/>
          </a:p>
          <a:p>
            <a:endParaRPr lang="en-US" dirty="0">
              <a:solidFill>
                <a:schemeClr val="tx1"/>
              </a:solidFill>
            </a:endParaRPr>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Results of this study were included to the Norwegian Mercury Assessment 2022. MSC-E collaborated with a number of national institutions providing data and participating in the analysis of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6600FF"/>
                </a:solidFill>
              </a:rPr>
              <a:t>Spatial patterns </a:t>
            </a:r>
            <a:r>
              <a:rPr lang="en-US" sz="1200" dirty="0"/>
              <a:t>of Hg levels in Norway and adjacent seas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Long-term trends of Hg emissions, concentration and deposition to the country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And contributed to study of Hg levels and trends in biota</a:t>
            </a:r>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en-US" dirty="0"/>
              <a:t>Model analysis of the pollution patterns revealed:</a:t>
            </a:r>
          </a:p>
          <a:p>
            <a:pPr marL="171450" indent="-171450">
              <a:buFont typeface="Arial" panose="020B0604020202020204" pitchFamily="34" charset="0"/>
              <a:buChar char="•"/>
            </a:pPr>
            <a:r>
              <a:rPr lang="en-US" sz="1200" dirty="0"/>
              <a:t>No significant </a:t>
            </a:r>
            <a:r>
              <a:rPr lang="en-US" sz="1200" dirty="0">
                <a:solidFill>
                  <a:srgbClr val="6600FF"/>
                </a:solidFill>
              </a:rPr>
              <a:t>north-south gradient </a:t>
            </a:r>
            <a:r>
              <a:rPr lang="en-US" sz="1200" dirty="0"/>
              <a:t>of Hg deposition over the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6600FF"/>
                </a:solidFill>
              </a:rPr>
              <a:t>Elevated Hg levels </a:t>
            </a:r>
            <a:r>
              <a:rPr lang="en-US" sz="1200" dirty="0"/>
              <a:t>over the southmost part of the country and along the coast;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t>
            </a:r>
            <a:r>
              <a:rPr lang="en-US" sz="1200" dirty="0">
                <a:solidFill>
                  <a:srgbClr val="6600FF"/>
                </a:solidFill>
              </a:rPr>
              <a:t>lowest Hg deposition </a:t>
            </a:r>
            <a:r>
              <a:rPr lang="en-US" sz="1200" dirty="0"/>
              <a:t>in the central and northern parts of the country</a:t>
            </a:r>
          </a:p>
          <a:p>
            <a:pPr marL="0" indent="0">
              <a:buFont typeface="Arial" panose="020B0604020202020204" pitchFamily="34" charset="0"/>
              <a:buNone/>
            </a:pPr>
            <a:r>
              <a:rPr lang="en-US" dirty="0"/>
              <a:t>In general the modelling results agree with measurements of Hg in moss performed by ICP Vegetation. However, there are some areas with significant discrepancies, which require further analysis.</a:t>
            </a:r>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Spatial variation of Hg deposition to marine regions were also compared with Hg measurements in fish. The figures show comparison of spatial patterns of simulated Hg deposition and measured concentration in fish in the Northeast Atlantic and the Arctic. </a:t>
            </a:r>
            <a:r>
              <a:rPr lang="en-US" sz="1200" dirty="0"/>
              <a:t>Mercury levels in fish generally correlate with Hg atmospheric loads with higher levels in coastal waters and the Northern Atlantic and lower levels in the Arctic. However, mercury levels in fish depend on many other factors that complicate the relationships. It is well seen in the analysis of long-term changes. </a:t>
            </a:r>
            <a:endParaRPr lang="en-US" sz="1200" dirty="0">
              <a:solidFill>
                <a:srgbClr val="66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en-US" dirty="0"/>
              <a:t>Both modelling results and Hg atmospheric measurements show relatively small reduction of Hg deposition over past 30 years because of significant contribution of global mission sources, which has been changing slowly. In contrast, mercury levels in fish have decreased rapidly over the past 10 years. The reason for that could include such factors as </a:t>
            </a:r>
            <a:r>
              <a:rPr lang="en-US" sz="1200" kern="1200" dirty="0">
                <a:solidFill>
                  <a:schemeClr val="tx1"/>
                </a:solidFill>
                <a:effectLst/>
                <a:latin typeface="+mn-lt"/>
                <a:ea typeface="+mn-ea"/>
                <a:cs typeface="+mn-cs"/>
              </a:rPr>
              <a:t>food web complexity, individual diet, and fish migration. </a:t>
            </a:r>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187777-B8C6-4E2F-9B8D-A6344C7EFB79}"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4D8C18-1420-4E71-9B62-25574634A545}" type="datetimeFigureOut">
              <a:rPr lang="ru-RU" smtClean="0"/>
              <a:pPr/>
              <a:t>04.05.2022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04D8C18-1420-4E71-9B62-25574634A545}" type="datetimeFigureOut">
              <a:rPr lang="ru-RU" smtClean="0"/>
              <a:pPr/>
              <a:t>04.05.2022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FBB9BA5-D0C3-4F18-A704-2CA1EA639D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emf"/><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1.png"/><Relationship Id="rId4" Type="http://schemas.openxmlformats.org/officeDocument/2006/relationships/image" Target="../media/image45.wmf"/><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em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1.gi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3.gif"/><Relationship Id="rId4" Type="http://schemas.openxmlformats.org/officeDocument/2006/relationships/image" Target="../media/image22.gif"/><Relationship Id="rId9" Type="http://schemas.openxmlformats.org/officeDocument/2006/relationships/image" Target="../media/image2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059582"/>
            <a:ext cx="6624736" cy="954107"/>
          </a:xfrm>
          <a:prstGeom prst="rect">
            <a:avLst/>
          </a:prstGeom>
          <a:noFill/>
        </p:spPr>
        <p:txBody>
          <a:bodyPr wrap="square" rtlCol="0">
            <a:spAutoFit/>
          </a:bodyPr>
          <a:lstStyle/>
          <a:p>
            <a:pPr algn="ctr"/>
            <a:r>
              <a:rPr lang="en-US" sz="2800" dirty="0"/>
              <a:t>New developments of heavy metal and POP pollution assessment</a:t>
            </a:r>
            <a:endParaRPr lang="ru-RU" sz="2800" dirty="0"/>
          </a:p>
        </p:txBody>
      </p:sp>
      <p:sp>
        <p:nvSpPr>
          <p:cNvPr id="5" name="TextBox 4"/>
          <p:cNvSpPr txBox="1"/>
          <p:nvPr/>
        </p:nvSpPr>
        <p:spPr>
          <a:xfrm>
            <a:off x="1259632" y="2193707"/>
            <a:ext cx="7344816" cy="369332"/>
          </a:xfrm>
          <a:prstGeom prst="rect">
            <a:avLst/>
          </a:prstGeom>
          <a:noFill/>
        </p:spPr>
        <p:txBody>
          <a:bodyPr wrap="square" rtlCol="0">
            <a:spAutoFit/>
          </a:bodyPr>
          <a:lstStyle/>
          <a:p>
            <a:r>
              <a:rPr lang="en-US" u="sng" dirty="0" err="1" smtClean="0"/>
              <a:t>Ilyin</a:t>
            </a:r>
            <a:r>
              <a:rPr lang="en-US" u="sng" dirty="0" smtClean="0"/>
              <a:t> I</a:t>
            </a:r>
            <a:r>
              <a:rPr lang="en-US" dirty="0" smtClean="0"/>
              <a:t>., </a:t>
            </a:r>
            <a:r>
              <a:rPr lang="en-US" dirty="0" err="1" smtClean="0"/>
              <a:t>Travnikov</a:t>
            </a:r>
            <a:r>
              <a:rPr lang="en-US" dirty="0" smtClean="0"/>
              <a:t> O., </a:t>
            </a:r>
            <a:r>
              <a:rPr lang="en-US" dirty="0" err="1" smtClean="0"/>
              <a:t>Gusev</a:t>
            </a:r>
            <a:r>
              <a:rPr lang="en-US" dirty="0" smtClean="0"/>
              <a:t> A., </a:t>
            </a:r>
            <a:r>
              <a:rPr lang="en-US" dirty="0" err="1" smtClean="0"/>
              <a:t>Batrakova</a:t>
            </a:r>
            <a:r>
              <a:rPr lang="en-US" dirty="0" smtClean="0"/>
              <a:t> N., </a:t>
            </a:r>
            <a:r>
              <a:rPr lang="en-US" dirty="0" err="1" smtClean="0"/>
              <a:t>Rozovskaya</a:t>
            </a:r>
            <a:r>
              <a:rPr lang="en-US" dirty="0" smtClean="0"/>
              <a:t> O. (EMEP/MSC-E)</a:t>
            </a:r>
            <a:endParaRPr lang="ru-RU" dirty="0"/>
          </a:p>
        </p:txBody>
      </p:sp>
      <p:sp>
        <p:nvSpPr>
          <p:cNvPr id="10" name="TextBox 9"/>
          <p:cNvSpPr txBox="1"/>
          <p:nvPr/>
        </p:nvSpPr>
        <p:spPr>
          <a:xfrm>
            <a:off x="2267744" y="2859782"/>
            <a:ext cx="5419497" cy="369332"/>
          </a:xfrm>
          <a:prstGeom prst="rect">
            <a:avLst/>
          </a:prstGeom>
          <a:noFill/>
        </p:spPr>
        <p:txBody>
          <a:bodyPr wrap="none" rtlCol="0">
            <a:spAutoFit/>
          </a:bodyPr>
          <a:lstStyle/>
          <a:p>
            <a:r>
              <a:rPr lang="en-US" dirty="0" smtClean="0"/>
              <a:t>Bank M., Ho Q.T. (</a:t>
            </a:r>
            <a:r>
              <a:rPr lang="en-GB" dirty="0" smtClean="0"/>
              <a:t>Institute of Marine Research, Norway</a:t>
            </a:r>
            <a:r>
              <a:rPr lang="en-US" dirty="0" smtClean="0"/>
              <a:t>)</a:t>
            </a:r>
            <a:endParaRPr lang="ru-RU" dirty="0"/>
          </a:p>
        </p:txBody>
      </p:sp>
      <p:grpSp>
        <p:nvGrpSpPr>
          <p:cNvPr id="2" name="Группа 1"/>
          <p:cNvGrpSpPr/>
          <p:nvPr/>
        </p:nvGrpSpPr>
        <p:grpSpPr>
          <a:xfrm>
            <a:off x="4033738" y="3706358"/>
            <a:ext cx="1796604" cy="565780"/>
            <a:chOff x="3950766" y="3706358"/>
            <a:chExt cx="1796604" cy="565780"/>
          </a:xfrm>
        </p:grpSpPr>
        <p:grpSp>
          <p:nvGrpSpPr>
            <p:cNvPr id="7" name="Group 10"/>
            <p:cNvGrpSpPr>
              <a:grpSpLocks noChangeAspect="1"/>
            </p:cNvGrpSpPr>
            <p:nvPr/>
          </p:nvGrpSpPr>
          <p:grpSpPr bwMode="auto">
            <a:xfrm>
              <a:off x="3950766" y="3706358"/>
              <a:ext cx="654183" cy="565780"/>
              <a:chOff x="92" y="3959"/>
              <a:chExt cx="384" cy="333"/>
            </a:xfrm>
          </p:grpSpPr>
          <p:sp>
            <p:nvSpPr>
              <p:cNvPr id="8" name="Oval 11"/>
              <p:cNvSpPr>
                <a:spLocks noChangeAspect="1" noChangeArrowheads="1"/>
              </p:cNvSpPr>
              <p:nvPr/>
            </p:nvSpPr>
            <p:spPr bwMode="auto">
              <a:xfrm>
                <a:off x="101" y="4014"/>
                <a:ext cx="369" cy="209"/>
              </a:xfrm>
              <a:prstGeom prst="ellipse">
                <a:avLst/>
              </a:prstGeom>
              <a:solidFill>
                <a:srgbClr val="FFFFFF"/>
              </a:solidFill>
              <a:ln w="9525">
                <a:noFill/>
                <a:round/>
                <a:headEnd/>
                <a:tailEnd/>
              </a:ln>
            </p:spPr>
            <p:txBody>
              <a:bodyPr wrap="none" anchor="ctr"/>
              <a:lstStyle/>
              <a:p>
                <a:endParaRPr lang="en-GB" sz="2000">
                  <a:latin typeface="Tahoma" pitchFamily="34" charset="0"/>
                </a:endParaRPr>
              </a:p>
            </p:txBody>
          </p:sp>
          <p:pic>
            <p:nvPicPr>
              <p:cNvPr id="9" name="Picture 12" descr="Logo1"/>
              <p:cNvPicPr>
                <a:picLocks noChangeAspect="1" noChangeArrowheads="1"/>
              </p:cNvPicPr>
              <p:nvPr/>
            </p:nvPicPr>
            <p:blipFill>
              <a:blip r:embed="rId2" cstate="print"/>
              <a:srcRect/>
              <a:stretch>
                <a:fillRect/>
              </a:stretch>
            </p:blipFill>
            <p:spPr bwMode="auto">
              <a:xfrm>
                <a:off x="92" y="3959"/>
                <a:ext cx="384" cy="333"/>
              </a:xfrm>
              <a:prstGeom prst="rect">
                <a:avLst/>
              </a:prstGeom>
              <a:noFill/>
              <a:ln w="9525">
                <a:noFill/>
                <a:miter lim="800000"/>
                <a:headEnd/>
                <a:tailEnd/>
              </a:ln>
            </p:spPr>
          </p:pic>
        </p:grpSp>
        <p:pic>
          <p:nvPicPr>
            <p:cNvPr id="2051" name="Picture 3"/>
            <p:cNvPicPr>
              <a:picLocks noChangeAspect="1" noChangeArrowheads="1"/>
            </p:cNvPicPr>
            <p:nvPr/>
          </p:nvPicPr>
          <p:blipFill>
            <a:blip r:embed="rId3" cstate="print"/>
            <a:srcRect/>
            <a:stretch>
              <a:fillRect/>
            </a:stretch>
          </p:blipFill>
          <p:spPr bwMode="auto">
            <a:xfrm>
              <a:off x="5219278" y="3725202"/>
              <a:ext cx="528092" cy="5280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49245386"/>
              </p:ext>
            </p:extLst>
          </p:nvPr>
        </p:nvGraphicFramePr>
        <p:xfrm>
          <a:off x="611560" y="670261"/>
          <a:ext cx="7848872" cy="3989721"/>
        </p:xfrm>
        <a:graphic>
          <a:graphicData uri="http://schemas.openxmlformats.org/drawingml/2006/table">
            <a:tbl>
              <a:tblPr firstRow="1" bandRow="1">
                <a:tableStyleId>{5C22544A-7EE6-4342-B048-85BDC9FD1C3A}</a:tableStyleId>
              </a:tblPr>
              <a:tblGrid>
                <a:gridCol w="1552486"/>
                <a:gridCol w="1552486"/>
                <a:gridCol w="1552486"/>
                <a:gridCol w="3191414"/>
              </a:tblGrid>
              <a:tr h="315418">
                <a:tc>
                  <a:txBody>
                    <a:bodyPr/>
                    <a:lstStyle/>
                    <a:p>
                      <a:r>
                        <a:rPr lang="en-US" sz="1600" dirty="0" smtClean="0"/>
                        <a:t>Data set</a:t>
                      </a:r>
                      <a:endParaRPr lang="ru-RU" sz="1600" dirty="0"/>
                    </a:p>
                  </a:txBody>
                  <a:tcPr/>
                </a:tc>
                <a:tc>
                  <a:txBody>
                    <a:bodyPr/>
                    <a:lstStyle/>
                    <a:p>
                      <a:r>
                        <a:rPr lang="en-US" sz="1600" dirty="0" smtClean="0"/>
                        <a:t>Spat.</a:t>
                      </a:r>
                      <a:r>
                        <a:rPr lang="en-US" sz="1600" baseline="0" dirty="0" smtClean="0"/>
                        <a:t> </a:t>
                      </a:r>
                      <a:r>
                        <a:rPr lang="en-US" sz="1600" baseline="0" dirty="0" err="1" smtClean="0"/>
                        <a:t>Resol</a:t>
                      </a:r>
                      <a:r>
                        <a:rPr lang="en-US" sz="1600" baseline="0" dirty="0" smtClean="0"/>
                        <a:t>.</a:t>
                      </a:r>
                      <a:endParaRPr lang="ru-RU" sz="1600" dirty="0"/>
                    </a:p>
                  </a:txBody>
                  <a:tcPr/>
                </a:tc>
                <a:tc>
                  <a:txBody>
                    <a:bodyPr/>
                    <a:lstStyle/>
                    <a:p>
                      <a:r>
                        <a:rPr lang="en-US" sz="1600" dirty="0" smtClean="0"/>
                        <a:t>Time range</a:t>
                      </a:r>
                      <a:endParaRPr lang="ru-RU" sz="1600" dirty="0"/>
                    </a:p>
                  </a:txBody>
                  <a:tcPr/>
                </a:tc>
                <a:tc>
                  <a:txBody>
                    <a:bodyPr/>
                    <a:lstStyle/>
                    <a:p>
                      <a:r>
                        <a:rPr lang="en-US" sz="1600" dirty="0" smtClean="0"/>
                        <a:t>Data products</a:t>
                      </a:r>
                      <a:endParaRPr lang="ru-RU" sz="1600" dirty="0"/>
                    </a:p>
                  </a:txBody>
                  <a:tcPr/>
                </a:tc>
              </a:tr>
              <a:tr h="1025107">
                <a:tc>
                  <a:txBody>
                    <a:bodyPr/>
                    <a:lstStyle/>
                    <a:p>
                      <a:r>
                        <a:rPr lang="en-US" sz="1600" dirty="0" smtClean="0"/>
                        <a:t>GFED4s</a:t>
                      </a:r>
                    </a:p>
                  </a:txBody>
                  <a:tcPr/>
                </a:tc>
                <a:tc>
                  <a:txBody>
                    <a:bodyPr/>
                    <a:lstStyle/>
                    <a:p>
                      <a:r>
                        <a:rPr lang="en-US" sz="1600" dirty="0" smtClean="0"/>
                        <a:t>0.25°x0.25°</a:t>
                      </a:r>
                      <a:endParaRPr lang="ru-RU" sz="1600" dirty="0"/>
                    </a:p>
                  </a:txBody>
                  <a:tcPr/>
                </a:tc>
                <a:tc>
                  <a:txBody>
                    <a:bodyPr/>
                    <a:lstStyle/>
                    <a:p>
                      <a:r>
                        <a:rPr lang="en-US" sz="1600" dirty="0" smtClean="0"/>
                        <a:t>2000-2020;</a:t>
                      </a:r>
                    </a:p>
                    <a:p>
                      <a:r>
                        <a:rPr lang="en-US" sz="1600" dirty="0" smtClean="0"/>
                        <a:t>3-h, daily, monthly</a:t>
                      </a:r>
                      <a:endParaRPr lang="ru-RU" sz="1600" dirty="0"/>
                    </a:p>
                  </a:txBody>
                  <a:tcPr/>
                </a:tc>
                <a:tc>
                  <a:txBody>
                    <a:bodyPr/>
                    <a:lstStyle/>
                    <a:p>
                      <a:r>
                        <a:rPr lang="en-US" sz="1600" dirty="0" smtClean="0"/>
                        <a:t>Burned area;</a:t>
                      </a:r>
                    </a:p>
                    <a:p>
                      <a:r>
                        <a:rPr lang="en-US" sz="1600" dirty="0" smtClean="0"/>
                        <a:t>Burnt mass;</a:t>
                      </a:r>
                    </a:p>
                    <a:p>
                      <a:r>
                        <a:rPr lang="en-US" sz="1600" dirty="0" smtClean="0"/>
                        <a:t>Emission factors, incl. PM2.5</a:t>
                      </a:r>
                      <a:endParaRPr lang="ru-RU" sz="1600" dirty="0"/>
                    </a:p>
                  </a:txBody>
                  <a:tcPr/>
                </a:tc>
              </a:tr>
              <a:tr h="1025107">
                <a:tc>
                  <a:txBody>
                    <a:bodyPr/>
                    <a:lstStyle/>
                    <a:p>
                      <a:r>
                        <a:rPr lang="en-US" sz="1600" b="1" dirty="0" smtClean="0">
                          <a:solidFill>
                            <a:srgbClr val="6600FF"/>
                          </a:solidFill>
                        </a:rPr>
                        <a:t>FINN</a:t>
                      </a:r>
                      <a:endParaRPr lang="ru-RU" sz="1600" b="1" dirty="0" smtClean="0">
                        <a:solidFill>
                          <a:srgbClr val="6600FF"/>
                        </a:solidFill>
                      </a:endParaRPr>
                    </a:p>
                  </a:txBody>
                  <a:tcPr/>
                </a:tc>
                <a:tc>
                  <a:txBody>
                    <a:bodyPr/>
                    <a:lstStyle/>
                    <a:p>
                      <a:r>
                        <a:rPr lang="en-US" sz="1600" b="1" dirty="0" smtClean="0">
                          <a:solidFill>
                            <a:srgbClr val="6600FF"/>
                          </a:solidFill>
                        </a:rPr>
                        <a:t>1 km</a:t>
                      </a:r>
                      <a:r>
                        <a:rPr lang="en-US" sz="1600" b="1" baseline="30000" dirty="0" smtClean="0">
                          <a:solidFill>
                            <a:srgbClr val="6600FF"/>
                          </a:solidFill>
                        </a:rPr>
                        <a:t>2</a:t>
                      </a:r>
                      <a:r>
                        <a:rPr lang="en-US" sz="1600" b="1" dirty="0" smtClean="0">
                          <a:solidFill>
                            <a:srgbClr val="6600FF"/>
                          </a:solidFill>
                        </a:rPr>
                        <a:t> </a:t>
                      </a:r>
                      <a:endParaRPr lang="ru-RU" sz="1600" b="1" dirty="0">
                        <a:solidFill>
                          <a:srgbClr val="6600FF"/>
                        </a:solidFill>
                      </a:endParaRPr>
                    </a:p>
                  </a:txBody>
                  <a:tcPr/>
                </a:tc>
                <a:tc>
                  <a:txBody>
                    <a:bodyPr/>
                    <a:lstStyle/>
                    <a:p>
                      <a:r>
                        <a:rPr lang="en-US" sz="1600" b="1" dirty="0" smtClean="0">
                          <a:solidFill>
                            <a:srgbClr val="6600FF"/>
                          </a:solidFill>
                        </a:rPr>
                        <a:t>2002-2020;</a:t>
                      </a:r>
                    </a:p>
                    <a:p>
                      <a:r>
                        <a:rPr lang="en-US" sz="1600" b="1" dirty="0" smtClean="0">
                          <a:solidFill>
                            <a:srgbClr val="6600FF"/>
                          </a:solidFill>
                        </a:rPr>
                        <a:t>Daily</a:t>
                      </a:r>
                      <a:endParaRPr lang="ru-RU" sz="1600" b="1" dirty="0">
                        <a:solidFill>
                          <a:srgbClr val="6600FF"/>
                        </a:solidFill>
                      </a:endParaRPr>
                    </a:p>
                  </a:txBody>
                  <a:tcPr/>
                </a:tc>
                <a:tc>
                  <a:txBody>
                    <a:bodyPr/>
                    <a:lstStyle/>
                    <a:p>
                      <a:r>
                        <a:rPr lang="en-US" sz="1600" b="1" dirty="0" smtClean="0">
                          <a:solidFill>
                            <a:srgbClr val="6600FF"/>
                          </a:solidFill>
                        </a:rPr>
                        <a:t>Burned area;</a:t>
                      </a:r>
                    </a:p>
                    <a:p>
                      <a:r>
                        <a:rPr lang="en-US" sz="1600" b="1" dirty="0" smtClean="0">
                          <a:solidFill>
                            <a:srgbClr val="6600FF"/>
                          </a:solidFill>
                        </a:rPr>
                        <a:t>Burnt</a:t>
                      </a:r>
                      <a:r>
                        <a:rPr lang="en-US" sz="1600" b="1" baseline="0" dirty="0" smtClean="0">
                          <a:solidFill>
                            <a:srgbClr val="6600FF"/>
                          </a:solidFill>
                        </a:rPr>
                        <a:t> mass;</a:t>
                      </a:r>
                    </a:p>
                    <a:p>
                      <a:r>
                        <a:rPr lang="en-US" sz="1600" b="1" baseline="0" dirty="0" smtClean="0">
                          <a:solidFill>
                            <a:srgbClr val="6600FF"/>
                          </a:solidFill>
                        </a:rPr>
                        <a:t>Emissions of species, incl. PM2.5</a:t>
                      </a:r>
                      <a:r>
                        <a:rPr lang="en-US" sz="1600" b="1" dirty="0" smtClean="0">
                          <a:solidFill>
                            <a:srgbClr val="6600FF"/>
                          </a:solidFill>
                        </a:rPr>
                        <a:t> </a:t>
                      </a:r>
                      <a:endParaRPr lang="ru-RU" sz="1600" b="1" dirty="0">
                        <a:solidFill>
                          <a:srgbClr val="6600FF"/>
                        </a:solidFill>
                      </a:endParaRPr>
                    </a:p>
                  </a:txBody>
                  <a:tcPr/>
                </a:tc>
              </a:tr>
              <a:tr h="1025107">
                <a:tc>
                  <a:txBody>
                    <a:bodyPr/>
                    <a:lstStyle/>
                    <a:p>
                      <a:r>
                        <a:rPr lang="en-US" sz="1600" dirty="0" smtClean="0"/>
                        <a:t>GFAS1.2</a:t>
                      </a:r>
                      <a:endParaRPr lang="ru-RU" sz="1600" dirty="0" smtClean="0"/>
                    </a:p>
                  </a:txBody>
                  <a:tcPr/>
                </a:tc>
                <a:tc>
                  <a:txBody>
                    <a:bodyPr/>
                    <a:lstStyle/>
                    <a:p>
                      <a:r>
                        <a:rPr lang="en-US" sz="1600" dirty="0" smtClean="0"/>
                        <a:t>0.1°x0.1° </a:t>
                      </a:r>
                      <a:endParaRPr lang="ru-RU" sz="1600" dirty="0"/>
                    </a:p>
                  </a:txBody>
                  <a:tcPr/>
                </a:tc>
                <a:tc>
                  <a:txBody>
                    <a:bodyPr/>
                    <a:lstStyle/>
                    <a:p>
                      <a:r>
                        <a:rPr lang="en-US" sz="1600" dirty="0" smtClean="0"/>
                        <a:t>2003-present;</a:t>
                      </a:r>
                    </a:p>
                    <a:p>
                      <a:r>
                        <a:rPr lang="en-US" sz="1600" dirty="0" smtClean="0"/>
                        <a:t>Daily</a:t>
                      </a:r>
                      <a:endParaRPr lang="ru-RU" sz="1600" dirty="0"/>
                    </a:p>
                  </a:txBody>
                  <a:tcPr/>
                </a:tc>
                <a:tc>
                  <a:txBody>
                    <a:bodyPr/>
                    <a:lstStyle/>
                    <a:p>
                      <a:r>
                        <a:rPr lang="en-US" sz="1600" dirty="0" smtClean="0"/>
                        <a:t>Combustion rate</a:t>
                      </a:r>
                      <a:r>
                        <a:rPr lang="en-US" sz="1600" b="0" dirty="0" smtClean="0">
                          <a:solidFill>
                            <a:schemeClr val="tx1"/>
                          </a:solidFill>
                        </a:rPr>
                        <a:t>; Burnt</a:t>
                      </a:r>
                      <a:r>
                        <a:rPr lang="en-US" sz="1600" b="0" baseline="0" dirty="0" smtClean="0">
                          <a:solidFill>
                            <a:schemeClr val="tx1"/>
                          </a:solidFill>
                        </a:rPr>
                        <a:t> mass;</a:t>
                      </a:r>
                      <a:endParaRPr lang="en-US" sz="1600" b="0" dirty="0" smtClean="0">
                        <a:solidFill>
                          <a:schemeClr val="tx1"/>
                        </a:solidFill>
                      </a:endParaRPr>
                    </a:p>
                    <a:p>
                      <a:r>
                        <a:rPr lang="en-US" sz="1600" dirty="0" smtClean="0"/>
                        <a:t>Emission of species incl. PM2.5;</a:t>
                      </a:r>
                    </a:p>
                    <a:p>
                      <a:r>
                        <a:rPr lang="en-US" sz="1600" dirty="0" smtClean="0"/>
                        <a:t>Injection height</a:t>
                      </a:r>
                      <a:endParaRPr lang="ru-RU" sz="1600" dirty="0"/>
                    </a:p>
                  </a:txBody>
                  <a:tcPr/>
                </a:tc>
              </a:tr>
              <a:tr h="551981">
                <a:tc>
                  <a:txBody>
                    <a:bodyPr/>
                    <a:lstStyle/>
                    <a:p>
                      <a:r>
                        <a:rPr lang="en-US" sz="1600" dirty="0" smtClean="0"/>
                        <a:t>QFED2.4</a:t>
                      </a:r>
                      <a:endParaRPr lang="ru-RU" sz="1600" dirty="0" smtClean="0"/>
                    </a:p>
                  </a:txBody>
                  <a:tcPr/>
                </a:tc>
                <a:tc>
                  <a:txBody>
                    <a:bodyPr/>
                    <a:lstStyle/>
                    <a:p>
                      <a:r>
                        <a:rPr lang="en-US" sz="1600" dirty="0" smtClean="0"/>
                        <a:t>0.1°x0.1°</a:t>
                      </a:r>
                      <a:endParaRPr lang="ru-RU" sz="1600" dirty="0"/>
                    </a:p>
                  </a:txBody>
                  <a:tcPr/>
                </a:tc>
                <a:tc>
                  <a:txBody>
                    <a:bodyPr/>
                    <a:lstStyle/>
                    <a:p>
                      <a:r>
                        <a:rPr lang="en-US" sz="1600" dirty="0" smtClean="0"/>
                        <a:t>2000-present;</a:t>
                      </a:r>
                    </a:p>
                    <a:p>
                      <a:r>
                        <a:rPr lang="en-US" sz="1600" dirty="0" smtClean="0"/>
                        <a:t>daily, monthly </a:t>
                      </a:r>
                      <a:endParaRPr lang="ru-RU" sz="1600" dirty="0"/>
                    </a:p>
                  </a:txBody>
                  <a:tcPr/>
                </a:tc>
                <a:tc>
                  <a:txBody>
                    <a:bodyPr/>
                    <a:lstStyle/>
                    <a:p>
                      <a:r>
                        <a:rPr lang="en-US" sz="1600" dirty="0" smtClean="0"/>
                        <a:t>Emission of species incl. PM2.5</a:t>
                      </a:r>
                      <a:endParaRPr lang="ru-RU" sz="1600" dirty="0"/>
                    </a:p>
                  </a:txBody>
                  <a:tcPr/>
                </a:tc>
              </a:tr>
            </a:tbl>
          </a:graphicData>
        </a:graphic>
      </p:graphicFrame>
      <p:sp>
        <p:nvSpPr>
          <p:cNvPr id="3" name="Заголовок 1"/>
          <p:cNvSpPr txBox="1">
            <a:spLocks/>
          </p:cNvSpPr>
          <p:nvPr/>
        </p:nvSpPr>
        <p:spPr>
          <a:xfrm>
            <a:off x="323528" y="94197"/>
            <a:ext cx="8496944" cy="486054"/>
          </a:xfrm>
          <a:prstGeom prst="rect">
            <a:avLst/>
          </a:prstGeom>
        </p:spPr>
        <p:txBody>
          <a:bodyPr vert="horz" lIns="91440" tIns="45720" rIns="91440" bIns="45720" rtlCol="0" anchor="ctr">
            <a:noAutofit/>
          </a:bodyPr>
          <a:lstStyle/>
          <a:p>
            <a:pPr marR="0" lvl="0" indent="0" algn="ctr" eaLnBrk="0" fontAlgn="auto" hangingPunct="0">
              <a:lnSpc>
                <a:spcPct val="100000"/>
              </a:lnSpc>
              <a:spcBef>
                <a:spcPct val="0"/>
              </a:spcBef>
              <a:spcAft>
                <a:spcPts val="0"/>
              </a:spcAft>
              <a:buClrTx/>
              <a:buSzTx/>
              <a:buFontTx/>
              <a:buNone/>
              <a:tabLst/>
              <a:defRPr/>
            </a:pPr>
            <a:r>
              <a:rPr lang="en-US" sz="2800" kern="0" dirty="0" smtClean="0">
                <a:solidFill>
                  <a:schemeClr val="tx2"/>
                </a:solidFill>
                <a:ea typeface="+mj-ea"/>
                <a:cs typeface="+mj-cs"/>
              </a:rPr>
              <a:t>Global biomass burning emission datasets</a:t>
            </a:r>
            <a:endParaRPr lang="ru-RU" sz="2800" kern="0" dirty="0">
              <a:solidFill>
                <a:schemeClr val="tx2"/>
              </a:solidFill>
              <a:ea typeface="+mj-ea"/>
              <a:cs typeface="+mj-cs"/>
            </a:endParaRPr>
          </a:p>
        </p:txBody>
      </p:sp>
      <p:sp>
        <p:nvSpPr>
          <p:cNvPr id="4" name="Скругленный прямоугольник 3"/>
          <p:cNvSpPr/>
          <p:nvPr/>
        </p:nvSpPr>
        <p:spPr>
          <a:xfrm>
            <a:off x="5292080" y="2301045"/>
            <a:ext cx="1224136" cy="28803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7452725" y="2544222"/>
            <a:ext cx="799246" cy="28803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603" y="7937"/>
            <a:ext cx="8210902" cy="523220"/>
          </a:xfrm>
          <a:prstGeom prst="rect">
            <a:avLst/>
          </a:prstGeom>
          <a:noFill/>
        </p:spPr>
        <p:txBody>
          <a:bodyPr wrap="none" rtlCol="0">
            <a:spAutoFit/>
          </a:bodyPr>
          <a:lstStyle/>
          <a:p>
            <a:pPr algn="ctr" eaLnBrk="0" hangingPunct="0">
              <a:spcBef>
                <a:spcPct val="0"/>
              </a:spcBef>
              <a:defRPr/>
            </a:pPr>
            <a:r>
              <a:rPr lang="en-US" sz="2800" kern="0" dirty="0" smtClean="0">
                <a:solidFill>
                  <a:schemeClr val="tx2"/>
                </a:solidFill>
                <a:ea typeface="+mj-ea"/>
                <a:cs typeface="+mj-cs"/>
              </a:rPr>
              <a:t>Approach to estimate emissions of B(a)P from wildfires</a:t>
            </a:r>
            <a:endParaRPr lang="ru-RU" sz="2800" kern="0" dirty="0">
              <a:solidFill>
                <a:schemeClr val="tx2"/>
              </a:solidFill>
              <a:ea typeface="+mj-ea"/>
              <a:cs typeface="+mj-cs"/>
            </a:endParaRPr>
          </a:p>
        </p:txBody>
      </p:sp>
      <p:sp>
        <p:nvSpPr>
          <p:cNvPr id="5" name="TextBox 4"/>
          <p:cNvSpPr txBox="1"/>
          <p:nvPr/>
        </p:nvSpPr>
        <p:spPr>
          <a:xfrm>
            <a:off x="567753" y="2139702"/>
            <a:ext cx="3428183" cy="338554"/>
          </a:xfrm>
          <a:prstGeom prst="rect">
            <a:avLst/>
          </a:prstGeom>
          <a:noFill/>
        </p:spPr>
        <p:txBody>
          <a:bodyPr wrap="none" rtlCol="0">
            <a:spAutoFit/>
          </a:bodyPr>
          <a:lstStyle/>
          <a:p>
            <a:r>
              <a:rPr lang="en-US" sz="1600" dirty="0" smtClean="0"/>
              <a:t>B(a)P emission </a:t>
            </a:r>
            <a:r>
              <a:rPr lang="en-US" sz="1600" dirty="0"/>
              <a:t>factors (literature data) </a:t>
            </a:r>
            <a:endParaRPr lang="ru-RU" sz="1600" dirty="0"/>
          </a:p>
        </p:txBody>
      </p:sp>
      <p:sp>
        <p:nvSpPr>
          <p:cNvPr id="6" name="TextBox 5"/>
          <p:cNvSpPr txBox="1"/>
          <p:nvPr/>
        </p:nvSpPr>
        <p:spPr>
          <a:xfrm>
            <a:off x="251520" y="4371950"/>
            <a:ext cx="4536504" cy="276999"/>
          </a:xfrm>
          <a:prstGeom prst="rect">
            <a:avLst/>
          </a:prstGeom>
          <a:noFill/>
        </p:spPr>
        <p:txBody>
          <a:bodyPr wrap="square" rtlCol="0">
            <a:spAutoFit/>
          </a:bodyPr>
          <a:lstStyle/>
          <a:p>
            <a:r>
              <a:rPr lang="en-US" sz="1200" u="sng" dirty="0" smtClean="0"/>
              <a:t>Luo </a:t>
            </a:r>
            <a:r>
              <a:rPr lang="en-US" sz="1200" u="sng" dirty="0"/>
              <a:t>J. et al., </a:t>
            </a:r>
            <a:r>
              <a:rPr lang="en-US" sz="1200" u="sng" dirty="0" smtClean="0"/>
              <a:t>2020;</a:t>
            </a:r>
            <a:r>
              <a:rPr lang="en-US" sz="1200" dirty="0" smtClean="0"/>
              <a:t>   </a:t>
            </a:r>
            <a:r>
              <a:rPr lang="en-US" sz="1200" i="1" u="sng" dirty="0" smtClean="0"/>
              <a:t>Shen </a:t>
            </a:r>
            <a:r>
              <a:rPr lang="en-US" sz="1200" i="1" u="sng" dirty="0"/>
              <a:t>et al</a:t>
            </a:r>
            <a:r>
              <a:rPr lang="en-US" sz="1200" u="sng" dirty="0"/>
              <a:t>., </a:t>
            </a:r>
            <a:r>
              <a:rPr lang="en-US" sz="1200" u="sng" dirty="0" smtClean="0"/>
              <a:t>2013; </a:t>
            </a:r>
            <a:r>
              <a:rPr lang="en-US" sz="1200" u="sng" dirty="0" err="1"/>
              <a:t>Lammel</a:t>
            </a:r>
            <a:r>
              <a:rPr lang="en-US" sz="1200" u="sng" dirty="0"/>
              <a:t> et al., 2013</a:t>
            </a:r>
            <a:r>
              <a:rPr lang="en-US" sz="1200" dirty="0"/>
              <a:t> </a:t>
            </a:r>
            <a:endParaRPr lang="ru-RU" sz="1200" dirty="0"/>
          </a:p>
        </p:txBody>
      </p:sp>
      <p:sp>
        <p:nvSpPr>
          <p:cNvPr id="13" name="TextBox 12"/>
          <p:cNvSpPr txBox="1"/>
          <p:nvPr/>
        </p:nvSpPr>
        <p:spPr>
          <a:xfrm>
            <a:off x="1091841" y="990848"/>
            <a:ext cx="2463688" cy="307777"/>
          </a:xfrm>
          <a:prstGeom prst="rect">
            <a:avLst/>
          </a:prstGeom>
          <a:noFill/>
        </p:spPr>
        <p:txBody>
          <a:bodyPr wrap="none" rtlCol="0">
            <a:spAutoFit/>
          </a:bodyPr>
          <a:lstStyle/>
          <a:p>
            <a:r>
              <a:rPr lang="en-US" sz="1400" dirty="0" smtClean="0"/>
              <a:t> - B(a)P emission from wildfire; </a:t>
            </a:r>
            <a:endParaRPr lang="ru-RU" sz="1400" dirty="0"/>
          </a:p>
        </p:txBody>
      </p:sp>
      <p:sp>
        <p:nvSpPr>
          <p:cNvPr id="15" name="TextBox 14"/>
          <p:cNvSpPr txBox="1"/>
          <p:nvPr/>
        </p:nvSpPr>
        <p:spPr>
          <a:xfrm>
            <a:off x="1104536" y="1339970"/>
            <a:ext cx="1457387" cy="307777"/>
          </a:xfrm>
          <a:prstGeom prst="rect">
            <a:avLst/>
          </a:prstGeom>
          <a:noFill/>
        </p:spPr>
        <p:txBody>
          <a:bodyPr wrap="none" rtlCol="0">
            <a:spAutoFit/>
          </a:bodyPr>
          <a:lstStyle/>
          <a:p>
            <a:r>
              <a:rPr lang="en-US" sz="1400" dirty="0" smtClean="0"/>
              <a:t> - Burnt biomass; </a:t>
            </a:r>
            <a:endParaRPr lang="ru-RU" sz="1400" dirty="0"/>
          </a:p>
        </p:txBody>
      </p:sp>
      <p:sp>
        <p:nvSpPr>
          <p:cNvPr id="17" name="TextBox 16"/>
          <p:cNvSpPr txBox="1"/>
          <p:nvPr/>
        </p:nvSpPr>
        <p:spPr>
          <a:xfrm>
            <a:off x="1091841" y="1655690"/>
            <a:ext cx="1432956" cy="307777"/>
          </a:xfrm>
          <a:prstGeom prst="rect">
            <a:avLst/>
          </a:prstGeom>
          <a:noFill/>
        </p:spPr>
        <p:txBody>
          <a:bodyPr wrap="none" rtlCol="0">
            <a:spAutoFit/>
          </a:bodyPr>
          <a:lstStyle/>
          <a:p>
            <a:r>
              <a:rPr lang="en-US" sz="1400" dirty="0" smtClean="0"/>
              <a:t> - Emission factor</a:t>
            </a:r>
            <a:endParaRPr lang="ru-RU" sz="1400" dirty="0"/>
          </a:p>
        </p:txBody>
      </p:sp>
      <p:sp>
        <p:nvSpPr>
          <p:cNvPr id="18" name="TextBox 17"/>
          <p:cNvSpPr txBox="1"/>
          <p:nvPr/>
        </p:nvSpPr>
        <p:spPr>
          <a:xfrm>
            <a:off x="323528" y="4638010"/>
            <a:ext cx="3420232" cy="307777"/>
          </a:xfrm>
          <a:prstGeom prst="rect">
            <a:avLst/>
          </a:prstGeom>
          <a:noFill/>
        </p:spPr>
        <p:txBody>
          <a:bodyPr wrap="none" rtlCol="0">
            <a:spAutoFit/>
          </a:bodyPr>
          <a:lstStyle/>
          <a:p>
            <a:r>
              <a:rPr lang="en-US" sz="1400" dirty="0" smtClean="0">
                <a:solidFill>
                  <a:srgbClr val="6600FF"/>
                </a:solidFill>
              </a:rPr>
              <a:t>0.5 mg/kg </a:t>
            </a:r>
            <a:r>
              <a:rPr lang="en-US" sz="1400" dirty="0" smtClean="0"/>
              <a:t>used to estimate B(a)P emissions</a:t>
            </a:r>
            <a:endParaRPr lang="ru-RU" sz="1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392889"/>
            <a:ext cx="3598217" cy="199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658" name="Picture 10"/>
          <p:cNvPicPr>
            <a:picLocks noChangeAspect="1" noChangeArrowheads="1"/>
          </p:cNvPicPr>
          <p:nvPr/>
        </p:nvPicPr>
        <p:blipFill>
          <a:blip r:embed="rId3" cstate="print"/>
          <a:srcRect/>
          <a:stretch>
            <a:fillRect/>
          </a:stretch>
        </p:blipFill>
        <p:spPr bwMode="auto">
          <a:xfrm>
            <a:off x="251520" y="555526"/>
            <a:ext cx="2643188" cy="419100"/>
          </a:xfrm>
          <a:prstGeom prst="rect">
            <a:avLst/>
          </a:prstGeom>
          <a:noFill/>
          <a:ln w="9525">
            <a:solidFill>
              <a:schemeClr val="tx2"/>
            </a:solidFill>
            <a:miter lim="800000"/>
            <a:headEnd/>
            <a:tailEnd/>
          </a:ln>
        </p:spPr>
      </p:pic>
      <p:pic>
        <p:nvPicPr>
          <p:cNvPr id="27659" name="Picture 11"/>
          <p:cNvPicPr>
            <a:picLocks noChangeAspect="1" noChangeArrowheads="1"/>
          </p:cNvPicPr>
          <p:nvPr/>
        </p:nvPicPr>
        <p:blipFill>
          <a:blip r:embed="rId4" cstate="print"/>
          <a:srcRect/>
          <a:stretch>
            <a:fillRect/>
          </a:stretch>
        </p:blipFill>
        <p:spPr bwMode="auto">
          <a:xfrm>
            <a:off x="208774" y="987575"/>
            <a:ext cx="887254" cy="282893"/>
          </a:xfrm>
          <a:prstGeom prst="rect">
            <a:avLst/>
          </a:prstGeom>
          <a:noFill/>
          <a:ln w="9525">
            <a:noFill/>
            <a:miter lim="800000"/>
            <a:headEnd/>
            <a:tailEnd/>
          </a:ln>
        </p:spPr>
      </p:pic>
      <p:pic>
        <p:nvPicPr>
          <p:cNvPr id="27660" name="Picture 12"/>
          <p:cNvPicPr>
            <a:picLocks noChangeAspect="1" noChangeArrowheads="1"/>
          </p:cNvPicPr>
          <p:nvPr/>
        </p:nvPicPr>
        <p:blipFill>
          <a:blip r:embed="rId5" cstate="print"/>
          <a:srcRect/>
          <a:stretch>
            <a:fillRect/>
          </a:stretch>
        </p:blipFill>
        <p:spPr bwMode="auto">
          <a:xfrm>
            <a:off x="208774" y="1351778"/>
            <a:ext cx="390049" cy="244316"/>
          </a:xfrm>
          <a:prstGeom prst="rect">
            <a:avLst/>
          </a:prstGeom>
          <a:noFill/>
          <a:ln w="9525">
            <a:noFill/>
            <a:miter lim="800000"/>
            <a:headEnd/>
            <a:tailEnd/>
          </a:ln>
        </p:spPr>
      </p:pic>
      <p:pic>
        <p:nvPicPr>
          <p:cNvPr id="27661" name="Picture 13"/>
          <p:cNvPicPr>
            <a:picLocks noChangeAspect="1" noChangeArrowheads="1"/>
          </p:cNvPicPr>
          <p:nvPr/>
        </p:nvPicPr>
        <p:blipFill>
          <a:blip r:embed="rId6" cstate="print"/>
          <a:srcRect/>
          <a:stretch>
            <a:fillRect/>
          </a:stretch>
        </p:blipFill>
        <p:spPr bwMode="auto">
          <a:xfrm>
            <a:off x="208774" y="1661942"/>
            <a:ext cx="630079" cy="265748"/>
          </a:xfrm>
          <a:prstGeom prst="rect">
            <a:avLst/>
          </a:prstGeom>
          <a:noFill/>
          <a:ln w="9525">
            <a:noFill/>
            <a:miter lim="800000"/>
            <a:headEnd/>
            <a:tailEnd/>
          </a:ln>
        </p:spPr>
      </p:pic>
      <p:pic>
        <p:nvPicPr>
          <p:cNvPr id="21" name="Picture 2"/>
          <p:cNvPicPr>
            <a:picLocks noChangeAspect="1" noChangeArrowheads="1"/>
          </p:cNvPicPr>
          <p:nvPr/>
        </p:nvPicPr>
        <p:blipFill>
          <a:blip r:embed="rId7" cstate="print"/>
          <a:srcRect/>
          <a:stretch>
            <a:fillRect/>
          </a:stretch>
        </p:blipFill>
        <p:spPr bwMode="auto">
          <a:xfrm>
            <a:off x="5796136" y="1097214"/>
            <a:ext cx="2658241" cy="1546544"/>
          </a:xfrm>
          <a:prstGeom prst="rect">
            <a:avLst/>
          </a:prstGeom>
          <a:noFill/>
          <a:ln w="9525">
            <a:noFill/>
            <a:miter lim="800000"/>
            <a:headEnd/>
            <a:tailEnd/>
          </a:ln>
          <a:effectLst/>
        </p:spPr>
      </p:pic>
      <p:sp>
        <p:nvSpPr>
          <p:cNvPr id="22" name="TextBox 21"/>
          <p:cNvSpPr txBox="1"/>
          <p:nvPr/>
        </p:nvSpPr>
        <p:spPr>
          <a:xfrm>
            <a:off x="5364087" y="618823"/>
            <a:ext cx="3384377" cy="584775"/>
          </a:xfrm>
          <a:prstGeom prst="rect">
            <a:avLst/>
          </a:prstGeom>
          <a:noFill/>
        </p:spPr>
        <p:txBody>
          <a:bodyPr wrap="square" rtlCol="0">
            <a:spAutoFit/>
          </a:bodyPr>
          <a:lstStyle/>
          <a:p>
            <a:pPr algn="ctr"/>
            <a:r>
              <a:rPr lang="en-US" sz="1600" dirty="0" smtClean="0"/>
              <a:t>Wildfire emissions in the EMEP region in 2010-2020 (</a:t>
            </a:r>
            <a:r>
              <a:rPr lang="en-US" sz="1600" dirty="0" smtClean="0">
                <a:solidFill>
                  <a:srgbClr val="6600FF"/>
                </a:solidFill>
              </a:rPr>
              <a:t>FINN data</a:t>
            </a:r>
            <a:r>
              <a:rPr lang="en-US" sz="1600" dirty="0" smtClean="0"/>
              <a:t>)</a:t>
            </a:r>
            <a:endParaRPr lang="ru-RU" sz="1600" dirty="0"/>
          </a:p>
        </p:txBody>
      </p:sp>
      <p:sp>
        <p:nvSpPr>
          <p:cNvPr id="25" name="TextBox 24"/>
          <p:cNvSpPr txBox="1"/>
          <p:nvPr/>
        </p:nvSpPr>
        <p:spPr>
          <a:xfrm>
            <a:off x="5076056" y="2963148"/>
            <a:ext cx="322002" cy="184666"/>
          </a:xfrm>
          <a:prstGeom prst="rect">
            <a:avLst/>
          </a:prstGeom>
          <a:noFill/>
        </p:spPr>
        <p:txBody>
          <a:bodyPr wrap="none" lIns="36000" tIns="0" rIns="36000" bIns="0" rtlCol="0">
            <a:spAutoFit/>
          </a:bodyPr>
          <a:lstStyle/>
          <a:p>
            <a:r>
              <a:rPr lang="en-US" sz="1200" dirty="0" err="1" smtClean="0"/>
              <a:t>kt</a:t>
            </a:r>
            <a:r>
              <a:rPr lang="en-US" sz="1200" dirty="0" smtClean="0"/>
              <a:t>/y</a:t>
            </a:r>
            <a:endParaRPr lang="ru-RU" sz="1200" dirty="0"/>
          </a:p>
        </p:txBody>
      </p:sp>
      <p:sp>
        <p:nvSpPr>
          <p:cNvPr id="26" name="TextBox 25"/>
          <p:cNvSpPr txBox="1"/>
          <p:nvPr/>
        </p:nvSpPr>
        <p:spPr>
          <a:xfrm>
            <a:off x="5930887" y="2643758"/>
            <a:ext cx="2479846" cy="338554"/>
          </a:xfrm>
          <a:prstGeom prst="rect">
            <a:avLst/>
          </a:prstGeom>
          <a:noFill/>
        </p:spPr>
        <p:txBody>
          <a:bodyPr wrap="none" rtlCol="0">
            <a:spAutoFit/>
          </a:bodyPr>
          <a:lstStyle/>
          <a:p>
            <a:r>
              <a:rPr lang="en-US" sz="1600" dirty="0" smtClean="0"/>
              <a:t>Burnt biomass </a:t>
            </a:r>
            <a:r>
              <a:rPr lang="ru-RU" sz="1600" dirty="0" smtClean="0"/>
              <a:t>(</a:t>
            </a:r>
            <a:r>
              <a:rPr lang="en-US" sz="1600" dirty="0" smtClean="0">
                <a:solidFill>
                  <a:srgbClr val="6600FF"/>
                </a:solidFill>
              </a:rPr>
              <a:t>FINN</a:t>
            </a:r>
            <a:r>
              <a:rPr lang="en-US" sz="1600" dirty="0" smtClean="0"/>
              <a:t>, </a:t>
            </a:r>
            <a:r>
              <a:rPr lang="ru-RU" sz="1600" dirty="0" smtClean="0"/>
              <a:t>2017)</a:t>
            </a:r>
            <a:endParaRPr lang="ru-RU" sz="1600" dirty="0"/>
          </a:p>
        </p:txBody>
      </p:sp>
      <p:pic>
        <p:nvPicPr>
          <p:cNvPr id="1026" name="Picture 2"/>
          <p:cNvPicPr>
            <a:picLocks noChangeAspect="1" noChangeArrowheads="1"/>
          </p:cNvPicPr>
          <p:nvPr/>
        </p:nvPicPr>
        <p:blipFill>
          <a:blip r:embed="rId8" cstate="print"/>
          <a:srcRect/>
          <a:stretch>
            <a:fillRect/>
          </a:stretch>
        </p:blipFill>
        <p:spPr bwMode="auto">
          <a:xfrm>
            <a:off x="5657602" y="3003798"/>
            <a:ext cx="3018854" cy="1888427"/>
          </a:xfrm>
          <a:prstGeom prst="rect">
            <a:avLst/>
          </a:prstGeom>
          <a:noFill/>
          <a:ln w="9525">
            <a:noFill/>
            <a:miter lim="800000"/>
            <a:headEnd/>
            <a:tailEnd/>
          </a:ln>
        </p:spPr>
      </p:pic>
      <p:pic>
        <p:nvPicPr>
          <p:cNvPr id="4" name="Picture 3"/>
          <p:cNvPicPr>
            <a:picLocks noChangeAspect="1" noChangeArrowheads="1"/>
          </p:cNvPicPr>
          <p:nvPr/>
        </p:nvPicPr>
        <p:blipFill>
          <a:blip r:embed="rId9" cstate="print"/>
          <a:srcRect/>
          <a:stretch>
            <a:fillRect/>
          </a:stretch>
        </p:blipFill>
        <p:spPr bwMode="auto">
          <a:xfrm>
            <a:off x="5066921" y="3162275"/>
            <a:ext cx="729215" cy="849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3478"/>
            <a:ext cx="9184409" cy="507831"/>
          </a:xfrm>
          <a:prstGeom prst="rect">
            <a:avLst/>
          </a:prstGeom>
          <a:noFill/>
        </p:spPr>
        <p:txBody>
          <a:bodyPr wrap="square" rtlCol="0">
            <a:spAutoFit/>
          </a:bodyPr>
          <a:lstStyle/>
          <a:p>
            <a:pPr algn="ctr" eaLnBrk="0" hangingPunct="0">
              <a:spcBef>
                <a:spcPct val="0"/>
              </a:spcBef>
              <a:defRPr/>
            </a:pPr>
            <a:r>
              <a:rPr lang="en-US" sz="2600" kern="0" dirty="0" smtClean="0">
                <a:solidFill>
                  <a:schemeClr val="tx2"/>
                </a:solidFill>
                <a:ea typeface="+mj-ea"/>
                <a:cs typeface="+mj-cs"/>
              </a:rPr>
              <a:t>B(a)P emission from wildfires and anthropogenic sources in </a:t>
            </a:r>
            <a:r>
              <a:rPr lang="ru-RU" sz="2600" kern="0" dirty="0" smtClean="0">
                <a:solidFill>
                  <a:schemeClr val="tx2"/>
                </a:solidFill>
                <a:ea typeface="+mj-ea"/>
                <a:cs typeface="+mj-cs"/>
              </a:rPr>
              <a:t>20</a:t>
            </a:r>
            <a:r>
              <a:rPr lang="en-US" sz="2600" kern="0" dirty="0" smtClean="0">
                <a:solidFill>
                  <a:schemeClr val="tx2"/>
                </a:solidFill>
                <a:ea typeface="+mj-ea"/>
                <a:cs typeface="+mj-cs"/>
              </a:rPr>
              <a:t>17</a:t>
            </a:r>
            <a:endParaRPr lang="ru-RU" sz="2600" kern="0" dirty="0">
              <a:solidFill>
                <a:schemeClr val="tx2"/>
              </a:solidFill>
              <a:ea typeface="+mj-ea"/>
              <a:cs typeface="+mj-cs"/>
            </a:endParaRPr>
          </a:p>
        </p:txBody>
      </p:sp>
      <p:sp>
        <p:nvSpPr>
          <p:cNvPr id="20" name="TextBox 19"/>
          <p:cNvSpPr txBox="1"/>
          <p:nvPr/>
        </p:nvSpPr>
        <p:spPr>
          <a:xfrm>
            <a:off x="3635896" y="4209350"/>
            <a:ext cx="5234978"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Low/moderate annual contribution for EMEP region (2% – 30% in S. and S-E. Europe) </a:t>
            </a:r>
          </a:p>
          <a:p>
            <a:pPr marL="285750" indent="-285750">
              <a:buFont typeface="Wingdings" panose="05000000000000000000" pitchFamily="2" charset="2"/>
              <a:buChar char="§"/>
            </a:pPr>
            <a:r>
              <a:rPr lang="en-US" sz="1600" dirty="0" smtClean="0"/>
              <a:t>High contribution in particular countries and months </a:t>
            </a:r>
            <a:endParaRPr lang="ru-RU" sz="1600" dirty="0"/>
          </a:p>
        </p:txBody>
      </p:sp>
      <p:sp>
        <p:nvSpPr>
          <p:cNvPr id="21" name="Прямоугольник 20"/>
          <p:cNvSpPr/>
          <p:nvPr/>
        </p:nvSpPr>
        <p:spPr>
          <a:xfrm>
            <a:off x="4499992" y="3857308"/>
            <a:ext cx="360040"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4905536" y="3805178"/>
            <a:ext cx="1439424" cy="215444"/>
          </a:xfrm>
          <a:prstGeom prst="rect">
            <a:avLst/>
          </a:prstGeom>
          <a:noFill/>
        </p:spPr>
        <p:txBody>
          <a:bodyPr wrap="none" lIns="36000" tIns="0" rIns="36000" bIns="0" rtlCol="0">
            <a:spAutoFit/>
          </a:bodyPr>
          <a:lstStyle/>
          <a:p>
            <a:r>
              <a:rPr lang="en-US" sz="1400" b="1" i="1" dirty="0" smtClean="0"/>
              <a:t>Anthrop. emission</a:t>
            </a:r>
            <a:endParaRPr lang="ru-RU" sz="1400" b="1" i="1" dirty="0"/>
          </a:p>
        </p:txBody>
      </p:sp>
      <p:sp>
        <p:nvSpPr>
          <p:cNvPr id="23" name="Прямоугольник 22"/>
          <p:cNvSpPr/>
          <p:nvPr/>
        </p:nvSpPr>
        <p:spPr>
          <a:xfrm>
            <a:off x="6615464" y="3857308"/>
            <a:ext cx="360040"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7021008" y="3805178"/>
            <a:ext cx="1412814" cy="215444"/>
          </a:xfrm>
          <a:prstGeom prst="rect">
            <a:avLst/>
          </a:prstGeom>
          <a:noFill/>
        </p:spPr>
        <p:txBody>
          <a:bodyPr wrap="none" lIns="36000" tIns="0" rIns="36000" bIns="0" rtlCol="0">
            <a:spAutoFit/>
          </a:bodyPr>
          <a:lstStyle/>
          <a:p>
            <a:r>
              <a:rPr lang="en-US" sz="1400" b="1" i="1" dirty="0" smtClean="0"/>
              <a:t>Wildfire emission</a:t>
            </a:r>
            <a:endParaRPr lang="ru-RU" sz="1400" b="1" i="1" dirty="0"/>
          </a:p>
        </p:txBody>
      </p:sp>
      <p:pic>
        <p:nvPicPr>
          <p:cNvPr id="29" name="Picture 2"/>
          <p:cNvPicPr>
            <a:picLocks noChangeAspect="1" noChangeArrowheads="1"/>
          </p:cNvPicPr>
          <p:nvPr/>
        </p:nvPicPr>
        <p:blipFill>
          <a:blip r:embed="rId2" cstate="print"/>
          <a:srcRect/>
          <a:stretch>
            <a:fillRect/>
          </a:stretch>
        </p:blipFill>
        <p:spPr bwMode="auto">
          <a:xfrm>
            <a:off x="256361" y="1033330"/>
            <a:ext cx="2893886" cy="179793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736" y="1068874"/>
            <a:ext cx="1799375"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2562" y="2509034"/>
            <a:ext cx="17993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010" y="2509034"/>
            <a:ext cx="17993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010" y="1068874"/>
            <a:ext cx="17993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Группа 65"/>
          <p:cNvGrpSpPr/>
          <p:nvPr/>
        </p:nvGrpSpPr>
        <p:grpSpPr>
          <a:xfrm>
            <a:off x="660525" y="4726086"/>
            <a:ext cx="2129166" cy="244164"/>
            <a:chOff x="5799204" y="4549714"/>
            <a:chExt cx="2129166" cy="244164"/>
          </a:xfrm>
        </p:grpSpPr>
        <p:sp>
          <p:nvSpPr>
            <p:cNvPr id="51" name="TextBox 50"/>
            <p:cNvSpPr txBox="1"/>
            <p:nvPr/>
          </p:nvSpPr>
          <p:spPr>
            <a:xfrm>
              <a:off x="6002956" y="4549714"/>
              <a:ext cx="65724" cy="153888"/>
            </a:xfrm>
            <a:prstGeom prst="rect">
              <a:avLst/>
            </a:prstGeom>
            <a:noFill/>
          </p:spPr>
          <p:txBody>
            <a:bodyPr wrap="none" lIns="0" tIns="0" rIns="0" bIns="0" rtlCol="0">
              <a:spAutoFit/>
            </a:bodyPr>
            <a:lstStyle/>
            <a:p>
              <a:r>
                <a:rPr lang="en-US" sz="1000" dirty="0" smtClean="0"/>
                <a:t>2</a:t>
              </a:r>
              <a:endParaRPr lang="ru-RU" sz="1000" dirty="0"/>
            </a:p>
          </p:txBody>
        </p:sp>
        <p:sp>
          <p:nvSpPr>
            <p:cNvPr id="52" name="TextBox 51"/>
            <p:cNvSpPr txBox="1"/>
            <p:nvPr/>
          </p:nvSpPr>
          <p:spPr>
            <a:xfrm>
              <a:off x="6261752" y="4549714"/>
              <a:ext cx="65724" cy="153888"/>
            </a:xfrm>
            <a:prstGeom prst="rect">
              <a:avLst/>
            </a:prstGeom>
            <a:noFill/>
          </p:spPr>
          <p:txBody>
            <a:bodyPr wrap="none" lIns="0" tIns="0" rIns="0" bIns="0" rtlCol="0">
              <a:spAutoFit/>
            </a:bodyPr>
            <a:lstStyle/>
            <a:p>
              <a:r>
                <a:rPr lang="en-US" sz="1000" dirty="0" smtClean="0"/>
                <a:t>5</a:t>
              </a:r>
              <a:endParaRPr lang="ru-RU" sz="1000" dirty="0"/>
            </a:p>
          </p:txBody>
        </p:sp>
        <p:sp>
          <p:nvSpPr>
            <p:cNvPr id="53" name="TextBox 52"/>
            <p:cNvSpPr txBox="1"/>
            <p:nvPr/>
          </p:nvSpPr>
          <p:spPr>
            <a:xfrm>
              <a:off x="6457903" y="4549714"/>
              <a:ext cx="131446" cy="153888"/>
            </a:xfrm>
            <a:prstGeom prst="rect">
              <a:avLst/>
            </a:prstGeom>
            <a:noFill/>
          </p:spPr>
          <p:txBody>
            <a:bodyPr wrap="none" lIns="0" tIns="0" rIns="0" bIns="0" rtlCol="0">
              <a:spAutoFit/>
            </a:bodyPr>
            <a:lstStyle/>
            <a:p>
              <a:r>
                <a:rPr lang="en-US" sz="1000" dirty="0" smtClean="0"/>
                <a:t>20</a:t>
              </a:r>
              <a:endParaRPr lang="ru-RU" sz="1000" dirty="0"/>
            </a:p>
          </p:txBody>
        </p:sp>
        <p:sp>
          <p:nvSpPr>
            <p:cNvPr id="54" name="TextBox 53"/>
            <p:cNvSpPr txBox="1"/>
            <p:nvPr/>
          </p:nvSpPr>
          <p:spPr>
            <a:xfrm>
              <a:off x="6712667" y="4549714"/>
              <a:ext cx="131446" cy="153888"/>
            </a:xfrm>
            <a:prstGeom prst="rect">
              <a:avLst/>
            </a:prstGeom>
            <a:noFill/>
          </p:spPr>
          <p:txBody>
            <a:bodyPr wrap="none" lIns="0" tIns="0" rIns="0" bIns="0" rtlCol="0">
              <a:spAutoFit/>
            </a:bodyPr>
            <a:lstStyle/>
            <a:p>
              <a:r>
                <a:rPr lang="en-US" sz="1000" dirty="0" smtClean="0"/>
                <a:t>50</a:t>
              </a:r>
              <a:endParaRPr lang="ru-RU" sz="1000" dirty="0"/>
            </a:p>
          </p:txBody>
        </p:sp>
        <p:sp>
          <p:nvSpPr>
            <p:cNvPr id="55" name="TextBox 54"/>
            <p:cNvSpPr txBox="1"/>
            <p:nvPr/>
          </p:nvSpPr>
          <p:spPr>
            <a:xfrm>
              <a:off x="6930294" y="4549714"/>
              <a:ext cx="197170" cy="153888"/>
            </a:xfrm>
            <a:prstGeom prst="rect">
              <a:avLst/>
            </a:prstGeom>
            <a:noFill/>
          </p:spPr>
          <p:txBody>
            <a:bodyPr wrap="none" lIns="0" tIns="0" rIns="0" bIns="0" rtlCol="0">
              <a:spAutoFit/>
            </a:bodyPr>
            <a:lstStyle/>
            <a:p>
              <a:r>
                <a:rPr lang="en-US" sz="1000" dirty="0" smtClean="0"/>
                <a:t>150</a:t>
              </a:r>
              <a:endParaRPr lang="ru-RU" sz="1000" dirty="0"/>
            </a:p>
          </p:txBody>
        </p:sp>
        <p:sp>
          <p:nvSpPr>
            <p:cNvPr id="56" name="TextBox 55"/>
            <p:cNvSpPr txBox="1"/>
            <p:nvPr/>
          </p:nvSpPr>
          <p:spPr>
            <a:xfrm>
              <a:off x="7506780" y="4549714"/>
              <a:ext cx="421590" cy="153888"/>
            </a:xfrm>
            <a:prstGeom prst="rect">
              <a:avLst/>
            </a:prstGeom>
            <a:noFill/>
          </p:spPr>
          <p:txBody>
            <a:bodyPr wrap="none" lIns="0" tIns="0" rIns="0" bIns="0" rtlCol="0">
              <a:spAutoFit/>
            </a:bodyPr>
            <a:lstStyle/>
            <a:p>
              <a:r>
                <a:rPr lang="en-US" sz="1000" dirty="0" smtClean="0"/>
                <a:t>g/km</a:t>
              </a:r>
              <a:r>
                <a:rPr lang="en-US" sz="1000" baseline="30000" dirty="0" smtClean="0"/>
                <a:t>2</a:t>
              </a:r>
              <a:r>
                <a:rPr lang="en-US" sz="1000" dirty="0" smtClean="0"/>
                <a:t>/y</a:t>
              </a:r>
              <a:endParaRPr lang="ru-RU" sz="1000" dirty="0"/>
            </a:p>
          </p:txBody>
        </p:sp>
        <p:sp>
          <p:nvSpPr>
            <p:cNvPr id="59" name="Прямоугольник 58"/>
            <p:cNvSpPr>
              <a:spLocks noChangeAspect="1"/>
            </p:cNvSpPr>
            <p:nvPr/>
          </p:nvSpPr>
          <p:spPr>
            <a:xfrm>
              <a:off x="6039021" y="4712625"/>
              <a:ext cx="241947" cy="8125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59"/>
            <p:cNvSpPr>
              <a:spLocks noChangeAspect="1"/>
            </p:cNvSpPr>
            <p:nvPr/>
          </p:nvSpPr>
          <p:spPr>
            <a:xfrm>
              <a:off x="6283197" y="4712625"/>
              <a:ext cx="241947" cy="81253"/>
            </a:xfrm>
            <a:prstGeom prst="rect">
              <a:avLst/>
            </a:prstGeom>
            <a:solidFill>
              <a:srgbClr val="43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a:spLocks noChangeAspect="1"/>
            </p:cNvSpPr>
            <p:nvPr/>
          </p:nvSpPr>
          <p:spPr>
            <a:xfrm>
              <a:off x="6519615" y="4712625"/>
              <a:ext cx="241947" cy="81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p:cNvSpPr>
              <a:spLocks noChangeAspect="1"/>
            </p:cNvSpPr>
            <p:nvPr/>
          </p:nvSpPr>
          <p:spPr>
            <a:xfrm>
              <a:off x="6762831" y="4712625"/>
              <a:ext cx="241947" cy="812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3" name="Прямоугольник 62"/>
            <p:cNvSpPr>
              <a:spLocks noChangeAspect="1"/>
            </p:cNvSpPr>
            <p:nvPr/>
          </p:nvSpPr>
          <p:spPr>
            <a:xfrm>
              <a:off x="7005472" y="4712625"/>
              <a:ext cx="241947" cy="812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Прямоугольник 63"/>
            <p:cNvSpPr>
              <a:spLocks noChangeAspect="1"/>
            </p:cNvSpPr>
            <p:nvPr/>
          </p:nvSpPr>
          <p:spPr>
            <a:xfrm>
              <a:off x="5799204" y="4712625"/>
              <a:ext cx="241947" cy="81253"/>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рямоугольник 64"/>
            <p:cNvSpPr>
              <a:spLocks noChangeAspect="1"/>
            </p:cNvSpPr>
            <p:nvPr/>
          </p:nvSpPr>
          <p:spPr>
            <a:xfrm>
              <a:off x="7243876" y="4712625"/>
              <a:ext cx="241947" cy="81253"/>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7196242" y="4549714"/>
              <a:ext cx="197170" cy="153888"/>
            </a:xfrm>
            <a:prstGeom prst="rect">
              <a:avLst/>
            </a:prstGeom>
            <a:noFill/>
          </p:spPr>
          <p:txBody>
            <a:bodyPr wrap="none" lIns="0" tIns="0" rIns="0" bIns="0" rtlCol="0">
              <a:spAutoFit/>
            </a:bodyPr>
            <a:lstStyle/>
            <a:p>
              <a:r>
                <a:rPr lang="en-US" sz="1000" dirty="0" smtClean="0"/>
                <a:t>500</a:t>
              </a:r>
              <a:endParaRPr lang="ru-RU" sz="1000" dirty="0"/>
            </a:p>
          </p:txBody>
        </p:sp>
      </p:grpSp>
      <p:pic>
        <p:nvPicPr>
          <p:cNvPr id="28" name="Picture 3"/>
          <p:cNvPicPr>
            <a:picLocks noChangeAspect="1" noChangeArrowheads="1"/>
          </p:cNvPicPr>
          <p:nvPr/>
        </p:nvPicPr>
        <p:blipFill>
          <a:blip r:embed="rId7" cstate="print"/>
          <a:srcRect/>
          <a:stretch>
            <a:fillRect/>
          </a:stretch>
        </p:blipFill>
        <p:spPr bwMode="auto">
          <a:xfrm>
            <a:off x="256361" y="2931955"/>
            <a:ext cx="2891790" cy="1800035"/>
          </a:xfrm>
          <a:prstGeom prst="rect">
            <a:avLst/>
          </a:prstGeom>
          <a:noFill/>
          <a:ln w="9525">
            <a:noFill/>
            <a:miter lim="800000"/>
            <a:headEnd/>
            <a:tailEnd/>
          </a:ln>
        </p:spPr>
      </p:pic>
      <p:sp>
        <p:nvSpPr>
          <p:cNvPr id="32" name="TextBox 31"/>
          <p:cNvSpPr txBox="1"/>
          <p:nvPr/>
        </p:nvSpPr>
        <p:spPr>
          <a:xfrm>
            <a:off x="5148064" y="627534"/>
            <a:ext cx="1752083" cy="338554"/>
          </a:xfrm>
          <a:prstGeom prst="rect">
            <a:avLst/>
          </a:prstGeom>
          <a:noFill/>
        </p:spPr>
        <p:txBody>
          <a:bodyPr wrap="none" rtlCol="0">
            <a:spAutoFit/>
          </a:bodyPr>
          <a:lstStyle/>
          <a:p>
            <a:r>
              <a:rPr lang="en-US" sz="1600" dirty="0" smtClean="0"/>
              <a:t>Monthly emissions</a:t>
            </a:r>
            <a:endParaRPr lang="ru-RU" sz="1600" dirty="0"/>
          </a:p>
        </p:txBody>
      </p:sp>
      <p:sp>
        <p:nvSpPr>
          <p:cNvPr id="33" name="TextBox 32"/>
          <p:cNvSpPr txBox="1"/>
          <p:nvPr/>
        </p:nvSpPr>
        <p:spPr>
          <a:xfrm>
            <a:off x="827584" y="627534"/>
            <a:ext cx="1632178" cy="338554"/>
          </a:xfrm>
          <a:prstGeom prst="rect">
            <a:avLst/>
          </a:prstGeom>
          <a:noFill/>
        </p:spPr>
        <p:txBody>
          <a:bodyPr wrap="none" rtlCol="0">
            <a:spAutoFit/>
          </a:bodyPr>
          <a:lstStyle/>
          <a:p>
            <a:r>
              <a:rPr lang="en-US" sz="1600" dirty="0" smtClean="0"/>
              <a:t>Annual emissions</a:t>
            </a:r>
            <a:endParaRPr lang="ru-RU" sz="1600" dirty="0"/>
          </a:p>
        </p:txBody>
      </p:sp>
      <p:sp>
        <p:nvSpPr>
          <p:cNvPr id="34" name="TextBox 33"/>
          <p:cNvSpPr txBox="1"/>
          <p:nvPr/>
        </p:nvSpPr>
        <p:spPr>
          <a:xfrm>
            <a:off x="107504" y="1060743"/>
            <a:ext cx="936104" cy="215444"/>
          </a:xfrm>
          <a:prstGeom prst="rect">
            <a:avLst/>
          </a:prstGeom>
          <a:noFill/>
        </p:spPr>
        <p:txBody>
          <a:bodyPr wrap="square" lIns="36000" tIns="0" rIns="36000" bIns="0" rtlCol="0">
            <a:spAutoFit/>
          </a:bodyPr>
          <a:lstStyle/>
          <a:p>
            <a:r>
              <a:rPr lang="en-US" sz="1400" b="1" i="1" dirty="0" smtClean="0"/>
              <a:t>Wildfire</a:t>
            </a:r>
            <a:endParaRPr lang="ru-RU" sz="1400" b="1" i="1" dirty="0"/>
          </a:p>
        </p:txBody>
      </p:sp>
      <p:sp>
        <p:nvSpPr>
          <p:cNvPr id="35" name="TextBox 34"/>
          <p:cNvSpPr txBox="1"/>
          <p:nvPr/>
        </p:nvSpPr>
        <p:spPr>
          <a:xfrm>
            <a:off x="107503" y="3004959"/>
            <a:ext cx="731473" cy="430887"/>
          </a:xfrm>
          <a:prstGeom prst="rect">
            <a:avLst/>
          </a:prstGeom>
          <a:noFill/>
        </p:spPr>
        <p:txBody>
          <a:bodyPr wrap="none" lIns="36000" tIns="0" rIns="36000" bIns="0" rtlCol="0">
            <a:spAutoFit/>
          </a:bodyPr>
          <a:lstStyle/>
          <a:p>
            <a:r>
              <a:rPr lang="en-US" sz="1400" b="1" i="1" dirty="0" smtClean="0"/>
              <a:t>Anthrop.</a:t>
            </a:r>
          </a:p>
          <a:p>
            <a:r>
              <a:rPr lang="en-US" sz="1400" b="1" i="1" dirty="0" smtClean="0"/>
              <a:t>emission</a:t>
            </a:r>
            <a:endParaRPr lang="ru-RU" sz="1400" b="1" i="1" dirty="0"/>
          </a:p>
        </p:txBody>
      </p:sp>
    </p:spTree>
    <p:extLst>
      <p:ext uri="{BB962C8B-B14F-4D97-AF65-F5344CB8AC3E}">
        <p14:creationId xmlns:p14="http://schemas.microsoft.com/office/powerpoint/2010/main" val="232172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89797" y="924598"/>
            <a:ext cx="5311140" cy="1783334"/>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179512" y="1356646"/>
            <a:ext cx="3014472" cy="1879664"/>
          </a:xfrm>
          <a:prstGeom prst="rect">
            <a:avLst/>
          </a:prstGeom>
          <a:noFill/>
          <a:ln w="9525">
            <a:noFill/>
            <a:miter lim="800000"/>
            <a:headEnd/>
            <a:tailEnd/>
          </a:ln>
        </p:spPr>
      </p:pic>
      <p:sp>
        <p:nvSpPr>
          <p:cNvPr id="2" name="TextBox 1"/>
          <p:cNvSpPr txBox="1"/>
          <p:nvPr/>
        </p:nvSpPr>
        <p:spPr>
          <a:xfrm>
            <a:off x="197949" y="51470"/>
            <a:ext cx="8829661" cy="492443"/>
          </a:xfrm>
          <a:prstGeom prst="rect">
            <a:avLst/>
          </a:prstGeom>
          <a:noFill/>
        </p:spPr>
        <p:txBody>
          <a:bodyPr wrap="none" rtlCol="0">
            <a:spAutoFit/>
          </a:bodyPr>
          <a:lstStyle/>
          <a:p>
            <a:pPr algn="ctr" eaLnBrk="0" hangingPunct="0">
              <a:spcBef>
                <a:spcPct val="0"/>
              </a:spcBef>
              <a:defRPr/>
            </a:pPr>
            <a:r>
              <a:rPr lang="en-US" sz="2600" kern="0" dirty="0" smtClean="0">
                <a:solidFill>
                  <a:schemeClr val="tx2"/>
                </a:solidFill>
                <a:ea typeface="+mj-ea"/>
                <a:cs typeface="+mj-cs"/>
              </a:rPr>
              <a:t>Effect of wildfires on B(a)P pollution levels (preliminary results!)</a:t>
            </a:r>
            <a:endParaRPr lang="ru-RU" sz="2600" kern="0" dirty="0">
              <a:solidFill>
                <a:schemeClr val="tx2"/>
              </a:solidFill>
              <a:ea typeface="+mj-ea"/>
              <a:cs typeface="+mj-cs"/>
            </a:endParaRPr>
          </a:p>
        </p:txBody>
      </p:sp>
      <p:sp>
        <p:nvSpPr>
          <p:cNvPr id="5" name="TextBox 4"/>
          <p:cNvSpPr txBox="1"/>
          <p:nvPr/>
        </p:nvSpPr>
        <p:spPr>
          <a:xfrm>
            <a:off x="0" y="708574"/>
            <a:ext cx="3430211" cy="584775"/>
          </a:xfrm>
          <a:prstGeom prst="rect">
            <a:avLst/>
          </a:prstGeom>
          <a:noFill/>
        </p:spPr>
        <p:txBody>
          <a:bodyPr wrap="square" rtlCol="0">
            <a:spAutoFit/>
          </a:bodyPr>
          <a:lstStyle/>
          <a:p>
            <a:pPr algn="ctr"/>
            <a:r>
              <a:rPr lang="en-US" sz="1600" dirty="0" smtClean="0"/>
              <a:t>Contribution (%) of wildfires to B(a)P concentrations (August, 2017)</a:t>
            </a:r>
            <a:endParaRPr lang="ru-RU" sz="1600" dirty="0"/>
          </a:p>
        </p:txBody>
      </p:sp>
      <p:sp>
        <p:nvSpPr>
          <p:cNvPr id="7" name="Овал 6"/>
          <p:cNvSpPr/>
          <p:nvPr/>
        </p:nvSpPr>
        <p:spPr>
          <a:xfrm>
            <a:off x="1259632" y="2796806"/>
            <a:ext cx="144016" cy="1440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 стрелкой 9"/>
          <p:cNvCxnSpPr>
            <a:stCxn id="7" idx="7"/>
          </p:cNvCxnSpPr>
          <p:nvPr/>
        </p:nvCxnSpPr>
        <p:spPr>
          <a:xfrm flipV="1">
            <a:off x="1382557" y="1490070"/>
            <a:ext cx="2194228" cy="1327827"/>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4104404" y="3293505"/>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67944" y="2785351"/>
            <a:ext cx="288032" cy="1281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4387040" y="2724798"/>
            <a:ext cx="3289481" cy="246221"/>
          </a:xfrm>
          <a:prstGeom prst="rect">
            <a:avLst/>
          </a:prstGeom>
          <a:noFill/>
        </p:spPr>
        <p:txBody>
          <a:bodyPr wrap="none" lIns="36000" tIns="0" rIns="36000" bIns="0" rtlCol="0">
            <a:spAutoFit/>
          </a:bodyPr>
          <a:lstStyle/>
          <a:p>
            <a:r>
              <a:rPr lang="en-US" sz="1600" dirty="0" smtClean="0"/>
              <a:t>B(a)P concentration (anthrop. sources)</a:t>
            </a:r>
            <a:endParaRPr lang="ru-RU" sz="1600" dirty="0"/>
          </a:p>
        </p:txBody>
      </p:sp>
      <p:sp>
        <p:nvSpPr>
          <p:cNvPr id="16" name="Прямоугольник 15"/>
          <p:cNvSpPr/>
          <p:nvPr/>
        </p:nvSpPr>
        <p:spPr>
          <a:xfrm>
            <a:off x="4074768" y="3040111"/>
            <a:ext cx="288032" cy="1281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4393864" y="2979558"/>
            <a:ext cx="4131250" cy="246221"/>
          </a:xfrm>
          <a:prstGeom prst="rect">
            <a:avLst/>
          </a:prstGeom>
          <a:noFill/>
        </p:spPr>
        <p:txBody>
          <a:bodyPr wrap="none" lIns="36000" tIns="0" rIns="36000" bIns="0" rtlCol="0">
            <a:spAutoFit/>
          </a:bodyPr>
          <a:lstStyle/>
          <a:p>
            <a:r>
              <a:rPr lang="en-US" sz="1600" dirty="0" smtClean="0"/>
              <a:t>B(a)P concentration (contribution from wildfires)</a:t>
            </a:r>
            <a:endParaRPr lang="ru-RU" sz="1600" dirty="0"/>
          </a:p>
        </p:txBody>
      </p:sp>
      <p:sp>
        <p:nvSpPr>
          <p:cNvPr id="19" name="TextBox 18"/>
          <p:cNvSpPr txBox="1"/>
          <p:nvPr/>
        </p:nvSpPr>
        <p:spPr>
          <a:xfrm>
            <a:off x="4384242" y="3229721"/>
            <a:ext cx="1648647" cy="246221"/>
          </a:xfrm>
          <a:prstGeom prst="rect">
            <a:avLst/>
          </a:prstGeom>
          <a:noFill/>
        </p:spPr>
        <p:txBody>
          <a:bodyPr wrap="none" lIns="36000" tIns="0" rIns="36000" bIns="0" rtlCol="0">
            <a:spAutoFit/>
          </a:bodyPr>
          <a:lstStyle/>
          <a:p>
            <a:r>
              <a:rPr lang="en-US" sz="1600" dirty="0" smtClean="0"/>
              <a:t>Observed CO conc.</a:t>
            </a:r>
            <a:endParaRPr lang="ru-RU" sz="1600" dirty="0"/>
          </a:p>
        </p:txBody>
      </p:sp>
      <p:sp>
        <p:nvSpPr>
          <p:cNvPr id="20" name="Овал 19"/>
          <p:cNvSpPr/>
          <p:nvPr/>
        </p:nvSpPr>
        <p:spPr>
          <a:xfrm>
            <a:off x="4112656" y="3541441"/>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4392494" y="3477657"/>
            <a:ext cx="1945395" cy="246221"/>
          </a:xfrm>
          <a:prstGeom prst="rect">
            <a:avLst/>
          </a:prstGeom>
          <a:noFill/>
        </p:spPr>
        <p:txBody>
          <a:bodyPr wrap="none" lIns="36000" tIns="0" rIns="36000" bIns="0" rtlCol="0">
            <a:spAutoFit/>
          </a:bodyPr>
          <a:lstStyle/>
          <a:p>
            <a:r>
              <a:rPr lang="en-US" sz="1600" dirty="0" smtClean="0"/>
              <a:t>Observed PM2.5 conc.</a:t>
            </a:r>
            <a:endParaRPr lang="ru-RU" sz="1600" dirty="0"/>
          </a:p>
        </p:txBody>
      </p:sp>
      <p:sp>
        <p:nvSpPr>
          <p:cNvPr id="15" name="Прямоугольник 14"/>
          <p:cNvSpPr/>
          <p:nvPr/>
        </p:nvSpPr>
        <p:spPr>
          <a:xfrm>
            <a:off x="6509268" y="995552"/>
            <a:ext cx="238835" cy="15841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0" name="Группа 39"/>
          <p:cNvGrpSpPr/>
          <p:nvPr/>
        </p:nvGrpSpPr>
        <p:grpSpPr>
          <a:xfrm>
            <a:off x="611560" y="3372870"/>
            <a:ext cx="2055618" cy="335279"/>
            <a:chOff x="1979712" y="4443958"/>
            <a:chExt cx="2055618" cy="335279"/>
          </a:xfrm>
        </p:grpSpPr>
        <p:sp>
          <p:nvSpPr>
            <p:cNvPr id="34" name="Прямоугольник 33"/>
            <p:cNvSpPr/>
            <p:nvPr/>
          </p:nvSpPr>
          <p:spPr>
            <a:xfrm>
              <a:off x="2022917" y="4643109"/>
              <a:ext cx="403245" cy="135422"/>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2426162" y="4643109"/>
              <a:ext cx="403245" cy="135422"/>
            </a:xfrm>
            <a:prstGeom prst="rect">
              <a:avLst/>
            </a:prstGeom>
            <a:solidFill>
              <a:srgbClr val="43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2826046" y="4643815"/>
              <a:ext cx="403245" cy="13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3228841" y="4643109"/>
              <a:ext cx="403245" cy="1354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Прямоугольник 37"/>
            <p:cNvSpPr/>
            <p:nvPr/>
          </p:nvSpPr>
          <p:spPr>
            <a:xfrm>
              <a:off x="3632085" y="4643815"/>
              <a:ext cx="403245" cy="1354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TextBox 25"/>
            <p:cNvSpPr txBox="1"/>
            <p:nvPr/>
          </p:nvSpPr>
          <p:spPr>
            <a:xfrm>
              <a:off x="1979712" y="4460086"/>
              <a:ext cx="78548" cy="184666"/>
            </a:xfrm>
            <a:prstGeom prst="rect">
              <a:avLst/>
            </a:prstGeom>
            <a:noFill/>
          </p:spPr>
          <p:txBody>
            <a:bodyPr wrap="none" lIns="0" tIns="0" rIns="0" bIns="0" rtlCol="0">
              <a:spAutoFit/>
            </a:bodyPr>
            <a:lstStyle/>
            <a:p>
              <a:r>
                <a:rPr lang="en-US" sz="1200" dirty="0" smtClean="0"/>
                <a:t>1</a:t>
              </a:r>
              <a:endParaRPr lang="ru-RU" sz="1200" dirty="0"/>
            </a:p>
          </p:txBody>
        </p:sp>
        <p:sp>
          <p:nvSpPr>
            <p:cNvPr id="27" name="TextBox 26"/>
            <p:cNvSpPr txBox="1"/>
            <p:nvPr/>
          </p:nvSpPr>
          <p:spPr>
            <a:xfrm>
              <a:off x="2407003" y="4460086"/>
              <a:ext cx="78548" cy="184666"/>
            </a:xfrm>
            <a:prstGeom prst="rect">
              <a:avLst/>
            </a:prstGeom>
            <a:noFill/>
          </p:spPr>
          <p:txBody>
            <a:bodyPr wrap="none" lIns="0" tIns="0" rIns="0" bIns="0" rtlCol="0">
              <a:spAutoFit/>
            </a:bodyPr>
            <a:lstStyle/>
            <a:p>
              <a:r>
                <a:rPr lang="en-US" sz="1200" dirty="0" smtClean="0"/>
                <a:t>5</a:t>
              </a:r>
              <a:endParaRPr lang="ru-RU" sz="1200" dirty="0"/>
            </a:p>
          </p:txBody>
        </p:sp>
        <p:sp>
          <p:nvSpPr>
            <p:cNvPr id="28" name="TextBox 27"/>
            <p:cNvSpPr txBox="1"/>
            <p:nvPr/>
          </p:nvSpPr>
          <p:spPr>
            <a:xfrm>
              <a:off x="2787234" y="4460086"/>
              <a:ext cx="157094" cy="184666"/>
            </a:xfrm>
            <a:prstGeom prst="rect">
              <a:avLst/>
            </a:prstGeom>
            <a:noFill/>
          </p:spPr>
          <p:txBody>
            <a:bodyPr wrap="none" lIns="0" tIns="0" rIns="0" bIns="0" rtlCol="0">
              <a:spAutoFit/>
            </a:bodyPr>
            <a:lstStyle/>
            <a:p>
              <a:r>
                <a:rPr lang="en-US" sz="1200" dirty="0" smtClean="0"/>
                <a:t>15</a:t>
              </a:r>
              <a:endParaRPr lang="ru-RU" sz="1200" dirty="0"/>
            </a:p>
          </p:txBody>
        </p:sp>
        <p:sp>
          <p:nvSpPr>
            <p:cNvPr id="29" name="TextBox 28"/>
            <p:cNvSpPr txBox="1"/>
            <p:nvPr/>
          </p:nvSpPr>
          <p:spPr>
            <a:xfrm>
              <a:off x="3176990" y="4460086"/>
              <a:ext cx="157094" cy="184666"/>
            </a:xfrm>
            <a:prstGeom prst="rect">
              <a:avLst/>
            </a:prstGeom>
            <a:noFill/>
          </p:spPr>
          <p:txBody>
            <a:bodyPr wrap="none" lIns="0" tIns="0" rIns="0" bIns="0" rtlCol="0">
              <a:spAutoFit/>
            </a:bodyPr>
            <a:lstStyle/>
            <a:p>
              <a:r>
                <a:rPr lang="en-US" sz="1200" dirty="0" smtClean="0"/>
                <a:t>30</a:t>
              </a:r>
              <a:endParaRPr lang="ru-RU" sz="1200" dirty="0"/>
            </a:p>
          </p:txBody>
        </p:sp>
        <p:sp>
          <p:nvSpPr>
            <p:cNvPr id="30" name="TextBox 29"/>
            <p:cNvSpPr txBox="1"/>
            <p:nvPr/>
          </p:nvSpPr>
          <p:spPr>
            <a:xfrm>
              <a:off x="3557221" y="4460086"/>
              <a:ext cx="157094" cy="184666"/>
            </a:xfrm>
            <a:prstGeom prst="rect">
              <a:avLst/>
            </a:prstGeom>
            <a:noFill/>
          </p:spPr>
          <p:txBody>
            <a:bodyPr wrap="none" lIns="0" tIns="0" rIns="0" bIns="0" rtlCol="0">
              <a:spAutoFit/>
            </a:bodyPr>
            <a:lstStyle/>
            <a:p>
              <a:r>
                <a:rPr lang="en-US" sz="1200" dirty="0" smtClean="0"/>
                <a:t>50</a:t>
              </a:r>
              <a:endParaRPr lang="ru-RU" sz="1200" dirty="0"/>
            </a:p>
          </p:txBody>
        </p:sp>
        <p:sp>
          <p:nvSpPr>
            <p:cNvPr id="32" name="TextBox 31"/>
            <p:cNvSpPr txBox="1"/>
            <p:nvPr/>
          </p:nvSpPr>
          <p:spPr>
            <a:xfrm>
              <a:off x="3851920" y="4443958"/>
              <a:ext cx="110608" cy="184666"/>
            </a:xfrm>
            <a:prstGeom prst="rect">
              <a:avLst/>
            </a:prstGeom>
            <a:noFill/>
          </p:spPr>
          <p:txBody>
            <a:bodyPr wrap="none" lIns="0" tIns="0" rIns="0" bIns="0" rtlCol="0">
              <a:spAutoFit/>
            </a:bodyPr>
            <a:lstStyle/>
            <a:p>
              <a:r>
                <a:rPr lang="en-US" sz="1200" dirty="0" smtClean="0"/>
                <a:t>%</a:t>
              </a:r>
              <a:endParaRPr lang="ru-RU" sz="1200" dirty="0"/>
            </a:p>
          </p:txBody>
        </p:sp>
      </p:grpSp>
      <p:sp>
        <p:nvSpPr>
          <p:cNvPr id="33" name="TextBox 32"/>
          <p:cNvSpPr txBox="1"/>
          <p:nvPr/>
        </p:nvSpPr>
        <p:spPr>
          <a:xfrm>
            <a:off x="323528" y="3795886"/>
            <a:ext cx="8496944" cy="984885"/>
          </a:xfrm>
          <a:prstGeom prst="rect">
            <a:avLst/>
          </a:prstGeom>
          <a:noFill/>
        </p:spPr>
        <p:txBody>
          <a:bodyPr wrap="square" rtlCol="0">
            <a:spAutoFit/>
          </a:bodyPr>
          <a:lstStyle/>
          <a:p>
            <a:pPr>
              <a:spcBef>
                <a:spcPts val="1200"/>
              </a:spcBef>
              <a:buFont typeface="Arial" pitchFamily="34" charset="0"/>
              <a:buChar char="•"/>
            </a:pPr>
            <a:r>
              <a:rPr lang="ru-RU" sz="1600" dirty="0" smtClean="0"/>
              <a:t> </a:t>
            </a:r>
            <a:r>
              <a:rPr lang="en-US" sz="1600" dirty="0" smtClean="0"/>
              <a:t> Contribution to annual mean B(a)P concentration </a:t>
            </a:r>
            <a:r>
              <a:rPr lang="en-US" sz="1600" dirty="0" smtClean="0">
                <a:solidFill>
                  <a:srgbClr val="6600FF"/>
                </a:solidFill>
              </a:rPr>
              <a:t>5 – 20% </a:t>
            </a:r>
            <a:r>
              <a:rPr lang="en-US" sz="1600" dirty="0" smtClean="0"/>
              <a:t>in southern Europe and </a:t>
            </a:r>
            <a:r>
              <a:rPr lang="en-US" sz="1600" dirty="0" smtClean="0">
                <a:solidFill>
                  <a:srgbClr val="6600FF"/>
                </a:solidFill>
              </a:rPr>
              <a:t>20 – 50% </a:t>
            </a:r>
            <a:r>
              <a:rPr lang="en-US" sz="1600" dirty="0" smtClean="0"/>
              <a:t>in Eastern Europe and Central Asia</a:t>
            </a:r>
          </a:p>
          <a:p>
            <a:pPr>
              <a:spcBef>
                <a:spcPts val="1200"/>
              </a:spcBef>
              <a:buFont typeface="Arial" pitchFamily="34" charset="0"/>
              <a:buChar char="•"/>
            </a:pPr>
            <a:r>
              <a:rPr lang="en-US" sz="1600" dirty="0" smtClean="0"/>
              <a:t>  Further sensitivity tests, e.g., to vertical distribution, emission factor etc. are needed </a:t>
            </a:r>
            <a:endParaRPr lang="ru-RU" sz="1600" dirty="0"/>
          </a:p>
        </p:txBody>
      </p:sp>
    </p:spTree>
    <p:extLst>
      <p:ext uri="{BB962C8B-B14F-4D97-AF65-F5344CB8AC3E}">
        <p14:creationId xmlns:p14="http://schemas.microsoft.com/office/powerpoint/2010/main" val="2841193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168" y="123478"/>
            <a:ext cx="5213287" cy="523220"/>
          </a:xfrm>
          <a:prstGeom prst="rect">
            <a:avLst/>
          </a:prstGeom>
          <a:noFill/>
        </p:spPr>
        <p:txBody>
          <a:bodyPr wrap="none" rtlCol="0">
            <a:spAutoFit/>
          </a:bodyPr>
          <a:lstStyle/>
          <a:p>
            <a:pPr algn="ctr" eaLnBrk="0" hangingPunct="0">
              <a:spcBef>
                <a:spcPct val="0"/>
              </a:spcBef>
              <a:defRPr/>
            </a:pPr>
            <a:r>
              <a:rPr lang="en-US" sz="2800" kern="0" dirty="0" err="1" smtClean="0">
                <a:solidFill>
                  <a:schemeClr val="tx2"/>
                </a:solidFill>
                <a:ea typeface="+mj-ea"/>
                <a:cs typeface="+mj-cs"/>
              </a:rPr>
              <a:t>Pb</a:t>
            </a:r>
            <a:r>
              <a:rPr lang="en-US" sz="2800" kern="0" dirty="0" smtClean="0">
                <a:solidFill>
                  <a:schemeClr val="tx2"/>
                </a:solidFill>
                <a:ea typeface="+mj-ea"/>
                <a:cs typeface="+mj-cs"/>
              </a:rPr>
              <a:t> emission from wildfires</a:t>
            </a:r>
            <a:r>
              <a:rPr lang="ru-RU" sz="2800" kern="0" dirty="0" smtClean="0">
                <a:solidFill>
                  <a:schemeClr val="tx2"/>
                </a:solidFill>
                <a:ea typeface="+mj-ea"/>
                <a:cs typeface="+mj-cs"/>
              </a:rPr>
              <a:t> </a:t>
            </a:r>
            <a:r>
              <a:rPr lang="en-US" sz="2800" kern="0" dirty="0" smtClean="0">
                <a:solidFill>
                  <a:schemeClr val="tx2"/>
                </a:solidFill>
                <a:ea typeface="+mj-ea"/>
                <a:cs typeface="+mj-cs"/>
              </a:rPr>
              <a:t>in </a:t>
            </a:r>
            <a:r>
              <a:rPr lang="ru-RU" sz="2800" kern="0" dirty="0" smtClean="0">
                <a:solidFill>
                  <a:schemeClr val="tx2"/>
                </a:solidFill>
                <a:ea typeface="+mj-ea"/>
                <a:cs typeface="+mj-cs"/>
              </a:rPr>
              <a:t>20</a:t>
            </a:r>
            <a:r>
              <a:rPr lang="en-US" sz="2800" kern="0" dirty="0" smtClean="0">
                <a:solidFill>
                  <a:schemeClr val="tx2"/>
                </a:solidFill>
                <a:ea typeface="+mj-ea"/>
                <a:cs typeface="+mj-cs"/>
              </a:rPr>
              <a:t>17</a:t>
            </a:r>
            <a:endParaRPr lang="ru-RU" sz="2800" kern="0" dirty="0">
              <a:solidFill>
                <a:schemeClr val="tx2"/>
              </a:solidFill>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827584" y="2643758"/>
            <a:ext cx="2889695" cy="1797939"/>
          </a:xfrm>
          <a:prstGeom prst="rect">
            <a:avLst/>
          </a:prstGeom>
          <a:noFill/>
          <a:ln w="9525">
            <a:noFill/>
            <a:miter lim="800000"/>
            <a:headEnd/>
            <a:tailEnd/>
          </a:ln>
        </p:spPr>
      </p:pic>
      <p:pic>
        <p:nvPicPr>
          <p:cNvPr id="2059" name="Picture 11"/>
          <p:cNvPicPr>
            <a:picLocks noChangeAspect="1" noChangeArrowheads="1"/>
          </p:cNvPicPr>
          <p:nvPr/>
        </p:nvPicPr>
        <p:blipFill>
          <a:blip r:embed="rId3" cstate="print"/>
          <a:srcRect/>
          <a:stretch>
            <a:fillRect/>
          </a:stretch>
        </p:blipFill>
        <p:spPr bwMode="auto">
          <a:xfrm>
            <a:off x="4355977" y="961773"/>
            <a:ext cx="2014879" cy="1454277"/>
          </a:xfrm>
          <a:prstGeom prst="rect">
            <a:avLst/>
          </a:prstGeom>
          <a:noFill/>
          <a:ln w="9525">
            <a:noFill/>
            <a:miter lim="800000"/>
            <a:headEnd/>
            <a:tailEnd/>
          </a:ln>
          <a:effectLst/>
        </p:spPr>
      </p:pic>
      <p:pic>
        <p:nvPicPr>
          <p:cNvPr id="2060" name="Picture 12"/>
          <p:cNvPicPr>
            <a:picLocks noChangeAspect="1" noChangeArrowheads="1"/>
          </p:cNvPicPr>
          <p:nvPr/>
        </p:nvPicPr>
        <p:blipFill>
          <a:blip r:embed="rId4" cstate="print"/>
          <a:srcRect/>
          <a:stretch>
            <a:fillRect/>
          </a:stretch>
        </p:blipFill>
        <p:spPr bwMode="auto">
          <a:xfrm>
            <a:off x="4355976" y="2499742"/>
            <a:ext cx="2011680" cy="1450086"/>
          </a:xfrm>
          <a:prstGeom prst="rect">
            <a:avLst/>
          </a:prstGeom>
          <a:noFill/>
          <a:ln w="9525">
            <a:noFill/>
            <a:miter lim="800000"/>
            <a:headEnd/>
            <a:tailEnd/>
          </a:ln>
          <a:effectLst/>
        </p:spPr>
      </p:pic>
      <p:pic>
        <p:nvPicPr>
          <p:cNvPr id="2061" name="Picture 13"/>
          <p:cNvPicPr>
            <a:picLocks noChangeAspect="1" noChangeArrowheads="1"/>
          </p:cNvPicPr>
          <p:nvPr/>
        </p:nvPicPr>
        <p:blipFill>
          <a:blip r:embed="rId5" cstate="print"/>
          <a:srcRect/>
          <a:stretch>
            <a:fillRect/>
          </a:stretch>
        </p:blipFill>
        <p:spPr bwMode="auto">
          <a:xfrm>
            <a:off x="6686872" y="961772"/>
            <a:ext cx="2011680" cy="1450086"/>
          </a:xfrm>
          <a:prstGeom prst="rect">
            <a:avLst/>
          </a:prstGeom>
          <a:noFill/>
          <a:ln w="9525">
            <a:noFill/>
            <a:miter lim="800000"/>
            <a:headEnd/>
            <a:tailEnd/>
          </a:ln>
          <a:effectLst/>
        </p:spPr>
      </p:pic>
      <p:pic>
        <p:nvPicPr>
          <p:cNvPr id="2062" name="Picture 14"/>
          <p:cNvPicPr>
            <a:picLocks noChangeAspect="1" noChangeArrowheads="1"/>
          </p:cNvPicPr>
          <p:nvPr/>
        </p:nvPicPr>
        <p:blipFill>
          <a:blip r:embed="rId6" cstate="print"/>
          <a:srcRect/>
          <a:stretch>
            <a:fillRect/>
          </a:stretch>
        </p:blipFill>
        <p:spPr bwMode="auto">
          <a:xfrm>
            <a:off x="6686172" y="2466644"/>
            <a:ext cx="2011680" cy="1450086"/>
          </a:xfrm>
          <a:prstGeom prst="rect">
            <a:avLst/>
          </a:prstGeom>
          <a:noFill/>
          <a:ln w="9525">
            <a:noFill/>
            <a:miter lim="800000"/>
            <a:headEnd/>
            <a:tailEnd/>
          </a:ln>
          <a:effectLst/>
        </p:spPr>
      </p:pic>
      <p:sp>
        <p:nvSpPr>
          <p:cNvPr id="19" name="TextBox 18"/>
          <p:cNvSpPr txBox="1"/>
          <p:nvPr/>
        </p:nvSpPr>
        <p:spPr>
          <a:xfrm>
            <a:off x="5796136" y="555526"/>
            <a:ext cx="1752083" cy="338554"/>
          </a:xfrm>
          <a:prstGeom prst="rect">
            <a:avLst/>
          </a:prstGeom>
          <a:noFill/>
        </p:spPr>
        <p:txBody>
          <a:bodyPr wrap="none" rtlCol="0">
            <a:spAutoFit/>
          </a:bodyPr>
          <a:lstStyle/>
          <a:p>
            <a:r>
              <a:rPr lang="en-US" sz="1600" dirty="0" smtClean="0"/>
              <a:t>Monthly emissions</a:t>
            </a:r>
            <a:endParaRPr lang="ru-RU" sz="1600" dirty="0"/>
          </a:p>
        </p:txBody>
      </p:sp>
      <p:sp>
        <p:nvSpPr>
          <p:cNvPr id="20" name="TextBox 19"/>
          <p:cNvSpPr txBox="1"/>
          <p:nvPr/>
        </p:nvSpPr>
        <p:spPr>
          <a:xfrm>
            <a:off x="4211960" y="4299942"/>
            <a:ext cx="4891467" cy="584775"/>
          </a:xfrm>
          <a:prstGeom prst="rect">
            <a:avLst/>
          </a:prstGeom>
          <a:noFill/>
        </p:spPr>
        <p:txBody>
          <a:bodyPr wrap="none" rtlCol="0">
            <a:spAutoFit/>
          </a:bodyPr>
          <a:lstStyle/>
          <a:p>
            <a:pPr marL="285750" indent="-285750">
              <a:buFont typeface="Wingdings" panose="05000000000000000000" pitchFamily="2" charset="2"/>
              <a:buChar char="§"/>
            </a:pPr>
            <a:r>
              <a:rPr lang="en-US" sz="1600" dirty="0" smtClean="0"/>
              <a:t>Low annual contribution for the EMEP region</a:t>
            </a:r>
          </a:p>
          <a:p>
            <a:pPr marL="285750" indent="-285750">
              <a:buFont typeface="Wingdings" panose="05000000000000000000" pitchFamily="2" charset="2"/>
              <a:buChar char="§"/>
            </a:pPr>
            <a:r>
              <a:rPr lang="en-US" sz="1600" dirty="0"/>
              <a:t>High contribution in </a:t>
            </a:r>
            <a:r>
              <a:rPr lang="en-US" sz="1600" dirty="0" smtClean="0"/>
              <a:t>particular countries and months </a:t>
            </a:r>
            <a:endParaRPr lang="ru-RU" sz="1600" dirty="0"/>
          </a:p>
        </p:txBody>
      </p:sp>
      <p:sp>
        <p:nvSpPr>
          <p:cNvPr id="21" name="Прямоугольник 20"/>
          <p:cNvSpPr/>
          <p:nvPr/>
        </p:nvSpPr>
        <p:spPr>
          <a:xfrm>
            <a:off x="4742626" y="4064040"/>
            <a:ext cx="360040"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5148170" y="4011910"/>
            <a:ext cx="1439424" cy="215444"/>
          </a:xfrm>
          <a:prstGeom prst="rect">
            <a:avLst/>
          </a:prstGeom>
          <a:noFill/>
        </p:spPr>
        <p:txBody>
          <a:bodyPr wrap="none" lIns="36000" tIns="0" rIns="36000" bIns="0" rtlCol="0">
            <a:spAutoFit/>
          </a:bodyPr>
          <a:lstStyle/>
          <a:p>
            <a:r>
              <a:rPr lang="en-US" sz="1400" b="1" i="1" dirty="0" smtClean="0"/>
              <a:t>Anthrop. emission</a:t>
            </a:r>
            <a:endParaRPr lang="ru-RU" sz="1400" b="1" i="1" dirty="0"/>
          </a:p>
        </p:txBody>
      </p:sp>
      <p:sp>
        <p:nvSpPr>
          <p:cNvPr id="23" name="Прямоугольник 22"/>
          <p:cNvSpPr/>
          <p:nvPr/>
        </p:nvSpPr>
        <p:spPr>
          <a:xfrm>
            <a:off x="6858098" y="4064040"/>
            <a:ext cx="360040"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7263642" y="4011910"/>
            <a:ext cx="1412814" cy="215444"/>
          </a:xfrm>
          <a:prstGeom prst="rect">
            <a:avLst/>
          </a:prstGeom>
          <a:noFill/>
        </p:spPr>
        <p:txBody>
          <a:bodyPr wrap="none" lIns="36000" tIns="0" rIns="36000" bIns="0" rtlCol="0">
            <a:spAutoFit/>
          </a:bodyPr>
          <a:lstStyle/>
          <a:p>
            <a:r>
              <a:rPr lang="en-US" sz="1400" b="1" i="1" dirty="0" smtClean="0"/>
              <a:t>Wildfire emission</a:t>
            </a:r>
            <a:endParaRPr lang="ru-RU" sz="1400" b="1" i="1" dirty="0"/>
          </a:p>
        </p:txBody>
      </p:sp>
      <p:sp>
        <p:nvSpPr>
          <p:cNvPr id="26" name="TextBox 25"/>
          <p:cNvSpPr txBox="1"/>
          <p:nvPr/>
        </p:nvSpPr>
        <p:spPr>
          <a:xfrm>
            <a:off x="107503" y="2655699"/>
            <a:ext cx="1412814" cy="215444"/>
          </a:xfrm>
          <a:prstGeom prst="rect">
            <a:avLst/>
          </a:prstGeom>
          <a:noFill/>
        </p:spPr>
        <p:txBody>
          <a:bodyPr wrap="none" lIns="36000" tIns="0" rIns="36000" bIns="0" rtlCol="0">
            <a:spAutoFit/>
          </a:bodyPr>
          <a:lstStyle/>
          <a:p>
            <a:r>
              <a:rPr lang="en-US" sz="1400" b="1" i="1" dirty="0" smtClean="0"/>
              <a:t>Wildfire emission</a:t>
            </a:r>
            <a:endParaRPr lang="ru-RU" sz="1400" b="1" i="1" dirty="0"/>
          </a:p>
        </p:txBody>
      </p:sp>
      <p:grpSp>
        <p:nvGrpSpPr>
          <p:cNvPr id="27" name="Группа 26"/>
          <p:cNvGrpSpPr/>
          <p:nvPr/>
        </p:nvGrpSpPr>
        <p:grpSpPr>
          <a:xfrm>
            <a:off x="1355399" y="4507509"/>
            <a:ext cx="2129166" cy="244164"/>
            <a:chOff x="5799204" y="4549714"/>
            <a:chExt cx="2129166" cy="244164"/>
          </a:xfrm>
        </p:grpSpPr>
        <p:sp>
          <p:nvSpPr>
            <p:cNvPr id="28" name="TextBox 27"/>
            <p:cNvSpPr txBox="1"/>
            <p:nvPr/>
          </p:nvSpPr>
          <p:spPr>
            <a:xfrm>
              <a:off x="6002956" y="4549714"/>
              <a:ext cx="65724" cy="153888"/>
            </a:xfrm>
            <a:prstGeom prst="rect">
              <a:avLst/>
            </a:prstGeom>
            <a:noFill/>
          </p:spPr>
          <p:txBody>
            <a:bodyPr wrap="none" lIns="0" tIns="0" rIns="0" bIns="0" rtlCol="0">
              <a:spAutoFit/>
            </a:bodyPr>
            <a:lstStyle/>
            <a:p>
              <a:r>
                <a:rPr lang="ru-RU" sz="1000" dirty="0" smtClean="0"/>
                <a:t>1</a:t>
              </a:r>
              <a:endParaRPr lang="ru-RU" sz="1000" dirty="0"/>
            </a:p>
          </p:txBody>
        </p:sp>
        <p:sp>
          <p:nvSpPr>
            <p:cNvPr id="29" name="TextBox 28"/>
            <p:cNvSpPr txBox="1"/>
            <p:nvPr/>
          </p:nvSpPr>
          <p:spPr>
            <a:xfrm>
              <a:off x="6261752" y="4549714"/>
              <a:ext cx="65724" cy="153888"/>
            </a:xfrm>
            <a:prstGeom prst="rect">
              <a:avLst/>
            </a:prstGeom>
            <a:noFill/>
          </p:spPr>
          <p:txBody>
            <a:bodyPr wrap="none" lIns="0" tIns="0" rIns="0" bIns="0" rtlCol="0">
              <a:spAutoFit/>
            </a:bodyPr>
            <a:lstStyle/>
            <a:p>
              <a:r>
                <a:rPr lang="en-US" sz="1000" dirty="0" smtClean="0"/>
                <a:t>5</a:t>
              </a:r>
              <a:endParaRPr lang="ru-RU" sz="1000" dirty="0"/>
            </a:p>
          </p:txBody>
        </p:sp>
        <p:sp>
          <p:nvSpPr>
            <p:cNvPr id="30" name="TextBox 29"/>
            <p:cNvSpPr txBox="1"/>
            <p:nvPr/>
          </p:nvSpPr>
          <p:spPr>
            <a:xfrm>
              <a:off x="6457903" y="4549714"/>
              <a:ext cx="131446" cy="153888"/>
            </a:xfrm>
            <a:prstGeom prst="rect">
              <a:avLst/>
            </a:prstGeom>
            <a:noFill/>
          </p:spPr>
          <p:txBody>
            <a:bodyPr wrap="none" lIns="0" tIns="0" rIns="0" bIns="0" rtlCol="0">
              <a:spAutoFit/>
            </a:bodyPr>
            <a:lstStyle/>
            <a:p>
              <a:r>
                <a:rPr lang="en-US" sz="1000" dirty="0" smtClean="0"/>
                <a:t>20</a:t>
              </a:r>
              <a:endParaRPr lang="ru-RU" sz="1000" dirty="0"/>
            </a:p>
          </p:txBody>
        </p:sp>
        <p:sp>
          <p:nvSpPr>
            <p:cNvPr id="31" name="TextBox 30"/>
            <p:cNvSpPr txBox="1"/>
            <p:nvPr/>
          </p:nvSpPr>
          <p:spPr>
            <a:xfrm>
              <a:off x="6712667" y="4549714"/>
              <a:ext cx="131446" cy="153888"/>
            </a:xfrm>
            <a:prstGeom prst="rect">
              <a:avLst/>
            </a:prstGeom>
            <a:noFill/>
          </p:spPr>
          <p:txBody>
            <a:bodyPr wrap="none" lIns="0" tIns="0" rIns="0" bIns="0" rtlCol="0">
              <a:spAutoFit/>
            </a:bodyPr>
            <a:lstStyle/>
            <a:p>
              <a:r>
                <a:rPr lang="en-US" sz="1000" dirty="0" smtClean="0"/>
                <a:t>50</a:t>
              </a:r>
              <a:endParaRPr lang="ru-RU" sz="1000" dirty="0"/>
            </a:p>
          </p:txBody>
        </p:sp>
        <p:sp>
          <p:nvSpPr>
            <p:cNvPr id="32" name="TextBox 31"/>
            <p:cNvSpPr txBox="1"/>
            <p:nvPr/>
          </p:nvSpPr>
          <p:spPr>
            <a:xfrm>
              <a:off x="6930294" y="4549714"/>
              <a:ext cx="197170" cy="153888"/>
            </a:xfrm>
            <a:prstGeom prst="rect">
              <a:avLst/>
            </a:prstGeom>
            <a:noFill/>
          </p:spPr>
          <p:txBody>
            <a:bodyPr wrap="none" lIns="0" tIns="0" rIns="0" bIns="0" rtlCol="0">
              <a:spAutoFit/>
            </a:bodyPr>
            <a:lstStyle/>
            <a:p>
              <a:r>
                <a:rPr lang="en-US" sz="1000" dirty="0" smtClean="0"/>
                <a:t>150</a:t>
              </a:r>
              <a:endParaRPr lang="ru-RU" sz="1000" dirty="0"/>
            </a:p>
          </p:txBody>
        </p:sp>
        <p:sp>
          <p:nvSpPr>
            <p:cNvPr id="33" name="TextBox 32"/>
            <p:cNvSpPr txBox="1"/>
            <p:nvPr/>
          </p:nvSpPr>
          <p:spPr>
            <a:xfrm>
              <a:off x="7506780" y="4549714"/>
              <a:ext cx="421590" cy="153888"/>
            </a:xfrm>
            <a:prstGeom prst="rect">
              <a:avLst/>
            </a:prstGeom>
            <a:noFill/>
          </p:spPr>
          <p:txBody>
            <a:bodyPr wrap="none" lIns="0" tIns="0" rIns="0" bIns="0" rtlCol="0">
              <a:spAutoFit/>
            </a:bodyPr>
            <a:lstStyle/>
            <a:p>
              <a:r>
                <a:rPr lang="en-US" sz="1000" dirty="0" smtClean="0"/>
                <a:t>g/km</a:t>
              </a:r>
              <a:r>
                <a:rPr lang="en-US" sz="1000" baseline="30000" dirty="0" smtClean="0"/>
                <a:t>2</a:t>
              </a:r>
              <a:r>
                <a:rPr lang="en-US" sz="1000" dirty="0" smtClean="0"/>
                <a:t>/y</a:t>
              </a:r>
              <a:endParaRPr lang="ru-RU" sz="1000" dirty="0"/>
            </a:p>
          </p:txBody>
        </p:sp>
        <p:sp>
          <p:nvSpPr>
            <p:cNvPr id="34" name="Прямоугольник 33"/>
            <p:cNvSpPr>
              <a:spLocks noChangeAspect="1"/>
            </p:cNvSpPr>
            <p:nvPr/>
          </p:nvSpPr>
          <p:spPr>
            <a:xfrm>
              <a:off x="6039021" y="4712625"/>
              <a:ext cx="241947" cy="8125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a:spLocks noChangeAspect="1"/>
            </p:cNvSpPr>
            <p:nvPr/>
          </p:nvSpPr>
          <p:spPr>
            <a:xfrm>
              <a:off x="6283197" y="4712625"/>
              <a:ext cx="241947" cy="81253"/>
            </a:xfrm>
            <a:prstGeom prst="rect">
              <a:avLst/>
            </a:prstGeom>
            <a:solidFill>
              <a:srgbClr val="43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a:spLocks noChangeAspect="1"/>
            </p:cNvSpPr>
            <p:nvPr/>
          </p:nvSpPr>
          <p:spPr>
            <a:xfrm>
              <a:off x="6519615" y="4712625"/>
              <a:ext cx="241947" cy="81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a:spLocks noChangeAspect="1"/>
            </p:cNvSpPr>
            <p:nvPr/>
          </p:nvSpPr>
          <p:spPr>
            <a:xfrm>
              <a:off x="6762831" y="4712625"/>
              <a:ext cx="241947" cy="812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Прямоугольник 37"/>
            <p:cNvSpPr>
              <a:spLocks noChangeAspect="1"/>
            </p:cNvSpPr>
            <p:nvPr/>
          </p:nvSpPr>
          <p:spPr>
            <a:xfrm>
              <a:off x="7005472" y="4712625"/>
              <a:ext cx="241947" cy="812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Прямоугольник 38"/>
            <p:cNvSpPr>
              <a:spLocks noChangeAspect="1"/>
            </p:cNvSpPr>
            <p:nvPr/>
          </p:nvSpPr>
          <p:spPr>
            <a:xfrm>
              <a:off x="5799204" y="4712625"/>
              <a:ext cx="241947" cy="81253"/>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a:spLocks noChangeAspect="1"/>
            </p:cNvSpPr>
            <p:nvPr/>
          </p:nvSpPr>
          <p:spPr>
            <a:xfrm>
              <a:off x="7243876" y="4712625"/>
              <a:ext cx="241947" cy="81253"/>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196242" y="4549714"/>
              <a:ext cx="197170" cy="153888"/>
            </a:xfrm>
            <a:prstGeom prst="rect">
              <a:avLst/>
            </a:prstGeom>
            <a:noFill/>
          </p:spPr>
          <p:txBody>
            <a:bodyPr wrap="none" lIns="0" tIns="0" rIns="0" bIns="0" rtlCol="0">
              <a:spAutoFit/>
            </a:bodyPr>
            <a:lstStyle/>
            <a:p>
              <a:r>
                <a:rPr lang="en-US" sz="1000" dirty="0" smtClean="0"/>
                <a:t>500</a:t>
              </a:r>
              <a:endParaRPr lang="ru-RU" sz="1000" dirty="0"/>
            </a:p>
          </p:txBody>
        </p:sp>
      </p:grpSp>
      <p:sp>
        <p:nvSpPr>
          <p:cNvPr id="42" name="TextBox 41"/>
          <p:cNvSpPr txBox="1"/>
          <p:nvPr/>
        </p:nvSpPr>
        <p:spPr>
          <a:xfrm>
            <a:off x="1275081" y="1438865"/>
            <a:ext cx="2343462" cy="307777"/>
          </a:xfrm>
          <a:prstGeom prst="rect">
            <a:avLst/>
          </a:prstGeom>
          <a:noFill/>
        </p:spPr>
        <p:txBody>
          <a:bodyPr wrap="none" rtlCol="0">
            <a:spAutoFit/>
          </a:bodyPr>
          <a:lstStyle/>
          <a:p>
            <a:r>
              <a:rPr lang="en-US" sz="1400" dirty="0" smtClean="0"/>
              <a:t> - HM emission from wildfire; </a:t>
            </a:r>
            <a:endParaRPr lang="ru-RU" sz="1400" dirty="0"/>
          </a:p>
        </p:txBody>
      </p:sp>
      <p:sp>
        <p:nvSpPr>
          <p:cNvPr id="43" name="TextBox 42"/>
          <p:cNvSpPr txBox="1"/>
          <p:nvPr/>
        </p:nvSpPr>
        <p:spPr>
          <a:xfrm>
            <a:off x="1256506" y="1718587"/>
            <a:ext cx="2622385" cy="307777"/>
          </a:xfrm>
          <a:prstGeom prst="rect">
            <a:avLst/>
          </a:prstGeom>
          <a:noFill/>
        </p:spPr>
        <p:txBody>
          <a:bodyPr wrap="none" rtlCol="0">
            <a:spAutoFit/>
          </a:bodyPr>
          <a:lstStyle/>
          <a:p>
            <a:r>
              <a:rPr lang="en-US" sz="1400" dirty="0" smtClean="0"/>
              <a:t> - PM2.5 emission from wildfires; </a:t>
            </a:r>
            <a:endParaRPr lang="ru-RU" sz="1400" dirty="0"/>
          </a:p>
        </p:txBody>
      </p:sp>
      <p:sp>
        <p:nvSpPr>
          <p:cNvPr id="44" name="TextBox 43"/>
          <p:cNvSpPr txBox="1"/>
          <p:nvPr/>
        </p:nvSpPr>
        <p:spPr>
          <a:xfrm>
            <a:off x="1260451" y="1964371"/>
            <a:ext cx="3239541" cy="307777"/>
          </a:xfrm>
          <a:prstGeom prst="rect">
            <a:avLst/>
          </a:prstGeom>
          <a:noFill/>
        </p:spPr>
        <p:txBody>
          <a:bodyPr wrap="none" rtlCol="0">
            <a:spAutoFit/>
          </a:bodyPr>
          <a:lstStyle/>
          <a:p>
            <a:r>
              <a:rPr lang="en-US" sz="1400" dirty="0" smtClean="0"/>
              <a:t> - HM concentration in ash or air (plume) </a:t>
            </a:r>
            <a:endParaRPr lang="ru-RU" sz="1400" dirty="0"/>
          </a:p>
        </p:txBody>
      </p:sp>
      <p:pic>
        <p:nvPicPr>
          <p:cNvPr id="45" name="Picture 1"/>
          <p:cNvPicPr>
            <a:picLocks noChangeAspect="1" noChangeArrowheads="1"/>
          </p:cNvPicPr>
          <p:nvPr/>
        </p:nvPicPr>
        <p:blipFill>
          <a:blip r:embed="rId7" cstate="print"/>
          <a:srcRect/>
          <a:stretch>
            <a:fillRect/>
          </a:stretch>
        </p:blipFill>
        <p:spPr bwMode="auto">
          <a:xfrm>
            <a:off x="250899" y="951232"/>
            <a:ext cx="3529013" cy="319088"/>
          </a:xfrm>
          <a:prstGeom prst="rect">
            <a:avLst/>
          </a:prstGeom>
          <a:noFill/>
          <a:ln w="9525">
            <a:solidFill>
              <a:schemeClr val="tx2"/>
            </a:solidFill>
            <a:miter lim="800000"/>
            <a:headEnd/>
            <a:tailEnd/>
          </a:ln>
        </p:spPr>
      </p:pic>
      <p:pic>
        <p:nvPicPr>
          <p:cNvPr id="46" name="Picture 2"/>
          <p:cNvPicPr>
            <a:picLocks noChangeAspect="1" noChangeArrowheads="1"/>
          </p:cNvPicPr>
          <p:nvPr/>
        </p:nvPicPr>
        <p:blipFill>
          <a:blip r:embed="rId8" cstate="print"/>
          <a:stretch>
            <a:fillRect/>
          </a:stretch>
        </p:blipFill>
        <p:spPr bwMode="auto">
          <a:xfrm>
            <a:off x="242944" y="1419622"/>
            <a:ext cx="852964" cy="270034"/>
          </a:xfrm>
          <a:prstGeom prst="rect">
            <a:avLst/>
          </a:prstGeom>
          <a:noFill/>
          <a:ln w="9525">
            <a:noFill/>
            <a:miter lim="800000"/>
            <a:headEnd/>
            <a:tailEnd/>
          </a:ln>
        </p:spPr>
      </p:pic>
      <p:pic>
        <p:nvPicPr>
          <p:cNvPr id="47" name="Picture 5"/>
          <p:cNvPicPr>
            <a:picLocks noChangeAspect="1" noChangeArrowheads="1"/>
          </p:cNvPicPr>
          <p:nvPr/>
        </p:nvPicPr>
        <p:blipFill>
          <a:blip r:embed="rId9" cstate="print"/>
          <a:srcRect/>
          <a:stretch>
            <a:fillRect/>
          </a:stretch>
        </p:blipFill>
        <p:spPr bwMode="auto">
          <a:xfrm>
            <a:off x="241411" y="1704286"/>
            <a:ext cx="1062990" cy="270034"/>
          </a:xfrm>
          <a:prstGeom prst="rect">
            <a:avLst/>
          </a:prstGeom>
          <a:noFill/>
          <a:ln w="9525">
            <a:noFill/>
            <a:miter lim="800000"/>
            <a:headEnd/>
            <a:tailEnd/>
          </a:ln>
        </p:spPr>
      </p:pic>
      <p:pic>
        <p:nvPicPr>
          <p:cNvPr id="48" name="Picture 6"/>
          <p:cNvPicPr>
            <a:picLocks noChangeAspect="1" noChangeArrowheads="1"/>
          </p:cNvPicPr>
          <p:nvPr/>
        </p:nvPicPr>
        <p:blipFill>
          <a:blip r:embed="rId10" cstate="print"/>
          <a:srcRect/>
          <a:stretch>
            <a:fillRect/>
          </a:stretch>
        </p:blipFill>
        <p:spPr bwMode="auto">
          <a:xfrm>
            <a:off x="263356" y="1963058"/>
            <a:ext cx="797243" cy="274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5220072" y="1075354"/>
            <a:ext cx="2889695" cy="1797939"/>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970607" y="1075354"/>
            <a:ext cx="2881313" cy="1808417"/>
          </a:xfrm>
          <a:prstGeom prst="rect">
            <a:avLst/>
          </a:prstGeom>
          <a:noFill/>
          <a:ln w="9525">
            <a:noFill/>
            <a:miter lim="800000"/>
            <a:headEnd/>
            <a:tailEnd/>
          </a:ln>
        </p:spPr>
      </p:pic>
      <p:sp>
        <p:nvSpPr>
          <p:cNvPr id="2" name="TextBox 1"/>
          <p:cNvSpPr txBox="1"/>
          <p:nvPr/>
        </p:nvSpPr>
        <p:spPr>
          <a:xfrm>
            <a:off x="253049" y="116249"/>
            <a:ext cx="8250977" cy="523220"/>
          </a:xfrm>
          <a:prstGeom prst="rect">
            <a:avLst/>
          </a:prstGeom>
          <a:noFill/>
        </p:spPr>
        <p:txBody>
          <a:bodyPr wrap="none" rtlCol="0">
            <a:spAutoFit/>
          </a:bodyPr>
          <a:lstStyle/>
          <a:p>
            <a:pPr algn="ctr" eaLnBrk="0" hangingPunct="0">
              <a:spcBef>
                <a:spcPct val="0"/>
              </a:spcBef>
              <a:defRPr/>
            </a:pPr>
            <a:r>
              <a:rPr lang="en-US" sz="2800" kern="0" dirty="0" smtClean="0">
                <a:solidFill>
                  <a:schemeClr val="tx2"/>
                </a:solidFill>
                <a:ea typeface="+mj-ea"/>
                <a:cs typeface="+mj-cs"/>
              </a:rPr>
              <a:t>Effect of emissions from wildfires on </a:t>
            </a:r>
            <a:r>
              <a:rPr lang="en-US" sz="2800" kern="0" dirty="0" err="1" smtClean="0">
                <a:solidFill>
                  <a:schemeClr val="tx2"/>
                </a:solidFill>
                <a:ea typeface="+mj-ea"/>
                <a:cs typeface="+mj-cs"/>
              </a:rPr>
              <a:t>Pb</a:t>
            </a:r>
            <a:r>
              <a:rPr lang="en-US" sz="2800" kern="0" dirty="0" smtClean="0">
                <a:solidFill>
                  <a:schemeClr val="tx2"/>
                </a:solidFill>
                <a:ea typeface="+mj-ea"/>
                <a:cs typeface="+mj-cs"/>
              </a:rPr>
              <a:t> pollution levels</a:t>
            </a:r>
            <a:endParaRPr lang="ru-RU" sz="2800" kern="0" dirty="0">
              <a:solidFill>
                <a:schemeClr val="tx2"/>
              </a:solidFill>
              <a:ea typeface="+mj-ea"/>
              <a:cs typeface="+mj-cs"/>
            </a:endParaRPr>
          </a:p>
        </p:txBody>
      </p:sp>
      <p:sp>
        <p:nvSpPr>
          <p:cNvPr id="7" name="TextBox 6"/>
          <p:cNvSpPr txBox="1"/>
          <p:nvPr/>
        </p:nvSpPr>
        <p:spPr>
          <a:xfrm>
            <a:off x="6304341" y="3306739"/>
            <a:ext cx="2588139" cy="430887"/>
          </a:xfrm>
          <a:prstGeom prst="rect">
            <a:avLst/>
          </a:prstGeom>
          <a:noFill/>
        </p:spPr>
        <p:txBody>
          <a:bodyPr wrap="square" lIns="36000" tIns="0" rIns="36000" bIns="0" rtlCol="0">
            <a:spAutoFit/>
          </a:bodyPr>
          <a:lstStyle/>
          <a:p>
            <a:r>
              <a:rPr lang="en-US" sz="1400" dirty="0" smtClean="0"/>
              <a:t>Modelled </a:t>
            </a:r>
            <a:r>
              <a:rPr lang="en-US" sz="1400" dirty="0" err="1" smtClean="0"/>
              <a:t>Pb</a:t>
            </a:r>
            <a:r>
              <a:rPr lang="en-US" sz="1400" dirty="0" smtClean="0"/>
              <a:t> concentration from wildfires</a:t>
            </a:r>
            <a:endParaRPr lang="ru-RU" sz="1400" dirty="0"/>
          </a:p>
        </p:txBody>
      </p:sp>
      <p:cxnSp>
        <p:nvCxnSpPr>
          <p:cNvPr id="13" name="Прямая соединительная линия 12"/>
          <p:cNvCxnSpPr/>
          <p:nvPr/>
        </p:nvCxnSpPr>
        <p:spPr>
          <a:xfrm>
            <a:off x="5875349" y="3863930"/>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5998893" y="3791922"/>
            <a:ext cx="144016" cy="144016"/>
          </a:xfrm>
          <a:prstGeom prst="ellipse">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304341" y="3756208"/>
            <a:ext cx="2084664" cy="215444"/>
          </a:xfrm>
          <a:prstGeom prst="rect">
            <a:avLst/>
          </a:prstGeom>
          <a:noFill/>
        </p:spPr>
        <p:txBody>
          <a:bodyPr wrap="none" lIns="36000" tIns="0" rIns="36000" bIns="0" rtlCol="0">
            <a:spAutoFit/>
          </a:bodyPr>
          <a:lstStyle/>
          <a:p>
            <a:r>
              <a:rPr lang="en-US" sz="1400" dirty="0" smtClean="0"/>
              <a:t>Observed CO concentration</a:t>
            </a:r>
            <a:endParaRPr lang="ru-RU" sz="1400" dirty="0"/>
          </a:p>
        </p:txBody>
      </p:sp>
      <p:cxnSp>
        <p:nvCxnSpPr>
          <p:cNvPr id="16" name="Прямая соединительная линия 15"/>
          <p:cNvCxnSpPr/>
          <p:nvPr/>
        </p:nvCxnSpPr>
        <p:spPr>
          <a:xfrm>
            <a:off x="5877507" y="4120212"/>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6001051" y="4048204"/>
            <a:ext cx="144016" cy="14401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6306499" y="4012490"/>
            <a:ext cx="2342748" cy="215444"/>
          </a:xfrm>
          <a:prstGeom prst="rect">
            <a:avLst/>
          </a:prstGeom>
          <a:noFill/>
        </p:spPr>
        <p:txBody>
          <a:bodyPr wrap="none" lIns="36000" tIns="0" rIns="36000" bIns="0" rtlCol="0">
            <a:spAutoFit/>
          </a:bodyPr>
          <a:lstStyle/>
          <a:p>
            <a:r>
              <a:rPr lang="en-US" sz="1400" dirty="0" smtClean="0"/>
              <a:t>Observed PM2.5 concentration</a:t>
            </a:r>
            <a:endParaRPr lang="ru-RU" sz="1400" dirty="0"/>
          </a:p>
        </p:txBody>
      </p:sp>
      <p:sp>
        <p:nvSpPr>
          <p:cNvPr id="9" name="TextBox 8"/>
          <p:cNvSpPr txBox="1"/>
          <p:nvPr/>
        </p:nvSpPr>
        <p:spPr>
          <a:xfrm>
            <a:off x="1983861" y="555526"/>
            <a:ext cx="5256584" cy="338554"/>
          </a:xfrm>
          <a:prstGeom prst="rect">
            <a:avLst/>
          </a:prstGeom>
          <a:noFill/>
        </p:spPr>
        <p:txBody>
          <a:bodyPr wrap="square" rtlCol="0">
            <a:spAutoFit/>
          </a:bodyPr>
          <a:lstStyle/>
          <a:p>
            <a:pPr algn="ctr"/>
            <a:r>
              <a:rPr lang="en-US" sz="1600" dirty="0" smtClean="0"/>
              <a:t>Contribution (%) of wildfires to </a:t>
            </a:r>
            <a:r>
              <a:rPr lang="en-US" sz="1600" dirty="0" err="1" smtClean="0"/>
              <a:t>Pb</a:t>
            </a:r>
            <a:r>
              <a:rPr lang="en-US" sz="1600" dirty="0" smtClean="0"/>
              <a:t> concentrations in 2017</a:t>
            </a:r>
            <a:endParaRPr lang="ru-RU" sz="1600" dirty="0"/>
          </a:p>
        </p:txBody>
      </p:sp>
      <p:sp>
        <p:nvSpPr>
          <p:cNvPr id="22" name="TextBox 21"/>
          <p:cNvSpPr txBox="1"/>
          <p:nvPr/>
        </p:nvSpPr>
        <p:spPr>
          <a:xfrm>
            <a:off x="4989557" y="1146499"/>
            <a:ext cx="764816" cy="246221"/>
          </a:xfrm>
          <a:prstGeom prst="rect">
            <a:avLst/>
          </a:prstGeom>
          <a:noFill/>
        </p:spPr>
        <p:txBody>
          <a:bodyPr wrap="none" lIns="36000" tIns="0" rIns="36000" bIns="0" rtlCol="0">
            <a:spAutoFit/>
          </a:bodyPr>
          <a:lstStyle/>
          <a:p>
            <a:r>
              <a:rPr lang="en-US" sz="1600" b="1" dirty="0" smtClean="0"/>
              <a:t>October</a:t>
            </a:r>
            <a:endParaRPr lang="ru-RU" sz="1600" b="1" dirty="0"/>
          </a:p>
        </p:txBody>
      </p:sp>
      <p:sp>
        <p:nvSpPr>
          <p:cNvPr id="3" name="TextBox 2"/>
          <p:cNvSpPr txBox="1"/>
          <p:nvPr/>
        </p:nvSpPr>
        <p:spPr>
          <a:xfrm>
            <a:off x="543701" y="1146499"/>
            <a:ext cx="666712" cy="246221"/>
          </a:xfrm>
          <a:prstGeom prst="rect">
            <a:avLst/>
          </a:prstGeom>
          <a:noFill/>
        </p:spPr>
        <p:txBody>
          <a:bodyPr wrap="none" lIns="36000" tIns="0" rIns="36000" bIns="0" rtlCol="0">
            <a:spAutoFit/>
          </a:bodyPr>
          <a:lstStyle/>
          <a:p>
            <a:r>
              <a:rPr lang="en-US" sz="1600" b="1" dirty="0" smtClean="0"/>
              <a:t>August</a:t>
            </a:r>
            <a:endParaRPr lang="ru-RU" sz="1600" b="1" dirty="0"/>
          </a:p>
        </p:txBody>
      </p:sp>
      <p:cxnSp>
        <p:nvCxnSpPr>
          <p:cNvPr id="29" name="Прямая со стрелкой 28"/>
          <p:cNvCxnSpPr/>
          <p:nvPr/>
        </p:nvCxnSpPr>
        <p:spPr>
          <a:xfrm flipV="1">
            <a:off x="4936189" y="2226619"/>
            <a:ext cx="864096" cy="648072"/>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1767837" y="2442643"/>
            <a:ext cx="216024" cy="432048"/>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59632" y="4609460"/>
            <a:ext cx="6529095" cy="338554"/>
          </a:xfrm>
          <a:prstGeom prst="rect">
            <a:avLst/>
          </a:prstGeom>
          <a:noFill/>
        </p:spPr>
        <p:txBody>
          <a:bodyPr wrap="none" rtlCol="0">
            <a:spAutoFit/>
          </a:bodyPr>
          <a:lstStyle/>
          <a:p>
            <a:pPr marL="285750" indent="-285750">
              <a:buFont typeface="Wingdings" panose="05000000000000000000" pitchFamily="2" charset="2"/>
              <a:buChar char="§"/>
            </a:pPr>
            <a:r>
              <a:rPr lang="en-US" sz="1600" dirty="0" smtClean="0"/>
              <a:t>Contribution of wildfires exceeds 30% in particular countries and months </a:t>
            </a:r>
            <a:endParaRPr lang="ru-RU" sz="1600" dirty="0"/>
          </a:p>
        </p:txBody>
      </p:sp>
      <p:pic>
        <p:nvPicPr>
          <p:cNvPr id="3076" name="Picture 4"/>
          <p:cNvPicPr>
            <a:picLocks noChangeAspect="1" noChangeArrowheads="1"/>
          </p:cNvPicPr>
          <p:nvPr/>
        </p:nvPicPr>
        <p:blipFill>
          <a:blip r:embed="rId5" cstate="print"/>
          <a:srcRect/>
          <a:stretch>
            <a:fillRect/>
          </a:stretch>
        </p:blipFill>
        <p:spPr bwMode="auto">
          <a:xfrm>
            <a:off x="4139952" y="1779662"/>
            <a:ext cx="645760" cy="759718"/>
          </a:xfrm>
          <a:prstGeom prst="rect">
            <a:avLst/>
          </a:prstGeom>
          <a:noFill/>
          <a:ln w="9525">
            <a:noFill/>
            <a:miter lim="800000"/>
            <a:headEnd/>
            <a:tailEnd/>
          </a:ln>
        </p:spPr>
      </p:pic>
      <p:sp>
        <p:nvSpPr>
          <p:cNvPr id="25" name="Прямоугольник 24"/>
          <p:cNvSpPr/>
          <p:nvPr/>
        </p:nvSpPr>
        <p:spPr>
          <a:xfrm>
            <a:off x="5902052" y="3363838"/>
            <a:ext cx="288032" cy="1281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6" cstate="print"/>
          <a:srcRect/>
          <a:stretch>
            <a:fillRect/>
          </a:stretch>
        </p:blipFill>
        <p:spPr bwMode="auto">
          <a:xfrm>
            <a:off x="683568" y="2787774"/>
            <a:ext cx="1682496" cy="17327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3995936" y="2787774"/>
            <a:ext cx="1682496" cy="1732788"/>
          </a:xfrm>
          <a:prstGeom prst="rect">
            <a:avLst/>
          </a:prstGeom>
          <a:noFill/>
          <a:ln w="9525">
            <a:noFill/>
            <a:miter lim="800000"/>
            <a:headEnd/>
            <a:tailEnd/>
          </a:ln>
          <a:effectLst/>
        </p:spPr>
      </p:pic>
    </p:spTree>
    <p:extLst>
      <p:ext uri="{BB962C8B-B14F-4D97-AF65-F5344CB8AC3E}">
        <p14:creationId xmlns:p14="http://schemas.microsoft.com/office/powerpoint/2010/main" val="2723512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71550"/>
            <a:ext cx="8280920" cy="3647152"/>
          </a:xfrm>
          <a:prstGeom prst="rect">
            <a:avLst/>
          </a:prstGeom>
          <a:noFill/>
        </p:spPr>
        <p:txBody>
          <a:bodyPr wrap="square" rtlCol="0">
            <a:spAutoFit/>
          </a:bodyPr>
          <a:lstStyle/>
          <a:p>
            <a:pPr algn="ctr" eaLnBrk="0" hangingPunct="0">
              <a:lnSpc>
                <a:spcPct val="150000"/>
              </a:lnSpc>
              <a:spcBef>
                <a:spcPct val="0"/>
              </a:spcBef>
              <a:defRPr/>
            </a:pPr>
            <a:r>
              <a:rPr lang="en-US" sz="2800" kern="0" dirty="0" smtClean="0">
                <a:solidFill>
                  <a:schemeClr val="tx2"/>
                </a:solidFill>
                <a:ea typeface="+mj-ea"/>
                <a:cs typeface="+mj-cs"/>
              </a:rPr>
              <a:t>Further research (wildfires)</a:t>
            </a:r>
          </a:p>
          <a:p>
            <a:pPr>
              <a:lnSpc>
                <a:spcPct val="150000"/>
              </a:lnSpc>
            </a:pPr>
            <a:endParaRPr lang="en-US" dirty="0"/>
          </a:p>
          <a:p>
            <a:pPr marL="285750" indent="-285750">
              <a:lnSpc>
                <a:spcPct val="150000"/>
              </a:lnSpc>
              <a:buFont typeface="Wingdings" panose="05000000000000000000" pitchFamily="2" charset="2"/>
              <a:buChar char="§"/>
            </a:pPr>
            <a:r>
              <a:rPr lang="ru-RU" dirty="0" smtClean="0"/>
              <a:t> </a:t>
            </a:r>
            <a:r>
              <a:rPr lang="en-US" dirty="0" smtClean="0"/>
              <a:t>Wildfires may have noticeable effect on heavy metal and POP levels </a:t>
            </a:r>
            <a:endParaRPr lang="ru-RU" dirty="0" smtClean="0"/>
          </a:p>
          <a:p>
            <a:pPr marL="285750" indent="-285750">
              <a:lnSpc>
                <a:spcPct val="150000"/>
              </a:lnSpc>
              <a:buFont typeface="Wingdings" panose="05000000000000000000" pitchFamily="2" charset="2"/>
              <a:buChar char="§"/>
            </a:pPr>
            <a:r>
              <a:rPr lang="en-US" dirty="0" smtClean="0"/>
              <a:t>Testing </a:t>
            </a:r>
            <a:r>
              <a:rPr lang="en-US" dirty="0" smtClean="0"/>
              <a:t>other databases on wildfire emissions</a:t>
            </a:r>
          </a:p>
          <a:p>
            <a:pPr marL="285750" indent="-285750">
              <a:lnSpc>
                <a:spcPct val="150000"/>
              </a:lnSpc>
              <a:buFont typeface="Wingdings" panose="05000000000000000000" pitchFamily="2" charset="2"/>
              <a:buChar char="§"/>
            </a:pPr>
            <a:r>
              <a:rPr lang="en-US" dirty="0"/>
              <a:t> </a:t>
            </a:r>
            <a:r>
              <a:rPr lang="en-US" dirty="0" smtClean="0"/>
              <a:t>Sensitivity study to input parameters (vertical distribution, emission factors, etc..)</a:t>
            </a:r>
          </a:p>
          <a:p>
            <a:pPr marL="285750" indent="-285750">
              <a:lnSpc>
                <a:spcPct val="150000"/>
              </a:lnSpc>
              <a:buFont typeface="Wingdings" panose="05000000000000000000" pitchFamily="2" charset="2"/>
              <a:buChar char="§"/>
            </a:pPr>
            <a:r>
              <a:rPr lang="en-US" dirty="0"/>
              <a:t> </a:t>
            </a:r>
            <a:r>
              <a:rPr lang="en-US" dirty="0" smtClean="0"/>
              <a:t>Involve more measurement data on wildfire tracers for verification purposes</a:t>
            </a:r>
          </a:p>
          <a:p>
            <a:pPr marL="285750" indent="-285750">
              <a:lnSpc>
                <a:spcPct val="150000"/>
              </a:lnSpc>
              <a:buFont typeface="Wingdings" panose="05000000000000000000" pitchFamily="2" charset="2"/>
              <a:buChar char="§"/>
            </a:pPr>
            <a:r>
              <a:rPr lang="en-US" dirty="0" smtClean="0"/>
              <a:t>Expand the approach to other heavy metals and POPs</a:t>
            </a:r>
          </a:p>
          <a:p>
            <a:pPr>
              <a:lnSpc>
                <a:spcPct val="150000"/>
              </a:lnSpc>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67964" y="121024"/>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Contaminants of emerging concern (CEC)</a:t>
            </a:r>
            <a:endParaRPr lang="en-GB" sz="2800" dirty="0">
              <a:solidFill>
                <a:schemeClr val="tx2"/>
              </a:solidFill>
              <a:ea typeface="+mj-ea"/>
              <a:cs typeface="+mj-cs"/>
            </a:endParaRPr>
          </a:p>
        </p:txBody>
      </p:sp>
      <p:sp>
        <p:nvSpPr>
          <p:cNvPr id="3" name="Text Box 43"/>
          <p:cNvSpPr txBox="1">
            <a:spLocks noChangeArrowheads="1"/>
          </p:cNvSpPr>
          <p:nvPr/>
        </p:nvSpPr>
        <p:spPr bwMode="auto">
          <a:xfrm>
            <a:off x="251519" y="1203597"/>
            <a:ext cx="4345938" cy="3016210"/>
          </a:xfrm>
          <a:prstGeom prst="rect">
            <a:avLst/>
          </a:prstGeom>
          <a:noFill/>
          <a:ln w="0">
            <a:noFill/>
            <a:miter lim="800000"/>
            <a:headEnd/>
            <a:tailEnd/>
          </a:ln>
        </p:spPr>
        <p:txBody>
          <a:bodyPr wrap="square">
            <a:spAutoFit/>
          </a:bodyPr>
          <a:lstStyle>
            <a:defPPr>
              <a:defRPr lang="ru-RU"/>
            </a:defPPr>
            <a:lvl1pPr algn="l">
              <a:spcBef>
                <a:spcPts val="0"/>
              </a:spcBef>
              <a:spcAft>
                <a:spcPts val="0"/>
              </a:spcAft>
              <a:defRPr>
                <a:solidFill>
                  <a:schemeClr val="tx1"/>
                </a:solidFill>
                <a:latin typeface="Calibri"/>
                <a:ea typeface="+mn-ea"/>
                <a:cs typeface="Arial"/>
              </a:defRPr>
            </a:lvl1pPr>
            <a:lvl2pPr marL="457200" algn="l">
              <a:spcBef>
                <a:spcPts val="0"/>
              </a:spcBef>
              <a:spcAft>
                <a:spcPts val="0"/>
              </a:spcAft>
              <a:defRPr>
                <a:solidFill>
                  <a:schemeClr val="tx1"/>
                </a:solidFill>
                <a:latin typeface="Calibri"/>
                <a:ea typeface="+mn-ea"/>
                <a:cs typeface="Arial"/>
              </a:defRPr>
            </a:lvl2pPr>
            <a:lvl3pPr marL="914400" algn="l">
              <a:spcBef>
                <a:spcPts val="0"/>
              </a:spcBef>
              <a:spcAft>
                <a:spcPts val="0"/>
              </a:spcAft>
              <a:defRPr>
                <a:solidFill>
                  <a:schemeClr val="tx1"/>
                </a:solidFill>
                <a:latin typeface="Calibri"/>
                <a:ea typeface="+mn-ea"/>
                <a:cs typeface="Arial"/>
              </a:defRPr>
            </a:lvl3pPr>
            <a:lvl4pPr marL="1371600" algn="l">
              <a:spcBef>
                <a:spcPts val="0"/>
              </a:spcBef>
              <a:spcAft>
                <a:spcPts val="0"/>
              </a:spcAft>
              <a:defRPr>
                <a:solidFill>
                  <a:schemeClr val="tx1"/>
                </a:solidFill>
                <a:latin typeface="Calibri"/>
                <a:ea typeface="+mn-ea"/>
                <a:cs typeface="Arial"/>
              </a:defRPr>
            </a:lvl4pPr>
            <a:lvl5pPr marL="1828800" algn="l">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a:lstStyle>
          <a:p>
            <a:pPr marL="271463" indent="-271463">
              <a:spcBef>
                <a:spcPts val="600"/>
              </a:spcBef>
              <a:spcAft>
                <a:spcPts val="0"/>
              </a:spcAft>
              <a:buClr>
                <a:schemeClr val="tx2"/>
              </a:buClr>
              <a:tabLst>
                <a:tab pos="271463" algn="l"/>
              </a:tabLst>
              <a:defRPr/>
            </a:pPr>
            <a:r>
              <a:rPr lang="en-US" sz="1600" b="1" dirty="0">
                <a:solidFill>
                  <a:srgbClr val="003399"/>
                </a:solidFill>
                <a:ea typeface="Tahoma"/>
                <a:cs typeface="Tahoma"/>
              </a:rPr>
              <a:t>Motivation:</a:t>
            </a:r>
            <a:endParaRPr dirty="0"/>
          </a:p>
          <a:p>
            <a:pPr marL="271463" indent="-271463">
              <a:spcBef>
                <a:spcPts val="900"/>
              </a:spcBef>
              <a:spcAft>
                <a:spcPts val="0"/>
              </a:spcAft>
              <a:buClr>
                <a:schemeClr val="tx2"/>
              </a:buClr>
              <a:buFontTx/>
              <a:buChar char="•"/>
              <a:tabLst>
                <a:tab pos="271463" algn="l"/>
              </a:tabLst>
              <a:defRPr/>
            </a:pPr>
            <a:r>
              <a:rPr lang="en-US" sz="1600" dirty="0" smtClean="0">
                <a:solidFill>
                  <a:srgbClr val="6600FF"/>
                </a:solidFill>
                <a:ea typeface="Tahoma"/>
                <a:cs typeface="Tahoma"/>
              </a:rPr>
              <a:t>Adverse </a:t>
            </a:r>
            <a:r>
              <a:rPr lang="en-US" sz="1600" dirty="0">
                <a:solidFill>
                  <a:srgbClr val="6600FF"/>
                </a:solidFill>
                <a:ea typeface="Tahoma"/>
                <a:cs typeface="Tahoma"/>
              </a:rPr>
              <a:t>effects on human health and ecosystems</a:t>
            </a:r>
            <a:r>
              <a:rPr lang="en-US" sz="1600" dirty="0">
                <a:ea typeface="Tahoma"/>
                <a:cs typeface="Tahoma"/>
              </a:rPr>
              <a:t> similar to the legacy POPs</a:t>
            </a:r>
            <a:endParaRPr dirty="0"/>
          </a:p>
          <a:p>
            <a:pPr marL="271463" indent="-271463">
              <a:spcBef>
                <a:spcPts val="900"/>
              </a:spcBef>
              <a:buClr>
                <a:schemeClr val="tx2"/>
              </a:buClr>
              <a:buFontTx/>
              <a:buChar char="•"/>
              <a:tabLst>
                <a:tab pos="271463" algn="l"/>
              </a:tabLst>
              <a:defRPr/>
            </a:pPr>
            <a:r>
              <a:rPr lang="en-US" sz="1600" dirty="0"/>
              <a:t>Persistence </a:t>
            </a:r>
            <a:r>
              <a:rPr lang="en-US" sz="1600" dirty="0">
                <a:ea typeface="Tahoma"/>
                <a:cs typeface="Tahoma"/>
              </a:rPr>
              <a:t>in the environment</a:t>
            </a:r>
            <a:r>
              <a:rPr lang="en-US" sz="1600" dirty="0"/>
              <a:t> and potential for long-range </a:t>
            </a:r>
            <a:r>
              <a:rPr lang="en-US" sz="1600" dirty="0" smtClean="0"/>
              <a:t>transport</a:t>
            </a:r>
            <a:endParaRPr lang="ru-RU" sz="1600" dirty="0" smtClean="0"/>
          </a:p>
          <a:p>
            <a:pPr marL="271463" indent="-271463">
              <a:spcBef>
                <a:spcPts val="900"/>
              </a:spcBef>
              <a:buClr>
                <a:schemeClr val="tx2"/>
              </a:buClr>
              <a:buFontTx/>
              <a:buChar char="•"/>
              <a:tabLst>
                <a:tab pos="271463" algn="l"/>
              </a:tabLst>
              <a:defRPr/>
            </a:pPr>
            <a:r>
              <a:rPr lang="en-US" sz="1600" dirty="0" smtClean="0">
                <a:ea typeface="Tahoma"/>
                <a:cs typeface="Tahoma"/>
              </a:rPr>
              <a:t>CEC </a:t>
            </a:r>
            <a:r>
              <a:rPr lang="en-US" sz="1600" dirty="0">
                <a:ea typeface="Tahoma"/>
                <a:cs typeface="Tahoma"/>
              </a:rPr>
              <a:t>are targeted by a number of international organizations</a:t>
            </a:r>
            <a:endParaRPr lang="en-US" sz="1600" dirty="0"/>
          </a:p>
          <a:p>
            <a:pPr marL="271463" indent="-271463">
              <a:spcBef>
                <a:spcPts val="900"/>
              </a:spcBef>
              <a:spcAft>
                <a:spcPts val="0"/>
              </a:spcAft>
              <a:buClr>
                <a:schemeClr val="tx2"/>
              </a:buClr>
              <a:buFontTx/>
              <a:buChar char="•"/>
              <a:tabLst>
                <a:tab pos="271463" algn="l"/>
              </a:tabLst>
              <a:defRPr/>
            </a:pPr>
            <a:r>
              <a:rPr lang="en-US" sz="1600" dirty="0" smtClean="0">
                <a:ea typeface="Tahoma"/>
                <a:cs typeface="Tahoma"/>
              </a:rPr>
              <a:t>HCBD</a:t>
            </a:r>
            <a:r>
              <a:rPr lang="en-US" sz="1600" dirty="0">
                <a:ea typeface="Tahoma"/>
                <a:cs typeface="Tahoma"/>
              </a:rPr>
              <a:t>, </a:t>
            </a:r>
            <a:r>
              <a:rPr lang="en-US" sz="1600" dirty="0" err="1">
                <a:ea typeface="Tahoma"/>
                <a:cs typeface="Tahoma"/>
              </a:rPr>
              <a:t>octa</a:t>
            </a:r>
            <a:r>
              <a:rPr lang="en-US" sz="1600" dirty="0">
                <a:ea typeface="Tahoma"/>
                <a:cs typeface="Tahoma"/>
              </a:rPr>
              <a:t>-BDE, </a:t>
            </a:r>
            <a:r>
              <a:rPr lang="en-US" sz="1600" dirty="0" err="1">
                <a:ea typeface="Tahoma"/>
                <a:cs typeface="Tahoma"/>
              </a:rPr>
              <a:t>PeCB</a:t>
            </a:r>
            <a:r>
              <a:rPr lang="en-US" sz="1600" dirty="0">
                <a:ea typeface="Tahoma"/>
                <a:cs typeface="Tahoma"/>
              </a:rPr>
              <a:t>, PBDE, PFOS, PCN and SCCP </a:t>
            </a:r>
            <a:r>
              <a:rPr lang="en-US" sz="1600" dirty="0">
                <a:solidFill>
                  <a:srgbClr val="6600FF"/>
                </a:solidFill>
                <a:ea typeface="Tahoma"/>
                <a:cs typeface="Tahoma"/>
              </a:rPr>
              <a:t>were</a:t>
            </a:r>
            <a:r>
              <a:rPr lang="en-US" sz="1600" dirty="0">
                <a:ea typeface="Tahoma"/>
                <a:cs typeface="Tahoma"/>
              </a:rPr>
              <a:t> </a:t>
            </a:r>
            <a:r>
              <a:rPr lang="en-US" sz="1600" dirty="0">
                <a:solidFill>
                  <a:srgbClr val="6600FF"/>
                </a:solidFill>
                <a:ea typeface="Tahoma"/>
                <a:cs typeface="Tahoma"/>
              </a:rPr>
              <a:t>included in the Protocol on POPs in 2009, </a:t>
            </a:r>
            <a:r>
              <a:rPr lang="en-US" sz="1600" dirty="0">
                <a:ea typeface="Tahoma"/>
                <a:cs typeface="Tahoma"/>
              </a:rPr>
              <a:t>HBCDD is </a:t>
            </a:r>
            <a:r>
              <a:rPr lang="en-US" sz="1600" dirty="0">
                <a:solidFill>
                  <a:srgbClr val="6600FF"/>
                </a:solidFill>
                <a:ea typeface="Tahoma"/>
                <a:cs typeface="Tahoma"/>
              </a:rPr>
              <a:t>a candidate for including</a:t>
            </a:r>
            <a:endParaRPr lang="en-US" sz="1600" dirty="0">
              <a:ea typeface="Tahoma"/>
              <a:cs typeface="Tahoma"/>
            </a:endParaRPr>
          </a:p>
        </p:txBody>
      </p:sp>
      <p:grpSp>
        <p:nvGrpSpPr>
          <p:cNvPr id="4" name="Схема 3"/>
          <p:cNvGrpSpPr/>
          <p:nvPr/>
        </p:nvGrpSpPr>
        <p:grpSpPr bwMode="auto">
          <a:xfrm>
            <a:off x="5364088" y="1209239"/>
            <a:ext cx="3449172" cy="3090703"/>
            <a:chOff x="0" y="0"/>
            <a:chExt cx="0" cy="0"/>
          </a:xfrm>
        </p:grpSpPr>
        <p:sp>
          <p:nvSpPr>
            <p:cNvPr id="2" name="Овал 1"/>
            <p:cNvSpPr/>
            <p:nvPr/>
          </p:nvSpPr>
          <p:spPr bwMode="auto">
            <a:xfrm>
              <a:off x="1400587" y="1221352"/>
              <a:ext cx="647997" cy="647997"/>
            </a:xfrm>
            <a:prstGeom prst="ellipse">
              <a:avLst/>
            </a:prstGeom>
            <a:solidFill>
              <a:srgbClr val="FFC000"/>
            </a:soli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CEC</a:t>
              </a:r>
              <a:endParaRPr lang="ru-RU" sz="1000">
                <a:latin typeface="Arial"/>
                <a:cs typeface="Arial"/>
              </a:endParaRPr>
            </a:p>
          </p:txBody>
        </p:sp>
        <p:sp>
          <p:nvSpPr>
            <p:cNvPr id="5" name="Стрелка вправо 4"/>
            <p:cNvSpPr/>
            <p:nvPr/>
          </p:nvSpPr>
          <p:spPr bwMode="auto">
            <a:xfrm rot="16199998">
              <a:off x="1587435" y="837781"/>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270"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6" name="Овал 5"/>
            <p:cNvSpPr/>
            <p:nvPr/>
          </p:nvSpPr>
          <p:spPr bwMode="auto">
            <a:xfrm>
              <a:off x="1317809" y="2013"/>
              <a:ext cx="813552"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CLRTAP</a:t>
              </a:r>
              <a:endParaRPr lang="ru-RU" sz="1000">
                <a:latin typeface="Arial"/>
                <a:cs typeface="Arial"/>
              </a:endParaRPr>
            </a:p>
          </p:txBody>
        </p:sp>
        <p:sp>
          <p:nvSpPr>
            <p:cNvPr id="8" name="Стрелка вправо 7"/>
            <p:cNvSpPr/>
            <p:nvPr/>
          </p:nvSpPr>
          <p:spPr bwMode="auto">
            <a:xfrm rot="19131107">
              <a:off x="2014074" y="1054645"/>
              <a:ext cx="240726"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9" name="Овал 8"/>
            <p:cNvSpPr/>
            <p:nvPr/>
          </p:nvSpPr>
          <p:spPr bwMode="auto">
            <a:xfrm>
              <a:off x="2105288" y="403869"/>
              <a:ext cx="1048049"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Stockholm Convention</a:t>
              </a:r>
              <a:endParaRPr lang="ru-RU" sz="1000">
                <a:latin typeface="Arial"/>
                <a:cs typeface="Arial"/>
              </a:endParaRPr>
            </a:p>
          </p:txBody>
        </p:sp>
        <p:sp>
          <p:nvSpPr>
            <p:cNvPr id="10" name="Стрелка вправо 9"/>
            <p:cNvSpPr/>
            <p:nvPr/>
          </p:nvSpPr>
          <p:spPr bwMode="auto">
            <a:xfrm>
              <a:off x="2162445" y="1412790"/>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1" name="Овал 10"/>
            <p:cNvSpPr/>
            <p:nvPr/>
          </p:nvSpPr>
          <p:spPr bwMode="auto">
            <a:xfrm>
              <a:off x="2566132" y="1194455"/>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AMAP</a:t>
              </a:r>
              <a:endParaRPr lang="ru-RU" sz="1000">
                <a:latin typeface="Arial"/>
                <a:cs typeface="Arial"/>
              </a:endParaRPr>
            </a:p>
          </p:txBody>
        </p:sp>
        <p:sp>
          <p:nvSpPr>
            <p:cNvPr id="12" name="Стрелка вправо 11"/>
            <p:cNvSpPr/>
            <p:nvPr/>
          </p:nvSpPr>
          <p:spPr bwMode="auto">
            <a:xfrm rot="2700000">
              <a:off x="1994027" y="1819383"/>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3" name="Овал 12"/>
            <p:cNvSpPr/>
            <p:nvPr/>
          </p:nvSpPr>
          <p:spPr bwMode="auto">
            <a:xfrm>
              <a:off x="2216873" y="2037639"/>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OECD</a:t>
              </a:r>
              <a:endParaRPr lang="ru-RU" sz="1000">
                <a:latin typeface="Arial"/>
                <a:cs typeface="Arial"/>
              </a:endParaRPr>
            </a:p>
          </p:txBody>
        </p:sp>
        <p:sp>
          <p:nvSpPr>
            <p:cNvPr id="14" name="Стрелка вправо 13"/>
            <p:cNvSpPr/>
            <p:nvPr/>
          </p:nvSpPr>
          <p:spPr bwMode="auto">
            <a:xfrm rot="5400000">
              <a:off x="1587435" y="1987800"/>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 wrap="square" lIns="0" tIns="0" rIns="0" bIns="0" numCol="1" spcCol="1270" anchor="ctr" anchorCtr="0">
              <a:noAutofit/>
            </a:bodyPr>
            <a:lstStyle/>
            <a:p>
              <a:pPr lvl="0" algn="ctr" defTabSz="488950">
                <a:lnSpc>
                  <a:spcPct val="90000"/>
                </a:lnSpc>
                <a:spcBef>
                  <a:spcPts val="0"/>
                </a:spcBef>
                <a:spcAft>
                  <a:spcPts val="0"/>
                </a:spcAft>
                <a:defRPr/>
              </a:pPr>
              <a:endParaRPr lang="ru-RU" sz="1100"/>
            </a:p>
          </p:txBody>
        </p:sp>
        <p:sp>
          <p:nvSpPr>
            <p:cNvPr id="15" name="Овал 14"/>
            <p:cNvSpPr/>
            <p:nvPr/>
          </p:nvSpPr>
          <p:spPr bwMode="auto">
            <a:xfrm>
              <a:off x="1373690" y="2386897"/>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WHO</a:t>
              </a:r>
              <a:endParaRPr lang="ru-RU" sz="1000">
                <a:latin typeface="Arial"/>
                <a:cs typeface="Arial"/>
              </a:endParaRPr>
            </a:p>
          </p:txBody>
        </p:sp>
        <p:sp>
          <p:nvSpPr>
            <p:cNvPr id="16" name="Стрелка вправо 15"/>
            <p:cNvSpPr/>
            <p:nvPr/>
          </p:nvSpPr>
          <p:spPr bwMode="auto">
            <a:xfrm rot="13314982">
              <a:off x="1181916" y="1040231"/>
              <a:ext cx="255368"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rot="13314982"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7" name="Овал 16"/>
            <p:cNvSpPr/>
            <p:nvPr/>
          </p:nvSpPr>
          <p:spPr bwMode="auto">
            <a:xfrm>
              <a:off x="380020" y="391238"/>
              <a:ext cx="899760"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HELCOM</a:t>
              </a:r>
              <a:endParaRPr lang="ru-RU" sz="1000">
                <a:latin typeface="Arial"/>
                <a:cs typeface="Arial"/>
              </a:endParaRPr>
            </a:p>
          </p:txBody>
        </p:sp>
        <p:sp>
          <p:nvSpPr>
            <p:cNvPr id="18" name="Стрелка вправо 17"/>
            <p:cNvSpPr/>
            <p:nvPr/>
          </p:nvSpPr>
          <p:spPr bwMode="auto">
            <a:xfrm rot="10800000">
              <a:off x="1012426" y="1412790"/>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rot="10800000"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9" name="Овал 18"/>
            <p:cNvSpPr/>
            <p:nvPr/>
          </p:nvSpPr>
          <p:spPr bwMode="auto">
            <a:xfrm>
              <a:off x="181247" y="1194455"/>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OSPAR</a:t>
              </a:r>
              <a:endParaRPr lang="ru-RU" sz="1000">
                <a:latin typeface="Arial"/>
                <a:cs typeface="Arial"/>
              </a:endParaRPr>
            </a:p>
          </p:txBody>
        </p:sp>
        <p:sp>
          <p:nvSpPr>
            <p:cNvPr id="20" name="Стрелка вправо 19"/>
            <p:cNvSpPr/>
            <p:nvPr/>
          </p:nvSpPr>
          <p:spPr bwMode="auto">
            <a:xfrm rot="8087405">
              <a:off x="1200963" y="1810300"/>
              <a:ext cx="258026"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21" name="Овал 20"/>
            <p:cNvSpPr/>
            <p:nvPr/>
          </p:nvSpPr>
          <p:spPr bwMode="auto">
            <a:xfrm>
              <a:off x="555233" y="2018931"/>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ECHA</a:t>
              </a:r>
              <a:endParaRPr lang="ru-RU" sz="1000">
                <a:latin typeface="Arial"/>
                <a:cs typeface="Arial"/>
              </a:endParaRPr>
            </a:p>
          </p:txBody>
        </p:sp>
      </p:grpSp>
    </p:spTree>
    <p:extLst>
      <p:ext uri="{BB962C8B-B14F-4D97-AF65-F5344CB8AC3E}">
        <p14:creationId xmlns:p14="http://schemas.microsoft.com/office/powerpoint/2010/main" val="164923628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10122" y="138933"/>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Monitoring of CEC</a:t>
            </a:r>
            <a:endParaRPr lang="en-GB" sz="2800" dirty="0">
              <a:solidFill>
                <a:schemeClr val="tx2"/>
              </a:solidFill>
              <a:ea typeface="+mj-ea"/>
              <a:cs typeface="+mj-cs"/>
            </a:endParaRPr>
          </a:p>
        </p:txBody>
      </p:sp>
      <p:sp>
        <p:nvSpPr>
          <p:cNvPr id="14" name="TextBox 13"/>
          <p:cNvSpPr txBox="1"/>
          <p:nvPr/>
        </p:nvSpPr>
        <p:spPr bwMode="auto">
          <a:xfrm>
            <a:off x="141616" y="1178963"/>
            <a:ext cx="4899639" cy="2880396"/>
          </a:xfrm>
          <a:prstGeom prst="rect">
            <a:avLst/>
          </a:prstGeom>
          <a:noFill/>
        </p:spPr>
        <p:txBody>
          <a:bodyPr wrap="square">
            <a:spAutoFit/>
          </a:bodyPr>
          <a:lstStyle/>
          <a:p>
            <a:pPr marL="285750" lvl="0" indent="-285750" algn="just">
              <a:spcBef>
                <a:spcPts val="1200"/>
              </a:spcBef>
              <a:spcAft>
                <a:spcPts val="0"/>
              </a:spcAft>
              <a:buFont typeface="Arial"/>
              <a:buChar char="•"/>
              <a:defRPr/>
            </a:pPr>
            <a:r>
              <a:rPr lang="en-US" sz="1700">
                <a:latin typeface="Calibri"/>
                <a:ea typeface="Calibri"/>
              </a:rPr>
              <a:t>The </a:t>
            </a:r>
            <a:r>
              <a:rPr lang="en-US" sz="1700">
                <a:solidFill>
                  <a:srgbClr val="6600FF"/>
                </a:solidFill>
                <a:ea typeface="Tahoma"/>
                <a:cs typeface="Tahoma"/>
              </a:rPr>
              <a:t>EMEP monitoring strategy for 2020-2029 </a:t>
            </a:r>
            <a:r>
              <a:rPr lang="en-US" sz="1700">
                <a:latin typeface="Calibri"/>
                <a:ea typeface="Calibri"/>
              </a:rPr>
              <a:t>includes recommendation to monitor some of CEC </a:t>
            </a:r>
          </a:p>
          <a:p>
            <a:pPr marL="285750" lvl="0" indent="-285750" algn="just">
              <a:spcBef>
                <a:spcPts val="1200"/>
              </a:spcBef>
              <a:spcAft>
                <a:spcPts val="0"/>
              </a:spcAft>
              <a:buFont typeface="Arial"/>
              <a:buChar char="•"/>
              <a:defRPr/>
            </a:pPr>
            <a:r>
              <a:rPr lang="en-US" sz="1700">
                <a:latin typeface="Calibri"/>
                <a:ea typeface="Calibri"/>
                <a:cs typeface="Calibri"/>
              </a:rPr>
              <a:t>Data on CEC levels were reported from </a:t>
            </a:r>
            <a:r>
              <a:rPr lang="en-US" sz="1700">
                <a:solidFill>
                  <a:srgbClr val="6600FF"/>
                </a:solidFill>
                <a:ea typeface="Tahoma"/>
                <a:cs typeface="Tahoma"/>
              </a:rPr>
              <a:t>8 EMEP sites since 2006</a:t>
            </a:r>
            <a:endParaRPr/>
          </a:p>
          <a:p>
            <a:pPr marL="285750" lvl="0" indent="-285750" algn="just">
              <a:spcBef>
                <a:spcPts val="1200"/>
              </a:spcBef>
              <a:spcAft>
                <a:spcPts val="0"/>
              </a:spcAft>
              <a:buFont typeface="Arial"/>
              <a:buChar char="•"/>
              <a:defRPr/>
            </a:pPr>
            <a:r>
              <a:rPr lang="en-US" sz="1700">
                <a:latin typeface="Calibri"/>
                <a:ea typeface="Calibri"/>
                <a:cs typeface="Calibri"/>
              </a:rPr>
              <a:t>Data on CEC we</a:t>
            </a:r>
            <a:r>
              <a:rPr lang="en-US" sz="1700">
                <a:ea typeface="Tahoma"/>
                <a:cs typeface="Tahoma"/>
              </a:rPr>
              <a:t>re also reported by</a:t>
            </a:r>
            <a:r>
              <a:rPr lang="en-US" sz="1700">
                <a:latin typeface="Calibri"/>
                <a:ea typeface="Calibri"/>
                <a:cs typeface="Calibri"/>
              </a:rPr>
              <a:t> </a:t>
            </a:r>
            <a:r>
              <a:rPr lang="en-US" sz="1700">
                <a:solidFill>
                  <a:srgbClr val="6600FF"/>
                </a:solidFill>
                <a:ea typeface="Tahoma"/>
                <a:cs typeface="Tahoma"/>
              </a:rPr>
              <a:t>national monitoring programmes </a:t>
            </a:r>
            <a:r>
              <a:rPr lang="en-US" sz="1700">
                <a:latin typeface="Calibri"/>
                <a:ea typeface="Calibri"/>
                <a:cs typeface="Calibri"/>
              </a:rPr>
              <a:t>(e.g. Norway, Sweden, Finland)</a:t>
            </a:r>
            <a:endParaRPr/>
          </a:p>
          <a:p>
            <a:pPr marL="285750" indent="-285750">
              <a:spcBef>
                <a:spcPts val="1200"/>
              </a:spcBef>
              <a:buFont typeface="Arial"/>
              <a:buChar char="•"/>
              <a:defRPr/>
            </a:pPr>
            <a:r>
              <a:rPr lang="en-US" sz="1700">
                <a:latin typeface="Calibri"/>
                <a:ea typeface="Calibri"/>
              </a:rPr>
              <a:t>Increasing trends were detected at a number of sites in recent years (e.g., for PFAS components) </a:t>
            </a:r>
          </a:p>
        </p:txBody>
      </p:sp>
      <p:pic>
        <p:nvPicPr>
          <p:cNvPr id="8" name="Объект 6"/>
          <p:cNvPicPr>
            <a:picLocks noChangeAspect="1"/>
          </p:cNvPicPr>
          <p:nvPr/>
        </p:nvPicPr>
        <p:blipFill>
          <a:blip r:embed="rId2"/>
          <a:srcRect l="29650" t="27179" r="25467" b="26394"/>
          <a:stretch/>
        </p:blipFill>
        <p:spPr bwMode="auto">
          <a:xfrm>
            <a:off x="5148062" y="1890477"/>
            <a:ext cx="3779172" cy="2198965"/>
          </a:xfrm>
          <a:prstGeom prst="rect">
            <a:avLst/>
          </a:prstGeom>
        </p:spPr>
      </p:pic>
      <p:sp>
        <p:nvSpPr>
          <p:cNvPr id="2" name="TextBox 1"/>
          <p:cNvSpPr txBox="1"/>
          <p:nvPr/>
        </p:nvSpPr>
        <p:spPr bwMode="auto">
          <a:xfrm>
            <a:off x="5580112" y="1131589"/>
            <a:ext cx="3491951" cy="731556"/>
          </a:xfrm>
          <a:prstGeom prst="rect">
            <a:avLst/>
          </a:prstGeom>
          <a:noFill/>
        </p:spPr>
        <p:txBody>
          <a:bodyPr wrap="square" rtlCol="0">
            <a:spAutoFit/>
          </a:bodyPr>
          <a:lstStyle/>
          <a:p>
            <a:pPr algn="ctr">
              <a:defRPr/>
            </a:pPr>
            <a:r>
              <a:rPr lang="en-US" sz="1400"/>
              <a:t>Observed air concentrations of </a:t>
            </a:r>
            <a:r>
              <a:rPr lang="en-US" sz="1400">
                <a:solidFill>
                  <a:srgbClr val="6600FF"/>
                </a:solidFill>
              </a:rPr>
              <a:t>PFAS components </a:t>
            </a:r>
            <a:r>
              <a:rPr lang="en-US" sz="1400"/>
              <a:t>in 2017-2019 at stations R</a:t>
            </a:r>
            <a:r>
              <a:rPr lang="en-US" sz="1400">
                <a:latin typeface="Calibri"/>
                <a:cs typeface="Calibri"/>
              </a:rPr>
              <a:t>åö and Pallas</a:t>
            </a:r>
            <a:endParaRPr sz="1400"/>
          </a:p>
        </p:txBody>
      </p:sp>
      <p:sp>
        <p:nvSpPr>
          <p:cNvPr id="6" name="Прямоугольник 5"/>
          <p:cNvSpPr/>
          <p:nvPr/>
        </p:nvSpPr>
        <p:spPr bwMode="auto">
          <a:xfrm>
            <a:off x="5508103" y="4233458"/>
            <a:ext cx="3312368" cy="646331"/>
          </a:xfrm>
          <a:prstGeom prst="rect">
            <a:avLst/>
          </a:prstGeom>
        </p:spPr>
        <p:txBody>
          <a:bodyPr wrap="square">
            <a:spAutoFit/>
          </a:bodyPr>
          <a:lstStyle/>
          <a:p>
            <a:pPr>
              <a:defRPr/>
            </a:pPr>
            <a:r>
              <a:rPr lang="en-US" sz="1200"/>
              <a:t>[</a:t>
            </a:r>
            <a:r>
              <a:rPr lang="sv-SE" sz="1200">
                <a:latin typeface="YS Text"/>
              </a:rPr>
              <a:t>Nationell luftövervakning, Sakrapport med data från övervakning inom Programområde Luft t.o.m 2019</a:t>
            </a:r>
            <a:r>
              <a:rPr lang="en-US" sz="1200"/>
              <a:t>]</a:t>
            </a:r>
            <a:endParaRPr lang="ru-RU" sz="1200"/>
          </a:p>
        </p:txBody>
      </p:sp>
    </p:spTree>
    <p:extLst>
      <p:ext uri="{BB962C8B-B14F-4D97-AF65-F5344CB8AC3E}">
        <p14:creationId xmlns:p14="http://schemas.microsoft.com/office/powerpoint/2010/main" val="268003412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53306" y="123478"/>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Emission of CEC</a:t>
            </a:r>
            <a:endParaRPr lang="en-GB" sz="2800" dirty="0">
              <a:solidFill>
                <a:schemeClr val="tx2"/>
              </a:solidFill>
              <a:ea typeface="+mj-ea"/>
              <a:cs typeface="+mj-cs"/>
            </a:endParaRPr>
          </a:p>
        </p:txBody>
      </p:sp>
      <p:graphicFrame>
        <p:nvGraphicFramePr>
          <p:cNvPr id="2" name="Таблица 3"/>
          <p:cNvGraphicFramePr>
            <a:graphicFrameLocks noGrp="1"/>
          </p:cNvGraphicFramePr>
          <p:nvPr>
            <p:extLst>
              <p:ext uri="{D42A27DB-BD31-4B8C-83A1-F6EECF244321}">
                <p14:modId xmlns:p14="http://schemas.microsoft.com/office/powerpoint/2010/main" val="3633758664"/>
              </p:ext>
            </p:extLst>
          </p:nvPr>
        </p:nvGraphicFramePr>
        <p:xfrm>
          <a:off x="340196" y="2236574"/>
          <a:ext cx="8593944" cy="1991356"/>
        </p:xfrm>
        <a:graphic>
          <a:graphicData uri="http://schemas.openxmlformats.org/drawingml/2006/table">
            <a:tbl>
              <a:tblPr firstRow="1" bandRow="1"/>
              <a:tblGrid>
                <a:gridCol w="2215580"/>
                <a:gridCol w="1512168"/>
                <a:gridCol w="1170654"/>
                <a:gridCol w="1847771"/>
                <a:gridCol w="1847771"/>
              </a:tblGrid>
              <a:tr h="370838">
                <a:tc>
                  <a:txBody>
                    <a:bodyPr/>
                    <a:lstStyle/>
                    <a:p>
                      <a:pPr>
                        <a:defRPr/>
                      </a:pPr>
                      <a:r>
                        <a:rPr lang="en-US" dirty="0"/>
                        <a:t>Contaminant</a:t>
                      </a:r>
                      <a:endParaRPr lang="ru-RU" dirty="0"/>
                    </a:p>
                  </a:txBody>
                  <a:tcPr/>
                </a:tc>
                <a:tc>
                  <a:txBody>
                    <a:bodyPr/>
                    <a:lstStyle/>
                    <a:p>
                      <a:pPr>
                        <a:defRPr/>
                      </a:pPr>
                      <a:r>
                        <a:rPr lang="en-US"/>
                        <a:t>Extent</a:t>
                      </a:r>
                      <a:endParaRPr lang="ru-RU"/>
                    </a:p>
                  </a:txBody>
                  <a:tcPr/>
                </a:tc>
                <a:tc>
                  <a:txBody>
                    <a:bodyPr/>
                    <a:lstStyle/>
                    <a:p>
                      <a:pPr>
                        <a:defRPr/>
                      </a:pPr>
                      <a:r>
                        <a:rPr lang="en-US"/>
                        <a:t>Media</a:t>
                      </a:r>
                      <a:endParaRPr lang="ru-RU"/>
                    </a:p>
                  </a:txBody>
                  <a:tcPr/>
                </a:tc>
                <a:tc>
                  <a:txBody>
                    <a:bodyPr/>
                    <a:lstStyle/>
                    <a:p>
                      <a:pPr>
                        <a:defRPr/>
                      </a:pPr>
                      <a:r>
                        <a:rPr lang="en-US"/>
                        <a:t>Data products</a:t>
                      </a:r>
                      <a:endParaRPr lang="ru-RU"/>
                    </a:p>
                  </a:txBody>
                  <a:tcPr/>
                </a:tc>
                <a:tc>
                  <a:txBody>
                    <a:bodyPr/>
                    <a:lstStyle/>
                    <a:p>
                      <a:pPr>
                        <a:defRPr/>
                      </a:pPr>
                      <a:r>
                        <a:rPr lang="en-US"/>
                        <a:t>Ref.</a:t>
                      </a:r>
                      <a:endParaRPr lang="ru-RU"/>
                    </a:p>
                  </a:txBody>
                  <a:tcPr/>
                </a:tc>
              </a:tr>
              <a:tr h="370838">
                <a:tc>
                  <a:txBody>
                    <a:bodyPr/>
                    <a:lstStyle/>
                    <a:p>
                      <a:pPr marL="0" marR="0" lvl="0" indent="0" algn="l" defTabSz="685800">
                        <a:lnSpc>
                          <a:spcPct val="100000"/>
                        </a:lnSpc>
                        <a:spcBef>
                          <a:spcPts val="0"/>
                        </a:spcBef>
                        <a:spcAft>
                          <a:spcPts val="0"/>
                        </a:spcAft>
                        <a:buClrTx/>
                        <a:buSzTx/>
                        <a:buFontTx/>
                        <a:buNone/>
                        <a:defRPr/>
                      </a:pPr>
                      <a:r>
                        <a:rPr lang="en-US" sz="1400" b="1" dirty="0">
                          <a:solidFill>
                            <a:srgbClr val="6600FF"/>
                          </a:solidFill>
                          <a:ea typeface="Tahoma"/>
                          <a:cs typeface="Tahoma"/>
                        </a:rPr>
                        <a:t>PBDE, </a:t>
                      </a:r>
                      <a:r>
                        <a:rPr lang="en-US" sz="1400" b="1" dirty="0">
                          <a:solidFill>
                            <a:srgbClr val="6600FF"/>
                          </a:solidFill>
                          <a:latin typeface="+mn-lt"/>
                          <a:ea typeface="Tahoma"/>
                          <a:cs typeface="Tahoma"/>
                        </a:rPr>
                        <a:t>PCN, </a:t>
                      </a:r>
                      <a:r>
                        <a:rPr lang="en-US" sz="1400" b="1" dirty="0" err="1">
                          <a:solidFill>
                            <a:srgbClr val="6600FF"/>
                          </a:solidFill>
                          <a:latin typeface="+mn-lt"/>
                          <a:ea typeface="Tahoma"/>
                          <a:cs typeface="Tahoma"/>
                        </a:rPr>
                        <a:t>PeCBz</a:t>
                      </a:r>
                      <a:r>
                        <a:rPr lang="en-US" sz="1400" b="1" dirty="0">
                          <a:solidFill>
                            <a:srgbClr val="6600FF"/>
                          </a:solidFill>
                          <a:latin typeface="+mn-lt"/>
                          <a:ea typeface="Tahoma"/>
                          <a:cs typeface="Tahoma"/>
                        </a:rPr>
                        <a:t>, SCCP</a:t>
                      </a:r>
                      <a:r>
                        <a:rPr lang="en-US" sz="1400" dirty="0">
                          <a:solidFill>
                            <a:schemeClr val="dk1"/>
                          </a:solidFill>
                          <a:latin typeface="+mn-lt"/>
                          <a:ea typeface="Tahoma"/>
                          <a:cs typeface="Tahoma"/>
                        </a:rPr>
                        <a:t>, </a:t>
                      </a:r>
                      <a:r>
                        <a:rPr lang="en-US" sz="1400" dirty="0" err="1">
                          <a:solidFill>
                            <a:schemeClr val="dk1"/>
                          </a:solidFill>
                          <a:latin typeface="+mn-lt"/>
                          <a:ea typeface="Tahoma"/>
                          <a:cs typeface="Tahoma"/>
                        </a:rPr>
                        <a:t>dicofol</a:t>
                      </a:r>
                      <a:r>
                        <a:rPr lang="en-US" sz="1400" dirty="0">
                          <a:solidFill>
                            <a:schemeClr val="dk1"/>
                          </a:solidFill>
                          <a:latin typeface="+mn-lt"/>
                          <a:ea typeface="Tahoma"/>
                          <a:cs typeface="Tahoma"/>
                        </a:rPr>
                        <a:t>, </a:t>
                      </a:r>
                      <a:r>
                        <a:rPr lang="en-US" sz="1400" dirty="0" err="1">
                          <a:solidFill>
                            <a:schemeClr val="dk1"/>
                          </a:solidFill>
                          <a:latin typeface="+mn-lt"/>
                          <a:ea typeface="Tahoma"/>
                          <a:cs typeface="Tahoma"/>
                        </a:rPr>
                        <a:t>endosulfan</a:t>
                      </a:r>
                      <a:r>
                        <a:rPr lang="en-US" sz="1400" dirty="0">
                          <a:solidFill>
                            <a:schemeClr val="dk1"/>
                          </a:solidFill>
                          <a:latin typeface="+mn-lt"/>
                          <a:ea typeface="Tahoma"/>
                          <a:cs typeface="Tahoma"/>
                        </a:rPr>
                        <a:t>, PCP, HCBD</a:t>
                      </a:r>
                      <a:endParaRPr lang="ru-RU" sz="1400" dirty="0">
                        <a:solidFill>
                          <a:schemeClr val="dk1"/>
                        </a:solidFill>
                        <a:latin typeface="+mn-lt"/>
                        <a:ea typeface="Tahoma"/>
                        <a:cs typeface="Tahoma"/>
                      </a:endParaRPr>
                    </a:p>
                  </a:txBody>
                  <a:tcPr anchor="ctr"/>
                </a:tc>
                <a:tc>
                  <a:txBody>
                    <a:bodyPr/>
                    <a:lstStyle/>
                    <a:p>
                      <a:pPr>
                        <a:defRPr/>
                      </a:pPr>
                      <a:r>
                        <a:rPr lang="en-US" sz="1400" b="0" i="0">
                          <a:solidFill>
                            <a:schemeClr val="tx1"/>
                          </a:solidFill>
                          <a:latin typeface="+mn-lt"/>
                          <a:ea typeface="+mn-ea"/>
                          <a:cs typeface="+mn-cs"/>
                        </a:rPr>
                        <a:t>UNECE-Europe</a:t>
                      </a:r>
                      <a:endParaRPr lang="ru-RU" sz="1400">
                        <a:solidFill>
                          <a:schemeClr val="tx1"/>
                        </a:solidFill>
                      </a:endParaRPr>
                    </a:p>
                  </a:txBody>
                  <a:tcPr anchor="ctr"/>
                </a:tc>
                <a:tc>
                  <a:txBody>
                    <a:bodyPr/>
                    <a:lstStyle/>
                    <a:p>
                      <a:pPr>
                        <a:defRPr/>
                      </a:pPr>
                      <a:r>
                        <a:rPr lang="en-US" sz="1400">
                          <a:solidFill>
                            <a:schemeClr val="tx1"/>
                          </a:solidFill>
                        </a:rPr>
                        <a:t>Air</a:t>
                      </a:r>
                      <a:endParaRPr lang="ru-RU" sz="1400">
                        <a:solidFill>
                          <a:schemeClr val="tx1"/>
                        </a:solidFill>
                      </a:endParaRPr>
                    </a:p>
                  </a:txBody>
                  <a:tcPr anchor="ctr"/>
                </a:tc>
                <a:tc>
                  <a:txBody>
                    <a:bodyPr/>
                    <a:lstStyle/>
                    <a:p>
                      <a:pPr>
                        <a:defRPr/>
                      </a:pPr>
                      <a:r>
                        <a:rPr lang="en-US" sz="1400">
                          <a:solidFill>
                            <a:schemeClr val="tx1"/>
                          </a:solidFill>
                        </a:rPr>
                        <a:t>Gridded sectoral emissions for 2000</a:t>
                      </a:r>
                      <a:endParaRPr lang="ru-RU" sz="1400">
                        <a:solidFill>
                          <a:schemeClr val="tx1"/>
                        </a:solidFill>
                      </a:endParaRPr>
                    </a:p>
                  </a:txBody>
                  <a:tcPr anchor="ctr"/>
                </a:tc>
                <a:tc>
                  <a:txBody>
                    <a:bodyPr/>
                    <a:lstStyle/>
                    <a:p>
                      <a:pPr>
                        <a:defRPr/>
                      </a:pPr>
                      <a:r>
                        <a:rPr lang="en-US" sz="1400" i="1">
                          <a:solidFill>
                            <a:schemeClr val="tx1"/>
                          </a:solidFill>
                          <a:latin typeface="+mn-lt"/>
                          <a:ea typeface="+mn-ea"/>
                          <a:cs typeface="+mn-cs"/>
                        </a:rPr>
                        <a:t>Denier van der Gon et al.</a:t>
                      </a:r>
                      <a:r>
                        <a:rPr lang="en-US" sz="1400">
                          <a:solidFill>
                            <a:schemeClr val="tx1"/>
                          </a:solidFill>
                          <a:latin typeface="+mn-lt"/>
                          <a:ea typeface="+mn-ea"/>
                          <a:cs typeface="+mn-cs"/>
                        </a:rPr>
                        <a:t>, 2005, 2007</a:t>
                      </a:r>
                      <a:endParaRPr lang="ru-RU" sz="1400">
                        <a:solidFill>
                          <a:schemeClr val="tx1"/>
                        </a:solidFill>
                      </a:endParaRPr>
                    </a:p>
                  </a:txBody>
                  <a:tcPr anchor="ctr"/>
                </a:tc>
              </a:tr>
              <a:tr h="370838">
                <a:tc>
                  <a:txBody>
                    <a:bodyPr/>
                    <a:lstStyle/>
                    <a:p>
                      <a:pPr marL="0" marR="0" lvl="0" indent="0" algn="l" defTabSz="685800">
                        <a:lnSpc>
                          <a:spcPct val="100000"/>
                        </a:lnSpc>
                        <a:spcBef>
                          <a:spcPts val="0"/>
                        </a:spcBef>
                        <a:spcAft>
                          <a:spcPts val="0"/>
                        </a:spcAft>
                        <a:buClrTx/>
                        <a:buSzTx/>
                        <a:buFontTx/>
                        <a:buNone/>
                        <a:defRPr/>
                      </a:pPr>
                      <a:r>
                        <a:rPr lang="en-US" sz="1400">
                          <a:solidFill>
                            <a:schemeClr val="dk1"/>
                          </a:solidFill>
                          <a:latin typeface="+mn-lt"/>
                          <a:ea typeface="Tahoma"/>
                          <a:cs typeface="Tahoma"/>
                        </a:rPr>
                        <a:t>PFOS</a:t>
                      </a:r>
                      <a:endParaRPr lang="ru-RU" sz="1400">
                        <a:solidFill>
                          <a:schemeClr val="dk1"/>
                        </a:solidFill>
                        <a:latin typeface="+mn-lt"/>
                        <a:ea typeface="Tahoma"/>
                        <a:cs typeface="Tahoma"/>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b="0" i="0">
                          <a:solidFill>
                            <a:schemeClr val="tx1"/>
                          </a:solidFill>
                          <a:latin typeface="+mn-lt"/>
                          <a:ea typeface="+mn-ea"/>
                          <a:cs typeface="+mn-cs"/>
                        </a:rPr>
                        <a:t>Global </a:t>
                      </a:r>
                      <a:endParaRPr lang="ru-RU"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a:solidFill>
                            <a:schemeClr val="tx1"/>
                          </a:solidFill>
                          <a:latin typeface="+mn-lt"/>
                          <a:ea typeface="+mn-ea"/>
                          <a:cs typeface="+mn-cs"/>
                        </a:rPr>
                        <a:t>Air</a:t>
                      </a:r>
                      <a:endParaRPr lang="ru-RU"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a:solidFill>
                            <a:schemeClr val="tx1"/>
                          </a:solidFill>
                          <a:latin typeface="+mn-lt"/>
                          <a:ea typeface="+mn-ea"/>
                          <a:cs typeface="+mn-cs"/>
                        </a:rPr>
                        <a:t>Totals for 1958-2030</a:t>
                      </a:r>
                      <a:endParaRPr lang="ru-RU"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GB" sz="1400" i="1">
                          <a:solidFill>
                            <a:schemeClr val="tx1"/>
                          </a:solidFill>
                          <a:latin typeface="+mn-lt"/>
                          <a:ea typeface="+mn-ea"/>
                          <a:cs typeface="+mn-cs"/>
                        </a:rPr>
                        <a:t>Wang et al.</a:t>
                      </a:r>
                      <a:r>
                        <a:rPr lang="en-GB" sz="1400">
                          <a:solidFill>
                            <a:schemeClr val="tx1"/>
                          </a:solidFill>
                          <a:latin typeface="+mn-lt"/>
                          <a:ea typeface="+mn-ea"/>
                          <a:cs typeface="+mn-cs"/>
                        </a:rPr>
                        <a:t>, 2017 </a:t>
                      </a:r>
                      <a:endParaRPr lang="ru-RU" sz="1400">
                        <a:solidFill>
                          <a:schemeClr val="tx1"/>
                        </a:solidFill>
                        <a:latin typeface="+mn-lt"/>
                        <a:ea typeface="+mn-ea"/>
                        <a:cs typeface="+mn-cs"/>
                      </a:endParaRPr>
                    </a:p>
                  </a:txBody>
                  <a:tcPr anchor="ctr"/>
                </a:tc>
              </a:tr>
              <a:tr h="433808">
                <a:tc>
                  <a:txBody>
                    <a:bodyPr/>
                    <a:lstStyle/>
                    <a:p>
                      <a:pPr marL="0" marR="0" lvl="0" indent="0" algn="l" defTabSz="685800">
                        <a:lnSpc>
                          <a:spcPct val="100000"/>
                        </a:lnSpc>
                        <a:spcBef>
                          <a:spcPts val="0"/>
                        </a:spcBef>
                        <a:spcAft>
                          <a:spcPts val="0"/>
                        </a:spcAft>
                        <a:buClrTx/>
                        <a:buSzTx/>
                        <a:buFontTx/>
                        <a:buNone/>
                        <a:defRPr/>
                      </a:pPr>
                      <a:r>
                        <a:rPr lang="en-US" sz="1400">
                          <a:solidFill>
                            <a:schemeClr val="dk1"/>
                          </a:solidFill>
                          <a:latin typeface="+mn-lt"/>
                          <a:ea typeface="Tahoma"/>
                          <a:cs typeface="Tahoma"/>
                        </a:rPr>
                        <a:t>SCCP</a:t>
                      </a:r>
                      <a:endParaRPr lang="ru-RU" sz="1400">
                        <a:solidFill>
                          <a:schemeClr val="dk1"/>
                        </a:solidFill>
                        <a:latin typeface="+mn-lt"/>
                        <a:ea typeface="Tahoma"/>
                        <a:cs typeface="Tahoma"/>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b="0" i="0">
                          <a:solidFill>
                            <a:schemeClr val="tx1"/>
                          </a:solidFill>
                          <a:latin typeface="+mn-lt"/>
                          <a:ea typeface="+mn-ea"/>
                          <a:cs typeface="+mn-cs"/>
                        </a:rPr>
                        <a:t>Global</a:t>
                      </a:r>
                      <a:endParaRPr lang="en-US"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b="0" i="0">
                          <a:solidFill>
                            <a:schemeClr val="tx1"/>
                          </a:solidFill>
                          <a:latin typeface="+mn-lt"/>
                          <a:ea typeface="+mn-ea"/>
                          <a:cs typeface="+mn-cs"/>
                        </a:rPr>
                        <a:t>Air,  surface water, soil</a:t>
                      </a:r>
                      <a:endParaRPr lang="en-US"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a:solidFill>
                            <a:schemeClr val="tx1"/>
                          </a:solidFill>
                          <a:latin typeface="+mn-lt"/>
                          <a:ea typeface="+mn-ea"/>
                          <a:cs typeface="+mn-cs"/>
                        </a:rPr>
                        <a:t>Totals for 1935 - 2015</a:t>
                      </a:r>
                    </a:p>
                  </a:txBody>
                  <a:tcPr anchor="ctr"/>
                </a:tc>
                <a:tc>
                  <a:txBody>
                    <a:bodyPr/>
                    <a:lstStyle/>
                    <a:p>
                      <a:pPr marL="0" marR="0" lvl="0" indent="0" algn="l" defTabSz="685800">
                        <a:lnSpc>
                          <a:spcPct val="100000"/>
                        </a:lnSpc>
                        <a:spcBef>
                          <a:spcPts val="0"/>
                        </a:spcBef>
                        <a:spcAft>
                          <a:spcPts val="0"/>
                        </a:spcAft>
                        <a:buClrTx/>
                        <a:buSzTx/>
                        <a:buFontTx/>
                        <a:buNone/>
                        <a:defRPr/>
                      </a:pPr>
                      <a:r>
                        <a:rPr lang="ru-RU" sz="1400" i="1">
                          <a:solidFill>
                            <a:schemeClr val="tx1"/>
                          </a:solidFill>
                          <a:latin typeface="+mn-lt"/>
                          <a:ea typeface="+mn-ea"/>
                          <a:cs typeface="+mn-cs"/>
                        </a:rPr>
                        <a:t>Glüge et al.</a:t>
                      </a:r>
                      <a:r>
                        <a:rPr lang="ru-RU" sz="1400">
                          <a:solidFill>
                            <a:schemeClr val="tx1"/>
                          </a:solidFill>
                          <a:latin typeface="+mn-lt"/>
                          <a:ea typeface="+mn-ea"/>
                          <a:cs typeface="+mn-cs"/>
                        </a:rPr>
                        <a:t>, 2016</a:t>
                      </a:r>
                      <a:endParaRPr lang="en-US" sz="1400">
                        <a:solidFill>
                          <a:schemeClr val="tx1"/>
                        </a:solidFill>
                        <a:latin typeface="+mn-lt"/>
                        <a:ea typeface="+mn-ea"/>
                        <a:cs typeface="+mn-cs"/>
                      </a:endParaRPr>
                    </a:p>
                  </a:txBody>
                  <a:tcPr anchor="ctr"/>
                </a:tc>
              </a:tr>
            </a:tbl>
          </a:graphicData>
        </a:graphic>
      </p:graphicFrame>
      <p:sp>
        <p:nvSpPr>
          <p:cNvPr id="6" name="TextBox 5"/>
          <p:cNvSpPr txBox="1"/>
          <p:nvPr/>
        </p:nvSpPr>
        <p:spPr bwMode="auto">
          <a:xfrm>
            <a:off x="419724" y="843556"/>
            <a:ext cx="8726469" cy="1143036"/>
          </a:xfrm>
          <a:prstGeom prst="rect">
            <a:avLst/>
          </a:prstGeom>
          <a:noFill/>
        </p:spPr>
        <p:txBody>
          <a:bodyPr wrap="square">
            <a:spAutoFit/>
          </a:bodyPr>
          <a:lstStyle/>
          <a:p>
            <a:pPr marL="271463" indent="-271463">
              <a:spcBef>
                <a:spcPts val="600"/>
              </a:spcBef>
              <a:spcAft>
                <a:spcPts val="0"/>
              </a:spcAft>
              <a:buClr>
                <a:schemeClr val="tx2"/>
              </a:buClr>
              <a:buFontTx/>
              <a:buChar char="•"/>
              <a:tabLst>
                <a:tab pos="271463" algn="l"/>
              </a:tabLst>
              <a:defRPr/>
            </a:pPr>
            <a:r>
              <a:rPr lang="en-US" sz="1600" dirty="0">
                <a:solidFill>
                  <a:srgbClr val="6600FF"/>
                </a:solidFill>
                <a:ea typeface="Tahoma"/>
                <a:cs typeface="Tahoma"/>
              </a:rPr>
              <a:t>G</a:t>
            </a:r>
            <a:r>
              <a:rPr lang="ru-RU" sz="1600" dirty="0" err="1">
                <a:solidFill>
                  <a:srgbClr val="6600FF"/>
                </a:solidFill>
                <a:ea typeface="Tahoma"/>
                <a:cs typeface="Tahoma"/>
              </a:rPr>
              <a:t>uidance</a:t>
            </a:r>
            <a:r>
              <a:rPr lang="ru-RU" sz="1600" dirty="0">
                <a:solidFill>
                  <a:srgbClr val="6600FF"/>
                </a:solidFill>
                <a:ea typeface="Tahoma"/>
                <a:cs typeface="Tahoma"/>
              </a:rPr>
              <a:t> </a:t>
            </a:r>
            <a:r>
              <a:rPr lang="ru-RU" sz="1600" dirty="0" err="1">
                <a:solidFill>
                  <a:srgbClr val="6600FF"/>
                </a:solidFill>
                <a:ea typeface="Tahoma"/>
                <a:cs typeface="Tahoma"/>
              </a:rPr>
              <a:t>on</a:t>
            </a:r>
            <a:r>
              <a:rPr lang="ru-RU" sz="1600" dirty="0">
                <a:solidFill>
                  <a:srgbClr val="6600FF"/>
                </a:solidFill>
                <a:ea typeface="Tahoma"/>
                <a:cs typeface="Tahoma"/>
              </a:rPr>
              <a:t> </a:t>
            </a:r>
            <a:r>
              <a:rPr lang="ru-RU" sz="1600" dirty="0" err="1">
                <a:solidFill>
                  <a:srgbClr val="6600FF"/>
                </a:solidFill>
                <a:ea typeface="Tahoma"/>
                <a:cs typeface="Tahoma"/>
              </a:rPr>
              <a:t>preparation</a:t>
            </a:r>
            <a:r>
              <a:rPr lang="ru-RU" sz="1600" dirty="0">
                <a:solidFill>
                  <a:srgbClr val="6600FF"/>
                </a:solidFill>
                <a:ea typeface="Tahoma"/>
                <a:cs typeface="Tahoma"/>
              </a:rPr>
              <a:t> </a:t>
            </a:r>
            <a:r>
              <a:rPr lang="ru-RU" sz="1600" dirty="0" err="1">
                <a:solidFill>
                  <a:srgbClr val="6600FF"/>
                </a:solidFill>
                <a:ea typeface="Tahoma"/>
                <a:cs typeface="Tahoma"/>
              </a:rPr>
              <a:t>of</a:t>
            </a:r>
            <a:r>
              <a:rPr lang="ru-RU" sz="1600" dirty="0">
                <a:solidFill>
                  <a:srgbClr val="6600FF"/>
                </a:solidFill>
                <a:ea typeface="Tahoma"/>
                <a:cs typeface="Tahoma"/>
              </a:rPr>
              <a:t> CEC </a:t>
            </a:r>
            <a:r>
              <a:rPr lang="ru-RU" sz="1600" dirty="0" err="1">
                <a:solidFill>
                  <a:srgbClr val="6600FF"/>
                </a:solidFill>
                <a:ea typeface="Tahoma"/>
                <a:cs typeface="Tahoma"/>
              </a:rPr>
              <a:t>emission</a:t>
            </a:r>
            <a:r>
              <a:rPr lang="ru-RU" sz="1600" dirty="0">
                <a:solidFill>
                  <a:srgbClr val="6600FF"/>
                </a:solidFill>
                <a:ea typeface="Tahoma"/>
                <a:cs typeface="Tahoma"/>
              </a:rPr>
              <a:t> </a:t>
            </a:r>
            <a:r>
              <a:rPr lang="ru-RU" sz="1600" dirty="0" err="1">
                <a:solidFill>
                  <a:srgbClr val="6600FF"/>
                </a:solidFill>
                <a:ea typeface="Tahoma"/>
                <a:cs typeface="Tahoma"/>
              </a:rPr>
              <a:t>inventories</a:t>
            </a:r>
            <a:r>
              <a:rPr lang="ru-RU" sz="1600" dirty="0">
                <a:solidFill>
                  <a:srgbClr val="6600FF"/>
                </a:solidFill>
                <a:ea typeface="Tahoma"/>
                <a:cs typeface="Tahoma"/>
              </a:rPr>
              <a:t> </a:t>
            </a:r>
            <a:r>
              <a:rPr lang="en-US" sz="1600" dirty="0">
                <a:solidFill>
                  <a:srgbClr val="6600FF"/>
                </a:solidFill>
                <a:ea typeface="Tahoma"/>
                <a:cs typeface="Tahoma"/>
              </a:rPr>
              <a:t>being</a:t>
            </a:r>
            <a:r>
              <a:rPr lang="en-US" sz="1600" dirty="0">
                <a:solidFill>
                  <a:srgbClr val="6600FF"/>
                </a:solidFill>
                <a:latin typeface="Calibri"/>
              </a:rPr>
              <a:t> </a:t>
            </a:r>
            <a:r>
              <a:rPr lang="en-US" sz="1600" dirty="0">
                <a:solidFill>
                  <a:srgbClr val="000000"/>
                </a:solidFill>
                <a:latin typeface="Calibri"/>
              </a:rPr>
              <a:t>developed </a:t>
            </a:r>
            <a:r>
              <a:rPr lang="ru-RU" sz="1600" dirty="0" err="1">
                <a:solidFill>
                  <a:srgbClr val="000000"/>
                </a:solidFill>
                <a:latin typeface="Calibri"/>
              </a:rPr>
              <a:t>under</a:t>
            </a:r>
            <a:r>
              <a:rPr lang="ru-RU" sz="1600" dirty="0">
                <a:solidFill>
                  <a:srgbClr val="000000"/>
                </a:solidFill>
                <a:latin typeface="Calibri"/>
              </a:rPr>
              <a:t> </a:t>
            </a:r>
            <a:r>
              <a:rPr lang="ru-RU" sz="1600" dirty="0" err="1">
                <a:solidFill>
                  <a:srgbClr val="000000"/>
                </a:solidFill>
                <a:latin typeface="Calibri"/>
              </a:rPr>
              <a:t>the</a:t>
            </a:r>
            <a:r>
              <a:rPr lang="ru-RU" sz="1600" dirty="0">
                <a:solidFill>
                  <a:srgbClr val="000000"/>
                </a:solidFill>
                <a:latin typeface="Calibri"/>
              </a:rPr>
              <a:t> </a:t>
            </a:r>
            <a:r>
              <a:rPr lang="ru-RU" sz="1600" dirty="0" err="1">
                <a:solidFill>
                  <a:srgbClr val="000000"/>
                </a:solidFill>
                <a:latin typeface="Calibri"/>
              </a:rPr>
              <a:t>Stockholm</a:t>
            </a:r>
            <a:r>
              <a:rPr lang="ru-RU" sz="1600" dirty="0">
                <a:solidFill>
                  <a:srgbClr val="000000"/>
                </a:solidFill>
                <a:latin typeface="Calibri"/>
              </a:rPr>
              <a:t> </a:t>
            </a:r>
            <a:r>
              <a:rPr lang="ru-RU" sz="1600" dirty="0" err="1">
                <a:solidFill>
                  <a:srgbClr val="000000"/>
                </a:solidFill>
                <a:latin typeface="Calibri"/>
              </a:rPr>
              <a:t>Convention</a:t>
            </a:r>
            <a:endParaRPr lang="en-US" sz="1600" dirty="0">
              <a:solidFill>
                <a:srgbClr val="000000"/>
              </a:solidFill>
              <a:latin typeface="Calibri"/>
            </a:endParaRPr>
          </a:p>
          <a:p>
            <a:pPr marL="271463" indent="-271463">
              <a:spcBef>
                <a:spcPts val="600"/>
              </a:spcBef>
              <a:spcAft>
                <a:spcPts val="0"/>
              </a:spcAft>
              <a:buClr>
                <a:schemeClr val="tx2"/>
              </a:buClr>
              <a:buFontTx/>
              <a:buChar char="•"/>
              <a:tabLst>
                <a:tab pos="271463" algn="l"/>
              </a:tabLst>
              <a:defRPr/>
            </a:pPr>
            <a:r>
              <a:rPr lang="en-US" sz="1600" dirty="0">
                <a:solidFill>
                  <a:srgbClr val="000000"/>
                </a:solidFill>
                <a:latin typeface="Calibri"/>
              </a:rPr>
              <a:t>Although CEC official </a:t>
            </a:r>
            <a:r>
              <a:rPr lang="en-US" sz="1600" dirty="0" smtClean="0">
                <a:solidFill>
                  <a:srgbClr val="000000"/>
                </a:solidFill>
                <a:latin typeface="Calibri"/>
              </a:rPr>
              <a:t>EMEP emissions </a:t>
            </a:r>
            <a:r>
              <a:rPr lang="en-US" sz="1600" dirty="0">
                <a:solidFill>
                  <a:srgbClr val="000000"/>
                </a:solidFill>
                <a:latin typeface="Calibri"/>
              </a:rPr>
              <a:t>are not ready yet, a number of </a:t>
            </a:r>
            <a:r>
              <a:rPr lang="en-US" sz="1600" dirty="0">
                <a:solidFill>
                  <a:srgbClr val="6600FF"/>
                </a:solidFill>
                <a:ea typeface="Tahoma"/>
                <a:cs typeface="Tahoma"/>
              </a:rPr>
              <a:t>research-oriented inventories of regional and global emissions </a:t>
            </a:r>
            <a:r>
              <a:rPr lang="en-US" sz="1600" dirty="0">
                <a:solidFill>
                  <a:srgbClr val="000000"/>
                </a:solidFill>
                <a:latin typeface="Calibri"/>
              </a:rPr>
              <a:t>are available</a:t>
            </a:r>
            <a:endParaRPr dirty="0"/>
          </a:p>
        </p:txBody>
      </p:sp>
    </p:spTree>
    <p:extLst>
      <p:ext uri="{BB962C8B-B14F-4D97-AF65-F5344CB8AC3E}">
        <p14:creationId xmlns:p14="http://schemas.microsoft.com/office/powerpoint/2010/main" val="335638570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95486"/>
            <a:ext cx="7736413" cy="584775"/>
          </a:xfrm>
          <a:prstGeom prst="rect">
            <a:avLst/>
          </a:prstGeom>
          <a:noFill/>
        </p:spPr>
        <p:txBody>
          <a:bodyPr wrap="none" rtlCol="0">
            <a:spAutoFit/>
          </a:bodyPr>
          <a:lstStyle/>
          <a:p>
            <a:pPr algn="ctr" eaLnBrk="0" hangingPunct="0"/>
            <a:r>
              <a:rPr lang="en-US" sz="3200" kern="0" dirty="0" smtClean="0">
                <a:solidFill>
                  <a:schemeClr val="tx2"/>
                </a:solidFill>
                <a:ea typeface="+mj-ea"/>
                <a:cs typeface="+mj-cs"/>
              </a:rPr>
              <a:t>Research and cooperation activities of MSC-E</a:t>
            </a:r>
            <a:endParaRPr lang="ru-RU" sz="3200" kern="0" dirty="0">
              <a:solidFill>
                <a:schemeClr val="tx2"/>
              </a:solidFill>
              <a:ea typeface="+mj-ea"/>
              <a:cs typeface="+mj-cs"/>
            </a:endParaRPr>
          </a:p>
        </p:txBody>
      </p:sp>
      <p:sp>
        <p:nvSpPr>
          <p:cNvPr id="7" name="TextBox 6"/>
          <p:cNvSpPr txBox="1"/>
          <p:nvPr/>
        </p:nvSpPr>
        <p:spPr>
          <a:xfrm>
            <a:off x="1043608" y="1059582"/>
            <a:ext cx="7322261" cy="3170099"/>
          </a:xfrm>
          <a:prstGeom prst="rect">
            <a:avLst/>
          </a:prstGeom>
          <a:noFill/>
        </p:spPr>
        <p:txBody>
          <a:bodyPr wrap="none" rtlCol="0">
            <a:spAutoFit/>
          </a:bodyPr>
          <a:lstStyle/>
          <a:p>
            <a:pPr>
              <a:spcBef>
                <a:spcPts val="1200"/>
              </a:spcBef>
              <a:buFont typeface="Wingdings" pitchFamily="2" charset="2"/>
              <a:buChar char="§"/>
            </a:pPr>
            <a:r>
              <a:rPr lang="en-US" sz="2000" dirty="0" smtClean="0"/>
              <a:t>  </a:t>
            </a:r>
            <a:r>
              <a:rPr lang="en-US" sz="2000" dirty="0" err="1" smtClean="0"/>
              <a:t>Eurodelta</a:t>
            </a:r>
            <a:r>
              <a:rPr lang="en-US" sz="2000" dirty="0" smtClean="0"/>
              <a:t>/</a:t>
            </a:r>
            <a:r>
              <a:rPr lang="en-US" sz="2000" dirty="0" err="1" smtClean="0"/>
              <a:t>Carb</a:t>
            </a:r>
            <a:r>
              <a:rPr lang="en-US" sz="2000" dirty="0" smtClean="0"/>
              <a:t>: Assessment of B(a)P and PM pollution </a:t>
            </a:r>
          </a:p>
          <a:p>
            <a:pPr>
              <a:spcBef>
                <a:spcPts val="1200"/>
              </a:spcBef>
              <a:buFont typeface="Wingdings" pitchFamily="2" charset="2"/>
              <a:buChar char="§"/>
            </a:pPr>
            <a:r>
              <a:rPr lang="en-US" sz="2000" dirty="0" smtClean="0"/>
              <a:t>  Case study with Poland: Assessment of PAHs levels</a:t>
            </a:r>
          </a:p>
          <a:p>
            <a:pPr>
              <a:spcBef>
                <a:spcPts val="1200"/>
              </a:spcBef>
              <a:buFont typeface="Wingdings" pitchFamily="2" charset="2"/>
              <a:buChar char="§"/>
            </a:pPr>
            <a:r>
              <a:rPr lang="en-US" sz="2000" dirty="0" smtClean="0">
                <a:solidFill>
                  <a:srgbClr val="6600FF"/>
                </a:solidFill>
              </a:rPr>
              <a:t>  Hg pollution assessment (the  Arctic, Case Study with Norway)</a:t>
            </a:r>
          </a:p>
          <a:p>
            <a:pPr>
              <a:spcBef>
                <a:spcPts val="1200"/>
              </a:spcBef>
              <a:buFont typeface="Wingdings" pitchFamily="2" charset="2"/>
              <a:buChar char="§"/>
            </a:pPr>
            <a:r>
              <a:rPr lang="en-US" sz="2000" dirty="0" smtClean="0">
                <a:solidFill>
                  <a:srgbClr val="6600FF"/>
                </a:solidFill>
              </a:rPr>
              <a:t>  Heavy metals and POPs from wildfires</a:t>
            </a:r>
          </a:p>
          <a:p>
            <a:pPr>
              <a:spcBef>
                <a:spcPts val="1200"/>
              </a:spcBef>
              <a:buFont typeface="Wingdings" pitchFamily="2" charset="2"/>
              <a:buChar char="§"/>
            </a:pPr>
            <a:r>
              <a:rPr lang="en-US" sz="2000" dirty="0" smtClean="0">
                <a:solidFill>
                  <a:srgbClr val="6600FF"/>
                </a:solidFill>
              </a:rPr>
              <a:t>  Contaminants of emerging concern</a:t>
            </a:r>
          </a:p>
          <a:p>
            <a:pPr>
              <a:spcBef>
                <a:spcPts val="1200"/>
              </a:spcBef>
              <a:buFont typeface="Wingdings" pitchFamily="2" charset="2"/>
              <a:buChar char="§"/>
            </a:pPr>
            <a:r>
              <a:rPr lang="en-US" sz="2000" dirty="0" smtClean="0"/>
              <a:t>  Marine protection (OSPAR, HELCOM)</a:t>
            </a:r>
          </a:p>
          <a:p>
            <a:pPr>
              <a:spcBef>
                <a:spcPts val="1200"/>
              </a:spcBef>
              <a:buFont typeface="Wingdings" pitchFamily="2" charset="2"/>
              <a:buChar char="§"/>
            </a:pPr>
            <a:r>
              <a:rPr lang="en-US" sz="2000" dirty="0" smtClean="0"/>
              <a:t>  Cooperation with WGE (use of moss data for  analysis of trends)</a:t>
            </a: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1" y="0"/>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Model assessment of CEC</a:t>
            </a:r>
            <a:endParaRPr lang="en-GB" sz="2800" dirty="0">
              <a:solidFill>
                <a:schemeClr val="tx2"/>
              </a:solidFill>
              <a:ea typeface="+mj-ea"/>
              <a:cs typeface="+mj-cs"/>
            </a:endParaRPr>
          </a:p>
        </p:txBody>
      </p:sp>
      <p:sp>
        <p:nvSpPr>
          <p:cNvPr id="4" name="Text Box 43"/>
          <p:cNvSpPr txBox="1">
            <a:spLocks noChangeArrowheads="1"/>
          </p:cNvSpPr>
          <p:nvPr/>
        </p:nvSpPr>
        <p:spPr bwMode="auto">
          <a:xfrm>
            <a:off x="179511" y="555525"/>
            <a:ext cx="6624771" cy="365795"/>
          </a:xfrm>
          <a:prstGeom prst="rect">
            <a:avLst/>
          </a:prstGeom>
          <a:noFill/>
          <a:ln w="0">
            <a:noFill/>
            <a:miter lim="800000"/>
            <a:headEnd/>
            <a:tailEnd/>
          </a:ln>
        </p:spPr>
        <p:txBody>
          <a:bodyPr wrap="square">
            <a:spAutoFit/>
          </a:bodyPr>
          <a:lstStyle>
            <a:defPPr>
              <a:defRPr lang="ru-RU"/>
            </a:defPPr>
            <a:lvl1pPr algn="l">
              <a:spcBef>
                <a:spcPts val="0"/>
              </a:spcBef>
              <a:spcAft>
                <a:spcPts val="0"/>
              </a:spcAft>
              <a:defRPr>
                <a:solidFill>
                  <a:schemeClr val="tx1"/>
                </a:solidFill>
                <a:latin typeface="Calibri"/>
                <a:ea typeface="+mn-ea"/>
                <a:cs typeface="Arial"/>
              </a:defRPr>
            </a:lvl1pPr>
            <a:lvl2pPr marL="457200" algn="l">
              <a:spcBef>
                <a:spcPts val="0"/>
              </a:spcBef>
              <a:spcAft>
                <a:spcPts val="0"/>
              </a:spcAft>
              <a:defRPr>
                <a:solidFill>
                  <a:schemeClr val="tx1"/>
                </a:solidFill>
                <a:latin typeface="Calibri"/>
                <a:ea typeface="+mn-ea"/>
                <a:cs typeface="Arial"/>
              </a:defRPr>
            </a:lvl2pPr>
            <a:lvl3pPr marL="914400" algn="l">
              <a:spcBef>
                <a:spcPts val="0"/>
              </a:spcBef>
              <a:spcAft>
                <a:spcPts val="0"/>
              </a:spcAft>
              <a:defRPr>
                <a:solidFill>
                  <a:schemeClr val="tx1"/>
                </a:solidFill>
                <a:latin typeface="Calibri"/>
                <a:ea typeface="+mn-ea"/>
                <a:cs typeface="Arial"/>
              </a:defRPr>
            </a:lvl3pPr>
            <a:lvl4pPr marL="1371600" algn="l">
              <a:spcBef>
                <a:spcPts val="0"/>
              </a:spcBef>
              <a:spcAft>
                <a:spcPts val="0"/>
              </a:spcAft>
              <a:defRPr>
                <a:solidFill>
                  <a:schemeClr val="tx1"/>
                </a:solidFill>
                <a:latin typeface="Calibri"/>
                <a:ea typeface="+mn-ea"/>
                <a:cs typeface="Arial"/>
              </a:defRPr>
            </a:lvl4pPr>
            <a:lvl5pPr marL="1828800" algn="l">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a:lstStyle>
          <a:p>
            <a:pPr marL="271463" indent="-271463">
              <a:spcBef>
                <a:spcPts val="600"/>
              </a:spcBef>
              <a:spcAft>
                <a:spcPts val="0"/>
              </a:spcAft>
              <a:buClr>
                <a:schemeClr val="tx2"/>
              </a:buClr>
              <a:tabLst>
                <a:tab pos="271463" algn="l"/>
              </a:tabLst>
              <a:defRPr/>
            </a:pPr>
            <a:r>
              <a:rPr lang="en-US">
                <a:solidFill>
                  <a:srgbClr val="0070C0"/>
                </a:solidFill>
                <a:ea typeface="Tahoma"/>
                <a:cs typeface="Tahoma"/>
              </a:rPr>
              <a:t>Modelling of BDE-99 deposition to the Baltic Sea (for HELCOM) </a:t>
            </a:r>
            <a:endParaRPr>
              <a:solidFill>
                <a:srgbClr val="0070C0"/>
              </a:solidFill>
            </a:endParaRPr>
          </a:p>
        </p:txBody>
      </p:sp>
      <p:pic>
        <p:nvPicPr>
          <p:cNvPr id="10" name="Рисунок 9"/>
          <p:cNvPicPr>
            <a:picLocks noChangeAspect="1"/>
          </p:cNvPicPr>
          <p:nvPr/>
        </p:nvPicPr>
        <p:blipFill>
          <a:blip r:embed="rId2"/>
          <a:stretch/>
        </p:blipFill>
        <p:spPr bwMode="auto">
          <a:xfrm>
            <a:off x="187210" y="1384916"/>
            <a:ext cx="1391074" cy="18349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TextBox 10"/>
          <p:cNvSpPr txBox="1"/>
          <p:nvPr/>
        </p:nvSpPr>
        <p:spPr bwMode="auto">
          <a:xfrm>
            <a:off x="827584" y="937052"/>
            <a:ext cx="1864613" cy="338554"/>
          </a:xfrm>
          <a:prstGeom prst="rect">
            <a:avLst/>
          </a:prstGeom>
          <a:noFill/>
        </p:spPr>
        <p:txBody>
          <a:bodyPr wrap="none" rtlCol="0">
            <a:spAutoFit/>
          </a:bodyPr>
          <a:lstStyle/>
          <a:p>
            <a:pPr>
              <a:defRPr/>
            </a:pPr>
            <a:r>
              <a:rPr lang="en-US" sz="1600" b="1"/>
              <a:t>BDE-99 deposition </a:t>
            </a:r>
            <a:endParaRPr lang="ru-RU" sz="1600" b="1"/>
          </a:p>
        </p:txBody>
      </p:sp>
      <p:pic>
        <p:nvPicPr>
          <p:cNvPr id="12" name="Рисунок 11"/>
          <p:cNvPicPr>
            <a:picLocks noChangeAspect="1"/>
          </p:cNvPicPr>
          <p:nvPr/>
        </p:nvPicPr>
        <p:blipFill>
          <a:blip r:embed="rId3"/>
          <a:stretch/>
        </p:blipFill>
        <p:spPr bwMode="auto">
          <a:xfrm>
            <a:off x="1956790" y="1384916"/>
            <a:ext cx="1391074" cy="18349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TextBox 12"/>
          <p:cNvSpPr txBox="1"/>
          <p:nvPr/>
        </p:nvSpPr>
        <p:spPr bwMode="auto">
          <a:xfrm>
            <a:off x="2740914" y="1400772"/>
            <a:ext cx="601447" cy="338554"/>
          </a:xfrm>
          <a:prstGeom prst="rect">
            <a:avLst/>
          </a:prstGeom>
          <a:noFill/>
        </p:spPr>
        <p:txBody>
          <a:bodyPr wrap="none" rtlCol="0">
            <a:spAutoFit/>
          </a:bodyPr>
          <a:lstStyle/>
          <a:p>
            <a:pPr>
              <a:defRPr/>
            </a:pPr>
            <a:r>
              <a:rPr lang="en-US" sz="1600" b="1"/>
              <a:t>2019</a:t>
            </a:r>
            <a:endParaRPr lang="ru-RU" sz="1600" b="1"/>
          </a:p>
        </p:txBody>
      </p:sp>
      <p:pic>
        <p:nvPicPr>
          <p:cNvPr id="23" name="Picture 2"/>
          <p:cNvPicPr>
            <a:picLocks noChangeAspect="1" noChangeArrowheads="1"/>
          </p:cNvPicPr>
          <p:nvPr/>
        </p:nvPicPr>
        <p:blipFill>
          <a:blip r:embed="rId4"/>
          <a:stretch/>
        </p:blipFill>
        <p:spPr bwMode="auto">
          <a:xfrm>
            <a:off x="4161248" y="1470144"/>
            <a:ext cx="2859024" cy="1904238"/>
          </a:xfrm>
          <a:prstGeom prst="rect">
            <a:avLst/>
          </a:prstGeom>
          <a:noFill/>
          <a:ln w="9525">
            <a:noFill/>
            <a:miter lim="800000"/>
            <a:headEnd/>
            <a:tailEnd/>
          </a:ln>
          <a:effectLst/>
        </p:spPr>
      </p:pic>
      <p:sp>
        <p:nvSpPr>
          <p:cNvPr id="24" name="TextBox 23"/>
          <p:cNvSpPr txBox="1"/>
          <p:nvPr/>
        </p:nvSpPr>
        <p:spPr bwMode="auto">
          <a:xfrm>
            <a:off x="4067943" y="885368"/>
            <a:ext cx="4825003" cy="579155"/>
          </a:xfrm>
          <a:prstGeom prst="rect">
            <a:avLst/>
          </a:prstGeom>
          <a:noFill/>
        </p:spPr>
        <p:txBody>
          <a:bodyPr wrap="square" rtlCol="0">
            <a:spAutoFit/>
          </a:bodyPr>
          <a:lstStyle/>
          <a:p>
            <a:pPr>
              <a:defRPr/>
            </a:pPr>
            <a:r>
              <a:rPr lang="en-US" sz="1600" dirty="0"/>
              <a:t>Modelled vs observed </a:t>
            </a:r>
            <a:r>
              <a:rPr lang="en-US" sz="1600" dirty="0">
                <a:solidFill>
                  <a:srgbClr val="6600FF"/>
                </a:solidFill>
              </a:rPr>
              <a:t>BDE-99</a:t>
            </a:r>
            <a:r>
              <a:rPr lang="en-US" sz="1600" dirty="0"/>
              <a:t> concentrations in air and in mosses at the EMEP station </a:t>
            </a:r>
            <a:r>
              <a:rPr lang="en-US" sz="1600" dirty="0" err="1">
                <a:solidFill>
                  <a:srgbClr val="6600FF"/>
                </a:solidFill>
              </a:rPr>
              <a:t>Birkenes</a:t>
            </a:r>
            <a:endParaRPr lang="ru-RU" sz="1600" dirty="0">
              <a:solidFill>
                <a:srgbClr val="6600FF"/>
              </a:solidFill>
            </a:endParaRPr>
          </a:p>
        </p:txBody>
      </p:sp>
      <p:sp>
        <p:nvSpPr>
          <p:cNvPr id="25" name="TextBox 24"/>
          <p:cNvSpPr txBox="1"/>
          <p:nvPr/>
        </p:nvSpPr>
        <p:spPr bwMode="auto">
          <a:xfrm>
            <a:off x="7709313" y="2119299"/>
            <a:ext cx="1114783" cy="215444"/>
          </a:xfrm>
          <a:prstGeom prst="rect">
            <a:avLst/>
          </a:prstGeom>
          <a:noFill/>
        </p:spPr>
        <p:txBody>
          <a:bodyPr wrap="none" lIns="36000" tIns="0" rIns="36000" bIns="0" rtlCol="0">
            <a:spAutoFit/>
          </a:bodyPr>
          <a:lstStyle/>
          <a:p>
            <a:pPr>
              <a:defRPr/>
            </a:pPr>
            <a:r>
              <a:rPr lang="en-US" sz="1400"/>
              <a:t>Mod. air conc.</a:t>
            </a:r>
            <a:endParaRPr lang="ru-RU" sz="1400"/>
          </a:p>
        </p:txBody>
      </p:sp>
      <p:cxnSp>
        <p:nvCxnSpPr>
          <p:cNvPr id="26" name="Прямая соединительная линия 25"/>
          <p:cNvCxnSpPr>
            <a:cxnSpLocks/>
          </p:cNvCxnSpPr>
          <p:nvPr/>
        </p:nvCxnSpPr>
        <p:spPr bwMode="auto">
          <a:xfrm>
            <a:off x="7337420" y="2526731"/>
            <a:ext cx="360040" cy="0"/>
          </a:xfrm>
          <a:prstGeom prst="line">
            <a:avLst/>
          </a:prstGeom>
          <a:ln w="60325">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7734960" y="2388232"/>
            <a:ext cx="1072977" cy="215444"/>
          </a:xfrm>
          <a:prstGeom prst="rect">
            <a:avLst/>
          </a:prstGeom>
          <a:noFill/>
        </p:spPr>
        <p:txBody>
          <a:bodyPr wrap="none" lIns="36000" tIns="0" rIns="36000" bIns="0" rtlCol="0">
            <a:spAutoFit/>
          </a:bodyPr>
          <a:lstStyle/>
          <a:p>
            <a:pPr>
              <a:defRPr/>
            </a:pPr>
            <a:r>
              <a:rPr lang="en-US" sz="1400"/>
              <a:t>Conc. in moss</a:t>
            </a:r>
            <a:endParaRPr lang="ru-RU" sz="1400"/>
          </a:p>
        </p:txBody>
      </p:sp>
      <p:sp>
        <p:nvSpPr>
          <p:cNvPr id="28" name="TextBox 27"/>
          <p:cNvSpPr txBox="1"/>
          <p:nvPr/>
        </p:nvSpPr>
        <p:spPr bwMode="auto">
          <a:xfrm>
            <a:off x="7720474" y="1830184"/>
            <a:ext cx="1054575" cy="215444"/>
          </a:xfrm>
          <a:prstGeom prst="rect">
            <a:avLst/>
          </a:prstGeom>
          <a:noFill/>
        </p:spPr>
        <p:txBody>
          <a:bodyPr wrap="none" lIns="36000" tIns="0" rIns="36000" bIns="0" rtlCol="0">
            <a:spAutoFit/>
          </a:bodyPr>
          <a:lstStyle/>
          <a:p>
            <a:pPr>
              <a:defRPr/>
            </a:pPr>
            <a:r>
              <a:rPr lang="en-US" sz="1400"/>
              <a:t>Obs. air conc.</a:t>
            </a:r>
            <a:endParaRPr lang="ru-RU" sz="1400"/>
          </a:p>
        </p:txBody>
      </p:sp>
      <p:cxnSp>
        <p:nvCxnSpPr>
          <p:cNvPr id="29" name="Прямая соединительная линия 28"/>
          <p:cNvCxnSpPr>
            <a:cxnSpLocks/>
          </p:cNvCxnSpPr>
          <p:nvPr/>
        </p:nvCxnSpPr>
        <p:spPr bwMode="auto">
          <a:xfrm>
            <a:off x="7308304" y="1968683"/>
            <a:ext cx="360040"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Прямоугольник 29"/>
          <p:cNvSpPr>
            <a:spLocks noChangeAspect="1"/>
          </p:cNvSpPr>
          <p:nvPr/>
        </p:nvSpPr>
        <p:spPr bwMode="auto">
          <a:xfrm rot="2881508">
            <a:off x="7448749" y="1911077"/>
            <a:ext cx="115213" cy="115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a:p>
        </p:txBody>
      </p:sp>
      <p:cxnSp>
        <p:nvCxnSpPr>
          <p:cNvPr id="31" name="Прямая соединительная линия 30"/>
          <p:cNvCxnSpPr>
            <a:cxnSpLocks/>
          </p:cNvCxnSpPr>
          <p:nvPr/>
        </p:nvCxnSpPr>
        <p:spPr bwMode="auto">
          <a:xfrm>
            <a:off x="7321897" y="2257798"/>
            <a:ext cx="36004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a:spLocks noChangeAspect="1"/>
          </p:cNvSpPr>
          <p:nvPr/>
        </p:nvSpPr>
        <p:spPr bwMode="auto">
          <a:xfrm rot="2881508">
            <a:off x="7462933" y="2200193"/>
            <a:ext cx="115213" cy="1152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a:p>
        </p:txBody>
      </p:sp>
      <p:sp>
        <p:nvSpPr>
          <p:cNvPr id="22" name="TextBox 21"/>
          <p:cNvSpPr txBox="1"/>
          <p:nvPr/>
        </p:nvSpPr>
        <p:spPr bwMode="auto">
          <a:xfrm>
            <a:off x="882747" y="1379888"/>
            <a:ext cx="601447" cy="338554"/>
          </a:xfrm>
          <a:prstGeom prst="rect">
            <a:avLst/>
          </a:prstGeom>
          <a:noFill/>
        </p:spPr>
        <p:txBody>
          <a:bodyPr wrap="none" rtlCol="0">
            <a:spAutoFit/>
          </a:bodyPr>
          <a:lstStyle/>
          <a:p>
            <a:pPr>
              <a:defRPr/>
            </a:pPr>
            <a:r>
              <a:rPr lang="en-US" sz="1600" b="1"/>
              <a:t>2000</a:t>
            </a:r>
            <a:endParaRPr lang="ru-RU" sz="1600" b="1"/>
          </a:p>
        </p:txBody>
      </p:sp>
      <p:sp>
        <p:nvSpPr>
          <p:cNvPr id="21" name="TextBox 20"/>
          <p:cNvSpPr txBox="1"/>
          <p:nvPr/>
        </p:nvSpPr>
        <p:spPr bwMode="auto">
          <a:xfrm>
            <a:off x="182344" y="3650728"/>
            <a:ext cx="7630016" cy="1097316"/>
          </a:xfrm>
          <a:prstGeom prst="rect">
            <a:avLst/>
          </a:prstGeom>
          <a:noFill/>
        </p:spPr>
        <p:txBody>
          <a:bodyPr wrap="none" rtlCol="0">
            <a:spAutoFit/>
          </a:bodyPr>
          <a:lstStyle/>
          <a:p>
            <a:pPr>
              <a:defRPr/>
            </a:pPr>
            <a:r>
              <a:rPr lang="en-US" dirty="0">
                <a:solidFill>
                  <a:srgbClr val="0070C0"/>
                </a:solidFill>
                <a:ea typeface="Tahoma"/>
                <a:cs typeface="Tahoma"/>
              </a:rPr>
              <a:t>Preparatory work for modelling of  other CEC (PFOS, SCCP, PCN, </a:t>
            </a:r>
            <a:r>
              <a:rPr lang="en-US" dirty="0" err="1">
                <a:solidFill>
                  <a:srgbClr val="0070C0"/>
                </a:solidFill>
                <a:ea typeface="Tahoma"/>
                <a:cs typeface="Tahoma"/>
              </a:rPr>
              <a:t>PeCBz</a:t>
            </a:r>
            <a:r>
              <a:rPr lang="en-US" dirty="0">
                <a:solidFill>
                  <a:srgbClr val="0070C0"/>
                </a:solidFill>
                <a:ea typeface="Tahoma"/>
                <a:cs typeface="Tahoma"/>
              </a:rPr>
              <a:t>, HBCDD)</a:t>
            </a:r>
            <a:r>
              <a:rPr lang="en-US" dirty="0">
                <a:ea typeface="Tahoma"/>
                <a:cs typeface="Tahoma"/>
              </a:rPr>
              <a:t>:</a:t>
            </a:r>
            <a:endParaRPr dirty="0"/>
          </a:p>
          <a:p>
            <a:pPr>
              <a:buFont typeface="Arial"/>
              <a:buChar char="•"/>
              <a:defRPr/>
            </a:pPr>
            <a:r>
              <a:rPr lang="en-US" sz="1600" dirty="0">
                <a:ea typeface="Tahoma"/>
                <a:cs typeface="Tahoma"/>
              </a:rPr>
              <a:t>  review of sources and use</a:t>
            </a:r>
            <a:endParaRPr dirty="0"/>
          </a:p>
          <a:p>
            <a:pPr>
              <a:buFont typeface="Arial"/>
              <a:buChar char="•"/>
              <a:defRPr/>
            </a:pPr>
            <a:r>
              <a:rPr lang="en-US" sz="1600" dirty="0">
                <a:ea typeface="Tahoma"/>
                <a:cs typeface="Tahoma"/>
              </a:rPr>
              <a:t>  collection of monitoring data and emission inventories</a:t>
            </a:r>
            <a:endParaRPr dirty="0"/>
          </a:p>
          <a:p>
            <a:pPr>
              <a:buFont typeface="Arial"/>
              <a:buChar char="•"/>
              <a:defRPr/>
            </a:pPr>
            <a:r>
              <a:rPr lang="en-US" sz="1600" dirty="0"/>
              <a:t>  collection of information on </a:t>
            </a:r>
            <a:r>
              <a:rPr lang="en-US" sz="1600" dirty="0" err="1"/>
              <a:t>phys</a:t>
            </a:r>
            <a:r>
              <a:rPr lang="en-US" sz="1600" dirty="0"/>
              <a:t>-chem. properties and modelling approaches</a:t>
            </a:r>
            <a:endParaRPr lang="ru-RU" sz="1600" dirty="0"/>
          </a:p>
        </p:txBody>
      </p:sp>
    </p:spTree>
    <p:extLst>
      <p:ext uri="{BB962C8B-B14F-4D97-AF65-F5344CB8AC3E}">
        <p14:creationId xmlns:p14="http://schemas.microsoft.com/office/powerpoint/2010/main" val="31962410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251520" y="248330"/>
            <a:ext cx="6991337" cy="523220"/>
          </a:xfrm>
          <a:prstGeom prst="rect">
            <a:avLst/>
          </a:prstGeom>
          <a:noFill/>
        </p:spPr>
        <p:txBody>
          <a:bodyPr wrap="none" rtlCol="0">
            <a:spAutoFit/>
          </a:bodyPr>
          <a:lstStyle/>
          <a:p>
            <a:pPr algn="ctr">
              <a:defRPr/>
            </a:pPr>
            <a:r>
              <a:rPr lang="en-US" sz="2800" dirty="0">
                <a:solidFill>
                  <a:schemeClr val="tx2"/>
                </a:solidFill>
                <a:ea typeface="+mj-ea"/>
                <a:cs typeface="+mj-cs"/>
              </a:rPr>
              <a:t>Potential directions of further research on CEC</a:t>
            </a:r>
            <a:endParaRPr lang="ru-RU" sz="2800" dirty="0">
              <a:solidFill>
                <a:schemeClr val="tx2"/>
              </a:solidFill>
              <a:ea typeface="+mj-ea"/>
              <a:cs typeface="+mj-cs"/>
            </a:endParaRPr>
          </a:p>
        </p:txBody>
      </p:sp>
      <p:sp>
        <p:nvSpPr>
          <p:cNvPr id="7" name="TextBox 6"/>
          <p:cNvSpPr txBox="1"/>
          <p:nvPr/>
        </p:nvSpPr>
        <p:spPr bwMode="auto">
          <a:xfrm>
            <a:off x="179510" y="937220"/>
            <a:ext cx="8570751" cy="4206280"/>
          </a:xfrm>
          <a:prstGeom prst="rect">
            <a:avLst/>
          </a:prstGeom>
          <a:noFill/>
        </p:spPr>
        <p:txBody>
          <a:bodyPr wrap="square" rtlCol="0">
            <a:spAutoFit/>
          </a:bodyPr>
          <a:lstStyle/>
          <a:p>
            <a:pPr marL="288000" indent="-271463">
              <a:spcBef>
                <a:spcPts val="1000"/>
              </a:spcBef>
              <a:buClr>
                <a:schemeClr val="tx2"/>
              </a:buClr>
              <a:buFontTx/>
              <a:buChar char="•"/>
              <a:tabLst>
                <a:tab pos="271463" algn="l"/>
              </a:tabLst>
              <a:defRPr/>
            </a:pPr>
            <a:r>
              <a:rPr lang="en-US" dirty="0">
                <a:ea typeface="Tahoma"/>
                <a:cs typeface="Tahoma"/>
              </a:rPr>
              <a:t>Collaboration in the development of methodologies to estimate </a:t>
            </a:r>
            <a:r>
              <a:rPr lang="en-US" dirty="0">
                <a:solidFill>
                  <a:srgbClr val="6600FF"/>
                </a:solidFill>
                <a:ea typeface="Tahoma"/>
                <a:cs typeface="Tahoma"/>
              </a:rPr>
              <a:t>CEC emissions </a:t>
            </a:r>
            <a:r>
              <a:rPr lang="en-US" dirty="0">
                <a:ea typeface="Tahoma"/>
                <a:cs typeface="Tahoma"/>
              </a:rPr>
              <a:t>between EMEP and international organizations (e.g. UNEP Stockholm Convention, AMAP, HELCOM, and OSPAR) is essential for further progress in the assessment of CEC pollution.</a:t>
            </a:r>
            <a:endParaRPr dirty="0">
              <a:ea typeface="Tahoma"/>
              <a:cs typeface="Tahoma"/>
            </a:endParaRPr>
          </a:p>
          <a:p>
            <a:pPr marL="288000" indent="-271463">
              <a:spcBef>
                <a:spcPts val="1000"/>
              </a:spcBef>
              <a:buClr>
                <a:schemeClr val="tx2"/>
              </a:buClr>
              <a:buFontTx/>
              <a:buChar char="•"/>
              <a:tabLst>
                <a:tab pos="271463" algn="l"/>
              </a:tabLst>
              <a:defRPr/>
            </a:pPr>
            <a:r>
              <a:rPr lang="en-US" dirty="0" smtClean="0">
                <a:ea typeface="Tahoma"/>
                <a:cs typeface="Tahoma"/>
              </a:rPr>
              <a:t>Further </a:t>
            </a:r>
            <a:r>
              <a:rPr lang="en-US" dirty="0">
                <a:ea typeface="Tahoma"/>
                <a:cs typeface="Tahoma"/>
              </a:rPr>
              <a:t>collection of information on properties and fate of CEC in environmental media </a:t>
            </a:r>
          </a:p>
          <a:p>
            <a:pPr marL="288000" indent="-271463">
              <a:spcBef>
                <a:spcPts val="1000"/>
              </a:spcBef>
              <a:buClr>
                <a:schemeClr val="tx2"/>
              </a:buClr>
              <a:buFontTx/>
              <a:buChar char="•"/>
              <a:tabLst>
                <a:tab pos="271463" algn="l"/>
              </a:tabLst>
              <a:defRPr/>
            </a:pPr>
            <a:r>
              <a:rPr lang="en-US" sz="1800" dirty="0">
                <a:solidFill>
                  <a:srgbClr val="6600FF"/>
                </a:solidFill>
                <a:latin typeface="Calibri"/>
                <a:ea typeface="Calibri"/>
              </a:rPr>
              <a:t>Monitoring</a:t>
            </a:r>
            <a:r>
              <a:rPr lang="en-US" sz="1800" dirty="0">
                <a:latin typeface="Calibri"/>
                <a:ea typeface="Calibri"/>
              </a:rPr>
              <a:t> of CEC: measurements of a wider list of CEC at a larger number of EMEP sites, </a:t>
            </a:r>
            <a:r>
              <a:rPr lang="en-US" dirty="0">
                <a:latin typeface="Calibri"/>
                <a:ea typeface="Calibri"/>
              </a:rPr>
              <a:t>as well as evaluation of long-term trends,</a:t>
            </a:r>
            <a:r>
              <a:rPr lang="en-US" sz="1800" dirty="0">
                <a:latin typeface="Calibri"/>
                <a:ea typeface="Calibri"/>
              </a:rPr>
              <a:t> are needed</a:t>
            </a:r>
            <a:r>
              <a:rPr lang="en-US" dirty="0">
                <a:latin typeface="Calibri"/>
                <a:ea typeface="Calibri"/>
              </a:rPr>
              <a:t> </a:t>
            </a:r>
            <a:endParaRPr lang="en-US" sz="1800" dirty="0">
              <a:latin typeface="Calibri"/>
              <a:ea typeface="Calibri"/>
            </a:endParaRPr>
          </a:p>
          <a:p>
            <a:pPr marL="288000" indent="-271463">
              <a:spcBef>
                <a:spcPts val="1000"/>
              </a:spcBef>
              <a:spcAft>
                <a:spcPts val="0"/>
              </a:spcAft>
              <a:buClr>
                <a:schemeClr val="tx2"/>
              </a:buClr>
              <a:buFontTx/>
              <a:buChar char="•"/>
              <a:tabLst>
                <a:tab pos="271463" algn="l"/>
              </a:tabLst>
              <a:defRPr/>
            </a:pPr>
            <a:r>
              <a:rPr lang="en-US" sz="1800" dirty="0">
                <a:ea typeface="Tahoma"/>
                <a:cs typeface="Tahoma"/>
              </a:rPr>
              <a:t>For some </a:t>
            </a:r>
            <a:r>
              <a:rPr lang="en-US" dirty="0">
                <a:ea typeface="Tahoma"/>
                <a:cs typeface="Tahoma"/>
              </a:rPr>
              <a:t>CEC, i</a:t>
            </a:r>
            <a:r>
              <a:rPr lang="en-US" sz="1800" dirty="0">
                <a:ea typeface="Tahoma"/>
                <a:cs typeface="Tahoma"/>
              </a:rPr>
              <a:t>t is possible to use </a:t>
            </a:r>
            <a:r>
              <a:rPr lang="en-US" sz="1800" dirty="0">
                <a:solidFill>
                  <a:srgbClr val="6600FF"/>
                </a:solidFill>
                <a:ea typeface="Tahoma"/>
                <a:cs typeface="Tahoma"/>
              </a:rPr>
              <a:t>modelling approaches </a:t>
            </a:r>
            <a:r>
              <a:rPr lang="en-US" sz="1800" dirty="0">
                <a:ea typeface="Tahoma"/>
                <a:cs typeface="Tahoma"/>
              </a:rPr>
              <a:t>which were developed for the legacy POPs</a:t>
            </a:r>
            <a:r>
              <a:rPr lang="ru-RU" dirty="0">
                <a:ea typeface="Tahoma"/>
                <a:cs typeface="Tahoma"/>
              </a:rPr>
              <a:t>. </a:t>
            </a:r>
            <a:r>
              <a:rPr lang="en-US" dirty="0">
                <a:ea typeface="Tahoma"/>
                <a:cs typeface="Tahoma"/>
              </a:rPr>
              <a:t>At the same time, for number of CEC, o</a:t>
            </a:r>
            <a:r>
              <a:rPr lang="en-US" sz="1800" dirty="0">
                <a:ea typeface="Tahoma"/>
                <a:cs typeface="Tahoma"/>
              </a:rPr>
              <a:t>ther modelling approaches can be required</a:t>
            </a:r>
            <a:endParaRPr dirty="0"/>
          </a:p>
          <a:p>
            <a:pPr marL="288000" indent="-271463">
              <a:spcBef>
                <a:spcPts val="1000"/>
              </a:spcBef>
              <a:spcAft>
                <a:spcPts val="0"/>
              </a:spcAft>
              <a:buClr>
                <a:schemeClr val="tx2"/>
              </a:buClr>
              <a:buFontTx/>
              <a:buChar char="•"/>
              <a:tabLst>
                <a:tab pos="271463" algn="l"/>
              </a:tabLst>
              <a:defRPr/>
            </a:pPr>
            <a:r>
              <a:rPr lang="en-US" dirty="0">
                <a:solidFill>
                  <a:srgbClr val="6600FF"/>
                </a:solidFill>
                <a:ea typeface="Tahoma"/>
                <a:cs typeface="Calibri"/>
              </a:rPr>
              <a:t>Workshop </a:t>
            </a:r>
            <a:r>
              <a:rPr lang="en-US" dirty="0">
                <a:ea typeface="Tahoma"/>
                <a:cs typeface="Calibri"/>
              </a:rPr>
              <a:t>on CEC measurements and modelling in co-operation with </a:t>
            </a:r>
            <a:r>
              <a:rPr lang="en-US" dirty="0">
                <a:solidFill>
                  <a:srgbClr val="6600FF"/>
                </a:solidFill>
                <a:ea typeface="Tahoma"/>
                <a:cs typeface="Calibri"/>
              </a:rPr>
              <a:t>TFMM and TF HTAP (2023)</a:t>
            </a:r>
            <a:endParaRPr dirty="0"/>
          </a:p>
          <a:p>
            <a:pPr>
              <a:defRPr/>
            </a:pPr>
            <a:endParaRPr lang="ru-RU" dirty="0"/>
          </a:p>
        </p:txBody>
      </p:sp>
    </p:spTree>
    <p:extLst>
      <p:ext uri="{BB962C8B-B14F-4D97-AF65-F5344CB8AC3E}">
        <p14:creationId xmlns:p14="http://schemas.microsoft.com/office/powerpoint/2010/main" val="2447819356"/>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txBox="1">
            <a:spLocks noChangeArrowheads="1"/>
          </p:cNvSpPr>
          <p:nvPr/>
        </p:nvSpPr>
        <p:spPr bwMode="auto">
          <a:xfrm>
            <a:off x="13" y="288000"/>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ea typeface="+mj-ea"/>
                <a:cs typeface="+mj-cs"/>
              </a:rPr>
              <a:t>Mercury pollution assessment</a:t>
            </a:r>
            <a:endParaRPr lang="en-GB" sz="2800" kern="0" dirty="0">
              <a:solidFill>
                <a:schemeClr val="tx2"/>
              </a:solidFill>
              <a:ea typeface="+mj-ea"/>
              <a:cs typeface="+mj-cs"/>
            </a:endParaRPr>
          </a:p>
        </p:txBody>
      </p:sp>
      <p:sp>
        <p:nvSpPr>
          <p:cNvPr id="17" name="Rectangle 25"/>
          <p:cNvSpPr>
            <a:spLocks noChangeArrowheads="1"/>
          </p:cNvSpPr>
          <p:nvPr/>
        </p:nvSpPr>
        <p:spPr bwMode="auto">
          <a:xfrm>
            <a:off x="0" y="900000"/>
            <a:ext cx="9144000" cy="340642"/>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tabLst>
                <a:tab pos="3052763" algn="l"/>
              </a:tabLst>
            </a:pPr>
            <a:r>
              <a:rPr lang="en-US" sz="1600" b="1" dirty="0"/>
              <a:t>EMEP/MSC-E contribution to the co-operative follow-up studies based on </a:t>
            </a:r>
            <a:r>
              <a:rPr lang="en-US" sz="1600" b="1" dirty="0">
                <a:solidFill>
                  <a:srgbClr val="6600FF"/>
                </a:solidFill>
              </a:rPr>
              <a:t>AMAP Hg Assessment</a:t>
            </a:r>
            <a:endParaRPr lang="en-US" sz="1600" b="1" i="1" dirty="0"/>
          </a:p>
        </p:txBody>
      </p:sp>
      <p:sp>
        <p:nvSpPr>
          <p:cNvPr id="66" name="Text Box 43"/>
          <p:cNvSpPr txBox="1">
            <a:spLocks noChangeArrowheads="1"/>
          </p:cNvSpPr>
          <p:nvPr/>
        </p:nvSpPr>
        <p:spPr bwMode="auto">
          <a:xfrm>
            <a:off x="343229" y="1609983"/>
            <a:ext cx="3808280" cy="3108543"/>
          </a:xfrm>
          <a:prstGeom prst="rect">
            <a:avLst/>
          </a:prstGeom>
          <a:noFill/>
          <a:ln w="0">
            <a:noFill/>
            <a:miter lim="800000"/>
            <a:headEnd/>
            <a:tailEnd/>
          </a:ln>
        </p:spPr>
        <p:txBody>
          <a:bodyPr wrap="square">
            <a:spAutoFit/>
          </a:bodyPr>
          <a:lstStyle/>
          <a:p>
            <a:pPr marL="271463" indent="-271463">
              <a:lnSpc>
                <a:spcPct val="110000"/>
              </a:lnSpc>
              <a:spcBef>
                <a:spcPts val="600"/>
              </a:spcBef>
              <a:buClr>
                <a:schemeClr val="tx2"/>
              </a:buClr>
              <a:tabLst>
                <a:tab pos="271463" algn="l"/>
              </a:tabLst>
            </a:pPr>
            <a:r>
              <a:rPr lang="en-US" sz="1600" b="1" dirty="0">
                <a:solidFill>
                  <a:srgbClr val="003399"/>
                </a:solidFill>
              </a:rPr>
              <a:t>Main topics:</a:t>
            </a:r>
          </a:p>
          <a:p>
            <a:pPr marL="271463" indent="-271463">
              <a:lnSpc>
                <a:spcPct val="110000"/>
              </a:lnSpc>
              <a:spcBef>
                <a:spcPts val="600"/>
              </a:spcBef>
              <a:buClr>
                <a:schemeClr val="tx2"/>
              </a:buClr>
              <a:buFontTx/>
              <a:buChar char="•"/>
              <a:tabLst>
                <a:tab pos="271463" algn="l"/>
              </a:tabLst>
            </a:pPr>
            <a:r>
              <a:rPr lang="en-US" sz="1600" dirty="0">
                <a:solidFill>
                  <a:srgbClr val="6600FF"/>
                </a:solidFill>
              </a:rPr>
              <a:t>Literature review </a:t>
            </a:r>
            <a:r>
              <a:rPr lang="en-US" sz="1600" dirty="0"/>
              <a:t>of Hg sources, transport and fate in the Arctic</a:t>
            </a:r>
          </a:p>
          <a:p>
            <a:pPr marL="271463" indent="-271463">
              <a:lnSpc>
                <a:spcPct val="110000"/>
              </a:lnSpc>
              <a:spcBef>
                <a:spcPts val="600"/>
              </a:spcBef>
              <a:buClr>
                <a:schemeClr val="tx2"/>
              </a:buClr>
              <a:buFontTx/>
              <a:buChar char="•"/>
              <a:tabLst>
                <a:tab pos="271463" algn="l"/>
              </a:tabLst>
            </a:pPr>
            <a:r>
              <a:rPr lang="en-US" sz="1600" dirty="0"/>
              <a:t>Update and evaluation of </a:t>
            </a:r>
            <a:r>
              <a:rPr lang="en-US" sz="1600" dirty="0">
                <a:solidFill>
                  <a:srgbClr val="6600FF"/>
                </a:solidFill>
              </a:rPr>
              <a:t>global Hg emissions inventory</a:t>
            </a:r>
          </a:p>
          <a:p>
            <a:pPr marL="271463" indent="-271463">
              <a:lnSpc>
                <a:spcPct val="110000"/>
              </a:lnSpc>
              <a:spcBef>
                <a:spcPts val="600"/>
              </a:spcBef>
              <a:buClr>
                <a:schemeClr val="tx2"/>
              </a:buClr>
              <a:buFontTx/>
              <a:buChar char="•"/>
              <a:tabLst>
                <a:tab pos="271463" algn="l"/>
              </a:tabLst>
            </a:pPr>
            <a:r>
              <a:rPr lang="en-US" sz="1600" dirty="0"/>
              <a:t>Estimates of the present-day </a:t>
            </a:r>
            <a:r>
              <a:rPr lang="en-US" sz="1600" dirty="0">
                <a:solidFill>
                  <a:srgbClr val="6600FF"/>
                </a:solidFill>
              </a:rPr>
              <a:t>Hg mass budget</a:t>
            </a:r>
            <a:r>
              <a:rPr lang="en-US" sz="1600" dirty="0"/>
              <a:t> in the Arctic </a:t>
            </a:r>
          </a:p>
          <a:p>
            <a:pPr marL="271463" indent="-271463">
              <a:lnSpc>
                <a:spcPct val="110000"/>
              </a:lnSpc>
              <a:spcBef>
                <a:spcPts val="600"/>
              </a:spcBef>
              <a:buClr>
                <a:schemeClr val="tx2"/>
              </a:buClr>
              <a:buFontTx/>
              <a:buChar char="•"/>
              <a:tabLst>
                <a:tab pos="271463" algn="l"/>
              </a:tabLst>
            </a:pPr>
            <a:r>
              <a:rPr lang="en-US" sz="1600" dirty="0"/>
              <a:t>Analysis of factors affecting </a:t>
            </a:r>
            <a:r>
              <a:rPr lang="en-US" sz="1600" dirty="0">
                <a:solidFill>
                  <a:srgbClr val="6600FF"/>
                </a:solidFill>
              </a:rPr>
              <a:t>changes of Hg pollution</a:t>
            </a:r>
            <a:r>
              <a:rPr lang="en-US" sz="1600" dirty="0"/>
              <a:t> in the Arctic (</a:t>
            </a:r>
            <a:r>
              <a:rPr lang="en-US" sz="1400" i="1" dirty="0"/>
              <a:t>permafrost thaw, glacier and sea ice melt, wildfires, etc</a:t>
            </a:r>
            <a:r>
              <a:rPr lang="en-US" sz="1400" dirty="0"/>
              <a:t>.</a:t>
            </a:r>
            <a:r>
              <a:rPr lang="en-US" sz="1600" dirty="0"/>
              <a:t>)</a:t>
            </a:r>
          </a:p>
        </p:txBody>
      </p:sp>
      <p:pic>
        <p:nvPicPr>
          <p:cNvPr id="65" name="Рисунок 64" descr="Hg_Arctic1.GIF"/>
          <p:cNvPicPr>
            <a:picLocks noChangeAspect="1"/>
          </p:cNvPicPr>
          <p:nvPr/>
        </p:nvPicPr>
        <p:blipFill>
          <a:blip r:embed="rId3" cstate="print"/>
          <a:stretch>
            <a:fillRect/>
          </a:stretch>
        </p:blipFill>
        <p:spPr>
          <a:xfrm>
            <a:off x="4134929" y="1848654"/>
            <a:ext cx="2174216" cy="1872000"/>
          </a:xfrm>
          <a:prstGeom prst="rect">
            <a:avLst/>
          </a:prstGeom>
        </p:spPr>
      </p:pic>
      <p:sp>
        <p:nvSpPr>
          <p:cNvPr id="67" name="TextBox 66">
            <a:extLst>
              <a:ext uri="{FF2B5EF4-FFF2-40B4-BE49-F238E27FC236}">
                <a16:creationId xmlns:a16="http://schemas.microsoft.com/office/drawing/2014/main" xmlns="" id="{AC81F507-0657-4534-A946-4DD24C5B9E73}"/>
              </a:ext>
            </a:extLst>
          </p:cNvPr>
          <p:cNvSpPr txBox="1"/>
          <p:nvPr/>
        </p:nvSpPr>
        <p:spPr>
          <a:xfrm>
            <a:off x="4018815" y="1510660"/>
            <a:ext cx="2155371" cy="284693"/>
          </a:xfrm>
          <a:prstGeom prst="rect">
            <a:avLst/>
          </a:prstGeom>
          <a:noFill/>
        </p:spPr>
        <p:txBody>
          <a:bodyPr wrap="square" lIns="68580" tIns="34290" rIns="68580" bIns="34290" rtlCol="0">
            <a:spAutoFit/>
          </a:bodyPr>
          <a:lstStyle/>
          <a:p>
            <a:pPr algn="ctr"/>
            <a:r>
              <a:rPr lang="en-US" sz="1400" dirty="0"/>
              <a:t>Hg atmospheric deposition</a:t>
            </a:r>
            <a:endParaRPr lang="ru-RU" sz="1400" dirty="0"/>
          </a:p>
        </p:txBody>
      </p:sp>
      <p:sp>
        <p:nvSpPr>
          <p:cNvPr id="68" name="TextBox 67">
            <a:extLst>
              <a:ext uri="{FF2B5EF4-FFF2-40B4-BE49-F238E27FC236}">
                <a16:creationId xmlns:a16="http://schemas.microsoft.com/office/drawing/2014/main" xmlns="" id="{AC81F507-0657-4534-A946-4DD24C5B9E73}"/>
              </a:ext>
            </a:extLst>
          </p:cNvPr>
          <p:cNvSpPr txBox="1"/>
          <p:nvPr/>
        </p:nvSpPr>
        <p:spPr>
          <a:xfrm>
            <a:off x="6528793" y="1510660"/>
            <a:ext cx="2155371" cy="284693"/>
          </a:xfrm>
          <a:prstGeom prst="rect">
            <a:avLst/>
          </a:prstGeom>
          <a:noFill/>
        </p:spPr>
        <p:txBody>
          <a:bodyPr wrap="square" lIns="68580" tIns="34290" rIns="68580" bIns="34290" rtlCol="0">
            <a:spAutoFit/>
          </a:bodyPr>
          <a:lstStyle/>
          <a:p>
            <a:pPr algn="ctr"/>
            <a:r>
              <a:rPr lang="en-US" sz="1400" dirty="0"/>
              <a:t>Hg cycling in the Arctic</a:t>
            </a:r>
            <a:endParaRPr lang="ru-RU" sz="1400" dirty="0"/>
          </a:p>
        </p:txBody>
      </p:sp>
      <p:grpSp>
        <p:nvGrpSpPr>
          <p:cNvPr id="26" name="Группа 25"/>
          <p:cNvGrpSpPr/>
          <p:nvPr/>
        </p:nvGrpSpPr>
        <p:grpSpPr>
          <a:xfrm>
            <a:off x="4211960" y="3939902"/>
            <a:ext cx="4536504" cy="864096"/>
            <a:chOff x="4211960" y="3939902"/>
            <a:chExt cx="4536504" cy="864096"/>
          </a:xfrm>
        </p:grpSpPr>
        <p:sp>
          <p:nvSpPr>
            <p:cNvPr id="23" name="Прямоугольник 22"/>
            <p:cNvSpPr/>
            <p:nvPr/>
          </p:nvSpPr>
          <p:spPr>
            <a:xfrm>
              <a:off x="4211960" y="3939902"/>
              <a:ext cx="4536504" cy="8640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211960" y="3939902"/>
              <a:ext cx="4536504" cy="800219"/>
            </a:xfrm>
            <a:prstGeom prst="rect">
              <a:avLst/>
            </a:prstGeom>
            <a:noFill/>
          </p:spPr>
          <p:txBody>
            <a:bodyPr wrap="square" rtlCol="0">
              <a:spAutoFit/>
            </a:bodyPr>
            <a:lstStyle/>
            <a:p>
              <a:pPr marL="87313" indent="-87313">
                <a:spcBef>
                  <a:spcPts val="600"/>
                </a:spcBef>
              </a:pPr>
              <a:r>
                <a:rPr lang="en-US" sz="1200" b="1" i="1" u="sng" dirty="0">
                  <a:solidFill>
                    <a:srgbClr val="003399"/>
                  </a:solidFill>
                </a:rPr>
                <a:t>Publications:</a:t>
              </a:r>
            </a:p>
            <a:p>
              <a:pPr marL="177800" indent="-177800">
                <a:spcBef>
                  <a:spcPts val="600"/>
                </a:spcBef>
                <a:buFont typeface="+mj-lt"/>
                <a:buAutoNum type="arabicPeriod"/>
              </a:pPr>
              <a:r>
                <a:rPr lang="en-US" sz="1200" b="1" i="1" dirty="0" err="1">
                  <a:solidFill>
                    <a:srgbClr val="003399"/>
                  </a:solidFill>
                </a:rPr>
                <a:t>Dastoor</a:t>
              </a:r>
              <a:r>
                <a:rPr lang="en-US" sz="1200" b="1" i="1" dirty="0">
                  <a:solidFill>
                    <a:srgbClr val="003399"/>
                  </a:solidFill>
                </a:rPr>
                <a:t> et al. (2022) Nature Reviews Earth &amp; Environment</a:t>
              </a:r>
            </a:p>
            <a:p>
              <a:pPr marL="177800" indent="-177800">
                <a:spcBef>
                  <a:spcPts val="600"/>
                </a:spcBef>
                <a:buFont typeface="+mj-lt"/>
                <a:buAutoNum type="arabicPeriod"/>
              </a:pPr>
              <a:r>
                <a:rPr lang="en-US" sz="1200" b="1" i="1" dirty="0" err="1">
                  <a:solidFill>
                    <a:srgbClr val="003399"/>
                  </a:solidFill>
                </a:rPr>
                <a:t>Dastoor</a:t>
              </a:r>
              <a:r>
                <a:rPr lang="en-US" sz="1200" b="1" i="1" dirty="0">
                  <a:solidFill>
                    <a:srgbClr val="003399"/>
                  </a:solidFill>
                </a:rPr>
                <a:t> et al. (2022) Science of the Total Environment (in press)</a:t>
              </a:r>
            </a:p>
          </p:txBody>
        </p:sp>
      </p:grpSp>
      <p:grpSp>
        <p:nvGrpSpPr>
          <p:cNvPr id="2" name="Группа 20"/>
          <p:cNvGrpSpPr/>
          <p:nvPr/>
        </p:nvGrpSpPr>
        <p:grpSpPr>
          <a:xfrm>
            <a:off x="6414611" y="1842655"/>
            <a:ext cx="2348346" cy="1898074"/>
            <a:chOff x="6414611" y="1842655"/>
            <a:chExt cx="2348346" cy="1898074"/>
          </a:xfrm>
        </p:grpSpPr>
        <p:grpSp>
          <p:nvGrpSpPr>
            <p:cNvPr id="3" name="Группа 18"/>
            <p:cNvGrpSpPr>
              <a:grpSpLocks noChangeAspect="1"/>
            </p:cNvGrpSpPr>
            <p:nvPr/>
          </p:nvGrpSpPr>
          <p:grpSpPr>
            <a:xfrm>
              <a:off x="6414611" y="1842655"/>
              <a:ext cx="2348346" cy="1898074"/>
              <a:chOff x="6608619" y="1877290"/>
              <a:chExt cx="2348346" cy="1898074"/>
            </a:xfrm>
          </p:grpSpPr>
          <p:pic>
            <p:nvPicPr>
              <p:cNvPr id="18" name="Рисунок 17" descr="Hg_Arctic_balance.GIF"/>
              <p:cNvPicPr>
                <a:picLocks noChangeAspect="1"/>
              </p:cNvPicPr>
              <p:nvPr/>
            </p:nvPicPr>
            <p:blipFill>
              <a:blip r:embed="rId4" cstate="print"/>
              <a:stretch>
                <a:fillRect/>
              </a:stretch>
            </p:blipFill>
            <p:spPr>
              <a:xfrm>
                <a:off x="6608619" y="1877290"/>
                <a:ext cx="2348346" cy="1898074"/>
              </a:xfrm>
              <a:prstGeom prst="rect">
                <a:avLst/>
              </a:prstGeom>
            </p:spPr>
          </p:pic>
          <p:pic>
            <p:nvPicPr>
              <p:cNvPr id="8195" name="Picture 3"/>
              <p:cNvPicPr>
                <a:picLocks noChangeAspect="1" noChangeArrowheads="1"/>
              </p:cNvPicPr>
              <p:nvPr/>
            </p:nvPicPr>
            <p:blipFill>
              <a:blip r:embed="rId5" cstate="print"/>
              <a:srcRect/>
              <a:stretch>
                <a:fillRect/>
              </a:stretch>
            </p:blipFill>
            <p:spPr bwMode="auto">
              <a:xfrm>
                <a:off x="8525310" y="1904999"/>
                <a:ext cx="340366" cy="353292"/>
              </a:xfrm>
              <a:prstGeom prst="rect">
                <a:avLst/>
              </a:prstGeom>
              <a:noFill/>
              <a:ln w="9525">
                <a:noFill/>
                <a:miter lim="800000"/>
                <a:headEnd/>
                <a:tailEnd/>
              </a:ln>
              <a:effectLst/>
            </p:spPr>
          </p:pic>
          <p:sp>
            <p:nvSpPr>
              <p:cNvPr id="16" name="Прямоугольник 15"/>
              <p:cNvSpPr/>
              <p:nvPr/>
            </p:nvSpPr>
            <p:spPr>
              <a:xfrm>
                <a:off x="6642021" y="1882092"/>
                <a:ext cx="2259523" cy="1865265"/>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426038" y="3512125"/>
              <a:ext cx="934871" cy="200055"/>
            </a:xfrm>
            <a:prstGeom prst="rect">
              <a:avLst/>
            </a:prstGeom>
            <a:noFill/>
          </p:spPr>
          <p:txBody>
            <a:bodyPr wrap="none" rtlCol="0">
              <a:spAutoFit/>
            </a:bodyPr>
            <a:lstStyle/>
            <a:p>
              <a:r>
                <a:rPr lang="en-US" sz="700" dirty="0" err="1"/>
                <a:t>Dastoor</a:t>
              </a:r>
              <a:r>
                <a:rPr lang="en-US" sz="700" dirty="0"/>
                <a:t> et al. (2022)</a:t>
              </a:r>
            </a:p>
          </p:txBody>
        </p:sp>
      </p:grpSp>
      <p:grpSp>
        <p:nvGrpSpPr>
          <p:cNvPr id="19" name="Группа 18"/>
          <p:cNvGrpSpPr/>
          <p:nvPr/>
        </p:nvGrpSpPr>
        <p:grpSpPr>
          <a:xfrm>
            <a:off x="2195736" y="1507417"/>
            <a:ext cx="3176364" cy="2294963"/>
            <a:chOff x="2195736" y="1507417"/>
            <a:chExt cx="3176364" cy="2294963"/>
          </a:xfrm>
        </p:grpSpPr>
        <p:pic>
          <p:nvPicPr>
            <p:cNvPr id="21" name="Рисунок 20" descr="Hg_Norway.GIF"/>
            <p:cNvPicPr>
              <a:picLocks noChangeAspect="1"/>
            </p:cNvPicPr>
            <p:nvPr/>
          </p:nvPicPr>
          <p:blipFill>
            <a:blip r:embed="rId6" cstate="print"/>
            <a:stretch>
              <a:fillRect/>
            </a:stretch>
          </p:blipFill>
          <p:spPr>
            <a:xfrm>
              <a:off x="2195736" y="1800200"/>
              <a:ext cx="1612514" cy="1995686"/>
            </a:xfrm>
            <a:prstGeom prst="rect">
              <a:avLst/>
            </a:prstGeom>
            <a:ln>
              <a:solidFill>
                <a:schemeClr val="tx1"/>
              </a:solidFill>
            </a:ln>
            <a:effectLst>
              <a:outerShdw blurRad="50800" dist="38100" dir="8100000" algn="tr" rotWithShape="0">
                <a:prstClr val="black">
                  <a:alpha val="40000"/>
                </a:prstClr>
              </a:outerShdw>
            </a:effectLst>
          </p:spPr>
        </p:pic>
        <p:sp>
          <p:nvSpPr>
            <p:cNvPr id="22" name="Прямоугольник 21"/>
            <p:cNvSpPr/>
            <p:nvPr/>
          </p:nvSpPr>
          <p:spPr>
            <a:xfrm>
              <a:off x="5076056" y="3147814"/>
              <a:ext cx="296044" cy="3600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Прямая соединительная линия 23"/>
            <p:cNvCxnSpPr/>
            <p:nvPr/>
          </p:nvCxnSpPr>
          <p:spPr>
            <a:xfrm flipH="1" flipV="1">
              <a:off x="3813810" y="1794510"/>
              <a:ext cx="1554480" cy="135255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3810000" y="3509010"/>
              <a:ext cx="1554480" cy="29337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AC81F507-0657-4534-A946-4DD24C5B9E73}"/>
                </a:ext>
              </a:extLst>
            </p:cNvPr>
            <p:cNvSpPr txBox="1"/>
            <p:nvPr/>
          </p:nvSpPr>
          <p:spPr>
            <a:xfrm>
              <a:off x="2335930" y="1507417"/>
              <a:ext cx="1328155" cy="284693"/>
            </a:xfrm>
            <a:prstGeom prst="rect">
              <a:avLst/>
            </a:prstGeom>
            <a:noFill/>
          </p:spPr>
          <p:txBody>
            <a:bodyPr wrap="square" lIns="68580" tIns="34290" rIns="68580" bIns="34290" rtlCol="0">
              <a:spAutoFit/>
            </a:bodyPr>
            <a:lstStyle/>
            <a:p>
              <a:pPr algn="ctr"/>
              <a:r>
                <a:rPr lang="en-US" sz="1400" dirty="0"/>
                <a:t>Norway</a:t>
              </a:r>
              <a:endParaRPr lang="ru-RU" sz="1400" dirty="0"/>
            </a:p>
          </p:txBody>
        </p:sp>
      </p:grpSp>
      <p:grpSp>
        <p:nvGrpSpPr>
          <p:cNvPr id="46" name="Группа 45"/>
          <p:cNvGrpSpPr/>
          <p:nvPr/>
        </p:nvGrpSpPr>
        <p:grpSpPr>
          <a:xfrm>
            <a:off x="7941397" y="2039553"/>
            <a:ext cx="300458" cy="120808"/>
            <a:chOff x="7954745" y="2026205"/>
            <a:chExt cx="300458" cy="120808"/>
          </a:xfrm>
        </p:grpSpPr>
        <p:sp>
          <p:nvSpPr>
            <p:cNvPr id="30" name="Скругленный прямоугольник 29"/>
            <p:cNvSpPr/>
            <p:nvPr/>
          </p:nvSpPr>
          <p:spPr>
            <a:xfrm>
              <a:off x="7954745" y="2026205"/>
              <a:ext cx="300458" cy="120808"/>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988173" y="2042469"/>
              <a:ext cx="245086" cy="92333"/>
            </a:xfrm>
            <a:prstGeom prst="rect">
              <a:avLst/>
            </a:prstGeom>
            <a:noFill/>
          </p:spPr>
          <p:txBody>
            <a:bodyPr wrap="square" lIns="0" tIns="0" rIns="0" bIns="0" rtlCol="0">
              <a:spAutoFit/>
            </a:bodyPr>
            <a:lstStyle/>
            <a:p>
              <a:r>
                <a:rPr lang="en-US" sz="600" b="1" dirty="0"/>
                <a:t>330 Mg</a:t>
              </a:r>
            </a:p>
          </p:txBody>
        </p:sp>
      </p:grpSp>
      <p:grpSp>
        <p:nvGrpSpPr>
          <p:cNvPr id="44" name="Группа 43"/>
          <p:cNvGrpSpPr/>
          <p:nvPr/>
        </p:nvGrpSpPr>
        <p:grpSpPr>
          <a:xfrm>
            <a:off x="7840140" y="2822342"/>
            <a:ext cx="300458" cy="122400"/>
            <a:chOff x="7840140" y="2822342"/>
            <a:chExt cx="300458" cy="122400"/>
          </a:xfrm>
        </p:grpSpPr>
        <p:sp>
          <p:nvSpPr>
            <p:cNvPr id="31" name="Скругленный прямоугольник 30"/>
            <p:cNvSpPr/>
            <p:nvPr/>
          </p:nvSpPr>
          <p:spPr>
            <a:xfrm>
              <a:off x="7840140" y="2822342"/>
              <a:ext cx="300458"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873568" y="2838607"/>
              <a:ext cx="245086" cy="92333"/>
            </a:xfrm>
            <a:prstGeom prst="rect">
              <a:avLst/>
            </a:prstGeom>
            <a:noFill/>
          </p:spPr>
          <p:txBody>
            <a:bodyPr wrap="square" lIns="0" tIns="0" rIns="0" bIns="0" rtlCol="0">
              <a:spAutoFit/>
            </a:bodyPr>
            <a:lstStyle/>
            <a:p>
              <a:r>
                <a:rPr lang="en-US" sz="600" b="1" dirty="0"/>
                <a:t>272 Mg</a:t>
              </a:r>
            </a:p>
          </p:txBody>
        </p:sp>
      </p:grpSp>
      <p:grpSp>
        <p:nvGrpSpPr>
          <p:cNvPr id="45" name="Группа 44"/>
          <p:cNvGrpSpPr/>
          <p:nvPr/>
        </p:nvGrpSpPr>
        <p:grpSpPr>
          <a:xfrm>
            <a:off x="8225407" y="3123483"/>
            <a:ext cx="344350" cy="122400"/>
            <a:chOff x="8225407" y="3123483"/>
            <a:chExt cx="344350" cy="122400"/>
          </a:xfrm>
        </p:grpSpPr>
        <p:sp>
          <p:nvSpPr>
            <p:cNvPr id="33" name="Скругленный прямоугольник 32"/>
            <p:cNvSpPr/>
            <p:nvPr/>
          </p:nvSpPr>
          <p:spPr>
            <a:xfrm>
              <a:off x="8225407" y="3123483"/>
              <a:ext cx="344350"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262493" y="3139748"/>
              <a:ext cx="307264" cy="92333"/>
            </a:xfrm>
            <a:prstGeom prst="rect">
              <a:avLst/>
            </a:prstGeom>
            <a:noFill/>
          </p:spPr>
          <p:txBody>
            <a:bodyPr wrap="square" lIns="0" tIns="0" rIns="0" bIns="0" rtlCol="0">
              <a:spAutoFit/>
            </a:bodyPr>
            <a:lstStyle/>
            <a:p>
              <a:r>
                <a:rPr lang="en-US" sz="600" b="1" dirty="0"/>
                <a:t>1600 Mg</a:t>
              </a:r>
            </a:p>
          </p:txBody>
        </p:sp>
      </p:grpSp>
      <p:grpSp>
        <p:nvGrpSpPr>
          <p:cNvPr id="43" name="Группа 42"/>
          <p:cNvGrpSpPr/>
          <p:nvPr/>
        </p:nvGrpSpPr>
        <p:grpSpPr>
          <a:xfrm>
            <a:off x="6928999" y="2806365"/>
            <a:ext cx="421159" cy="122400"/>
            <a:chOff x="7113497" y="2779669"/>
            <a:chExt cx="421159" cy="122400"/>
          </a:xfrm>
        </p:grpSpPr>
        <p:sp>
          <p:nvSpPr>
            <p:cNvPr id="38" name="Скругленный прямоугольник 37"/>
            <p:cNvSpPr/>
            <p:nvPr/>
          </p:nvSpPr>
          <p:spPr>
            <a:xfrm>
              <a:off x="7113497" y="2779669"/>
              <a:ext cx="421159"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46924" y="2795934"/>
              <a:ext cx="358471" cy="92333"/>
            </a:xfrm>
            <a:prstGeom prst="rect">
              <a:avLst/>
            </a:prstGeom>
            <a:noFill/>
          </p:spPr>
          <p:txBody>
            <a:bodyPr wrap="square" lIns="0" tIns="0" rIns="0" bIns="0" rtlCol="0">
              <a:spAutoFit/>
            </a:bodyPr>
            <a:lstStyle/>
            <a:p>
              <a:r>
                <a:rPr lang="en-US" sz="600" b="1" dirty="0"/>
                <a:t>597000 Mg</a:t>
              </a:r>
            </a:p>
          </p:txBody>
        </p:sp>
      </p:grpSp>
      <p:grpSp>
        <p:nvGrpSpPr>
          <p:cNvPr id="42" name="Группа 41"/>
          <p:cNvGrpSpPr/>
          <p:nvPr/>
        </p:nvGrpSpPr>
        <p:grpSpPr>
          <a:xfrm>
            <a:off x="7139087" y="2406595"/>
            <a:ext cx="340692" cy="122400"/>
            <a:chOff x="7259801" y="2395621"/>
            <a:chExt cx="340692" cy="122400"/>
          </a:xfrm>
        </p:grpSpPr>
        <p:sp>
          <p:nvSpPr>
            <p:cNvPr id="40" name="Скругленный прямоугольник 39"/>
            <p:cNvSpPr/>
            <p:nvPr/>
          </p:nvSpPr>
          <p:spPr>
            <a:xfrm>
              <a:off x="7259801" y="2395621"/>
              <a:ext cx="340692"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293228" y="2411886"/>
              <a:ext cx="281661" cy="92333"/>
            </a:xfrm>
            <a:prstGeom prst="rect">
              <a:avLst/>
            </a:prstGeom>
            <a:noFill/>
          </p:spPr>
          <p:txBody>
            <a:bodyPr wrap="square" lIns="0" tIns="0" rIns="0" bIns="0" rtlCol="0">
              <a:spAutoFit/>
            </a:bodyPr>
            <a:lstStyle/>
            <a:p>
              <a:r>
                <a:rPr lang="en-US" sz="600" b="1" dirty="0"/>
                <a:t>2450 Mg</a:t>
              </a:r>
            </a:p>
          </p:txBody>
        </p:sp>
      </p:grpSp>
    </p:spTree>
    <p:extLst>
      <p:ext uri="{BB962C8B-B14F-4D97-AF65-F5344CB8AC3E}">
        <p14:creationId xmlns:p14="http://schemas.microsoft.com/office/powerpoint/2010/main" val="3448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hg_wet_2015.GIF"/>
          <p:cNvPicPr>
            <a:picLocks noChangeAspect="1"/>
          </p:cNvPicPr>
          <p:nvPr/>
        </p:nvPicPr>
        <p:blipFill>
          <a:blip r:embed="rId3" cstate="print"/>
          <a:stretch>
            <a:fillRect/>
          </a:stretch>
        </p:blipFill>
        <p:spPr>
          <a:xfrm>
            <a:off x="260980" y="1607772"/>
            <a:ext cx="3280259" cy="3080163"/>
          </a:xfrm>
          <a:prstGeom prst="rect">
            <a:avLst/>
          </a:prstGeom>
          <a:effectLst>
            <a:outerShdw blurRad="50800" dist="38100" dir="8100000" algn="tr" rotWithShape="0">
              <a:prstClr val="black">
                <a:alpha val="40000"/>
              </a:prstClr>
            </a:outerShdw>
          </a:effectLst>
        </p:spPr>
      </p:pic>
      <p:sp>
        <p:nvSpPr>
          <p:cNvPr id="16" name="Text Box 4"/>
          <p:cNvSpPr txBox="1">
            <a:spLocks noChangeArrowheads="1"/>
          </p:cNvSpPr>
          <p:nvPr/>
        </p:nvSpPr>
        <p:spPr bwMode="auto">
          <a:xfrm>
            <a:off x="772286" y="1307711"/>
            <a:ext cx="2257647" cy="307777"/>
          </a:xfrm>
          <a:prstGeom prst="rect">
            <a:avLst/>
          </a:prstGeom>
          <a:noFill/>
          <a:ln w="9525">
            <a:noFill/>
            <a:miter lim="800000"/>
            <a:headEnd/>
            <a:tailEnd/>
          </a:ln>
          <a:effectLst/>
        </p:spPr>
        <p:txBody>
          <a:bodyPr wrap="square">
            <a:spAutoFit/>
          </a:bodyPr>
          <a:lstStyle/>
          <a:p>
            <a:pPr algn="ctr"/>
            <a:r>
              <a:rPr lang="en-US" sz="1400" dirty="0"/>
              <a:t>Hg wet deposition (2015)</a:t>
            </a:r>
            <a:endParaRPr lang="ru-RU" sz="1400" dirty="0"/>
          </a:p>
        </p:txBody>
      </p:sp>
      <p:sp>
        <p:nvSpPr>
          <p:cNvPr id="7" name="Rectangle 8"/>
          <p:cNvSpPr txBox="1">
            <a:spLocks noChangeArrowheads="1"/>
          </p:cNvSpPr>
          <p:nvPr/>
        </p:nvSpPr>
        <p:spPr bwMode="auto">
          <a:xfrm>
            <a:off x="13" y="288001"/>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ea typeface="+mj-ea"/>
                <a:cs typeface="+mj-cs"/>
              </a:rPr>
              <a:t>Case study: Hg pollution in Norway</a:t>
            </a:r>
            <a:endParaRPr lang="en-GB" sz="2800" kern="0" dirty="0">
              <a:solidFill>
                <a:schemeClr val="tx2"/>
              </a:solidFill>
              <a:ea typeface="+mj-ea"/>
              <a:cs typeface="+mj-cs"/>
            </a:endParaRPr>
          </a:p>
        </p:txBody>
      </p:sp>
      <p:sp>
        <p:nvSpPr>
          <p:cNvPr id="5" name="Rectangle 25"/>
          <p:cNvSpPr>
            <a:spLocks noChangeArrowheads="1"/>
          </p:cNvSpPr>
          <p:nvPr/>
        </p:nvSpPr>
        <p:spPr bwMode="auto">
          <a:xfrm>
            <a:off x="0" y="900000"/>
            <a:ext cx="9144000" cy="340642"/>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tabLst>
                <a:tab pos="3052763" algn="l"/>
              </a:tabLst>
            </a:pPr>
            <a:r>
              <a:rPr lang="en-US" sz="1600" b="1" dirty="0"/>
              <a:t>EMEP/MSC-E contribution to the </a:t>
            </a:r>
            <a:r>
              <a:rPr lang="en-US" sz="1600" b="1" i="1" dirty="0">
                <a:solidFill>
                  <a:srgbClr val="6600FF"/>
                </a:solidFill>
              </a:rPr>
              <a:t>Norwegian Mercury Assessment 2022</a:t>
            </a:r>
          </a:p>
        </p:txBody>
      </p:sp>
      <p:sp>
        <p:nvSpPr>
          <p:cNvPr id="4" name="Text Box 43"/>
          <p:cNvSpPr txBox="1">
            <a:spLocks noChangeArrowheads="1"/>
          </p:cNvSpPr>
          <p:nvPr/>
        </p:nvSpPr>
        <p:spPr bwMode="auto">
          <a:xfrm>
            <a:off x="4617945" y="1552119"/>
            <a:ext cx="3873058" cy="907941"/>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Contributors:</a:t>
            </a:r>
          </a:p>
          <a:p>
            <a:pPr marL="271463" indent="-271463">
              <a:spcBef>
                <a:spcPts val="600"/>
              </a:spcBef>
              <a:buClr>
                <a:schemeClr val="tx2"/>
              </a:buClr>
              <a:buFontTx/>
              <a:buChar char="•"/>
              <a:tabLst>
                <a:tab pos="271463" algn="l"/>
              </a:tabLst>
            </a:pPr>
            <a:r>
              <a:rPr lang="en-US" sz="1600" dirty="0"/>
              <a:t>Norway: NILU, NIVA, NP, IMR, NEA, NIPH EMEP: </a:t>
            </a:r>
            <a:r>
              <a:rPr lang="en-US" sz="1600" dirty="0">
                <a:solidFill>
                  <a:srgbClr val="6600FF"/>
                </a:solidFill>
              </a:rPr>
              <a:t>MSC-E</a:t>
            </a:r>
          </a:p>
        </p:txBody>
      </p:sp>
      <p:sp>
        <p:nvSpPr>
          <p:cNvPr id="18" name="Text Box 43"/>
          <p:cNvSpPr txBox="1">
            <a:spLocks noChangeArrowheads="1"/>
          </p:cNvSpPr>
          <p:nvPr/>
        </p:nvSpPr>
        <p:spPr bwMode="auto">
          <a:xfrm>
            <a:off x="4607312" y="2544497"/>
            <a:ext cx="3847406" cy="2292935"/>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Provided data and analysis:</a:t>
            </a:r>
          </a:p>
          <a:p>
            <a:pPr marL="271463" indent="-271463">
              <a:spcBef>
                <a:spcPts val="600"/>
              </a:spcBef>
              <a:buClr>
                <a:schemeClr val="tx2"/>
              </a:buClr>
              <a:buFontTx/>
              <a:buChar char="•"/>
              <a:tabLst>
                <a:tab pos="271463" algn="l"/>
              </a:tabLst>
            </a:pPr>
            <a:r>
              <a:rPr lang="en-US" sz="1600" dirty="0"/>
              <a:t>Modelled</a:t>
            </a:r>
            <a:r>
              <a:rPr lang="en-US" sz="1600" dirty="0">
                <a:solidFill>
                  <a:srgbClr val="6600FF"/>
                </a:solidFill>
              </a:rPr>
              <a:t> spatial patterns </a:t>
            </a:r>
            <a:r>
              <a:rPr lang="en-US" sz="1600" dirty="0"/>
              <a:t>of Hg levels in Norway and adjacent seas </a:t>
            </a:r>
            <a:endParaRPr lang="en-US" sz="1600" dirty="0">
              <a:solidFill>
                <a:srgbClr val="6600FF"/>
              </a:solidFill>
            </a:endParaRPr>
          </a:p>
          <a:p>
            <a:pPr marL="271463" indent="-271463">
              <a:spcBef>
                <a:spcPts val="600"/>
              </a:spcBef>
              <a:buClr>
                <a:schemeClr val="tx2"/>
              </a:buClr>
              <a:buFontTx/>
              <a:buChar char="•"/>
              <a:tabLst>
                <a:tab pos="271463" algn="l"/>
              </a:tabLst>
            </a:pPr>
            <a:r>
              <a:rPr lang="en-US" sz="1600" dirty="0">
                <a:solidFill>
                  <a:srgbClr val="6600FF"/>
                </a:solidFill>
              </a:rPr>
              <a:t>Long-term trends </a:t>
            </a:r>
            <a:r>
              <a:rPr lang="en-US" sz="1600" dirty="0"/>
              <a:t>(1990-2020) of Hg emissions, air concentration and deposition</a:t>
            </a:r>
          </a:p>
          <a:p>
            <a:pPr marL="271463" indent="-271463">
              <a:spcBef>
                <a:spcPts val="600"/>
              </a:spcBef>
              <a:buClr>
                <a:schemeClr val="tx2"/>
              </a:buClr>
              <a:buFontTx/>
              <a:buChar char="•"/>
              <a:tabLst>
                <a:tab pos="271463" algn="l"/>
              </a:tabLst>
            </a:pPr>
            <a:r>
              <a:rPr lang="en-US" sz="1600" dirty="0"/>
              <a:t>Contribution to analysis of </a:t>
            </a:r>
            <a:r>
              <a:rPr lang="en-US" sz="1600" dirty="0">
                <a:solidFill>
                  <a:srgbClr val="6600FF"/>
                </a:solidFill>
              </a:rPr>
              <a:t>Hg levels and trends in biota </a:t>
            </a:r>
            <a:r>
              <a:rPr lang="en-US" sz="1600" dirty="0"/>
              <a:t>(fish, bears, foxes) </a:t>
            </a:r>
          </a:p>
        </p:txBody>
      </p:sp>
      <p:pic>
        <p:nvPicPr>
          <p:cNvPr id="28" name="Рисунок 27" descr="hg_wet_legend.GIF"/>
          <p:cNvPicPr>
            <a:picLocks noChangeAspect="1"/>
          </p:cNvPicPr>
          <p:nvPr/>
        </p:nvPicPr>
        <p:blipFill>
          <a:blip r:embed="rId4" cstate="print"/>
          <a:stretch>
            <a:fillRect/>
          </a:stretch>
        </p:blipFill>
        <p:spPr>
          <a:xfrm>
            <a:off x="693792" y="4697337"/>
            <a:ext cx="2414635" cy="198000"/>
          </a:xfrm>
          <a:prstGeom prst="rect">
            <a:avLst/>
          </a:prstGeom>
        </p:spPr>
      </p:pic>
      <p:pic>
        <p:nvPicPr>
          <p:cNvPr id="10241" name="Picture 1"/>
          <p:cNvPicPr>
            <a:picLocks noChangeAspect="1" noChangeArrowheads="1"/>
          </p:cNvPicPr>
          <p:nvPr/>
        </p:nvPicPr>
        <p:blipFill>
          <a:blip r:embed="rId5" cstate="print"/>
          <a:srcRect/>
          <a:stretch>
            <a:fillRect/>
          </a:stretch>
        </p:blipFill>
        <p:spPr bwMode="auto">
          <a:xfrm>
            <a:off x="1867513" y="2622852"/>
            <a:ext cx="2516333" cy="1289939"/>
          </a:xfrm>
          <a:prstGeom prst="rect">
            <a:avLst/>
          </a:prstGeom>
          <a:solidFill>
            <a:srgbClr val="FFFFFF">
              <a:alpha val="88000"/>
            </a:srgbClr>
          </a:solidFill>
          <a:ln w="9525">
            <a:noFill/>
            <a:miter lim="800000"/>
            <a:headEnd/>
            <a:tailEnd/>
          </a:ln>
          <a:effectLst/>
        </p:spPr>
      </p:pic>
      <p:sp>
        <p:nvSpPr>
          <p:cNvPr id="30" name="Овал 29"/>
          <p:cNvSpPr/>
          <p:nvPr/>
        </p:nvSpPr>
        <p:spPr>
          <a:xfrm>
            <a:off x="850105" y="4227366"/>
            <a:ext cx="144379" cy="144000"/>
          </a:xfrm>
          <a:prstGeom prst="ellipse">
            <a:avLst/>
          </a:prstGeom>
          <a:noFill/>
          <a:ln w="222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Прямая со стрелкой 28"/>
          <p:cNvCxnSpPr>
            <a:cxnSpLocks/>
            <a:stCxn id="30" idx="7"/>
          </p:cNvCxnSpPr>
          <p:nvPr/>
        </p:nvCxnSpPr>
        <p:spPr>
          <a:xfrm flipV="1">
            <a:off x="973340" y="3625492"/>
            <a:ext cx="1087217" cy="622962"/>
          </a:xfrm>
          <a:prstGeom prst="straightConnector1">
            <a:avLst/>
          </a:prstGeom>
          <a:ln w="22225">
            <a:solidFill>
              <a:srgbClr val="003399"/>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80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3398008" y="964502"/>
            <a:ext cx="4600640" cy="4320000"/>
            <a:chOff x="3398008" y="964502"/>
            <a:chExt cx="4600640" cy="4320000"/>
          </a:xfrm>
        </p:grpSpPr>
        <p:pic>
          <p:nvPicPr>
            <p:cNvPr id="20" name="Рисунок 19" descr="hg_dep_2015_norway.GIF"/>
            <p:cNvPicPr>
              <a:picLocks noChangeAspect="1"/>
            </p:cNvPicPr>
            <p:nvPr/>
          </p:nvPicPr>
          <p:blipFill>
            <a:blip r:embed="rId3" cstate="print"/>
            <a:stretch>
              <a:fillRect/>
            </a:stretch>
          </p:blipFill>
          <p:spPr>
            <a:xfrm>
              <a:off x="3398008" y="964502"/>
              <a:ext cx="4600640" cy="4320000"/>
            </a:xfrm>
            <a:prstGeom prst="rect">
              <a:avLst/>
            </a:prstGeom>
            <a:effectLst>
              <a:outerShdw blurRad="50800" dist="38100" dir="2700000" algn="tl" rotWithShape="0">
                <a:prstClr val="black">
                  <a:alpha val="40000"/>
                </a:prstClr>
              </a:outerShdw>
            </a:effectLst>
          </p:spPr>
        </p:pic>
        <p:sp>
          <p:nvSpPr>
            <p:cNvPr id="16" name="Text Box 4"/>
            <p:cNvSpPr txBox="1">
              <a:spLocks noChangeArrowheads="1"/>
            </p:cNvSpPr>
            <p:nvPr/>
          </p:nvSpPr>
          <p:spPr bwMode="auto">
            <a:xfrm>
              <a:off x="4320955" y="1062593"/>
              <a:ext cx="2257647" cy="307777"/>
            </a:xfrm>
            <a:prstGeom prst="rect">
              <a:avLst/>
            </a:prstGeom>
            <a:noFill/>
            <a:ln w="9525">
              <a:noFill/>
              <a:miter lim="800000"/>
              <a:headEnd/>
              <a:tailEnd/>
            </a:ln>
            <a:effectLst/>
          </p:spPr>
          <p:txBody>
            <a:bodyPr wrap="square">
              <a:spAutoFit/>
            </a:bodyPr>
            <a:lstStyle/>
            <a:p>
              <a:pPr algn="ctr"/>
              <a:r>
                <a:rPr lang="en-US" sz="1400" dirty="0"/>
                <a:t>Hg deposition (2015)</a:t>
              </a:r>
              <a:endParaRPr lang="ru-RU" sz="1400" dirty="0"/>
            </a:p>
          </p:txBody>
        </p:sp>
      </p:grpSp>
      <p:sp>
        <p:nvSpPr>
          <p:cNvPr id="7" name="Rectangle 8"/>
          <p:cNvSpPr txBox="1">
            <a:spLocks noChangeArrowheads="1"/>
          </p:cNvSpPr>
          <p:nvPr/>
        </p:nvSpPr>
        <p:spPr bwMode="auto">
          <a:xfrm>
            <a:off x="13" y="195486"/>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rPr>
              <a:t>Case </a:t>
            </a:r>
            <a:r>
              <a:rPr lang="en-US" sz="2800" kern="0" dirty="0" smtClean="0">
                <a:solidFill>
                  <a:schemeClr val="tx2"/>
                </a:solidFill>
              </a:rPr>
              <a:t>study</a:t>
            </a:r>
            <a:r>
              <a:rPr lang="ru-RU" sz="2800" kern="0" dirty="0" smtClean="0">
                <a:solidFill>
                  <a:schemeClr val="tx2"/>
                </a:solidFill>
              </a:rPr>
              <a:t> </a:t>
            </a:r>
            <a:r>
              <a:rPr lang="en-US" sz="2800" kern="0" dirty="0" smtClean="0">
                <a:solidFill>
                  <a:schemeClr val="tx2"/>
                </a:solidFill>
              </a:rPr>
              <a:t>for Norway: </a:t>
            </a:r>
            <a:r>
              <a:rPr lang="en-US" sz="2800" kern="0" dirty="0">
                <a:solidFill>
                  <a:schemeClr val="tx2"/>
                </a:solidFill>
                <a:ea typeface="+mj-ea"/>
                <a:cs typeface="+mj-cs"/>
              </a:rPr>
              <a:t>Spatial patterns of Hg deposition</a:t>
            </a:r>
            <a:endParaRPr lang="en-GB" sz="2800" kern="0" dirty="0">
              <a:solidFill>
                <a:schemeClr val="tx2"/>
              </a:solidFill>
              <a:ea typeface="+mj-ea"/>
              <a:cs typeface="+mj-cs"/>
            </a:endParaRPr>
          </a:p>
        </p:txBody>
      </p:sp>
      <p:sp>
        <p:nvSpPr>
          <p:cNvPr id="18" name="Text Box 43"/>
          <p:cNvSpPr txBox="1">
            <a:spLocks noChangeArrowheads="1"/>
          </p:cNvSpPr>
          <p:nvPr/>
        </p:nvSpPr>
        <p:spPr bwMode="auto">
          <a:xfrm>
            <a:off x="468306" y="1192946"/>
            <a:ext cx="3653675" cy="3354765"/>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Main features:</a:t>
            </a:r>
          </a:p>
          <a:p>
            <a:pPr marL="271463" indent="-271463">
              <a:spcBef>
                <a:spcPts val="600"/>
              </a:spcBef>
              <a:buClr>
                <a:schemeClr val="tx2"/>
              </a:buClr>
              <a:buFontTx/>
              <a:buChar char="•"/>
              <a:tabLst>
                <a:tab pos="271463" algn="l"/>
              </a:tabLst>
            </a:pPr>
            <a:r>
              <a:rPr lang="en-US" sz="1600" dirty="0"/>
              <a:t>No significant </a:t>
            </a:r>
            <a:r>
              <a:rPr lang="en-US" sz="1600" dirty="0">
                <a:solidFill>
                  <a:srgbClr val="6600FF"/>
                </a:solidFill>
              </a:rPr>
              <a:t>north-south gradient </a:t>
            </a:r>
            <a:r>
              <a:rPr lang="en-US" sz="1600" dirty="0"/>
              <a:t>of Hg deposition over the country </a:t>
            </a:r>
          </a:p>
          <a:p>
            <a:pPr marL="271463" indent="-271463">
              <a:spcBef>
                <a:spcPts val="600"/>
              </a:spcBef>
              <a:buClr>
                <a:schemeClr val="tx2"/>
              </a:buClr>
              <a:buFontTx/>
              <a:buChar char="•"/>
              <a:tabLst>
                <a:tab pos="271463" algn="l"/>
              </a:tabLst>
            </a:pPr>
            <a:r>
              <a:rPr lang="en-US" sz="1600" dirty="0">
                <a:solidFill>
                  <a:srgbClr val="6600FF"/>
                </a:solidFill>
              </a:rPr>
              <a:t>Elevated Hg levels </a:t>
            </a:r>
            <a:r>
              <a:rPr lang="en-US" sz="1600" dirty="0"/>
              <a:t>over the southmost part of the country and along the coast</a:t>
            </a:r>
          </a:p>
          <a:p>
            <a:pPr marL="271463" indent="-271463">
              <a:spcBef>
                <a:spcPts val="600"/>
              </a:spcBef>
              <a:buClr>
                <a:schemeClr val="tx2"/>
              </a:buClr>
              <a:buFontTx/>
              <a:buChar char="•"/>
              <a:tabLst>
                <a:tab pos="271463" algn="l"/>
              </a:tabLst>
            </a:pPr>
            <a:r>
              <a:rPr lang="en-US" sz="1600" dirty="0"/>
              <a:t>The </a:t>
            </a:r>
            <a:r>
              <a:rPr lang="en-US" sz="1600" dirty="0">
                <a:solidFill>
                  <a:srgbClr val="6600FF"/>
                </a:solidFill>
              </a:rPr>
              <a:t>lowest Hg deposition </a:t>
            </a:r>
            <a:r>
              <a:rPr lang="en-US" sz="1600" dirty="0"/>
              <a:t>in the central and northern parts of the country</a:t>
            </a:r>
          </a:p>
          <a:p>
            <a:pPr marL="271463" indent="-271463">
              <a:spcBef>
                <a:spcPts val="600"/>
              </a:spcBef>
              <a:buClr>
                <a:schemeClr val="tx2"/>
              </a:buClr>
              <a:buFontTx/>
              <a:buChar char="•"/>
              <a:tabLst>
                <a:tab pos="271463" algn="l"/>
              </a:tabLst>
            </a:pPr>
            <a:r>
              <a:rPr lang="en-US" sz="1600" dirty="0"/>
              <a:t>Discrepancies in spatial patterns of   </a:t>
            </a:r>
            <a:r>
              <a:rPr lang="en-US" sz="1600" dirty="0">
                <a:solidFill>
                  <a:srgbClr val="6600FF"/>
                </a:solidFill>
              </a:rPr>
              <a:t>Hg</a:t>
            </a:r>
            <a:r>
              <a:rPr lang="en-US" sz="1600" dirty="0"/>
              <a:t> </a:t>
            </a:r>
            <a:r>
              <a:rPr lang="en-US" sz="1600" dirty="0">
                <a:solidFill>
                  <a:srgbClr val="6600FF"/>
                </a:solidFill>
              </a:rPr>
              <a:t>deposition</a:t>
            </a:r>
            <a:r>
              <a:rPr lang="en-US" sz="1600" dirty="0"/>
              <a:t> and </a:t>
            </a:r>
            <a:r>
              <a:rPr lang="en-US" sz="1600" dirty="0">
                <a:solidFill>
                  <a:srgbClr val="6600FF"/>
                </a:solidFill>
              </a:rPr>
              <a:t>Hg</a:t>
            </a:r>
            <a:r>
              <a:rPr lang="en-US" sz="1600" dirty="0"/>
              <a:t> </a:t>
            </a:r>
            <a:r>
              <a:rPr lang="en-US" sz="1600" dirty="0">
                <a:solidFill>
                  <a:srgbClr val="6600FF"/>
                </a:solidFill>
              </a:rPr>
              <a:t>in</a:t>
            </a:r>
            <a:r>
              <a:rPr lang="en-US" sz="1600" dirty="0"/>
              <a:t> </a:t>
            </a:r>
            <a:r>
              <a:rPr lang="en-US" sz="1600" dirty="0">
                <a:solidFill>
                  <a:srgbClr val="6600FF"/>
                </a:solidFill>
              </a:rPr>
              <a:t>moss</a:t>
            </a:r>
            <a:r>
              <a:rPr lang="en-US" sz="1600" dirty="0"/>
              <a:t>         require additional analysis</a:t>
            </a:r>
          </a:p>
        </p:txBody>
      </p:sp>
      <p:grpSp>
        <p:nvGrpSpPr>
          <p:cNvPr id="2" name="Группа 28"/>
          <p:cNvGrpSpPr/>
          <p:nvPr/>
        </p:nvGrpSpPr>
        <p:grpSpPr>
          <a:xfrm>
            <a:off x="5684876" y="2332067"/>
            <a:ext cx="606256" cy="1002681"/>
            <a:chOff x="5677788" y="2176131"/>
            <a:chExt cx="606256" cy="1002681"/>
          </a:xfrm>
        </p:grpSpPr>
        <p:pic>
          <p:nvPicPr>
            <p:cNvPr id="24" name="Рисунок 23" descr="hg_dep_norway_legend2.GIF"/>
            <p:cNvPicPr>
              <a:picLocks noChangeAspect="1"/>
            </p:cNvPicPr>
            <p:nvPr/>
          </p:nvPicPr>
          <p:blipFill>
            <a:blip r:embed="rId4" cstate="print"/>
            <a:stretch>
              <a:fillRect/>
            </a:stretch>
          </p:blipFill>
          <p:spPr>
            <a:xfrm>
              <a:off x="5755687" y="2398030"/>
              <a:ext cx="482859" cy="780782"/>
            </a:xfrm>
            <a:prstGeom prst="rect">
              <a:avLst/>
            </a:prstGeom>
          </p:spPr>
        </p:pic>
        <p:sp>
          <p:nvSpPr>
            <p:cNvPr id="27" name="TextBox 26"/>
            <p:cNvSpPr txBox="1"/>
            <p:nvPr/>
          </p:nvSpPr>
          <p:spPr>
            <a:xfrm>
              <a:off x="5677788" y="2176131"/>
              <a:ext cx="606256" cy="246221"/>
            </a:xfrm>
            <a:prstGeom prst="rect">
              <a:avLst/>
            </a:prstGeom>
            <a:noFill/>
          </p:spPr>
          <p:txBody>
            <a:bodyPr wrap="none" rtlCol="0">
              <a:spAutoFit/>
            </a:bodyPr>
            <a:lstStyle/>
            <a:p>
              <a:r>
                <a:rPr lang="en-US" sz="1000" dirty="0"/>
                <a:t>g/km</a:t>
              </a:r>
              <a:r>
                <a:rPr lang="en-US" sz="1000" baseline="30000" dirty="0"/>
                <a:t>2</a:t>
              </a:r>
              <a:r>
                <a:rPr lang="en-US" sz="1000" dirty="0"/>
                <a:t>/y</a:t>
              </a:r>
            </a:p>
          </p:txBody>
        </p:sp>
      </p:grpSp>
      <p:grpSp>
        <p:nvGrpSpPr>
          <p:cNvPr id="37" name="Группа 36"/>
          <p:cNvGrpSpPr/>
          <p:nvPr/>
        </p:nvGrpSpPr>
        <p:grpSpPr>
          <a:xfrm>
            <a:off x="5413937" y="964502"/>
            <a:ext cx="4600640" cy="4320000"/>
            <a:chOff x="5413937" y="964502"/>
            <a:chExt cx="4600640" cy="4320000"/>
          </a:xfrm>
        </p:grpSpPr>
        <p:grpSp>
          <p:nvGrpSpPr>
            <p:cNvPr id="36" name="Группа 35"/>
            <p:cNvGrpSpPr/>
            <p:nvPr/>
          </p:nvGrpSpPr>
          <p:grpSpPr>
            <a:xfrm>
              <a:off x="5413937" y="964502"/>
              <a:ext cx="4600640" cy="4320000"/>
              <a:chOff x="5413937" y="964502"/>
              <a:chExt cx="4600640" cy="4320000"/>
            </a:xfrm>
          </p:grpSpPr>
          <p:pic>
            <p:nvPicPr>
              <p:cNvPr id="26" name="Рисунок 25" descr="hg_moss_2015.GIF"/>
              <p:cNvPicPr>
                <a:picLocks noChangeAspect="1"/>
              </p:cNvPicPr>
              <p:nvPr/>
            </p:nvPicPr>
            <p:blipFill>
              <a:blip r:embed="rId5" cstate="print"/>
              <a:stretch>
                <a:fillRect/>
              </a:stretch>
            </p:blipFill>
            <p:spPr>
              <a:xfrm>
                <a:off x="5413937" y="964502"/>
                <a:ext cx="4600640" cy="4320000"/>
              </a:xfrm>
              <a:prstGeom prst="rect">
                <a:avLst/>
              </a:prstGeom>
              <a:effectLst>
                <a:outerShdw blurRad="50800" dist="38100" dir="2700000" algn="tl" rotWithShape="0">
                  <a:prstClr val="black">
                    <a:alpha val="40000"/>
                  </a:prstClr>
                </a:outerShdw>
              </a:effectLst>
            </p:spPr>
          </p:pic>
          <p:sp>
            <p:nvSpPr>
              <p:cNvPr id="13" name="Text Box 4"/>
              <p:cNvSpPr txBox="1">
                <a:spLocks noChangeArrowheads="1"/>
              </p:cNvSpPr>
              <p:nvPr/>
            </p:nvSpPr>
            <p:spPr bwMode="auto">
              <a:xfrm>
                <a:off x="6954981" y="1034988"/>
                <a:ext cx="2022763" cy="307777"/>
              </a:xfrm>
              <a:prstGeom prst="rect">
                <a:avLst/>
              </a:prstGeom>
              <a:noFill/>
              <a:ln w="9525">
                <a:noFill/>
                <a:miter lim="800000"/>
                <a:headEnd/>
                <a:tailEnd/>
              </a:ln>
              <a:effectLst/>
            </p:spPr>
            <p:txBody>
              <a:bodyPr wrap="square">
                <a:spAutoFit/>
              </a:bodyPr>
              <a:lstStyle/>
              <a:p>
                <a:pPr algn="ctr"/>
                <a:r>
                  <a:rPr lang="en-US" sz="1400" dirty="0"/>
                  <a:t>Hg in moss (2015)</a:t>
                </a:r>
                <a:endParaRPr lang="ru-RU" sz="1400" dirty="0"/>
              </a:p>
            </p:txBody>
          </p:sp>
        </p:grpSp>
        <p:grpSp>
          <p:nvGrpSpPr>
            <p:cNvPr id="3" name="Группа 29"/>
            <p:cNvGrpSpPr/>
            <p:nvPr/>
          </p:nvGrpSpPr>
          <p:grpSpPr>
            <a:xfrm>
              <a:off x="7765315" y="2314345"/>
              <a:ext cx="660004" cy="1062291"/>
              <a:chOff x="7765315" y="2179673"/>
              <a:chExt cx="660004" cy="1062291"/>
            </a:xfrm>
          </p:grpSpPr>
          <p:pic>
            <p:nvPicPr>
              <p:cNvPr id="25" name="Рисунок 24" descr="hg_moss_legend2.GIF"/>
              <p:cNvPicPr>
                <a:picLocks noChangeAspect="1"/>
              </p:cNvPicPr>
              <p:nvPr/>
            </p:nvPicPr>
            <p:blipFill>
              <a:blip r:embed="rId6" cstate="print"/>
              <a:stretch>
                <a:fillRect/>
              </a:stretch>
            </p:blipFill>
            <p:spPr>
              <a:xfrm>
                <a:off x="7785098" y="2279073"/>
                <a:ext cx="640221" cy="962891"/>
              </a:xfrm>
              <a:prstGeom prst="rect">
                <a:avLst/>
              </a:prstGeom>
            </p:spPr>
          </p:pic>
          <p:sp>
            <p:nvSpPr>
              <p:cNvPr id="28" name="TextBox 27"/>
              <p:cNvSpPr txBox="1"/>
              <p:nvPr/>
            </p:nvSpPr>
            <p:spPr>
              <a:xfrm>
                <a:off x="7765315" y="2179673"/>
                <a:ext cx="429926" cy="246221"/>
              </a:xfrm>
              <a:prstGeom prst="rect">
                <a:avLst/>
              </a:prstGeom>
              <a:noFill/>
            </p:spPr>
            <p:txBody>
              <a:bodyPr wrap="none" rtlCol="0">
                <a:spAutoFit/>
              </a:bodyPr>
              <a:lstStyle/>
              <a:p>
                <a:r>
                  <a:rPr lang="en-US" sz="1000" dirty="0">
                    <a:latin typeface="Symbol" pitchFamily="18" charset="2"/>
                  </a:rPr>
                  <a:t>m</a:t>
                </a:r>
                <a:r>
                  <a:rPr lang="en-US" sz="1000" dirty="0"/>
                  <a:t>g/g</a:t>
                </a:r>
              </a:p>
            </p:txBody>
          </p:sp>
        </p:grpSp>
      </p:grpSp>
      <p:grpSp>
        <p:nvGrpSpPr>
          <p:cNvPr id="34" name="Группа 33"/>
          <p:cNvGrpSpPr/>
          <p:nvPr/>
        </p:nvGrpSpPr>
        <p:grpSpPr>
          <a:xfrm>
            <a:off x="3726409" y="2107161"/>
            <a:ext cx="1529276" cy="2753973"/>
            <a:chOff x="3726409" y="2106024"/>
            <a:chExt cx="1529276" cy="2753973"/>
          </a:xfrm>
        </p:grpSpPr>
        <p:sp>
          <p:nvSpPr>
            <p:cNvPr id="22" name="Овал 21"/>
            <p:cNvSpPr/>
            <p:nvPr/>
          </p:nvSpPr>
          <p:spPr>
            <a:xfrm rot="1631652">
              <a:off x="3726409" y="4335523"/>
              <a:ext cx="805656" cy="52447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Овал 29"/>
            <p:cNvSpPr/>
            <p:nvPr/>
          </p:nvSpPr>
          <p:spPr>
            <a:xfrm rot="18419017">
              <a:off x="4339982" y="2661364"/>
              <a:ext cx="1471043" cy="360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Группа 34"/>
          <p:cNvGrpSpPr/>
          <p:nvPr/>
        </p:nvGrpSpPr>
        <p:grpSpPr>
          <a:xfrm>
            <a:off x="4277530" y="1639445"/>
            <a:ext cx="2234361" cy="2785692"/>
            <a:chOff x="4277530" y="1638308"/>
            <a:chExt cx="2234361" cy="2785692"/>
          </a:xfrm>
        </p:grpSpPr>
        <p:sp>
          <p:nvSpPr>
            <p:cNvPr id="21" name="Овал 20"/>
            <p:cNvSpPr/>
            <p:nvPr/>
          </p:nvSpPr>
          <p:spPr>
            <a:xfrm>
              <a:off x="5949061" y="1638308"/>
              <a:ext cx="562830" cy="535834"/>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Овал 31"/>
            <p:cNvSpPr/>
            <p:nvPr/>
          </p:nvSpPr>
          <p:spPr>
            <a:xfrm rot="1631652">
              <a:off x="4277530" y="3640336"/>
              <a:ext cx="562830" cy="783664"/>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Группа 41"/>
          <p:cNvGrpSpPr/>
          <p:nvPr/>
        </p:nvGrpSpPr>
        <p:grpSpPr>
          <a:xfrm>
            <a:off x="4451445" y="3860042"/>
            <a:ext cx="2676870" cy="832513"/>
            <a:chOff x="4430973" y="3846394"/>
            <a:chExt cx="2676870" cy="832513"/>
          </a:xfrm>
        </p:grpSpPr>
        <p:sp>
          <p:nvSpPr>
            <p:cNvPr id="39" name="Овал 38"/>
            <p:cNvSpPr/>
            <p:nvPr/>
          </p:nvSpPr>
          <p:spPr>
            <a:xfrm>
              <a:off x="6373504" y="3846394"/>
              <a:ext cx="734339" cy="832513"/>
            </a:xfrm>
            <a:prstGeom prst="ellipse">
              <a:avLst/>
            </a:prstGeom>
            <a:noFill/>
            <a:ln w="31750">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Овал 40"/>
            <p:cNvSpPr/>
            <p:nvPr/>
          </p:nvSpPr>
          <p:spPr>
            <a:xfrm>
              <a:off x="4430973" y="3846394"/>
              <a:ext cx="734339" cy="832513"/>
            </a:xfrm>
            <a:prstGeom prst="ellipse">
              <a:avLst/>
            </a:prstGeom>
            <a:noFill/>
            <a:ln w="31750">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Группа 42"/>
          <p:cNvGrpSpPr/>
          <p:nvPr/>
        </p:nvGrpSpPr>
        <p:grpSpPr>
          <a:xfrm>
            <a:off x="5741729" y="2107161"/>
            <a:ext cx="1529276" cy="2753973"/>
            <a:chOff x="3726409" y="2106024"/>
            <a:chExt cx="1529276" cy="2753973"/>
          </a:xfrm>
        </p:grpSpPr>
        <p:sp>
          <p:nvSpPr>
            <p:cNvPr id="44" name="Овал 43"/>
            <p:cNvSpPr/>
            <p:nvPr/>
          </p:nvSpPr>
          <p:spPr>
            <a:xfrm rot="1631652">
              <a:off x="3726409" y="4335523"/>
              <a:ext cx="805656" cy="52447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Овал 44"/>
            <p:cNvSpPr/>
            <p:nvPr/>
          </p:nvSpPr>
          <p:spPr>
            <a:xfrm rot="18419017">
              <a:off x="4339982" y="2661364"/>
              <a:ext cx="1471043" cy="360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Овал 46"/>
          <p:cNvSpPr/>
          <p:nvPr/>
        </p:nvSpPr>
        <p:spPr>
          <a:xfrm>
            <a:off x="7964380" y="1639445"/>
            <a:ext cx="562830" cy="535834"/>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4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47"/>
                                        </p:tgtEl>
                                        <p:attrNameLst>
                                          <p:attrName>style.visibility</p:attrName>
                                        </p:attrNameLst>
                                      </p:cBhvr>
                                      <p:to>
                                        <p:strVal val="hidden"/>
                                      </p:to>
                                    </p:set>
                                  </p:childTnLst>
                                </p:cTn>
                              </p:par>
                            </p:childTnLst>
                          </p:cTn>
                        </p:par>
                        <p:par>
                          <p:cTn id="34" fill="hold">
                            <p:stCondLst>
                              <p:cond delay="0"/>
                            </p:stCondLst>
                            <p:childTnLst>
                              <p:par>
                                <p:cTn id="35" presetID="10"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2670814" y="1089508"/>
            <a:ext cx="2257647" cy="523220"/>
          </a:xfrm>
          <a:prstGeom prst="rect">
            <a:avLst/>
          </a:prstGeom>
          <a:noFill/>
          <a:ln w="9525">
            <a:noFill/>
            <a:miter lim="800000"/>
            <a:headEnd/>
            <a:tailEnd/>
          </a:ln>
          <a:effectLst/>
        </p:spPr>
        <p:txBody>
          <a:bodyPr wrap="square">
            <a:spAutoFit/>
          </a:bodyPr>
          <a:lstStyle/>
          <a:p>
            <a:pPr algn="ctr"/>
            <a:r>
              <a:rPr lang="en-US" sz="1400" dirty="0"/>
              <a:t>Hg concentration in marine fish (2006-2019)</a:t>
            </a:r>
            <a:endParaRPr lang="ru-RU" sz="1400" dirty="0"/>
          </a:p>
        </p:txBody>
      </p:sp>
      <p:grpSp>
        <p:nvGrpSpPr>
          <p:cNvPr id="2" name="Группа 1">
            <a:extLst>
              <a:ext uri="{FF2B5EF4-FFF2-40B4-BE49-F238E27FC236}">
                <a16:creationId xmlns:a16="http://schemas.microsoft.com/office/drawing/2014/main" xmlns="" id="{1AA09CBE-D4E2-4EF4-ACE0-00E8BA0BA705}"/>
              </a:ext>
            </a:extLst>
          </p:cNvPr>
          <p:cNvGrpSpPr/>
          <p:nvPr/>
        </p:nvGrpSpPr>
        <p:grpSpPr>
          <a:xfrm>
            <a:off x="2739256" y="1653887"/>
            <a:ext cx="2128877" cy="2122848"/>
            <a:chOff x="2739256" y="1653887"/>
            <a:chExt cx="2128877" cy="2122848"/>
          </a:xfrm>
          <a:effectLst>
            <a:outerShdw blurRad="50800" dist="38100" dir="2700000" algn="tl" rotWithShape="0">
              <a:prstClr val="black">
                <a:alpha val="40000"/>
              </a:prstClr>
            </a:outerShdw>
          </a:effectLst>
        </p:grpSpPr>
        <p:sp>
          <p:nvSpPr>
            <p:cNvPr id="8" name="Прямоугольник 7"/>
            <p:cNvSpPr/>
            <p:nvPr/>
          </p:nvSpPr>
          <p:spPr>
            <a:xfrm>
              <a:off x="2739256" y="1653887"/>
              <a:ext cx="2128877" cy="2122848"/>
            </a:xfrm>
            <a:prstGeom prst="rect">
              <a:avLst/>
            </a:prstGeom>
            <a:solidFill>
              <a:srgbClr val="FFFFFF"/>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777614" y="1692718"/>
              <a:ext cx="2051635" cy="2042341"/>
            </a:xfrm>
            <a:prstGeom prst="rect">
              <a:avLst/>
            </a:prstGeom>
            <a:noFill/>
            <a:ln w="9525">
              <a:noFill/>
              <a:miter lim="800000"/>
              <a:headEnd/>
              <a:tailEnd/>
            </a:ln>
          </p:spPr>
        </p:pic>
      </p:grpSp>
      <p:pic>
        <p:nvPicPr>
          <p:cNvPr id="10" name="Рисунок 9" descr="hg_dep_neao_2015_amap.GIF"/>
          <p:cNvPicPr>
            <a:picLocks noChangeAspect="1"/>
          </p:cNvPicPr>
          <p:nvPr/>
        </p:nvPicPr>
        <p:blipFill>
          <a:blip r:embed="rId4" cstate="print"/>
          <a:stretch>
            <a:fillRect/>
          </a:stretch>
        </p:blipFill>
        <p:spPr>
          <a:xfrm>
            <a:off x="375210" y="1660230"/>
            <a:ext cx="2123810" cy="2123810"/>
          </a:xfrm>
          <a:prstGeom prst="rect">
            <a:avLst/>
          </a:prstGeom>
          <a:ln w="0">
            <a:solidFill>
              <a:schemeClr val="tx1"/>
            </a:solidFill>
          </a:ln>
          <a:effectLst>
            <a:outerShdw blurRad="50800" dist="38100" dir="2700000" algn="tl" rotWithShape="0">
              <a:prstClr val="black">
                <a:alpha val="40000"/>
              </a:prstClr>
            </a:outerShdw>
          </a:effectLst>
        </p:spPr>
      </p:pic>
      <p:pic>
        <p:nvPicPr>
          <p:cNvPr id="12" name="Рисунок 11" descr="hg_dep_neao_legend.GIF"/>
          <p:cNvPicPr>
            <a:picLocks noChangeAspect="1"/>
          </p:cNvPicPr>
          <p:nvPr/>
        </p:nvPicPr>
        <p:blipFill>
          <a:blip r:embed="rId5" cstate="print"/>
          <a:stretch>
            <a:fillRect/>
          </a:stretch>
        </p:blipFill>
        <p:spPr>
          <a:xfrm>
            <a:off x="475878" y="3859833"/>
            <a:ext cx="1922475" cy="157643"/>
          </a:xfrm>
          <a:prstGeom prst="rect">
            <a:avLst/>
          </a:prstGeom>
          <a:effectLst>
            <a:outerShdw blurRad="50800" dist="38100" dir="2700000" algn="tl" rotWithShape="0">
              <a:prstClr val="black">
                <a:alpha val="40000"/>
              </a:prstClr>
            </a:outerShdw>
          </a:effectLst>
        </p:spPr>
      </p:pic>
      <p:sp>
        <p:nvSpPr>
          <p:cNvPr id="16" name="Text Box 4"/>
          <p:cNvSpPr txBox="1">
            <a:spLocks noChangeArrowheads="1"/>
          </p:cNvSpPr>
          <p:nvPr/>
        </p:nvSpPr>
        <p:spPr bwMode="auto">
          <a:xfrm>
            <a:off x="257844" y="1096332"/>
            <a:ext cx="2323638" cy="523220"/>
          </a:xfrm>
          <a:prstGeom prst="rect">
            <a:avLst/>
          </a:prstGeom>
          <a:noFill/>
          <a:ln w="9525">
            <a:noFill/>
            <a:miter lim="800000"/>
            <a:headEnd/>
            <a:tailEnd/>
          </a:ln>
          <a:effectLst/>
        </p:spPr>
        <p:txBody>
          <a:bodyPr wrap="square">
            <a:spAutoFit/>
          </a:bodyPr>
          <a:lstStyle/>
          <a:p>
            <a:pPr algn="ctr"/>
            <a:r>
              <a:rPr lang="en-US" sz="1400" dirty="0"/>
              <a:t>Hg deposition to the North East Atlantic (2015)</a:t>
            </a:r>
            <a:endParaRPr lang="ru-RU" sz="1400" dirty="0"/>
          </a:p>
        </p:txBody>
      </p:sp>
      <p:pic>
        <p:nvPicPr>
          <p:cNvPr id="19" name="Рисунок 18" descr="hg_dep_neao_amap_04x04.gif"/>
          <p:cNvPicPr>
            <a:picLocks noChangeAspect="1"/>
          </p:cNvPicPr>
          <p:nvPr/>
        </p:nvPicPr>
        <p:blipFill>
          <a:blip r:embed="rId6" cstate="print"/>
          <a:stretch>
            <a:fillRect/>
          </a:stretch>
        </p:blipFill>
        <p:spPr>
          <a:xfrm>
            <a:off x="374131" y="1659331"/>
            <a:ext cx="2124000" cy="2124000"/>
          </a:xfrm>
          <a:prstGeom prst="rect">
            <a:avLst/>
          </a:prstGeom>
          <a:ln w="0">
            <a:solidFill>
              <a:schemeClr val="tx1"/>
            </a:solidFill>
          </a:ln>
          <a:effectLst>
            <a:outerShdw blurRad="50800" dist="38100" dir="2700000" algn="tl" rotWithShape="0">
              <a:prstClr val="black">
                <a:alpha val="40000"/>
              </a:prstClr>
            </a:outerShdw>
          </a:effectLst>
        </p:spPr>
      </p:pic>
      <p:sp>
        <p:nvSpPr>
          <p:cNvPr id="7" name="Rectangle 8"/>
          <p:cNvSpPr txBox="1">
            <a:spLocks noChangeArrowheads="1"/>
          </p:cNvSpPr>
          <p:nvPr/>
        </p:nvSpPr>
        <p:spPr bwMode="auto">
          <a:xfrm>
            <a:off x="13" y="288001"/>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rPr>
              <a:t>Case study for Norway : </a:t>
            </a:r>
            <a:r>
              <a:rPr lang="en-US" sz="2800" kern="0" dirty="0">
                <a:solidFill>
                  <a:schemeClr val="tx2"/>
                </a:solidFill>
                <a:ea typeface="+mj-ea"/>
                <a:cs typeface="+mj-cs"/>
              </a:rPr>
              <a:t>Hg deposition to aquatic regions</a:t>
            </a:r>
            <a:endParaRPr lang="en-GB" sz="2800" kern="0" dirty="0">
              <a:solidFill>
                <a:schemeClr val="tx2"/>
              </a:solidFill>
              <a:ea typeface="+mj-ea"/>
              <a:cs typeface="+mj-cs"/>
            </a:endParaRPr>
          </a:p>
        </p:txBody>
      </p:sp>
      <p:sp>
        <p:nvSpPr>
          <p:cNvPr id="4" name="Text Box 43"/>
          <p:cNvSpPr txBox="1">
            <a:spLocks noChangeArrowheads="1"/>
          </p:cNvSpPr>
          <p:nvPr/>
        </p:nvSpPr>
        <p:spPr bwMode="auto">
          <a:xfrm>
            <a:off x="5254545" y="3817897"/>
            <a:ext cx="3692605" cy="907941"/>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Note:</a:t>
            </a:r>
          </a:p>
          <a:p>
            <a:pPr marL="271463" indent="-271463">
              <a:spcBef>
                <a:spcPts val="600"/>
              </a:spcBef>
              <a:buClr>
                <a:schemeClr val="tx2"/>
              </a:buClr>
              <a:buFontTx/>
              <a:buChar char="•"/>
              <a:tabLst>
                <a:tab pos="271463" algn="l"/>
              </a:tabLst>
            </a:pPr>
            <a:r>
              <a:rPr lang="en-US" sz="1600" dirty="0"/>
              <a:t>Hg levels in fish generally correlate with Hg atmospheric loads</a:t>
            </a:r>
            <a:endParaRPr lang="en-US" sz="1600" dirty="0">
              <a:solidFill>
                <a:srgbClr val="6600FF"/>
              </a:solidFill>
            </a:endParaRPr>
          </a:p>
        </p:txBody>
      </p:sp>
      <p:pic>
        <p:nvPicPr>
          <p:cNvPr id="35842" name="Picture 2"/>
          <p:cNvPicPr>
            <a:picLocks noChangeAspect="1" noChangeArrowheads="1"/>
          </p:cNvPicPr>
          <p:nvPr/>
        </p:nvPicPr>
        <p:blipFill>
          <a:blip r:embed="rId7" cstate="print"/>
          <a:srcRect/>
          <a:stretch>
            <a:fillRect/>
          </a:stretch>
        </p:blipFill>
        <p:spPr bwMode="auto">
          <a:xfrm>
            <a:off x="5404332" y="1586234"/>
            <a:ext cx="3200953" cy="2185701"/>
          </a:xfrm>
          <a:prstGeom prst="rect">
            <a:avLst/>
          </a:prstGeom>
          <a:noFill/>
          <a:ln w="9525">
            <a:noFill/>
            <a:miter lim="800000"/>
            <a:headEnd/>
            <a:tailEnd/>
          </a:ln>
          <a:effectLst/>
        </p:spPr>
      </p:pic>
      <p:sp>
        <p:nvSpPr>
          <p:cNvPr id="21" name="Text Box 4"/>
          <p:cNvSpPr txBox="1">
            <a:spLocks noChangeArrowheads="1"/>
          </p:cNvSpPr>
          <p:nvPr/>
        </p:nvSpPr>
        <p:spPr bwMode="auto">
          <a:xfrm>
            <a:off x="5929100" y="1086301"/>
            <a:ext cx="2008221" cy="523220"/>
          </a:xfrm>
          <a:prstGeom prst="rect">
            <a:avLst/>
          </a:prstGeom>
          <a:noFill/>
          <a:ln w="9525">
            <a:noFill/>
            <a:miter lim="800000"/>
            <a:headEnd/>
            <a:tailEnd/>
          </a:ln>
          <a:effectLst/>
        </p:spPr>
        <p:txBody>
          <a:bodyPr wrap="square">
            <a:spAutoFit/>
          </a:bodyPr>
          <a:lstStyle/>
          <a:p>
            <a:pPr algn="ctr"/>
            <a:r>
              <a:rPr lang="en-US" sz="1400" dirty="0"/>
              <a:t>Mean Hg deposition vs. Hg concentration in fish </a:t>
            </a:r>
            <a:endParaRPr lang="ru-RU" sz="1400" dirty="0"/>
          </a:p>
        </p:txBody>
      </p:sp>
      <p:sp>
        <p:nvSpPr>
          <p:cNvPr id="17" name="Text Box 4">
            <a:extLst>
              <a:ext uri="{FF2B5EF4-FFF2-40B4-BE49-F238E27FC236}">
                <a16:creationId xmlns:a16="http://schemas.microsoft.com/office/drawing/2014/main" xmlns="" id="{1719F24E-0C05-4683-928F-3C520F157BE4}"/>
              </a:ext>
            </a:extLst>
          </p:cNvPr>
          <p:cNvSpPr txBox="1">
            <a:spLocks noChangeArrowheads="1"/>
          </p:cNvSpPr>
          <p:nvPr/>
        </p:nvSpPr>
        <p:spPr bwMode="auto">
          <a:xfrm>
            <a:off x="2670814" y="3832919"/>
            <a:ext cx="2197319" cy="523220"/>
          </a:xfrm>
          <a:prstGeom prst="rect">
            <a:avLst/>
          </a:prstGeom>
          <a:noFill/>
          <a:ln w="9525">
            <a:noFill/>
            <a:miter lim="800000"/>
            <a:headEnd/>
            <a:tailEnd/>
          </a:ln>
          <a:effectLst/>
        </p:spPr>
        <p:txBody>
          <a:bodyPr wrap="square">
            <a:spAutoFit/>
          </a:bodyPr>
          <a:lstStyle/>
          <a:p>
            <a:pPr algn="ctr"/>
            <a:r>
              <a:rPr lang="en-US" sz="1400" i="1" dirty="0">
                <a:solidFill>
                  <a:srgbClr val="003399"/>
                </a:solidFill>
              </a:rPr>
              <a:t>Fish measurements</a:t>
            </a:r>
          </a:p>
          <a:p>
            <a:pPr algn="ctr"/>
            <a:r>
              <a:rPr lang="en-US" sz="1400" i="1" dirty="0">
                <a:solidFill>
                  <a:srgbClr val="003399"/>
                </a:solidFill>
              </a:rPr>
              <a:t>(Ho et al., 2021)</a:t>
            </a:r>
            <a:endParaRPr lang="ru-RU" sz="1400" i="1" dirty="0">
              <a:solidFill>
                <a:srgbClr val="003399"/>
              </a:solidFill>
            </a:endParaRPr>
          </a:p>
        </p:txBody>
      </p:sp>
      <p:sp>
        <p:nvSpPr>
          <p:cNvPr id="20" name="Text Box 4">
            <a:extLst>
              <a:ext uri="{FF2B5EF4-FFF2-40B4-BE49-F238E27FC236}">
                <a16:creationId xmlns:a16="http://schemas.microsoft.com/office/drawing/2014/main" xmlns="" id="{BA7B4440-05A2-4234-8E15-5BB3D6E52C70}"/>
              </a:ext>
            </a:extLst>
          </p:cNvPr>
          <p:cNvSpPr txBox="1">
            <a:spLocks noChangeArrowheads="1"/>
          </p:cNvSpPr>
          <p:nvPr/>
        </p:nvSpPr>
        <p:spPr bwMode="auto">
          <a:xfrm>
            <a:off x="-66734" y="4061765"/>
            <a:ext cx="3070249" cy="477054"/>
          </a:xfrm>
          <a:prstGeom prst="rect">
            <a:avLst/>
          </a:prstGeom>
          <a:noFill/>
          <a:ln w="9525">
            <a:noFill/>
            <a:miter lim="800000"/>
            <a:headEnd/>
            <a:tailEnd/>
          </a:ln>
          <a:effectLst/>
        </p:spPr>
        <p:txBody>
          <a:bodyPr wrap="square">
            <a:spAutoFit/>
          </a:bodyPr>
          <a:lstStyle/>
          <a:p>
            <a:pPr algn="ctr"/>
            <a:r>
              <a:rPr lang="en-US" sz="1400" i="1" dirty="0">
                <a:solidFill>
                  <a:srgbClr val="003399"/>
                </a:solidFill>
              </a:rPr>
              <a:t>Multi-model simulations</a:t>
            </a:r>
          </a:p>
          <a:p>
            <a:pPr algn="ctr"/>
            <a:r>
              <a:rPr lang="en-US" sz="1000" i="1" dirty="0">
                <a:solidFill>
                  <a:srgbClr val="003399"/>
                </a:solidFill>
              </a:rPr>
              <a:t>(GLEMOS, GEM-MACH-Hg, GEOS-</a:t>
            </a:r>
            <a:r>
              <a:rPr lang="en-US" sz="1000" i="1" dirty="0" err="1">
                <a:solidFill>
                  <a:srgbClr val="003399"/>
                </a:solidFill>
              </a:rPr>
              <a:t>Chem</a:t>
            </a:r>
            <a:r>
              <a:rPr lang="en-US" sz="1000" i="1" dirty="0">
                <a:solidFill>
                  <a:srgbClr val="003399"/>
                </a:solidFill>
              </a:rPr>
              <a:t>, DEHM)</a:t>
            </a:r>
            <a:endParaRPr lang="ru-RU" sz="1000" i="1" dirty="0">
              <a:solidFill>
                <a:srgbClr val="003399"/>
              </a:solidFill>
            </a:endParaRPr>
          </a:p>
        </p:txBody>
      </p:sp>
      <p:pic>
        <p:nvPicPr>
          <p:cNvPr id="18" name="Picture 82" descr="Bigeye_tuna"/>
          <p:cNvPicPr>
            <a:picLocks noChangeAspect="1" noChangeArrowheads="1"/>
          </p:cNvPicPr>
          <p:nvPr/>
        </p:nvPicPr>
        <p:blipFill>
          <a:blip r:embed="rId8" cstate="print"/>
          <a:srcRect/>
          <a:stretch>
            <a:fillRect/>
          </a:stretch>
        </p:blipFill>
        <p:spPr bwMode="auto">
          <a:xfrm>
            <a:off x="2959170" y="3450245"/>
            <a:ext cx="231270" cy="113760"/>
          </a:xfrm>
          <a:prstGeom prst="rect">
            <a:avLst/>
          </a:prstGeom>
          <a:noFill/>
        </p:spPr>
      </p:pic>
      <p:pic>
        <p:nvPicPr>
          <p:cNvPr id="22" name="Picture 82" descr="Bigeye_tuna"/>
          <p:cNvPicPr>
            <a:picLocks noChangeAspect="1" noChangeArrowheads="1"/>
          </p:cNvPicPr>
          <p:nvPr/>
        </p:nvPicPr>
        <p:blipFill>
          <a:blip r:embed="rId9" cstate="print"/>
          <a:srcRect/>
          <a:stretch>
            <a:fillRect/>
          </a:stretch>
        </p:blipFill>
        <p:spPr bwMode="auto">
          <a:xfrm>
            <a:off x="2928010" y="3555622"/>
            <a:ext cx="161013" cy="79201"/>
          </a:xfrm>
          <a:prstGeom prst="rect">
            <a:avLst/>
          </a:prstGeom>
          <a:noFill/>
        </p:spPr>
      </p:pic>
    </p:spTree>
    <p:extLst>
      <p:ext uri="{BB962C8B-B14F-4D97-AF65-F5344CB8AC3E}">
        <p14:creationId xmlns:p14="http://schemas.microsoft.com/office/powerpoint/2010/main" val="23603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4952854" y="932104"/>
            <a:ext cx="2985555" cy="307777"/>
          </a:xfrm>
          <a:prstGeom prst="rect">
            <a:avLst/>
          </a:prstGeom>
          <a:noFill/>
          <a:ln w="9525">
            <a:noFill/>
            <a:miter lim="800000"/>
            <a:headEnd/>
            <a:tailEnd/>
          </a:ln>
          <a:effectLst/>
        </p:spPr>
        <p:txBody>
          <a:bodyPr wrap="square">
            <a:spAutoFit/>
          </a:bodyPr>
          <a:lstStyle/>
          <a:p>
            <a:pPr algn="ctr"/>
            <a:r>
              <a:rPr lang="en-US" sz="1400" dirty="0"/>
              <a:t>Hg atmospheric deposition (GLEMOS)</a:t>
            </a:r>
            <a:endParaRPr lang="ru-RU" sz="1400" dirty="0"/>
          </a:p>
        </p:txBody>
      </p:sp>
      <p:sp>
        <p:nvSpPr>
          <p:cNvPr id="7" name="Rectangle 8"/>
          <p:cNvSpPr txBox="1">
            <a:spLocks noChangeArrowheads="1"/>
          </p:cNvSpPr>
          <p:nvPr/>
        </p:nvSpPr>
        <p:spPr bwMode="auto">
          <a:xfrm>
            <a:off x="13" y="288001"/>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rPr>
              <a:t>Case study for Norway : </a:t>
            </a:r>
            <a:r>
              <a:rPr lang="en-US" sz="2800" kern="0" dirty="0">
                <a:solidFill>
                  <a:schemeClr val="tx2"/>
                </a:solidFill>
                <a:ea typeface="+mj-ea"/>
                <a:cs typeface="+mj-cs"/>
              </a:rPr>
              <a:t>Long-term trends of Hg pollution</a:t>
            </a:r>
            <a:endParaRPr lang="en-GB" sz="2800" kern="0" dirty="0">
              <a:solidFill>
                <a:schemeClr val="tx2"/>
              </a:solidFill>
              <a:ea typeface="+mj-ea"/>
              <a:cs typeface="+mj-cs"/>
            </a:endParaRPr>
          </a:p>
        </p:txBody>
      </p:sp>
      <p:grpSp>
        <p:nvGrpSpPr>
          <p:cNvPr id="2" name="Группа 32">
            <a:extLst>
              <a:ext uri="{FF2B5EF4-FFF2-40B4-BE49-F238E27FC236}">
                <a16:creationId xmlns:a16="http://schemas.microsoft.com/office/drawing/2014/main" xmlns="" id="{2F58356F-E7FA-4FED-AAD7-451D9C3BE61D}"/>
              </a:ext>
            </a:extLst>
          </p:cNvPr>
          <p:cNvGrpSpPr/>
          <p:nvPr/>
        </p:nvGrpSpPr>
        <p:grpSpPr>
          <a:xfrm>
            <a:off x="4034752" y="1386874"/>
            <a:ext cx="4821759" cy="2592000"/>
            <a:chOff x="4034752" y="1488474"/>
            <a:chExt cx="4821759" cy="2592000"/>
          </a:xfrm>
        </p:grpSpPr>
        <p:pic>
          <p:nvPicPr>
            <p:cNvPr id="22" name="Рисунок 21" descr="hg_dep_2000_norway.GIF"/>
            <p:cNvPicPr>
              <a:picLocks noChangeAspect="1"/>
            </p:cNvPicPr>
            <p:nvPr/>
          </p:nvPicPr>
          <p:blipFill>
            <a:blip r:embed="rId3" cstate="print"/>
            <a:stretch>
              <a:fillRect/>
            </a:stretch>
          </p:blipFill>
          <p:spPr>
            <a:xfrm>
              <a:off x="4034752" y="1488474"/>
              <a:ext cx="2760383" cy="2592000"/>
            </a:xfrm>
            <a:prstGeom prst="rect">
              <a:avLst/>
            </a:prstGeom>
            <a:effectLst>
              <a:outerShdw blurRad="50800" dist="38100" dir="8100000" algn="tr" rotWithShape="0">
                <a:prstClr val="black">
                  <a:alpha val="40000"/>
                </a:prstClr>
              </a:outerShdw>
            </a:effectLst>
          </p:spPr>
        </p:pic>
        <p:pic>
          <p:nvPicPr>
            <p:cNvPr id="23" name="Рисунок 22" descr="hg_dep_2015_norway2.GIF"/>
            <p:cNvPicPr>
              <a:picLocks noChangeAspect="1"/>
            </p:cNvPicPr>
            <p:nvPr/>
          </p:nvPicPr>
          <p:blipFill>
            <a:blip r:embed="rId4" cstate="print"/>
            <a:stretch>
              <a:fillRect/>
            </a:stretch>
          </p:blipFill>
          <p:spPr>
            <a:xfrm>
              <a:off x="6096127" y="1488474"/>
              <a:ext cx="2760384" cy="2592000"/>
            </a:xfrm>
            <a:prstGeom prst="rect">
              <a:avLst/>
            </a:prstGeom>
            <a:effectLst>
              <a:outerShdw blurRad="50800" dist="38100" dir="8100000" algn="tr" rotWithShape="0">
                <a:prstClr val="black">
                  <a:alpha val="40000"/>
                </a:prstClr>
              </a:outerShdw>
            </a:effectLst>
          </p:spPr>
        </p:pic>
      </p:grpSp>
      <p:pic>
        <p:nvPicPr>
          <p:cNvPr id="25" name="Рисунок 24" descr="hg_dep_norway_legend.GIF"/>
          <p:cNvPicPr>
            <a:picLocks noChangeAspect="1"/>
          </p:cNvPicPr>
          <p:nvPr/>
        </p:nvPicPr>
        <p:blipFill>
          <a:blip r:embed="rId5" cstate="print"/>
          <a:stretch>
            <a:fillRect/>
          </a:stretch>
        </p:blipFill>
        <p:spPr>
          <a:xfrm>
            <a:off x="5111640" y="4024423"/>
            <a:ext cx="2667982" cy="218775"/>
          </a:xfrm>
          <a:prstGeom prst="rect">
            <a:avLst/>
          </a:prstGeom>
        </p:spPr>
      </p:pic>
      <p:sp>
        <p:nvSpPr>
          <p:cNvPr id="26" name="Text Box 4"/>
          <p:cNvSpPr txBox="1">
            <a:spLocks noChangeArrowheads="1"/>
          </p:cNvSpPr>
          <p:nvPr/>
        </p:nvSpPr>
        <p:spPr bwMode="auto">
          <a:xfrm>
            <a:off x="4927456" y="1212034"/>
            <a:ext cx="974974" cy="307777"/>
          </a:xfrm>
          <a:prstGeom prst="rect">
            <a:avLst/>
          </a:prstGeom>
          <a:noFill/>
          <a:ln w="9525">
            <a:noFill/>
            <a:miter lim="800000"/>
            <a:headEnd/>
            <a:tailEnd/>
          </a:ln>
          <a:effectLst/>
        </p:spPr>
        <p:txBody>
          <a:bodyPr wrap="square">
            <a:spAutoFit/>
          </a:bodyPr>
          <a:lstStyle/>
          <a:p>
            <a:pPr algn="ctr"/>
            <a:r>
              <a:rPr lang="en-US" sz="1400" dirty="0"/>
              <a:t>2000</a:t>
            </a:r>
            <a:endParaRPr lang="ru-RU" sz="1400" dirty="0"/>
          </a:p>
        </p:txBody>
      </p:sp>
      <p:sp>
        <p:nvSpPr>
          <p:cNvPr id="27" name="Text Box 4"/>
          <p:cNvSpPr txBox="1">
            <a:spLocks noChangeArrowheads="1"/>
          </p:cNvSpPr>
          <p:nvPr/>
        </p:nvSpPr>
        <p:spPr bwMode="auto">
          <a:xfrm>
            <a:off x="6988832" y="1212034"/>
            <a:ext cx="974974" cy="307777"/>
          </a:xfrm>
          <a:prstGeom prst="rect">
            <a:avLst/>
          </a:prstGeom>
          <a:noFill/>
          <a:ln w="9525">
            <a:noFill/>
            <a:miter lim="800000"/>
            <a:headEnd/>
            <a:tailEnd/>
          </a:ln>
          <a:effectLst/>
        </p:spPr>
        <p:txBody>
          <a:bodyPr wrap="square">
            <a:spAutoFit/>
          </a:bodyPr>
          <a:lstStyle/>
          <a:p>
            <a:pPr algn="ctr"/>
            <a:r>
              <a:rPr lang="en-US" sz="1400" dirty="0"/>
              <a:t>2015</a:t>
            </a:r>
            <a:endParaRPr lang="ru-RU" sz="1400" dirty="0"/>
          </a:p>
        </p:txBody>
      </p:sp>
      <p:sp>
        <p:nvSpPr>
          <p:cNvPr id="3" name="Овал 2">
            <a:extLst>
              <a:ext uri="{FF2B5EF4-FFF2-40B4-BE49-F238E27FC236}">
                <a16:creationId xmlns:a16="http://schemas.microsoft.com/office/drawing/2014/main" xmlns="" id="{4EFDF40D-ABDF-4BAC-8B35-E97DFA4ED196}"/>
              </a:ext>
            </a:extLst>
          </p:cNvPr>
          <p:cNvSpPr/>
          <p:nvPr/>
        </p:nvSpPr>
        <p:spPr>
          <a:xfrm rot="2181309">
            <a:off x="4783591" y="2121749"/>
            <a:ext cx="232425" cy="650319"/>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xmlns="" id="{DE74EE49-E554-481E-B1CD-624D30CEFD41}"/>
              </a:ext>
            </a:extLst>
          </p:cNvPr>
          <p:cNvSpPr/>
          <p:nvPr/>
        </p:nvSpPr>
        <p:spPr>
          <a:xfrm rot="2181309">
            <a:off x="6844966" y="2121749"/>
            <a:ext cx="232425" cy="650319"/>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 стрелкой 23">
            <a:extLst>
              <a:ext uri="{FF2B5EF4-FFF2-40B4-BE49-F238E27FC236}">
                <a16:creationId xmlns:a16="http://schemas.microsoft.com/office/drawing/2014/main" xmlns="" id="{27258F59-2B9E-4F78-96D1-89B12C23A2E5}"/>
              </a:ext>
            </a:extLst>
          </p:cNvPr>
          <p:cNvCxnSpPr>
            <a:cxnSpLocks/>
          </p:cNvCxnSpPr>
          <p:nvPr/>
        </p:nvCxnSpPr>
        <p:spPr>
          <a:xfrm flipH="1" flipV="1">
            <a:off x="3775362" y="2366225"/>
            <a:ext cx="946794" cy="131464"/>
          </a:xfrm>
          <a:prstGeom prst="straightConnector1">
            <a:avLst/>
          </a:prstGeom>
          <a:ln w="22225">
            <a:solidFill>
              <a:srgbClr val="003399"/>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Овал 30">
            <a:extLst>
              <a:ext uri="{FF2B5EF4-FFF2-40B4-BE49-F238E27FC236}">
                <a16:creationId xmlns:a16="http://schemas.microsoft.com/office/drawing/2014/main" xmlns="" id="{B0EFDB93-9A14-4EE8-B953-D19E64C63564}"/>
              </a:ext>
            </a:extLst>
          </p:cNvPr>
          <p:cNvSpPr/>
          <p:nvPr/>
        </p:nvSpPr>
        <p:spPr>
          <a:xfrm rot="983312">
            <a:off x="4404049" y="3518692"/>
            <a:ext cx="291263" cy="232204"/>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extLst>
              <a:ext uri="{FF2B5EF4-FFF2-40B4-BE49-F238E27FC236}">
                <a16:creationId xmlns:a16="http://schemas.microsoft.com/office/drawing/2014/main" xmlns="" id="{4C88B9A8-2560-4199-87E1-A62678DD1C49}"/>
              </a:ext>
            </a:extLst>
          </p:cNvPr>
          <p:cNvSpPr/>
          <p:nvPr/>
        </p:nvSpPr>
        <p:spPr>
          <a:xfrm rot="983312">
            <a:off x="6464331" y="3518692"/>
            <a:ext cx="291263" cy="232204"/>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Прямая со стрелкой 34">
            <a:extLst>
              <a:ext uri="{FF2B5EF4-FFF2-40B4-BE49-F238E27FC236}">
                <a16:creationId xmlns:a16="http://schemas.microsoft.com/office/drawing/2014/main" xmlns="" id="{56334B73-5F2C-423E-A066-A35C1B1010D0}"/>
              </a:ext>
            </a:extLst>
          </p:cNvPr>
          <p:cNvCxnSpPr>
            <a:cxnSpLocks/>
            <a:stCxn id="31" idx="3"/>
          </p:cNvCxnSpPr>
          <p:nvPr/>
        </p:nvCxnSpPr>
        <p:spPr>
          <a:xfrm flipH="1">
            <a:off x="3473451" y="3684500"/>
            <a:ext cx="954272" cy="414560"/>
          </a:xfrm>
          <a:prstGeom prst="straightConnector1">
            <a:avLst/>
          </a:prstGeom>
          <a:ln w="22225">
            <a:solidFill>
              <a:srgbClr val="003399"/>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Text Box 43">
            <a:extLst>
              <a:ext uri="{FF2B5EF4-FFF2-40B4-BE49-F238E27FC236}">
                <a16:creationId xmlns:a16="http://schemas.microsoft.com/office/drawing/2014/main" xmlns="" id="{8CB2644E-8408-4976-96EF-934B4B939C8B}"/>
              </a:ext>
            </a:extLst>
          </p:cNvPr>
          <p:cNvSpPr txBox="1">
            <a:spLocks noChangeArrowheads="1"/>
          </p:cNvSpPr>
          <p:nvPr/>
        </p:nvSpPr>
        <p:spPr bwMode="auto">
          <a:xfrm>
            <a:off x="4180352" y="4109108"/>
            <a:ext cx="4417548" cy="907941"/>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Note:</a:t>
            </a:r>
          </a:p>
          <a:p>
            <a:pPr marL="271463" indent="-271463">
              <a:spcBef>
                <a:spcPts val="600"/>
              </a:spcBef>
              <a:buClr>
                <a:schemeClr val="tx2"/>
              </a:buClr>
              <a:buFontTx/>
              <a:buChar char="•"/>
              <a:tabLst>
                <a:tab pos="271463" algn="l"/>
              </a:tabLst>
            </a:pPr>
            <a:r>
              <a:rPr lang="en-US" sz="1600" dirty="0"/>
              <a:t>Reduction of Hg levels in fish is stronger than decrease of Hg deposition</a:t>
            </a:r>
            <a:endParaRPr lang="en-US" sz="1600" dirty="0">
              <a:solidFill>
                <a:srgbClr val="6600FF"/>
              </a:solidFill>
            </a:endParaRPr>
          </a:p>
        </p:txBody>
      </p:sp>
      <p:pic>
        <p:nvPicPr>
          <p:cNvPr id="28" name="Picture 82" descr="Bigeye_tuna"/>
          <p:cNvPicPr>
            <a:picLocks noChangeAspect="1" noChangeArrowheads="1"/>
          </p:cNvPicPr>
          <p:nvPr/>
        </p:nvPicPr>
        <p:blipFill>
          <a:blip r:embed="rId6" cstate="print"/>
          <a:srcRect/>
          <a:stretch>
            <a:fillRect/>
          </a:stretch>
        </p:blipFill>
        <p:spPr bwMode="auto">
          <a:xfrm>
            <a:off x="4821963" y="2348886"/>
            <a:ext cx="231270" cy="113760"/>
          </a:xfrm>
          <a:prstGeom prst="rect">
            <a:avLst/>
          </a:prstGeom>
          <a:noFill/>
        </p:spPr>
      </p:pic>
      <p:pic>
        <p:nvPicPr>
          <p:cNvPr id="29" name="Picture 82" descr="Bigeye_tuna"/>
          <p:cNvPicPr>
            <a:picLocks noChangeAspect="1" noChangeArrowheads="1"/>
          </p:cNvPicPr>
          <p:nvPr/>
        </p:nvPicPr>
        <p:blipFill>
          <a:blip r:embed="rId7" cstate="print"/>
          <a:srcRect/>
          <a:stretch>
            <a:fillRect/>
          </a:stretch>
        </p:blipFill>
        <p:spPr bwMode="auto">
          <a:xfrm>
            <a:off x="4790803" y="2454263"/>
            <a:ext cx="161013" cy="79201"/>
          </a:xfrm>
          <a:prstGeom prst="rect">
            <a:avLst/>
          </a:prstGeom>
          <a:noFill/>
        </p:spPr>
      </p:pic>
      <p:pic>
        <p:nvPicPr>
          <p:cNvPr id="30" name="Picture 82" descr="Bigeye_tuna"/>
          <p:cNvPicPr>
            <a:picLocks noChangeAspect="1" noChangeArrowheads="1"/>
          </p:cNvPicPr>
          <p:nvPr/>
        </p:nvPicPr>
        <p:blipFill>
          <a:blip r:embed="rId6" cstate="print"/>
          <a:srcRect/>
          <a:stretch>
            <a:fillRect/>
          </a:stretch>
        </p:blipFill>
        <p:spPr bwMode="auto">
          <a:xfrm>
            <a:off x="6871148" y="2355118"/>
            <a:ext cx="231270" cy="113760"/>
          </a:xfrm>
          <a:prstGeom prst="rect">
            <a:avLst/>
          </a:prstGeom>
          <a:noFill/>
        </p:spPr>
      </p:pic>
      <p:pic>
        <p:nvPicPr>
          <p:cNvPr id="33" name="Picture 82" descr="Bigeye_tuna"/>
          <p:cNvPicPr>
            <a:picLocks noChangeAspect="1" noChangeArrowheads="1"/>
          </p:cNvPicPr>
          <p:nvPr/>
        </p:nvPicPr>
        <p:blipFill>
          <a:blip r:embed="rId7" cstate="print"/>
          <a:srcRect/>
          <a:stretch>
            <a:fillRect/>
          </a:stretch>
        </p:blipFill>
        <p:spPr bwMode="auto">
          <a:xfrm>
            <a:off x="6839988" y="2460495"/>
            <a:ext cx="161013" cy="79201"/>
          </a:xfrm>
          <a:prstGeom prst="rect">
            <a:avLst/>
          </a:prstGeom>
          <a:noFill/>
        </p:spPr>
      </p:pic>
      <p:pic>
        <p:nvPicPr>
          <p:cNvPr id="34" name="Picture 4"/>
          <p:cNvPicPr>
            <a:picLocks noChangeAspect="1" noChangeArrowheads="1"/>
          </p:cNvPicPr>
          <p:nvPr/>
        </p:nvPicPr>
        <p:blipFill>
          <a:blip r:embed="rId8" cstate="print"/>
          <a:srcRect/>
          <a:stretch>
            <a:fillRect/>
          </a:stretch>
        </p:blipFill>
        <p:spPr bwMode="auto">
          <a:xfrm>
            <a:off x="627029" y="3259711"/>
            <a:ext cx="2736000" cy="1668449"/>
          </a:xfrm>
          <a:prstGeom prst="rect">
            <a:avLst/>
          </a:prstGeom>
          <a:noFill/>
          <a:ln w="9525">
            <a:noFill/>
            <a:miter lim="800000"/>
            <a:headEnd/>
            <a:tailEnd/>
          </a:ln>
          <a:effectLst/>
        </p:spPr>
      </p:pic>
      <p:pic>
        <p:nvPicPr>
          <p:cNvPr id="36" name="Picture 3"/>
          <p:cNvPicPr>
            <a:picLocks noChangeAspect="1" noChangeArrowheads="1"/>
          </p:cNvPicPr>
          <p:nvPr/>
        </p:nvPicPr>
        <p:blipFill>
          <a:blip r:embed="rId9" cstate="print"/>
          <a:srcRect/>
          <a:stretch>
            <a:fillRect/>
          </a:stretch>
        </p:blipFill>
        <p:spPr bwMode="auto">
          <a:xfrm>
            <a:off x="627535" y="1184478"/>
            <a:ext cx="3070800" cy="1666276"/>
          </a:xfrm>
          <a:prstGeom prst="rect">
            <a:avLst/>
          </a:prstGeom>
          <a:noFill/>
          <a:ln w="9525">
            <a:noFill/>
            <a:miter lim="800000"/>
            <a:headEnd/>
            <a:tailEnd/>
          </a:ln>
          <a:effectLst/>
        </p:spPr>
      </p:pic>
      <p:sp>
        <p:nvSpPr>
          <p:cNvPr id="37" name="Text Box 4"/>
          <p:cNvSpPr txBox="1">
            <a:spLocks noChangeArrowheads="1"/>
          </p:cNvSpPr>
          <p:nvPr/>
        </p:nvSpPr>
        <p:spPr bwMode="auto">
          <a:xfrm>
            <a:off x="301500" y="949445"/>
            <a:ext cx="3731708" cy="307777"/>
          </a:xfrm>
          <a:prstGeom prst="rect">
            <a:avLst/>
          </a:prstGeom>
          <a:noFill/>
          <a:ln w="9525">
            <a:noFill/>
            <a:miter lim="800000"/>
            <a:headEnd/>
            <a:tailEnd/>
          </a:ln>
          <a:effectLst/>
        </p:spPr>
        <p:txBody>
          <a:bodyPr wrap="square">
            <a:spAutoFit/>
          </a:bodyPr>
          <a:lstStyle/>
          <a:p>
            <a:pPr algn="ctr"/>
            <a:r>
              <a:rPr lang="en-US" sz="1400" dirty="0"/>
              <a:t>Hg deposition vs. Hg in fish (</a:t>
            </a:r>
            <a:r>
              <a:rPr lang="en-US" sz="1400" i="1" dirty="0"/>
              <a:t>Greenland halibut </a:t>
            </a:r>
            <a:r>
              <a:rPr lang="en-US" sz="1400" dirty="0"/>
              <a:t>)</a:t>
            </a:r>
            <a:endParaRPr lang="ru-RU" sz="1400" dirty="0"/>
          </a:p>
        </p:txBody>
      </p:sp>
      <p:sp>
        <p:nvSpPr>
          <p:cNvPr id="38" name="Text Box 4">
            <a:extLst>
              <a:ext uri="{FF2B5EF4-FFF2-40B4-BE49-F238E27FC236}">
                <a16:creationId xmlns:a16="http://schemas.microsoft.com/office/drawing/2014/main" xmlns="" id="{4D4F9449-0979-484D-8E1D-A46CF4DFFAAF}"/>
              </a:ext>
            </a:extLst>
          </p:cNvPr>
          <p:cNvSpPr txBox="1">
            <a:spLocks noChangeArrowheads="1"/>
          </p:cNvSpPr>
          <p:nvPr/>
        </p:nvSpPr>
        <p:spPr bwMode="auto">
          <a:xfrm>
            <a:off x="632707" y="3006268"/>
            <a:ext cx="3069294" cy="307777"/>
          </a:xfrm>
          <a:prstGeom prst="rect">
            <a:avLst/>
          </a:prstGeom>
          <a:noFill/>
          <a:ln w="9525">
            <a:noFill/>
            <a:miter lim="800000"/>
            <a:headEnd/>
            <a:tailEnd/>
          </a:ln>
          <a:effectLst/>
        </p:spPr>
        <p:txBody>
          <a:bodyPr wrap="square">
            <a:spAutoFit/>
          </a:bodyPr>
          <a:lstStyle/>
          <a:p>
            <a:pPr algn="ctr"/>
            <a:r>
              <a:rPr lang="en-US" sz="1400" dirty="0"/>
              <a:t>Hg wet deposition (</a:t>
            </a:r>
            <a:r>
              <a:rPr lang="en-US" sz="1400" dirty="0" err="1"/>
              <a:t>Birkenes</a:t>
            </a:r>
            <a:r>
              <a:rPr lang="en-US" sz="1400" dirty="0"/>
              <a:t>/Lista)</a:t>
            </a:r>
            <a:endParaRPr lang="ru-RU" sz="1400" dirty="0"/>
          </a:p>
        </p:txBody>
      </p:sp>
    </p:spTree>
    <p:extLst>
      <p:ext uri="{BB962C8B-B14F-4D97-AF65-F5344CB8AC3E}">
        <p14:creationId xmlns:p14="http://schemas.microsoft.com/office/powerpoint/2010/main" val="243917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txBox="1">
            <a:spLocks noChangeArrowheads="1"/>
          </p:cNvSpPr>
          <p:nvPr/>
        </p:nvSpPr>
        <p:spPr bwMode="auto">
          <a:xfrm>
            <a:off x="13" y="288000"/>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kern="0" dirty="0">
                <a:solidFill>
                  <a:schemeClr val="tx2"/>
                </a:solidFill>
                <a:ea typeface="+mj-ea"/>
                <a:cs typeface="+mj-cs"/>
              </a:rPr>
              <a:t>Further directions of Hg research</a:t>
            </a:r>
            <a:endParaRPr lang="en-GB" sz="3200" kern="0" dirty="0">
              <a:solidFill>
                <a:schemeClr val="tx2"/>
              </a:solidFill>
              <a:ea typeface="+mj-ea"/>
              <a:cs typeface="+mj-cs"/>
            </a:endParaRPr>
          </a:p>
        </p:txBody>
      </p:sp>
      <p:sp>
        <p:nvSpPr>
          <p:cNvPr id="6" name="Text Box 43">
            <a:extLst>
              <a:ext uri="{FF2B5EF4-FFF2-40B4-BE49-F238E27FC236}">
                <a16:creationId xmlns:a16="http://schemas.microsoft.com/office/drawing/2014/main" xmlns="" id="{6917A323-DAE7-4AC8-8411-8286D31895B5}"/>
              </a:ext>
            </a:extLst>
          </p:cNvPr>
          <p:cNvSpPr txBox="1">
            <a:spLocks noChangeArrowheads="1"/>
          </p:cNvSpPr>
          <p:nvPr/>
        </p:nvSpPr>
        <p:spPr bwMode="auto">
          <a:xfrm>
            <a:off x="1203058" y="1334722"/>
            <a:ext cx="7059915" cy="2793072"/>
          </a:xfrm>
          <a:prstGeom prst="rect">
            <a:avLst/>
          </a:prstGeom>
          <a:noFill/>
          <a:ln w="9525">
            <a:noFill/>
            <a:miter lim="800000"/>
            <a:headEnd/>
            <a:tailEnd/>
          </a:ln>
        </p:spPr>
        <p:txBody>
          <a:bodyPr wrap="square" lIns="68580" tIns="34290" rIns="68580" bIns="34290">
            <a:spAutoFit/>
          </a:bodyPr>
          <a:lstStyle/>
          <a:p>
            <a:pPr marL="270000" indent="-270000">
              <a:spcBef>
                <a:spcPts val="600"/>
              </a:spcBef>
              <a:buClr>
                <a:schemeClr val="tx2"/>
              </a:buClr>
              <a:buFont typeface="Wingdings" pitchFamily="2" charset="2"/>
              <a:buChar char="§"/>
              <a:tabLst>
                <a:tab pos="203597" algn="l"/>
              </a:tabLst>
            </a:pPr>
            <a:r>
              <a:rPr lang="en-US" dirty="0">
                <a:ea typeface="Tahoma" panose="020B0604030504040204" pitchFamily="34" charset="0"/>
                <a:cs typeface="Calibri" panose="020F0502020204030204" pitchFamily="34" charset="0"/>
              </a:rPr>
              <a:t>Further study of </a:t>
            </a:r>
            <a:r>
              <a:rPr lang="en-US" dirty="0">
                <a:solidFill>
                  <a:srgbClr val="6600FF"/>
                </a:solidFill>
                <a:ea typeface="Tahoma" panose="020B0604030504040204" pitchFamily="34" charset="0"/>
                <a:cs typeface="Calibri" panose="020F0502020204030204" pitchFamily="34" charset="0"/>
              </a:rPr>
              <a:t>Hg atmospheric chemistry </a:t>
            </a:r>
            <a:r>
              <a:rPr lang="en-US" dirty="0">
                <a:ea typeface="Tahoma" panose="020B0604030504040204" pitchFamily="34" charset="0"/>
                <a:cs typeface="Calibri" panose="020F0502020204030204" pitchFamily="34" charset="0"/>
              </a:rPr>
              <a:t>in co-operation with other research groups</a:t>
            </a:r>
          </a:p>
          <a:p>
            <a:pPr marL="727200" lvl="1" indent="-270000">
              <a:spcBef>
                <a:spcPts val="600"/>
              </a:spcBef>
              <a:buClr>
                <a:schemeClr val="tx2"/>
              </a:buClr>
              <a:buFontTx/>
              <a:buChar char="•"/>
              <a:tabLst>
                <a:tab pos="203597" algn="l"/>
              </a:tabLst>
            </a:pPr>
            <a:r>
              <a:rPr lang="en-US" altLang="ru-RU" sz="1400" i="1" dirty="0"/>
              <a:t>Numerical  experiments with new proposed </a:t>
            </a:r>
            <a:r>
              <a:rPr lang="en-US" altLang="ru-RU" sz="1400" i="1" dirty="0">
                <a:solidFill>
                  <a:srgbClr val="6600FF"/>
                </a:solidFill>
                <a:ea typeface="Tahoma" panose="020B0604030504040204" pitchFamily="34" charset="0"/>
                <a:cs typeface="Calibri" panose="020F0502020204030204" pitchFamily="34" charset="0"/>
              </a:rPr>
              <a:t>Hg </a:t>
            </a:r>
            <a:r>
              <a:rPr lang="en-US" altLang="ru-RU" sz="1400" i="1" dirty="0" err="1">
                <a:solidFill>
                  <a:srgbClr val="6600FF"/>
                </a:solidFill>
                <a:ea typeface="Tahoma" panose="020B0604030504040204" pitchFamily="34" charset="0"/>
                <a:cs typeface="Calibri" panose="020F0502020204030204" pitchFamily="34" charset="0"/>
              </a:rPr>
              <a:t>redox</a:t>
            </a:r>
            <a:r>
              <a:rPr lang="en-US" altLang="ru-RU" sz="1400" i="1" dirty="0">
                <a:solidFill>
                  <a:srgbClr val="6600FF"/>
                </a:solidFill>
                <a:ea typeface="Tahoma" panose="020B0604030504040204" pitchFamily="34" charset="0"/>
                <a:cs typeface="Calibri" panose="020F0502020204030204" pitchFamily="34" charset="0"/>
              </a:rPr>
              <a:t> pathways </a:t>
            </a:r>
            <a:r>
              <a:rPr lang="en-US" altLang="ru-RU" sz="1400" i="1" dirty="0"/>
              <a:t>and </a:t>
            </a:r>
            <a:r>
              <a:rPr lang="en-US" altLang="ru-RU" sz="1400" i="1" dirty="0">
                <a:solidFill>
                  <a:srgbClr val="6600FF"/>
                </a:solidFill>
                <a:ea typeface="Tahoma" panose="020B0604030504040204" pitchFamily="34" charset="0"/>
                <a:cs typeface="Calibri" panose="020F0502020204030204" pitchFamily="34" charset="0"/>
              </a:rPr>
              <a:t>gas-particle partitioning</a:t>
            </a:r>
          </a:p>
          <a:p>
            <a:pPr marL="727200" lvl="1" indent="-270000">
              <a:spcBef>
                <a:spcPts val="600"/>
              </a:spcBef>
              <a:buClr>
                <a:schemeClr val="tx2"/>
              </a:buClr>
              <a:buFontTx/>
              <a:buChar char="•"/>
              <a:tabLst>
                <a:tab pos="203597" algn="l"/>
              </a:tabLst>
            </a:pPr>
            <a:r>
              <a:rPr lang="en-US" sz="1400" i="1" dirty="0">
                <a:ea typeface="Tahoma" panose="020B0604030504040204" pitchFamily="34" charset="0"/>
                <a:cs typeface="Calibri" panose="020F0502020204030204" pitchFamily="34" charset="0"/>
              </a:rPr>
              <a:t>Development of a </a:t>
            </a:r>
            <a:r>
              <a:rPr lang="en-US" sz="1400" i="1" dirty="0">
                <a:solidFill>
                  <a:srgbClr val="6600FF"/>
                </a:solidFill>
                <a:ea typeface="Tahoma" panose="020B0604030504040204" pitchFamily="34" charset="0"/>
                <a:cs typeface="Calibri" panose="020F0502020204030204" pitchFamily="34" charset="0"/>
              </a:rPr>
              <a:t>new Hg chemical scheme</a:t>
            </a:r>
            <a:r>
              <a:rPr lang="en-US" sz="1400" i="1" dirty="0">
                <a:solidFill>
                  <a:srgbClr val="7030A0"/>
                </a:solidFill>
                <a:ea typeface="Tahoma" panose="020B0604030504040204" pitchFamily="34" charset="0"/>
                <a:cs typeface="Calibri" panose="020F0502020204030204" pitchFamily="34" charset="0"/>
              </a:rPr>
              <a:t> </a:t>
            </a:r>
            <a:r>
              <a:rPr lang="en-US" sz="1400" i="1" dirty="0">
                <a:ea typeface="Tahoma" panose="020B0604030504040204" pitchFamily="34" charset="0"/>
                <a:cs typeface="Calibri" panose="020F0502020204030204" pitchFamily="34" charset="0"/>
              </a:rPr>
              <a:t>for the GLEMOS model</a:t>
            </a:r>
          </a:p>
          <a:p>
            <a:pPr marL="270000" indent="-270000">
              <a:spcBef>
                <a:spcPts val="1800"/>
              </a:spcBef>
              <a:buClr>
                <a:schemeClr val="tx2"/>
              </a:buClr>
              <a:buFont typeface="Wingdings" pitchFamily="2" charset="2"/>
              <a:buChar char="§"/>
              <a:tabLst>
                <a:tab pos="203597" algn="l"/>
              </a:tabLst>
            </a:pPr>
            <a:r>
              <a:rPr lang="en-US" altLang="ru-RU" dirty="0">
                <a:ea typeface="Tahoma" panose="020B0604030504040204" pitchFamily="34" charset="0"/>
                <a:cs typeface="Calibri" panose="020F0502020204030204" pitchFamily="34" charset="0"/>
              </a:rPr>
              <a:t>Multi-model studies (global and regional) of </a:t>
            </a:r>
            <a:r>
              <a:rPr lang="en-US" altLang="ru-RU" dirty="0">
                <a:solidFill>
                  <a:srgbClr val="6600FF"/>
                </a:solidFill>
                <a:ea typeface="Tahoma" panose="020B0604030504040204" pitchFamily="34" charset="0"/>
                <a:cs typeface="Calibri" panose="020F0502020204030204" pitchFamily="34" charset="0"/>
              </a:rPr>
              <a:t>Hg processes and cycling </a:t>
            </a:r>
            <a:r>
              <a:rPr lang="en-US" altLang="ru-RU" dirty="0">
                <a:ea typeface="Tahoma" panose="020B0604030504040204" pitchFamily="34" charset="0"/>
                <a:cs typeface="Calibri" panose="020F0502020204030204" pitchFamily="34" charset="0"/>
              </a:rPr>
              <a:t>(in co-operation with TF HTAP)</a:t>
            </a:r>
          </a:p>
          <a:p>
            <a:pPr marL="727200" lvl="1" indent="-270000">
              <a:spcBef>
                <a:spcPts val="600"/>
              </a:spcBef>
              <a:buClr>
                <a:schemeClr val="tx2"/>
              </a:buClr>
              <a:buFontTx/>
              <a:buChar char="•"/>
              <a:tabLst>
                <a:tab pos="203597" algn="l"/>
              </a:tabLst>
            </a:pPr>
            <a:r>
              <a:rPr lang="en-US" altLang="ru-RU" sz="1400" i="1" dirty="0"/>
              <a:t>Review and evaluation of new global</a:t>
            </a:r>
            <a:r>
              <a:rPr lang="en-US" altLang="ru-RU" sz="1400" i="1" dirty="0">
                <a:solidFill>
                  <a:srgbClr val="6600FF"/>
                </a:solidFill>
              </a:rPr>
              <a:t> Hg emission inventories </a:t>
            </a:r>
            <a:r>
              <a:rPr lang="en-US" altLang="ru-RU" sz="1400" i="1" dirty="0"/>
              <a:t>and </a:t>
            </a:r>
            <a:r>
              <a:rPr lang="en-US" altLang="ru-RU" sz="1400" i="1" dirty="0">
                <a:solidFill>
                  <a:srgbClr val="6600FF"/>
                </a:solidFill>
              </a:rPr>
              <a:t>projections</a:t>
            </a:r>
            <a:endParaRPr lang="en-US" altLang="ru-RU" sz="1400" i="1" dirty="0">
              <a:solidFill>
                <a:srgbClr val="6600FF"/>
              </a:solidFill>
              <a:ea typeface="Tahoma" panose="020B0604030504040204" pitchFamily="34" charset="0"/>
              <a:cs typeface="Calibri" panose="020F0502020204030204" pitchFamily="34" charset="0"/>
            </a:endParaRPr>
          </a:p>
          <a:p>
            <a:pPr marL="727200" lvl="1" indent="-270000">
              <a:spcBef>
                <a:spcPts val="600"/>
              </a:spcBef>
              <a:buClr>
                <a:schemeClr val="tx2"/>
              </a:buClr>
              <a:buFontTx/>
              <a:buChar char="•"/>
              <a:tabLst>
                <a:tab pos="203597" algn="l"/>
              </a:tabLst>
            </a:pPr>
            <a:r>
              <a:rPr lang="en-US" altLang="ru-RU" sz="1400" i="1" dirty="0">
                <a:ea typeface="Tahoma" panose="020B0604030504040204" pitchFamily="34" charset="0"/>
                <a:cs typeface="Calibri" panose="020F0502020204030204" pitchFamily="34" charset="0"/>
              </a:rPr>
              <a:t>Model experiments of Hg </a:t>
            </a:r>
            <a:r>
              <a:rPr lang="en-US" altLang="ru-RU" sz="1400" i="1" dirty="0">
                <a:solidFill>
                  <a:srgbClr val="6600FF"/>
                </a:solidFill>
                <a:ea typeface="Tahoma" panose="020B0604030504040204" pitchFamily="34" charset="0"/>
                <a:cs typeface="Calibri" panose="020F0502020204030204" pitchFamily="34" charset="0"/>
              </a:rPr>
              <a:t>air-surface exchange </a:t>
            </a:r>
            <a:r>
              <a:rPr lang="en-US" altLang="ru-RU" sz="1400" i="1" dirty="0">
                <a:ea typeface="Tahoma" panose="020B0604030504040204" pitchFamily="34" charset="0"/>
                <a:cs typeface="Calibri" panose="020F0502020204030204" pitchFamily="34" charset="0"/>
              </a:rPr>
              <a:t>and </a:t>
            </a:r>
            <a:r>
              <a:rPr lang="en-US" sz="1400" i="1" dirty="0">
                <a:solidFill>
                  <a:srgbClr val="6600FF"/>
                </a:solidFill>
              </a:rPr>
              <a:t>secondary emissions</a:t>
            </a:r>
          </a:p>
        </p:txBody>
      </p:sp>
    </p:spTree>
    <p:extLst>
      <p:ext uri="{BB962C8B-B14F-4D97-AF65-F5344CB8AC3E}">
        <p14:creationId xmlns:p14="http://schemas.microsoft.com/office/powerpoint/2010/main" val="1383747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4569"/>
            <a:ext cx="8352928" cy="954107"/>
          </a:xfrm>
          <a:prstGeom prst="rect">
            <a:avLst/>
          </a:prstGeom>
          <a:noFill/>
        </p:spPr>
        <p:txBody>
          <a:bodyPr wrap="square" rtlCol="0">
            <a:spAutoFit/>
          </a:bodyPr>
          <a:lstStyle/>
          <a:p>
            <a:pPr algn="ctr" eaLnBrk="0" hangingPunct="0"/>
            <a:r>
              <a:rPr lang="en-US" sz="2800" kern="0" dirty="0" smtClean="0">
                <a:solidFill>
                  <a:schemeClr val="tx2"/>
                </a:solidFill>
                <a:ea typeface="+mj-ea"/>
                <a:cs typeface="+mj-cs"/>
              </a:rPr>
              <a:t>Effect of natural wildfires on B(a)P and heavy metal (</a:t>
            </a:r>
            <a:r>
              <a:rPr lang="en-US" sz="2800" kern="0" dirty="0" err="1" smtClean="0">
                <a:solidFill>
                  <a:schemeClr val="tx2"/>
                </a:solidFill>
                <a:ea typeface="+mj-ea"/>
                <a:cs typeface="+mj-cs"/>
              </a:rPr>
              <a:t>Pb</a:t>
            </a:r>
            <a:r>
              <a:rPr lang="en-US" sz="2800" kern="0" dirty="0" smtClean="0">
                <a:solidFill>
                  <a:schemeClr val="tx2"/>
                </a:solidFill>
                <a:ea typeface="+mj-ea"/>
                <a:cs typeface="+mj-cs"/>
              </a:rPr>
              <a:t>) pollution levels in the EMEP region</a:t>
            </a:r>
            <a:endParaRPr lang="ru-RU" sz="2800" kern="0" dirty="0">
              <a:solidFill>
                <a:schemeClr val="tx2"/>
              </a:solidFill>
              <a:ea typeface="+mj-ea"/>
              <a:cs typeface="+mj-cs"/>
            </a:endParaRPr>
          </a:p>
        </p:txBody>
      </p:sp>
      <p:sp>
        <p:nvSpPr>
          <p:cNvPr id="3" name="TextBox 2"/>
          <p:cNvSpPr txBox="1"/>
          <p:nvPr/>
        </p:nvSpPr>
        <p:spPr>
          <a:xfrm>
            <a:off x="112972" y="2787774"/>
            <a:ext cx="4891076" cy="2062103"/>
          </a:xfrm>
          <a:prstGeom prst="rect">
            <a:avLst/>
          </a:prstGeom>
          <a:noFill/>
        </p:spPr>
        <p:txBody>
          <a:bodyPr wrap="square" rtlCol="0">
            <a:spAutoFit/>
          </a:bodyPr>
          <a:lstStyle/>
          <a:p>
            <a:r>
              <a:rPr lang="en-US" b="1" dirty="0" smtClean="0"/>
              <a:t>Objectives:</a:t>
            </a:r>
          </a:p>
          <a:p>
            <a:pPr marL="285750" indent="-285750">
              <a:spcBef>
                <a:spcPts val="1200"/>
              </a:spcBef>
              <a:buFont typeface="Wingdings" panose="05000000000000000000" pitchFamily="2" charset="2"/>
              <a:buChar char="§"/>
            </a:pPr>
            <a:r>
              <a:rPr lang="en-US" sz="1600" dirty="0" smtClean="0"/>
              <a:t>Overview of available data bases on wildfires</a:t>
            </a:r>
          </a:p>
          <a:p>
            <a:pPr marL="285750" indent="-285750">
              <a:spcBef>
                <a:spcPts val="1200"/>
              </a:spcBef>
              <a:buFont typeface="Wingdings" panose="05000000000000000000" pitchFamily="2" charset="2"/>
              <a:buChar char="§"/>
            </a:pPr>
            <a:r>
              <a:rPr lang="en-US" sz="1600" dirty="0" smtClean="0"/>
              <a:t>Evaluation of heavy metal and POP emissions from wildfires in the EMEP region</a:t>
            </a:r>
          </a:p>
          <a:p>
            <a:pPr marL="285750" indent="-285750">
              <a:spcBef>
                <a:spcPts val="1200"/>
              </a:spcBef>
              <a:buFont typeface="Wingdings" panose="05000000000000000000" pitchFamily="2" charset="2"/>
              <a:buChar char="§"/>
            </a:pPr>
            <a:r>
              <a:rPr lang="en-US" sz="1600" dirty="0" smtClean="0"/>
              <a:t>Simulation of the effect of the wildfires on pollution levels in the EMEP countries</a:t>
            </a:r>
            <a:endParaRPr lang="ru-RU" dirty="0"/>
          </a:p>
        </p:txBody>
      </p:sp>
      <p:pic>
        <p:nvPicPr>
          <p:cNvPr id="3078" name="Picture 6" descr="Aerial image showing forest fires burning near Ljusdal, Sweden, on July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563638"/>
            <a:ext cx="3779911" cy="2519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972" y="1131590"/>
            <a:ext cx="4032448" cy="1508105"/>
          </a:xfrm>
          <a:prstGeom prst="rect">
            <a:avLst/>
          </a:prstGeom>
          <a:noFill/>
        </p:spPr>
        <p:txBody>
          <a:bodyPr wrap="square" rtlCol="0">
            <a:spAutoFit/>
          </a:bodyPr>
          <a:lstStyle/>
          <a:p>
            <a:pPr>
              <a:spcBef>
                <a:spcPts val="600"/>
              </a:spcBef>
            </a:pPr>
            <a:r>
              <a:rPr lang="en-US" b="1" dirty="0" smtClean="0"/>
              <a:t>Motivation:</a:t>
            </a:r>
          </a:p>
          <a:p>
            <a:pPr marL="342900" indent="-342900">
              <a:spcBef>
                <a:spcPts val="600"/>
              </a:spcBef>
              <a:buFont typeface="Wingdings" panose="05000000000000000000" pitchFamily="2" charset="2"/>
              <a:buChar char="§"/>
            </a:pPr>
            <a:r>
              <a:rPr lang="en-US" sz="1600" dirty="0" smtClean="0"/>
              <a:t>Large contribution of PM to the atmosphere because of wildfires</a:t>
            </a:r>
          </a:p>
          <a:p>
            <a:pPr marL="342900" indent="-342900">
              <a:spcBef>
                <a:spcPts val="600"/>
              </a:spcBef>
              <a:buFont typeface="Wingdings" panose="05000000000000000000" pitchFamily="2" charset="2"/>
              <a:buChar char="§"/>
            </a:pPr>
            <a:r>
              <a:rPr lang="en-US" sz="1600" dirty="0" smtClean="0"/>
              <a:t>Potentially significant source of POPs and heavy metals </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4176</TotalTime>
  <Words>2121</Words>
  <Application>Microsoft Office PowerPoint</Application>
  <PresentationFormat>Экран (16:9)</PresentationFormat>
  <Paragraphs>276</Paragraphs>
  <Slides>22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Ilyin</dc:creator>
  <cp:lastModifiedBy>Ilia Ilyin</cp:lastModifiedBy>
  <cp:revision>301</cp:revision>
  <dcterms:created xsi:type="dcterms:W3CDTF">2022-04-18T10:00:50Z</dcterms:created>
  <dcterms:modified xsi:type="dcterms:W3CDTF">2022-05-04T07:02:14Z</dcterms:modified>
</cp:coreProperties>
</file>