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4"/>
  </p:notesMasterIdLst>
  <p:sldIdLst>
    <p:sldId id="256" r:id="rId6"/>
    <p:sldId id="264" r:id="rId7"/>
    <p:sldId id="279" r:id="rId8"/>
    <p:sldId id="287" r:id="rId9"/>
    <p:sldId id="289" r:id="rId10"/>
    <p:sldId id="288" r:id="rId11"/>
    <p:sldId id="286" r:id="rId12"/>
    <p:sldId id="28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C95422-D859-B29E-0332-CB418C45318A}" name="Davies, Alison" initials="DA" userId="S::alison.davies@defra.gov.uk::6ad94a3b-816b-4323-ab88-a5bbc85d570b" providerId="AD"/>
  <p188:author id="{937BB22D-5483-95EC-3BEE-909856388B1A}" name="Salter, John" initials="SJ" userId="S::john.salter@defra.gov.uk::f9335af2-f256-42c6-853f-b609e2eae9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leryd, Anna" initials="EA" lastIdx="6" clrIdx="0">
    <p:extLst>
      <p:ext uri="{19B8F6BF-5375-455C-9EA6-DF929625EA0E}">
        <p15:presenceInfo xmlns:p15="http://schemas.microsoft.com/office/powerpoint/2012/main" userId="S::Anna.Engleryd@naturvardsverket.se::1462ae49-33ff-4b76-b566-72bb8ff3ae5d" providerId="AD"/>
      </p:ext>
    </p:extLst>
  </p:cmAuthor>
  <p:cmAuthor id="2" name="Standring, Sophie" initials="SS" lastIdx="5" clrIdx="1">
    <p:extLst>
      <p:ext uri="{19B8F6BF-5375-455C-9EA6-DF929625EA0E}">
        <p15:presenceInfo xmlns:p15="http://schemas.microsoft.com/office/powerpoint/2012/main" userId="S::Sophie.Standring@defra.gov.uk::e673cf0e-8b89-45b4-882b-114091f562ed" providerId="AD"/>
      </p:ext>
    </p:extLst>
  </p:cmAuthor>
  <p:cmAuthor id="3" name="Salter, John (DEFRA)" initials="SJ(" lastIdx="2" clrIdx="2">
    <p:extLst>
      <p:ext uri="{19B8F6BF-5375-455C-9EA6-DF929625EA0E}">
        <p15:presenceInfo xmlns:p15="http://schemas.microsoft.com/office/powerpoint/2012/main" userId="Salter, John (DEFRA)" providerId="None"/>
      </p:ext>
    </p:extLst>
  </p:cmAuthor>
  <p:cmAuthor id="4" name="Salter, John" initials="SJ" lastIdx="1" clrIdx="3">
    <p:extLst>
      <p:ext uri="{19B8F6BF-5375-455C-9EA6-DF929625EA0E}">
        <p15:presenceInfo xmlns:p15="http://schemas.microsoft.com/office/powerpoint/2012/main" userId="S::john.salter@defra.gov.uk::f9335af2-f256-42c6-853f-b609e2eae9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61C2-9AF7-4F76-AF2C-0D0CE71422DB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A1C0C-34DA-430D-ADB1-11E734ED4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34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A1C0C-34DA-430D-ADB1-11E734ED403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756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A1C0C-34DA-430D-ADB1-11E734ED403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921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8C2C2-82A5-48E5-BCA6-176BC37557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17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A1C0C-34DA-430D-ADB1-11E734ED403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72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DA1C0C-34DA-430D-ADB1-11E734ED403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7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DA1C0C-34DA-430D-ADB1-11E734ED403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431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A1C0C-34DA-430D-ADB1-11E734ED403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3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A1C0C-34DA-430D-ADB1-11E734ED403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7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AD74-9D8E-4674-BB2B-7AA1364A631F}" type="datetime1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65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1069-443F-4707-89F3-C7B0ED34BD48}" type="datetime1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794C-A7A1-4234-A8EB-665412BB1476}" type="datetime1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01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B9A0CF91-2F3B-40C7-8AB8-A01998346BF2}"/>
              </a:ext>
            </a:extLst>
          </p:cNvPr>
          <p:cNvGrpSpPr/>
          <p:nvPr userDrawn="1"/>
        </p:nvGrpSpPr>
        <p:grpSpPr>
          <a:xfrm>
            <a:off x="345440" y="3227204"/>
            <a:ext cx="11541760" cy="1221033"/>
            <a:chOff x="345440" y="3227204"/>
            <a:chExt cx="11541760" cy="122103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73EC5C4-1F47-442F-9D5A-B34278E4683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5440" y="3848801"/>
              <a:ext cx="11541760" cy="0"/>
            </a:xfrm>
            <a:prstGeom prst="line">
              <a:avLst/>
            </a:prstGeom>
            <a:ln w="177800" cap="rnd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D0888A5-07F2-4FCF-8971-919AF42D5352}"/>
                </a:ext>
              </a:extLst>
            </p:cNvPr>
            <p:cNvGrpSpPr/>
            <p:nvPr userDrawn="1"/>
          </p:nvGrpSpPr>
          <p:grpSpPr>
            <a:xfrm>
              <a:off x="975360" y="3249361"/>
              <a:ext cx="1198873" cy="1198876"/>
              <a:chOff x="975360" y="2700721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4E8BDE3-4E10-4D56-84BA-7E03385799CB}"/>
                  </a:ext>
                </a:extLst>
              </p:cNvPr>
              <p:cNvSpPr/>
              <p:nvPr userDrawn="1"/>
            </p:nvSpPr>
            <p:spPr>
              <a:xfrm>
                <a:off x="975360" y="2700724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6" name="Circle: Hollow 15">
                <a:extLst>
                  <a:ext uri="{FF2B5EF4-FFF2-40B4-BE49-F238E27FC236}">
                    <a16:creationId xmlns:a16="http://schemas.microsoft.com/office/drawing/2014/main" id="{F5EF6C12-ED46-4CB9-82B8-B9991382C462}"/>
                  </a:ext>
                </a:extLst>
              </p:cNvPr>
              <p:cNvSpPr/>
              <p:nvPr userDrawn="1"/>
            </p:nvSpPr>
            <p:spPr>
              <a:xfrm>
                <a:off x="975360" y="2700721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7768214-9A9D-41A1-9221-4E7DCB69CD98}"/>
                </a:ext>
              </a:extLst>
            </p:cNvPr>
            <p:cNvGrpSpPr/>
            <p:nvPr userDrawn="1"/>
          </p:nvGrpSpPr>
          <p:grpSpPr>
            <a:xfrm>
              <a:off x="3220718" y="3227208"/>
              <a:ext cx="1198877" cy="1198874"/>
              <a:chOff x="3220718" y="2678568"/>
              <a:chExt cx="1198877" cy="1198874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E241B73-D0FF-4F54-8CB5-8A8DE0435F7A}"/>
                  </a:ext>
                </a:extLst>
              </p:cNvPr>
              <p:cNvSpPr/>
              <p:nvPr userDrawn="1"/>
            </p:nvSpPr>
            <p:spPr>
              <a:xfrm>
                <a:off x="3220718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7" name="Circle: Hollow 16">
                <a:extLst>
                  <a:ext uri="{FF2B5EF4-FFF2-40B4-BE49-F238E27FC236}">
                    <a16:creationId xmlns:a16="http://schemas.microsoft.com/office/drawing/2014/main" id="{43FC3FE9-3BB8-4E25-8643-4B9FE540F540}"/>
                  </a:ext>
                </a:extLst>
              </p:cNvPr>
              <p:cNvSpPr/>
              <p:nvPr userDrawn="1"/>
            </p:nvSpPr>
            <p:spPr>
              <a:xfrm>
                <a:off x="3220721" y="2678568"/>
                <a:ext cx="1198874" cy="1198874"/>
              </a:xfrm>
              <a:prstGeom prst="donut">
                <a:avLst>
                  <a:gd name="adj" fmla="val 1536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7DBADE76-D1FD-4716-BC11-B0597BDA827B}"/>
                </a:ext>
              </a:extLst>
            </p:cNvPr>
            <p:cNvGrpSpPr/>
            <p:nvPr userDrawn="1"/>
          </p:nvGrpSpPr>
          <p:grpSpPr>
            <a:xfrm>
              <a:off x="5466080" y="3249360"/>
              <a:ext cx="1198873" cy="1198876"/>
              <a:chOff x="5466080" y="2700720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0324D9D-D041-4429-9B95-C40E7FD87798}"/>
                  </a:ext>
                </a:extLst>
              </p:cNvPr>
              <p:cNvSpPr/>
              <p:nvPr userDrawn="1"/>
            </p:nvSpPr>
            <p:spPr>
              <a:xfrm>
                <a:off x="5466080" y="2700723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8" name="Circle: Hollow 17">
                <a:extLst>
                  <a:ext uri="{FF2B5EF4-FFF2-40B4-BE49-F238E27FC236}">
                    <a16:creationId xmlns:a16="http://schemas.microsoft.com/office/drawing/2014/main" id="{1DDD0C37-64DC-4390-A307-EAD4C3085251}"/>
                  </a:ext>
                </a:extLst>
              </p:cNvPr>
              <p:cNvSpPr/>
              <p:nvPr userDrawn="1"/>
            </p:nvSpPr>
            <p:spPr>
              <a:xfrm>
                <a:off x="5466080" y="2700720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F066A8B-005D-4E24-BDDB-83EB1B8A97AB}"/>
                </a:ext>
              </a:extLst>
            </p:cNvPr>
            <p:cNvGrpSpPr/>
            <p:nvPr userDrawn="1"/>
          </p:nvGrpSpPr>
          <p:grpSpPr>
            <a:xfrm>
              <a:off x="7711438" y="3227204"/>
              <a:ext cx="1198877" cy="1198877"/>
              <a:chOff x="7711438" y="2678564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60751DBE-F4B9-49A6-92B0-477617634283}"/>
                  </a:ext>
                </a:extLst>
              </p:cNvPr>
              <p:cNvSpPr/>
              <p:nvPr userDrawn="1"/>
            </p:nvSpPr>
            <p:spPr>
              <a:xfrm>
                <a:off x="7711440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9" name="Circle: Hollow 18">
                <a:extLst>
                  <a:ext uri="{FF2B5EF4-FFF2-40B4-BE49-F238E27FC236}">
                    <a16:creationId xmlns:a16="http://schemas.microsoft.com/office/drawing/2014/main" id="{5BA1BDFF-D187-4F3E-8E69-2292F809ED2B}"/>
                  </a:ext>
                </a:extLst>
              </p:cNvPr>
              <p:cNvSpPr/>
              <p:nvPr userDrawn="1"/>
            </p:nvSpPr>
            <p:spPr>
              <a:xfrm>
                <a:off x="7711438" y="2678564"/>
                <a:ext cx="1198877" cy="1198877"/>
              </a:xfrm>
              <a:prstGeom prst="donut">
                <a:avLst>
                  <a:gd name="adj" fmla="val 1536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C92BF73-A0CF-44E2-8ED7-366C39070A18}"/>
                </a:ext>
              </a:extLst>
            </p:cNvPr>
            <p:cNvGrpSpPr/>
            <p:nvPr userDrawn="1"/>
          </p:nvGrpSpPr>
          <p:grpSpPr>
            <a:xfrm>
              <a:off x="9956796" y="3249358"/>
              <a:ext cx="1198877" cy="1198877"/>
              <a:chOff x="9956796" y="2700718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6B91428-2BB1-4A9D-B661-7C96679DB024}"/>
                  </a:ext>
                </a:extLst>
              </p:cNvPr>
              <p:cNvSpPr/>
              <p:nvPr userDrawn="1"/>
            </p:nvSpPr>
            <p:spPr>
              <a:xfrm>
                <a:off x="9956800" y="2700722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20" name="Circle: Hollow 19">
                <a:extLst>
                  <a:ext uri="{FF2B5EF4-FFF2-40B4-BE49-F238E27FC236}">
                    <a16:creationId xmlns:a16="http://schemas.microsoft.com/office/drawing/2014/main" id="{B5BC5108-ED06-4FAB-BB93-93062E7A6D49}"/>
                  </a:ext>
                </a:extLst>
              </p:cNvPr>
              <p:cNvSpPr/>
              <p:nvPr userDrawn="1"/>
            </p:nvSpPr>
            <p:spPr>
              <a:xfrm>
                <a:off x="9956796" y="2700718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87E8E15-D7B1-412B-AD6D-32B85B1FDBCD}"/>
              </a:ext>
            </a:extLst>
          </p:cNvPr>
          <p:cNvGrpSpPr/>
          <p:nvPr userDrawn="1"/>
        </p:nvGrpSpPr>
        <p:grpSpPr>
          <a:xfrm>
            <a:off x="403854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4" name="Diamond 23">
              <a:extLst>
                <a:ext uri="{FF2B5EF4-FFF2-40B4-BE49-F238E27FC236}">
                  <a16:creationId xmlns:a16="http://schemas.microsoft.com/office/drawing/2014/main" id="{BA8E296D-FABC-4041-8179-D5E07C0B6210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8A9B19D-6EB3-4467-AF42-95D984C5D788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9BF44FD4-7FD7-40F2-98C8-E788E2B4D9A5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90E08B57-ED76-43AF-B67C-BCA6FD9A2059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FFC21A9-96FB-4FF8-AEB8-48E0A946427A}"/>
              </a:ext>
            </a:extLst>
          </p:cNvPr>
          <p:cNvGrpSpPr/>
          <p:nvPr userDrawn="1"/>
        </p:nvGrpSpPr>
        <p:grpSpPr>
          <a:xfrm>
            <a:off x="4945374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E70F75C1-D801-4001-B85E-599E24F7D1A5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83F934F-15A5-4EBD-BCF8-D261ADDF9DB4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07ACF98-3D7E-4BB7-9540-6C99E885B32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028A08F1-3092-4779-A9E8-517DB617DCF8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F003540-5294-4111-ACCA-A23E40CB5D0A}"/>
              </a:ext>
            </a:extLst>
          </p:cNvPr>
          <p:cNvGrpSpPr/>
          <p:nvPr userDrawn="1"/>
        </p:nvGrpSpPr>
        <p:grpSpPr>
          <a:xfrm>
            <a:off x="9385293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Diamond 36">
              <a:extLst>
                <a:ext uri="{FF2B5EF4-FFF2-40B4-BE49-F238E27FC236}">
                  <a16:creationId xmlns:a16="http://schemas.microsoft.com/office/drawing/2014/main" id="{74A68BA0-0E8D-481B-8AAC-C71F39808FE6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90A82A5-AEC2-4F28-B664-4099320A501D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3E12C820-BCBE-4432-895B-4E6FEAE65778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DCAAB050-4206-4A27-B938-06C579DC0BCC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B699EEB-C029-4EE9-AB2E-C36BD151BF92}"/>
              </a:ext>
            </a:extLst>
          </p:cNvPr>
          <p:cNvGrpSpPr/>
          <p:nvPr userDrawn="1"/>
        </p:nvGrpSpPr>
        <p:grpSpPr>
          <a:xfrm rot="10800000">
            <a:off x="2649212" y="1471385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7" name="Diamond 46">
              <a:extLst>
                <a:ext uri="{FF2B5EF4-FFF2-40B4-BE49-F238E27FC236}">
                  <a16:creationId xmlns:a16="http://schemas.microsoft.com/office/drawing/2014/main" id="{92488968-C7FD-43D4-AC66-28FAE9D3A0D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FC385BB-B919-4FE7-B88D-6614D96FE54F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2D40B4F7-4249-48EB-B76D-7322E43B296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0235ED88-73D7-4913-B429-4E32943AEA7F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B191BBD-9BF5-4978-AD4B-B8312B56D6F6}"/>
              </a:ext>
            </a:extLst>
          </p:cNvPr>
          <p:cNvGrpSpPr/>
          <p:nvPr userDrawn="1"/>
        </p:nvGrpSpPr>
        <p:grpSpPr>
          <a:xfrm rot="10800000">
            <a:off x="7139934" y="1470488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2" name="Diamond 51">
              <a:extLst>
                <a:ext uri="{FF2B5EF4-FFF2-40B4-BE49-F238E27FC236}">
                  <a16:creationId xmlns:a16="http://schemas.microsoft.com/office/drawing/2014/main" id="{33B76293-DAB7-429C-8B75-19B1BFFF1F7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39136E51-5F9F-4189-97FA-588E52C7BD39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227047C-C5B6-4CAE-AE15-F77FC131354A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2AD0B1F8-0C41-4F72-A916-C531DE13C852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sp>
        <p:nvSpPr>
          <p:cNvPr id="56" name="Title 55">
            <a:extLst>
              <a:ext uri="{FF2B5EF4-FFF2-40B4-BE49-F238E27FC236}">
                <a16:creationId xmlns:a16="http://schemas.microsoft.com/office/drawing/2014/main" id="{3AC4B787-D5D7-4A9A-A2BA-892A84A6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16" y="346242"/>
            <a:ext cx="10515600" cy="778159"/>
          </a:xfrm>
          <a:prstGeom prst="rect">
            <a:avLst/>
          </a:prstGeo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EF042D0-9AB6-4A7E-8DC2-5AA96AC91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6055" y="1747839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9" name="Text Placeholder 57">
            <a:extLst>
              <a:ext uri="{FF2B5EF4-FFF2-40B4-BE49-F238E27FC236}">
                <a16:creationId xmlns:a16="http://schemas.microsoft.com/office/drawing/2014/main" id="{F1ABDD9A-E987-4D88-A94A-3844701C23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26055" y="2070540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EA24A090-F5C9-4DC5-A4C6-756BE14CED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16775" y="1757999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26276A48-6AF6-4E18-B2CD-0B880E531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6775" y="2080700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A27CFD0F-25AF-4D79-8F26-6D9C362BA1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823" y="5009339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872ECCB3-F1D9-435D-9E5A-FEDC64D331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4823" y="5332040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F9C486BA-7F0F-4FDE-8512-1709168B64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18087" y="5017612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C1C4CE38-F5DF-415D-93CD-1471C1C51F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18087" y="5340313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70B1A5FD-7254-4D10-BAF3-109998A1EF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56103" y="4998704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7" name="Text Placeholder 57">
            <a:extLst>
              <a:ext uri="{FF2B5EF4-FFF2-40B4-BE49-F238E27FC236}">
                <a16:creationId xmlns:a16="http://schemas.microsoft.com/office/drawing/2014/main" id="{49D1D764-CBB3-4B86-B321-2B80095F31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456103" y="5321405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7B2D4918-7013-45C4-8FA9-14CBFF98AAF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44600" y="3707243"/>
            <a:ext cx="6604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0" name="Text Placeholder 68">
            <a:extLst>
              <a:ext uri="{FF2B5EF4-FFF2-40B4-BE49-F238E27FC236}">
                <a16:creationId xmlns:a16="http://schemas.microsoft.com/office/drawing/2014/main" id="{D4171E06-7737-478A-8C33-AAB11606B5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0120" y="3712323"/>
            <a:ext cx="6604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1" name="Text Placeholder 68">
            <a:extLst>
              <a:ext uri="{FF2B5EF4-FFF2-40B4-BE49-F238E27FC236}">
                <a16:creationId xmlns:a16="http://schemas.microsoft.com/office/drawing/2014/main" id="{9A53CF1F-27A1-402D-9394-7DC9EA9B3C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45480" y="3712323"/>
            <a:ext cx="6604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2" name="Text Placeholder 68">
            <a:extLst>
              <a:ext uri="{FF2B5EF4-FFF2-40B4-BE49-F238E27FC236}">
                <a16:creationId xmlns:a16="http://schemas.microsoft.com/office/drawing/2014/main" id="{EEDA5B9B-4E29-44BD-9AB4-63CC31001C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980676" y="3707243"/>
            <a:ext cx="6604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3" name="Text Placeholder 68">
            <a:extLst>
              <a:ext uri="{FF2B5EF4-FFF2-40B4-BE49-F238E27FC236}">
                <a16:creationId xmlns:a16="http://schemas.microsoft.com/office/drawing/2014/main" id="{3B7FA5A5-3F35-435F-9C91-FBBB04F5B1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225247" y="3708318"/>
            <a:ext cx="660400" cy="26206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42553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AA7-8165-49E1-B663-8C989A8BF390}" type="datetime1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0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0B40D-E038-44C0-953D-AF4B25AF3733}" type="datetime1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32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6201-8C5D-4288-B80D-407B83A9B4DA}" type="datetime1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31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79AB-A9A8-49D5-95EB-482F3A84D836}" type="datetime1">
              <a:rPr lang="en-GB" smtClean="0"/>
              <a:t>27/04/2022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6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6FCD3-7E59-4982-9B7F-3B3311F8C940}" type="datetime1">
              <a:rPr lang="en-GB" smtClean="0"/>
              <a:t>27/04/2022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60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CBF7-6F6D-4D26-A3E1-B7271A57102D}" type="datetime1">
              <a:rPr lang="en-GB" smtClean="0"/>
              <a:t>27/04/2022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25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25976D-C325-48E0-A28F-D179748A879B}" type="datetime1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03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64A6-E5F5-4F29-9049-66312BC868B3}" type="datetime1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1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97450A-4E40-4DE4-9DA5-6E76D34749A4}" type="datetime1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E7C1EB-C246-4FDE-B341-27904BA7828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38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54CCC-28D9-4D68-8AF8-2AFE8DBB4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428042"/>
            <a:ext cx="10058400" cy="1897069"/>
          </a:xfrm>
        </p:spPr>
        <p:txBody>
          <a:bodyPr>
            <a:normAutofit/>
          </a:bodyPr>
          <a:lstStyle/>
          <a:p>
            <a:r>
              <a:rPr lang="en-GB" sz="6600"/>
              <a:t>Forum for International Cooperation on Air Pollution 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F0AEBC-BD13-4F8B-B8DB-405E67115A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D7ABC37-F10F-4E15-AFF1-6C1EEF7B280B}"/>
              </a:ext>
            </a:extLst>
          </p:cNvPr>
          <p:cNvSpPr txBox="1">
            <a:spLocks/>
          </p:cNvSpPr>
          <p:nvPr/>
        </p:nvSpPr>
        <p:spPr>
          <a:xfrm>
            <a:off x="1097280" y="4429957"/>
            <a:ext cx="10058400" cy="5238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/>
              <a:t>FICAP or 'The Forum'</a:t>
            </a:r>
          </a:p>
        </p:txBody>
      </p:sp>
      <p:pic>
        <p:nvPicPr>
          <p:cNvPr id="1026" name="Picture 2" descr="Department for Environment, Food and Rural Affairs - Wikipedia">
            <a:extLst>
              <a:ext uri="{FF2B5EF4-FFF2-40B4-BE49-F238E27FC236}">
                <a16:creationId xmlns:a16="http://schemas.microsoft.com/office/drawing/2014/main" id="{572824E5-9891-4C01-905A-FD4ADA266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1" y="162796"/>
            <a:ext cx="1915818" cy="98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AC78B-82EF-4458-BC52-6E222701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1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6C9164-220F-4894-B58E-787DC24AA330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C6F980-E2A6-4707-ABBD-EAD5A45CADE4}"/>
              </a:ext>
            </a:extLst>
          </p:cNvPr>
          <p:cNvSpPr txBox="1"/>
          <p:nvPr/>
        </p:nvSpPr>
        <p:spPr>
          <a:xfrm>
            <a:off x="3582058" y="4688339"/>
            <a:ext cx="8138160" cy="1199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John Salter		- John.Salter@Defra.gov.uk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Anna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Engleryd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		-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nna.Engleryd@swedishepa.se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Petra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Hagström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		</a:t>
            </a:r>
            <a:r>
              <a:rPr lang="en-US" dirty="0">
                <a:solidFill>
                  <a:prstClr val="black"/>
                </a:solidFill>
                <a:latin typeface="Calibri"/>
                <a:cs typeface="Calibri"/>
              </a:rPr>
              <a:t>-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Petra.Hagstrom@swedishepa.se </a:t>
            </a:r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6C15188-B713-4B59-8594-84AC81EA11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809" y="162797"/>
            <a:ext cx="1915819" cy="98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96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1E51-EAC3-4CD0-8967-0689D1999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99" y="263527"/>
            <a:ext cx="7622772" cy="1450757"/>
          </a:xfrm>
        </p:spPr>
        <p:txBody>
          <a:bodyPr/>
          <a:lstStyle/>
          <a:p>
            <a:r>
              <a:rPr lang="en-GB"/>
              <a:t>Background - Vision and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169B-5678-4F7A-B8E9-C5A358B0E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89" y="2132446"/>
            <a:ext cx="9917409" cy="4052485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Arial" panose="020F0502020204030204" pitchFamily="34" charset="0"/>
              <a:buChar char="•"/>
            </a:pPr>
            <a:r>
              <a:rPr lang="en-US" sz="3200" b="1">
                <a:ea typeface="Calibri" panose="020F0502020204030204" pitchFamily="34" charset="0"/>
                <a:cs typeface="Calibri"/>
              </a:rPr>
              <a:t> Vision:</a:t>
            </a:r>
            <a:r>
              <a:rPr lang="en-US" sz="3200">
                <a:ea typeface="Calibri" panose="020F0502020204030204" pitchFamily="34" charset="0"/>
                <a:cs typeface="Calibri"/>
              </a:rPr>
              <a:t> To promote international collaboration towards preventing and reducing air pollution to improve air quality globally</a:t>
            </a:r>
            <a:endParaRPr lang="en-GB" sz="3200">
              <a:cs typeface="Calibri" panose="020F0502020204030204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GB" sz="3200"/>
              <a:t> </a:t>
            </a:r>
            <a:r>
              <a:rPr lang="en-GB" sz="3200" b="1"/>
              <a:t>Aim: </a:t>
            </a:r>
            <a:r>
              <a:rPr lang="en-GB" sz="3200"/>
              <a:t>To act as a forum for international exchange and mutual learning, to facilitate the sharing of science, technical and policy expertise internationally</a:t>
            </a:r>
            <a:endParaRPr lang="en-GB" sz="320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B84814-2B43-4750-8FD7-6869365279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307AB-7958-4F0C-BAC1-BBB967BA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2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F1CF33-09EE-4437-8A3B-128F5E05720C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6968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982AE-5ACF-469D-91A7-92A11C3E63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98292" y="1865756"/>
            <a:ext cx="1423583" cy="509265"/>
          </a:xfrm>
        </p:spPr>
        <p:txBody>
          <a:bodyPr rtlCol="0">
            <a:normAutofit/>
          </a:bodyPr>
          <a:lstStyle/>
          <a:p>
            <a:pPr rtl="0"/>
            <a:r>
              <a:rPr lang="en-GB" sz="2800"/>
              <a:t>Website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8EE015-41C3-4380-8DF3-C2A18B645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62623" y="1865756"/>
            <a:ext cx="2093480" cy="1035077"/>
          </a:xfrm>
        </p:spPr>
        <p:txBody>
          <a:bodyPr rtlCol="0">
            <a:normAutofit/>
          </a:bodyPr>
          <a:lstStyle/>
          <a:p>
            <a:pPr rtl="0"/>
            <a:r>
              <a:rPr lang="en-GB" sz="2800"/>
              <a:t>Forum event (Sweden)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62ADA2-DB42-4EFA-A1DF-5213C124A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7209" y="4998704"/>
            <a:ext cx="2198688" cy="932004"/>
          </a:xfrm>
        </p:spPr>
        <p:txBody>
          <a:bodyPr rtlCol="0">
            <a:normAutofit/>
          </a:bodyPr>
          <a:lstStyle/>
          <a:p>
            <a:pPr rtl="0"/>
            <a:r>
              <a:rPr lang="en-GB" sz="2800"/>
              <a:t>Outreach and engagement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EF428C8-4594-430E-8C13-D438B2BA1E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29512" y="3632038"/>
            <a:ext cx="883327" cy="495814"/>
          </a:xfrm>
        </p:spPr>
        <p:txBody>
          <a:bodyPr rtlCol="0"/>
          <a:lstStyle/>
          <a:p>
            <a:pPr rtl="0"/>
            <a:r>
              <a:rPr lang="en-GB" sz="1800"/>
              <a:t>Summer 2022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D4C4A41-4179-46C1-B06A-59A3009E954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42576" y="3692478"/>
            <a:ext cx="812899" cy="374935"/>
          </a:xfrm>
        </p:spPr>
        <p:txBody>
          <a:bodyPr rtlCol="0"/>
          <a:lstStyle/>
          <a:p>
            <a:pPr rtl="0"/>
            <a:r>
              <a:rPr lang="en-GB" sz="1800"/>
              <a:t>Autumn 2022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176D5BC-F6BD-4551-9649-CC16945454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685212" y="3591444"/>
            <a:ext cx="821575" cy="495814"/>
          </a:xfrm>
        </p:spPr>
        <p:txBody>
          <a:bodyPr rtlCol="0"/>
          <a:lstStyle/>
          <a:p>
            <a:pPr rtl="0"/>
            <a:r>
              <a:rPr lang="en-GB" sz="1800"/>
              <a:t>Winter 2022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6A5122B-0CE4-44E6-A6B1-87B29DE893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878980" y="3698031"/>
            <a:ext cx="821574" cy="259137"/>
          </a:xfrm>
        </p:spPr>
        <p:txBody>
          <a:bodyPr rtlCol="0"/>
          <a:lstStyle/>
          <a:p>
            <a:pPr rtl="0"/>
            <a:r>
              <a:rPr lang="en-GB" sz="1800"/>
              <a:t>Spring 2023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6D19569-8DCF-44EA-8D58-1203447FD38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en-GB" sz="1800"/>
              <a:t>2023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F7C1DAD-C736-44DA-AF5E-E98960312F06}"/>
              </a:ext>
            </a:extLst>
          </p:cNvPr>
          <p:cNvSpPr txBox="1">
            <a:spLocks/>
          </p:cNvSpPr>
          <p:nvPr/>
        </p:nvSpPr>
        <p:spPr>
          <a:xfrm>
            <a:off x="1088231" y="114790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chemeClr val="tx1"/>
                </a:solidFill>
              </a:rPr>
              <a:t>2022 – 2023 Workplan ambition</a:t>
            </a:r>
            <a:endParaRPr lang="en-GB" sz="1800" i="1">
              <a:solidFill>
                <a:schemeClr val="tx1"/>
              </a:solidFill>
            </a:endParaRP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BF17DD3-0D80-4295-B45D-5C86F871ABE5}"/>
              </a:ext>
            </a:extLst>
          </p:cNvPr>
          <p:cNvSpPr txBox="1">
            <a:spLocks/>
          </p:cNvSpPr>
          <p:nvPr/>
        </p:nvSpPr>
        <p:spPr>
          <a:xfrm>
            <a:off x="9967623" y="5210073"/>
            <a:ext cx="1423583" cy="50926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/>
              <a:t>Toolkits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27DB96-90BD-4735-8F46-389F7EAFA737}"/>
              </a:ext>
            </a:extLst>
          </p:cNvPr>
          <p:cNvSpPr/>
          <p:nvPr/>
        </p:nvSpPr>
        <p:spPr>
          <a:xfrm>
            <a:off x="4862669" y="4625222"/>
            <a:ext cx="2776088" cy="16349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99FAA2-74B6-4072-BA16-EF0DFB50829D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17B0BE-5E3B-4814-BF13-C09C4FD17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3290" y="4600028"/>
            <a:ext cx="2945762" cy="172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43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C84F-1898-4258-8652-CEE382E58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110" y="582652"/>
            <a:ext cx="10128985" cy="650066"/>
          </a:xfrm>
        </p:spPr>
        <p:txBody>
          <a:bodyPr>
            <a:noAutofit/>
          </a:bodyPr>
          <a:lstStyle/>
          <a:p>
            <a:r>
              <a:rPr lang="en-GB"/>
              <a:t>Current activity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6C1810-F4EC-4D56-9627-17CDA46263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F8694C-6E92-401F-9497-6E590139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47" y="1970843"/>
            <a:ext cx="10567736" cy="4098530"/>
          </a:xfrm>
        </p:spPr>
        <p:txBody>
          <a:bodyPr vert="horz" lIns="0" tIns="45720" rIns="0" bIns="45720" rtlCol="0" anchor="t">
            <a:normAutofit/>
          </a:bodyPr>
          <a:lstStyle/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Presenting at meetings of ICPs and Task Forces under CLRTAP</a:t>
            </a: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Planning first Taskforce meeting between 10 – 12 October, Bristol, UK</a:t>
            </a: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Outreach and collaboration with other organisations and forums</a:t>
            </a: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Translation of convention documents identified as having global interest</a:t>
            </a:r>
            <a:endParaRPr lang="en-GB" sz="3200" dirty="0">
              <a:cs typeface="Calibri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dirty="0">
              <a:cs typeface="Calibri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dirty="0">
              <a:cs typeface="Calibri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dirty="0"/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3200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BD2C8-6651-42E7-9D54-490D224E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4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72275B-BEF6-49D0-9B02-664D9F2E61C9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solidFill>
                  <a:schemeClr val="bg1"/>
                </a:solidFill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2027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C84F-1898-4258-8652-CEE382E58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110" y="582652"/>
            <a:ext cx="10128985" cy="650066"/>
          </a:xfrm>
        </p:spPr>
        <p:txBody>
          <a:bodyPr>
            <a:normAutofit fontScale="90000"/>
          </a:bodyPr>
          <a:lstStyle/>
          <a:p>
            <a:r>
              <a:rPr lang="en-GB" dirty="0"/>
              <a:t>First Task Force Meeting - UK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6C1810-F4EC-4D56-9627-17CDA46263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F8694C-6E92-401F-9497-6E590139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60" y="2595172"/>
            <a:ext cx="11045092" cy="3570992"/>
          </a:xfrm>
        </p:spPr>
        <p:txBody>
          <a:bodyPr vert="horz" lIns="0" tIns="45720" rIns="0" bIns="45720" rtlCol="0" anchor="t">
            <a:normAutofit/>
          </a:bodyPr>
          <a:lstStyle/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10-12th October 2022 in Bristol, UK</a:t>
            </a: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To help the Chairs set direction for the Forum.</a:t>
            </a:r>
            <a:endParaRPr lang="en-GB" sz="3200" dirty="0">
              <a:cs typeface="Calibri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To provide input into the topics for discussion and cooperation at the Forum.</a:t>
            </a:r>
            <a:endParaRPr lang="en-GB" sz="3200" dirty="0">
              <a:cs typeface="Calibri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To plan and support efforts to encourage a wide participation of Countries and interested experts to the Forum.</a:t>
            </a:r>
            <a:endParaRPr lang="en-GB" sz="3200" dirty="0">
              <a:latin typeface="Calibri" panose="020F0502020204030204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3200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BD2C8-6651-42E7-9D54-490D224E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E7C1EB-C246-4FDE-B341-27904BA78281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72275B-BEF6-49D0-9B02-664D9F2E61C9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pic>
        <p:nvPicPr>
          <p:cNvPr id="4" name="Picture 5" descr="A picture containing building, grass, bridge, outdoor&#10;&#10;Description automatically generated">
            <a:extLst>
              <a:ext uri="{FF2B5EF4-FFF2-40B4-BE49-F238E27FC236}">
                <a16:creationId xmlns:a16="http://schemas.microsoft.com/office/drawing/2014/main" id="{23206DF3-A49F-5FDF-1A54-2D021617B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7246" y="697289"/>
            <a:ext cx="4071815" cy="22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62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C84F-1898-4258-8652-CEE382E58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110" y="582652"/>
            <a:ext cx="10128985" cy="650066"/>
          </a:xfrm>
        </p:spPr>
        <p:txBody>
          <a:bodyPr>
            <a:normAutofit fontScale="90000"/>
          </a:bodyPr>
          <a:lstStyle/>
          <a:p>
            <a:r>
              <a:rPr lang="en-GB" dirty="0"/>
              <a:t>First Forum meeting 2023 – Sweden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6C1810-F4EC-4D56-9627-17CDA46263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F8694C-6E92-401F-9497-6E590139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2" y="1522132"/>
            <a:ext cx="11131925" cy="409853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Clr>
                <a:srgbClr val="1CADE4"/>
              </a:buClr>
              <a:buNone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Linked to the March 2023 </a:t>
            </a:r>
            <a:r>
              <a:rPr lang="en-GB" sz="3200" dirty="0" err="1"/>
              <a:t>Saltsjöbaden</a:t>
            </a:r>
            <a:r>
              <a:rPr lang="en-GB" sz="3200" dirty="0"/>
              <a:t> Workshop – Sweden</a:t>
            </a: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r>
              <a:rPr lang="en-GB" sz="3200" dirty="0"/>
              <a:t>Aim to have an in-person event open for cooperation and collaboration </a:t>
            </a:r>
          </a:p>
          <a:p>
            <a:pPr marL="0" indent="0">
              <a:buClr>
                <a:srgbClr val="1CADE4"/>
              </a:buClr>
              <a:buNone/>
              <a:defRPr/>
            </a:pPr>
            <a:endParaRPr lang="en-GB" sz="3200" dirty="0">
              <a:latin typeface="Calibri" panose="020F0502020204030204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dirty="0">
              <a:latin typeface="Calibri" panose="020F0502020204030204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3200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BD2C8-6651-42E7-9D54-490D224E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E7C1EB-C246-4FDE-B341-27904BA78281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72275B-BEF6-49D0-9B02-664D9F2E61C9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Bildobjekt 4">
            <a:extLst>
              <a:ext uri="{FF2B5EF4-FFF2-40B4-BE49-F238E27FC236}">
                <a16:creationId xmlns:a16="http://schemas.microsoft.com/office/drawing/2014/main" id="{36C199B1-BE82-4FDA-8B5A-691B0F770C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28" b="9795"/>
          <a:stretch/>
        </p:blipFill>
        <p:spPr>
          <a:xfrm>
            <a:off x="7561249" y="3849502"/>
            <a:ext cx="2339209" cy="2425846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9D3796CD-107B-4AB8-9255-219553B5E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201" y="3849502"/>
            <a:ext cx="3236801" cy="242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D354BEF9-30FF-425F-AEB8-ECA33DDDC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8716" y="3853429"/>
            <a:ext cx="2793485" cy="242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331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1E51-EAC3-4CD0-8967-0689D1999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892" y="328174"/>
            <a:ext cx="11763107" cy="1450757"/>
          </a:xfrm>
        </p:spPr>
        <p:txBody>
          <a:bodyPr>
            <a:normAutofit/>
          </a:bodyPr>
          <a:lstStyle/>
          <a:p>
            <a:r>
              <a:rPr lang="en-GB" dirty="0"/>
              <a:t>Discussion and suggestions in the chat:</a:t>
            </a:r>
            <a:br>
              <a:rPr lang="en-GB"/>
            </a:b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B84814-2B43-4750-8FD7-6869365279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307AB-7958-4F0C-BAC1-BBB967BA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dirty="0" smtClean="0"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F1CF33-09EE-4437-8A3B-128F5E05720C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80AAE09-139E-425A-833B-07BDBE595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877" y="1306286"/>
            <a:ext cx="11688873" cy="4498161"/>
          </a:xfrm>
        </p:spPr>
        <p:txBody>
          <a:bodyPr vert="horz" lIns="0" tIns="45720" rIns="0" bIns="45720" rtlCol="0" anchor="t">
            <a:normAutofit fontScale="92500"/>
          </a:bodyPr>
          <a:lstStyle/>
          <a:p>
            <a:pPr marL="0" indent="0">
              <a:buClr>
                <a:srgbClr val="1CADE4"/>
              </a:buClr>
              <a:buNone/>
              <a:defRPr/>
            </a:pPr>
            <a:endParaRPr lang="en-GB" sz="3600" dirty="0"/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r>
              <a:rPr lang="en-GB" sz="4100" dirty="0"/>
              <a:t>What capacity building work is currently happening under the Task Force on Measurement and Modelling?</a:t>
            </a:r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r>
              <a:rPr lang="en-GB" sz="4100" dirty="0"/>
              <a:t>Do you see areas of collaboration between TFICAP and TFMM to reach outside UNECE?</a:t>
            </a:r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r>
              <a:rPr lang="en-GB" sz="4100" dirty="0"/>
              <a:t>Are there any materials/tools that TFICAP should be promoting from TFMM?</a:t>
            </a:r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endParaRPr lang="en-GB" sz="4100" dirty="0"/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endParaRPr lang="en-GB" sz="4100" dirty="0"/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endParaRPr lang="en-GB" sz="4100" dirty="0"/>
          </a:p>
          <a:p>
            <a:pPr marL="0" indent="0">
              <a:buClr>
                <a:srgbClr val="1CADE4"/>
              </a:buClr>
              <a:buNone/>
              <a:defRPr/>
            </a:pPr>
            <a:endParaRPr lang="en-GB" sz="4100" dirty="0"/>
          </a:p>
          <a:p>
            <a:pPr marL="514350" indent="-514350">
              <a:buClr>
                <a:srgbClr val="1CADE4"/>
              </a:buClr>
              <a:buFont typeface="+mj-lt"/>
              <a:buAutoNum type="alphaLcParenR"/>
              <a:defRPr/>
            </a:pPr>
            <a:endParaRPr lang="en-GB" sz="3600" dirty="0"/>
          </a:p>
          <a:p>
            <a:pPr marL="0" indent="0">
              <a:buClr>
                <a:srgbClr val="1CADE4"/>
              </a:buClr>
              <a:buNone/>
              <a:defRPr/>
            </a:pPr>
            <a:endParaRPr lang="en-GB" sz="3200" dirty="0">
              <a:latin typeface="Calibri" panose="020F0502020204030204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dirty="0">
              <a:latin typeface="Calibri" panose="020F0502020204030204"/>
            </a:endParaRPr>
          </a:p>
          <a:p>
            <a:pPr marL="457200" indent="-457200">
              <a:buClr>
                <a:srgbClr val="1CADE4"/>
              </a:buClr>
              <a:buFont typeface="Arial" panose="020F0502020204030204" pitchFamily="34" charset="0"/>
              <a:buChar char="•"/>
              <a:defRPr/>
            </a:pP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3200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1596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C84F-1898-4258-8652-CEE382E58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695" y="319807"/>
            <a:ext cx="9567511" cy="1450757"/>
          </a:xfrm>
        </p:spPr>
        <p:txBody>
          <a:bodyPr/>
          <a:lstStyle/>
          <a:p>
            <a:r>
              <a:rPr lang="en-GB"/>
              <a:t>Get in contact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6C1810-F4EC-4D56-9627-17CDA46263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7" r="2304"/>
          <a:stretch/>
        </p:blipFill>
        <p:spPr>
          <a:xfrm>
            <a:off x="9752445" y="5910077"/>
            <a:ext cx="2344306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036A5-0E0A-41C7-83BC-9C2245CA9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7" y="1845734"/>
            <a:ext cx="10947589" cy="4692459"/>
          </a:xfrm>
        </p:spPr>
        <p:txBody>
          <a:bodyPr vert="horz" lIns="0" tIns="45720" rIns="0" bIns="45720" rtlCol="0" anchor="t">
            <a:normAutofit/>
          </a:bodyPr>
          <a:lstStyle/>
          <a:p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John Salter		- John.Salter@Defra.gov.uk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Anna Engleryd	- Anna.Engleryd@swedishepa.se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Petra </a:t>
            </a:r>
            <a:r>
              <a:rPr lang="en-GB" sz="2800" dirty="0" err="1">
                <a:solidFill>
                  <a:schemeClr val="tx1"/>
                </a:solidFill>
                <a:latin typeface="Calibri"/>
                <a:cs typeface="Calibri"/>
              </a:rPr>
              <a:t>Hagström</a:t>
            </a: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 	- Petra.Hagstrom@swedishepa.se </a:t>
            </a:r>
            <a:endParaRPr lang="en-GB" sz="32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5ACBF7-3A6A-4CFA-A486-026A8809B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1EB-C246-4FDE-B341-27904BA78281}" type="slidenum">
              <a:rPr lang="en-GB" smtClean="0"/>
              <a:t>8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2E1833-9AEF-4D21-A30A-7DF133E1C5B8}"/>
              </a:ext>
            </a:extLst>
          </p:cNvPr>
          <p:cNvSpPr txBox="1"/>
          <p:nvPr/>
        </p:nvSpPr>
        <p:spPr>
          <a:xfrm>
            <a:off x="312823" y="6455578"/>
            <a:ext cx="4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642254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_EmailReceivedUTC xmlns="6dfd283e-d7c6-4db4-b263-522c893cd078" xsi:nil="true"/>
    <dlc_EmailTo xmlns="6dfd283e-d7c6-4db4-b263-522c893cd078" xsi:nil="true"/>
    <cf401361b24e474cb011be6eb76c0e76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Crown</TermName>
          <TermId xmlns="http://schemas.microsoft.com/office/infopath/2007/PartnerControls">69589897-2828-4761-976e-717fd8e631c9</TermId>
        </TermInfo>
      </Terms>
    </cf401361b24e474cb011be6eb76c0e76>
    <dlc_EmailSubject xmlns="6dfd283e-d7c6-4db4-b263-522c893cd078" xsi:nil="true"/>
    <dlc_EmailSentUTC xmlns="6dfd283e-d7c6-4db4-b263-522c893cd078" xsi:nil="true"/>
    <k85d23755b3a46b5a51451cf336b2e9b xmlns="662745e8-e224-48e8-a2e3-254862b8c2f5">
      <Terms xmlns="http://schemas.microsoft.com/office/infopath/2007/PartnerControls"/>
    </k85d23755b3a46b5a51451cf336b2e9b>
    <TaxCatchAllLabel xmlns="662745e8-e224-48e8-a2e3-254862b8c2f5" xsi:nil="true"/>
    <bcb1675984d34ae3a1ed6b6e433c98de xmlns="6dfd283e-d7c6-4db4-b263-522c893cd078">
      <Terms xmlns="http://schemas.microsoft.com/office/infopath/2007/PartnerControls"/>
    </bcb1675984d34ae3a1ed6b6e433c98de>
    <Topic xmlns="662745e8-e224-48e8-a2e3-254862b8c2f5">International Air Quality</Topic>
    <HOMigrated xmlns="662745e8-e224-48e8-a2e3-254862b8c2f5">false</HOMigrated>
    <ddeb1fd0a9ad4436a96525d34737dc44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Core Defra</TermName>
          <TermId xmlns="http://schemas.microsoft.com/office/infopath/2007/PartnerControls">836ac8df-3ab9-4c95-a1f0-07f825804935</TermId>
        </TermInfo>
      </Terms>
    </ddeb1fd0a9ad4436a96525d34737dc44>
    <lae2bfa7b6474897ab4a53f76ea236c7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14c80daa-741b-422c-9722-f71693c9ede4</TermId>
        </TermInfo>
      </Terms>
    </lae2bfa7b6474897ab4a53f76ea236c7>
    <peb8f3fab875401ca34a9f28cac46400 xmlns="6dfd283e-d7c6-4db4-b263-522c893cd078">
      <Terms xmlns="http://schemas.microsoft.com/office/infopath/2007/PartnerControls"/>
    </peb8f3fab875401ca34a9f28cac46400>
    <TaxCatchAll xmlns="662745e8-e224-48e8-a2e3-254862b8c2f5">
      <Value>6</Value>
      <Value>10</Value>
      <Value>9</Value>
      <Value>8</Value>
      <Value>7</Value>
    </TaxCatchAll>
    <dlc_EmailCC xmlns="6dfd283e-d7c6-4db4-b263-522c893cd078" xsi:nil="true"/>
    <fe59e9859d6a491389c5b03567f5dda5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Core Defra</TermName>
          <TermId xmlns="http://schemas.microsoft.com/office/infopath/2007/PartnerControls">026223dd-2e56-4615-868d-7c5bfd566810</TermId>
        </TermInfo>
      </Terms>
    </fe59e9859d6a491389c5b03567f5dda5>
    <dlc_EmailFrom xmlns="6dfd283e-d7c6-4db4-b263-522c893cd078" xsi:nil="true"/>
    <Team xmlns="662745e8-e224-48e8-a2e3-254862b8c2f5">Air Quality  Industrial Emissions AQIE</Team>
    <n7493b4506bf40e28c373b1e51a33445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Team</TermName>
          <TermId xmlns="http://schemas.microsoft.com/office/infopath/2007/PartnerControls">ff0485df-0575-416f-802f-e999165821b7</TermId>
        </TermInfo>
      </Terms>
    </n7493b4506bf40e28c373b1e51a33445>
  </documentManagement>
</p:properties>
</file>

<file path=customXml/item3.xml><?xml version="1.0" encoding="utf-8"?>
<?mso-contentType ?>
<SharedContentType xmlns="Microsoft.SharePoint.Taxonomy.ContentTypeSync" SourceId="d1117845-93f6-4da3-abaa-fcb4fa669c78" ContentTypeId="0x010100A5BF1C78D9F64B679A5EBDE1C6598EBC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efra document" ma:contentTypeID="0x010100A5BF1C78D9F64B679A5EBDE1C6598EBC0100B13047ED04ACB64FB23439FC4307A9E3" ma:contentTypeVersion="67" ma:contentTypeDescription="new Document or upload" ma:contentTypeScope="" ma:versionID="db3d50a8aaba79f65b774b6e7e34f3e8">
  <xsd:schema xmlns:xsd="http://www.w3.org/2001/XMLSchema" xmlns:xs="http://www.w3.org/2001/XMLSchema" xmlns:p="http://schemas.microsoft.com/office/2006/metadata/properties" xmlns:ns2="6dfd283e-d7c6-4db4-b263-522c893cd078" xmlns:ns3="662745e8-e224-48e8-a2e3-254862b8c2f5" targetNamespace="http://schemas.microsoft.com/office/2006/metadata/properties" ma:root="true" ma:fieldsID="5cccb65c6a7427ea2fc0aaeec56672de" ns2:_="" ns3:_="">
    <xsd:import namespace="6dfd283e-d7c6-4db4-b263-522c893cd078"/>
    <xsd:import namespace="662745e8-e224-48e8-a2e3-254862b8c2f5"/>
    <xsd:element name="properties">
      <xsd:complexType>
        <xsd:sequence>
          <xsd:element name="documentManagement">
            <xsd:complexType>
              <xsd:all>
                <xsd:element ref="ns2:dlc_EmailSubject" minOccurs="0"/>
                <xsd:element ref="ns2:dlc_EmailTo" minOccurs="0"/>
                <xsd:element ref="ns2:dlc_EmailFrom" minOccurs="0"/>
                <xsd:element ref="ns2:dlc_EmailCC" minOccurs="0"/>
                <xsd:element ref="ns2:dlc_EmailSentUTC" minOccurs="0"/>
                <xsd:element ref="ns2:dlc_EmailReceivedUTC" minOccurs="0"/>
                <xsd:element ref="ns3:HOMigrated" minOccurs="0"/>
                <xsd:element ref="ns3:Team" minOccurs="0"/>
                <xsd:element ref="ns3:Topic" minOccurs="0"/>
                <xsd:element ref="ns3:ddeb1fd0a9ad4436a96525d34737dc44" minOccurs="0"/>
                <xsd:element ref="ns3:k85d23755b3a46b5a51451cf336b2e9b" minOccurs="0"/>
                <xsd:element ref="ns3:fe59e9859d6a491389c5b03567f5dda5" minOccurs="0"/>
                <xsd:element ref="ns3:n7493b4506bf40e28c373b1e51a33445" minOccurs="0"/>
                <xsd:element ref="ns3:lae2bfa7b6474897ab4a53f76ea236c7" minOccurs="0"/>
                <xsd:element ref="ns3:TaxCatchAll" minOccurs="0"/>
                <xsd:element ref="ns2:bcb1675984d34ae3a1ed6b6e433c98de" minOccurs="0"/>
                <xsd:element ref="ns3:TaxCatchAllLabel" minOccurs="0"/>
                <xsd:element ref="ns2:peb8f3fab875401ca34a9f28cac46400" minOccurs="0"/>
                <xsd:element ref="ns3:cf401361b24e474cb011be6eb76c0e7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d283e-d7c6-4db4-b263-522c893cd078" elementFormDefault="qualified">
    <xsd:import namespace="http://schemas.microsoft.com/office/2006/documentManagement/types"/>
    <xsd:import namespace="http://schemas.microsoft.com/office/infopath/2007/PartnerControls"/>
    <xsd:element name="dlc_EmailSubject" ma:index="4" nillable="true" ma:displayName="Subject" ma:internalName="dlc_EmailSubject" ma:readOnly="false">
      <xsd:simpleType>
        <xsd:restriction base="dms:Note"/>
      </xsd:simpleType>
    </xsd:element>
    <xsd:element name="dlc_EmailTo" ma:index="5" nillable="true" ma:displayName="To" ma:internalName="dlc_EmailTo" ma:readOnly="false">
      <xsd:simpleType>
        <xsd:restriction base="dms:Note"/>
      </xsd:simpleType>
    </xsd:element>
    <xsd:element name="dlc_EmailFrom" ma:index="6" nillable="true" ma:displayName="From" ma:internalName="dlc_EmailFrom" ma:readOnly="false">
      <xsd:simpleType>
        <xsd:restriction base="dms:Text">
          <xsd:maxLength value="255"/>
        </xsd:restriction>
      </xsd:simpleType>
    </xsd:element>
    <xsd:element name="dlc_EmailCC" ma:index="7" nillable="true" ma:displayName="CC" ma:internalName="dlc_EmailCC" ma:readOnly="false">
      <xsd:simpleType>
        <xsd:restriction base="dms:Note">
          <xsd:maxLength value="255"/>
        </xsd:restriction>
      </xsd:simpleType>
    </xsd:element>
    <xsd:element name="dlc_EmailSentUTC" ma:index="8" nillable="true" ma:displayName="Date Sent" ma:format="DateTime" ma:internalName="dlc_EmailSentUTC" ma:readOnly="false">
      <xsd:simpleType>
        <xsd:restriction base="dms:DateTime"/>
      </xsd:simpleType>
    </xsd:element>
    <xsd:element name="dlc_EmailReceivedUTC" ma:index="9" nillable="true" ma:displayName="Date Received" ma:format="DateTime" ma:internalName="dlc_EmailReceivedUTC" ma:readOnly="false">
      <xsd:simpleType>
        <xsd:restriction base="dms:DateTime"/>
      </xsd:simpleType>
    </xsd:element>
    <xsd:element name="bcb1675984d34ae3a1ed6b6e433c98de" ma:index="31" nillable="true" ma:taxonomy="true" ma:internalName="bcb1675984d34ae3a1ed6b6e433c98de" ma:taxonomyFieldName="Directorate" ma:displayName="Directorate" ma:readOnly="false" ma:fieldId="{bcb16759-84d3-4ae3-a1ed-6b6e433c98de}" ma:sspId="d1117845-93f6-4da3-abaa-fcb4fa669c78" ma:termSetId="a3042207-bc74-4e42-93b3-dbb4e6115b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b8f3fab875401ca34a9f28cac46400" ma:index="33" nillable="true" ma:taxonomy="true" ma:internalName="peb8f3fab875401ca34a9f28cac46400" ma:taxonomyFieldName="SecurityClassification" ma:displayName="SecurityClassification" ma:readOnly="false" ma:fieldId="{9eb8f3fa-b875-401c-a34a-9f28cac46400}" ma:sspId="d1117845-93f6-4da3-abaa-fcb4fa669c78" ma:termSetId="cb8bbbf2-2a11-43af-a18e-40ed7c8e4b1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HOMigrated" ma:index="15" nillable="true" ma:displayName="Migrated" ma:default="0" ma:internalName="HOMigrated">
      <xsd:simpleType>
        <xsd:restriction base="dms:Boolean"/>
      </xsd:simpleType>
    </xsd:element>
    <xsd:element name="Team" ma:index="17" nillable="true" ma:displayName="Team" ma:default="Air Quality  Industrial Emissions AQIE" ma:internalName="Team">
      <xsd:simpleType>
        <xsd:restriction base="dms:Text"/>
      </xsd:simpleType>
    </xsd:element>
    <xsd:element name="Topic" ma:index="18" nillable="true" ma:displayName="Topic" ma:default="International Air Quality" ma:internalName="Topic">
      <xsd:simpleType>
        <xsd:restriction base="dms:Text"/>
      </xsd:simpleType>
    </xsd:element>
    <xsd:element name="ddeb1fd0a9ad4436a96525d34737dc44" ma:index="21" nillable="true" ma:taxonomy="true" ma:internalName="ddeb1fd0a9ad4436a96525d34737dc44" ma:taxonomyFieldName="Distribution" ma:displayName="Distribution" ma:readOnly="false" ma:default="9;#Internal Core Defra|836ac8df-3ab9-4c95-a1f0-07f825804935" ma:fieldId="{ddeb1fd0-a9ad-4436-a965-25d34737dc44}" ma:sspId="d1117845-93f6-4da3-abaa-fcb4fa669c78" ma:termSetId="9c8b5dbf-8bad-46e4-8055-6e01c16178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85d23755b3a46b5a51451cf336b2e9b" ma:index="22" nillable="true" ma:taxonomy="true" ma:internalName="k85d23755b3a46b5a51451cf336b2e9b" ma:taxonomyFieldName="InformationType" ma:displayName="Information Type" ma:readOnly="false" ma:fieldId="{485d2375-5b3a-46b5-a514-51cf336b2e9b}" ma:sspId="d1117845-93f6-4da3-abaa-fcb4fa669c78" ma:termSetId="75cb3767-2327-4339-b999-281b3f58ac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e59e9859d6a491389c5b03567f5dda5" ma:index="23" nillable="true" ma:taxonomy="true" ma:internalName="fe59e9859d6a491389c5b03567f5dda5" ma:taxonomyFieldName="OrganisationalUnit" ma:displayName="Organisational Unit" ma:readOnly="false" ma:default="8;#Core Defra|026223dd-2e56-4615-868d-7c5bfd566810" ma:fieldId="{fe59e985-9d6a-4913-89c5-b03567f5dda5}" ma:sspId="d1117845-93f6-4da3-abaa-fcb4fa669c78" ma:termSetId="55eb802e-fbca-455b-a7d2-d5919d4ea3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7493b4506bf40e28c373b1e51a33445" ma:index="24" nillable="true" ma:taxonomy="true" ma:internalName="n7493b4506bf40e28c373b1e51a33445" ma:taxonomyFieldName="HOSiteType" ma:displayName="Site type" ma:readOnly="false" ma:default="10;#Team|ff0485df-0575-416f-802f-e999165821b7" ma:fieldId="{77493b45-06bf-40e2-8c37-3b1e51a33445}" ma:sspId="d1117845-93f6-4da3-abaa-fcb4fa669c78" ma:termSetId="4518b03a-1a05-49af-8bf2-e5548589f2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e2bfa7b6474897ab4a53f76ea236c7" ma:index="29" ma:taxonomy="true" ma:internalName="lae2bfa7b6474897ab4a53f76ea236c7" ma:taxonomyFieldName="HOGovernmentSecurityClassification" ma:displayName="Government Security Classification" ma:readOnly="false" ma:default="6;#Official|14c80daa-741b-422c-9722-f71693c9ede4" ma:fieldId="{5ae2bfa7-b647-4897-ab4a-53f76ea236c7}" ma:sspId="d1117845-93f6-4da3-abaa-fcb4fa669c78" ma:termSetId="56209604-fc17-4ace-9b7b-f45f0f17d5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30" nillable="true" ma:displayName="Taxonomy Catch All Column" ma:hidden="true" ma:list="{ff62ad8c-e8f1-4c18-87c3-09651c4f1321}" ma:internalName="TaxCatchAll" ma:readOnly="false" ma:showField="CatchAllData" ma:web="6dfd283e-d7c6-4db4-b263-522c893cd0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2" nillable="true" ma:displayName="Taxonomy Catch All Column1" ma:hidden="true" ma:list="{ff62ad8c-e8f1-4c18-87c3-09651c4f1321}" ma:internalName="TaxCatchAllLabel" ma:readOnly="false" ma:showField="CatchAllDataLabel" ma:web="6dfd283e-d7c6-4db4-b263-522c893cd0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f401361b24e474cb011be6eb76c0e76" ma:index="34" ma:taxonomy="true" ma:internalName="cf401361b24e474cb011be6eb76c0e76" ma:taxonomyFieldName="HOCopyrightLevel" ma:displayName="Copyright level" ma:readOnly="false" ma:default="7;#Crown|69589897-2828-4761-976e-717fd8e631c9" ma:fieldId="{cf401361-b24e-474c-b011-be6eb76c0e76}" ma:sspId="d1117845-93f6-4da3-abaa-fcb4fa669c78" ma:termSetId="bdd694c6-7266-48f2-93d6-d15992cd203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74BBD4-A4A0-4947-A6EC-B106D16102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607007-4C03-4D26-86CC-C76D9D1B0DCB}">
  <ds:schemaRefs>
    <ds:schemaRef ds:uri="662745e8-e224-48e8-a2e3-254862b8c2f5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dfd283e-d7c6-4db4-b263-522c893cd07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B984A22-1373-4CD6-9CFF-6D7236E55B6F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5A9DDDB-BB8B-4017-8DB9-F9918604A852}">
  <ds:schemaRefs>
    <ds:schemaRef ds:uri="662745e8-e224-48e8-a2e3-254862b8c2f5"/>
    <ds:schemaRef ds:uri="6dfd283e-d7c6-4db4-b263-522c893cd07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</TotalTime>
  <Words>363</Words>
  <Application>Microsoft Office PowerPoint</Application>
  <PresentationFormat>Widescreen</PresentationFormat>
  <Paragraphs>81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Forum for International Cooperation on Air Pollution </vt:lpstr>
      <vt:lpstr>Background - Vision and Aims</vt:lpstr>
      <vt:lpstr>PowerPoint Presentation</vt:lpstr>
      <vt:lpstr>Current activity</vt:lpstr>
      <vt:lpstr>First Task Force Meeting - UK</vt:lpstr>
      <vt:lpstr>First Forum meeting 2023 – Sweden </vt:lpstr>
      <vt:lpstr>Discussion and suggestions in the chat: </vt:lpstr>
      <vt:lpstr>Get in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Forum</dc:title>
  <dc:creator>Daniel, Jodie</dc:creator>
  <cp:lastModifiedBy>Salter, John (DEFRA)</cp:lastModifiedBy>
  <cp:revision>22</cp:revision>
  <dcterms:created xsi:type="dcterms:W3CDTF">2021-05-05T13:13:19Z</dcterms:created>
  <dcterms:modified xsi:type="dcterms:W3CDTF">2022-04-27T09:23:06Z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0x010100A5BF1C78D9F64B679A5EBDE1C6598EBC0100B13047ED04ACB64FB23439FC4307A9E3</vt:lpwstr>
  </property>
  <property fmtid="{D5CDD505-2E9C-101B-9397-08002B2CF9AE}" pid="3" name="HOGovernmentSecurityClassification">
    <vt:lpwstr>6;#Official|14c80daa-741b-422c-9722-f71693c9ede4</vt:lpwstr>
  </property>
  <property fmtid="{D5CDD505-2E9C-101B-9397-08002B2CF9AE}" pid="4" name="SecurityClassification">
    <vt:lpwstr/>
  </property>
  <property fmtid="{D5CDD505-2E9C-101B-9397-08002B2CF9AE}" pid="5" name="OrganisationalUnit">
    <vt:lpwstr>8;#Core Defra|026223dd-2e56-4615-868d-7c5bfd566810</vt:lpwstr>
  </property>
  <property fmtid="{D5CDD505-2E9C-101B-9397-08002B2CF9AE}" pid="6" name="Directorate">
    <vt:lpwstr/>
  </property>
  <property fmtid="{D5CDD505-2E9C-101B-9397-08002B2CF9AE}" pid="7" name="HOCopyrightLevel">
    <vt:lpwstr>7;#Crown|69589897-2828-4761-976e-717fd8e631c9</vt:lpwstr>
  </property>
  <property fmtid="{D5CDD505-2E9C-101B-9397-08002B2CF9AE}" pid="8" name="HOSiteType">
    <vt:lpwstr>10;#Team|ff0485df-0575-416f-802f-e999165821b7</vt:lpwstr>
  </property>
  <property fmtid="{D5CDD505-2E9C-101B-9397-08002B2CF9AE}" pid="9" name="InformationType">
    <vt:lpwstr/>
  </property>
  <property fmtid="{D5CDD505-2E9C-101B-9397-08002B2CF9AE}" pid="10" name="Distribution">
    <vt:lpwstr>9;#Internal Core Defra|836ac8df-3ab9-4c95-a1f0-07f825804935</vt:lpwstr>
  </property>
</Properties>
</file>