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7" r:id="rId2"/>
    <p:sldMasterId id="2147483686" r:id="rId3"/>
    <p:sldMasterId id="2147483679" r:id="rId4"/>
  </p:sldMasterIdLst>
  <p:notesMasterIdLst>
    <p:notesMasterId r:id="rId26"/>
  </p:notesMasterIdLst>
  <p:sldIdLst>
    <p:sldId id="267" r:id="rId5"/>
    <p:sldId id="285" r:id="rId6"/>
    <p:sldId id="301" r:id="rId7"/>
    <p:sldId id="287" r:id="rId8"/>
    <p:sldId id="288" r:id="rId9"/>
    <p:sldId id="289" r:id="rId10"/>
    <p:sldId id="304" r:id="rId11"/>
    <p:sldId id="293" r:id="rId12"/>
    <p:sldId id="297" r:id="rId13"/>
    <p:sldId id="299" r:id="rId14"/>
    <p:sldId id="300" r:id="rId15"/>
    <p:sldId id="295" r:id="rId16"/>
    <p:sldId id="302" r:id="rId17"/>
    <p:sldId id="305" r:id="rId18"/>
    <p:sldId id="306" r:id="rId19"/>
    <p:sldId id="298" r:id="rId20"/>
    <p:sldId id="308" r:id="rId21"/>
    <p:sldId id="307" r:id="rId22"/>
    <p:sldId id="309" r:id="rId23"/>
    <p:sldId id="290" r:id="rId24"/>
    <p:sldId id="310" r:id="rId2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B9DA"/>
    <a:srgbClr val="009900"/>
    <a:srgbClr val="00CC00"/>
    <a:srgbClr val="F8B716"/>
    <a:srgbClr val="EEF0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27F97BB-C833-4FB7-BDE5-3F7075034690}" styleName="Style à thème 2 - Accentuation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Style moyen 3 - Accentuation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775DCB02-9BB8-47FD-8907-85C794F793BA}" styleName="Style à thème 1 - Accentuation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7292A2E-F333-43FB-9621-5CBBE7FDCDCB}" styleName="Style léger 2 - Accentuation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1E171933-4619-4E11-9A3F-F7608DF75F80}" styleName="Style moyen 1 - Accentuation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D27102A9-8310-4765-A935-A1911B00CA55}" styleName="Style léger 1 - Accentuation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4" autoAdjust="0"/>
    <p:restoredTop sz="96261" autoAdjust="0"/>
  </p:normalViewPr>
  <p:slideViewPr>
    <p:cSldViewPr snapToGrid="0" snapToObjects="1">
      <p:cViewPr varScale="1">
        <p:scale>
          <a:sx n="107" d="100"/>
          <a:sy n="107" d="100"/>
        </p:scale>
        <p:origin x="63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B9C3B2-FD25-A94A-B70A-06E8080F8E08}" type="datetimeFigureOut">
              <a:rPr lang="fr-FR" smtClean="0"/>
              <a:t>04/05/2022</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A258A4-A905-7D45-92F2-22F03259030C}" type="slidenum">
              <a:rPr lang="fr-FR" smtClean="0"/>
              <a:t>‹N°›</a:t>
            </a:fld>
            <a:endParaRPr lang="fr-FR"/>
          </a:p>
        </p:txBody>
      </p:sp>
    </p:spTree>
    <p:extLst>
      <p:ext uri="{BB962C8B-B14F-4D97-AF65-F5344CB8AC3E}">
        <p14:creationId xmlns:p14="http://schemas.microsoft.com/office/powerpoint/2010/main" val="17481858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sz="1200" kern="1200" dirty="0">
                <a:solidFill>
                  <a:schemeClr val="tx1"/>
                </a:solidFill>
                <a:effectLst/>
                <a:latin typeface="+mn-lt"/>
                <a:ea typeface="+mn-ea"/>
                <a:cs typeface="+mn-cs"/>
              </a:rPr>
              <a:t>It is assumed that PM</a:t>
            </a:r>
            <a:r>
              <a:rPr lang="en-GB" sz="1200" kern="1200" baseline="-25000" dirty="0">
                <a:solidFill>
                  <a:schemeClr val="tx1"/>
                </a:solidFill>
                <a:effectLst/>
                <a:latin typeface="+mn-lt"/>
                <a:ea typeface="+mn-ea"/>
                <a:cs typeface="+mn-cs"/>
              </a:rPr>
              <a:t>2.5</a:t>
            </a:r>
            <a:r>
              <a:rPr lang="en-GB" sz="1200" kern="1200" dirty="0">
                <a:solidFill>
                  <a:schemeClr val="tx1"/>
                </a:solidFill>
                <a:effectLst/>
                <a:latin typeface="+mn-lt"/>
                <a:ea typeface="+mn-ea"/>
                <a:cs typeface="+mn-cs"/>
              </a:rPr>
              <a:t> mass can be expressed as the addition of the main sources as:</a:t>
            </a:r>
            <a:endParaRPr lang="fr-FR"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PM</a:t>
            </a:r>
            <a:r>
              <a:rPr lang="en-GB" sz="1200" kern="1200" baseline="-25000" dirty="0">
                <a:solidFill>
                  <a:schemeClr val="tx1"/>
                </a:solidFill>
                <a:effectLst/>
                <a:latin typeface="+mn-lt"/>
                <a:ea typeface="+mn-ea"/>
                <a:cs typeface="+mn-cs"/>
              </a:rPr>
              <a:t>2.5</a:t>
            </a:r>
            <a:r>
              <a:rPr lang="en-GB" sz="1200" kern="1200" dirty="0">
                <a:solidFill>
                  <a:schemeClr val="tx1"/>
                </a:solidFill>
                <a:effectLst/>
                <a:latin typeface="+mn-lt"/>
                <a:ea typeface="+mn-ea"/>
                <a:cs typeface="+mn-cs"/>
              </a:rPr>
              <a:t> = [OM] + [EC] + [SIA] + [sea salt] + [mineral dust] + [trace elements] + ɛ 			(1)</a:t>
            </a:r>
            <a:endParaRPr lang="fr-FR"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where OM stands for Organic Matter; SIA for secondary inorganic aerosols which includes nitrate, non-sea-sulphate and ammonium. Trace elements include metals and other trace elements as fine potassium from wood burning emissions. Trace metals were not routinely analysed at the MERA sites and therefore not included in the PM</a:t>
            </a:r>
            <a:r>
              <a:rPr lang="en-GB" sz="1200" kern="1200" baseline="-25000" dirty="0">
                <a:solidFill>
                  <a:schemeClr val="tx1"/>
                </a:solidFill>
                <a:effectLst/>
                <a:latin typeface="+mn-lt"/>
                <a:ea typeface="+mn-ea"/>
                <a:cs typeface="+mn-cs"/>
              </a:rPr>
              <a:t>2.5</a:t>
            </a:r>
            <a:r>
              <a:rPr lang="en-GB" sz="1200" kern="1200" dirty="0">
                <a:solidFill>
                  <a:schemeClr val="tx1"/>
                </a:solidFill>
                <a:effectLst/>
                <a:latin typeface="+mn-lt"/>
                <a:ea typeface="+mn-ea"/>
                <a:cs typeface="+mn-cs"/>
              </a:rPr>
              <a:t> mass closure. ɛ refers to the error term.</a:t>
            </a:r>
            <a:endParaRPr lang="fr-FR" sz="1200" kern="1200" dirty="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5"/>
          </p:nvPr>
        </p:nvSpPr>
        <p:spPr/>
        <p:txBody>
          <a:bodyPr/>
          <a:lstStyle/>
          <a:p>
            <a:fld id="{48A258A4-A905-7D45-92F2-22F03259030C}" type="slidenum">
              <a:rPr lang="fr-FR" smtClean="0"/>
              <a:t>5</a:t>
            </a:fld>
            <a:endParaRPr lang="fr-FR"/>
          </a:p>
        </p:txBody>
      </p:sp>
    </p:spTree>
    <p:extLst>
      <p:ext uri="{BB962C8B-B14F-4D97-AF65-F5344CB8AC3E}">
        <p14:creationId xmlns:p14="http://schemas.microsoft.com/office/powerpoint/2010/main" val="4148041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8A258A4-A905-7D45-92F2-22F03259030C}" type="slidenum">
              <a:rPr lang="fr-FR" smtClean="0"/>
              <a:t>6</a:t>
            </a:fld>
            <a:endParaRPr lang="fr-FR"/>
          </a:p>
        </p:txBody>
      </p:sp>
    </p:spTree>
    <p:extLst>
      <p:ext uri="{BB962C8B-B14F-4D97-AF65-F5344CB8AC3E}">
        <p14:creationId xmlns:p14="http://schemas.microsoft.com/office/powerpoint/2010/main" val="7089144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8A258A4-A905-7D45-92F2-22F03259030C}" type="slidenum">
              <a:rPr lang="fr-FR" smtClean="0"/>
              <a:t>8</a:t>
            </a:fld>
            <a:endParaRPr lang="fr-FR"/>
          </a:p>
        </p:txBody>
      </p:sp>
    </p:spTree>
    <p:extLst>
      <p:ext uri="{BB962C8B-B14F-4D97-AF65-F5344CB8AC3E}">
        <p14:creationId xmlns:p14="http://schemas.microsoft.com/office/powerpoint/2010/main" val="31855746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8A258A4-A905-7D45-92F2-22F03259030C}" type="slidenum">
              <a:rPr lang="fr-FR" smtClean="0"/>
              <a:t>9</a:t>
            </a:fld>
            <a:endParaRPr lang="fr-FR"/>
          </a:p>
        </p:txBody>
      </p:sp>
    </p:spTree>
    <p:extLst>
      <p:ext uri="{BB962C8B-B14F-4D97-AF65-F5344CB8AC3E}">
        <p14:creationId xmlns:p14="http://schemas.microsoft.com/office/powerpoint/2010/main" val="35852362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8A258A4-A905-7D45-92F2-22F03259030C}" type="slidenum">
              <a:rPr lang="fr-FR" smtClean="0"/>
              <a:t>10</a:t>
            </a:fld>
            <a:endParaRPr lang="fr-FR"/>
          </a:p>
        </p:txBody>
      </p:sp>
    </p:spTree>
    <p:extLst>
      <p:ext uri="{BB962C8B-B14F-4D97-AF65-F5344CB8AC3E}">
        <p14:creationId xmlns:p14="http://schemas.microsoft.com/office/powerpoint/2010/main" val="27694919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ca-ES" dirty="0"/>
              <a:t>One of the advantages of RF modelling is that all variables can be included in the model even those which are correlated – however, to avoid overfitting the model, we excluded variables which were highly correlated. For instance, air temperature and relative humidity we negatively correlated (R = -0.68) and therefore only temperature was included. Similarly, PBL height and air temperature.</a:t>
            </a:r>
            <a:endParaRPr lang="fr-FR" dirty="0"/>
          </a:p>
        </p:txBody>
      </p:sp>
      <p:sp>
        <p:nvSpPr>
          <p:cNvPr id="4" name="Espace réservé du numéro de diapositive 3"/>
          <p:cNvSpPr>
            <a:spLocks noGrp="1"/>
          </p:cNvSpPr>
          <p:nvPr>
            <p:ph type="sldNum" sz="quarter" idx="5"/>
          </p:nvPr>
        </p:nvSpPr>
        <p:spPr/>
        <p:txBody>
          <a:bodyPr/>
          <a:lstStyle/>
          <a:p>
            <a:fld id="{48A258A4-A905-7D45-92F2-22F03259030C}" type="slidenum">
              <a:rPr lang="fr-FR" smtClean="0"/>
              <a:t>11</a:t>
            </a:fld>
            <a:endParaRPr lang="fr-FR"/>
          </a:p>
        </p:txBody>
      </p:sp>
    </p:spTree>
    <p:extLst>
      <p:ext uri="{BB962C8B-B14F-4D97-AF65-F5344CB8AC3E}">
        <p14:creationId xmlns:p14="http://schemas.microsoft.com/office/powerpoint/2010/main" val="29831039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ca-ES" dirty="0"/>
              <a:t>All sites observed a decrease in the PM2.5 concentrations, at downward trends ranging from -4% year-1 to -9% year-1</a:t>
            </a:r>
          </a:p>
          <a:p>
            <a:r>
              <a:rPr lang="ca-ES" dirty="0"/>
              <a:t>At all sites, downward trends in PM2.5 were coincident with downward trends in nss-SO4 concentrations, with rates of -4% year-1 to -8% year-1</a:t>
            </a:r>
          </a:p>
          <a:p>
            <a:r>
              <a:rPr lang="ca-ES" dirty="0"/>
              <a:t>PEY, REV, SND and VER also osbserved a downward trend in NH4+ concentrations; REV, SND and VER also observed a decreased in NO3-</a:t>
            </a:r>
          </a:p>
          <a:p>
            <a:r>
              <a:rPr lang="ca-ES" dirty="0"/>
              <a:t>Three sites observed a decrease in nss-K+. At VER, the decrease in nss-K+ was coincidental with a decrease in both EC and OC, all three species with a downward trend at -3% year-1. SND the decrease in nss-K+ coincided with a decrease in EC (-5% year-1 and -3% year-1, respectively); at PEY, the decrease was only observed in the OM fraction (-7% year-1 and -2% year-1, respectively). GUI observed an significant increase in nss-K (3% year-1) but without an significant increase in either OM or EC.</a:t>
            </a:r>
            <a:endParaRPr lang="fr-FR" dirty="0"/>
          </a:p>
        </p:txBody>
      </p:sp>
      <p:sp>
        <p:nvSpPr>
          <p:cNvPr id="4" name="Espace réservé du numéro de diapositive 3"/>
          <p:cNvSpPr>
            <a:spLocks noGrp="1"/>
          </p:cNvSpPr>
          <p:nvPr>
            <p:ph type="sldNum" sz="quarter" idx="5"/>
          </p:nvPr>
        </p:nvSpPr>
        <p:spPr/>
        <p:txBody>
          <a:bodyPr/>
          <a:lstStyle/>
          <a:p>
            <a:fld id="{48A258A4-A905-7D45-92F2-22F03259030C}" type="slidenum">
              <a:rPr lang="fr-FR" smtClean="0"/>
              <a:t>14</a:t>
            </a:fld>
            <a:endParaRPr lang="fr-FR"/>
          </a:p>
        </p:txBody>
      </p:sp>
    </p:spTree>
    <p:extLst>
      <p:ext uri="{BB962C8B-B14F-4D97-AF65-F5344CB8AC3E}">
        <p14:creationId xmlns:p14="http://schemas.microsoft.com/office/powerpoint/2010/main" val="25296948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ca-ES" dirty="0"/>
              <a:t>One of the main advantages of Random-forest modelling is the quantification of the influence of each variable. For instance, for PM2.5 concentrations, both the long-term trends and the Julian daste were the most important variables at the MERA sites, depending on the site, explaining 15-40% of the PM2.5 variability. Then, the long-range transport, represented by the cluster, followed in terms of importance, explaining more than 10% of the PM2.5 variability. Tehn followed the meteorological variables, with air temperature being the most important variable.</a:t>
            </a:r>
          </a:p>
          <a:p>
            <a:endParaRPr lang="ca-ES" dirty="0"/>
          </a:p>
          <a:p>
            <a:r>
              <a:rPr lang="ca-ES" dirty="0"/>
              <a:t>Partial dependency plots (PDD) represents the mean PM2.5 concentration along the different values of a given explanatory variable keeping the other variables at their mean value. The PDD are also used to valiadate the model. For instance, concentrations of PM2.5 were higher at low temperatyre (below 0), decreasing at mild temperatures, increasing again when temperature raise above 20 degrees, probably associated with the increase of OM concentrations and SOA at hot temperatures. </a:t>
            </a:r>
            <a:endParaRPr lang="fr-FR" dirty="0"/>
          </a:p>
        </p:txBody>
      </p:sp>
      <p:sp>
        <p:nvSpPr>
          <p:cNvPr id="4" name="Espace réservé du numéro de diapositive 3"/>
          <p:cNvSpPr>
            <a:spLocks noGrp="1"/>
          </p:cNvSpPr>
          <p:nvPr>
            <p:ph type="sldNum" sz="quarter" idx="5"/>
          </p:nvPr>
        </p:nvSpPr>
        <p:spPr/>
        <p:txBody>
          <a:bodyPr/>
          <a:lstStyle/>
          <a:p>
            <a:fld id="{48A258A4-A905-7D45-92F2-22F03259030C}" type="slidenum">
              <a:rPr lang="fr-FR" smtClean="0"/>
              <a:t>15</a:t>
            </a:fld>
            <a:endParaRPr lang="fr-FR"/>
          </a:p>
        </p:txBody>
      </p:sp>
    </p:spTree>
    <p:extLst>
      <p:ext uri="{BB962C8B-B14F-4D97-AF65-F5344CB8AC3E}">
        <p14:creationId xmlns:p14="http://schemas.microsoft.com/office/powerpoint/2010/main" val="30576452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8A258A4-A905-7D45-92F2-22F03259030C}" type="slidenum">
              <a:rPr lang="fr-FR" smtClean="0"/>
              <a:t>20</a:t>
            </a:fld>
            <a:endParaRPr lang="fr-FR"/>
          </a:p>
        </p:txBody>
      </p:sp>
    </p:spTree>
    <p:extLst>
      <p:ext uri="{BB962C8B-B14F-4D97-AF65-F5344CB8AC3E}">
        <p14:creationId xmlns:p14="http://schemas.microsoft.com/office/powerpoint/2010/main" val="31383449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DIAPO TEXTE 2 COLONN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9011741-1ACE-634A-AEF4-1EE1F11D756C}"/>
              </a:ext>
            </a:extLst>
          </p:cNvPr>
          <p:cNvSpPr>
            <a:spLocks noGrp="1"/>
          </p:cNvSpPr>
          <p:nvPr>
            <p:ph type="title"/>
          </p:nvPr>
        </p:nvSpPr>
        <p:spPr>
          <a:xfrm>
            <a:off x="2452190" y="1952424"/>
            <a:ext cx="2131671" cy="3067888"/>
          </a:xfrm>
          <a:prstGeom prst="rect">
            <a:avLst/>
          </a:prstGeom>
        </p:spPr>
        <p:txBody>
          <a:bodyPr/>
          <a:lstStyle>
            <a:lvl1pPr>
              <a:lnSpc>
                <a:spcPts val="2600"/>
              </a:lnSpc>
              <a:defRPr sz="2400" b="1" i="0">
                <a:solidFill>
                  <a:srgbClr val="2AB9DA"/>
                </a:solidFill>
                <a:latin typeface="Arial" panose="020B0604020202020204" pitchFamily="34" charset="0"/>
                <a:cs typeface="Arial" panose="020B0604020202020204" pitchFamily="34" charset="0"/>
              </a:defRPr>
            </a:lvl1pPr>
          </a:lstStyle>
          <a:p>
            <a:r>
              <a:rPr lang="fr-FR" dirty="0"/>
              <a:t>Modifiez le style du titre</a:t>
            </a:r>
          </a:p>
        </p:txBody>
      </p:sp>
      <p:sp>
        <p:nvSpPr>
          <p:cNvPr id="3" name="Espace réservé du contenu 2">
            <a:extLst>
              <a:ext uri="{FF2B5EF4-FFF2-40B4-BE49-F238E27FC236}">
                <a16:creationId xmlns:a16="http://schemas.microsoft.com/office/drawing/2014/main" id="{38798797-2679-E749-B310-4034BC073263}"/>
              </a:ext>
            </a:extLst>
          </p:cNvPr>
          <p:cNvSpPr>
            <a:spLocks noGrp="1"/>
          </p:cNvSpPr>
          <p:nvPr>
            <p:ph idx="1"/>
          </p:nvPr>
        </p:nvSpPr>
        <p:spPr>
          <a:xfrm>
            <a:off x="5080804" y="1952424"/>
            <a:ext cx="6145192" cy="3067888"/>
          </a:xfrm>
          <a:prstGeom prst="rect">
            <a:avLst/>
          </a:prstGeom>
        </p:spPr>
        <p:txBody>
          <a:bodyPr/>
          <a:lstStyle>
            <a:lvl1pPr>
              <a:lnSpc>
                <a:spcPts val="2160"/>
              </a:lnSpc>
              <a:defRPr sz="1600"/>
            </a:lvl1pPr>
            <a:lvl2pPr>
              <a:lnSpc>
                <a:spcPts val="1860"/>
              </a:lnSpc>
              <a:defRPr sz="1600"/>
            </a:lvl2pPr>
            <a:lvl3pPr>
              <a:lnSpc>
                <a:spcPts val="1860"/>
              </a:lnSpc>
              <a:defRPr sz="1400"/>
            </a:lvl3pPr>
            <a:lvl4pPr>
              <a:lnSpc>
                <a:spcPts val="1860"/>
              </a:lnSpc>
              <a:defRPr sz="1200"/>
            </a:lvl4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p:txBody>
      </p:sp>
      <p:sp>
        <p:nvSpPr>
          <p:cNvPr id="6" name="Espace réservé du numéro de diapositive 5">
            <a:extLst>
              <a:ext uri="{FF2B5EF4-FFF2-40B4-BE49-F238E27FC236}">
                <a16:creationId xmlns:a16="http://schemas.microsoft.com/office/drawing/2014/main" id="{6C4DD37C-E033-4E45-BA45-A7EA40784FA3}"/>
              </a:ext>
            </a:extLst>
          </p:cNvPr>
          <p:cNvSpPr>
            <a:spLocks noGrp="1"/>
          </p:cNvSpPr>
          <p:nvPr>
            <p:ph type="sldNum" sz="quarter" idx="12"/>
          </p:nvPr>
        </p:nvSpPr>
        <p:spPr/>
        <p:txBody>
          <a:bodyPr/>
          <a:lstStyle/>
          <a:p>
            <a:fld id="{AA24235E-0B5B-B44F-883D-4110F852F9F3}" type="slidenum">
              <a:rPr lang="fr-FR" smtClean="0"/>
              <a:t>‹N°›</a:t>
            </a:fld>
            <a:endParaRPr lang="fr-FR" dirty="0"/>
          </a:p>
        </p:txBody>
      </p:sp>
      <p:pic>
        <p:nvPicPr>
          <p:cNvPr id="11" name="Image 10">
            <a:extLst>
              <a:ext uri="{FF2B5EF4-FFF2-40B4-BE49-F238E27FC236}">
                <a16:creationId xmlns:a16="http://schemas.microsoft.com/office/drawing/2014/main" id="{0BEF203C-A803-9948-9C66-89CD4DBDA3CC}"/>
              </a:ext>
            </a:extLst>
          </p:cNvPr>
          <p:cNvPicPr>
            <a:picLocks noChangeAspect="1"/>
          </p:cNvPicPr>
          <p:nvPr userDrawn="1"/>
        </p:nvPicPr>
        <p:blipFill>
          <a:blip r:embed="rId2"/>
          <a:stretch>
            <a:fillRect/>
          </a:stretch>
        </p:blipFill>
        <p:spPr>
          <a:xfrm>
            <a:off x="11225996" y="542092"/>
            <a:ext cx="647700" cy="431800"/>
          </a:xfrm>
          <a:prstGeom prst="rect">
            <a:avLst/>
          </a:prstGeom>
        </p:spPr>
      </p:pic>
    </p:spTree>
    <p:extLst>
      <p:ext uri="{BB962C8B-B14F-4D97-AF65-F5344CB8AC3E}">
        <p14:creationId xmlns:p14="http://schemas.microsoft.com/office/powerpoint/2010/main" val="5745577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DIAPO TEXT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9011741-1ACE-634A-AEF4-1EE1F11D756C}"/>
              </a:ext>
            </a:extLst>
          </p:cNvPr>
          <p:cNvSpPr>
            <a:spLocks noGrp="1"/>
          </p:cNvSpPr>
          <p:nvPr>
            <p:ph type="title"/>
          </p:nvPr>
        </p:nvSpPr>
        <p:spPr>
          <a:xfrm>
            <a:off x="914401" y="1952424"/>
            <a:ext cx="10311596" cy="625523"/>
          </a:xfrm>
          <a:prstGeom prst="rect">
            <a:avLst/>
          </a:prstGeom>
        </p:spPr>
        <p:txBody>
          <a:bodyPr/>
          <a:lstStyle>
            <a:lvl1pPr algn="l">
              <a:lnSpc>
                <a:spcPts val="2600"/>
              </a:lnSpc>
              <a:defRPr sz="2400" b="1" i="0">
                <a:solidFill>
                  <a:srgbClr val="2AB9DA"/>
                </a:solidFill>
                <a:latin typeface="Arial" panose="020B0604020202020204" pitchFamily="34" charset="0"/>
                <a:cs typeface="Arial" panose="020B0604020202020204" pitchFamily="34" charset="0"/>
              </a:defRPr>
            </a:lvl1pPr>
          </a:lstStyle>
          <a:p>
            <a:r>
              <a:rPr lang="fr-FR" dirty="0"/>
              <a:t>Modifiez le style du titre</a:t>
            </a:r>
          </a:p>
        </p:txBody>
      </p:sp>
      <p:sp>
        <p:nvSpPr>
          <p:cNvPr id="3" name="Espace réservé du contenu 2">
            <a:extLst>
              <a:ext uri="{FF2B5EF4-FFF2-40B4-BE49-F238E27FC236}">
                <a16:creationId xmlns:a16="http://schemas.microsoft.com/office/drawing/2014/main" id="{38798797-2679-E749-B310-4034BC073263}"/>
              </a:ext>
            </a:extLst>
          </p:cNvPr>
          <p:cNvSpPr>
            <a:spLocks noGrp="1"/>
          </p:cNvSpPr>
          <p:nvPr>
            <p:ph idx="1"/>
          </p:nvPr>
        </p:nvSpPr>
        <p:spPr>
          <a:xfrm>
            <a:off x="914401" y="2593443"/>
            <a:ext cx="10311595" cy="3067888"/>
          </a:xfrm>
          <a:prstGeom prst="rect">
            <a:avLst/>
          </a:prstGeom>
        </p:spPr>
        <p:txBody>
          <a:bodyPr/>
          <a:lstStyle>
            <a:lvl1pPr>
              <a:lnSpc>
                <a:spcPts val="2160"/>
              </a:lnSpc>
              <a:defRPr sz="1600"/>
            </a:lvl1pPr>
            <a:lvl2pPr>
              <a:lnSpc>
                <a:spcPts val="1860"/>
              </a:lnSpc>
              <a:defRPr sz="1600"/>
            </a:lvl2pPr>
            <a:lvl3pPr>
              <a:lnSpc>
                <a:spcPts val="1860"/>
              </a:lnSpc>
              <a:defRPr sz="1400"/>
            </a:lvl3pPr>
            <a:lvl4pPr>
              <a:lnSpc>
                <a:spcPts val="1860"/>
              </a:lnSpc>
              <a:defRPr sz="1200"/>
            </a:lvl4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p:txBody>
      </p:sp>
      <p:sp>
        <p:nvSpPr>
          <p:cNvPr id="6" name="Espace réservé du numéro de diapositive 5">
            <a:extLst>
              <a:ext uri="{FF2B5EF4-FFF2-40B4-BE49-F238E27FC236}">
                <a16:creationId xmlns:a16="http://schemas.microsoft.com/office/drawing/2014/main" id="{6C4DD37C-E033-4E45-BA45-A7EA40784FA3}"/>
              </a:ext>
            </a:extLst>
          </p:cNvPr>
          <p:cNvSpPr>
            <a:spLocks noGrp="1"/>
          </p:cNvSpPr>
          <p:nvPr>
            <p:ph type="sldNum" sz="quarter" idx="12"/>
          </p:nvPr>
        </p:nvSpPr>
        <p:spPr/>
        <p:txBody>
          <a:bodyPr/>
          <a:lstStyle/>
          <a:p>
            <a:fld id="{AA24235E-0B5B-B44F-883D-4110F852F9F3}" type="slidenum">
              <a:rPr lang="fr-FR" smtClean="0"/>
              <a:t>‹N°›</a:t>
            </a:fld>
            <a:endParaRPr lang="fr-FR" dirty="0"/>
          </a:p>
        </p:txBody>
      </p:sp>
      <p:pic>
        <p:nvPicPr>
          <p:cNvPr id="11" name="Image 10">
            <a:extLst>
              <a:ext uri="{FF2B5EF4-FFF2-40B4-BE49-F238E27FC236}">
                <a16:creationId xmlns:a16="http://schemas.microsoft.com/office/drawing/2014/main" id="{0BEF203C-A803-9948-9C66-89CD4DBDA3CC}"/>
              </a:ext>
            </a:extLst>
          </p:cNvPr>
          <p:cNvPicPr>
            <a:picLocks noChangeAspect="1"/>
          </p:cNvPicPr>
          <p:nvPr userDrawn="1"/>
        </p:nvPicPr>
        <p:blipFill>
          <a:blip r:embed="rId2"/>
          <a:stretch>
            <a:fillRect/>
          </a:stretch>
        </p:blipFill>
        <p:spPr>
          <a:xfrm>
            <a:off x="11005658" y="1728776"/>
            <a:ext cx="647700" cy="431800"/>
          </a:xfrm>
          <a:prstGeom prst="rect">
            <a:avLst/>
          </a:prstGeom>
        </p:spPr>
      </p:pic>
    </p:spTree>
    <p:extLst>
      <p:ext uri="{BB962C8B-B14F-4D97-AF65-F5344CB8AC3E}">
        <p14:creationId xmlns:p14="http://schemas.microsoft.com/office/powerpoint/2010/main" val="1428573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EXTE PLEINE PAG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9011741-1ACE-634A-AEF4-1EE1F11D756C}"/>
              </a:ext>
            </a:extLst>
          </p:cNvPr>
          <p:cNvSpPr>
            <a:spLocks noGrp="1"/>
          </p:cNvSpPr>
          <p:nvPr>
            <p:ph type="title"/>
          </p:nvPr>
        </p:nvSpPr>
        <p:spPr>
          <a:xfrm>
            <a:off x="2555913" y="1295878"/>
            <a:ext cx="8560106" cy="654108"/>
          </a:xfrm>
          <a:prstGeom prst="rect">
            <a:avLst/>
          </a:prstGeom>
        </p:spPr>
        <p:txBody>
          <a:bodyPr/>
          <a:lstStyle>
            <a:lvl1pPr algn="r">
              <a:lnSpc>
                <a:spcPts val="2600"/>
              </a:lnSpc>
              <a:defRPr sz="2400" b="1" i="0">
                <a:solidFill>
                  <a:srgbClr val="2AB9DA"/>
                </a:solidFill>
                <a:latin typeface="Arial" panose="020B0604020202020204" pitchFamily="34" charset="0"/>
                <a:cs typeface="Arial" panose="020B0604020202020204" pitchFamily="34" charset="0"/>
              </a:defRPr>
            </a:lvl1pPr>
          </a:lstStyle>
          <a:p>
            <a:r>
              <a:rPr lang="fr-FR" dirty="0"/>
              <a:t>Modifiez le style du titre</a:t>
            </a:r>
          </a:p>
        </p:txBody>
      </p:sp>
      <p:sp>
        <p:nvSpPr>
          <p:cNvPr id="3" name="Espace réservé du contenu 2">
            <a:extLst>
              <a:ext uri="{FF2B5EF4-FFF2-40B4-BE49-F238E27FC236}">
                <a16:creationId xmlns:a16="http://schemas.microsoft.com/office/drawing/2014/main" id="{38798797-2679-E749-B310-4034BC073263}"/>
              </a:ext>
            </a:extLst>
          </p:cNvPr>
          <p:cNvSpPr>
            <a:spLocks noGrp="1"/>
          </p:cNvSpPr>
          <p:nvPr>
            <p:ph idx="1"/>
          </p:nvPr>
        </p:nvSpPr>
        <p:spPr>
          <a:xfrm>
            <a:off x="914401" y="2423711"/>
            <a:ext cx="10311595" cy="3237620"/>
          </a:xfrm>
          <a:prstGeom prst="rect">
            <a:avLst/>
          </a:prstGeom>
        </p:spPr>
        <p:txBody>
          <a:bodyPr/>
          <a:lstStyle>
            <a:lvl1pPr>
              <a:lnSpc>
                <a:spcPts val="2160"/>
              </a:lnSpc>
              <a:defRPr sz="1600"/>
            </a:lvl1pPr>
            <a:lvl2pPr>
              <a:lnSpc>
                <a:spcPts val="1860"/>
              </a:lnSpc>
              <a:defRPr sz="1600"/>
            </a:lvl2pPr>
            <a:lvl3pPr>
              <a:lnSpc>
                <a:spcPts val="1860"/>
              </a:lnSpc>
              <a:defRPr sz="1400"/>
            </a:lvl3pPr>
            <a:lvl4pPr>
              <a:lnSpc>
                <a:spcPts val="1860"/>
              </a:lnSpc>
              <a:defRPr sz="1200"/>
            </a:lvl4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p:txBody>
      </p:sp>
      <p:sp>
        <p:nvSpPr>
          <p:cNvPr id="6" name="Espace réservé du numéro de diapositive 5">
            <a:extLst>
              <a:ext uri="{FF2B5EF4-FFF2-40B4-BE49-F238E27FC236}">
                <a16:creationId xmlns:a16="http://schemas.microsoft.com/office/drawing/2014/main" id="{6C4DD37C-E033-4E45-BA45-A7EA40784FA3}"/>
              </a:ext>
            </a:extLst>
          </p:cNvPr>
          <p:cNvSpPr>
            <a:spLocks noGrp="1"/>
          </p:cNvSpPr>
          <p:nvPr>
            <p:ph type="sldNum" sz="quarter" idx="12"/>
          </p:nvPr>
        </p:nvSpPr>
        <p:spPr/>
        <p:txBody>
          <a:bodyPr/>
          <a:lstStyle/>
          <a:p>
            <a:fld id="{AA24235E-0B5B-B44F-883D-4110F852F9F3}" type="slidenum">
              <a:rPr lang="fr-FR" smtClean="0"/>
              <a:t>‹N°›</a:t>
            </a:fld>
            <a:endParaRPr lang="fr-FR" dirty="0"/>
          </a:p>
        </p:txBody>
      </p:sp>
      <p:pic>
        <p:nvPicPr>
          <p:cNvPr id="11" name="Image 10">
            <a:extLst>
              <a:ext uri="{FF2B5EF4-FFF2-40B4-BE49-F238E27FC236}">
                <a16:creationId xmlns:a16="http://schemas.microsoft.com/office/drawing/2014/main" id="{0BEF203C-A803-9948-9C66-89CD4DBDA3CC}"/>
              </a:ext>
            </a:extLst>
          </p:cNvPr>
          <p:cNvPicPr>
            <a:picLocks noChangeAspect="1"/>
          </p:cNvPicPr>
          <p:nvPr userDrawn="1"/>
        </p:nvPicPr>
        <p:blipFill>
          <a:blip r:embed="rId2"/>
          <a:stretch>
            <a:fillRect/>
          </a:stretch>
        </p:blipFill>
        <p:spPr>
          <a:xfrm>
            <a:off x="11005658" y="980769"/>
            <a:ext cx="647700" cy="431800"/>
          </a:xfrm>
          <a:prstGeom prst="rect">
            <a:avLst/>
          </a:prstGeom>
        </p:spPr>
      </p:pic>
    </p:spTree>
    <p:extLst>
      <p:ext uri="{BB962C8B-B14F-4D97-AF65-F5344CB8AC3E}">
        <p14:creationId xmlns:p14="http://schemas.microsoft.com/office/powerpoint/2010/main" val="558777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APO TEXTE/imag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9011741-1ACE-634A-AEF4-1EE1F11D756C}"/>
              </a:ext>
            </a:extLst>
          </p:cNvPr>
          <p:cNvSpPr>
            <a:spLocks noGrp="1"/>
          </p:cNvSpPr>
          <p:nvPr>
            <p:ph type="title"/>
          </p:nvPr>
        </p:nvSpPr>
        <p:spPr>
          <a:xfrm>
            <a:off x="2452190" y="1952424"/>
            <a:ext cx="2131671" cy="3067888"/>
          </a:xfrm>
          <a:prstGeom prst="rect">
            <a:avLst/>
          </a:prstGeom>
        </p:spPr>
        <p:txBody>
          <a:bodyPr/>
          <a:lstStyle>
            <a:lvl1pPr>
              <a:lnSpc>
                <a:spcPts val="2600"/>
              </a:lnSpc>
              <a:defRPr sz="2400" b="1" i="0">
                <a:solidFill>
                  <a:srgbClr val="2AB9DA"/>
                </a:solidFill>
                <a:latin typeface="Arial" panose="020B0604020202020204" pitchFamily="34" charset="0"/>
                <a:cs typeface="Arial" panose="020B0604020202020204" pitchFamily="34" charset="0"/>
              </a:defRPr>
            </a:lvl1pPr>
          </a:lstStyle>
          <a:p>
            <a:r>
              <a:rPr lang="fr-FR" dirty="0"/>
              <a:t>Modifiez le style du titre</a:t>
            </a:r>
          </a:p>
        </p:txBody>
      </p:sp>
      <p:sp>
        <p:nvSpPr>
          <p:cNvPr id="6" name="Espace réservé du numéro de diapositive 5">
            <a:extLst>
              <a:ext uri="{FF2B5EF4-FFF2-40B4-BE49-F238E27FC236}">
                <a16:creationId xmlns:a16="http://schemas.microsoft.com/office/drawing/2014/main" id="{6C4DD37C-E033-4E45-BA45-A7EA40784FA3}"/>
              </a:ext>
            </a:extLst>
          </p:cNvPr>
          <p:cNvSpPr>
            <a:spLocks noGrp="1"/>
          </p:cNvSpPr>
          <p:nvPr>
            <p:ph type="sldNum" sz="quarter" idx="12"/>
          </p:nvPr>
        </p:nvSpPr>
        <p:spPr/>
        <p:txBody>
          <a:bodyPr/>
          <a:lstStyle/>
          <a:p>
            <a:fld id="{AA24235E-0B5B-B44F-883D-4110F852F9F3}" type="slidenum">
              <a:rPr lang="fr-FR" smtClean="0"/>
              <a:t>‹N°›</a:t>
            </a:fld>
            <a:endParaRPr lang="fr-FR" dirty="0"/>
          </a:p>
        </p:txBody>
      </p:sp>
      <p:pic>
        <p:nvPicPr>
          <p:cNvPr id="11" name="Image 10">
            <a:extLst>
              <a:ext uri="{FF2B5EF4-FFF2-40B4-BE49-F238E27FC236}">
                <a16:creationId xmlns:a16="http://schemas.microsoft.com/office/drawing/2014/main" id="{0BEF203C-A803-9948-9C66-89CD4DBDA3CC}"/>
              </a:ext>
            </a:extLst>
          </p:cNvPr>
          <p:cNvPicPr>
            <a:picLocks noChangeAspect="1"/>
          </p:cNvPicPr>
          <p:nvPr userDrawn="1"/>
        </p:nvPicPr>
        <p:blipFill>
          <a:blip r:embed="rId2"/>
          <a:stretch>
            <a:fillRect/>
          </a:stretch>
        </p:blipFill>
        <p:spPr>
          <a:xfrm>
            <a:off x="4508483" y="1520624"/>
            <a:ext cx="647700" cy="431800"/>
          </a:xfrm>
          <a:prstGeom prst="rect">
            <a:avLst/>
          </a:prstGeom>
        </p:spPr>
      </p:pic>
      <p:sp>
        <p:nvSpPr>
          <p:cNvPr id="10" name="Espace réservé pour une image  2">
            <a:extLst>
              <a:ext uri="{FF2B5EF4-FFF2-40B4-BE49-F238E27FC236}">
                <a16:creationId xmlns:a16="http://schemas.microsoft.com/office/drawing/2014/main" id="{3CF5BBE3-0B52-6F44-9ADA-8DE9089A10EE}"/>
              </a:ext>
            </a:extLst>
          </p:cNvPr>
          <p:cNvSpPr>
            <a:spLocks noGrp="1"/>
          </p:cNvSpPr>
          <p:nvPr>
            <p:ph type="pic" idx="13"/>
          </p:nvPr>
        </p:nvSpPr>
        <p:spPr>
          <a:xfrm>
            <a:off x="5067300" y="1952424"/>
            <a:ext cx="6172200" cy="3067888"/>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Tree>
    <p:extLst>
      <p:ext uri="{BB962C8B-B14F-4D97-AF65-F5344CB8AC3E}">
        <p14:creationId xmlns:p14="http://schemas.microsoft.com/office/powerpoint/2010/main" val="4258413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PAGE SECTEUR">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DCC36F-779F-834C-A055-1A2DAE26F739}"/>
              </a:ext>
            </a:extLst>
          </p:cNvPr>
          <p:cNvSpPr>
            <a:spLocks noGrp="1"/>
          </p:cNvSpPr>
          <p:nvPr>
            <p:ph type="ctrTitle"/>
          </p:nvPr>
        </p:nvSpPr>
        <p:spPr>
          <a:xfrm>
            <a:off x="2773183" y="2650360"/>
            <a:ext cx="3477715" cy="1441955"/>
          </a:xfrm>
          <a:prstGeom prst="rect">
            <a:avLst/>
          </a:prstGeom>
        </p:spPr>
        <p:txBody>
          <a:bodyPr anchor="b"/>
          <a:lstStyle>
            <a:lvl1pPr algn="r">
              <a:defRPr sz="4000"/>
            </a:lvl1pPr>
          </a:lstStyle>
          <a:p>
            <a:r>
              <a:rPr lang="fr-FR" dirty="0"/>
              <a:t>Modifiez le style du titre</a:t>
            </a:r>
          </a:p>
        </p:txBody>
      </p:sp>
      <p:sp>
        <p:nvSpPr>
          <p:cNvPr id="3" name="Sous-titre 2">
            <a:extLst>
              <a:ext uri="{FF2B5EF4-FFF2-40B4-BE49-F238E27FC236}">
                <a16:creationId xmlns:a16="http://schemas.microsoft.com/office/drawing/2014/main" id="{824CC836-5A71-E348-8774-62B7E43BA1DA}"/>
              </a:ext>
            </a:extLst>
          </p:cNvPr>
          <p:cNvSpPr>
            <a:spLocks noGrp="1"/>
          </p:cNvSpPr>
          <p:nvPr>
            <p:ph type="subTitle" idx="1"/>
          </p:nvPr>
        </p:nvSpPr>
        <p:spPr>
          <a:xfrm>
            <a:off x="7825036" y="3548922"/>
            <a:ext cx="1708707" cy="789487"/>
          </a:xfrm>
          <a:prstGeom prst="rect">
            <a:avLst/>
          </a:prstGeom>
        </p:spPr>
        <p:txBody>
          <a:bodyPr anchor="ctr"/>
          <a:lstStyle>
            <a:lvl1pPr marL="0" indent="0" algn="ctr">
              <a:lnSpc>
                <a:spcPts val="1860"/>
              </a:lnSpc>
              <a:buNone/>
              <a:defRPr sz="2000" b="1" i="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p>
        </p:txBody>
      </p:sp>
    </p:spTree>
    <p:extLst>
      <p:ext uri="{BB962C8B-B14F-4D97-AF65-F5344CB8AC3E}">
        <p14:creationId xmlns:p14="http://schemas.microsoft.com/office/powerpoint/2010/main" val="3741308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AGE DE GAR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DCC36F-779F-834C-A055-1A2DAE26F739}"/>
              </a:ext>
            </a:extLst>
          </p:cNvPr>
          <p:cNvSpPr>
            <a:spLocks noGrp="1"/>
          </p:cNvSpPr>
          <p:nvPr>
            <p:ph type="ctrTitle"/>
          </p:nvPr>
        </p:nvSpPr>
        <p:spPr>
          <a:xfrm>
            <a:off x="6400802" y="1672529"/>
            <a:ext cx="5317956" cy="1126373"/>
          </a:xfrm>
          <a:prstGeom prst="rect">
            <a:avLst/>
          </a:prstGeom>
        </p:spPr>
        <p:txBody>
          <a:bodyPr anchor="ctr"/>
          <a:lstStyle>
            <a:lvl1pPr algn="l">
              <a:defRPr sz="4000"/>
            </a:lvl1pPr>
          </a:lstStyle>
          <a:p>
            <a:r>
              <a:rPr lang="fr-FR" dirty="0"/>
              <a:t>Modifiez le style du titre</a:t>
            </a:r>
          </a:p>
        </p:txBody>
      </p:sp>
      <p:sp>
        <p:nvSpPr>
          <p:cNvPr id="3" name="Sous-titre 2">
            <a:extLst>
              <a:ext uri="{FF2B5EF4-FFF2-40B4-BE49-F238E27FC236}">
                <a16:creationId xmlns:a16="http://schemas.microsoft.com/office/drawing/2014/main" id="{824CC836-5A71-E348-8774-62B7E43BA1DA}"/>
              </a:ext>
            </a:extLst>
          </p:cNvPr>
          <p:cNvSpPr>
            <a:spLocks noGrp="1"/>
          </p:cNvSpPr>
          <p:nvPr>
            <p:ph type="subTitle" idx="1"/>
          </p:nvPr>
        </p:nvSpPr>
        <p:spPr>
          <a:xfrm>
            <a:off x="7884998" y="3975018"/>
            <a:ext cx="1234939" cy="789487"/>
          </a:xfrm>
          <a:prstGeom prst="rect">
            <a:avLst/>
          </a:prstGeom>
        </p:spPr>
        <p:txBody>
          <a:bodyPr/>
          <a:lstStyle>
            <a:lvl1pPr marL="0" indent="0" algn="l">
              <a:lnSpc>
                <a:spcPts val="1960"/>
              </a:lnSpc>
              <a:buNone/>
              <a:defRPr sz="1800" b="1" i="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p>
        </p:txBody>
      </p:sp>
    </p:spTree>
    <p:extLst>
      <p:ext uri="{BB962C8B-B14F-4D97-AF65-F5344CB8AC3E}">
        <p14:creationId xmlns:p14="http://schemas.microsoft.com/office/powerpoint/2010/main" val="3675408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AGE DE GAR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DCC36F-779F-834C-A055-1A2DAE26F739}"/>
              </a:ext>
            </a:extLst>
          </p:cNvPr>
          <p:cNvSpPr>
            <a:spLocks noGrp="1"/>
          </p:cNvSpPr>
          <p:nvPr>
            <p:ph type="ctrTitle"/>
          </p:nvPr>
        </p:nvSpPr>
        <p:spPr>
          <a:xfrm>
            <a:off x="6400802" y="1672529"/>
            <a:ext cx="5317956" cy="1126373"/>
          </a:xfrm>
          <a:prstGeom prst="rect">
            <a:avLst/>
          </a:prstGeom>
        </p:spPr>
        <p:txBody>
          <a:bodyPr anchor="ctr"/>
          <a:lstStyle>
            <a:lvl1pPr algn="l">
              <a:defRPr sz="4000"/>
            </a:lvl1pPr>
          </a:lstStyle>
          <a:p>
            <a:r>
              <a:rPr lang="fr-FR" dirty="0"/>
              <a:t>Modifiez le style du titre</a:t>
            </a:r>
          </a:p>
        </p:txBody>
      </p:sp>
      <p:sp>
        <p:nvSpPr>
          <p:cNvPr id="3" name="Sous-titre 2">
            <a:extLst>
              <a:ext uri="{FF2B5EF4-FFF2-40B4-BE49-F238E27FC236}">
                <a16:creationId xmlns:a16="http://schemas.microsoft.com/office/drawing/2014/main" id="{824CC836-5A71-E348-8774-62B7E43BA1DA}"/>
              </a:ext>
            </a:extLst>
          </p:cNvPr>
          <p:cNvSpPr>
            <a:spLocks noGrp="1"/>
          </p:cNvSpPr>
          <p:nvPr>
            <p:ph type="subTitle" idx="1"/>
          </p:nvPr>
        </p:nvSpPr>
        <p:spPr>
          <a:xfrm>
            <a:off x="7884998" y="3975018"/>
            <a:ext cx="1234939" cy="789487"/>
          </a:xfrm>
          <a:prstGeom prst="rect">
            <a:avLst/>
          </a:prstGeom>
        </p:spPr>
        <p:txBody>
          <a:bodyPr/>
          <a:lstStyle>
            <a:lvl1pPr marL="0" indent="0" algn="l">
              <a:lnSpc>
                <a:spcPts val="1960"/>
              </a:lnSpc>
              <a:buNone/>
              <a:defRPr sz="1800" b="1" i="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p>
        </p:txBody>
      </p:sp>
    </p:spTree>
    <p:extLst>
      <p:ext uri="{BB962C8B-B14F-4D97-AF65-F5344CB8AC3E}">
        <p14:creationId xmlns:p14="http://schemas.microsoft.com/office/powerpoint/2010/main" val="3430712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AGE SECTEUR">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DCC36F-779F-834C-A055-1A2DAE26F739}"/>
              </a:ext>
            </a:extLst>
          </p:cNvPr>
          <p:cNvSpPr>
            <a:spLocks noGrp="1"/>
          </p:cNvSpPr>
          <p:nvPr>
            <p:ph type="ctrTitle"/>
          </p:nvPr>
        </p:nvSpPr>
        <p:spPr>
          <a:xfrm>
            <a:off x="2773183" y="2650360"/>
            <a:ext cx="3477715" cy="1441955"/>
          </a:xfrm>
          <a:prstGeom prst="rect">
            <a:avLst/>
          </a:prstGeom>
        </p:spPr>
        <p:txBody>
          <a:bodyPr anchor="b"/>
          <a:lstStyle>
            <a:lvl1pPr algn="r">
              <a:defRPr sz="4000"/>
            </a:lvl1pPr>
          </a:lstStyle>
          <a:p>
            <a:r>
              <a:rPr lang="fr-FR" dirty="0"/>
              <a:t>Modifiez le style du titre</a:t>
            </a:r>
          </a:p>
        </p:txBody>
      </p:sp>
      <p:sp>
        <p:nvSpPr>
          <p:cNvPr id="3" name="Sous-titre 2">
            <a:extLst>
              <a:ext uri="{FF2B5EF4-FFF2-40B4-BE49-F238E27FC236}">
                <a16:creationId xmlns:a16="http://schemas.microsoft.com/office/drawing/2014/main" id="{824CC836-5A71-E348-8774-62B7E43BA1DA}"/>
              </a:ext>
            </a:extLst>
          </p:cNvPr>
          <p:cNvSpPr>
            <a:spLocks noGrp="1"/>
          </p:cNvSpPr>
          <p:nvPr>
            <p:ph type="subTitle" idx="1"/>
          </p:nvPr>
        </p:nvSpPr>
        <p:spPr>
          <a:xfrm>
            <a:off x="7825036" y="3548922"/>
            <a:ext cx="1708707" cy="789487"/>
          </a:xfrm>
          <a:prstGeom prst="rect">
            <a:avLst/>
          </a:prstGeom>
        </p:spPr>
        <p:txBody>
          <a:bodyPr anchor="ctr"/>
          <a:lstStyle>
            <a:lvl1pPr marL="0" indent="0" algn="ctr">
              <a:lnSpc>
                <a:spcPts val="1860"/>
              </a:lnSpc>
              <a:buNone/>
              <a:defRPr sz="2000" b="1" i="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p>
        </p:txBody>
      </p:sp>
    </p:spTree>
    <p:extLst>
      <p:ext uri="{BB962C8B-B14F-4D97-AF65-F5344CB8AC3E}">
        <p14:creationId xmlns:p14="http://schemas.microsoft.com/office/powerpoint/2010/main" val="3051619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6.png"/><Relationship Id="rId7" Type="http://schemas.openxmlformats.org/officeDocument/2006/relationships/image" Target="../media/image8.emf"/><Relationship Id="rId2" Type="http://schemas.openxmlformats.org/officeDocument/2006/relationships/theme" Target="../theme/theme2.xm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1.emf"/></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9.png"/><Relationship Id="rId7" Type="http://schemas.openxmlformats.org/officeDocument/2006/relationships/image" Target="../media/image8.emf"/><Relationship Id="rId2" Type="http://schemas.openxmlformats.org/officeDocument/2006/relationships/theme" Target="../theme/theme3.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1.emf"/></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10.emf"/><Relationship Id="rId2" Type="http://schemas.openxmlformats.org/officeDocument/2006/relationships/theme" Target="../theme/theme4.xml"/><Relationship Id="rId1" Type="http://schemas.openxmlformats.org/officeDocument/2006/relationships/slideLayout" Target="../slideLayouts/slideLayout8.xml"/><Relationship Id="rId6" Type="http://schemas.openxmlformats.org/officeDocument/2006/relationships/image" Target="../media/image8.emf"/><Relationship Id="rId5" Type="http://schemas.openxmlformats.org/officeDocument/2006/relationships/image" Target="../media/image7.png"/><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9B31696E-3F63-FD4E-B0AD-1FCB19BEF29B}"/>
              </a:ext>
            </a:extLst>
          </p:cNvPr>
          <p:cNvPicPr>
            <a:picLocks noChangeAspect="1"/>
          </p:cNvPicPr>
          <p:nvPr userDrawn="1"/>
        </p:nvPicPr>
        <p:blipFill>
          <a:blip r:embed="rId7"/>
          <a:stretch>
            <a:fillRect/>
          </a:stretch>
        </p:blipFill>
        <p:spPr>
          <a:xfrm>
            <a:off x="0" y="6253947"/>
            <a:ext cx="12192000" cy="604053"/>
          </a:xfrm>
          <a:prstGeom prst="rect">
            <a:avLst/>
          </a:prstGeom>
        </p:spPr>
      </p:pic>
      <p:sp>
        <p:nvSpPr>
          <p:cNvPr id="6" name="Espace réservé du numéro de diapositive 5">
            <a:extLst>
              <a:ext uri="{FF2B5EF4-FFF2-40B4-BE49-F238E27FC236}">
                <a16:creationId xmlns:a16="http://schemas.microsoft.com/office/drawing/2014/main" id="{CA14E012-0F60-804D-BA5E-DFC891552812}"/>
              </a:ext>
            </a:extLst>
          </p:cNvPr>
          <p:cNvSpPr>
            <a:spLocks noGrp="1"/>
          </p:cNvSpPr>
          <p:nvPr>
            <p:ph type="sldNum" sz="quarter" idx="4"/>
          </p:nvPr>
        </p:nvSpPr>
        <p:spPr>
          <a:xfrm>
            <a:off x="9106720" y="5676827"/>
            <a:ext cx="2743200" cy="365125"/>
          </a:xfrm>
          <a:prstGeom prst="rect">
            <a:avLst/>
          </a:prstGeom>
        </p:spPr>
        <p:txBody>
          <a:bodyPr vert="horz" lIns="91440" tIns="45720" rIns="91440" bIns="45720" rtlCol="0" anchor="ctr"/>
          <a:lstStyle>
            <a:lvl1pPr algn="r">
              <a:defRPr sz="2800" b="0" i="0">
                <a:solidFill>
                  <a:schemeClr val="tx1">
                    <a:tint val="75000"/>
                  </a:schemeClr>
                </a:solidFill>
                <a:latin typeface="Arial" panose="020B0604020202020204" pitchFamily="34" charset="0"/>
                <a:cs typeface="Arial" panose="020B0604020202020204" pitchFamily="34" charset="0"/>
              </a:defRPr>
            </a:lvl1pPr>
          </a:lstStyle>
          <a:p>
            <a:fld id="{AA24235E-0B5B-B44F-883D-4110F852F9F3}" type="slidenum">
              <a:rPr lang="fr-FR" smtClean="0"/>
              <a:pPr/>
              <a:t>‹N°›</a:t>
            </a:fld>
            <a:endParaRPr lang="fr-FR" dirty="0"/>
          </a:p>
        </p:txBody>
      </p:sp>
      <p:pic>
        <p:nvPicPr>
          <p:cNvPr id="9" name="Image 8">
            <a:extLst>
              <a:ext uri="{FF2B5EF4-FFF2-40B4-BE49-F238E27FC236}">
                <a16:creationId xmlns:a16="http://schemas.microsoft.com/office/drawing/2014/main" id="{57596C3A-B2AF-5B4B-99F0-8F072E5534C6}"/>
              </a:ext>
            </a:extLst>
          </p:cNvPr>
          <p:cNvPicPr>
            <a:picLocks noChangeAspect="1"/>
          </p:cNvPicPr>
          <p:nvPr userDrawn="1"/>
        </p:nvPicPr>
        <p:blipFill>
          <a:blip r:embed="rId8"/>
          <a:srcRect/>
          <a:stretch/>
        </p:blipFill>
        <p:spPr>
          <a:xfrm>
            <a:off x="510572" y="534268"/>
            <a:ext cx="1498600" cy="876731"/>
          </a:xfrm>
          <a:prstGeom prst="rect">
            <a:avLst/>
          </a:prstGeom>
        </p:spPr>
      </p:pic>
      <p:pic>
        <p:nvPicPr>
          <p:cNvPr id="10" name="Image 9">
            <a:extLst>
              <a:ext uri="{FF2B5EF4-FFF2-40B4-BE49-F238E27FC236}">
                <a16:creationId xmlns:a16="http://schemas.microsoft.com/office/drawing/2014/main" id="{A4791657-350B-5F4B-9FEF-7E8BC6790C4C}"/>
              </a:ext>
            </a:extLst>
          </p:cNvPr>
          <p:cNvPicPr>
            <a:picLocks noChangeAspect="1"/>
          </p:cNvPicPr>
          <p:nvPr userDrawn="1"/>
        </p:nvPicPr>
        <p:blipFill>
          <a:blip r:embed="rId9"/>
          <a:srcRect/>
          <a:stretch/>
        </p:blipFill>
        <p:spPr>
          <a:xfrm>
            <a:off x="510572" y="6502962"/>
            <a:ext cx="1092200" cy="114300"/>
          </a:xfrm>
          <a:prstGeom prst="rect">
            <a:avLst/>
          </a:prstGeom>
        </p:spPr>
      </p:pic>
      <p:pic>
        <p:nvPicPr>
          <p:cNvPr id="13" name="Image 12">
            <a:extLst>
              <a:ext uri="{FF2B5EF4-FFF2-40B4-BE49-F238E27FC236}">
                <a16:creationId xmlns:a16="http://schemas.microsoft.com/office/drawing/2014/main" id="{030D46CB-B104-FC41-9740-897D32E9A61D}"/>
              </a:ext>
            </a:extLst>
          </p:cNvPr>
          <p:cNvPicPr>
            <a:picLocks noChangeAspect="1"/>
          </p:cNvPicPr>
          <p:nvPr userDrawn="1"/>
        </p:nvPicPr>
        <p:blipFill>
          <a:blip r:embed="rId10"/>
          <a:srcRect/>
          <a:stretch/>
        </p:blipFill>
        <p:spPr>
          <a:xfrm>
            <a:off x="10325102" y="6472216"/>
            <a:ext cx="1396996" cy="173789"/>
          </a:xfrm>
          <a:prstGeom prst="rect">
            <a:avLst/>
          </a:prstGeom>
        </p:spPr>
      </p:pic>
    </p:spTree>
    <p:extLst>
      <p:ext uri="{BB962C8B-B14F-4D97-AF65-F5344CB8AC3E}">
        <p14:creationId xmlns:p14="http://schemas.microsoft.com/office/powerpoint/2010/main" val="3141135754"/>
      </p:ext>
    </p:extLst>
  </p:cSld>
  <p:clrMap bg1="lt1" tx1="dk1" bg2="lt2" tx2="dk2" accent1="accent1" accent2="accent2" accent3="accent3" accent4="accent4" accent5="accent5" accent6="accent6" hlink="hlink" folHlink="folHlink"/>
  <p:sldLayoutIdLst>
    <p:sldLayoutId id="2147483660" r:id="rId1"/>
    <p:sldLayoutId id="2147483662" r:id="rId2"/>
    <p:sldLayoutId id="2147483663" r:id="rId3"/>
    <p:sldLayoutId id="2147483661" r:id="rId4"/>
    <p:sldLayoutId id="2147483688" r:id="rId5"/>
  </p:sldLayoutIdLst>
  <p:hf hdr="0" ftr="0" dt="0"/>
  <p:txStyles>
    <p:titleStyle>
      <a:lvl1pPr algn="r" defTabSz="914400"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ts val="356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308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308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308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308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 name="Image 19">
            <a:extLst>
              <a:ext uri="{FF2B5EF4-FFF2-40B4-BE49-F238E27FC236}">
                <a16:creationId xmlns:a16="http://schemas.microsoft.com/office/drawing/2014/main" id="{9A2EE9FB-A0AA-B144-A34B-F3257467D609}"/>
              </a:ext>
            </a:extLst>
          </p:cNvPr>
          <p:cNvPicPr>
            <a:picLocks noChangeAspect="1"/>
          </p:cNvPicPr>
          <p:nvPr userDrawn="1"/>
        </p:nvPicPr>
        <p:blipFill>
          <a:blip r:embed="rId3"/>
          <a:srcRect l="12010" r="12010"/>
          <a:stretch/>
        </p:blipFill>
        <p:spPr>
          <a:xfrm>
            <a:off x="-1" y="240739"/>
            <a:ext cx="5975499" cy="6617262"/>
          </a:xfrm>
          <a:prstGeom prst="rect">
            <a:avLst/>
          </a:prstGeom>
        </p:spPr>
      </p:pic>
      <p:pic>
        <p:nvPicPr>
          <p:cNvPr id="11" name="Image 10">
            <a:extLst>
              <a:ext uri="{FF2B5EF4-FFF2-40B4-BE49-F238E27FC236}">
                <a16:creationId xmlns:a16="http://schemas.microsoft.com/office/drawing/2014/main" id="{9B31696E-3F63-FD4E-B0AD-1FCB19BEF29B}"/>
              </a:ext>
            </a:extLst>
          </p:cNvPr>
          <p:cNvPicPr>
            <a:picLocks noChangeAspect="1"/>
          </p:cNvPicPr>
          <p:nvPr userDrawn="1"/>
        </p:nvPicPr>
        <p:blipFill>
          <a:blip r:embed="rId4"/>
          <a:stretch>
            <a:fillRect/>
          </a:stretch>
        </p:blipFill>
        <p:spPr>
          <a:xfrm>
            <a:off x="0" y="6253947"/>
            <a:ext cx="12192000" cy="604053"/>
          </a:xfrm>
          <a:prstGeom prst="rect">
            <a:avLst/>
          </a:prstGeom>
        </p:spPr>
      </p:pic>
      <p:pic>
        <p:nvPicPr>
          <p:cNvPr id="10" name="Image 9">
            <a:extLst>
              <a:ext uri="{FF2B5EF4-FFF2-40B4-BE49-F238E27FC236}">
                <a16:creationId xmlns:a16="http://schemas.microsoft.com/office/drawing/2014/main" id="{A4791657-350B-5F4B-9FEF-7E8BC6790C4C}"/>
              </a:ext>
            </a:extLst>
          </p:cNvPr>
          <p:cNvPicPr>
            <a:picLocks noChangeAspect="1"/>
          </p:cNvPicPr>
          <p:nvPr userDrawn="1"/>
        </p:nvPicPr>
        <p:blipFill>
          <a:blip r:embed="rId5"/>
          <a:srcRect/>
          <a:stretch/>
        </p:blipFill>
        <p:spPr>
          <a:xfrm>
            <a:off x="713772" y="6502962"/>
            <a:ext cx="1092200" cy="114300"/>
          </a:xfrm>
          <a:prstGeom prst="rect">
            <a:avLst/>
          </a:prstGeom>
        </p:spPr>
      </p:pic>
      <p:sp>
        <p:nvSpPr>
          <p:cNvPr id="16" name="Triangle rectangle 15">
            <a:extLst>
              <a:ext uri="{FF2B5EF4-FFF2-40B4-BE49-F238E27FC236}">
                <a16:creationId xmlns:a16="http://schemas.microsoft.com/office/drawing/2014/main" id="{8C622B07-AB6A-0B45-B35F-04BFD81B3098}"/>
              </a:ext>
            </a:extLst>
          </p:cNvPr>
          <p:cNvSpPr/>
          <p:nvPr userDrawn="1"/>
        </p:nvSpPr>
        <p:spPr>
          <a:xfrm rot="5400000">
            <a:off x="-2" y="0"/>
            <a:ext cx="4326194" cy="4326194"/>
          </a:xfrm>
          <a:prstGeom prst="rtTriangle">
            <a:avLst/>
          </a:prstGeom>
          <a:solidFill>
            <a:srgbClr val="F8B716">
              <a:alpha val="90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7" name="Image 16">
            <a:extLst>
              <a:ext uri="{FF2B5EF4-FFF2-40B4-BE49-F238E27FC236}">
                <a16:creationId xmlns:a16="http://schemas.microsoft.com/office/drawing/2014/main" id="{C30DB0AB-C1CA-034F-AB8B-736D74CD649D}"/>
              </a:ext>
            </a:extLst>
          </p:cNvPr>
          <p:cNvPicPr>
            <a:picLocks noChangeAspect="1"/>
          </p:cNvPicPr>
          <p:nvPr userDrawn="1"/>
        </p:nvPicPr>
        <p:blipFill>
          <a:blip r:embed="rId6"/>
          <a:srcRect/>
          <a:stretch/>
        </p:blipFill>
        <p:spPr>
          <a:xfrm>
            <a:off x="494234" y="609927"/>
            <a:ext cx="1803400" cy="1055050"/>
          </a:xfrm>
          <a:prstGeom prst="rect">
            <a:avLst/>
          </a:prstGeom>
        </p:spPr>
      </p:pic>
      <p:pic>
        <p:nvPicPr>
          <p:cNvPr id="14" name="Image 13">
            <a:extLst>
              <a:ext uri="{FF2B5EF4-FFF2-40B4-BE49-F238E27FC236}">
                <a16:creationId xmlns:a16="http://schemas.microsoft.com/office/drawing/2014/main" id="{B83F7445-2E48-5B47-A3A3-AC902AEC5B40}"/>
              </a:ext>
            </a:extLst>
          </p:cNvPr>
          <p:cNvPicPr>
            <a:picLocks noChangeAspect="1"/>
          </p:cNvPicPr>
          <p:nvPr userDrawn="1"/>
        </p:nvPicPr>
        <p:blipFill>
          <a:blip r:embed="rId7"/>
          <a:stretch>
            <a:fillRect/>
          </a:stretch>
        </p:blipFill>
        <p:spPr>
          <a:xfrm>
            <a:off x="6734182" y="3787518"/>
            <a:ext cx="3443088" cy="2295392"/>
          </a:xfrm>
          <a:prstGeom prst="rect">
            <a:avLst/>
          </a:prstGeom>
        </p:spPr>
      </p:pic>
      <p:pic>
        <p:nvPicPr>
          <p:cNvPr id="13" name="Image 12">
            <a:extLst>
              <a:ext uri="{FF2B5EF4-FFF2-40B4-BE49-F238E27FC236}">
                <a16:creationId xmlns:a16="http://schemas.microsoft.com/office/drawing/2014/main" id="{7159A907-2529-BA4B-8D25-E1DAD39CFA4E}"/>
              </a:ext>
            </a:extLst>
          </p:cNvPr>
          <p:cNvPicPr>
            <a:picLocks noChangeAspect="1"/>
          </p:cNvPicPr>
          <p:nvPr userDrawn="1"/>
        </p:nvPicPr>
        <p:blipFill>
          <a:blip r:embed="rId8"/>
          <a:srcRect/>
          <a:stretch/>
        </p:blipFill>
        <p:spPr>
          <a:xfrm>
            <a:off x="10325102" y="6472216"/>
            <a:ext cx="1396996" cy="173789"/>
          </a:xfrm>
          <a:prstGeom prst="rect">
            <a:avLst/>
          </a:prstGeom>
        </p:spPr>
      </p:pic>
    </p:spTree>
    <p:extLst>
      <p:ext uri="{BB962C8B-B14F-4D97-AF65-F5344CB8AC3E}">
        <p14:creationId xmlns:p14="http://schemas.microsoft.com/office/powerpoint/2010/main" val="936298377"/>
      </p:ext>
    </p:extLst>
  </p:cSld>
  <p:clrMap bg1="lt1" tx1="dk1" bg2="lt2" tx2="dk2" accent1="accent1" accent2="accent2" accent3="accent3" accent4="accent4" accent5="accent5" accent6="accent6" hlink="hlink" folHlink="folHlink"/>
  <p:sldLayoutIdLst>
    <p:sldLayoutId id="2147483678" r:id="rId1"/>
  </p:sldLayoutIdLst>
  <p:hf hdr="0" ftr="0" dt="0"/>
  <p:txStyles>
    <p:titleStyle>
      <a:lvl1pPr algn="r" defTabSz="914400"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ts val="356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308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308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308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308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8" name="Image 17">
            <a:extLst>
              <a:ext uri="{FF2B5EF4-FFF2-40B4-BE49-F238E27FC236}">
                <a16:creationId xmlns:a16="http://schemas.microsoft.com/office/drawing/2014/main" id="{E5E95FCE-9E88-D24A-BC59-F674D8FEA972}"/>
              </a:ext>
            </a:extLst>
          </p:cNvPr>
          <p:cNvPicPr>
            <a:picLocks noChangeAspect="1"/>
          </p:cNvPicPr>
          <p:nvPr userDrawn="1"/>
        </p:nvPicPr>
        <p:blipFill>
          <a:blip r:embed="rId3"/>
          <a:srcRect l="13334" r="13334"/>
          <a:stretch/>
        </p:blipFill>
        <p:spPr>
          <a:xfrm>
            <a:off x="0" y="1937"/>
            <a:ext cx="5975499" cy="6856063"/>
          </a:xfrm>
          <a:prstGeom prst="rect">
            <a:avLst/>
          </a:prstGeom>
        </p:spPr>
      </p:pic>
      <p:pic>
        <p:nvPicPr>
          <p:cNvPr id="11" name="Image 10">
            <a:extLst>
              <a:ext uri="{FF2B5EF4-FFF2-40B4-BE49-F238E27FC236}">
                <a16:creationId xmlns:a16="http://schemas.microsoft.com/office/drawing/2014/main" id="{9B31696E-3F63-FD4E-B0AD-1FCB19BEF29B}"/>
              </a:ext>
            </a:extLst>
          </p:cNvPr>
          <p:cNvPicPr>
            <a:picLocks noChangeAspect="1"/>
          </p:cNvPicPr>
          <p:nvPr userDrawn="1"/>
        </p:nvPicPr>
        <p:blipFill>
          <a:blip r:embed="rId4"/>
          <a:stretch>
            <a:fillRect/>
          </a:stretch>
        </p:blipFill>
        <p:spPr>
          <a:xfrm>
            <a:off x="0" y="6253947"/>
            <a:ext cx="12192000" cy="604053"/>
          </a:xfrm>
          <a:prstGeom prst="rect">
            <a:avLst/>
          </a:prstGeom>
        </p:spPr>
      </p:pic>
      <p:pic>
        <p:nvPicPr>
          <p:cNvPr id="10" name="Image 9">
            <a:extLst>
              <a:ext uri="{FF2B5EF4-FFF2-40B4-BE49-F238E27FC236}">
                <a16:creationId xmlns:a16="http://schemas.microsoft.com/office/drawing/2014/main" id="{A4791657-350B-5F4B-9FEF-7E8BC6790C4C}"/>
              </a:ext>
            </a:extLst>
          </p:cNvPr>
          <p:cNvPicPr>
            <a:picLocks noChangeAspect="1"/>
          </p:cNvPicPr>
          <p:nvPr userDrawn="1"/>
        </p:nvPicPr>
        <p:blipFill>
          <a:blip r:embed="rId5"/>
          <a:srcRect/>
          <a:stretch/>
        </p:blipFill>
        <p:spPr>
          <a:xfrm>
            <a:off x="713772" y="6502962"/>
            <a:ext cx="1092200" cy="114300"/>
          </a:xfrm>
          <a:prstGeom prst="rect">
            <a:avLst/>
          </a:prstGeom>
        </p:spPr>
      </p:pic>
      <p:sp>
        <p:nvSpPr>
          <p:cNvPr id="16" name="Triangle rectangle 15">
            <a:extLst>
              <a:ext uri="{FF2B5EF4-FFF2-40B4-BE49-F238E27FC236}">
                <a16:creationId xmlns:a16="http://schemas.microsoft.com/office/drawing/2014/main" id="{8C622B07-AB6A-0B45-B35F-04BFD81B3098}"/>
              </a:ext>
            </a:extLst>
          </p:cNvPr>
          <p:cNvSpPr/>
          <p:nvPr userDrawn="1"/>
        </p:nvSpPr>
        <p:spPr>
          <a:xfrm rot="5400000">
            <a:off x="-2" y="0"/>
            <a:ext cx="4326194" cy="4326194"/>
          </a:xfrm>
          <a:prstGeom prst="rtTriangle">
            <a:avLst/>
          </a:prstGeom>
          <a:solidFill>
            <a:srgbClr val="F8B716">
              <a:alpha val="90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7" name="Image 16">
            <a:extLst>
              <a:ext uri="{FF2B5EF4-FFF2-40B4-BE49-F238E27FC236}">
                <a16:creationId xmlns:a16="http://schemas.microsoft.com/office/drawing/2014/main" id="{C30DB0AB-C1CA-034F-AB8B-736D74CD649D}"/>
              </a:ext>
            </a:extLst>
          </p:cNvPr>
          <p:cNvPicPr>
            <a:picLocks noChangeAspect="1"/>
          </p:cNvPicPr>
          <p:nvPr userDrawn="1"/>
        </p:nvPicPr>
        <p:blipFill>
          <a:blip r:embed="rId6"/>
          <a:srcRect/>
          <a:stretch/>
        </p:blipFill>
        <p:spPr>
          <a:xfrm>
            <a:off x="494234" y="609927"/>
            <a:ext cx="1803400" cy="1055050"/>
          </a:xfrm>
          <a:prstGeom prst="rect">
            <a:avLst/>
          </a:prstGeom>
        </p:spPr>
      </p:pic>
      <p:pic>
        <p:nvPicPr>
          <p:cNvPr id="14" name="Image 13">
            <a:extLst>
              <a:ext uri="{FF2B5EF4-FFF2-40B4-BE49-F238E27FC236}">
                <a16:creationId xmlns:a16="http://schemas.microsoft.com/office/drawing/2014/main" id="{B83F7445-2E48-5B47-A3A3-AC902AEC5B40}"/>
              </a:ext>
            </a:extLst>
          </p:cNvPr>
          <p:cNvPicPr>
            <a:picLocks noChangeAspect="1"/>
          </p:cNvPicPr>
          <p:nvPr userDrawn="1"/>
        </p:nvPicPr>
        <p:blipFill>
          <a:blip r:embed="rId7"/>
          <a:stretch>
            <a:fillRect/>
          </a:stretch>
        </p:blipFill>
        <p:spPr>
          <a:xfrm>
            <a:off x="6734182" y="3787518"/>
            <a:ext cx="3443088" cy="2295392"/>
          </a:xfrm>
          <a:prstGeom prst="rect">
            <a:avLst/>
          </a:prstGeom>
        </p:spPr>
      </p:pic>
      <p:pic>
        <p:nvPicPr>
          <p:cNvPr id="13" name="Image 12">
            <a:extLst>
              <a:ext uri="{FF2B5EF4-FFF2-40B4-BE49-F238E27FC236}">
                <a16:creationId xmlns:a16="http://schemas.microsoft.com/office/drawing/2014/main" id="{7159A907-2529-BA4B-8D25-E1DAD39CFA4E}"/>
              </a:ext>
            </a:extLst>
          </p:cNvPr>
          <p:cNvPicPr>
            <a:picLocks noChangeAspect="1"/>
          </p:cNvPicPr>
          <p:nvPr userDrawn="1"/>
        </p:nvPicPr>
        <p:blipFill>
          <a:blip r:embed="rId8"/>
          <a:srcRect/>
          <a:stretch/>
        </p:blipFill>
        <p:spPr>
          <a:xfrm>
            <a:off x="10325102" y="6472216"/>
            <a:ext cx="1396996" cy="173789"/>
          </a:xfrm>
          <a:prstGeom prst="rect">
            <a:avLst/>
          </a:prstGeom>
        </p:spPr>
      </p:pic>
    </p:spTree>
    <p:extLst>
      <p:ext uri="{BB962C8B-B14F-4D97-AF65-F5344CB8AC3E}">
        <p14:creationId xmlns:p14="http://schemas.microsoft.com/office/powerpoint/2010/main" val="1261069949"/>
      </p:ext>
    </p:extLst>
  </p:cSld>
  <p:clrMap bg1="lt1" tx1="dk1" bg2="lt2" tx2="dk2" accent1="accent1" accent2="accent2" accent3="accent3" accent4="accent4" accent5="accent5" accent6="accent6" hlink="hlink" folHlink="folHlink"/>
  <p:sldLayoutIdLst>
    <p:sldLayoutId id="2147483687" r:id="rId1"/>
  </p:sldLayoutIdLst>
  <p:hf hdr="0" ftr="0" dt="0"/>
  <p:txStyles>
    <p:titleStyle>
      <a:lvl1pPr algn="r" defTabSz="914400"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ts val="356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308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308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308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308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CDB54FA-199C-6A4C-A705-1F2F1C3DDE89}"/>
              </a:ext>
            </a:extLst>
          </p:cNvPr>
          <p:cNvSpPr/>
          <p:nvPr userDrawn="1"/>
        </p:nvSpPr>
        <p:spPr>
          <a:xfrm>
            <a:off x="0" y="4746172"/>
            <a:ext cx="12191999" cy="1507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 name="Image 10">
            <a:extLst>
              <a:ext uri="{FF2B5EF4-FFF2-40B4-BE49-F238E27FC236}">
                <a16:creationId xmlns:a16="http://schemas.microsoft.com/office/drawing/2014/main" id="{9B31696E-3F63-FD4E-B0AD-1FCB19BEF29B}"/>
              </a:ext>
            </a:extLst>
          </p:cNvPr>
          <p:cNvPicPr>
            <a:picLocks noChangeAspect="1"/>
          </p:cNvPicPr>
          <p:nvPr userDrawn="1"/>
        </p:nvPicPr>
        <p:blipFill>
          <a:blip r:embed="rId3"/>
          <a:stretch>
            <a:fillRect/>
          </a:stretch>
        </p:blipFill>
        <p:spPr>
          <a:xfrm>
            <a:off x="0" y="6253947"/>
            <a:ext cx="12192000" cy="604053"/>
          </a:xfrm>
          <a:prstGeom prst="rect">
            <a:avLst/>
          </a:prstGeom>
        </p:spPr>
      </p:pic>
      <p:pic>
        <p:nvPicPr>
          <p:cNvPr id="10" name="Image 9">
            <a:extLst>
              <a:ext uri="{FF2B5EF4-FFF2-40B4-BE49-F238E27FC236}">
                <a16:creationId xmlns:a16="http://schemas.microsoft.com/office/drawing/2014/main" id="{A4791657-350B-5F4B-9FEF-7E8BC6790C4C}"/>
              </a:ext>
            </a:extLst>
          </p:cNvPr>
          <p:cNvPicPr>
            <a:picLocks noChangeAspect="1"/>
          </p:cNvPicPr>
          <p:nvPr userDrawn="1"/>
        </p:nvPicPr>
        <p:blipFill>
          <a:blip r:embed="rId4"/>
          <a:srcRect/>
          <a:stretch/>
        </p:blipFill>
        <p:spPr>
          <a:xfrm>
            <a:off x="713772" y="6502962"/>
            <a:ext cx="1092200" cy="114300"/>
          </a:xfrm>
          <a:prstGeom prst="rect">
            <a:avLst/>
          </a:prstGeom>
        </p:spPr>
      </p:pic>
      <p:sp>
        <p:nvSpPr>
          <p:cNvPr id="16" name="Triangle rectangle 15">
            <a:extLst>
              <a:ext uri="{FF2B5EF4-FFF2-40B4-BE49-F238E27FC236}">
                <a16:creationId xmlns:a16="http://schemas.microsoft.com/office/drawing/2014/main" id="{8C622B07-AB6A-0B45-B35F-04BFD81B3098}"/>
              </a:ext>
            </a:extLst>
          </p:cNvPr>
          <p:cNvSpPr/>
          <p:nvPr userDrawn="1"/>
        </p:nvSpPr>
        <p:spPr>
          <a:xfrm rot="5400000">
            <a:off x="-2" y="0"/>
            <a:ext cx="4326194" cy="4326194"/>
          </a:xfrm>
          <a:prstGeom prst="rtTriangle">
            <a:avLst/>
          </a:prstGeom>
          <a:solidFill>
            <a:srgbClr val="F8B716">
              <a:alpha val="90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7" name="Image 16">
            <a:extLst>
              <a:ext uri="{FF2B5EF4-FFF2-40B4-BE49-F238E27FC236}">
                <a16:creationId xmlns:a16="http://schemas.microsoft.com/office/drawing/2014/main" id="{C30DB0AB-C1CA-034F-AB8B-736D74CD649D}"/>
              </a:ext>
            </a:extLst>
          </p:cNvPr>
          <p:cNvPicPr>
            <a:picLocks noChangeAspect="1"/>
          </p:cNvPicPr>
          <p:nvPr userDrawn="1"/>
        </p:nvPicPr>
        <p:blipFill>
          <a:blip r:embed="rId5"/>
          <a:srcRect/>
          <a:stretch/>
        </p:blipFill>
        <p:spPr>
          <a:xfrm>
            <a:off x="494234" y="609927"/>
            <a:ext cx="1803400" cy="1055050"/>
          </a:xfrm>
          <a:prstGeom prst="rect">
            <a:avLst/>
          </a:prstGeom>
        </p:spPr>
      </p:pic>
      <p:pic>
        <p:nvPicPr>
          <p:cNvPr id="14" name="Image 13">
            <a:extLst>
              <a:ext uri="{FF2B5EF4-FFF2-40B4-BE49-F238E27FC236}">
                <a16:creationId xmlns:a16="http://schemas.microsoft.com/office/drawing/2014/main" id="{B83F7445-2E48-5B47-A3A3-AC902AEC5B40}"/>
              </a:ext>
            </a:extLst>
          </p:cNvPr>
          <p:cNvPicPr>
            <a:picLocks noChangeAspect="1"/>
          </p:cNvPicPr>
          <p:nvPr userDrawn="1"/>
        </p:nvPicPr>
        <p:blipFill>
          <a:blip r:embed="rId6"/>
          <a:stretch>
            <a:fillRect/>
          </a:stretch>
        </p:blipFill>
        <p:spPr>
          <a:xfrm>
            <a:off x="6464359" y="3162925"/>
            <a:ext cx="4379978" cy="2919985"/>
          </a:xfrm>
          <a:prstGeom prst="rect">
            <a:avLst/>
          </a:prstGeom>
        </p:spPr>
      </p:pic>
      <p:pic>
        <p:nvPicPr>
          <p:cNvPr id="9" name="Image 8">
            <a:extLst>
              <a:ext uri="{FF2B5EF4-FFF2-40B4-BE49-F238E27FC236}">
                <a16:creationId xmlns:a16="http://schemas.microsoft.com/office/drawing/2014/main" id="{41CF8E9B-2468-3246-A98F-968AF2B593CF}"/>
              </a:ext>
            </a:extLst>
          </p:cNvPr>
          <p:cNvPicPr>
            <a:picLocks noChangeAspect="1"/>
          </p:cNvPicPr>
          <p:nvPr userDrawn="1"/>
        </p:nvPicPr>
        <p:blipFill>
          <a:blip r:embed="rId7"/>
          <a:stretch>
            <a:fillRect/>
          </a:stretch>
        </p:blipFill>
        <p:spPr>
          <a:xfrm>
            <a:off x="10325100" y="6472216"/>
            <a:ext cx="1397000" cy="173789"/>
          </a:xfrm>
          <a:prstGeom prst="rect">
            <a:avLst/>
          </a:prstGeom>
        </p:spPr>
      </p:pic>
    </p:spTree>
    <p:extLst>
      <p:ext uri="{BB962C8B-B14F-4D97-AF65-F5344CB8AC3E}">
        <p14:creationId xmlns:p14="http://schemas.microsoft.com/office/powerpoint/2010/main" val="2609822041"/>
      </p:ext>
    </p:extLst>
  </p:cSld>
  <p:clrMap bg1="lt1" tx1="dk1" bg2="lt2" tx2="dk2" accent1="accent1" accent2="accent2" accent3="accent3" accent4="accent4" accent5="accent5" accent6="accent6" hlink="hlink" folHlink="folHlink"/>
  <p:sldLayoutIdLst>
    <p:sldLayoutId id="2147483680" r:id="rId1"/>
  </p:sldLayoutIdLst>
  <p:hf hdr="0" ftr="0" dt="0"/>
  <p:txStyles>
    <p:titleStyle>
      <a:lvl1pPr algn="r" defTabSz="914400"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ts val="356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308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308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308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308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18EF868-B593-654F-89DE-D55E5195E5D9}"/>
              </a:ext>
            </a:extLst>
          </p:cNvPr>
          <p:cNvSpPr>
            <a:spLocks noGrp="1"/>
          </p:cNvSpPr>
          <p:nvPr>
            <p:ph type="ctrTitle"/>
          </p:nvPr>
        </p:nvSpPr>
        <p:spPr>
          <a:xfrm>
            <a:off x="1961524" y="414526"/>
            <a:ext cx="8922589" cy="2800182"/>
          </a:xfrm>
        </p:spPr>
        <p:txBody>
          <a:bodyPr/>
          <a:lstStyle/>
          <a:p>
            <a:br>
              <a:rPr lang="fr-FR" dirty="0">
                <a:effectLst>
                  <a:outerShdw blurRad="38100" dist="38100" dir="2700000" algn="tl">
                    <a:srgbClr val="000000">
                      <a:alpha val="43137"/>
                    </a:srgbClr>
                  </a:outerShdw>
                </a:effectLst>
              </a:rPr>
            </a:br>
            <a:br>
              <a:rPr lang="fr-FR" dirty="0">
                <a:effectLst>
                  <a:outerShdw blurRad="38100" dist="38100" dir="2700000" algn="tl">
                    <a:srgbClr val="000000">
                      <a:alpha val="43137"/>
                    </a:srgbClr>
                  </a:outerShdw>
                </a:effectLst>
              </a:rPr>
            </a:br>
            <a:r>
              <a:rPr lang="en-US" dirty="0">
                <a:latin typeface="+mn-lt"/>
              </a:rPr>
              <a:t>Trends in PM</a:t>
            </a:r>
            <a:r>
              <a:rPr lang="en-US" baseline="-25000" dirty="0">
                <a:latin typeface="+mn-lt"/>
              </a:rPr>
              <a:t>2.5</a:t>
            </a:r>
            <a:r>
              <a:rPr lang="en-US" dirty="0">
                <a:latin typeface="+mn-lt"/>
              </a:rPr>
              <a:t> and chemical components at the French EMEP sites </a:t>
            </a:r>
            <a:endParaRPr lang="fr-FR" dirty="0">
              <a:effectLst>
                <a:outerShdw blurRad="38100" dist="38100" dir="2700000" algn="tl">
                  <a:srgbClr val="000000">
                    <a:alpha val="43137"/>
                  </a:srgbClr>
                </a:outerShdw>
              </a:effectLst>
              <a:latin typeface="+mn-lt"/>
            </a:endParaRPr>
          </a:p>
        </p:txBody>
      </p:sp>
      <p:sp>
        <p:nvSpPr>
          <p:cNvPr id="3" name="Sous-titre 2">
            <a:extLst>
              <a:ext uri="{FF2B5EF4-FFF2-40B4-BE49-F238E27FC236}">
                <a16:creationId xmlns:a16="http://schemas.microsoft.com/office/drawing/2014/main" id="{B337523B-7E3A-6241-BA6F-3F4A5186CDD4}"/>
              </a:ext>
            </a:extLst>
          </p:cNvPr>
          <p:cNvSpPr>
            <a:spLocks noGrp="1"/>
          </p:cNvSpPr>
          <p:nvPr>
            <p:ph type="subTitle" idx="1"/>
          </p:nvPr>
        </p:nvSpPr>
        <p:spPr>
          <a:xfrm>
            <a:off x="604995" y="4458179"/>
            <a:ext cx="6216218" cy="1165656"/>
          </a:xfrm>
        </p:spPr>
        <p:txBody>
          <a:bodyPr/>
          <a:lstStyle/>
          <a:p>
            <a:r>
              <a:rPr lang="fr-FR" u="sng" dirty="0"/>
              <a:t>Anna FONT</a:t>
            </a:r>
            <a:r>
              <a:rPr lang="fr-FR" dirty="0"/>
              <a:t>, Aude BOURIN, Corentin GOUILLOU, Cécile DEBEVEC, Stéphane SAUVAGE</a:t>
            </a:r>
          </a:p>
          <a:p>
            <a:endParaRPr lang="ca-ES" sz="3200" dirty="0"/>
          </a:p>
          <a:p>
            <a:r>
              <a:rPr lang="ca-ES" dirty="0"/>
              <a:t>5 May 2022</a:t>
            </a:r>
          </a:p>
          <a:p>
            <a:r>
              <a:rPr lang="ca-ES" dirty="0"/>
              <a:t>23</a:t>
            </a:r>
            <a:r>
              <a:rPr lang="ca-ES" baseline="30000" dirty="0"/>
              <a:t>rd</a:t>
            </a:r>
            <a:r>
              <a:rPr lang="ca-ES" dirty="0"/>
              <a:t> EMEP Task Force on Measurements and Modelling (TFMM)</a:t>
            </a:r>
            <a:endParaRPr lang="fr-FR" dirty="0"/>
          </a:p>
        </p:txBody>
      </p:sp>
    </p:spTree>
    <p:extLst>
      <p:ext uri="{BB962C8B-B14F-4D97-AF65-F5344CB8AC3E}">
        <p14:creationId xmlns:p14="http://schemas.microsoft.com/office/powerpoint/2010/main" val="32702716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9FEFEBC-1CCE-43EA-8554-0A21DC8C1256}"/>
              </a:ext>
            </a:extLst>
          </p:cNvPr>
          <p:cNvSpPr>
            <a:spLocks noGrp="1"/>
          </p:cNvSpPr>
          <p:nvPr>
            <p:ph type="title"/>
          </p:nvPr>
        </p:nvSpPr>
        <p:spPr>
          <a:xfrm>
            <a:off x="2160000" y="720000"/>
            <a:ext cx="9888717" cy="625523"/>
          </a:xfrm>
        </p:spPr>
        <p:txBody>
          <a:bodyPr/>
          <a:lstStyle/>
          <a:p>
            <a:r>
              <a:rPr lang="en-GB" dirty="0"/>
              <a:t>Methods: random-forest modelling for de-weathered time series</a:t>
            </a:r>
            <a:endParaRPr lang="fr-FR" dirty="0"/>
          </a:p>
        </p:txBody>
      </p:sp>
      <p:sp>
        <p:nvSpPr>
          <p:cNvPr id="4" name="Espace réservé du numéro de diapositive 3">
            <a:extLst>
              <a:ext uri="{FF2B5EF4-FFF2-40B4-BE49-F238E27FC236}">
                <a16:creationId xmlns:a16="http://schemas.microsoft.com/office/drawing/2014/main" id="{7C641B3F-8577-4CDC-B126-166DBF7CEED1}"/>
              </a:ext>
            </a:extLst>
          </p:cNvPr>
          <p:cNvSpPr>
            <a:spLocks noGrp="1"/>
          </p:cNvSpPr>
          <p:nvPr>
            <p:ph type="sldNum" sz="quarter" idx="12"/>
          </p:nvPr>
        </p:nvSpPr>
        <p:spPr/>
        <p:txBody>
          <a:bodyPr/>
          <a:lstStyle/>
          <a:p>
            <a:fld id="{AA24235E-0B5B-B44F-883D-4110F852F9F3}" type="slidenum">
              <a:rPr lang="fr-FR" smtClean="0"/>
              <a:t>10</a:t>
            </a:fld>
            <a:endParaRPr lang="fr-FR" dirty="0"/>
          </a:p>
        </p:txBody>
      </p:sp>
      <p:pic>
        <p:nvPicPr>
          <p:cNvPr id="5" name="Image 4">
            <a:extLst>
              <a:ext uri="{FF2B5EF4-FFF2-40B4-BE49-F238E27FC236}">
                <a16:creationId xmlns:a16="http://schemas.microsoft.com/office/drawing/2014/main" id="{827D9C91-75D1-4492-845D-05284C3EAA8D}"/>
              </a:ext>
            </a:extLst>
          </p:cNvPr>
          <p:cNvPicPr>
            <a:picLocks noChangeAspect="1"/>
          </p:cNvPicPr>
          <p:nvPr/>
        </p:nvPicPr>
        <p:blipFill>
          <a:blip r:embed="rId3"/>
          <a:stretch>
            <a:fillRect/>
          </a:stretch>
        </p:blipFill>
        <p:spPr>
          <a:xfrm>
            <a:off x="6482153" y="1500030"/>
            <a:ext cx="4714875" cy="4666298"/>
          </a:xfrm>
          <a:prstGeom prst="rect">
            <a:avLst/>
          </a:prstGeom>
        </p:spPr>
      </p:pic>
      <p:sp>
        <p:nvSpPr>
          <p:cNvPr id="6" name="ZoneTexte 5">
            <a:extLst>
              <a:ext uri="{FF2B5EF4-FFF2-40B4-BE49-F238E27FC236}">
                <a16:creationId xmlns:a16="http://schemas.microsoft.com/office/drawing/2014/main" id="{E3F8FA82-623A-467E-BE28-76C1B7E4153F}"/>
              </a:ext>
            </a:extLst>
          </p:cNvPr>
          <p:cNvSpPr txBox="1"/>
          <p:nvPr/>
        </p:nvSpPr>
        <p:spPr>
          <a:xfrm>
            <a:off x="513708" y="1500030"/>
            <a:ext cx="6287784" cy="5078313"/>
          </a:xfrm>
          <a:prstGeom prst="rect">
            <a:avLst/>
          </a:prstGeom>
          <a:noFill/>
        </p:spPr>
        <p:txBody>
          <a:bodyPr wrap="square" rtlCol="0">
            <a:spAutoFit/>
          </a:bodyPr>
          <a:lstStyle/>
          <a:p>
            <a:pPr marL="285750" indent="-285750">
              <a:buFont typeface="Arial" panose="020B0604020202020204" pitchFamily="34" charset="0"/>
              <a:buChar char="•"/>
            </a:pPr>
            <a:r>
              <a:rPr lang="ca-ES" b="1" dirty="0">
                <a:solidFill>
                  <a:srgbClr val="2AB9DA"/>
                </a:solidFill>
              </a:rPr>
              <a:t>Temporal variables</a:t>
            </a:r>
          </a:p>
          <a:p>
            <a:pPr marL="742950" lvl="1" indent="-285750">
              <a:buFont typeface="Arial" panose="020B0604020202020204" pitchFamily="34" charset="0"/>
              <a:buChar char="•"/>
            </a:pPr>
            <a:r>
              <a:rPr lang="ca-ES" dirty="0"/>
              <a:t>Day of the week </a:t>
            </a:r>
          </a:p>
          <a:p>
            <a:pPr marL="742950" lvl="1" indent="-285750">
              <a:buFont typeface="Arial" panose="020B0604020202020204" pitchFamily="34" charset="0"/>
              <a:buChar char="•"/>
            </a:pPr>
            <a:r>
              <a:rPr lang="ca-ES" dirty="0"/>
              <a:t>Julian date (to capture seasonal variability)</a:t>
            </a:r>
          </a:p>
          <a:p>
            <a:pPr marL="742950" lvl="1" indent="-285750">
              <a:buFont typeface="Arial" panose="020B0604020202020204" pitchFamily="34" charset="0"/>
              <a:buChar char="•"/>
            </a:pPr>
            <a:r>
              <a:rPr lang="ca-ES" dirty="0"/>
              <a:t>Decimal date (to capture long-term trends)</a:t>
            </a:r>
          </a:p>
          <a:p>
            <a:pPr marL="285750" indent="-285750">
              <a:buFont typeface="Arial" panose="020B0604020202020204" pitchFamily="34" charset="0"/>
              <a:buChar char="•"/>
            </a:pPr>
            <a:r>
              <a:rPr lang="ca-ES" b="1" dirty="0">
                <a:solidFill>
                  <a:srgbClr val="2AB9DA"/>
                </a:solidFill>
              </a:rPr>
              <a:t>Meteorological variables</a:t>
            </a:r>
          </a:p>
          <a:p>
            <a:pPr marL="742950" lvl="1" indent="-285750">
              <a:buFont typeface="Arial" panose="020B0604020202020204" pitchFamily="34" charset="0"/>
              <a:buChar char="•"/>
            </a:pPr>
            <a:r>
              <a:rPr lang="ca-ES" dirty="0"/>
              <a:t>Wind speed</a:t>
            </a:r>
          </a:p>
          <a:p>
            <a:pPr marL="742950" lvl="1" indent="-285750">
              <a:buFont typeface="Arial" panose="020B0604020202020204" pitchFamily="34" charset="0"/>
              <a:buChar char="•"/>
            </a:pPr>
            <a:r>
              <a:rPr lang="ca-ES" dirty="0"/>
              <a:t>Wind direction</a:t>
            </a:r>
          </a:p>
          <a:p>
            <a:pPr marL="742950" lvl="1" indent="-285750">
              <a:buFont typeface="Arial" panose="020B0604020202020204" pitchFamily="34" charset="0"/>
              <a:buChar char="•"/>
            </a:pPr>
            <a:r>
              <a:rPr lang="ca-ES" dirty="0"/>
              <a:t>Temperature</a:t>
            </a:r>
          </a:p>
          <a:p>
            <a:pPr marL="742950" lvl="1" indent="-285750">
              <a:buFont typeface="Arial" panose="020B0604020202020204" pitchFamily="34" charset="0"/>
              <a:buChar char="•"/>
            </a:pPr>
            <a:r>
              <a:rPr lang="ca-ES" dirty="0"/>
              <a:t>Atmospheric pressure</a:t>
            </a:r>
          </a:p>
          <a:p>
            <a:pPr marL="742950" lvl="1" indent="-285750">
              <a:buFont typeface="Arial" panose="020B0604020202020204" pitchFamily="34" charset="0"/>
              <a:buChar char="•"/>
            </a:pPr>
            <a:r>
              <a:rPr lang="ca-ES" dirty="0"/>
              <a:t>Relative humidity</a:t>
            </a:r>
          </a:p>
          <a:p>
            <a:pPr marL="742950" lvl="1" indent="-285750">
              <a:buFont typeface="Arial" panose="020B0604020202020204" pitchFamily="34" charset="0"/>
              <a:buChar char="•"/>
            </a:pPr>
            <a:r>
              <a:rPr lang="ca-ES" dirty="0"/>
              <a:t>Mixing layer height (from GFS model)</a:t>
            </a:r>
          </a:p>
          <a:p>
            <a:pPr marL="742950" lvl="1" indent="-285750">
              <a:buFont typeface="Arial" panose="020B0604020202020204" pitchFamily="34" charset="0"/>
              <a:buChar char="•"/>
            </a:pPr>
            <a:r>
              <a:rPr lang="ca-ES" dirty="0"/>
              <a:t>Precipitation at the site (from GFS model)</a:t>
            </a:r>
          </a:p>
          <a:p>
            <a:pPr marL="285750" indent="-285750">
              <a:buFont typeface="Arial" panose="020B0604020202020204" pitchFamily="34" charset="0"/>
              <a:buChar char="•"/>
            </a:pPr>
            <a:r>
              <a:rPr lang="ca-ES" b="1" dirty="0">
                <a:solidFill>
                  <a:srgbClr val="2AB9DA"/>
                </a:solidFill>
              </a:rPr>
              <a:t>Long-range transport</a:t>
            </a:r>
          </a:p>
          <a:p>
            <a:pPr marL="742950" lvl="1" indent="-285750">
              <a:buFont typeface="Arial" panose="020B0604020202020204" pitchFamily="34" charset="0"/>
              <a:buChar char="•"/>
            </a:pPr>
            <a:r>
              <a:rPr lang="ca-ES" dirty="0"/>
              <a:t>Backtrajectory cluster (Hysplit - GFS; release at 500 m)</a:t>
            </a:r>
          </a:p>
          <a:p>
            <a:pPr marL="742950" lvl="1" indent="-285750">
              <a:buFont typeface="Arial" panose="020B0604020202020204" pitchFamily="34" charset="0"/>
              <a:buChar char="•"/>
            </a:pPr>
            <a:r>
              <a:rPr lang="ca-ES" dirty="0"/>
              <a:t>Cumulative rain along the trajectory</a:t>
            </a:r>
          </a:p>
          <a:p>
            <a:pPr marL="742950" lvl="1" indent="-285750">
              <a:buFont typeface="Arial" panose="020B0604020202020204" pitchFamily="34" charset="0"/>
              <a:buChar char="•"/>
            </a:pPr>
            <a:r>
              <a:rPr lang="ca-ES" dirty="0"/>
              <a:t>Hour back main rain episode (&gt; 0.2 mm)</a:t>
            </a:r>
          </a:p>
          <a:p>
            <a:pPr marL="742950" lvl="1" indent="-285750">
              <a:buFont typeface="Arial" panose="020B0604020202020204" pitchFamily="34" charset="0"/>
              <a:buChar char="•"/>
            </a:pPr>
            <a:endParaRPr lang="ca-ES" dirty="0"/>
          </a:p>
          <a:p>
            <a:pPr marL="742950" lvl="1" indent="-285750">
              <a:buFont typeface="Arial" panose="020B0604020202020204" pitchFamily="34" charset="0"/>
              <a:buChar char="•"/>
            </a:pPr>
            <a:endParaRPr lang="fr-FR" dirty="0"/>
          </a:p>
        </p:txBody>
      </p:sp>
      <p:sp>
        <p:nvSpPr>
          <p:cNvPr id="8" name="ZoneTexte 7">
            <a:extLst>
              <a:ext uri="{FF2B5EF4-FFF2-40B4-BE49-F238E27FC236}">
                <a16:creationId xmlns:a16="http://schemas.microsoft.com/office/drawing/2014/main" id="{71E822C0-FB79-4EFC-A976-EAF19AC6086C}"/>
              </a:ext>
            </a:extLst>
          </p:cNvPr>
          <p:cNvSpPr txBox="1"/>
          <p:nvPr/>
        </p:nvSpPr>
        <p:spPr>
          <a:xfrm>
            <a:off x="7306418" y="1160857"/>
            <a:ext cx="4371874" cy="369332"/>
          </a:xfrm>
          <a:prstGeom prst="rect">
            <a:avLst/>
          </a:prstGeom>
          <a:noFill/>
        </p:spPr>
        <p:txBody>
          <a:bodyPr wrap="square" rtlCol="0">
            <a:spAutoFit/>
          </a:bodyPr>
          <a:lstStyle/>
          <a:p>
            <a:r>
              <a:rPr lang="ca-ES" b="1" i="1" dirty="0"/>
              <a:t>Main backtrajectory cluster</a:t>
            </a:r>
            <a:endParaRPr lang="fr-FR" b="1" i="1" dirty="0"/>
          </a:p>
        </p:txBody>
      </p:sp>
    </p:spTree>
    <p:extLst>
      <p:ext uri="{BB962C8B-B14F-4D97-AF65-F5344CB8AC3E}">
        <p14:creationId xmlns:p14="http://schemas.microsoft.com/office/powerpoint/2010/main" val="118009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EF80B4E4-35CA-4AFC-A56A-D6249794FCFD}"/>
              </a:ext>
            </a:extLst>
          </p:cNvPr>
          <p:cNvSpPr>
            <a:spLocks noGrp="1"/>
          </p:cNvSpPr>
          <p:nvPr>
            <p:ph type="sldNum" sz="quarter" idx="12"/>
          </p:nvPr>
        </p:nvSpPr>
        <p:spPr/>
        <p:txBody>
          <a:bodyPr/>
          <a:lstStyle/>
          <a:p>
            <a:fld id="{AA24235E-0B5B-B44F-883D-4110F852F9F3}" type="slidenum">
              <a:rPr lang="fr-FR" smtClean="0"/>
              <a:t>11</a:t>
            </a:fld>
            <a:endParaRPr lang="fr-FR" dirty="0"/>
          </a:p>
        </p:txBody>
      </p:sp>
      <p:sp>
        <p:nvSpPr>
          <p:cNvPr id="3" name="Titre 1">
            <a:extLst>
              <a:ext uri="{FF2B5EF4-FFF2-40B4-BE49-F238E27FC236}">
                <a16:creationId xmlns:a16="http://schemas.microsoft.com/office/drawing/2014/main" id="{F9B65A05-49E0-4973-8515-7D133E0C122A}"/>
              </a:ext>
            </a:extLst>
          </p:cNvPr>
          <p:cNvSpPr>
            <a:spLocks noGrp="1"/>
          </p:cNvSpPr>
          <p:nvPr>
            <p:ph type="title"/>
          </p:nvPr>
        </p:nvSpPr>
        <p:spPr>
          <a:xfrm>
            <a:off x="2160000" y="720000"/>
            <a:ext cx="9888717" cy="625523"/>
          </a:xfrm>
        </p:spPr>
        <p:txBody>
          <a:bodyPr/>
          <a:lstStyle/>
          <a:p>
            <a:r>
              <a:rPr lang="en-GB" dirty="0"/>
              <a:t>Methods: Pearson correlation between explanatory variables</a:t>
            </a:r>
            <a:endParaRPr lang="fr-FR" dirty="0"/>
          </a:p>
        </p:txBody>
      </p:sp>
      <p:sp>
        <p:nvSpPr>
          <p:cNvPr id="8" name="ZoneTexte 7">
            <a:extLst>
              <a:ext uri="{FF2B5EF4-FFF2-40B4-BE49-F238E27FC236}">
                <a16:creationId xmlns:a16="http://schemas.microsoft.com/office/drawing/2014/main" id="{E9F42FEC-59CA-43BE-A1DE-62E3370CD777}"/>
              </a:ext>
            </a:extLst>
          </p:cNvPr>
          <p:cNvSpPr txBox="1"/>
          <p:nvPr/>
        </p:nvSpPr>
        <p:spPr>
          <a:xfrm>
            <a:off x="7393687" y="2301671"/>
            <a:ext cx="4072273" cy="3416320"/>
          </a:xfrm>
          <a:prstGeom prst="rect">
            <a:avLst/>
          </a:prstGeom>
          <a:noFill/>
        </p:spPr>
        <p:txBody>
          <a:bodyPr wrap="square" rtlCol="0">
            <a:spAutoFit/>
          </a:bodyPr>
          <a:lstStyle/>
          <a:p>
            <a:r>
              <a:rPr lang="ca-ES" b="1" i="1" dirty="0"/>
              <a:t>Variables chosen</a:t>
            </a:r>
            <a:r>
              <a:rPr lang="ca-ES" dirty="0"/>
              <a:t>:</a:t>
            </a:r>
          </a:p>
          <a:p>
            <a:pPr marL="285750" indent="-285750">
              <a:buFont typeface="Arial" panose="020B0604020202020204" pitchFamily="34" charset="0"/>
              <a:buChar char="•"/>
            </a:pPr>
            <a:r>
              <a:rPr lang="ca-ES" dirty="0"/>
              <a:t>Wind speed</a:t>
            </a:r>
          </a:p>
          <a:p>
            <a:pPr marL="285750" indent="-285750">
              <a:buFont typeface="Arial" panose="020B0604020202020204" pitchFamily="34" charset="0"/>
              <a:buChar char="•"/>
            </a:pPr>
            <a:r>
              <a:rPr lang="ca-ES" dirty="0"/>
              <a:t>Wind direction</a:t>
            </a:r>
          </a:p>
          <a:p>
            <a:pPr marL="285750" indent="-285750">
              <a:buFont typeface="Arial" panose="020B0604020202020204" pitchFamily="34" charset="0"/>
              <a:buChar char="•"/>
            </a:pPr>
            <a:r>
              <a:rPr lang="ca-ES" dirty="0"/>
              <a:t>Air temperature </a:t>
            </a:r>
          </a:p>
          <a:p>
            <a:pPr marL="285750" indent="-285750">
              <a:buFont typeface="Arial" panose="020B0604020202020204" pitchFamily="34" charset="0"/>
              <a:buChar char="•"/>
            </a:pPr>
            <a:r>
              <a:rPr lang="ca-ES" dirty="0"/>
              <a:t>Atmospheric pressure  </a:t>
            </a:r>
          </a:p>
          <a:p>
            <a:pPr marL="285750" indent="-285750">
              <a:buFont typeface="Arial" panose="020B0604020202020204" pitchFamily="34" charset="0"/>
              <a:buChar char="•"/>
            </a:pPr>
            <a:r>
              <a:rPr lang="ca-ES" dirty="0"/>
              <a:t>Cluster</a:t>
            </a:r>
          </a:p>
          <a:p>
            <a:pPr marL="285750" indent="-285750">
              <a:buFont typeface="Arial" panose="020B0604020202020204" pitchFamily="34" charset="0"/>
              <a:buChar char="•"/>
            </a:pPr>
            <a:r>
              <a:rPr lang="ca-ES" dirty="0"/>
              <a:t>Cumulative rain along back-trajectory</a:t>
            </a:r>
          </a:p>
          <a:p>
            <a:pPr marL="285750" indent="-285750">
              <a:buFont typeface="Arial" panose="020B0604020202020204" pitchFamily="34" charset="0"/>
              <a:buChar char="•"/>
            </a:pPr>
            <a:r>
              <a:rPr lang="ca-ES" dirty="0"/>
              <a:t>Trend</a:t>
            </a:r>
          </a:p>
          <a:p>
            <a:pPr marL="285750" indent="-285750">
              <a:buFont typeface="Arial" panose="020B0604020202020204" pitchFamily="34" charset="0"/>
              <a:buChar char="•"/>
            </a:pPr>
            <a:r>
              <a:rPr lang="ca-ES" dirty="0"/>
              <a:t>Weekday</a:t>
            </a:r>
          </a:p>
          <a:p>
            <a:pPr marL="285750" indent="-285750">
              <a:buFont typeface="Arial" panose="020B0604020202020204" pitchFamily="34" charset="0"/>
              <a:buChar char="•"/>
            </a:pPr>
            <a:r>
              <a:rPr lang="ca-ES" dirty="0"/>
              <a:t>Julian date</a:t>
            </a:r>
          </a:p>
          <a:p>
            <a:endParaRPr lang="ca-ES" dirty="0"/>
          </a:p>
          <a:p>
            <a:endParaRPr lang="fr-FR" dirty="0"/>
          </a:p>
        </p:txBody>
      </p:sp>
      <p:pic>
        <p:nvPicPr>
          <p:cNvPr id="9" name="Image 8">
            <a:extLst>
              <a:ext uri="{FF2B5EF4-FFF2-40B4-BE49-F238E27FC236}">
                <a16:creationId xmlns:a16="http://schemas.microsoft.com/office/drawing/2014/main" id="{50E22B14-BA2C-4153-9A1D-B739DADC9765}"/>
              </a:ext>
            </a:extLst>
          </p:cNvPr>
          <p:cNvPicPr>
            <a:picLocks noChangeAspect="1"/>
          </p:cNvPicPr>
          <p:nvPr/>
        </p:nvPicPr>
        <p:blipFill>
          <a:blip r:embed="rId3"/>
          <a:stretch>
            <a:fillRect/>
          </a:stretch>
        </p:blipFill>
        <p:spPr>
          <a:xfrm>
            <a:off x="2337094" y="1245368"/>
            <a:ext cx="4619069" cy="4530894"/>
          </a:xfrm>
          <a:prstGeom prst="rect">
            <a:avLst/>
          </a:prstGeom>
        </p:spPr>
      </p:pic>
      <p:pic>
        <p:nvPicPr>
          <p:cNvPr id="7" name="Image 6">
            <a:extLst>
              <a:ext uri="{FF2B5EF4-FFF2-40B4-BE49-F238E27FC236}">
                <a16:creationId xmlns:a16="http://schemas.microsoft.com/office/drawing/2014/main" id="{CEFCED35-D31E-48EE-8D94-D4DF38F22717}"/>
              </a:ext>
            </a:extLst>
          </p:cNvPr>
          <p:cNvPicPr>
            <a:picLocks noChangeAspect="1"/>
          </p:cNvPicPr>
          <p:nvPr/>
        </p:nvPicPr>
        <p:blipFill>
          <a:blip r:embed="rId4"/>
          <a:stretch>
            <a:fillRect/>
          </a:stretch>
        </p:blipFill>
        <p:spPr>
          <a:xfrm>
            <a:off x="3673294" y="5748747"/>
            <a:ext cx="1946670" cy="461499"/>
          </a:xfrm>
          <a:prstGeom prst="rect">
            <a:avLst/>
          </a:prstGeom>
        </p:spPr>
      </p:pic>
    </p:spTree>
    <p:extLst>
      <p:ext uri="{BB962C8B-B14F-4D97-AF65-F5344CB8AC3E}">
        <p14:creationId xmlns:p14="http://schemas.microsoft.com/office/powerpoint/2010/main" val="8419159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4D29640E-8FDD-401F-B992-F8B4CCA6847B}"/>
              </a:ext>
            </a:extLst>
          </p:cNvPr>
          <p:cNvSpPr>
            <a:spLocks noGrp="1"/>
          </p:cNvSpPr>
          <p:nvPr>
            <p:ph type="sldNum" sz="quarter" idx="12"/>
          </p:nvPr>
        </p:nvSpPr>
        <p:spPr/>
        <p:txBody>
          <a:bodyPr/>
          <a:lstStyle/>
          <a:p>
            <a:fld id="{AA24235E-0B5B-B44F-883D-4110F852F9F3}" type="slidenum">
              <a:rPr lang="fr-FR" smtClean="0"/>
              <a:t>12</a:t>
            </a:fld>
            <a:endParaRPr lang="fr-FR" dirty="0"/>
          </a:p>
        </p:txBody>
      </p:sp>
      <p:sp>
        <p:nvSpPr>
          <p:cNvPr id="11" name="Titre 1">
            <a:extLst>
              <a:ext uri="{FF2B5EF4-FFF2-40B4-BE49-F238E27FC236}">
                <a16:creationId xmlns:a16="http://schemas.microsoft.com/office/drawing/2014/main" id="{B4BAF27B-D322-4CF4-A5DF-D091C7AA7981}"/>
              </a:ext>
            </a:extLst>
          </p:cNvPr>
          <p:cNvSpPr>
            <a:spLocks noGrp="1"/>
          </p:cNvSpPr>
          <p:nvPr>
            <p:ph type="title"/>
          </p:nvPr>
        </p:nvSpPr>
        <p:spPr>
          <a:xfrm>
            <a:off x="2160000" y="720000"/>
            <a:ext cx="9888717" cy="625523"/>
          </a:xfrm>
        </p:spPr>
        <p:txBody>
          <a:bodyPr/>
          <a:lstStyle/>
          <a:p>
            <a:pPr algn="l"/>
            <a:r>
              <a:rPr lang="en-GB" dirty="0"/>
              <a:t>Comparison de-weathered time series: daily </a:t>
            </a:r>
            <a:r>
              <a:rPr lang="en-GB" i="1" dirty="0"/>
              <a:t>vs</a:t>
            </a:r>
            <a:r>
              <a:rPr lang="en-GB" dirty="0"/>
              <a:t> 3 h explanatory data</a:t>
            </a:r>
            <a:endParaRPr lang="fr-FR" dirty="0"/>
          </a:p>
        </p:txBody>
      </p:sp>
      <p:grpSp>
        <p:nvGrpSpPr>
          <p:cNvPr id="2" name="Groupe 1">
            <a:extLst>
              <a:ext uri="{FF2B5EF4-FFF2-40B4-BE49-F238E27FC236}">
                <a16:creationId xmlns:a16="http://schemas.microsoft.com/office/drawing/2014/main" id="{ABE4E1DB-3B46-46E5-A54D-39998D997739}"/>
              </a:ext>
            </a:extLst>
          </p:cNvPr>
          <p:cNvGrpSpPr/>
          <p:nvPr/>
        </p:nvGrpSpPr>
        <p:grpSpPr>
          <a:xfrm>
            <a:off x="2929697" y="1141210"/>
            <a:ext cx="6177023" cy="5094723"/>
            <a:chOff x="63207" y="1541903"/>
            <a:chExt cx="6177023" cy="5094723"/>
          </a:xfrm>
        </p:grpSpPr>
        <p:pic>
          <p:nvPicPr>
            <p:cNvPr id="9" name="Image 8">
              <a:extLst>
                <a:ext uri="{FF2B5EF4-FFF2-40B4-BE49-F238E27FC236}">
                  <a16:creationId xmlns:a16="http://schemas.microsoft.com/office/drawing/2014/main" id="{804D044E-42B8-4072-8CAA-047FEE4C34C1}"/>
                </a:ext>
              </a:extLst>
            </p:cNvPr>
            <p:cNvPicPr>
              <a:picLocks noChangeAspect="1"/>
            </p:cNvPicPr>
            <p:nvPr/>
          </p:nvPicPr>
          <p:blipFill>
            <a:blip r:embed="rId2"/>
            <a:stretch>
              <a:fillRect/>
            </a:stretch>
          </p:blipFill>
          <p:spPr>
            <a:xfrm>
              <a:off x="63207" y="1612651"/>
              <a:ext cx="5746915" cy="4429301"/>
            </a:xfrm>
            <a:prstGeom prst="rect">
              <a:avLst/>
            </a:prstGeom>
          </p:spPr>
        </p:pic>
        <p:pic>
          <p:nvPicPr>
            <p:cNvPr id="10" name="Image 9">
              <a:extLst>
                <a:ext uri="{FF2B5EF4-FFF2-40B4-BE49-F238E27FC236}">
                  <a16:creationId xmlns:a16="http://schemas.microsoft.com/office/drawing/2014/main" id="{EF76E3FE-876A-47C0-846D-BAEC487125B3}"/>
                </a:ext>
              </a:extLst>
            </p:cNvPr>
            <p:cNvPicPr>
              <a:picLocks noChangeAspect="1"/>
            </p:cNvPicPr>
            <p:nvPr/>
          </p:nvPicPr>
          <p:blipFill rotWithShape="1">
            <a:blip r:embed="rId3"/>
            <a:srcRect t="20489"/>
            <a:stretch/>
          </p:blipFill>
          <p:spPr>
            <a:xfrm>
              <a:off x="2237753" y="6003041"/>
              <a:ext cx="1983513" cy="333053"/>
            </a:xfrm>
            <a:prstGeom prst="rect">
              <a:avLst/>
            </a:prstGeom>
          </p:spPr>
        </p:pic>
        <p:sp>
          <p:nvSpPr>
            <p:cNvPr id="12" name="ZoneTexte 11">
              <a:extLst>
                <a:ext uri="{FF2B5EF4-FFF2-40B4-BE49-F238E27FC236}">
                  <a16:creationId xmlns:a16="http://schemas.microsoft.com/office/drawing/2014/main" id="{A29E4A12-BD11-411A-9B1E-51774920C575}"/>
                </a:ext>
              </a:extLst>
            </p:cNvPr>
            <p:cNvSpPr txBox="1"/>
            <p:nvPr/>
          </p:nvSpPr>
          <p:spPr>
            <a:xfrm>
              <a:off x="257655" y="6267294"/>
              <a:ext cx="5982575" cy="369332"/>
            </a:xfrm>
            <a:prstGeom prst="rect">
              <a:avLst/>
            </a:prstGeom>
            <a:noFill/>
          </p:spPr>
          <p:txBody>
            <a:bodyPr wrap="square" rtlCol="0">
              <a:spAutoFit/>
            </a:bodyPr>
            <a:lstStyle/>
            <a:p>
              <a:r>
                <a:rPr lang="en-US" i="1" dirty="0"/>
                <a:t>Vertical line</a:t>
              </a:r>
              <a:r>
                <a:rPr lang="en-US" dirty="0"/>
                <a:t>: </a:t>
              </a:r>
              <a:r>
                <a:rPr lang="en-US" b="1" dirty="0"/>
                <a:t>change point </a:t>
              </a:r>
              <a:r>
                <a:rPr lang="en-US" dirty="0"/>
                <a:t>(based on the </a:t>
              </a:r>
              <a:r>
                <a:rPr lang="en-US" dirty="0" err="1"/>
                <a:t>Buishand</a:t>
              </a:r>
              <a:r>
                <a:rPr lang="en-US" dirty="0"/>
                <a:t> Range Test)</a:t>
              </a:r>
              <a:endParaRPr lang="fr-FR" dirty="0"/>
            </a:p>
          </p:txBody>
        </p:sp>
        <p:sp>
          <p:nvSpPr>
            <p:cNvPr id="13" name="Rectangle 12">
              <a:extLst>
                <a:ext uri="{FF2B5EF4-FFF2-40B4-BE49-F238E27FC236}">
                  <a16:creationId xmlns:a16="http://schemas.microsoft.com/office/drawing/2014/main" id="{E83E1029-B8F7-4BB0-AC86-43D65418F03A}"/>
                </a:ext>
              </a:extLst>
            </p:cNvPr>
            <p:cNvSpPr/>
            <p:nvPr/>
          </p:nvSpPr>
          <p:spPr>
            <a:xfrm>
              <a:off x="63207" y="1541903"/>
              <a:ext cx="379711" cy="3797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 name="ZoneTexte 2">
            <a:extLst>
              <a:ext uri="{FF2B5EF4-FFF2-40B4-BE49-F238E27FC236}">
                <a16:creationId xmlns:a16="http://schemas.microsoft.com/office/drawing/2014/main" id="{61DEC810-F54C-443B-BFFD-DF462E708EF5}"/>
              </a:ext>
            </a:extLst>
          </p:cNvPr>
          <p:cNvSpPr txBox="1"/>
          <p:nvPr/>
        </p:nvSpPr>
        <p:spPr>
          <a:xfrm>
            <a:off x="4222679" y="1570865"/>
            <a:ext cx="1066499" cy="369332"/>
          </a:xfrm>
          <a:prstGeom prst="rect">
            <a:avLst/>
          </a:prstGeom>
          <a:noFill/>
        </p:spPr>
        <p:txBody>
          <a:bodyPr wrap="square" rtlCol="0">
            <a:spAutoFit/>
          </a:bodyPr>
          <a:lstStyle/>
          <a:p>
            <a:r>
              <a:rPr lang="ca-ES" dirty="0"/>
              <a:t>R</a:t>
            </a:r>
            <a:r>
              <a:rPr lang="ca-ES" baseline="30000" dirty="0"/>
              <a:t>2</a:t>
            </a:r>
            <a:r>
              <a:rPr lang="ca-ES" dirty="0"/>
              <a:t> = 0.50</a:t>
            </a:r>
            <a:endParaRPr lang="fr-FR" dirty="0"/>
          </a:p>
        </p:txBody>
      </p:sp>
      <p:sp>
        <p:nvSpPr>
          <p:cNvPr id="14" name="ZoneTexte 13">
            <a:extLst>
              <a:ext uri="{FF2B5EF4-FFF2-40B4-BE49-F238E27FC236}">
                <a16:creationId xmlns:a16="http://schemas.microsoft.com/office/drawing/2014/main" id="{E2D0F5BE-104F-4D57-AC80-F7895684258D}"/>
              </a:ext>
            </a:extLst>
          </p:cNvPr>
          <p:cNvSpPr txBox="1"/>
          <p:nvPr/>
        </p:nvSpPr>
        <p:spPr>
          <a:xfrm>
            <a:off x="5289178" y="1567534"/>
            <a:ext cx="1066499" cy="369332"/>
          </a:xfrm>
          <a:prstGeom prst="rect">
            <a:avLst/>
          </a:prstGeom>
          <a:noFill/>
        </p:spPr>
        <p:txBody>
          <a:bodyPr wrap="square" rtlCol="0">
            <a:spAutoFit/>
          </a:bodyPr>
          <a:lstStyle/>
          <a:p>
            <a:r>
              <a:rPr lang="ca-ES" dirty="0"/>
              <a:t>R</a:t>
            </a:r>
            <a:r>
              <a:rPr lang="ca-ES" baseline="30000" dirty="0"/>
              <a:t>2</a:t>
            </a:r>
            <a:r>
              <a:rPr lang="ca-ES" dirty="0"/>
              <a:t> = 0.64</a:t>
            </a:r>
            <a:endParaRPr lang="fr-FR" dirty="0"/>
          </a:p>
        </p:txBody>
      </p:sp>
      <p:sp>
        <p:nvSpPr>
          <p:cNvPr id="15" name="ZoneTexte 14">
            <a:extLst>
              <a:ext uri="{FF2B5EF4-FFF2-40B4-BE49-F238E27FC236}">
                <a16:creationId xmlns:a16="http://schemas.microsoft.com/office/drawing/2014/main" id="{4CBB40AB-23E8-40CD-918B-F1B9C20157E8}"/>
              </a:ext>
            </a:extLst>
          </p:cNvPr>
          <p:cNvSpPr txBox="1"/>
          <p:nvPr/>
        </p:nvSpPr>
        <p:spPr>
          <a:xfrm>
            <a:off x="7648659" y="1567534"/>
            <a:ext cx="1066499" cy="369332"/>
          </a:xfrm>
          <a:prstGeom prst="rect">
            <a:avLst/>
          </a:prstGeom>
          <a:noFill/>
        </p:spPr>
        <p:txBody>
          <a:bodyPr wrap="square" rtlCol="0">
            <a:spAutoFit/>
          </a:bodyPr>
          <a:lstStyle/>
          <a:p>
            <a:r>
              <a:rPr lang="ca-ES" dirty="0"/>
              <a:t>R</a:t>
            </a:r>
            <a:r>
              <a:rPr lang="ca-ES" baseline="30000" dirty="0"/>
              <a:t>2</a:t>
            </a:r>
            <a:r>
              <a:rPr lang="ca-ES" dirty="0"/>
              <a:t> = 0.66</a:t>
            </a:r>
            <a:endParaRPr lang="fr-FR" dirty="0"/>
          </a:p>
        </p:txBody>
      </p:sp>
      <p:sp>
        <p:nvSpPr>
          <p:cNvPr id="16" name="ZoneTexte 15">
            <a:extLst>
              <a:ext uri="{FF2B5EF4-FFF2-40B4-BE49-F238E27FC236}">
                <a16:creationId xmlns:a16="http://schemas.microsoft.com/office/drawing/2014/main" id="{5EF281D1-B364-4445-8BF3-382D4984C6F4}"/>
              </a:ext>
            </a:extLst>
          </p:cNvPr>
          <p:cNvSpPr txBox="1"/>
          <p:nvPr/>
        </p:nvSpPr>
        <p:spPr>
          <a:xfrm>
            <a:off x="4222677" y="3499134"/>
            <a:ext cx="1066499" cy="369332"/>
          </a:xfrm>
          <a:prstGeom prst="rect">
            <a:avLst/>
          </a:prstGeom>
          <a:noFill/>
        </p:spPr>
        <p:txBody>
          <a:bodyPr wrap="square" rtlCol="0">
            <a:spAutoFit/>
          </a:bodyPr>
          <a:lstStyle/>
          <a:p>
            <a:r>
              <a:rPr lang="ca-ES" dirty="0"/>
              <a:t>R</a:t>
            </a:r>
            <a:r>
              <a:rPr lang="ca-ES" baseline="30000" dirty="0"/>
              <a:t>2</a:t>
            </a:r>
            <a:r>
              <a:rPr lang="ca-ES" dirty="0"/>
              <a:t> = 0.65</a:t>
            </a:r>
            <a:endParaRPr lang="fr-FR" dirty="0"/>
          </a:p>
        </p:txBody>
      </p:sp>
      <p:sp>
        <p:nvSpPr>
          <p:cNvPr id="17" name="ZoneTexte 16">
            <a:extLst>
              <a:ext uri="{FF2B5EF4-FFF2-40B4-BE49-F238E27FC236}">
                <a16:creationId xmlns:a16="http://schemas.microsoft.com/office/drawing/2014/main" id="{08C9C37C-E7EA-4C73-B16B-3E773FE4A469}"/>
              </a:ext>
            </a:extLst>
          </p:cNvPr>
          <p:cNvSpPr txBox="1"/>
          <p:nvPr/>
        </p:nvSpPr>
        <p:spPr>
          <a:xfrm>
            <a:off x="5908729" y="3499134"/>
            <a:ext cx="1066499" cy="369332"/>
          </a:xfrm>
          <a:prstGeom prst="rect">
            <a:avLst/>
          </a:prstGeom>
          <a:noFill/>
        </p:spPr>
        <p:txBody>
          <a:bodyPr wrap="square" rtlCol="0">
            <a:spAutoFit/>
          </a:bodyPr>
          <a:lstStyle/>
          <a:p>
            <a:r>
              <a:rPr lang="ca-ES" dirty="0"/>
              <a:t>R</a:t>
            </a:r>
            <a:r>
              <a:rPr lang="ca-ES" baseline="30000" dirty="0"/>
              <a:t>2</a:t>
            </a:r>
            <a:r>
              <a:rPr lang="ca-ES" dirty="0"/>
              <a:t> = 0.81</a:t>
            </a:r>
            <a:endParaRPr lang="fr-FR" dirty="0"/>
          </a:p>
        </p:txBody>
      </p:sp>
    </p:spTree>
    <p:extLst>
      <p:ext uri="{BB962C8B-B14F-4D97-AF65-F5344CB8AC3E}">
        <p14:creationId xmlns:p14="http://schemas.microsoft.com/office/powerpoint/2010/main" val="2573313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17930D6B-24CD-4A27-81EC-DE642578707C}"/>
              </a:ext>
            </a:extLst>
          </p:cNvPr>
          <p:cNvSpPr>
            <a:spLocks noGrp="1"/>
          </p:cNvSpPr>
          <p:nvPr>
            <p:ph type="sldNum" sz="quarter" idx="12"/>
          </p:nvPr>
        </p:nvSpPr>
        <p:spPr/>
        <p:txBody>
          <a:bodyPr/>
          <a:lstStyle/>
          <a:p>
            <a:fld id="{AA24235E-0B5B-B44F-883D-4110F852F9F3}" type="slidenum">
              <a:rPr lang="fr-FR" smtClean="0"/>
              <a:t>13</a:t>
            </a:fld>
            <a:endParaRPr lang="fr-FR" dirty="0"/>
          </a:p>
        </p:txBody>
      </p:sp>
      <p:graphicFrame>
        <p:nvGraphicFramePr>
          <p:cNvPr id="6" name="Tableau 5">
            <a:extLst>
              <a:ext uri="{FF2B5EF4-FFF2-40B4-BE49-F238E27FC236}">
                <a16:creationId xmlns:a16="http://schemas.microsoft.com/office/drawing/2014/main" id="{93A0D7FB-DDDA-4BA3-AFC4-6FD992ECA4A7}"/>
              </a:ext>
            </a:extLst>
          </p:cNvPr>
          <p:cNvGraphicFramePr>
            <a:graphicFrameLocks noGrp="1"/>
          </p:cNvGraphicFramePr>
          <p:nvPr>
            <p:extLst>
              <p:ext uri="{D42A27DB-BD31-4B8C-83A1-F6EECF244321}">
                <p14:modId xmlns:p14="http://schemas.microsoft.com/office/powerpoint/2010/main" val="688924372"/>
              </p:ext>
            </p:extLst>
          </p:nvPr>
        </p:nvGraphicFramePr>
        <p:xfrm>
          <a:off x="2560079" y="3780858"/>
          <a:ext cx="7607611" cy="2068386"/>
        </p:xfrm>
        <a:graphic>
          <a:graphicData uri="http://schemas.openxmlformats.org/drawingml/2006/table">
            <a:tbl>
              <a:tblPr firstRow="1" firstCol="1" bandRow="1">
                <a:tableStyleId>{1E171933-4619-4E11-9A3F-F7608DF75F80}</a:tableStyleId>
              </a:tblPr>
              <a:tblGrid>
                <a:gridCol w="623611">
                  <a:extLst>
                    <a:ext uri="{9D8B030D-6E8A-4147-A177-3AD203B41FA5}">
                      <a16:colId xmlns:a16="http://schemas.microsoft.com/office/drawing/2014/main" val="3519229696"/>
                    </a:ext>
                  </a:extLst>
                </a:gridCol>
                <a:gridCol w="1764000">
                  <a:extLst>
                    <a:ext uri="{9D8B030D-6E8A-4147-A177-3AD203B41FA5}">
                      <a16:colId xmlns:a16="http://schemas.microsoft.com/office/drawing/2014/main" val="1022010151"/>
                    </a:ext>
                  </a:extLst>
                </a:gridCol>
                <a:gridCol w="1764000">
                  <a:extLst>
                    <a:ext uri="{9D8B030D-6E8A-4147-A177-3AD203B41FA5}">
                      <a16:colId xmlns:a16="http://schemas.microsoft.com/office/drawing/2014/main" val="2733162919"/>
                    </a:ext>
                  </a:extLst>
                </a:gridCol>
                <a:gridCol w="1728000">
                  <a:extLst>
                    <a:ext uri="{9D8B030D-6E8A-4147-A177-3AD203B41FA5}">
                      <a16:colId xmlns:a16="http://schemas.microsoft.com/office/drawing/2014/main" val="2221027963"/>
                    </a:ext>
                  </a:extLst>
                </a:gridCol>
                <a:gridCol w="1728000">
                  <a:extLst>
                    <a:ext uri="{9D8B030D-6E8A-4147-A177-3AD203B41FA5}">
                      <a16:colId xmlns:a16="http://schemas.microsoft.com/office/drawing/2014/main" val="2732410657"/>
                    </a:ext>
                  </a:extLst>
                </a:gridCol>
              </a:tblGrid>
              <a:tr h="108527">
                <a:tc>
                  <a:txBody>
                    <a:bodyPr/>
                    <a:lstStyle/>
                    <a:p>
                      <a:pPr>
                        <a:lnSpc>
                          <a:spcPct val="107000"/>
                        </a:lnSpc>
                      </a:pPr>
                      <a:endParaRPr lang="fr-FR" sz="2000" b="1" dirty="0">
                        <a:solidFill>
                          <a:schemeClr val="tx1"/>
                        </a:solidFill>
                        <a:effectLst/>
                        <a:latin typeface="Calibri" panose="020F0502020204030204" pitchFamily="34" charset="0"/>
                        <a:cs typeface="Times New Roman" panose="02020603050405020304" pitchFamily="18" charset="0"/>
                      </a:endParaRPr>
                    </a:p>
                  </a:txBody>
                  <a:tcPr marL="44450" marR="44450" marT="0"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gridSpan="2">
                  <a:txBody>
                    <a:bodyPr/>
                    <a:lstStyle/>
                    <a:p>
                      <a:pPr algn="ctr">
                        <a:lnSpc>
                          <a:spcPct val="107000"/>
                        </a:lnSpc>
                        <a:spcAft>
                          <a:spcPts val="0"/>
                        </a:spcAft>
                      </a:pPr>
                      <a:r>
                        <a:rPr lang="fr-FR" sz="1600" b="1" dirty="0">
                          <a:solidFill>
                            <a:schemeClr val="tx1"/>
                          </a:solidFill>
                          <a:effectLst/>
                        </a:rPr>
                        <a:t>Daily </a:t>
                      </a:r>
                      <a:r>
                        <a:rPr lang="ca-ES" sz="1600" b="1" dirty="0">
                          <a:solidFill>
                            <a:schemeClr val="tx1"/>
                          </a:solidFill>
                          <a:effectLst/>
                        </a:rPr>
                        <a:t>explanatory</a:t>
                      </a:r>
                      <a:r>
                        <a:rPr lang="fr-FR" sz="1600" b="1" dirty="0">
                          <a:solidFill>
                            <a:schemeClr val="tx1"/>
                          </a:solidFill>
                          <a:effectLst/>
                        </a:rPr>
                        <a:t> data</a:t>
                      </a:r>
                      <a:endParaRPr lang="fr-FR"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fr-FR"/>
                    </a:p>
                  </a:txBody>
                  <a:tcPr/>
                </a:tc>
                <a:tc gridSpan="2">
                  <a:txBody>
                    <a:bodyPr/>
                    <a:lstStyle/>
                    <a:p>
                      <a:pPr algn="ctr">
                        <a:lnSpc>
                          <a:spcPct val="107000"/>
                        </a:lnSpc>
                        <a:spcAft>
                          <a:spcPts val="0"/>
                        </a:spcAft>
                      </a:pPr>
                      <a:r>
                        <a:rPr lang="fr-FR" sz="1600" b="1" dirty="0">
                          <a:solidFill>
                            <a:schemeClr val="tx1"/>
                          </a:solidFill>
                          <a:effectLst/>
                        </a:rPr>
                        <a:t>3-hourly </a:t>
                      </a:r>
                      <a:r>
                        <a:rPr lang="fr-FR" sz="1600" b="1" dirty="0" err="1">
                          <a:solidFill>
                            <a:schemeClr val="tx1"/>
                          </a:solidFill>
                          <a:effectLst/>
                        </a:rPr>
                        <a:t>explanatory</a:t>
                      </a:r>
                      <a:r>
                        <a:rPr lang="fr-FR" sz="1600" b="1" dirty="0">
                          <a:solidFill>
                            <a:schemeClr val="tx1"/>
                          </a:solidFill>
                          <a:effectLst/>
                        </a:rPr>
                        <a:t> data </a:t>
                      </a:r>
                      <a:endParaRPr lang="fr-FR"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fr-FR"/>
                    </a:p>
                  </a:txBody>
                  <a:tcPr/>
                </a:tc>
                <a:extLst>
                  <a:ext uri="{0D108BD9-81ED-4DB2-BD59-A6C34878D82A}">
                    <a16:rowId xmlns:a16="http://schemas.microsoft.com/office/drawing/2014/main" val="1356286058"/>
                  </a:ext>
                </a:extLst>
              </a:tr>
              <a:tr h="184150">
                <a:tc>
                  <a:txBody>
                    <a:bodyPr/>
                    <a:lstStyle/>
                    <a:p>
                      <a:pPr>
                        <a:lnSpc>
                          <a:spcPct val="107000"/>
                        </a:lnSpc>
                        <a:spcAft>
                          <a:spcPts val="0"/>
                        </a:spcAft>
                      </a:pPr>
                      <a:r>
                        <a:rPr lang="fr-FR" sz="1600" b="1" dirty="0">
                          <a:effectLst/>
                        </a:rPr>
                        <a:t>site</a:t>
                      </a:r>
                      <a:endParaRPr lang="fr-F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fr-FR" sz="1600" b="1" dirty="0">
                          <a:effectLst/>
                        </a:rPr>
                        <a:t>Trend</a:t>
                      </a:r>
                    </a:p>
                    <a:p>
                      <a:pPr algn="ctr">
                        <a:lnSpc>
                          <a:spcPct val="107000"/>
                        </a:lnSpc>
                        <a:spcAft>
                          <a:spcPts val="0"/>
                        </a:spcAft>
                      </a:pPr>
                      <a:r>
                        <a:rPr lang="fr-FR" sz="1600" b="1" dirty="0">
                          <a:effectLst/>
                        </a:rPr>
                        <a:t>(µg m</a:t>
                      </a:r>
                      <a:r>
                        <a:rPr lang="fr-FR" sz="1600" b="1" baseline="30000" dirty="0">
                          <a:effectLst/>
                        </a:rPr>
                        <a:t>-3</a:t>
                      </a:r>
                      <a:r>
                        <a:rPr lang="fr-FR" sz="1600" b="1" dirty="0">
                          <a:effectLst/>
                        </a:rPr>
                        <a:t> year</a:t>
                      </a:r>
                      <a:r>
                        <a:rPr lang="fr-FR" sz="1600" b="1" baseline="30000" dirty="0">
                          <a:effectLst/>
                        </a:rPr>
                        <a:t>-1</a:t>
                      </a:r>
                      <a:r>
                        <a:rPr lang="fr-FR" sz="1600" b="1" dirty="0">
                          <a:effectLst/>
                        </a:rPr>
                        <a:t>)</a:t>
                      </a:r>
                      <a:endParaRPr lang="fr-F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fr-FR" sz="1600" b="1" dirty="0">
                          <a:effectLst/>
                        </a:rPr>
                        <a:t>Trend</a:t>
                      </a:r>
                    </a:p>
                    <a:p>
                      <a:pPr algn="ctr">
                        <a:lnSpc>
                          <a:spcPct val="107000"/>
                        </a:lnSpc>
                        <a:spcAft>
                          <a:spcPts val="0"/>
                        </a:spcAft>
                      </a:pPr>
                      <a:r>
                        <a:rPr lang="fr-FR" sz="1600" b="1" dirty="0">
                          <a:effectLst/>
                        </a:rPr>
                        <a:t>(% year</a:t>
                      </a:r>
                      <a:r>
                        <a:rPr lang="fr-FR" sz="1600" b="1" baseline="30000" dirty="0">
                          <a:effectLst/>
                        </a:rPr>
                        <a:t>-1</a:t>
                      </a:r>
                      <a:r>
                        <a:rPr lang="fr-FR" sz="1600" b="1" dirty="0">
                          <a:effectLst/>
                        </a:rPr>
                        <a:t>)</a:t>
                      </a:r>
                      <a:endParaRPr lang="fr-F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fr-FR" sz="1600" b="1" dirty="0">
                          <a:effectLst/>
                        </a:rPr>
                        <a:t>Trend</a:t>
                      </a:r>
                    </a:p>
                    <a:p>
                      <a:pPr algn="ctr">
                        <a:lnSpc>
                          <a:spcPct val="107000"/>
                        </a:lnSpc>
                        <a:spcAft>
                          <a:spcPts val="0"/>
                        </a:spcAft>
                      </a:pPr>
                      <a:r>
                        <a:rPr lang="fr-FR" sz="1600" b="1" dirty="0">
                          <a:effectLst/>
                        </a:rPr>
                        <a:t>(µg m</a:t>
                      </a:r>
                      <a:r>
                        <a:rPr lang="fr-FR" sz="1600" b="1" baseline="30000" dirty="0">
                          <a:effectLst/>
                        </a:rPr>
                        <a:t>-3</a:t>
                      </a:r>
                      <a:r>
                        <a:rPr lang="fr-FR" sz="1600" b="1" dirty="0">
                          <a:effectLst/>
                        </a:rPr>
                        <a:t> year</a:t>
                      </a:r>
                      <a:r>
                        <a:rPr lang="fr-FR" sz="1600" b="1" baseline="30000" dirty="0">
                          <a:effectLst/>
                        </a:rPr>
                        <a:t>-1</a:t>
                      </a:r>
                      <a:r>
                        <a:rPr lang="fr-FR" sz="1600" b="1" dirty="0">
                          <a:effectLst/>
                        </a:rPr>
                        <a:t>)</a:t>
                      </a:r>
                      <a:endParaRPr lang="fr-F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fr-FR" sz="1600" b="1" dirty="0">
                          <a:effectLst/>
                        </a:rPr>
                        <a:t>Trend</a:t>
                      </a:r>
                    </a:p>
                    <a:p>
                      <a:pPr algn="ctr">
                        <a:lnSpc>
                          <a:spcPct val="107000"/>
                        </a:lnSpc>
                        <a:spcAft>
                          <a:spcPts val="0"/>
                        </a:spcAft>
                      </a:pPr>
                      <a:r>
                        <a:rPr lang="fr-FR" sz="1600" b="1" dirty="0">
                          <a:effectLst/>
                        </a:rPr>
                        <a:t>(% year</a:t>
                      </a:r>
                      <a:r>
                        <a:rPr lang="fr-FR" sz="1600" b="1" baseline="30000" dirty="0">
                          <a:effectLst/>
                        </a:rPr>
                        <a:t>-1</a:t>
                      </a:r>
                      <a:r>
                        <a:rPr lang="fr-FR" sz="1600" b="1" dirty="0">
                          <a:effectLst/>
                        </a:rPr>
                        <a:t>)</a:t>
                      </a:r>
                      <a:endParaRPr lang="fr-F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28635499"/>
                  </a:ext>
                </a:extLst>
              </a:tr>
              <a:tr h="184150">
                <a:tc>
                  <a:txBody>
                    <a:bodyPr/>
                    <a:lstStyle/>
                    <a:p>
                      <a:pPr>
                        <a:lnSpc>
                          <a:spcPct val="107000"/>
                        </a:lnSpc>
                        <a:spcAft>
                          <a:spcPts val="0"/>
                        </a:spcAft>
                      </a:pPr>
                      <a:r>
                        <a:rPr lang="fr-FR" sz="1600" dirty="0">
                          <a:effectLst/>
                        </a:rPr>
                        <a:t>GUI</a:t>
                      </a:r>
                      <a:r>
                        <a:rPr lang="fr-FR" sz="1600" baseline="30000" dirty="0">
                          <a:effectLst/>
                        </a:rPr>
                        <a:t>A</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algn="ctr">
                        <a:lnSpc>
                          <a:spcPct val="107000"/>
                        </a:lnSpc>
                        <a:spcAft>
                          <a:spcPts val="0"/>
                        </a:spcAft>
                      </a:pPr>
                      <a:r>
                        <a:rPr lang="ca-ES" sz="1400" b="1" dirty="0">
                          <a:effectLst/>
                          <a:latin typeface="Calibri" panose="020F0502020204030204" pitchFamily="34" charset="0"/>
                          <a:ea typeface="Calibri" panose="020F0502020204030204" pitchFamily="34" charset="0"/>
                          <a:cs typeface="Times New Roman" panose="02020603050405020304" pitchFamily="18" charset="0"/>
                        </a:rPr>
                        <a:t>-0.50 [-0.25, -0.79]***</a:t>
                      </a:r>
                      <a:endParaRPr lang="fr-F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tcPr>
                </a:tc>
                <a:tc>
                  <a:txBody>
                    <a:bodyPr/>
                    <a:lstStyle/>
                    <a:p>
                      <a:pPr algn="ctr">
                        <a:lnSpc>
                          <a:spcPct val="107000"/>
                        </a:lnSpc>
                        <a:spcAft>
                          <a:spcPts val="0"/>
                        </a:spcAft>
                      </a:pPr>
                      <a:r>
                        <a:rPr lang="ca-ES" sz="1400" b="1" dirty="0">
                          <a:effectLst/>
                          <a:latin typeface="Calibri" panose="020F0502020204030204" pitchFamily="34" charset="0"/>
                          <a:ea typeface="Calibri" panose="020F0502020204030204" pitchFamily="34" charset="0"/>
                          <a:cs typeface="Times New Roman" panose="02020603050405020304" pitchFamily="18" charset="0"/>
                        </a:rPr>
                        <a:t>-5 [-3, -8]***</a:t>
                      </a:r>
                      <a:endParaRPr lang="fr-F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algn="ctr">
                        <a:lnSpc>
                          <a:spcPct val="107000"/>
                        </a:lnSpc>
                        <a:spcAft>
                          <a:spcPts val="0"/>
                        </a:spcAft>
                      </a:pPr>
                      <a:r>
                        <a:rPr lang="ca-ES" sz="1400" b="1" dirty="0">
                          <a:effectLst/>
                          <a:latin typeface="Calibri" panose="020F0502020204030204" pitchFamily="34" charset="0"/>
                          <a:ea typeface="Calibri" panose="020F0502020204030204" pitchFamily="34" charset="0"/>
                          <a:cs typeface="Times New Roman" panose="02020603050405020304" pitchFamily="18" charset="0"/>
                        </a:rPr>
                        <a:t>-0.41 [-0.15, -0.69]***</a:t>
                      </a:r>
                      <a:endParaRPr lang="fr-F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tcPr>
                </a:tc>
                <a:tc>
                  <a:txBody>
                    <a:bodyPr/>
                    <a:lstStyle/>
                    <a:p>
                      <a:pPr algn="ctr">
                        <a:lnSpc>
                          <a:spcPct val="107000"/>
                        </a:lnSpc>
                        <a:spcAft>
                          <a:spcPts val="0"/>
                        </a:spcAft>
                      </a:pPr>
                      <a:r>
                        <a:rPr lang="ca-ES" sz="1400" b="1" dirty="0">
                          <a:effectLst/>
                          <a:latin typeface="Calibri" panose="020F0502020204030204" pitchFamily="34" charset="0"/>
                          <a:ea typeface="Calibri" panose="020F0502020204030204" pitchFamily="34" charset="0"/>
                          <a:cs typeface="Times New Roman" panose="02020603050405020304" pitchFamily="18" charset="0"/>
                        </a:rPr>
                        <a:t>-4 [-2, -6]***</a:t>
                      </a:r>
                      <a:endParaRPr lang="fr-F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057295628"/>
                  </a:ext>
                </a:extLst>
              </a:tr>
              <a:tr h="184150">
                <a:tc>
                  <a:txBody>
                    <a:bodyPr/>
                    <a:lstStyle/>
                    <a:p>
                      <a:pPr>
                        <a:lnSpc>
                          <a:spcPct val="107000"/>
                        </a:lnSpc>
                        <a:spcAft>
                          <a:spcPts val="0"/>
                        </a:spcAft>
                      </a:pPr>
                      <a:r>
                        <a:rPr lang="fr-FR" sz="1600" dirty="0">
                          <a:effectLst/>
                        </a:rPr>
                        <a:t>PEY</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algn="ctr">
                        <a:lnSpc>
                          <a:spcPct val="107000"/>
                        </a:lnSpc>
                        <a:spcAft>
                          <a:spcPts val="0"/>
                        </a:spcAft>
                      </a:pPr>
                      <a:r>
                        <a:rPr lang="ca-ES" sz="1400" b="1" dirty="0">
                          <a:effectLst/>
                          <a:latin typeface="Calibri" panose="020F0502020204030204" pitchFamily="34" charset="0"/>
                          <a:ea typeface="Calibri" panose="020F0502020204030204" pitchFamily="34" charset="0"/>
                          <a:cs typeface="Times New Roman" panose="02020603050405020304" pitchFamily="18" charset="0"/>
                        </a:rPr>
                        <a:t>-0.57 [-0.45, -0.68] ***</a:t>
                      </a:r>
                      <a:endParaRPr lang="fr-F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28575" cap="flat" cmpd="sng" algn="ctr">
                      <a:solidFill>
                        <a:schemeClr val="tx1"/>
                      </a:solidFill>
                      <a:prstDash val="solid"/>
                      <a:round/>
                      <a:headEnd type="none" w="med" len="med"/>
                      <a:tailEnd type="none" w="med" len="med"/>
                    </a:lnL>
                  </a:tcPr>
                </a:tc>
                <a:tc>
                  <a:txBody>
                    <a:bodyPr/>
                    <a:lstStyle/>
                    <a:p>
                      <a:pPr algn="ctr">
                        <a:lnSpc>
                          <a:spcPct val="107000"/>
                        </a:lnSpc>
                        <a:spcAft>
                          <a:spcPts val="0"/>
                        </a:spcAft>
                      </a:pPr>
                      <a:r>
                        <a:rPr lang="ca-ES" sz="1400" b="1" dirty="0">
                          <a:effectLst/>
                          <a:latin typeface="Calibri" panose="020F0502020204030204" pitchFamily="34" charset="0"/>
                          <a:ea typeface="Calibri" panose="020F0502020204030204" pitchFamily="34" charset="0"/>
                          <a:cs typeface="Times New Roman" panose="02020603050405020304" pitchFamily="18" charset="0"/>
                        </a:rPr>
                        <a:t>-6 [-5, -7] ***</a:t>
                      </a:r>
                      <a:endParaRPr lang="fr-F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R w="28575" cap="flat" cmpd="sng" algn="ctr">
                      <a:solidFill>
                        <a:schemeClr val="tx1"/>
                      </a:solidFill>
                      <a:prstDash val="solid"/>
                      <a:round/>
                      <a:headEnd type="none" w="med" len="med"/>
                      <a:tailEnd type="none" w="med" len="med"/>
                    </a:lnR>
                  </a:tcPr>
                </a:tc>
                <a:tc>
                  <a:txBody>
                    <a:bodyPr/>
                    <a:lstStyle/>
                    <a:p>
                      <a:pPr algn="ctr">
                        <a:lnSpc>
                          <a:spcPct val="107000"/>
                        </a:lnSpc>
                        <a:spcAft>
                          <a:spcPts val="0"/>
                        </a:spcAft>
                      </a:pPr>
                      <a:r>
                        <a:rPr lang="ca-ES" sz="1400" b="1" dirty="0">
                          <a:effectLst/>
                          <a:latin typeface="Calibri" panose="020F0502020204030204" pitchFamily="34" charset="0"/>
                          <a:ea typeface="Calibri" panose="020F0502020204030204" pitchFamily="34" charset="0"/>
                          <a:cs typeface="Times New Roman" panose="02020603050405020304" pitchFamily="18" charset="0"/>
                        </a:rPr>
                        <a:t>-0.64 [-0.48, -0.88]***</a:t>
                      </a:r>
                      <a:endParaRPr lang="fr-F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28575" cap="flat" cmpd="sng" algn="ctr">
                      <a:solidFill>
                        <a:schemeClr val="tx1"/>
                      </a:solidFill>
                      <a:prstDash val="solid"/>
                      <a:round/>
                      <a:headEnd type="none" w="med" len="med"/>
                      <a:tailEnd type="none" w="med" len="med"/>
                    </a:lnL>
                  </a:tcPr>
                </a:tc>
                <a:tc>
                  <a:txBody>
                    <a:bodyPr/>
                    <a:lstStyle/>
                    <a:p>
                      <a:pPr algn="ctr">
                        <a:lnSpc>
                          <a:spcPct val="107000"/>
                        </a:lnSpc>
                        <a:spcAft>
                          <a:spcPts val="0"/>
                        </a:spcAft>
                      </a:pPr>
                      <a:r>
                        <a:rPr lang="ca-ES" sz="1400" b="1" dirty="0">
                          <a:effectLst/>
                          <a:latin typeface="Calibri" panose="020F0502020204030204" pitchFamily="34" charset="0"/>
                          <a:ea typeface="Calibri" panose="020F0502020204030204" pitchFamily="34" charset="0"/>
                          <a:cs typeface="Times New Roman" panose="02020603050405020304" pitchFamily="18" charset="0"/>
                        </a:rPr>
                        <a:t>-6 [-5, -7]***</a:t>
                      </a:r>
                      <a:endParaRPr lang="fr-F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736320704"/>
                  </a:ext>
                </a:extLst>
              </a:tr>
              <a:tr h="184150">
                <a:tc>
                  <a:txBody>
                    <a:bodyPr/>
                    <a:lstStyle/>
                    <a:p>
                      <a:pPr>
                        <a:lnSpc>
                          <a:spcPct val="107000"/>
                        </a:lnSpc>
                        <a:spcAft>
                          <a:spcPts val="0"/>
                        </a:spcAft>
                      </a:pPr>
                      <a:r>
                        <a:rPr lang="fr-FR" sz="1600" dirty="0">
                          <a:effectLst/>
                        </a:rPr>
                        <a:t>REV</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algn="ctr">
                        <a:lnSpc>
                          <a:spcPct val="107000"/>
                        </a:lnSpc>
                        <a:spcAft>
                          <a:spcPts val="0"/>
                        </a:spcAft>
                      </a:pPr>
                      <a:r>
                        <a:rPr lang="ca-ES" sz="1400" b="1" dirty="0">
                          <a:effectLst/>
                          <a:latin typeface="Calibri" panose="020F0502020204030204" pitchFamily="34" charset="0"/>
                          <a:ea typeface="Calibri" panose="020F0502020204030204" pitchFamily="34" charset="0"/>
                          <a:cs typeface="Times New Roman" panose="02020603050405020304" pitchFamily="18" charset="0"/>
                        </a:rPr>
                        <a:t>-0.51 [-0.41, -0.64] ***</a:t>
                      </a:r>
                      <a:endParaRPr lang="fr-F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28575" cap="flat" cmpd="sng" algn="ctr">
                      <a:solidFill>
                        <a:schemeClr val="tx1"/>
                      </a:solidFill>
                      <a:prstDash val="solid"/>
                      <a:round/>
                      <a:headEnd type="none" w="med" len="med"/>
                      <a:tailEnd type="none" w="med" len="med"/>
                    </a:lnL>
                  </a:tcPr>
                </a:tc>
                <a:tc>
                  <a:txBody>
                    <a:bodyPr/>
                    <a:lstStyle/>
                    <a:p>
                      <a:pPr algn="ctr">
                        <a:lnSpc>
                          <a:spcPct val="107000"/>
                        </a:lnSpc>
                        <a:spcAft>
                          <a:spcPts val="0"/>
                        </a:spcAft>
                      </a:pPr>
                      <a:r>
                        <a:rPr lang="ca-ES" sz="1400" b="1" dirty="0">
                          <a:effectLst/>
                          <a:latin typeface="Calibri" panose="020F0502020204030204" pitchFamily="34" charset="0"/>
                          <a:ea typeface="Calibri" panose="020F0502020204030204" pitchFamily="34" charset="0"/>
                          <a:cs typeface="Times New Roman" panose="02020603050405020304" pitchFamily="18" charset="0"/>
                        </a:rPr>
                        <a:t>-6 [-5, -7]***</a:t>
                      </a:r>
                      <a:endParaRPr lang="fr-F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R w="28575" cap="flat" cmpd="sng" algn="ctr">
                      <a:solidFill>
                        <a:schemeClr val="tx1"/>
                      </a:solidFill>
                      <a:prstDash val="solid"/>
                      <a:round/>
                      <a:headEnd type="none" w="med" len="med"/>
                      <a:tailEnd type="none" w="med" len="med"/>
                    </a:lnR>
                  </a:tcPr>
                </a:tc>
                <a:tc>
                  <a:txBody>
                    <a:bodyPr/>
                    <a:lstStyle/>
                    <a:p>
                      <a:pPr algn="ctr">
                        <a:lnSpc>
                          <a:spcPct val="107000"/>
                        </a:lnSpc>
                        <a:spcAft>
                          <a:spcPts val="0"/>
                        </a:spcAft>
                      </a:pPr>
                      <a:r>
                        <a:rPr lang="ca-ES" sz="1400" b="1" dirty="0">
                          <a:effectLst/>
                          <a:latin typeface="Calibri" panose="020F0502020204030204" pitchFamily="34" charset="0"/>
                          <a:ea typeface="Calibri" panose="020F0502020204030204" pitchFamily="34" charset="0"/>
                          <a:cs typeface="Times New Roman" panose="02020603050405020304" pitchFamily="18" charset="0"/>
                        </a:rPr>
                        <a:t>-0.63 [-0.56, -0.73]***</a:t>
                      </a:r>
                      <a:endParaRPr lang="fr-F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28575" cap="flat" cmpd="sng" algn="ctr">
                      <a:solidFill>
                        <a:schemeClr val="tx1"/>
                      </a:solidFill>
                      <a:prstDash val="solid"/>
                      <a:round/>
                      <a:headEnd type="none" w="med" len="med"/>
                      <a:tailEnd type="none" w="med" len="med"/>
                    </a:lnL>
                  </a:tcPr>
                </a:tc>
                <a:tc>
                  <a:txBody>
                    <a:bodyPr/>
                    <a:lstStyle/>
                    <a:p>
                      <a:pPr algn="ctr">
                        <a:lnSpc>
                          <a:spcPct val="107000"/>
                        </a:lnSpc>
                        <a:spcAft>
                          <a:spcPts val="0"/>
                        </a:spcAft>
                      </a:pPr>
                      <a:r>
                        <a:rPr lang="ca-ES" sz="1400" b="1" dirty="0">
                          <a:effectLst/>
                          <a:latin typeface="Calibri" panose="020F0502020204030204" pitchFamily="34" charset="0"/>
                          <a:ea typeface="Calibri" panose="020F0502020204030204" pitchFamily="34" charset="0"/>
                          <a:cs typeface="Times New Roman" panose="02020603050405020304" pitchFamily="18" charset="0"/>
                        </a:rPr>
                        <a:t>-7 [-6, -8] **</a:t>
                      </a:r>
                      <a:endParaRPr lang="fr-F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682571491"/>
                  </a:ext>
                </a:extLst>
              </a:tr>
              <a:tr h="184150">
                <a:tc>
                  <a:txBody>
                    <a:bodyPr/>
                    <a:lstStyle/>
                    <a:p>
                      <a:pPr>
                        <a:lnSpc>
                          <a:spcPct val="107000"/>
                        </a:lnSpc>
                        <a:spcAft>
                          <a:spcPts val="0"/>
                        </a:spcAft>
                      </a:pPr>
                      <a:r>
                        <a:rPr lang="fr-FR" sz="1600" dirty="0">
                          <a:effectLst/>
                        </a:rPr>
                        <a:t>SND</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algn="ctr">
                        <a:lnSpc>
                          <a:spcPct val="107000"/>
                        </a:lnSpc>
                        <a:spcAft>
                          <a:spcPts val="0"/>
                        </a:spcAft>
                      </a:pPr>
                      <a:r>
                        <a:rPr lang="ca-ES" sz="1400" b="1" dirty="0">
                          <a:effectLst/>
                          <a:latin typeface="Calibri" panose="020F0502020204030204" pitchFamily="34" charset="0"/>
                          <a:ea typeface="Calibri" panose="020F0502020204030204" pitchFamily="34" charset="0"/>
                          <a:cs typeface="Times New Roman" panose="02020603050405020304" pitchFamily="18" charset="0"/>
                        </a:rPr>
                        <a:t>-0.36 [-0.26, -0.44] ***</a:t>
                      </a:r>
                      <a:endParaRPr lang="fr-F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28575" cap="flat" cmpd="sng" algn="ctr">
                      <a:solidFill>
                        <a:schemeClr val="tx1"/>
                      </a:solidFill>
                      <a:prstDash val="solid"/>
                      <a:round/>
                      <a:headEnd type="none" w="med" len="med"/>
                      <a:tailEnd type="none" w="med" len="med"/>
                    </a:lnL>
                  </a:tcPr>
                </a:tc>
                <a:tc>
                  <a:txBody>
                    <a:bodyPr/>
                    <a:lstStyle/>
                    <a:p>
                      <a:pPr algn="ctr">
                        <a:lnSpc>
                          <a:spcPct val="107000"/>
                        </a:lnSpc>
                        <a:spcAft>
                          <a:spcPts val="0"/>
                        </a:spcAft>
                      </a:pPr>
                      <a:r>
                        <a:rPr lang="ca-ES" sz="1400" b="1" dirty="0">
                          <a:effectLst/>
                          <a:latin typeface="Calibri" panose="020F0502020204030204" pitchFamily="34" charset="0"/>
                          <a:ea typeface="Calibri" panose="020F0502020204030204" pitchFamily="34" charset="0"/>
                          <a:cs typeface="Times New Roman" panose="02020603050405020304" pitchFamily="18" charset="0"/>
                        </a:rPr>
                        <a:t>-6 [-4 -7]***</a:t>
                      </a:r>
                      <a:endParaRPr lang="fr-F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R w="28575" cap="flat" cmpd="sng" algn="ctr">
                      <a:solidFill>
                        <a:schemeClr val="tx1"/>
                      </a:solidFill>
                      <a:prstDash val="solid"/>
                      <a:round/>
                      <a:headEnd type="none" w="med" len="med"/>
                      <a:tailEnd type="none" w="med" len="med"/>
                    </a:lnR>
                  </a:tcPr>
                </a:tc>
                <a:tc>
                  <a:txBody>
                    <a:bodyPr/>
                    <a:lstStyle/>
                    <a:p>
                      <a:pPr algn="ctr">
                        <a:lnSpc>
                          <a:spcPct val="107000"/>
                        </a:lnSpc>
                        <a:spcAft>
                          <a:spcPts val="0"/>
                        </a:spcAft>
                      </a:pPr>
                      <a:r>
                        <a:rPr lang="ca-ES" sz="1400" b="1" dirty="0">
                          <a:effectLst/>
                          <a:latin typeface="Calibri" panose="020F0502020204030204" pitchFamily="34" charset="0"/>
                          <a:ea typeface="Calibri" panose="020F0502020204030204" pitchFamily="34" charset="0"/>
                          <a:cs typeface="Times New Roman" panose="02020603050405020304" pitchFamily="18" charset="0"/>
                        </a:rPr>
                        <a:t>-0.30 [-0.19, -0.44]***</a:t>
                      </a:r>
                      <a:endParaRPr lang="fr-F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28575" cap="flat" cmpd="sng" algn="ctr">
                      <a:solidFill>
                        <a:schemeClr val="tx1"/>
                      </a:solidFill>
                      <a:prstDash val="solid"/>
                      <a:round/>
                      <a:headEnd type="none" w="med" len="med"/>
                      <a:tailEnd type="none" w="med" len="med"/>
                    </a:lnL>
                  </a:tcPr>
                </a:tc>
                <a:tc>
                  <a:txBody>
                    <a:bodyPr/>
                    <a:lstStyle/>
                    <a:p>
                      <a:pPr algn="ctr">
                        <a:lnSpc>
                          <a:spcPct val="107000"/>
                        </a:lnSpc>
                        <a:spcAft>
                          <a:spcPts val="0"/>
                        </a:spcAft>
                      </a:pPr>
                      <a:r>
                        <a:rPr lang="ca-ES" sz="1400" b="1" dirty="0">
                          <a:effectLst/>
                          <a:latin typeface="Calibri" panose="020F0502020204030204" pitchFamily="34" charset="0"/>
                          <a:ea typeface="Calibri" panose="020F0502020204030204" pitchFamily="34" charset="0"/>
                          <a:cs typeface="Times New Roman" panose="02020603050405020304" pitchFamily="18" charset="0"/>
                        </a:rPr>
                        <a:t>-4 [-3,  -6]***</a:t>
                      </a:r>
                      <a:endParaRPr lang="fr-F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196674979"/>
                  </a:ext>
                </a:extLst>
              </a:tr>
              <a:tr h="184150">
                <a:tc>
                  <a:txBody>
                    <a:bodyPr/>
                    <a:lstStyle/>
                    <a:p>
                      <a:pPr>
                        <a:lnSpc>
                          <a:spcPct val="107000"/>
                        </a:lnSpc>
                        <a:spcAft>
                          <a:spcPts val="0"/>
                        </a:spcAft>
                      </a:pPr>
                      <a:r>
                        <a:rPr lang="fr-FR" sz="1600" dirty="0">
                          <a:effectLst/>
                        </a:rPr>
                        <a:t>VER</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ca-ES" sz="1400" b="1" dirty="0">
                          <a:effectLst/>
                          <a:latin typeface="Calibri" panose="020F0502020204030204" pitchFamily="34" charset="0"/>
                          <a:ea typeface="Calibri" panose="020F0502020204030204" pitchFamily="34" charset="0"/>
                          <a:cs typeface="Times New Roman" panose="02020603050405020304" pitchFamily="18" charset="0"/>
                        </a:rPr>
                        <a:t>-0.62 [-0.35, -0.84] ***</a:t>
                      </a:r>
                      <a:endParaRPr lang="fr-F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ca-ES" sz="1400" b="1" dirty="0">
                          <a:effectLst/>
                          <a:latin typeface="Calibri" panose="020F0502020204030204" pitchFamily="34" charset="0"/>
                          <a:ea typeface="Calibri" panose="020F0502020204030204" pitchFamily="34" charset="0"/>
                          <a:cs typeface="Times New Roman" panose="02020603050405020304" pitchFamily="18" charset="0"/>
                        </a:rPr>
                        <a:t>-7 [-4, -9]***</a:t>
                      </a:r>
                      <a:endParaRPr lang="fr-F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ca-ES" sz="1400" b="1" dirty="0">
                          <a:effectLst/>
                          <a:latin typeface="Calibri" panose="020F0502020204030204" pitchFamily="34" charset="0"/>
                          <a:ea typeface="Calibri" panose="020F0502020204030204" pitchFamily="34" charset="0"/>
                          <a:cs typeface="Times New Roman" panose="02020603050405020304" pitchFamily="18" charset="0"/>
                        </a:rPr>
                        <a:t>-0.96 [-0.67, -1.2]*** </a:t>
                      </a:r>
                      <a:endParaRPr lang="fr-F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ca-ES" sz="1400" b="1" dirty="0">
                          <a:effectLst/>
                          <a:latin typeface="Calibri" panose="020F0502020204030204" pitchFamily="34" charset="0"/>
                          <a:ea typeface="Calibri" panose="020F0502020204030204" pitchFamily="34" charset="0"/>
                          <a:cs typeface="Times New Roman" panose="02020603050405020304" pitchFamily="18" charset="0"/>
                        </a:rPr>
                        <a:t>-9 [-7, -11]***</a:t>
                      </a:r>
                      <a:endParaRPr lang="fr-F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11431065"/>
                  </a:ext>
                </a:extLst>
              </a:tr>
            </a:tbl>
          </a:graphicData>
        </a:graphic>
      </p:graphicFrame>
      <p:sp>
        <p:nvSpPr>
          <p:cNvPr id="7" name="ZoneTexte 6">
            <a:extLst>
              <a:ext uri="{FF2B5EF4-FFF2-40B4-BE49-F238E27FC236}">
                <a16:creationId xmlns:a16="http://schemas.microsoft.com/office/drawing/2014/main" id="{66804B49-88DD-4C9B-998E-EBE816EBF8A8}"/>
              </a:ext>
            </a:extLst>
          </p:cNvPr>
          <p:cNvSpPr txBox="1"/>
          <p:nvPr/>
        </p:nvSpPr>
        <p:spPr>
          <a:xfrm>
            <a:off x="5081294" y="3411526"/>
            <a:ext cx="3225700" cy="369332"/>
          </a:xfrm>
          <a:prstGeom prst="rect">
            <a:avLst/>
          </a:prstGeom>
          <a:noFill/>
        </p:spPr>
        <p:txBody>
          <a:bodyPr wrap="square" rtlCol="0">
            <a:spAutoFit/>
          </a:bodyPr>
          <a:lstStyle/>
          <a:p>
            <a:r>
              <a:rPr lang="ca-ES" b="1" i="1" dirty="0">
                <a:effectLst>
                  <a:outerShdw blurRad="38100" dist="38100" dir="2700000" algn="tl">
                    <a:srgbClr val="000000">
                      <a:alpha val="43137"/>
                    </a:srgbClr>
                  </a:outerShdw>
                </a:effectLst>
              </a:rPr>
              <a:t>Linear trends (Theil Sen slope</a:t>
            </a:r>
            <a:r>
              <a:rPr lang="ca-ES" dirty="0"/>
              <a:t>)</a:t>
            </a:r>
            <a:endParaRPr lang="fr-FR" dirty="0"/>
          </a:p>
        </p:txBody>
      </p:sp>
      <p:sp>
        <p:nvSpPr>
          <p:cNvPr id="8" name="ZoneTexte 7">
            <a:extLst>
              <a:ext uri="{FF2B5EF4-FFF2-40B4-BE49-F238E27FC236}">
                <a16:creationId xmlns:a16="http://schemas.microsoft.com/office/drawing/2014/main" id="{9FBC04F5-CAE8-4C53-B222-192FB0722C93}"/>
              </a:ext>
            </a:extLst>
          </p:cNvPr>
          <p:cNvSpPr txBox="1"/>
          <p:nvPr/>
        </p:nvSpPr>
        <p:spPr>
          <a:xfrm>
            <a:off x="4453057" y="1167703"/>
            <a:ext cx="4356243" cy="369332"/>
          </a:xfrm>
          <a:prstGeom prst="rect">
            <a:avLst/>
          </a:prstGeom>
          <a:noFill/>
        </p:spPr>
        <p:txBody>
          <a:bodyPr wrap="square" rtlCol="0">
            <a:spAutoFit/>
          </a:bodyPr>
          <a:lstStyle/>
          <a:p>
            <a:r>
              <a:rPr lang="ca-ES" b="1" i="1" dirty="0">
                <a:effectLst>
                  <a:outerShdw blurRad="38100" dist="38100" dir="2700000" algn="tl">
                    <a:srgbClr val="000000">
                      <a:alpha val="43137"/>
                    </a:srgbClr>
                  </a:outerShdw>
                </a:effectLst>
              </a:rPr>
              <a:t>Evaluation of the random-forest model</a:t>
            </a:r>
            <a:endParaRPr lang="fr-FR" dirty="0"/>
          </a:p>
        </p:txBody>
      </p:sp>
      <p:sp>
        <p:nvSpPr>
          <p:cNvPr id="9" name="Titre 1">
            <a:extLst>
              <a:ext uri="{FF2B5EF4-FFF2-40B4-BE49-F238E27FC236}">
                <a16:creationId xmlns:a16="http://schemas.microsoft.com/office/drawing/2014/main" id="{89A61577-2EF5-47A8-B22A-951FE6637685}"/>
              </a:ext>
            </a:extLst>
          </p:cNvPr>
          <p:cNvSpPr>
            <a:spLocks noGrp="1"/>
          </p:cNvSpPr>
          <p:nvPr>
            <p:ph type="title"/>
          </p:nvPr>
        </p:nvSpPr>
        <p:spPr>
          <a:xfrm>
            <a:off x="2015622" y="720000"/>
            <a:ext cx="10032000" cy="625523"/>
          </a:xfrm>
        </p:spPr>
        <p:txBody>
          <a:bodyPr/>
          <a:lstStyle/>
          <a:p>
            <a:pPr algn="l"/>
            <a:r>
              <a:rPr lang="en-GB" dirty="0"/>
              <a:t>Comparison de-weathered time series: daily </a:t>
            </a:r>
            <a:r>
              <a:rPr lang="en-GB" i="1" dirty="0"/>
              <a:t>vs</a:t>
            </a:r>
            <a:r>
              <a:rPr lang="en-GB" dirty="0"/>
              <a:t> 3 h explanatory data</a:t>
            </a:r>
            <a:endParaRPr lang="fr-FR" dirty="0"/>
          </a:p>
        </p:txBody>
      </p:sp>
      <p:graphicFrame>
        <p:nvGraphicFramePr>
          <p:cNvPr id="10" name="Tableau 9">
            <a:extLst>
              <a:ext uri="{FF2B5EF4-FFF2-40B4-BE49-F238E27FC236}">
                <a16:creationId xmlns:a16="http://schemas.microsoft.com/office/drawing/2014/main" id="{805833E1-3179-47AB-9DD9-9BA1870559D7}"/>
              </a:ext>
            </a:extLst>
          </p:cNvPr>
          <p:cNvGraphicFramePr>
            <a:graphicFrameLocks noGrp="1"/>
          </p:cNvGraphicFramePr>
          <p:nvPr>
            <p:extLst>
              <p:ext uri="{D42A27DB-BD31-4B8C-83A1-F6EECF244321}">
                <p14:modId xmlns:p14="http://schemas.microsoft.com/office/powerpoint/2010/main" val="1752861143"/>
              </p:ext>
            </p:extLst>
          </p:nvPr>
        </p:nvGraphicFramePr>
        <p:xfrm>
          <a:off x="1731869" y="1591827"/>
          <a:ext cx="9264029" cy="1807655"/>
        </p:xfrm>
        <a:graphic>
          <a:graphicData uri="http://schemas.openxmlformats.org/drawingml/2006/table">
            <a:tbl>
              <a:tblPr firstRow="1" firstCol="1" bandRow="1">
                <a:tableStyleId>{00A15C55-8517-42AA-B614-E9B94910E393}</a:tableStyleId>
              </a:tblPr>
              <a:tblGrid>
                <a:gridCol w="995530">
                  <a:extLst>
                    <a:ext uri="{9D8B030D-6E8A-4147-A177-3AD203B41FA5}">
                      <a16:colId xmlns:a16="http://schemas.microsoft.com/office/drawing/2014/main" val="3973172522"/>
                    </a:ext>
                  </a:extLst>
                </a:gridCol>
                <a:gridCol w="1825139">
                  <a:extLst>
                    <a:ext uri="{9D8B030D-6E8A-4147-A177-3AD203B41FA5}">
                      <a16:colId xmlns:a16="http://schemas.microsoft.com/office/drawing/2014/main" val="2030754723"/>
                    </a:ext>
                  </a:extLst>
                </a:gridCol>
                <a:gridCol w="1296988">
                  <a:extLst>
                    <a:ext uri="{9D8B030D-6E8A-4147-A177-3AD203B41FA5}">
                      <a16:colId xmlns:a16="http://schemas.microsoft.com/office/drawing/2014/main" val="1584810490"/>
                    </a:ext>
                  </a:extLst>
                </a:gridCol>
                <a:gridCol w="1028715">
                  <a:extLst>
                    <a:ext uri="{9D8B030D-6E8A-4147-A177-3AD203B41FA5}">
                      <a16:colId xmlns:a16="http://schemas.microsoft.com/office/drawing/2014/main" val="4062584455"/>
                    </a:ext>
                  </a:extLst>
                </a:gridCol>
                <a:gridCol w="1825139">
                  <a:extLst>
                    <a:ext uri="{9D8B030D-6E8A-4147-A177-3AD203B41FA5}">
                      <a16:colId xmlns:a16="http://schemas.microsoft.com/office/drawing/2014/main" val="1126925543"/>
                    </a:ext>
                  </a:extLst>
                </a:gridCol>
                <a:gridCol w="1296988">
                  <a:extLst>
                    <a:ext uri="{9D8B030D-6E8A-4147-A177-3AD203B41FA5}">
                      <a16:colId xmlns:a16="http://schemas.microsoft.com/office/drawing/2014/main" val="2999586589"/>
                    </a:ext>
                  </a:extLst>
                </a:gridCol>
                <a:gridCol w="995530">
                  <a:extLst>
                    <a:ext uri="{9D8B030D-6E8A-4147-A177-3AD203B41FA5}">
                      <a16:colId xmlns:a16="http://schemas.microsoft.com/office/drawing/2014/main" val="4271597460"/>
                    </a:ext>
                  </a:extLst>
                </a:gridCol>
              </a:tblGrid>
              <a:tr h="184150">
                <a:tc>
                  <a:txBody>
                    <a:bodyPr/>
                    <a:lstStyle/>
                    <a:p>
                      <a:pPr marL="0" algn="ctr" defTabSz="914400" rtl="0" eaLnBrk="1" latinLnBrk="0" hangingPunct="1">
                        <a:lnSpc>
                          <a:spcPct val="107000"/>
                        </a:lnSpc>
                        <a:spcAft>
                          <a:spcPts val="0"/>
                        </a:spcAft>
                      </a:pPr>
                      <a:endParaRPr lang="fr-FR" sz="1800" b="1" kern="1200" dirty="0">
                        <a:solidFill>
                          <a:schemeClr val="tx1"/>
                        </a:solidFill>
                        <a:effectLst/>
                        <a:latin typeface="+mn-lt"/>
                        <a:ea typeface="+mn-ea"/>
                        <a:cs typeface="+mn-cs"/>
                      </a:endParaRPr>
                    </a:p>
                  </a:txBody>
                  <a:tcPr marL="44450" marR="44450" marT="0"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gridSpan="3">
                  <a:txBody>
                    <a:bodyPr/>
                    <a:lstStyle/>
                    <a:p>
                      <a:pPr algn="ctr">
                        <a:lnSpc>
                          <a:spcPct val="107000"/>
                        </a:lnSpc>
                        <a:spcAft>
                          <a:spcPts val="0"/>
                        </a:spcAft>
                      </a:pPr>
                      <a:r>
                        <a:rPr lang="fr-FR" sz="1600" b="1" dirty="0">
                          <a:solidFill>
                            <a:schemeClr val="tx1"/>
                          </a:solidFill>
                          <a:effectLst/>
                        </a:rPr>
                        <a:t>Daily </a:t>
                      </a:r>
                      <a:r>
                        <a:rPr lang="ca-ES" sz="1600" b="1" dirty="0">
                          <a:solidFill>
                            <a:schemeClr val="tx1"/>
                          </a:solidFill>
                          <a:effectLst/>
                        </a:rPr>
                        <a:t>explanatory</a:t>
                      </a:r>
                      <a:r>
                        <a:rPr lang="fr-FR" sz="1600" b="1" dirty="0">
                          <a:solidFill>
                            <a:schemeClr val="tx1"/>
                          </a:solidFill>
                          <a:effectLst/>
                        </a:rPr>
                        <a:t> data</a:t>
                      </a:r>
                      <a:endParaRPr lang="fr-FR"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pPr marL="0" algn="ctr" defTabSz="914400" rtl="0" eaLnBrk="1" latinLnBrk="0" hangingPunct="1">
                        <a:lnSpc>
                          <a:spcPct val="107000"/>
                        </a:lnSpc>
                        <a:spcAft>
                          <a:spcPts val="0"/>
                        </a:spcAft>
                      </a:pPr>
                      <a:endParaRPr lang="fr-FR" sz="1600" b="1" kern="1200" dirty="0">
                        <a:solidFill>
                          <a:schemeClr val="tx1"/>
                        </a:solidFill>
                        <a:effectLst/>
                        <a:latin typeface="+mn-lt"/>
                        <a:ea typeface="+mn-ea"/>
                        <a:cs typeface="+mn-cs"/>
                      </a:endParaRPr>
                    </a:p>
                  </a:txBody>
                  <a:tcPr marL="44450" marR="44450" marT="0" marB="0" anchor="b"/>
                </a:tc>
                <a:tc hMerge="1">
                  <a:txBody>
                    <a:bodyPr/>
                    <a:lstStyle/>
                    <a:p>
                      <a:pPr marL="0" algn="ctr" defTabSz="914400" rtl="0" eaLnBrk="1" latinLnBrk="0" hangingPunct="1">
                        <a:lnSpc>
                          <a:spcPct val="107000"/>
                        </a:lnSpc>
                        <a:spcAft>
                          <a:spcPts val="0"/>
                        </a:spcAft>
                      </a:pPr>
                      <a:endParaRPr lang="fr-FR" sz="1600" b="1" kern="1200" dirty="0">
                        <a:solidFill>
                          <a:schemeClr val="tx1"/>
                        </a:solidFill>
                        <a:effectLst/>
                        <a:latin typeface="+mn-lt"/>
                        <a:ea typeface="+mn-ea"/>
                        <a:cs typeface="+mn-cs"/>
                      </a:endParaRPr>
                    </a:p>
                  </a:txBody>
                  <a:tcPr marL="44450" marR="44450" marT="0" marB="0" anchor="b"/>
                </a:tc>
                <a:tc gridSpan="3">
                  <a:txBody>
                    <a:bodyPr/>
                    <a:lstStyle/>
                    <a:p>
                      <a:pPr marL="0" algn="ctr" defTabSz="914400" rtl="0" eaLnBrk="1" latinLnBrk="0" hangingPunct="1">
                        <a:lnSpc>
                          <a:spcPct val="107000"/>
                        </a:lnSpc>
                        <a:spcAft>
                          <a:spcPts val="0"/>
                        </a:spcAft>
                      </a:pPr>
                      <a:r>
                        <a:rPr lang="fr-FR" sz="1600" b="1" kern="1200" dirty="0">
                          <a:solidFill>
                            <a:schemeClr val="tx1"/>
                          </a:solidFill>
                          <a:effectLst/>
                          <a:latin typeface="+mn-lt"/>
                          <a:ea typeface="+mn-ea"/>
                          <a:cs typeface="+mn-cs"/>
                        </a:rPr>
                        <a:t>3 h </a:t>
                      </a:r>
                      <a:r>
                        <a:rPr lang="ca-ES" sz="1600" b="1" dirty="0">
                          <a:solidFill>
                            <a:schemeClr val="tx1"/>
                          </a:solidFill>
                          <a:effectLst/>
                        </a:rPr>
                        <a:t>explanatory</a:t>
                      </a:r>
                      <a:r>
                        <a:rPr lang="fr-FR" sz="1600" b="1" kern="1200" dirty="0">
                          <a:solidFill>
                            <a:schemeClr val="tx1"/>
                          </a:solidFill>
                          <a:effectLst/>
                          <a:latin typeface="+mn-lt"/>
                          <a:ea typeface="+mn-ea"/>
                          <a:cs typeface="+mn-cs"/>
                        </a:rPr>
                        <a:t> data</a:t>
                      </a:r>
                    </a:p>
                  </a:txBody>
                  <a:tcPr marL="44450" marR="44450" marT="0"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pPr marL="0" algn="ctr" defTabSz="914400" rtl="0" eaLnBrk="1" latinLnBrk="0" hangingPunct="1">
                        <a:lnSpc>
                          <a:spcPct val="107000"/>
                        </a:lnSpc>
                        <a:spcAft>
                          <a:spcPts val="0"/>
                        </a:spcAft>
                      </a:pPr>
                      <a:endParaRPr lang="fr-FR" sz="1600" b="1" kern="1200" dirty="0">
                        <a:solidFill>
                          <a:schemeClr val="tx1"/>
                        </a:solidFill>
                        <a:effectLst/>
                        <a:latin typeface="+mn-lt"/>
                        <a:ea typeface="+mn-ea"/>
                        <a:cs typeface="+mn-cs"/>
                      </a:endParaRPr>
                    </a:p>
                  </a:txBody>
                  <a:tcPr marL="44450" marR="44450" marT="0" marB="0" anchor="b"/>
                </a:tc>
                <a:tc hMerge="1">
                  <a:txBody>
                    <a:bodyPr/>
                    <a:lstStyle/>
                    <a:p>
                      <a:pPr marL="0" algn="ctr" defTabSz="914400" rtl="0" eaLnBrk="1" latinLnBrk="0" hangingPunct="1">
                        <a:lnSpc>
                          <a:spcPct val="107000"/>
                        </a:lnSpc>
                        <a:spcAft>
                          <a:spcPts val="0"/>
                        </a:spcAft>
                      </a:pPr>
                      <a:endParaRPr lang="fr-FR" sz="1600" b="1" kern="1200" dirty="0">
                        <a:solidFill>
                          <a:schemeClr val="tx1"/>
                        </a:solidFill>
                        <a:effectLst/>
                        <a:latin typeface="+mn-lt"/>
                        <a:ea typeface="+mn-ea"/>
                        <a:cs typeface="+mn-cs"/>
                      </a:endParaRPr>
                    </a:p>
                  </a:txBody>
                  <a:tcPr marL="44450" marR="44450" marT="0" marB="0" anchor="b"/>
                </a:tc>
                <a:extLst>
                  <a:ext uri="{0D108BD9-81ED-4DB2-BD59-A6C34878D82A}">
                    <a16:rowId xmlns:a16="http://schemas.microsoft.com/office/drawing/2014/main" val="1326823494"/>
                  </a:ext>
                </a:extLst>
              </a:tr>
              <a:tr h="184150">
                <a:tc>
                  <a:txBody>
                    <a:bodyPr/>
                    <a:lstStyle/>
                    <a:p>
                      <a:pPr algn="l" fontAlgn="b"/>
                      <a:r>
                        <a:rPr lang="ca-ES" sz="1800" b="1" kern="1200" dirty="0">
                          <a:solidFill>
                            <a:schemeClr val="dk1"/>
                          </a:solidFill>
                          <a:effectLst/>
                          <a:latin typeface="+mn-lt"/>
                          <a:ea typeface="+mn-ea"/>
                          <a:cs typeface="+mn-cs"/>
                        </a:rPr>
                        <a:t>s</a:t>
                      </a:r>
                      <a:r>
                        <a:rPr lang="fr-FR" sz="1800" b="1" kern="1200" dirty="0">
                          <a:solidFill>
                            <a:schemeClr val="dk1"/>
                          </a:solidFill>
                          <a:effectLst/>
                          <a:latin typeface="+mn-lt"/>
                          <a:ea typeface="+mn-ea"/>
                          <a:cs typeface="+mn-cs"/>
                        </a:rPr>
                        <a:t>ite</a:t>
                      </a:r>
                    </a:p>
                  </a:txBody>
                  <a:tcPr marL="6350" marR="6350" marT="6350"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b"/>
                      <a:r>
                        <a:rPr lang="ca-ES" sz="1600" b="1" kern="1200" dirty="0">
                          <a:solidFill>
                            <a:schemeClr val="dk1"/>
                          </a:solidFill>
                          <a:effectLst/>
                          <a:latin typeface="+mn-lt"/>
                          <a:ea typeface="+mn-ea"/>
                          <a:cs typeface="+mn-cs"/>
                        </a:rPr>
                        <a:t>S</a:t>
                      </a:r>
                      <a:r>
                        <a:rPr lang="fr-FR" sz="1600" b="1" kern="1200" dirty="0">
                          <a:solidFill>
                            <a:schemeClr val="dk1"/>
                          </a:solidFill>
                          <a:effectLst/>
                          <a:latin typeface="+mn-lt"/>
                          <a:ea typeface="+mn-ea"/>
                          <a:cs typeface="+mn-cs"/>
                        </a:rPr>
                        <a:t>lope [95% CI]</a:t>
                      </a:r>
                    </a:p>
                  </a:txBody>
                  <a:tcPr marL="6350" marR="6350" marT="6350" marB="0" anchor="b">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b"/>
                      <a:r>
                        <a:rPr lang="fr-FR" sz="1600" b="1" kern="1200" dirty="0">
                          <a:solidFill>
                            <a:schemeClr val="dk1"/>
                          </a:solidFill>
                          <a:effectLst/>
                          <a:latin typeface="+mn-lt"/>
                          <a:ea typeface="+mn-ea"/>
                          <a:cs typeface="+mn-cs"/>
                        </a:rPr>
                        <a:t>RMSE (</a:t>
                      </a:r>
                      <a:r>
                        <a:rPr lang="fr-FR" sz="1600" b="1" dirty="0">
                          <a:effectLst/>
                        </a:rPr>
                        <a:t>µg m</a:t>
                      </a:r>
                      <a:r>
                        <a:rPr lang="fr-FR" sz="1600" b="1" baseline="30000" dirty="0">
                          <a:effectLst/>
                        </a:rPr>
                        <a:t>-3</a:t>
                      </a:r>
                      <a:r>
                        <a:rPr lang="fr-FR" sz="1600" b="1" dirty="0">
                          <a:effectLst/>
                        </a:rPr>
                        <a:t> )</a:t>
                      </a:r>
                      <a:endParaRPr lang="fr-FR" sz="1600" b="1" kern="1200" dirty="0">
                        <a:solidFill>
                          <a:schemeClr val="dk1"/>
                        </a:solidFill>
                        <a:effectLst/>
                        <a:latin typeface="+mn-lt"/>
                        <a:ea typeface="+mn-ea"/>
                        <a:cs typeface="+mn-cs"/>
                      </a:endParaRPr>
                    </a:p>
                  </a:txBody>
                  <a:tcPr marL="6350" marR="6350" marT="6350" marB="0" anchor="b">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b"/>
                      <a:r>
                        <a:rPr lang="fr-FR" sz="1600" b="1" kern="1200" dirty="0">
                          <a:solidFill>
                            <a:schemeClr val="dk1"/>
                          </a:solidFill>
                          <a:effectLst/>
                          <a:latin typeface="+mn-lt"/>
                          <a:ea typeface="+mn-ea"/>
                          <a:cs typeface="+mn-cs"/>
                        </a:rPr>
                        <a:t>R</a:t>
                      </a:r>
                      <a:r>
                        <a:rPr lang="fr-FR" sz="1600" b="1" kern="1200" baseline="30000" dirty="0">
                          <a:solidFill>
                            <a:schemeClr val="dk1"/>
                          </a:solidFill>
                          <a:effectLst/>
                          <a:latin typeface="+mn-lt"/>
                          <a:ea typeface="+mn-ea"/>
                          <a:cs typeface="+mn-cs"/>
                        </a:rPr>
                        <a:t>2</a:t>
                      </a:r>
                    </a:p>
                  </a:txBody>
                  <a:tcPr marL="6350" marR="6350" marT="6350" marB="0" anchor="b">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b"/>
                      <a:r>
                        <a:rPr lang="ca-ES" sz="1600" b="1" kern="1200" dirty="0">
                          <a:solidFill>
                            <a:schemeClr val="dk1"/>
                          </a:solidFill>
                          <a:effectLst/>
                          <a:latin typeface="+mn-lt"/>
                          <a:ea typeface="+mn-ea"/>
                          <a:cs typeface="+mn-cs"/>
                        </a:rPr>
                        <a:t>S</a:t>
                      </a:r>
                      <a:r>
                        <a:rPr lang="fr-FR" sz="1600" b="1" kern="1200" dirty="0">
                          <a:solidFill>
                            <a:schemeClr val="dk1"/>
                          </a:solidFill>
                          <a:effectLst/>
                          <a:latin typeface="+mn-lt"/>
                          <a:ea typeface="+mn-ea"/>
                          <a:cs typeface="+mn-cs"/>
                        </a:rPr>
                        <a:t>lope [95% CI]</a:t>
                      </a:r>
                    </a:p>
                  </a:txBody>
                  <a:tcPr marL="6350" marR="6350" marT="6350" marB="0" anchor="b">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b"/>
                      <a:r>
                        <a:rPr lang="fr-FR" sz="1600" b="1" kern="1200" dirty="0">
                          <a:solidFill>
                            <a:schemeClr val="dk1"/>
                          </a:solidFill>
                          <a:effectLst/>
                          <a:latin typeface="+mn-lt"/>
                          <a:ea typeface="+mn-ea"/>
                          <a:cs typeface="+mn-cs"/>
                        </a:rPr>
                        <a:t>RMSE (</a:t>
                      </a:r>
                      <a:r>
                        <a:rPr lang="fr-FR" sz="1600" b="1" dirty="0">
                          <a:effectLst/>
                        </a:rPr>
                        <a:t>µg m</a:t>
                      </a:r>
                      <a:r>
                        <a:rPr lang="fr-FR" sz="1600" b="1" baseline="30000" dirty="0">
                          <a:effectLst/>
                        </a:rPr>
                        <a:t>-3</a:t>
                      </a:r>
                      <a:r>
                        <a:rPr lang="fr-FR" sz="1600" b="1" dirty="0">
                          <a:effectLst/>
                        </a:rPr>
                        <a:t> )</a:t>
                      </a:r>
                      <a:endParaRPr lang="fr-FR" sz="1600" b="1" kern="1200" dirty="0">
                        <a:solidFill>
                          <a:schemeClr val="dk1"/>
                        </a:solidFill>
                        <a:effectLst/>
                        <a:latin typeface="+mn-lt"/>
                        <a:ea typeface="+mn-ea"/>
                        <a:cs typeface="+mn-cs"/>
                      </a:endParaRPr>
                    </a:p>
                  </a:txBody>
                  <a:tcPr marL="6350" marR="6350" marT="6350" marB="0" anchor="b">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b"/>
                      <a:r>
                        <a:rPr lang="fr-FR" sz="1600" b="1" kern="1200" dirty="0">
                          <a:solidFill>
                            <a:schemeClr val="dk1"/>
                          </a:solidFill>
                          <a:effectLst/>
                          <a:latin typeface="+mn-lt"/>
                          <a:ea typeface="+mn-ea"/>
                          <a:cs typeface="+mn-cs"/>
                        </a:rPr>
                        <a:t>R</a:t>
                      </a:r>
                      <a:r>
                        <a:rPr lang="fr-FR" sz="1600" b="1" kern="1200" baseline="30000" dirty="0">
                          <a:solidFill>
                            <a:schemeClr val="dk1"/>
                          </a:solidFill>
                          <a:effectLst/>
                          <a:latin typeface="+mn-lt"/>
                          <a:ea typeface="+mn-ea"/>
                          <a:cs typeface="+mn-cs"/>
                        </a:rPr>
                        <a:t>2</a:t>
                      </a:r>
                    </a:p>
                  </a:txBody>
                  <a:tcPr marL="6350" marR="6350" marT="6350" marB="0" anchor="b">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84753896"/>
                  </a:ext>
                </a:extLst>
              </a:tr>
              <a:tr h="184150">
                <a:tc>
                  <a:txBody>
                    <a:bodyPr/>
                    <a:lstStyle/>
                    <a:p>
                      <a:pPr>
                        <a:lnSpc>
                          <a:spcPct val="107000"/>
                        </a:lnSpc>
                        <a:spcAft>
                          <a:spcPts val="0"/>
                        </a:spcAft>
                      </a:pPr>
                      <a:r>
                        <a:rPr lang="fr-FR" sz="1600" dirty="0">
                          <a:solidFill>
                            <a:schemeClr val="tx1"/>
                          </a:solidFill>
                          <a:effectLst/>
                        </a:rPr>
                        <a:t>GUI</a:t>
                      </a:r>
                      <a:r>
                        <a:rPr lang="fr-FR" sz="1600" baseline="30000" dirty="0">
                          <a:solidFill>
                            <a:schemeClr val="tx1"/>
                          </a:solidFill>
                          <a:effectLst/>
                        </a:rPr>
                        <a:t>A</a:t>
                      </a:r>
                      <a:endParaRPr lang="fr-FR"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algn="ctr">
                        <a:lnSpc>
                          <a:spcPct val="107000"/>
                        </a:lnSpc>
                        <a:spcAft>
                          <a:spcPts val="0"/>
                        </a:spcAft>
                      </a:pPr>
                      <a:r>
                        <a:rPr lang="fr-FR" sz="1400" b="1" dirty="0">
                          <a:effectLst/>
                        </a:rPr>
                        <a:t>0.752 [0.647, 0.873]***</a:t>
                      </a:r>
                      <a:endParaRPr lang="fr-F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tcPr>
                </a:tc>
                <a:tc>
                  <a:txBody>
                    <a:bodyPr/>
                    <a:lstStyle/>
                    <a:p>
                      <a:pPr algn="ctr">
                        <a:lnSpc>
                          <a:spcPct val="107000"/>
                        </a:lnSpc>
                        <a:spcAft>
                          <a:spcPts val="0"/>
                        </a:spcAft>
                      </a:pPr>
                      <a:r>
                        <a:rPr lang="fr-FR" sz="1400" b="1" dirty="0">
                          <a:effectLst/>
                        </a:rPr>
                        <a:t>5.09</a:t>
                      </a:r>
                      <a:endParaRPr lang="fr-F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T w="28575" cap="flat" cmpd="sng" algn="ctr">
                      <a:solidFill>
                        <a:schemeClr val="tx1"/>
                      </a:solidFill>
                      <a:prstDash val="solid"/>
                      <a:round/>
                      <a:headEnd type="none" w="med" len="med"/>
                      <a:tailEnd type="none" w="med" len="med"/>
                    </a:lnT>
                  </a:tcPr>
                </a:tc>
                <a:tc>
                  <a:txBody>
                    <a:bodyPr/>
                    <a:lstStyle/>
                    <a:p>
                      <a:pPr algn="ctr">
                        <a:lnSpc>
                          <a:spcPct val="107000"/>
                        </a:lnSpc>
                        <a:spcAft>
                          <a:spcPts val="0"/>
                        </a:spcAft>
                      </a:pPr>
                      <a:r>
                        <a:rPr lang="fr-FR" sz="1400" b="1" dirty="0">
                          <a:effectLst/>
                        </a:rPr>
                        <a:t>0.41</a:t>
                      </a:r>
                      <a:endParaRPr lang="fr-F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algn="ctr">
                        <a:lnSpc>
                          <a:spcPct val="107000"/>
                        </a:lnSpc>
                        <a:spcAft>
                          <a:spcPts val="0"/>
                        </a:spcAft>
                      </a:pPr>
                      <a:r>
                        <a:rPr lang="fr-FR" sz="1400" b="1" dirty="0">
                          <a:effectLst/>
                        </a:rPr>
                        <a:t>0.940 [0.938, 0.942]***</a:t>
                      </a:r>
                      <a:endParaRPr lang="fr-F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tcPr>
                </a:tc>
                <a:tc>
                  <a:txBody>
                    <a:bodyPr/>
                    <a:lstStyle/>
                    <a:p>
                      <a:pPr algn="ctr">
                        <a:lnSpc>
                          <a:spcPct val="107000"/>
                        </a:lnSpc>
                        <a:spcAft>
                          <a:spcPts val="0"/>
                        </a:spcAft>
                      </a:pPr>
                      <a:r>
                        <a:rPr lang="fr-FR" sz="1400" b="1" dirty="0">
                          <a:effectLst/>
                        </a:rPr>
                        <a:t>1.67</a:t>
                      </a:r>
                      <a:endParaRPr lang="fr-F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T w="28575" cap="flat" cmpd="sng" algn="ctr">
                      <a:solidFill>
                        <a:schemeClr val="tx1"/>
                      </a:solidFill>
                      <a:prstDash val="solid"/>
                      <a:round/>
                      <a:headEnd type="none" w="med" len="med"/>
                      <a:tailEnd type="none" w="med" len="med"/>
                    </a:lnT>
                  </a:tcPr>
                </a:tc>
                <a:tc>
                  <a:txBody>
                    <a:bodyPr/>
                    <a:lstStyle/>
                    <a:p>
                      <a:pPr algn="ctr">
                        <a:lnSpc>
                          <a:spcPct val="107000"/>
                        </a:lnSpc>
                        <a:spcAft>
                          <a:spcPts val="0"/>
                        </a:spcAft>
                      </a:pPr>
                      <a:r>
                        <a:rPr lang="fr-FR" sz="1400" b="1" dirty="0">
                          <a:effectLst/>
                        </a:rPr>
                        <a:t>0.96</a:t>
                      </a:r>
                      <a:endParaRPr lang="fr-F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248334377"/>
                  </a:ext>
                </a:extLst>
              </a:tr>
              <a:tr h="184150">
                <a:tc>
                  <a:txBody>
                    <a:bodyPr/>
                    <a:lstStyle/>
                    <a:p>
                      <a:pPr>
                        <a:lnSpc>
                          <a:spcPct val="107000"/>
                        </a:lnSpc>
                        <a:spcAft>
                          <a:spcPts val="0"/>
                        </a:spcAft>
                      </a:pPr>
                      <a:r>
                        <a:rPr lang="fr-FR" sz="1600" dirty="0">
                          <a:solidFill>
                            <a:schemeClr val="tx1"/>
                          </a:solidFill>
                          <a:effectLst/>
                        </a:rPr>
                        <a:t>PEY</a:t>
                      </a:r>
                      <a:endParaRPr lang="fr-FR"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algn="ctr">
                        <a:lnSpc>
                          <a:spcPct val="107000"/>
                        </a:lnSpc>
                        <a:spcAft>
                          <a:spcPts val="0"/>
                        </a:spcAft>
                      </a:pPr>
                      <a:r>
                        <a:rPr lang="fr-FR" sz="1400" b="1" dirty="0">
                          <a:effectLst/>
                        </a:rPr>
                        <a:t>0.754 [0.642, 0.884]***</a:t>
                      </a:r>
                      <a:endParaRPr lang="fr-F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28575" cap="flat" cmpd="sng" algn="ctr">
                      <a:solidFill>
                        <a:schemeClr val="tx1"/>
                      </a:solidFill>
                      <a:prstDash val="solid"/>
                      <a:round/>
                      <a:headEnd type="none" w="med" len="med"/>
                      <a:tailEnd type="none" w="med" len="med"/>
                    </a:lnL>
                  </a:tcPr>
                </a:tc>
                <a:tc>
                  <a:txBody>
                    <a:bodyPr/>
                    <a:lstStyle/>
                    <a:p>
                      <a:pPr algn="ctr">
                        <a:lnSpc>
                          <a:spcPct val="107000"/>
                        </a:lnSpc>
                        <a:spcAft>
                          <a:spcPts val="0"/>
                        </a:spcAft>
                      </a:pPr>
                      <a:r>
                        <a:rPr lang="fr-FR" sz="1400" b="1" dirty="0">
                          <a:effectLst/>
                        </a:rPr>
                        <a:t>3.83</a:t>
                      </a:r>
                      <a:endParaRPr lang="fr-F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1400" b="1" dirty="0">
                          <a:effectLst/>
                        </a:rPr>
                        <a:t>0.40</a:t>
                      </a:r>
                      <a:endParaRPr lang="fr-F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R w="28575" cap="flat" cmpd="sng" algn="ctr">
                      <a:solidFill>
                        <a:schemeClr val="tx1"/>
                      </a:solidFill>
                      <a:prstDash val="solid"/>
                      <a:round/>
                      <a:headEnd type="none" w="med" len="med"/>
                      <a:tailEnd type="none" w="med" len="med"/>
                    </a:lnR>
                  </a:tcPr>
                </a:tc>
                <a:tc>
                  <a:txBody>
                    <a:bodyPr/>
                    <a:lstStyle/>
                    <a:p>
                      <a:pPr algn="ctr">
                        <a:lnSpc>
                          <a:spcPct val="107000"/>
                        </a:lnSpc>
                        <a:spcAft>
                          <a:spcPts val="0"/>
                        </a:spcAft>
                      </a:pPr>
                      <a:r>
                        <a:rPr lang="fr-FR" sz="1400" b="1" dirty="0">
                          <a:effectLst/>
                        </a:rPr>
                        <a:t>0,910 [0.908, 0.912]***</a:t>
                      </a:r>
                      <a:endParaRPr lang="fr-F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28575" cap="flat" cmpd="sng" algn="ctr">
                      <a:solidFill>
                        <a:schemeClr val="tx1"/>
                      </a:solidFill>
                      <a:prstDash val="solid"/>
                      <a:round/>
                      <a:headEnd type="none" w="med" len="med"/>
                      <a:tailEnd type="none" w="med" len="med"/>
                    </a:lnL>
                  </a:tcPr>
                </a:tc>
                <a:tc>
                  <a:txBody>
                    <a:bodyPr/>
                    <a:lstStyle/>
                    <a:p>
                      <a:pPr algn="ctr">
                        <a:lnSpc>
                          <a:spcPct val="107000"/>
                        </a:lnSpc>
                        <a:spcAft>
                          <a:spcPts val="0"/>
                        </a:spcAft>
                      </a:pPr>
                      <a:r>
                        <a:rPr lang="fr-FR" sz="1400" b="1" dirty="0">
                          <a:effectLst/>
                        </a:rPr>
                        <a:t>1.16</a:t>
                      </a:r>
                      <a:endParaRPr lang="fr-F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1400" b="1" dirty="0">
                          <a:effectLst/>
                        </a:rPr>
                        <a:t>0.95</a:t>
                      </a:r>
                      <a:endParaRPr lang="fr-F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32555077"/>
                  </a:ext>
                </a:extLst>
              </a:tr>
              <a:tr h="184150">
                <a:tc>
                  <a:txBody>
                    <a:bodyPr/>
                    <a:lstStyle/>
                    <a:p>
                      <a:pPr>
                        <a:lnSpc>
                          <a:spcPct val="107000"/>
                        </a:lnSpc>
                        <a:spcAft>
                          <a:spcPts val="0"/>
                        </a:spcAft>
                      </a:pPr>
                      <a:r>
                        <a:rPr lang="fr-FR" sz="1600" dirty="0">
                          <a:solidFill>
                            <a:schemeClr val="tx1"/>
                          </a:solidFill>
                          <a:effectLst/>
                        </a:rPr>
                        <a:t>REV</a:t>
                      </a:r>
                      <a:endParaRPr lang="fr-FR"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algn="ctr">
                        <a:lnSpc>
                          <a:spcPct val="107000"/>
                        </a:lnSpc>
                        <a:spcAft>
                          <a:spcPts val="0"/>
                        </a:spcAft>
                      </a:pPr>
                      <a:r>
                        <a:rPr lang="fr-FR" sz="1400" b="1" dirty="0">
                          <a:effectLst/>
                        </a:rPr>
                        <a:t>1.026 [0.881, 1.194]***</a:t>
                      </a:r>
                      <a:endParaRPr lang="fr-F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28575" cap="flat" cmpd="sng" algn="ctr">
                      <a:solidFill>
                        <a:schemeClr val="tx1"/>
                      </a:solidFill>
                      <a:prstDash val="solid"/>
                      <a:round/>
                      <a:headEnd type="none" w="med" len="med"/>
                      <a:tailEnd type="none" w="med" len="med"/>
                    </a:lnL>
                  </a:tcPr>
                </a:tc>
                <a:tc>
                  <a:txBody>
                    <a:bodyPr/>
                    <a:lstStyle/>
                    <a:p>
                      <a:pPr algn="ctr">
                        <a:lnSpc>
                          <a:spcPct val="107000"/>
                        </a:lnSpc>
                        <a:spcAft>
                          <a:spcPts val="0"/>
                        </a:spcAft>
                      </a:pPr>
                      <a:r>
                        <a:rPr lang="fr-FR" sz="1400" b="1" dirty="0">
                          <a:effectLst/>
                        </a:rPr>
                        <a:t>5.44</a:t>
                      </a:r>
                      <a:endParaRPr lang="fr-F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1400" b="1" dirty="0">
                          <a:effectLst/>
                        </a:rPr>
                        <a:t>0.28</a:t>
                      </a:r>
                      <a:endParaRPr lang="fr-F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R w="28575" cap="flat" cmpd="sng" algn="ctr">
                      <a:solidFill>
                        <a:schemeClr val="tx1"/>
                      </a:solidFill>
                      <a:prstDash val="solid"/>
                      <a:round/>
                      <a:headEnd type="none" w="med" len="med"/>
                      <a:tailEnd type="none" w="med" len="med"/>
                    </a:lnR>
                  </a:tcPr>
                </a:tc>
                <a:tc>
                  <a:txBody>
                    <a:bodyPr/>
                    <a:lstStyle/>
                    <a:p>
                      <a:pPr algn="ctr">
                        <a:lnSpc>
                          <a:spcPct val="107000"/>
                        </a:lnSpc>
                        <a:spcAft>
                          <a:spcPts val="0"/>
                        </a:spcAft>
                      </a:pPr>
                      <a:r>
                        <a:rPr lang="fr-FR" sz="1400" b="1" dirty="0">
                          <a:effectLst/>
                        </a:rPr>
                        <a:t>0.923 [0.921, 0.926]***</a:t>
                      </a:r>
                      <a:endParaRPr lang="fr-F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28575" cap="flat" cmpd="sng" algn="ctr">
                      <a:solidFill>
                        <a:schemeClr val="tx1"/>
                      </a:solidFill>
                      <a:prstDash val="solid"/>
                      <a:round/>
                      <a:headEnd type="none" w="med" len="med"/>
                      <a:tailEnd type="none" w="med" len="med"/>
                    </a:lnL>
                  </a:tcPr>
                </a:tc>
                <a:tc>
                  <a:txBody>
                    <a:bodyPr/>
                    <a:lstStyle/>
                    <a:p>
                      <a:pPr algn="ctr">
                        <a:lnSpc>
                          <a:spcPct val="107000"/>
                        </a:lnSpc>
                        <a:spcAft>
                          <a:spcPts val="0"/>
                        </a:spcAft>
                      </a:pPr>
                      <a:r>
                        <a:rPr lang="fr-FR" sz="1400" b="1" dirty="0">
                          <a:effectLst/>
                        </a:rPr>
                        <a:t>1.49</a:t>
                      </a:r>
                      <a:endParaRPr lang="fr-F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1400" b="1" dirty="0">
                          <a:effectLst/>
                        </a:rPr>
                        <a:t>0.95</a:t>
                      </a:r>
                      <a:endParaRPr lang="fr-F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072721649"/>
                  </a:ext>
                </a:extLst>
              </a:tr>
              <a:tr h="184150">
                <a:tc>
                  <a:txBody>
                    <a:bodyPr/>
                    <a:lstStyle/>
                    <a:p>
                      <a:pPr>
                        <a:lnSpc>
                          <a:spcPct val="107000"/>
                        </a:lnSpc>
                        <a:spcAft>
                          <a:spcPts val="0"/>
                        </a:spcAft>
                      </a:pPr>
                      <a:r>
                        <a:rPr lang="fr-FR" sz="1600" dirty="0">
                          <a:solidFill>
                            <a:schemeClr val="tx1"/>
                          </a:solidFill>
                          <a:effectLst/>
                        </a:rPr>
                        <a:t>SND</a:t>
                      </a:r>
                      <a:endParaRPr lang="fr-FR"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algn="ctr">
                        <a:lnSpc>
                          <a:spcPct val="107000"/>
                        </a:lnSpc>
                        <a:spcAft>
                          <a:spcPts val="0"/>
                        </a:spcAft>
                      </a:pPr>
                      <a:r>
                        <a:rPr lang="fr-FR" sz="1400" b="1" dirty="0">
                          <a:effectLst/>
                        </a:rPr>
                        <a:t>0.679 [0.593, 0.776]***</a:t>
                      </a:r>
                      <a:endParaRPr lang="fr-F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28575" cap="flat" cmpd="sng" algn="ctr">
                      <a:solidFill>
                        <a:schemeClr val="tx1"/>
                      </a:solidFill>
                      <a:prstDash val="solid"/>
                      <a:round/>
                      <a:headEnd type="none" w="med" len="med"/>
                      <a:tailEnd type="none" w="med" len="med"/>
                    </a:lnL>
                  </a:tcPr>
                </a:tc>
                <a:tc>
                  <a:txBody>
                    <a:bodyPr/>
                    <a:lstStyle/>
                    <a:p>
                      <a:pPr algn="ctr">
                        <a:lnSpc>
                          <a:spcPct val="107000"/>
                        </a:lnSpc>
                        <a:spcAft>
                          <a:spcPts val="0"/>
                        </a:spcAft>
                      </a:pPr>
                      <a:r>
                        <a:rPr lang="fr-FR" sz="1400" b="1" dirty="0">
                          <a:effectLst/>
                        </a:rPr>
                        <a:t>3.37</a:t>
                      </a:r>
                      <a:endParaRPr lang="fr-F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1400" b="1" dirty="0">
                          <a:effectLst/>
                        </a:rPr>
                        <a:t>0.44</a:t>
                      </a:r>
                      <a:endParaRPr lang="fr-F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R w="28575" cap="flat" cmpd="sng" algn="ctr">
                      <a:solidFill>
                        <a:schemeClr val="tx1"/>
                      </a:solidFill>
                      <a:prstDash val="solid"/>
                      <a:round/>
                      <a:headEnd type="none" w="med" len="med"/>
                      <a:tailEnd type="none" w="med" len="med"/>
                    </a:lnR>
                  </a:tcPr>
                </a:tc>
                <a:tc>
                  <a:txBody>
                    <a:bodyPr/>
                    <a:lstStyle/>
                    <a:p>
                      <a:pPr algn="ctr">
                        <a:lnSpc>
                          <a:spcPct val="107000"/>
                        </a:lnSpc>
                        <a:spcAft>
                          <a:spcPts val="0"/>
                        </a:spcAft>
                      </a:pPr>
                      <a:r>
                        <a:rPr lang="fr-FR" sz="1400" b="1" dirty="0">
                          <a:effectLst/>
                        </a:rPr>
                        <a:t>0.905 [0.903, 0.907]***</a:t>
                      </a:r>
                      <a:endParaRPr lang="fr-F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28575" cap="flat" cmpd="sng" algn="ctr">
                      <a:solidFill>
                        <a:schemeClr val="tx1"/>
                      </a:solidFill>
                      <a:prstDash val="solid"/>
                      <a:round/>
                      <a:headEnd type="none" w="med" len="med"/>
                      <a:tailEnd type="none" w="med" len="med"/>
                    </a:lnL>
                  </a:tcPr>
                </a:tc>
                <a:tc>
                  <a:txBody>
                    <a:bodyPr/>
                    <a:lstStyle/>
                    <a:p>
                      <a:pPr algn="ctr">
                        <a:lnSpc>
                          <a:spcPct val="107000"/>
                        </a:lnSpc>
                        <a:spcAft>
                          <a:spcPts val="0"/>
                        </a:spcAft>
                      </a:pPr>
                      <a:r>
                        <a:rPr lang="fr-FR" sz="1400" b="1" dirty="0">
                          <a:effectLst/>
                        </a:rPr>
                        <a:t>1.10</a:t>
                      </a:r>
                      <a:endParaRPr lang="fr-F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1400" b="1" dirty="0">
                          <a:effectLst/>
                        </a:rPr>
                        <a:t>0.94</a:t>
                      </a:r>
                      <a:endParaRPr lang="fr-F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839142677"/>
                  </a:ext>
                </a:extLst>
              </a:tr>
              <a:tr h="184150">
                <a:tc>
                  <a:txBody>
                    <a:bodyPr/>
                    <a:lstStyle/>
                    <a:p>
                      <a:pPr>
                        <a:lnSpc>
                          <a:spcPct val="107000"/>
                        </a:lnSpc>
                        <a:spcAft>
                          <a:spcPts val="0"/>
                        </a:spcAft>
                      </a:pPr>
                      <a:r>
                        <a:rPr lang="fr-FR" sz="1600" dirty="0">
                          <a:solidFill>
                            <a:schemeClr val="tx1"/>
                          </a:solidFill>
                          <a:effectLst/>
                        </a:rPr>
                        <a:t>VER</a:t>
                      </a:r>
                      <a:endParaRPr lang="fr-FR"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fr-FR" sz="1400" b="1" dirty="0">
                          <a:effectLst/>
                        </a:rPr>
                        <a:t>0.773 [0.687, 0.870]***</a:t>
                      </a:r>
                      <a:endParaRPr lang="fr-F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fr-FR" sz="1400" b="1" dirty="0">
                          <a:effectLst/>
                        </a:rPr>
                        <a:t>5.29</a:t>
                      </a:r>
                      <a:endParaRPr lang="fr-F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B w="28575"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fr-FR" sz="1400" b="1" dirty="0">
                          <a:effectLst/>
                        </a:rPr>
                        <a:t>0.57</a:t>
                      </a:r>
                      <a:endParaRPr lang="fr-F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fr-FR" sz="1400" b="1" dirty="0">
                          <a:effectLst/>
                        </a:rPr>
                        <a:t>0.947 [0.946, 0.949]***</a:t>
                      </a:r>
                      <a:endParaRPr lang="fr-F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fr-FR" sz="1400" b="1" dirty="0">
                          <a:effectLst/>
                        </a:rPr>
                        <a:t>1.45</a:t>
                      </a:r>
                      <a:endParaRPr lang="fr-F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B w="28575"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fr-FR" sz="1400" b="1" dirty="0">
                          <a:effectLst/>
                        </a:rPr>
                        <a:t>0.97</a:t>
                      </a:r>
                      <a:endParaRPr lang="fr-F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64059272"/>
                  </a:ext>
                </a:extLst>
              </a:tr>
            </a:tbl>
          </a:graphicData>
        </a:graphic>
      </p:graphicFrame>
      <p:sp>
        <p:nvSpPr>
          <p:cNvPr id="11" name="ZoneTexte 10">
            <a:extLst>
              <a:ext uri="{FF2B5EF4-FFF2-40B4-BE49-F238E27FC236}">
                <a16:creationId xmlns:a16="http://schemas.microsoft.com/office/drawing/2014/main" id="{CEB7D1B4-C3AD-463C-83CA-914EC05162D5}"/>
              </a:ext>
            </a:extLst>
          </p:cNvPr>
          <p:cNvSpPr txBox="1"/>
          <p:nvPr/>
        </p:nvSpPr>
        <p:spPr>
          <a:xfrm>
            <a:off x="2547478" y="5817572"/>
            <a:ext cx="3608066" cy="615553"/>
          </a:xfrm>
          <a:prstGeom prst="rect">
            <a:avLst/>
          </a:prstGeom>
          <a:noFill/>
        </p:spPr>
        <p:txBody>
          <a:bodyPr wrap="square" rtlCol="0">
            <a:spAutoFit/>
          </a:bodyPr>
          <a:lstStyle/>
          <a:p>
            <a:r>
              <a:rPr lang="ca-ES" sz="1600" baseline="30000" dirty="0"/>
              <a:t>A</a:t>
            </a:r>
            <a:r>
              <a:rPr lang="ca-ES" sz="1600" dirty="0"/>
              <a:t> </a:t>
            </a:r>
            <a:r>
              <a:rPr lang="en-GB" sz="1600" dirty="0"/>
              <a:t>trends calculated for 2014-2019</a:t>
            </a:r>
            <a:endParaRPr lang="fr-FR" sz="1600" dirty="0"/>
          </a:p>
          <a:p>
            <a:endParaRPr lang="fr-FR" dirty="0"/>
          </a:p>
        </p:txBody>
      </p:sp>
      <p:sp>
        <p:nvSpPr>
          <p:cNvPr id="12" name="ZoneTexte 11">
            <a:extLst>
              <a:ext uri="{FF2B5EF4-FFF2-40B4-BE49-F238E27FC236}">
                <a16:creationId xmlns:a16="http://schemas.microsoft.com/office/drawing/2014/main" id="{A5C8825E-6865-4FA1-A321-B8A1FE1BB086}"/>
              </a:ext>
            </a:extLst>
          </p:cNvPr>
          <p:cNvSpPr txBox="1"/>
          <p:nvPr/>
        </p:nvSpPr>
        <p:spPr>
          <a:xfrm>
            <a:off x="2547478" y="6008507"/>
            <a:ext cx="8243664" cy="307777"/>
          </a:xfrm>
          <a:prstGeom prst="rect">
            <a:avLst/>
          </a:prstGeom>
          <a:noFill/>
        </p:spPr>
        <p:txBody>
          <a:bodyPr wrap="square" rtlCol="0">
            <a:spAutoFit/>
          </a:bodyPr>
          <a:lstStyle/>
          <a:p>
            <a:r>
              <a:rPr lang="ca-ES" sz="1400" dirty="0"/>
              <a:t>*** </a:t>
            </a:r>
            <a:r>
              <a:rPr lang="ca-ES" sz="1400" i="1" dirty="0"/>
              <a:t>p </a:t>
            </a:r>
            <a:r>
              <a:rPr lang="ca-ES" sz="1400" dirty="0"/>
              <a:t>&lt; 0.001     ** </a:t>
            </a:r>
            <a:r>
              <a:rPr lang="ca-ES" sz="1400" i="1" dirty="0"/>
              <a:t>p </a:t>
            </a:r>
            <a:r>
              <a:rPr lang="ca-ES" sz="1400" dirty="0"/>
              <a:t>&lt; 0.01     * </a:t>
            </a:r>
            <a:r>
              <a:rPr lang="ca-ES" sz="1400" i="1" dirty="0"/>
              <a:t>p </a:t>
            </a:r>
            <a:r>
              <a:rPr lang="ca-ES" sz="1400" dirty="0"/>
              <a:t>&lt; 0.05     + </a:t>
            </a:r>
            <a:r>
              <a:rPr lang="ca-ES" sz="1400" i="1" dirty="0"/>
              <a:t>p </a:t>
            </a:r>
            <a:r>
              <a:rPr lang="ca-ES" sz="1400" dirty="0"/>
              <a:t>&lt; 0.1</a:t>
            </a:r>
            <a:endParaRPr lang="fr-FR" sz="1400" dirty="0"/>
          </a:p>
        </p:txBody>
      </p:sp>
    </p:spTree>
    <p:extLst>
      <p:ext uri="{BB962C8B-B14F-4D97-AF65-F5344CB8AC3E}">
        <p14:creationId xmlns:p14="http://schemas.microsoft.com/office/powerpoint/2010/main" val="39592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5D690FB2-ECDC-44F7-95A0-98FE0B0C9EEA}"/>
              </a:ext>
            </a:extLst>
          </p:cNvPr>
          <p:cNvSpPr>
            <a:spLocks noGrp="1"/>
          </p:cNvSpPr>
          <p:nvPr>
            <p:ph type="sldNum" sz="quarter" idx="12"/>
          </p:nvPr>
        </p:nvSpPr>
        <p:spPr/>
        <p:txBody>
          <a:bodyPr/>
          <a:lstStyle/>
          <a:p>
            <a:fld id="{AA24235E-0B5B-B44F-883D-4110F852F9F3}" type="slidenum">
              <a:rPr lang="fr-FR" smtClean="0"/>
              <a:t>14</a:t>
            </a:fld>
            <a:endParaRPr lang="fr-FR" dirty="0"/>
          </a:p>
        </p:txBody>
      </p:sp>
      <p:pic>
        <p:nvPicPr>
          <p:cNvPr id="5" name="Image 4">
            <a:extLst>
              <a:ext uri="{FF2B5EF4-FFF2-40B4-BE49-F238E27FC236}">
                <a16:creationId xmlns:a16="http://schemas.microsoft.com/office/drawing/2014/main" id="{F2CBFDE4-216D-4F12-8ADC-9060AD116DB8}"/>
              </a:ext>
            </a:extLst>
          </p:cNvPr>
          <p:cNvPicPr>
            <a:picLocks noChangeAspect="1"/>
          </p:cNvPicPr>
          <p:nvPr/>
        </p:nvPicPr>
        <p:blipFill rotWithShape="1">
          <a:blip r:embed="rId3"/>
          <a:srcRect b="3458"/>
          <a:stretch/>
        </p:blipFill>
        <p:spPr>
          <a:xfrm>
            <a:off x="0" y="1442530"/>
            <a:ext cx="12192000" cy="4416859"/>
          </a:xfrm>
          <a:prstGeom prst="rect">
            <a:avLst/>
          </a:prstGeom>
        </p:spPr>
      </p:pic>
      <p:sp>
        <p:nvSpPr>
          <p:cNvPr id="6" name="Titre 1">
            <a:extLst>
              <a:ext uri="{FF2B5EF4-FFF2-40B4-BE49-F238E27FC236}">
                <a16:creationId xmlns:a16="http://schemas.microsoft.com/office/drawing/2014/main" id="{EE942BE2-933C-40B9-BD83-81AD05409FAA}"/>
              </a:ext>
            </a:extLst>
          </p:cNvPr>
          <p:cNvSpPr>
            <a:spLocks noGrp="1"/>
          </p:cNvSpPr>
          <p:nvPr>
            <p:ph type="title"/>
          </p:nvPr>
        </p:nvSpPr>
        <p:spPr>
          <a:xfrm>
            <a:off x="2160000" y="720000"/>
            <a:ext cx="9888717" cy="625523"/>
          </a:xfrm>
        </p:spPr>
        <p:txBody>
          <a:bodyPr/>
          <a:lstStyle/>
          <a:p>
            <a:r>
              <a:rPr lang="en-GB" dirty="0"/>
              <a:t>Results: Theil-Sen trends for de-weathered time series (3-h model)</a:t>
            </a:r>
            <a:endParaRPr lang="fr-FR" dirty="0"/>
          </a:p>
        </p:txBody>
      </p:sp>
      <p:sp>
        <p:nvSpPr>
          <p:cNvPr id="2" name="ZoneTexte 1">
            <a:extLst>
              <a:ext uri="{FF2B5EF4-FFF2-40B4-BE49-F238E27FC236}">
                <a16:creationId xmlns:a16="http://schemas.microsoft.com/office/drawing/2014/main" id="{75E25180-6220-4C44-A238-DF7D6903B1A9}"/>
              </a:ext>
            </a:extLst>
          </p:cNvPr>
          <p:cNvSpPr txBox="1"/>
          <p:nvPr/>
        </p:nvSpPr>
        <p:spPr>
          <a:xfrm>
            <a:off x="5137950" y="5859389"/>
            <a:ext cx="3932816" cy="369332"/>
          </a:xfrm>
          <a:prstGeom prst="rect">
            <a:avLst/>
          </a:prstGeom>
          <a:noFill/>
        </p:spPr>
        <p:txBody>
          <a:bodyPr wrap="square" rtlCol="0">
            <a:spAutoFit/>
          </a:bodyPr>
          <a:lstStyle/>
          <a:p>
            <a:r>
              <a:rPr lang="ca-ES" dirty="0"/>
              <a:t>Solid bar: trend significant at </a:t>
            </a:r>
            <a:r>
              <a:rPr lang="ca-ES" i="1" dirty="0"/>
              <a:t>p</a:t>
            </a:r>
            <a:r>
              <a:rPr lang="ca-ES" dirty="0"/>
              <a:t>&lt;0.05</a:t>
            </a:r>
            <a:endParaRPr lang="fr-FR" dirty="0"/>
          </a:p>
        </p:txBody>
      </p:sp>
    </p:spTree>
    <p:extLst>
      <p:ext uri="{BB962C8B-B14F-4D97-AF65-F5344CB8AC3E}">
        <p14:creationId xmlns:p14="http://schemas.microsoft.com/office/powerpoint/2010/main" val="11575668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F4683FC7-25C9-4341-9DCB-DA9F75B3C75E}"/>
              </a:ext>
            </a:extLst>
          </p:cNvPr>
          <p:cNvSpPr>
            <a:spLocks noGrp="1"/>
          </p:cNvSpPr>
          <p:nvPr>
            <p:ph type="sldNum" sz="quarter" idx="12"/>
          </p:nvPr>
        </p:nvSpPr>
        <p:spPr/>
        <p:txBody>
          <a:bodyPr/>
          <a:lstStyle/>
          <a:p>
            <a:fld id="{AA24235E-0B5B-B44F-883D-4110F852F9F3}" type="slidenum">
              <a:rPr lang="fr-FR" smtClean="0"/>
              <a:t>15</a:t>
            </a:fld>
            <a:endParaRPr lang="fr-FR" dirty="0"/>
          </a:p>
        </p:txBody>
      </p:sp>
      <p:pic>
        <p:nvPicPr>
          <p:cNvPr id="6" name="Image 5">
            <a:extLst>
              <a:ext uri="{FF2B5EF4-FFF2-40B4-BE49-F238E27FC236}">
                <a16:creationId xmlns:a16="http://schemas.microsoft.com/office/drawing/2014/main" id="{9BB9859C-D189-4412-98F6-29473D4AF507}"/>
              </a:ext>
            </a:extLst>
          </p:cNvPr>
          <p:cNvPicPr>
            <a:picLocks noChangeAspect="1"/>
          </p:cNvPicPr>
          <p:nvPr/>
        </p:nvPicPr>
        <p:blipFill rotWithShape="1">
          <a:blip r:embed="rId3"/>
          <a:srcRect b="3521"/>
          <a:stretch/>
        </p:blipFill>
        <p:spPr>
          <a:xfrm>
            <a:off x="9842" y="1868063"/>
            <a:ext cx="4435973" cy="3803267"/>
          </a:xfrm>
          <a:prstGeom prst="rect">
            <a:avLst/>
          </a:prstGeom>
        </p:spPr>
      </p:pic>
      <p:pic>
        <p:nvPicPr>
          <p:cNvPr id="9" name="Image 8">
            <a:extLst>
              <a:ext uri="{FF2B5EF4-FFF2-40B4-BE49-F238E27FC236}">
                <a16:creationId xmlns:a16="http://schemas.microsoft.com/office/drawing/2014/main" id="{663F03BF-F343-4B4C-9DC7-E2B2950ADE27}"/>
              </a:ext>
            </a:extLst>
          </p:cNvPr>
          <p:cNvPicPr>
            <a:picLocks noChangeAspect="1"/>
          </p:cNvPicPr>
          <p:nvPr/>
        </p:nvPicPr>
        <p:blipFill rotWithShape="1">
          <a:blip r:embed="rId4"/>
          <a:srcRect b="15056"/>
          <a:stretch/>
        </p:blipFill>
        <p:spPr>
          <a:xfrm>
            <a:off x="4480151" y="1655275"/>
            <a:ext cx="7570075" cy="3675786"/>
          </a:xfrm>
          <a:prstGeom prst="rect">
            <a:avLst/>
          </a:prstGeom>
        </p:spPr>
      </p:pic>
      <p:sp>
        <p:nvSpPr>
          <p:cNvPr id="7" name="Titre 1">
            <a:extLst>
              <a:ext uri="{FF2B5EF4-FFF2-40B4-BE49-F238E27FC236}">
                <a16:creationId xmlns:a16="http://schemas.microsoft.com/office/drawing/2014/main" id="{58C721D3-ECF3-4938-9D23-72451AC64D05}"/>
              </a:ext>
            </a:extLst>
          </p:cNvPr>
          <p:cNvSpPr txBox="1">
            <a:spLocks/>
          </p:cNvSpPr>
          <p:nvPr/>
        </p:nvSpPr>
        <p:spPr>
          <a:xfrm>
            <a:off x="2160000" y="720000"/>
            <a:ext cx="9888717" cy="625523"/>
          </a:xfrm>
          <a:prstGeom prst="rect">
            <a:avLst/>
          </a:prstGeom>
        </p:spPr>
        <p:txBody>
          <a:bodyPr/>
          <a:lstStyle>
            <a:lvl1pPr algn="r" defTabSz="914400" rtl="0" eaLnBrk="1" latinLnBrk="0" hangingPunct="1">
              <a:lnSpc>
                <a:spcPts val="2600"/>
              </a:lnSpc>
              <a:spcBef>
                <a:spcPct val="0"/>
              </a:spcBef>
              <a:buNone/>
              <a:defRPr sz="2400" b="1" i="0" kern="1200">
                <a:solidFill>
                  <a:srgbClr val="2AB9DA"/>
                </a:solidFill>
                <a:latin typeface="Arial" panose="020B0604020202020204" pitchFamily="34" charset="0"/>
                <a:ea typeface="+mj-ea"/>
                <a:cs typeface="Arial" panose="020B0604020202020204" pitchFamily="34" charset="0"/>
              </a:defRPr>
            </a:lvl1pPr>
          </a:lstStyle>
          <a:p>
            <a:pPr algn="l"/>
            <a:r>
              <a:rPr lang="en-GB" dirty="0"/>
              <a:t>Results: influence of variables &amp; partial dependency plots</a:t>
            </a:r>
            <a:endParaRPr lang="fr-FR" dirty="0"/>
          </a:p>
        </p:txBody>
      </p:sp>
      <p:sp>
        <p:nvSpPr>
          <p:cNvPr id="3" name="ZoneTexte 2">
            <a:extLst>
              <a:ext uri="{FF2B5EF4-FFF2-40B4-BE49-F238E27FC236}">
                <a16:creationId xmlns:a16="http://schemas.microsoft.com/office/drawing/2014/main" id="{0E1D73FE-63A6-43A3-9FC1-112D6D86A1C8}"/>
              </a:ext>
            </a:extLst>
          </p:cNvPr>
          <p:cNvSpPr txBox="1"/>
          <p:nvPr/>
        </p:nvSpPr>
        <p:spPr>
          <a:xfrm>
            <a:off x="2346335" y="1592494"/>
            <a:ext cx="739739" cy="369332"/>
          </a:xfrm>
          <a:prstGeom prst="rect">
            <a:avLst/>
          </a:prstGeom>
          <a:noFill/>
        </p:spPr>
        <p:txBody>
          <a:bodyPr wrap="square" rtlCol="0">
            <a:spAutoFit/>
          </a:bodyPr>
          <a:lstStyle/>
          <a:p>
            <a:r>
              <a:rPr lang="ca-ES" b="1" dirty="0"/>
              <a:t>PM</a:t>
            </a:r>
            <a:r>
              <a:rPr lang="ca-ES" b="1" baseline="-25000" dirty="0"/>
              <a:t>2.5</a:t>
            </a:r>
            <a:endParaRPr lang="fr-FR" b="1" baseline="-25000" dirty="0"/>
          </a:p>
        </p:txBody>
      </p:sp>
    </p:spTree>
    <p:extLst>
      <p:ext uri="{BB962C8B-B14F-4D97-AF65-F5344CB8AC3E}">
        <p14:creationId xmlns:p14="http://schemas.microsoft.com/office/powerpoint/2010/main" val="37173603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59BD46C-F137-48BE-A258-8696117533D0}"/>
              </a:ext>
            </a:extLst>
          </p:cNvPr>
          <p:cNvSpPr>
            <a:spLocks noGrp="1"/>
          </p:cNvSpPr>
          <p:nvPr>
            <p:ph type="title"/>
          </p:nvPr>
        </p:nvSpPr>
        <p:spPr>
          <a:xfrm>
            <a:off x="2160000" y="720000"/>
            <a:ext cx="8802526" cy="625523"/>
          </a:xfrm>
        </p:spPr>
        <p:txBody>
          <a:bodyPr/>
          <a:lstStyle/>
          <a:p>
            <a:r>
              <a:rPr lang="ca-ES" dirty="0"/>
              <a:t>Conclusions</a:t>
            </a:r>
            <a:endParaRPr lang="fr-FR" dirty="0"/>
          </a:p>
        </p:txBody>
      </p:sp>
      <p:sp>
        <p:nvSpPr>
          <p:cNvPr id="3" name="Espace réservé du contenu 2">
            <a:extLst>
              <a:ext uri="{FF2B5EF4-FFF2-40B4-BE49-F238E27FC236}">
                <a16:creationId xmlns:a16="http://schemas.microsoft.com/office/drawing/2014/main" id="{624849F1-CEBC-452E-818B-EF8258E1F4A4}"/>
              </a:ext>
            </a:extLst>
          </p:cNvPr>
          <p:cNvSpPr>
            <a:spLocks noGrp="1"/>
          </p:cNvSpPr>
          <p:nvPr>
            <p:ph idx="1"/>
          </p:nvPr>
        </p:nvSpPr>
        <p:spPr>
          <a:xfrm>
            <a:off x="493161" y="1627671"/>
            <a:ext cx="10469365" cy="3067888"/>
          </a:xfrm>
        </p:spPr>
        <p:txBody>
          <a:bodyPr/>
          <a:lstStyle/>
          <a:p>
            <a:r>
              <a:rPr lang="en-GB" b="1" dirty="0">
                <a:solidFill>
                  <a:srgbClr val="00B0F0"/>
                </a:solidFill>
              </a:rPr>
              <a:t>Annual PM</a:t>
            </a:r>
            <a:r>
              <a:rPr lang="en-GB" b="1" baseline="-25000" dirty="0">
                <a:solidFill>
                  <a:srgbClr val="00B0F0"/>
                </a:solidFill>
              </a:rPr>
              <a:t>2.5</a:t>
            </a:r>
            <a:r>
              <a:rPr lang="en-GB" b="1" dirty="0">
                <a:solidFill>
                  <a:srgbClr val="00B0F0"/>
                </a:solidFill>
              </a:rPr>
              <a:t> </a:t>
            </a:r>
            <a:r>
              <a:rPr lang="en-GB" dirty="0"/>
              <a:t>concentrations at background sites in France ranged from </a:t>
            </a:r>
            <a:r>
              <a:rPr lang="en-GB" b="1" dirty="0">
                <a:solidFill>
                  <a:srgbClr val="00B0F0"/>
                </a:solidFill>
              </a:rPr>
              <a:t>4.8 µg m</a:t>
            </a:r>
            <a:r>
              <a:rPr lang="en-GB" b="1" baseline="30000" dirty="0">
                <a:solidFill>
                  <a:srgbClr val="00B0F0"/>
                </a:solidFill>
              </a:rPr>
              <a:t>-3</a:t>
            </a:r>
            <a:r>
              <a:rPr lang="en-GB" b="1" dirty="0">
                <a:solidFill>
                  <a:srgbClr val="00B0F0"/>
                </a:solidFill>
              </a:rPr>
              <a:t> to 11.6 µg m</a:t>
            </a:r>
            <a:r>
              <a:rPr lang="en-GB" b="1" baseline="30000" dirty="0">
                <a:solidFill>
                  <a:srgbClr val="00B0F0"/>
                </a:solidFill>
              </a:rPr>
              <a:t>-3 </a:t>
            </a:r>
            <a:r>
              <a:rPr lang="en-GB" dirty="0"/>
              <a:t>for the period </a:t>
            </a:r>
            <a:r>
              <a:rPr lang="en-GB" b="1" dirty="0">
                <a:solidFill>
                  <a:srgbClr val="00B0F0"/>
                </a:solidFill>
              </a:rPr>
              <a:t>2014 – 2020</a:t>
            </a:r>
            <a:r>
              <a:rPr lang="en-GB" dirty="0"/>
              <a:t>, with the </a:t>
            </a:r>
            <a:r>
              <a:rPr lang="en-GB" b="1" dirty="0">
                <a:solidFill>
                  <a:srgbClr val="00B0F0"/>
                </a:solidFill>
              </a:rPr>
              <a:t>majority of sites / years ex</a:t>
            </a:r>
            <a:r>
              <a:rPr lang="en-GB" dirty="0"/>
              <a:t>ceeding the annual </a:t>
            </a:r>
            <a:r>
              <a:rPr lang="en-GB" b="1" dirty="0">
                <a:solidFill>
                  <a:srgbClr val="00B0F0"/>
                </a:solidFill>
              </a:rPr>
              <a:t>WHO limit value </a:t>
            </a:r>
            <a:r>
              <a:rPr lang="en-GB" dirty="0"/>
              <a:t>(5</a:t>
            </a:r>
            <a:r>
              <a:rPr lang="en-GB" baseline="30000" dirty="0"/>
              <a:t> </a:t>
            </a:r>
            <a:r>
              <a:rPr lang="en-GB" dirty="0"/>
              <a:t>µg m</a:t>
            </a:r>
            <a:r>
              <a:rPr lang="en-GB" baseline="30000" dirty="0"/>
              <a:t>-3 </a:t>
            </a:r>
            <a:r>
              <a:rPr lang="en-GB" dirty="0"/>
              <a:t>)</a:t>
            </a:r>
            <a:endParaRPr lang="ca-ES" dirty="0"/>
          </a:p>
          <a:p>
            <a:r>
              <a:rPr lang="ca-ES" b="1" dirty="0">
                <a:solidFill>
                  <a:srgbClr val="00B0F0"/>
                </a:solidFill>
              </a:rPr>
              <a:t>Better PM</a:t>
            </a:r>
            <a:r>
              <a:rPr lang="ca-ES" b="1" baseline="-25000" dirty="0">
                <a:solidFill>
                  <a:srgbClr val="00B0F0"/>
                </a:solidFill>
              </a:rPr>
              <a:t>2.5</a:t>
            </a:r>
            <a:r>
              <a:rPr lang="ca-ES" b="1" dirty="0">
                <a:solidFill>
                  <a:srgbClr val="00B0F0"/>
                </a:solidFill>
              </a:rPr>
              <a:t> mass closure </a:t>
            </a:r>
            <a:r>
              <a:rPr lang="ca-ES" dirty="0"/>
              <a:t>was achieved when using </a:t>
            </a:r>
            <a:r>
              <a:rPr lang="ca-ES" b="1" dirty="0">
                <a:solidFill>
                  <a:srgbClr val="00B0F0"/>
                </a:solidFill>
              </a:rPr>
              <a:t>site and seasonal specific </a:t>
            </a:r>
            <a:r>
              <a:rPr lang="ca-ES" b="1" i="1" dirty="0">
                <a:solidFill>
                  <a:srgbClr val="00B0F0"/>
                </a:solidFill>
              </a:rPr>
              <a:t>f</a:t>
            </a:r>
            <a:r>
              <a:rPr lang="ca-ES" b="1" baseline="-25000" dirty="0">
                <a:solidFill>
                  <a:srgbClr val="00B0F0"/>
                </a:solidFill>
              </a:rPr>
              <a:t>OC:OM</a:t>
            </a:r>
            <a:r>
              <a:rPr lang="ca-ES" b="1" dirty="0">
                <a:solidFill>
                  <a:srgbClr val="00B0F0"/>
                </a:solidFill>
              </a:rPr>
              <a:t> ratios</a:t>
            </a:r>
            <a:r>
              <a:rPr lang="ca-ES" dirty="0"/>
              <a:t>, with the unaccounted mass from -11% to 28% (fixed </a:t>
            </a:r>
            <a:r>
              <a:rPr lang="ca-ES" i="1" dirty="0"/>
              <a:t>f</a:t>
            </a:r>
            <a:r>
              <a:rPr lang="ca-ES" baseline="-25000" dirty="0"/>
              <a:t>OC:OM</a:t>
            </a:r>
            <a:r>
              <a:rPr lang="ca-ES" dirty="0"/>
              <a:t> = 1.8); to -9% to 7%. </a:t>
            </a:r>
          </a:p>
          <a:p>
            <a:r>
              <a:rPr lang="en-GB" dirty="0"/>
              <a:t>The </a:t>
            </a:r>
            <a:r>
              <a:rPr lang="en-GB" b="1" dirty="0">
                <a:solidFill>
                  <a:srgbClr val="00B0F0"/>
                </a:solidFill>
              </a:rPr>
              <a:t>chemical composition of fine aerosols </a:t>
            </a:r>
            <a:r>
              <a:rPr lang="en-GB" dirty="0"/>
              <a:t>was at the French EMEP sites for 2014 - 2020: OM (42–65%), non-sea-salt sulphate (17–21%), nitrate (5–21%), ammonium (12–5%), mineral dust (2–9%), EC (2–4%), sea salt (1–4%) and non-sea-salt potassium (~1%).</a:t>
            </a:r>
          </a:p>
          <a:p>
            <a:r>
              <a:rPr lang="en-GB" b="1" dirty="0">
                <a:solidFill>
                  <a:srgbClr val="00B0F0"/>
                </a:solidFill>
              </a:rPr>
              <a:t>OM was the main component of PM</a:t>
            </a:r>
            <a:r>
              <a:rPr lang="en-GB" b="1" baseline="-25000" dirty="0">
                <a:solidFill>
                  <a:srgbClr val="00B0F0"/>
                </a:solidFill>
              </a:rPr>
              <a:t>2.5</a:t>
            </a:r>
            <a:r>
              <a:rPr lang="en-GB" b="1" dirty="0">
                <a:solidFill>
                  <a:srgbClr val="00B0F0"/>
                </a:solidFill>
              </a:rPr>
              <a:t> </a:t>
            </a:r>
            <a:r>
              <a:rPr lang="en-GB" dirty="0"/>
              <a:t>all year long</a:t>
            </a:r>
          </a:p>
          <a:p>
            <a:r>
              <a:rPr lang="en-GB" b="1" dirty="0">
                <a:solidFill>
                  <a:srgbClr val="00B0F0"/>
                </a:solidFill>
              </a:rPr>
              <a:t>SIA</a:t>
            </a:r>
            <a:r>
              <a:rPr lang="en-GB" dirty="0"/>
              <a:t> contributed mostly in </a:t>
            </a:r>
            <a:r>
              <a:rPr lang="en-GB" b="1" dirty="0">
                <a:solidFill>
                  <a:srgbClr val="00B0F0"/>
                </a:solidFill>
              </a:rPr>
              <a:t>spring</a:t>
            </a:r>
          </a:p>
          <a:p>
            <a:r>
              <a:rPr lang="en-GB" dirty="0"/>
              <a:t>The </a:t>
            </a:r>
            <a:r>
              <a:rPr lang="en-GB" b="1" dirty="0">
                <a:solidFill>
                  <a:srgbClr val="00B0F0"/>
                </a:solidFill>
              </a:rPr>
              <a:t>contribution of OM </a:t>
            </a:r>
            <a:r>
              <a:rPr lang="en-GB" dirty="0"/>
              <a:t>to PM</a:t>
            </a:r>
            <a:r>
              <a:rPr lang="en-GB" baseline="-25000" dirty="0"/>
              <a:t>2.5</a:t>
            </a:r>
            <a:r>
              <a:rPr lang="en-GB" dirty="0"/>
              <a:t> was </a:t>
            </a:r>
            <a:r>
              <a:rPr lang="en-GB" b="1" dirty="0">
                <a:solidFill>
                  <a:srgbClr val="00B0F0"/>
                </a:solidFill>
              </a:rPr>
              <a:t>larger at the southern sites </a:t>
            </a:r>
            <a:r>
              <a:rPr lang="en-GB" dirty="0"/>
              <a:t>whereas the contribution of </a:t>
            </a:r>
            <a:r>
              <a:rPr lang="en-GB" b="1" dirty="0">
                <a:solidFill>
                  <a:srgbClr val="00B0F0"/>
                </a:solidFill>
              </a:rPr>
              <a:t>SIA</a:t>
            </a:r>
            <a:r>
              <a:rPr lang="en-GB" dirty="0"/>
              <a:t> was </a:t>
            </a:r>
            <a:r>
              <a:rPr lang="en-GB" b="1" dirty="0">
                <a:solidFill>
                  <a:srgbClr val="00B0F0"/>
                </a:solidFill>
              </a:rPr>
              <a:t>larger at the northern sites.</a:t>
            </a:r>
          </a:p>
        </p:txBody>
      </p:sp>
      <p:sp>
        <p:nvSpPr>
          <p:cNvPr id="4" name="Espace réservé du numéro de diapositive 3">
            <a:extLst>
              <a:ext uri="{FF2B5EF4-FFF2-40B4-BE49-F238E27FC236}">
                <a16:creationId xmlns:a16="http://schemas.microsoft.com/office/drawing/2014/main" id="{10532099-7F20-44D9-ACE3-1456D2E2074E}"/>
              </a:ext>
            </a:extLst>
          </p:cNvPr>
          <p:cNvSpPr>
            <a:spLocks noGrp="1"/>
          </p:cNvSpPr>
          <p:nvPr>
            <p:ph type="sldNum" sz="quarter" idx="12"/>
          </p:nvPr>
        </p:nvSpPr>
        <p:spPr/>
        <p:txBody>
          <a:bodyPr/>
          <a:lstStyle/>
          <a:p>
            <a:fld id="{AA24235E-0B5B-B44F-883D-4110F852F9F3}" type="slidenum">
              <a:rPr lang="fr-FR" smtClean="0"/>
              <a:t>16</a:t>
            </a:fld>
            <a:endParaRPr lang="fr-FR" dirty="0"/>
          </a:p>
        </p:txBody>
      </p:sp>
    </p:spTree>
    <p:extLst>
      <p:ext uri="{BB962C8B-B14F-4D97-AF65-F5344CB8AC3E}">
        <p14:creationId xmlns:p14="http://schemas.microsoft.com/office/powerpoint/2010/main" val="8900571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DC83B443-141D-4374-B541-94C70F658440}"/>
              </a:ext>
            </a:extLst>
          </p:cNvPr>
          <p:cNvSpPr>
            <a:spLocks noGrp="1"/>
          </p:cNvSpPr>
          <p:nvPr>
            <p:ph idx="1"/>
          </p:nvPr>
        </p:nvSpPr>
        <p:spPr>
          <a:xfrm>
            <a:off x="914401" y="1489756"/>
            <a:ext cx="10311595" cy="4356990"/>
          </a:xfrm>
        </p:spPr>
        <p:txBody>
          <a:bodyPr/>
          <a:lstStyle/>
          <a:p>
            <a:r>
              <a:rPr lang="en-GB" b="1" dirty="0">
                <a:solidFill>
                  <a:srgbClr val="00B0F0"/>
                </a:solidFill>
              </a:rPr>
              <a:t>Better reproduction of PM</a:t>
            </a:r>
            <a:r>
              <a:rPr lang="en-GB" b="1" baseline="-25000" dirty="0">
                <a:solidFill>
                  <a:srgbClr val="00B0F0"/>
                </a:solidFill>
              </a:rPr>
              <a:t>2.5</a:t>
            </a:r>
            <a:r>
              <a:rPr lang="en-GB" b="1" dirty="0">
                <a:solidFill>
                  <a:srgbClr val="00B0F0"/>
                </a:solidFill>
              </a:rPr>
              <a:t> </a:t>
            </a:r>
            <a:r>
              <a:rPr lang="en-GB" dirty="0"/>
              <a:t>concentrations </a:t>
            </a:r>
            <a:r>
              <a:rPr lang="en-GB" b="1" dirty="0">
                <a:solidFill>
                  <a:srgbClr val="00B0F0"/>
                </a:solidFill>
              </a:rPr>
              <a:t>by random-forest modelling </a:t>
            </a:r>
            <a:r>
              <a:rPr lang="en-GB" dirty="0"/>
              <a:t>when using </a:t>
            </a:r>
            <a:r>
              <a:rPr lang="en-GB" b="1" dirty="0">
                <a:solidFill>
                  <a:srgbClr val="00B0F0"/>
                </a:solidFill>
              </a:rPr>
              <a:t>3-hourly</a:t>
            </a:r>
            <a:r>
              <a:rPr lang="en-GB" dirty="0"/>
              <a:t> met and long-range transport information (R</a:t>
            </a:r>
            <a:r>
              <a:rPr lang="en-GB" baseline="30000" dirty="0"/>
              <a:t>2</a:t>
            </a:r>
            <a:r>
              <a:rPr lang="en-GB" dirty="0"/>
              <a:t> &gt; 0.90 and RMSE &lt; 1.5 µg m</a:t>
            </a:r>
            <a:r>
              <a:rPr lang="en-GB" baseline="30000" dirty="0"/>
              <a:t>-3</a:t>
            </a:r>
            <a:r>
              <a:rPr lang="en-GB" dirty="0">
                <a:latin typeface="Calibri" panose="020F0502020204030204" pitchFamily="34" charset="0"/>
                <a:cs typeface="Calibri" panose="020F0502020204030204" pitchFamily="34" charset="0"/>
              </a:rPr>
              <a:t>)</a:t>
            </a:r>
          </a:p>
          <a:p>
            <a:r>
              <a:rPr lang="en-GB" b="1" dirty="0">
                <a:solidFill>
                  <a:srgbClr val="00B0F0"/>
                </a:solidFill>
              </a:rPr>
              <a:t>Temporal variables had greater </a:t>
            </a:r>
            <a:r>
              <a:rPr lang="en-GB" dirty="0"/>
              <a:t>role in explaining the </a:t>
            </a:r>
            <a:r>
              <a:rPr lang="en-GB" b="1" dirty="0">
                <a:solidFill>
                  <a:srgbClr val="00B0F0"/>
                </a:solidFill>
              </a:rPr>
              <a:t>variability in PM</a:t>
            </a:r>
            <a:r>
              <a:rPr lang="en-GB" b="1" baseline="-25000" dirty="0">
                <a:solidFill>
                  <a:srgbClr val="00B0F0"/>
                </a:solidFill>
              </a:rPr>
              <a:t>2.5</a:t>
            </a:r>
            <a:r>
              <a:rPr lang="en-GB" b="1" dirty="0">
                <a:solidFill>
                  <a:srgbClr val="00B0F0"/>
                </a:solidFill>
              </a:rPr>
              <a:t> concentrations </a:t>
            </a:r>
            <a:r>
              <a:rPr lang="en-GB" dirty="0"/>
              <a:t>(15 – 45%); followed by the </a:t>
            </a:r>
            <a:r>
              <a:rPr lang="en-GB" b="1" dirty="0">
                <a:solidFill>
                  <a:srgbClr val="00B0F0"/>
                </a:solidFill>
              </a:rPr>
              <a:t>cluster variable </a:t>
            </a:r>
            <a:r>
              <a:rPr lang="en-GB" dirty="0"/>
              <a:t>(~15%) representing the long-range transport</a:t>
            </a:r>
          </a:p>
          <a:p>
            <a:r>
              <a:rPr lang="en-GB" dirty="0"/>
              <a:t>De-weathered time series for PM</a:t>
            </a:r>
            <a:r>
              <a:rPr lang="en-GB" baseline="-25000" dirty="0"/>
              <a:t>2.5</a:t>
            </a:r>
            <a:r>
              <a:rPr lang="en-GB" dirty="0"/>
              <a:t> and the main components were built using the RF modelling</a:t>
            </a:r>
          </a:p>
          <a:p>
            <a:r>
              <a:rPr lang="en-GB" dirty="0"/>
              <a:t>All sites observed </a:t>
            </a:r>
            <a:r>
              <a:rPr lang="en-GB" b="1" dirty="0">
                <a:solidFill>
                  <a:srgbClr val="00B0F0"/>
                </a:solidFill>
              </a:rPr>
              <a:t>downward trends in PM</a:t>
            </a:r>
            <a:r>
              <a:rPr lang="en-GB" b="1" baseline="-25000" dirty="0">
                <a:solidFill>
                  <a:srgbClr val="00B0F0"/>
                </a:solidFill>
              </a:rPr>
              <a:t>2.5</a:t>
            </a:r>
            <a:r>
              <a:rPr lang="en-GB" dirty="0"/>
              <a:t>, at a rate of </a:t>
            </a:r>
            <a:r>
              <a:rPr lang="en-GB" b="1" dirty="0">
                <a:solidFill>
                  <a:srgbClr val="00B0F0"/>
                </a:solidFill>
              </a:rPr>
              <a:t>-4 to -9% year</a:t>
            </a:r>
            <a:r>
              <a:rPr lang="en-GB" b="1" baseline="30000" dirty="0">
                <a:solidFill>
                  <a:srgbClr val="00B0F0"/>
                </a:solidFill>
              </a:rPr>
              <a:t>-1 </a:t>
            </a:r>
            <a:r>
              <a:rPr lang="en-GB" dirty="0"/>
              <a:t>for the period </a:t>
            </a:r>
            <a:r>
              <a:rPr lang="en-GB" b="1" dirty="0">
                <a:solidFill>
                  <a:srgbClr val="2AB9DA"/>
                </a:solidFill>
              </a:rPr>
              <a:t>2014 - 2020</a:t>
            </a:r>
          </a:p>
          <a:p>
            <a:r>
              <a:rPr lang="en-GB" dirty="0"/>
              <a:t>Downward trends in PM</a:t>
            </a:r>
            <a:r>
              <a:rPr lang="en-GB" baseline="-25000" dirty="0"/>
              <a:t>2.5</a:t>
            </a:r>
            <a:r>
              <a:rPr lang="en-GB" dirty="0"/>
              <a:t> were coincidental with the </a:t>
            </a:r>
            <a:r>
              <a:rPr lang="en-GB" b="1" dirty="0">
                <a:solidFill>
                  <a:srgbClr val="00B0F0"/>
                </a:solidFill>
              </a:rPr>
              <a:t>downward trends in nss-SO</a:t>
            </a:r>
            <a:r>
              <a:rPr lang="en-GB" b="1" baseline="-25000" dirty="0">
                <a:solidFill>
                  <a:srgbClr val="00B0F0"/>
                </a:solidFill>
              </a:rPr>
              <a:t>4</a:t>
            </a:r>
            <a:r>
              <a:rPr lang="en-GB" b="1" baseline="30000" dirty="0">
                <a:solidFill>
                  <a:srgbClr val="00B0F0"/>
                </a:solidFill>
              </a:rPr>
              <a:t>2- </a:t>
            </a:r>
            <a:r>
              <a:rPr lang="en-GB" b="1" dirty="0">
                <a:solidFill>
                  <a:srgbClr val="00B0F0"/>
                </a:solidFill>
              </a:rPr>
              <a:t>(-4 to -8 % year</a:t>
            </a:r>
            <a:r>
              <a:rPr lang="en-GB" b="1" baseline="30000" dirty="0">
                <a:solidFill>
                  <a:srgbClr val="00B0F0"/>
                </a:solidFill>
              </a:rPr>
              <a:t>-1</a:t>
            </a:r>
            <a:r>
              <a:rPr lang="en-GB" b="1" dirty="0">
                <a:solidFill>
                  <a:srgbClr val="00B0F0"/>
                </a:solidFill>
              </a:rPr>
              <a:t>) </a:t>
            </a:r>
            <a:r>
              <a:rPr lang="en-GB" dirty="0"/>
              <a:t>associated with the decrease in SO</a:t>
            </a:r>
            <a:r>
              <a:rPr lang="en-GB" baseline="-25000" dirty="0"/>
              <a:t>2</a:t>
            </a:r>
            <a:r>
              <a:rPr lang="en-GB" dirty="0"/>
              <a:t> emissions (mean decrease of -8% year</a:t>
            </a:r>
            <a:r>
              <a:rPr lang="en-GB" baseline="30000" dirty="0"/>
              <a:t>-1 </a:t>
            </a:r>
            <a:r>
              <a:rPr lang="en-GB" dirty="0"/>
              <a:t>between 2014 – 2019 in France)</a:t>
            </a:r>
            <a:endParaRPr lang="ca-ES" dirty="0"/>
          </a:p>
          <a:p>
            <a:r>
              <a:rPr lang="ca-ES" b="1" dirty="0">
                <a:solidFill>
                  <a:srgbClr val="00B0F0"/>
                </a:solidFill>
              </a:rPr>
              <a:t>Reduction in NO</a:t>
            </a:r>
            <a:r>
              <a:rPr lang="ca-ES" b="1" baseline="-25000" dirty="0">
                <a:solidFill>
                  <a:srgbClr val="00B0F0"/>
                </a:solidFill>
              </a:rPr>
              <a:t>3</a:t>
            </a:r>
            <a:r>
              <a:rPr lang="ca-ES" b="1" baseline="30000" dirty="0">
                <a:solidFill>
                  <a:srgbClr val="00B0F0"/>
                </a:solidFill>
              </a:rPr>
              <a:t>-</a:t>
            </a:r>
            <a:r>
              <a:rPr lang="ca-ES" b="1" dirty="0">
                <a:solidFill>
                  <a:srgbClr val="00B0F0"/>
                </a:solidFill>
              </a:rPr>
              <a:t> </a:t>
            </a:r>
            <a:r>
              <a:rPr lang="ca-ES" dirty="0"/>
              <a:t>concentrations from reduced NO</a:t>
            </a:r>
            <a:r>
              <a:rPr lang="ca-ES" baseline="-25000" dirty="0"/>
              <a:t>X</a:t>
            </a:r>
            <a:r>
              <a:rPr lang="ca-ES" dirty="0"/>
              <a:t> emissions </a:t>
            </a:r>
            <a:r>
              <a:rPr lang="ca-ES" b="1" dirty="0">
                <a:solidFill>
                  <a:srgbClr val="00B0F0"/>
                </a:solidFill>
              </a:rPr>
              <a:t>less evident </a:t>
            </a:r>
            <a:r>
              <a:rPr lang="ca-ES" dirty="0"/>
              <a:t>at the French EMEP sites: </a:t>
            </a:r>
            <a:r>
              <a:rPr lang="ca-ES" b="1" dirty="0">
                <a:solidFill>
                  <a:srgbClr val="00B0F0"/>
                </a:solidFill>
              </a:rPr>
              <a:t>3 out of 5 sites observed significant downward trends </a:t>
            </a:r>
            <a:r>
              <a:rPr lang="ca-ES" dirty="0"/>
              <a:t>(REV, SND and VER: -3% year</a:t>
            </a:r>
            <a:r>
              <a:rPr lang="ca-ES" baseline="30000" dirty="0"/>
              <a:t>-1</a:t>
            </a:r>
            <a:r>
              <a:rPr lang="ca-ES" dirty="0"/>
              <a:t> to -6% year</a:t>
            </a:r>
            <a:r>
              <a:rPr lang="ca-ES" baseline="30000" dirty="0"/>
              <a:t>-1</a:t>
            </a:r>
            <a:r>
              <a:rPr lang="ca-ES" dirty="0"/>
              <a:t>). For 2014-2020, NO</a:t>
            </a:r>
            <a:r>
              <a:rPr lang="ca-ES" baseline="-25000" dirty="0"/>
              <a:t>X</a:t>
            </a:r>
            <a:r>
              <a:rPr lang="ca-ES" dirty="0"/>
              <a:t> emissions in France decreased at a rate of -5% year</a:t>
            </a:r>
            <a:r>
              <a:rPr lang="ca-ES" baseline="30000" dirty="0"/>
              <a:t>-1</a:t>
            </a:r>
            <a:r>
              <a:rPr lang="ca-ES" dirty="0"/>
              <a:t>.</a:t>
            </a:r>
          </a:p>
          <a:p>
            <a:r>
              <a:rPr lang="ca-ES" b="1" dirty="0">
                <a:solidFill>
                  <a:srgbClr val="00B0F0"/>
                </a:solidFill>
              </a:rPr>
              <a:t>Reduction in biomass burning </a:t>
            </a:r>
            <a:r>
              <a:rPr lang="ca-ES" dirty="0"/>
              <a:t>was observed with downward trends in </a:t>
            </a:r>
            <a:r>
              <a:rPr lang="ca-ES" b="1" dirty="0">
                <a:solidFill>
                  <a:srgbClr val="00B0F0"/>
                </a:solidFill>
              </a:rPr>
              <a:t>nss-K</a:t>
            </a:r>
            <a:r>
              <a:rPr lang="ca-ES" b="1" baseline="30000" dirty="0">
                <a:solidFill>
                  <a:srgbClr val="00B0F0"/>
                </a:solidFill>
              </a:rPr>
              <a:t>+</a:t>
            </a:r>
            <a:r>
              <a:rPr lang="ca-ES" b="1" dirty="0">
                <a:solidFill>
                  <a:srgbClr val="00B0F0"/>
                </a:solidFill>
              </a:rPr>
              <a:t> at three sites </a:t>
            </a:r>
            <a:r>
              <a:rPr lang="ca-ES" dirty="0"/>
              <a:t>(VER, SND and PEY: -3 to -7 % year</a:t>
            </a:r>
            <a:r>
              <a:rPr lang="ca-ES" baseline="30000" dirty="0"/>
              <a:t>-1</a:t>
            </a:r>
            <a:r>
              <a:rPr lang="ca-ES" dirty="0"/>
              <a:t>). One site observed a </a:t>
            </a:r>
            <a:r>
              <a:rPr lang="ca-ES" b="1" dirty="0">
                <a:solidFill>
                  <a:srgbClr val="00B0F0"/>
                </a:solidFill>
              </a:rPr>
              <a:t>significant upward trend (GUI) </a:t>
            </a:r>
            <a:r>
              <a:rPr lang="ca-ES" dirty="0"/>
              <a:t>(2% year</a:t>
            </a:r>
            <a:r>
              <a:rPr lang="ca-ES" baseline="30000" dirty="0"/>
              <a:t>-1</a:t>
            </a:r>
            <a:r>
              <a:rPr lang="ca-ES" dirty="0"/>
              <a:t>)</a:t>
            </a:r>
            <a:endParaRPr lang="fr-FR" dirty="0"/>
          </a:p>
        </p:txBody>
      </p:sp>
      <p:sp>
        <p:nvSpPr>
          <p:cNvPr id="4" name="Espace réservé du numéro de diapositive 3">
            <a:extLst>
              <a:ext uri="{FF2B5EF4-FFF2-40B4-BE49-F238E27FC236}">
                <a16:creationId xmlns:a16="http://schemas.microsoft.com/office/drawing/2014/main" id="{467AE2BD-AACC-42D2-BB6A-2291F48450A8}"/>
              </a:ext>
            </a:extLst>
          </p:cNvPr>
          <p:cNvSpPr>
            <a:spLocks noGrp="1"/>
          </p:cNvSpPr>
          <p:nvPr>
            <p:ph type="sldNum" sz="quarter" idx="12"/>
          </p:nvPr>
        </p:nvSpPr>
        <p:spPr/>
        <p:txBody>
          <a:bodyPr/>
          <a:lstStyle/>
          <a:p>
            <a:fld id="{AA24235E-0B5B-B44F-883D-4110F852F9F3}" type="slidenum">
              <a:rPr lang="fr-FR" smtClean="0"/>
              <a:t>17</a:t>
            </a:fld>
            <a:endParaRPr lang="fr-FR" dirty="0"/>
          </a:p>
        </p:txBody>
      </p:sp>
      <p:sp>
        <p:nvSpPr>
          <p:cNvPr id="5" name="Titre 1">
            <a:extLst>
              <a:ext uri="{FF2B5EF4-FFF2-40B4-BE49-F238E27FC236}">
                <a16:creationId xmlns:a16="http://schemas.microsoft.com/office/drawing/2014/main" id="{70A87F21-EF01-4734-9E8E-EEBF26458044}"/>
              </a:ext>
            </a:extLst>
          </p:cNvPr>
          <p:cNvSpPr txBox="1">
            <a:spLocks/>
          </p:cNvSpPr>
          <p:nvPr/>
        </p:nvSpPr>
        <p:spPr>
          <a:xfrm>
            <a:off x="2160000" y="720000"/>
            <a:ext cx="8802526" cy="625523"/>
          </a:xfrm>
          <a:prstGeom prst="rect">
            <a:avLst/>
          </a:prstGeom>
        </p:spPr>
        <p:txBody>
          <a:bodyPr/>
          <a:lstStyle>
            <a:lvl1pPr algn="l" defTabSz="914400" rtl="0" eaLnBrk="1" latinLnBrk="0" hangingPunct="1">
              <a:lnSpc>
                <a:spcPts val="2600"/>
              </a:lnSpc>
              <a:spcBef>
                <a:spcPct val="0"/>
              </a:spcBef>
              <a:buNone/>
              <a:defRPr sz="2400" b="1" i="0" kern="1200">
                <a:solidFill>
                  <a:srgbClr val="2AB9DA"/>
                </a:solidFill>
                <a:latin typeface="Arial" panose="020B0604020202020204" pitchFamily="34" charset="0"/>
                <a:ea typeface="+mj-ea"/>
                <a:cs typeface="Arial" panose="020B0604020202020204" pitchFamily="34" charset="0"/>
              </a:defRPr>
            </a:lvl1pPr>
          </a:lstStyle>
          <a:p>
            <a:r>
              <a:rPr lang="ca-ES"/>
              <a:t>Conclusions</a:t>
            </a:r>
            <a:endParaRPr lang="fr-FR" dirty="0"/>
          </a:p>
        </p:txBody>
      </p:sp>
    </p:spTree>
    <p:extLst>
      <p:ext uri="{BB962C8B-B14F-4D97-AF65-F5344CB8AC3E}">
        <p14:creationId xmlns:p14="http://schemas.microsoft.com/office/powerpoint/2010/main" val="12132684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18EF868-B593-654F-89DE-D55E5195E5D9}"/>
              </a:ext>
            </a:extLst>
          </p:cNvPr>
          <p:cNvSpPr>
            <a:spLocks noGrp="1"/>
          </p:cNvSpPr>
          <p:nvPr>
            <p:ph type="ctrTitle"/>
          </p:nvPr>
        </p:nvSpPr>
        <p:spPr>
          <a:xfrm>
            <a:off x="2670441" y="1673699"/>
            <a:ext cx="9114017" cy="1441955"/>
          </a:xfrm>
        </p:spPr>
        <p:txBody>
          <a:bodyPr/>
          <a:lstStyle/>
          <a:p>
            <a:br>
              <a:rPr lang="fr-FR" dirty="0">
                <a:effectLst>
                  <a:outerShdw blurRad="38100" dist="38100" dir="2700000" algn="tl">
                    <a:srgbClr val="000000">
                      <a:alpha val="43137"/>
                    </a:srgbClr>
                  </a:outerShdw>
                </a:effectLst>
              </a:rPr>
            </a:br>
            <a:br>
              <a:rPr lang="fr-FR" dirty="0">
                <a:effectLst>
                  <a:outerShdw blurRad="38100" dist="38100" dir="2700000" algn="tl">
                    <a:srgbClr val="000000">
                      <a:alpha val="43137"/>
                    </a:srgbClr>
                  </a:outerShdw>
                </a:effectLst>
              </a:rPr>
            </a:br>
            <a:r>
              <a:rPr lang="en-US" sz="2800" dirty="0">
                <a:latin typeface="+mn-lt"/>
              </a:rPr>
              <a:t>Trends in PM</a:t>
            </a:r>
            <a:r>
              <a:rPr lang="en-US" sz="2800" baseline="-25000" dirty="0">
                <a:latin typeface="+mn-lt"/>
              </a:rPr>
              <a:t>2.5</a:t>
            </a:r>
            <a:r>
              <a:rPr lang="en-US" sz="2800" dirty="0">
                <a:latin typeface="+mn-lt"/>
              </a:rPr>
              <a:t> and chemical components at the French EMEP sites </a:t>
            </a:r>
            <a:endParaRPr lang="fr-FR" dirty="0">
              <a:effectLst>
                <a:outerShdw blurRad="38100" dist="38100" dir="2700000" algn="tl">
                  <a:srgbClr val="000000">
                    <a:alpha val="43137"/>
                  </a:srgbClr>
                </a:outerShdw>
              </a:effectLst>
              <a:latin typeface="+mn-lt"/>
            </a:endParaRPr>
          </a:p>
        </p:txBody>
      </p:sp>
      <p:sp>
        <p:nvSpPr>
          <p:cNvPr id="3" name="Sous-titre 2">
            <a:extLst>
              <a:ext uri="{FF2B5EF4-FFF2-40B4-BE49-F238E27FC236}">
                <a16:creationId xmlns:a16="http://schemas.microsoft.com/office/drawing/2014/main" id="{B337523B-7E3A-6241-BA6F-3F4A5186CDD4}"/>
              </a:ext>
            </a:extLst>
          </p:cNvPr>
          <p:cNvSpPr>
            <a:spLocks noGrp="1"/>
          </p:cNvSpPr>
          <p:nvPr>
            <p:ph type="subTitle" idx="1"/>
          </p:nvPr>
        </p:nvSpPr>
        <p:spPr>
          <a:xfrm>
            <a:off x="1167382" y="5063549"/>
            <a:ext cx="5295063" cy="789487"/>
          </a:xfrm>
        </p:spPr>
        <p:txBody>
          <a:bodyPr/>
          <a:lstStyle/>
          <a:p>
            <a:r>
              <a:rPr lang="fr-FR" sz="1400" u="sng" dirty="0"/>
              <a:t>Anna FONT</a:t>
            </a:r>
            <a:r>
              <a:rPr lang="fr-FR" sz="1400" dirty="0"/>
              <a:t>, Aude BOURIN, Corentin GOUILLOU, Cécile DEBEVEC, Stéphane SAUVAGE</a:t>
            </a:r>
          </a:p>
          <a:p>
            <a:endParaRPr lang="ca-ES" dirty="0"/>
          </a:p>
          <a:p>
            <a:r>
              <a:rPr lang="ca-ES" sz="1400" dirty="0"/>
              <a:t>5 May 2022</a:t>
            </a:r>
            <a:endParaRPr lang="fr-FR" sz="1400" dirty="0"/>
          </a:p>
        </p:txBody>
      </p:sp>
      <p:sp>
        <p:nvSpPr>
          <p:cNvPr id="4" name="ZoneTexte 3">
            <a:extLst>
              <a:ext uri="{FF2B5EF4-FFF2-40B4-BE49-F238E27FC236}">
                <a16:creationId xmlns:a16="http://schemas.microsoft.com/office/drawing/2014/main" id="{B8F8233A-EF3B-4CC6-A35A-B6215696C581}"/>
              </a:ext>
            </a:extLst>
          </p:cNvPr>
          <p:cNvSpPr txBox="1"/>
          <p:nvPr/>
        </p:nvSpPr>
        <p:spPr>
          <a:xfrm>
            <a:off x="1058238" y="3301499"/>
            <a:ext cx="6226140" cy="646331"/>
          </a:xfrm>
          <a:prstGeom prst="rect">
            <a:avLst/>
          </a:prstGeom>
          <a:noFill/>
        </p:spPr>
        <p:txBody>
          <a:bodyPr wrap="square" rtlCol="0">
            <a:spAutoFit/>
          </a:bodyPr>
          <a:lstStyle/>
          <a:p>
            <a:r>
              <a:rPr lang="ca-ES" sz="3600" b="1" dirty="0">
                <a:solidFill>
                  <a:srgbClr val="FF0000"/>
                </a:solidFill>
                <a:effectLst>
                  <a:outerShdw blurRad="38100" dist="38100" dir="2700000" algn="tl">
                    <a:srgbClr val="000000">
                      <a:alpha val="43137"/>
                    </a:srgbClr>
                  </a:outerShdw>
                </a:effectLst>
              </a:rPr>
              <a:t>Many thanks for your attention</a:t>
            </a:r>
            <a:endParaRPr lang="fr-FR" sz="36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260627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 name="Espace réservé du contenu 4">
            <a:extLst>
              <a:ext uri="{FF2B5EF4-FFF2-40B4-BE49-F238E27FC236}">
                <a16:creationId xmlns:a16="http://schemas.microsoft.com/office/drawing/2014/main" id="{74EA412A-E563-4878-845C-0082B0C48AD0}"/>
              </a:ext>
            </a:extLst>
          </p:cNvPr>
          <p:cNvGraphicFramePr>
            <a:graphicFrameLocks noGrp="1"/>
          </p:cNvGraphicFramePr>
          <p:nvPr>
            <p:ph idx="1"/>
            <p:extLst>
              <p:ext uri="{D42A27DB-BD31-4B8C-83A1-F6EECF244321}">
                <p14:modId xmlns:p14="http://schemas.microsoft.com/office/powerpoint/2010/main" val="3723029408"/>
              </p:ext>
            </p:extLst>
          </p:nvPr>
        </p:nvGraphicFramePr>
        <p:xfrm>
          <a:off x="1384608" y="1819456"/>
          <a:ext cx="9422783" cy="4222496"/>
        </p:xfrm>
        <a:graphic>
          <a:graphicData uri="http://schemas.openxmlformats.org/drawingml/2006/table">
            <a:tbl>
              <a:tblPr firstRow="1" firstCol="1" bandRow="1">
                <a:tableStyleId>{1E171933-4619-4E11-9A3F-F7608DF75F80}</a:tableStyleId>
              </a:tblPr>
              <a:tblGrid>
                <a:gridCol w="1590162">
                  <a:extLst>
                    <a:ext uri="{9D8B030D-6E8A-4147-A177-3AD203B41FA5}">
                      <a16:colId xmlns:a16="http://schemas.microsoft.com/office/drawing/2014/main" val="4058967836"/>
                    </a:ext>
                  </a:extLst>
                </a:gridCol>
                <a:gridCol w="1506641">
                  <a:extLst>
                    <a:ext uri="{9D8B030D-6E8A-4147-A177-3AD203B41FA5}">
                      <a16:colId xmlns:a16="http://schemas.microsoft.com/office/drawing/2014/main" val="2706637159"/>
                    </a:ext>
                  </a:extLst>
                </a:gridCol>
                <a:gridCol w="1581495">
                  <a:extLst>
                    <a:ext uri="{9D8B030D-6E8A-4147-A177-3AD203B41FA5}">
                      <a16:colId xmlns:a16="http://schemas.microsoft.com/office/drawing/2014/main" val="3931749633"/>
                    </a:ext>
                  </a:extLst>
                </a:gridCol>
                <a:gridCol w="1581495">
                  <a:extLst>
                    <a:ext uri="{9D8B030D-6E8A-4147-A177-3AD203B41FA5}">
                      <a16:colId xmlns:a16="http://schemas.microsoft.com/office/drawing/2014/main" val="4287618470"/>
                    </a:ext>
                  </a:extLst>
                </a:gridCol>
                <a:gridCol w="1581495">
                  <a:extLst>
                    <a:ext uri="{9D8B030D-6E8A-4147-A177-3AD203B41FA5}">
                      <a16:colId xmlns:a16="http://schemas.microsoft.com/office/drawing/2014/main" val="2165025991"/>
                    </a:ext>
                  </a:extLst>
                </a:gridCol>
                <a:gridCol w="1581495">
                  <a:extLst>
                    <a:ext uri="{9D8B030D-6E8A-4147-A177-3AD203B41FA5}">
                      <a16:colId xmlns:a16="http://schemas.microsoft.com/office/drawing/2014/main" val="261140552"/>
                    </a:ext>
                  </a:extLst>
                </a:gridCol>
              </a:tblGrid>
              <a:tr h="145572">
                <a:tc>
                  <a:txBody>
                    <a:bodyPr/>
                    <a:lstStyle/>
                    <a:p>
                      <a:pPr>
                        <a:lnSpc>
                          <a:spcPct val="115000"/>
                        </a:lnSpc>
                        <a:spcAft>
                          <a:spcPts val="0"/>
                        </a:spcAft>
                      </a:pPr>
                      <a:r>
                        <a:rPr lang="en-GB" sz="1600" cap="all" dirty="0">
                          <a:solidFill>
                            <a:sysClr val="windowText" lastClr="000000"/>
                          </a:solidFill>
                          <a:effectLst/>
                        </a:rPr>
                        <a:t>Site</a:t>
                      </a:r>
                      <a:endParaRPr lang="fr-FR" sz="2400" dirty="0">
                        <a:solidFill>
                          <a:sysClr val="windowText" lastClr="000000"/>
                        </a:solidFill>
                        <a:effectLst/>
                        <a:latin typeface="Calibri" panose="020F0502020204030204" pitchFamily="34" charset="0"/>
                        <a:ea typeface="Batang" panose="02030600000101010101" pitchFamily="18" charset="-127"/>
                        <a:cs typeface="Times New Roman" panose="02020603050405020304" pitchFamily="18" charset="0"/>
                      </a:endParaRPr>
                    </a:p>
                  </a:txBody>
                  <a:tcPr marL="67244" marR="67244"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600" cap="all" dirty="0">
                          <a:solidFill>
                            <a:sysClr val="windowText" lastClr="000000"/>
                          </a:solidFill>
                          <a:effectLst/>
                        </a:rPr>
                        <a:t>GUI</a:t>
                      </a:r>
                      <a:endParaRPr lang="fr-FR" sz="2400" dirty="0">
                        <a:solidFill>
                          <a:sysClr val="windowText" lastClr="000000"/>
                        </a:solidFill>
                        <a:effectLst/>
                        <a:latin typeface="Calibri" panose="020F0502020204030204" pitchFamily="34" charset="0"/>
                        <a:ea typeface="Batang" panose="02030600000101010101" pitchFamily="18" charset="-127"/>
                        <a:cs typeface="Times New Roman" panose="02020603050405020304" pitchFamily="18" charset="0"/>
                      </a:endParaRPr>
                    </a:p>
                  </a:txBody>
                  <a:tcPr marL="67244" marR="67244" marT="0" marB="0">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600" cap="all" dirty="0">
                          <a:solidFill>
                            <a:sysClr val="windowText" lastClr="000000"/>
                          </a:solidFill>
                          <a:effectLst/>
                        </a:rPr>
                        <a:t>PEY</a:t>
                      </a:r>
                      <a:endParaRPr lang="fr-FR" sz="2400" dirty="0">
                        <a:solidFill>
                          <a:sysClr val="windowText" lastClr="000000"/>
                        </a:solidFill>
                        <a:effectLst/>
                        <a:latin typeface="Calibri" panose="020F0502020204030204" pitchFamily="34" charset="0"/>
                        <a:ea typeface="Batang" panose="02030600000101010101" pitchFamily="18" charset="-127"/>
                        <a:cs typeface="Times New Roman" panose="02020603050405020304" pitchFamily="18" charset="0"/>
                      </a:endParaRPr>
                    </a:p>
                  </a:txBody>
                  <a:tcPr marL="67244" marR="67244" marT="0" marB="0">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600" cap="all" dirty="0">
                          <a:solidFill>
                            <a:sysClr val="windowText" lastClr="000000"/>
                          </a:solidFill>
                          <a:effectLst/>
                        </a:rPr>
                        <a:t>REV</a:t>
                      </a:r>
                      <a:endParaRPr lang="fr-FR" sz="2400" dirty="0">
                        <a:solidFill>
                          <a:sysClr val="windowText" lastClr="000000"/>
                        </a:solidFill>
                        <a:effectLst/>
                        <a:latin typeface="Calibri" panose="020F0502020204030204" pitchFamily="34" charset="0"/>
                        <a:ea typeface="Batang" panose="02030600000101010101" pitchFamily="18" charset="-127"/>
                        <a:cs typeface="Times New Roman" panose="02020603050405020304" pitchFamily="18" charset="0"/>
                      </a:endParaRPr>
                    </a:p>
                  </a:txBody>
                  <a:tcPr marL="67244" marR="67244" marT="0" marB="0">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600" cap="all" dirty="0">
                          <a:solidFill>
                            <a:sysClr val="windowText" lastClr="000000"/>
                          </a:solidFill>
                          <a:effectLst/>
                        </a:rPr>
                        <a:t>SND</a:t>
                      </a:r>
                      <a:endParaRPr lang="fr-FR" sz="2400" dirty="0">
                        <a:solidFill>
                          <a:sysClr val="windowText" lastClr="000000"/>
                        </a:solidFill>
                        <a:effectLst/>
                        <a:latin typeface="Calibri" panose="020F0502020204030204" pitchFamily="34" charset="0"/>
                        <a:ea typeface="Batang" panose="02030600000101010101" pitchFamily="18" charset="-127"/>
                        <a:cs typeface="Times New Roman" panose="02020603050405020304" pitchFamily="18" charset="0"/>
                      </a:endParaRPr>
                    </a:p>
                  </a:txBody>
                  <a:tcPr marL="67244" marR="67244" marT="0" marB="0">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600" cap="all" dirty="0">
                          <a:solidFill>
                            <a:sysClr val="windowText" lastClr="000000"/>
                          </a:solidFill>
                          <a:effectLst/>
                        </a:rPr>
                        <a:t>VER</a:t>
                      </a:r>
                      <a:endParaRPr lang="fr-FR" sz="2400" dirty="0">
                        <a:solidFill>
                          <a:sysClr val="windowText" lastClr="000000"/>
                        </a:solidFill>
                        <a:effectLst/>
                        <a:latin typeface="Calibri" panose="020F0502020204030204" pitchFamily="34" charset="0"/>
                        <a:ea typeface="Batang" panose="02030600000101010101" pitchFamily="18" charset="-127"/>
                        <a:cs typeface="Times New Roman" panose="02020603050405020304" pitchFamily="18" charset="0"/>
                      </a:endParaRPr>
                    </a:p>
                  </a:txBody>
                  <a:tcPr marL="67244" marR="67244" marT="0" marB="0">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9002020"/>
                  </a:ext>
                </a:extLst>
              </a:tr>
              <a:tr h="145572">
                <a:tc>
                  <a:txBody>
                    <a:bodyPr/>
                    <a:lstStyle/>
                    <a:p>
                      <a:pPr>
                        <a:lnSpc>
                          <a:spcPct val="115000"/>
                        </a:lnSpc>
                        <a:spcAft>
                          <a:spcPts val="0"/>
                        </a:spcAft>
                      </a:pPr>
                      <a:r>
                        <a:rPr lang="en-GB" sz="1600" dirty="0" err="1">
                          <a:effectLst/>
                        </a:rPr>
                        <a:t>f</a:t>
                      </a:r>
                      <a:r>
                        <a:rPr lang="en-GB" sz="1600" baseline="-25000" dirty="0" err="1">
                          <a:effectLst/>
                        </a:rPr>
                        <a:t>OC:OM</a:t>
                      </a:r>
                      <a:r>
                        <a:rPr lang="en-GB" sz="1600" cap="all" dirty="0">
                          <a:effectLst/>
                        </a:rPr>
                        <a:t> </a:t>
                      </a:r>
                      <a:endParaRPr lang="fr-FR" sz="2400" dirty="0">
                        <a:solidFill>
                          <a:sysClr val="windowText" lastClr="000000"/>
                        </a:solidFill>
                        <a:effectLst/>
                        <a:latin typeface="Calibri" panose="020F0502020204030204" pitchFamily="34" charset="0"/>
                        <a:ea typeface="Batang" panose="02030600000101010101" pitchFamily="18" charset="-127"/>
                        <a:cs typeface="Times New Roman" panose="02020603050405020304" pitchFamily="18" charset="0"/>
                      </a:endParaRPr>
                    </a:p>
                  </a:txBody>
                  <a:tcPr marL="67244" marR="67244"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algn="ctr">
                        <a:lnSpc>
                          <a:spcPct val="115000"/>
                        </a:lnSpc>
                        <a:spcAft>
                          <a:spcPts val="0"/>
                        </a:spcAft>
                      </a:pPr>
                      <a:r>
                        <a:rPr lang="en-GB" sz="1600" b="1" dirty="0">
                          <a:effectLst/>
                        </a:rPr>
                        <a:t>1.6</a:t>
                      </a:r>
                      <a:r>
                        <a:rPr lang="en-GB" sz="1600" dirty="0">
                          <a:effectLst/>
                        </a:rPr>
                        <a:t> [1.5 – 1.7]</a:t>
                      </a:r>
                      <a:endParaRPr lang="fr-FR" sz="2400" dirty="0">
                        <a:effectLst/>
                        <a:latin typeface="Calibri" panose="020F0502020204030204" pitchFamily="34" charset="0"/>
                        <a:ea typeface="Batang" panose="02030600000101010101" pitchFamily="18" charset="-127"/>
                        <a:cs typeface="Times New Roman" panose="02020603050405020304" pitchFamily="18" charset="0"/>
                      </a:endParaRPr>
                    </a:p>
                  </a:txBody>
                  <a:tcPr marL="67244" marR="67244" marT="0" marB="0">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tcPr>
                </a:tc>
                <a:tc>
                  <a:txBody>
                    <a:bodyPr/>
                    <a:lstStyle/>
                    <a:p>
                      <a:pPr algn="ctr">
                        <a:lnSpc>
                          <a:spcPct val="115000"/>
                        </a:lnSpc>
                        <a:spcAft>
                          <a:spcPts val="0"/>
                        </a:spcAft>
                      </a:pPr>
                      <a:r>
                        <a:rPr lang="en-GB" sz="1600" b="1" dirty="0">
                          <a:effectLst/>
                        </a:rPr>
                        <a:t>2.7</a:t>
                      </a:r>
                      <a:r>
                        <a:rPr lang="en-GB" sz="1600" dirty="0">
                          <a:effectLst/>
                        </a:rPr>
                        <a:t> [2.4 – 2.9]</a:t>
                      </a:r>
                      <a:endParaRPr lang="fr-FR" sz="2400" dirty="0">
                        <a:effectLst/>
                        <a:latin typeface="Calibri" panose="020F0502020204030204" pitchFamily="34" charset="0"/>
                        <a:ea typeface="Batang" panose="02030600000101010101" pitchFamily="18" charset="-127"/>
                        <a:cs typeface="Times New Roman" panose="02020603050405020304" pitchFamily="18" charset="0"/>
                      </a:endParaRPr>
                    </a:p>
                  </a:txBody>
                  <a:tcPr marL="67244" marR="67244" marT="0" marB="0">
                    <a:lnT w="28575" cap="flat" cmpd="sng" algn="ctr">
                      <a:solidFill>
                        <a:schemeClr val="tx1"/>
                      </a:solidFill>
                      <a:prstDash val="solid"/>
                      <a:round/>
                      <a:headEnd type="none" w="med" len="med"/>
                      <a:tailEnd type="none" w="med" len="med"/>
                    </a:lnT>
                  </a:tcPr>
                </a:tc>
                <a:tc>
                  <a:txBody>
                    <a:bodyPr/>
                    <a:lstStyle/>
                    <a:p>
                      <a:pPr algn="ctr">
                        <a:lnSpc>
                          <a:spcPct val="115000"/>
                        </a:lnSpc>
                        <a:spcAft>
                          <a:spcPts val="0"/>
                        </a:spcAft>
                      </a:pPr>
                      <a:r>
                        <a:rPr lang="en-GB" sz="1600" b="1" dirty="0">
                          <a:effectLst/>
                        </a:rPr>
                        <a:t>1.7</a:t>
                      </a:r>
                      <a:r>
                        <a:rPr lang="en-GB" sz="1600" dirty="0">
                          <a:effectLst/>
                        </a:rPr>
                        <a:t> [1.5 – 1.8]</a:t>
                      </a:r>
                      <a:endParaRPr lang="fr-FR" sz="2400" dirty="0">
                        <a:effectLst/>
                        <a:latin typeface="Calibri" panose="020F0502020204030204" pitchFamily="34" charset="0"/>
                        <a:ea typeface="Batang" panose="02030600000101010101" pitchFamily="18" charset="-127"/>
                        <a:cs typeface="Times New Roman" panose="02020603050405020304" pitchFamily="18" charset="0"/>
                      </a:endParaRPr>
                    </a:p>
                  </a:txBody>
                  <a:tcPr marL="67244" marR="67244" marT="0" marB="0">
                    <a:lnT w="28575" cap="flat" cmpd="sng" algn="ctr">
                      <a:solidFill>
                        <a:schemeClr val="tx1"/>
                      </a:solidFill>
                      <a:prstDash val="solid"/>
                      <a:round/>
                      <a:headEnd type="none" w="med" len="med"/>
                      <a:tailEnd type="none" w="med" len="med"/>
                    </a:lnT>
                  </a:tcPr>
                </a:tc>
                <a:tc>
                  <a:txBody>
                    <a:bodyPr/>
                    <a:lstStyle/>
                    <a:p>
                      <a:pPr algn="ctr">
                        <a:lnSpc>
                          <a:spcPct val="115000"/>
                        </a:lnSpc>
                        <a:spcAft>
                          <a:spcPts val="0"/>
                        </a:spcAft>
                      </a:pPr>
                      <a:r>
                        <a:rPr lang="en-GB" sz="1600" b="1" dirty="0">
                          <a:effectLst/>
                        </a:rPr>
                        <a:t>1.8</a:t>
                      </a:r>
                      <a:r>
                        <a:rPr lang="en-GB" sz="1600" dirty="0">
                          <a:effectLst/>
                        </a:rPr>
                        <a:t> [1.6 – 2.0]</a:t>
                      </a:r>
                      <a:endParaRPr lang="fr-FR" sz="2400" dirty="0">
                        <a:effectLst/>
                        <a:latin typeface="Calibri" panose="020F0502020204030204" pitchFamily="34" charset="0"/>
                        <a:ea typeface="Batang" panose="02030600000101010101" pitchFamily="18" charset="-127"/>
                        <a:cs typeface="Times New Roman" panose="02020603050405020304" pitchFamily="18" charset="0"/>
                      </a:endParaRPr>
                    </a:p>
                  </a:txBody>
                  <a:tcPr marL="67244" marR="67244" marT="0" marB="0">
                    <a:lnT w="28575" cap="flat" cmpd="sng" algn="ctr">
                      <a:solidFill>
                        <a:schemeClr val="tx1"/>
                      </a:solidFill>
                      <a:prstDash val="solid"/>
                      <a:round/>
                      <a:headEnd type="none" w="med" len="med"/>
                      <a:tailEnd type="none" w="med" len="med"/>
                    </a:lnT>
                  </a:tcPr>
                </a:tc>
                <a:tc>
                  <a:txBody>
                    <a:bodyPr/>
                    <a:lstStyle/>
                    <a:p>
                      <a:pPr algn="ctr">
                        <a:lnSpc>
                          <a:spcPct val="115000"/>
                        </a:lnSpc>
                        <a:spcAft>
                          <a:spcPts val="0"/>
                        </a:spcAft>
                      </a:pPr>
                      <a:r>
                        <a:rPr lang="en-GB" sz="1600" b="1" dirty="0">
                          <a:effectLst/>
                        </a:rPr>
                        <a:t>2.2</a:t>
                      </a:r>
                      <a:r>
                        <a:rPr lang="en-GB" sz="1600" dirty="0">
                          <a:effectLst/>
                        </a:rPr>
                        <a:t> [2.0 – 2.3]</a:t>
                      </a:r>
                      <a:endParaRPr lang="fr-FR" sz="2400" dirty="0">
                        <a:effectLst/>
                        <a:latin typeface="Calibri" panose="020F0502020204030204" pitchFamily="34" charset="0"/>
                        <a:ea typeface="Batang" panose="02030600000101010101" pitchFamily="18" charset="-127"/>
                        <a:cs typeface="Times New Roman" panose="02020603050405020304" pitchFamily="18" charset="0"/>
                      </a:endParaRPr>
                    </a:p>
                  </a:txBody>
                  <a:tcPr marL="67244" marR="67244" marT="0" marB="0">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666056441"/>
                  </a:ext>
                </a:extLst>
              </a:tr>
              <a:tr h="145572">
                <a:tc>
                  <a:txBody>
                    <a:bodyPr/>
                    <a:lstStyle/>
                    <a:p>
                      <a:pPr>
                        <a:lnSpc>
                          <a:spcPct val="115000"/>
                        </a:lnSpc>
                        <a:spcAft>
                          <a:spcPts val="0"/>
                        </a:spcAft>
                      </a:pPr>
                      <a:r>
                        <a:rPr lang="en-GB" sz="1600" cap="all" dirty="0">
                          <a:effectLst/>
                        </a:rPr>
                        <a:t>R</a:t>
                      </a:r>
                      <a:r>
                        <a:rPr lang="en-GB" sz="1600" cap="all" baseline="30000" dirty="0">
                          <a:effectLst/>
                        </a:rPr>
                        <a:t>2</a:t>
                      </a:r>
                      <a:endParaRPr lang="fr-FR" sz="2400" dirty="0">
                        <a:solidFill>
                          <a:sysClr val="windowText" lastClr="000000"/>
                        </a:solidFill>
                        <a:effectLst/>
                        <a:latin typeface="Calibri" panose="020F0502020204030204" pitchFamily="34" charset="0"/>
                        <a:ea typeface="Batang" panose="02030600000101010101" pitchFamily="18" charset="-127"/>
                        <a:cs typeface="Times New Roman" panose="02020603050405020304" pitchFamily="18" charset="0"/>
                      </a:endParaRPr>
                    </a:p>
                  </a:txBody>
                  <a:tcPr marL="67244" marR="67244"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en-GB" sz="1600" dirty="0">
                          <a:effectLst/>
                        </a:rPr>
                        <a:t>0.80</a:t>
                      </a:r>
                      <a:r>
                        <a:rPr lang="en-GB" sz="1600" baseline="30000" dirty="0">
                          <a:effectLst/>
                        </a:rPr>
                        <a:t>***</a:t>
                      </a:r>
                      <a:endParaRPr lang="fr-FR" sz="2400" dirty="0">
                        <a:effectLst/>
                        <a:latin typeface="Calibri" panose="020F0502020204030204" pitchFamily="34" charset="0"/>
                        <a:ea typeface="Batang" panose="02030600000101010101" pitchFamily="18" charset="-127"/>
                        <a:cs typeface="Times New Roman" panose="02020603050405020304" pitchFamily="18" charset="0"/>
                      </a:endParaRPr>
                    </a:p>
                  </a:txBody>
                  <a:tcPr marL="67244" marR="67244" marT="0" marB="0">
                    <a:lnL w="28575" cap="flat" cmpd="sng" algn="ctr">
                      <a:solidFill>
                        <a:schemeClr val="tx1"/>
                      </a:solidFill>
                      <a:prstDash val="solid"/>
                      <a:round/>
                      <a:headEnd type="none" w="med" len="med"/>
                      <a:tailEnd type="none" w="med" len="med"/>
                    </a:lnL>
                  </a:tcPr>
                </a:tc>
                <a:tc>
                  <a:txBody>
                    <a:bodyPr/>
                    <a:lstStyle/>
                    <a:p>
                      <a:pPr algn="ctr">
                        <a:lnSpc>
                          <a:spcPct val="115000"/>
                        </a:lnSpc>
                        <a:spcAft>
                          <a:spcPts val="0"/>
                        </a:spcAft>
                      </a:pPr>
                      <a:r>
                        <a:rPr lang="en-GB" sz="1600">
                          <a:effectLst/>
                        </a:rPr>
                        <a:t>0.75</a:t>
                      </a:r>
                      <a:r>
                        <a:rPr lang="en-GB" sz="1600" baseline="30000">
                          <a:effectLst/>
                        </a:rPr>
                        <a:t>***</a:t>
                      </a:r>
                      <a:endParaRPr lang="fr-FR" sz="2400">
                        <a:effectLst/>
                        <a:latin typeface="Calibri" panose="020F0502020204030204" pitchFamily="34" charset="0"/>
                        <a:ea typeface="Batang" panose="02030600000101010101" pitchFamily="18" charset="-127"/>
                        <a:cs typeface="Times New Roman" panose="02020603050405020304" pitchFamily="18" charset="0"/>
                      </a:endParaRPr>
                    </a:p>
                  </a:txBody>
                  <a:tcPr marL="67244" marR="67244" marT="0" marB="0"/>
                </a:tc>
                <a:tc>
                  <a:txBody>
                    <a:bodyPr/>
                    <a:lstStyle/>
                    <a:p>
                      <a:pPr algn="ctr">
                        <a:lnSpc>
                          <a:spcPct val="115000"/>
                        </a:lnSpc>
                        <a:spcAft>
                          <a:spcPts val="0"/>
                        </a:spcAft>
                      </a:pPr>
                      <a:r>
                        <a:rPr lang="en-GB" sz="1600">
                          <a:effectLst/>
                        </a:rPr>
                        <a:t>0.65</a:t>
                      </a:r>
                      <a:r>
                        <a:rPr lang="en-GB" sz="1600" baseline="30000">
                          <a:effectLst/>
                        </a:rPr>
                        <a:t>***</a:t>
                      </a:r>
                      <a:endParaRPr lang="fr-FR" sz="2400">
                        <a:effectLst/>
                        <a:latin typeface="Calibri" panose="020F0502020204030204" pitchFamily="34" charset="0"/>
                        <a:ea typeface="Batang" panose="02030600000101010101" pitchFamily="18" charset="-127"/>
                        <a:cs typeface="Times New Roman" panose="02020603050405020304" pitchFamily="18" charset="0"/>
                      </a:endParaRPr>
                    </a:p>
                  </a:txBody>
                  <a:tcPr marL="67244" marR="67244" marT="0" marB="0"/>
                </a:tc>
                <a:tc>
                  <a:txBody>
                    <a:bodyPr/>
                    <a:lstStyle/>
                    <a:p>
                      <a:pPr algn="ctr">
                        <a:lnSpc>
                          <a:spcPct val="115000"/>
                        </a:lnSpc>
                        <a:spcAft>
                          <a:spcPts val="0"/>
                        </a:spcAft>
                      </a:pPr>
                      <a:r>
                        <a:rPr lang="en-GB" sz="1600">
                          <a:effectLst/>
                        </a:rPr>
                        <a:t>0.65</a:t>
                      </a:r>
                      <a:r>
                        <a:rPr lang="en-GB" sz="1600" baseline="30000">
                          <a:effectLst/>
                        </a:rPr>
                        <a:t>***</a:t>
                      </a:r>
                      <a:endParaRPr lang="fr-FR" sz="2400">
                        <a:effectLst/>
                        <a:latin typeface="Calibri" panose="020F0502020204030204" pitchFamily="34" charset="0"/>
                        <a:ea typeface="Batang" panose="02030600000101010101" pitchFamily="18" charset="-127"/>
                        <a:cs typeface="Times New Roman" panose="02020603050405020304" pitchFamily="18" charset="0"/>
                      </a:endParaRPr>
                    </a:p>
                  </a:txBody>
                  <a:tcPr marL="67244" marR="67244" marT="0" marB="0"/>
                </a:tc>
                <a:tc>
                  <a:txBody>
                    <a:bodyPr/>
                    <a:lstStyle/>
                    <a:p>
                      <a:pPr algn="ctr">
                        <a:lnSpc>
                          <a:spcPct val="115000"/>
                        </a:lnSpc>
                        <a:spcAft>
                          <a:spcPts val="0"/>
                        </a:spcAft>
                      </a:pPr>
                      <a:r>
                        <a:rPr lang="en-GB" sz="1600">
                          <a:effectLst/>
                        </a:rPr>
                        <a:t>0.77</a:t>
                      </a:r>
                      <a:r>
                        <a:rPr lang="en-GB" sz="1600" baseline="30000">
                          <a:effectLst/>
                        </a:rPr>
                        <a:t>***</a:t>
                      </a:r>
                      <a:endParaRPr lang="fr-FR" sz="2400">
                        <a:effectLst/>
                        <a:latin typeface="Calibri" panose="020F0502020204030204" pitchFamily="34" charset="0"/>
                        <a:ea typeface="Batang" panose="02030600000101010101" pitchFamily="18" charset="-127"/>
                        <a:cs typeface="Times New Roman" panose="02020603050405020304" pitchFamily="18" charset="0"/>
                      </a:endParaRPr>
                    </a:p>
                  </a:txBody>
                  <a:tcPr marL="67244" marR="67244" marT="0" marB="0">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632294937"/>
                  </a:ext>
                </a:extLst>
              </a:tr>
              <a:tr h="206529">
                <a:tc>
                  <a:txBody>
                    <a:bodyPr/>
                    <a:lstStyle/>
                    <a:p>
                      <a:pPr>
                        <a:lnSpc>
                          <a:spcPct val="115000"/>
                        </a:lnSpc>
                        <a:spcAft>
                          <a:spcPts val="0"/>
                        </a:spcAft>
                      </a:pPr>
                      <a:r>
                        <a:rPr lang="en-GB" sz="1600" i="1" cap="all" dirty="0">
                          <a:effectLst/>
                        </a:rPr>
                        <a:t>N</a:t>
                      </a:r>
                      <a:endParaRPr lang="fr-FR" sz="2400" i="1" dirty="0">
                        <a:solidFill>
                          <a:sysClr val="windowText" lastClr="000000"/>
                        </a:solidFill>
                        <a:effectLst/>
                        <a:latin typeface="Calibri" panose="020F0502020204030204" pitchFamily="34" charset="0"/>
                        <a:ea typeface="Batang" panose="02030600000101010101" pitchFamily="18" charset="-127"/>
                        <a:cs typeface="Times New Roman" panose="02020603050405020304" pitchFamily="18" charset="0"/>
                      </a:endParaRPr>
                    </a:p>
                  </a:txBody>
                  <a:tcPr marL="67244" marR="67244"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600" dirty="0">
                          <a:effectLst/>
                        </a:rPr>
                        <a:t>240</a:t>
                      </a:r>
                      <a:endParaRPr lang="fr-FR" sz="2400" dirty="0">
                        <a:effectLst/>
                        <a:latin typeface="Calibri" panose="020F0502020204030204" pitchFamily="34" charset="0"/>
                        <a:ea typeface="Batang" panose="02030600000101010101" pitchFamily="18" charset="-127"/>
                        <a:cs typeface="Times New Roman" panose="02020603050405020304" pitchFamily="18" charset="0"/>
                      </a:endParaRPr>
                    </a:p>
                  </a:txBody>
                  <a:tcPr marL="67244" marR="67244" marT="0" marB="0">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600" dirty="0">
                          <a:effectLst/>
                        </a:rPr>
                        <a:t>204</a:t>
                      </a:r>
                      <a:endParaRPr lang="fr-FR" sz="2400" dirty="0">
                        <a:effectLst/>
                        <a:latin typeface="Calibri" panose="020F0502020204030204" pitchFamily="34" charset="0"/>
                        <a:ea typeface="Batang" panose="02030600000101010101" pitchFamily="18" charset="-127"/>
                        <a:cs typeface="Times New Roman" panose="02020603050405020304" pitchFamily="18" charset="0"/>
                      </a:endParaRPr>
                    </a:p>
                  </a:txBody>
                  <a:tcPr marL="67244" marR="67244" marT="0" marB="0">
                    <a:lnB w="285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600" dirty="0">
                          <a:effectLst/>
                        </a:rPr>
                        <a:t>242</a:t>
                      </a:r>
                      <a:endParaRPr lang="fr-FR" sz="2400" dirty="0">
                        <a:effectLst/>
                        <a:latin typeface="Calibri" panose="020F0502020204030204" pitchFamily="34" charset="0"/>
                        <a:ea typeface="Batang" panose="02030600000101010101" pitchFamily="18" charset="-127"/>
                        <a:cs typeface="Times New Roman" panose="02020603050405020304" pitchFamily="18" charset="0"/>
                      </a:endParaRPr>
                    </a:p>
                  </a:txBody>
                  <a:tcPr marL="67244" marR="67244" marT="0" marB="0">
                    <a:lnB w="285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600" dirty="0">
                          <a:effectLst/>
                        </a:rPr>
                        <a:t>261</a:t>
                      </a:r>
                      <a:endParaRPr lang="fr-FR" sz="2400" dirty="0">
                        <a:effectLst/>
                        <a:latin typeface="Calibri" panose="020F0502020204030204" pitchFamily="34" charset="0"/>
                        <a:ea typeface="Batang" panose="02030600000101010101" pitchFamily="18" charset="-127"/>
                        <a:cs typeface="Times New Roman" panose="02020603050405020304" pitchFamily="18" charset="0"/>
                      </a:endParaRPr>
                    </a:p>
                  </a:txBody>
                  <a:tcPr marL="67244" marR="67244" marT="0" marB="0">
                    <a:lnB w="285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600" dirty="0">
                          <a:effectLst/>
                        </a:rPr>
                        <a:t>311</a:t>
                      </a:r>
                      <a:endParaRPr lang="fr-FR" sz="2400" dirty="0">
                        <a:effectLst/>
                        <a:latin typeface="Calibri" panose="020F0502020204030204" pitchFamily="34" charset="0"/>
                        <a:ea typeface="Batang" panose="02030600000101010101" pitchFamily="18" charset="-127"/>
                        <a:cs typeface="Times New Roman" panose="02020603050405020304" pitchFamily="18" charset="0"/>
                      </a:endParaRPr>
                    </a:p>
                  </a:txBody>
                  <a:tcPr marL="67244" marR="67244" marT="0" marB="0">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6248737"/>
                  </a:ext>
                </a:extLst>
              </a:tr>
              <a:tr h="145572">
                <a:tc>
                  <a:txBody>
                    <a:bodyPr/>
                    <a:lstStyle/>
                    <a:p>
                      <a:pPr>
                        <a:lnSpc>
                          <a:spcPct val="115000"/>
                        </a:lnSpc>
                        <a:spcAft>
                          <a:spcPts val="0"/>
                        </a:spcAft>
                      </a:pPr>
                      <a:r>
                        <a:rPr lang="en-GB" sz="1600" dirty="0" err="1">
                          <a:effectLst/>
                        </a:rPr>
                        <a:t>f</a:t>
                      </a:r>
                      <a:r>
                        <a:rPr lang="en-GB" sz="1600" baseline="-25000" dirty="0" err="1">
                          <a:effectLst/>
                        </a:rPr>
                        <a:t>OC:OM</a:t>
                      </a:r>
                      <a:r>
                        <a:rPr lang="en-GB" sz="1600" cap="all" dirty="0">
                          <a:effectLst/>
                        </a:rPr>
                        <a:t> DJF</a:t>
                      </a:r>
                      <a:endParaRPr lang="fr-FR" sz="2400" dirty="0">
                        <a:solidFill>
                          <a:sysClr val="windowText" lastClr="000000"/>
                        </a:solidFill>
                        <a:effectLst/>
                        <a:latin typeface="Calibri" panose="020F0502020204030204" pitchFamily="34" charset="0"/>
                        <a:ea typeface="Batang" panose="02030600000101010101" pitchFamily="18" charset="-127"/>
                        <a:cs typeface="Times New Roman" panose="02020603050405020304" pitchFamily="18" charset="0"/>
                      </a:endParaRPr>
                    </a:p>
                  </a:txBody>
                  <a:tcPr marL="67244" marR="67244"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algn="ctr">
                        <a:lnSpc>
                          <a:spcPct val="115000"/>
                        </a:lnSpc>
                        <a:spcAft>
                          <a:spcPts val="0"/>
                        </a:spcAft>
                      </a:pPr>
                      <a:r>
                        <a:rPr lang="en-GB" sz="1600" b="1" dirty="0">
                          <a:effectLst/>
                        </a:rPr>
                        <a:t>1.5 </a:t>
                      </a:r>
                      <a:r>
                        <a:rPr lang="en-GB" sz="1600" dirty="0">
                          <a:effectLst/>
                        </a:rPr>
                        <a:t>[1.4 – 1.7]</a:t>
                      </a:r>
                      <a:endParaRPr lang="fr-FR" sz="2400" dirty="0">
                        <a:effectLst/>
                        <a:latin typeface="Calibri" panose="020F0502020204030204" pitchFamily="34" charset="0"/>
                        <a:ea typeface="Batang" panose="02030600000101010101" pitchFamily="18" charset="-127"/>
                        <a:cs typeface="Times New Roman" panose="02020603050405020304" pitchFamily="18" charset="0"/>
                      </a:endParaRPr>
                    </a:p>
                  </a:txBody>
                  <a:tcPr marL="67244" marR="67244" marT="0" marB="0">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tcPr>
                </a:tc>
                <a:tc>
                  <a:txBody>
                    <a:bodyPr/>
                    <a:lstStyle/>
                    <a:p>
                      <a:pPr algn="ctr">
                        <a:lnSpc>
                          <a:spcPct val="115000"/>
                        </a:lnSpc>
                        <a:spcAft>
                          <a:spcPts val="0"/>
                        </a:spcAft>
                      </a:pPr>
                      <a:r>
                        <a:rPr lang="en-GB" sz="1600" b="1" dirty="0">
                          <a:effectLst/>
                        </a:rPr>
                        <a:t>2.6</a:t>
                      </a:r>
                      <a:r>
                        <a:rPr lang="en-GB" sz="1600" dirty="0">
                          <a:effectLst/>
                        </a:rPr>
                        <a:t> [2.2 – 3.0]</a:t>
                      </a:r>
                      <a:endParaRPr lang="fr-FR" sz="2400" dirty="0">
                        <a:effectLst/>
                        <a:latin typeface="Calibri" panose="020F0502020204030204" pitchFamily="34" charset="0"/>
                        <a:ea typeface="Batang" panose="02030600000101010101" pitchFamily="18" charset="-127"/>
                        <a:cs typeface="Times New Roman" panose="02020603050405020304" pitchFamily="18" charset="0"/>
                      </a:endParaRPr>
                    </a:p>
                  </a:txBody>
                  <a:tcPr marL="67244" marR="67244" marT="0" marB="0">
                    <a:lnT w="28575" cap="flat" cmpd="sng" algn="ctr">
                      <a:solidFill>
                        <a:schemeClr val="tx1"/>
                      </a:solidFill>
                      <a:prstDash val="solid"/>
                      <a:round/>
                      <a:headEnd type="none" w="med" len="med"/>
                      <a:tailEnd type="none" w="med" len="med"/>
                    </a:lnT>
                  </a:tcPr>
                </a:tc>
                <a:tc>
                  <a:txBody>
                    <a:bodyPr/>
                    <a:lstStyle/>
                    <a:p>
                      <a:pPr algn="ctr">
                        <a:lnSpc>
                          <a:spcPct val="115000"/>
                        </a:lnSpc>
                        <a:spcAft>
                          <a:spcPts val="0"/>
                        </a:spcAft>
                      </a:pPr>
                      <a:r>
                        <a:rPr lang="en-GB" sz="1600" b="1" dirty="0">
                          <a:effectLst/>
                        </a:rPr>
                        <a:t>2.0</a:t>
                      </a:r>
                      <a:r>
                        <a:rPr lang="en-GB" sz="1600" dirty="0">
                          <a:effectLst/>
                        </a:rPr>
                        <a:t> [1.8 – 2.3]</a:t>
                      </a:r>
                      <a:endParaRPr lang="fr-FR" sz="2400" dirty="0">
                        <a:effectLst/>
                        <a:latin typeface="Calibri" panose="020F0502020204030204" pitchFamily="34" charset="0"/>
                        <a:ea typeface="Batang" panose="02030600000101010101" pitchFamily="18" charset="-127"/>
                        <a:cs typeface="Times New Roman" panose="02020603050405020304" pitchFamily="18" charset="0"/>
                      </a:endParaRPr>
                    </a:p>
                  </a:txBody>
                  <a:tcPr marL="67244" marR="67244" marT="0" marB="0">
                    <a:lnT w="28575" cap="flat" cmpd="sng" algn="ctr">
                      <a:solidFill>
                        <a:schemeClr val="tx1"/>
                      </a:solidFill>
                      <a:prstDash val="solid"/>
                      <a:round/>
                      <a:headEnd type="none" w="med" len="med"/>
                      <a:tailEnd type="none" w="med" len="med"/>
                    </a:lnT>
                  </a:tcPr>
                </a:tc>
                <a:tc>
                  <a:txBody>
                    <a:bodyPr/>
                    <a:lstStyle/>
                    <a:p>
                      <a:pPr algn="ctr">
                        <a:lnSpc>
                          <a:spcPct val="115000"/>
                        </a:lnSpc>
                        <a:spcAft>
                          <a:spcPts val="0"/>
                        </a:spcAft>
                      </a:pPr>
                      <a:r>
                        <a:rPr lang="en-GB" sz="1600" b="1" dirty="0">
                          <a:effectLst/>
                        </a:rPr>
                        <a:t>1.3</a:t>
                      </a:r>
                      <a:r>
                        <a:rPr lang="en-GB" sz="1600" dirty="0">
                          <a:effectLst/>
                        </a:rPr>
                        <a:t> [1.0 -1.6]</a:t>
                      </a:r>
                      <a:endParaRPr lang="fr-FR" sz="2400" dirty="0">
                        <a:effectLst/>
                        <a:latin typeface="Calibri" panose="020F0502020204030204" pitchFamily="34" charset="0"/>
                        <a:ea typeface="Batang" panose="02030600000101010101" pitchFamily="18" charset="-127"/>
                        <a:cs typeface="Times New Roman" panose="02020603050405020304" pitchFamily="18" charset="0"/>
                      </a:endParaRPr>
                    </a:p>
                  </a:txBody>
                  <a:tcPr marL="67244" marR="67244" marT="0" marB="0">
                    <a:lnT w="28575" cap="flat" cmpd="sng" algn="ctr">
                      <a:solidFill>
                        <a:schemeClr val="tx1"/>
                      </a:solidFill>
                      <a:prstDash val="solid"/>
                      <a:round/>
                      <a:headEnd type="none" w="med" len="med"/>
                      <a:tailEnd type="none" w="med" len="med"/>
                    </a:lnT>
                  </a:tcPr>
                </a:tc>
                <a:tc>
                  <a:txBody>
                    <a:bodyPr/>
                    <a:lstStyle/>
                    <a:p>
                      <a:pPr algn="ctr">
                        <a:lnSpc>
                          <a:spcPct val="115000"/>
                        </a:lnSpc>
                        <a:spcAft>
                          <a:spcPts val="0"/>
                        </a:spcAft>
                      </a:pPr>
                      <a:r>
                        <a:rPr lang="en-GB" sz="1600" b="1" dirty="0">
                          <a:effectLst/>
                        </a:rPr>
                        <a:t>1.9 </a:t>
                      </a:r>
                      <a:r>
                        <a:rPr lang="en-GB" sz="1600" dirty="0">
                          <a:effectLst/>
                        </a:rPr>
                        <a:t>[1.7 – 2.1]</a:t>
                      </a:r>
                      <a:endParaRPr lang="fr-FR" sz="2400" dirty="0">
                        <a:effectLst/>
                        <a:latin typeface="Calibri" panose="020F0502020204030204" pitchFamily="34" charset="0"/>
                        <a:ea typeface="Batang" panose="02030600000101010101" pitchFamily="18" charset="-127"/>
                        <a:cs typeface="Times New Roman" panose="02020603050405020304" pitchFamily="18" charset="0"/>
                      </a:endParaRPr>
                    </a:p>
                  </a:txBody>
                  <a:tcPr marL="67244" marR="67244" marT="0" marB="0">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836823680"/>
                  </a:ext>
                </a:extLst>
              </a:tr>
              <a:tr h="145572">
                <a:tc>
                  <a:txBody>
                    <a:bodyPr/>
                    <a:lstStyle/>
                    <a:p>
                      <a:pPr>
                        <a:lnSpc>
                          <a:spcPct val="115000"/>
                        </a:lnSpc>
                        <a:spcAft>
                          <a:spcPts val="0"/>
                        </a:spcAft>
                      </a:pPr>
                      <a:r>
                        <a:rPr lang="en-GB" sz="1600" cap="all" dirty="0">
                          <a:effectLst/>
                        </a:rPr>
                        <a:t>R</a:t>
                      </a:r>
                      <a:r>
                        <a:rPr lang="en-GB" sz="1600" cap="all" baseline="30000" dirty="0">
                          <a:effectLst/>
                        </a:rPr>
                        <a:t>2</a:t>
                      </a:r>
                      <a:endParaRPr lang="fr-FR" sz="2400" dirty="0">
                        <a:solidFill>
                          <a:sysClr val="windowText" lastClr="000000"/>
                        </a:solidFill>
                        <a:effectLst/>
                        <a:latin typeface="Calibri" panose="020F0502020204030204" pitchFamily="34" charset="0"/>
                        <a:ea typeface="Batang" panose="02030600000101010101" pitchFamily="18" charset="-127"/>
                        <a:cs typeface="Times New Roman" panose="02020603050405020304" pitchFamily="18" charset="0"/>
                      </a:endParaRPr>
                    </a:p>
                  </a:txBody>
                  <a:tcPr marL="67244" marR="67244"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en-GB" sz="1600" dirty="0">
                          <a:effectLst/>
                        </a:rPr>
                        <a:t>0.88</a:t>
                      </a:r>
                      <a:r>
                        <a:rPr lang="en-GB" sz="1600" baseline="30000" dirty="0">
                          <a:effectLst/>
                        </a:rPr>
                        <a:t>***</a:t>
                      </a:r>
                      <a:endParaRPr lang="fr-FR" sz="2400" dirty="0">
                        <a:effectLst/>
                        <a:latin typeface="Calibri" panose="020F0502020204030204" pitchFamily="34" charset="0"/>
                        <a:ea typeface="Batang" panose="02030600000101010101" pitchFamily="18" charset="-127"/>
                        <a:cs typeface="Times New Roman" panose="02020603050405020304" pitchFamily="18" charset="0"/>
                      </a:endParaRPr>
                    </a:p>
                  </a:txBody>
                  <a:tcPr marL="67244" marR="67244" marT="0" marB="0">
                    <a:lnL w="28575" cap="flat" cmpd="sng" algn="ctr">
                      <a:solidFill>
                        <a:schemeClr val="tx1"/>
                      </a:solidFill>
                      <a:prstDash val="solid"/>
                      <a:round/>
                      <a:headEnd type="none" w="med" len="med"/>
                      <a:tailEnd type="none" w="med" len="med"/>
                    </a:lnL>
                  </a:tcPr>
                </a:tc>
                <a:tc>
                  <a:txBody>
                    <a:bodyPr/>
                    <a:lstStyle/>
                    <a:p>
                      <a:pPr algn="ctr">
                        <a:lnSpc>
                          <a:spcPct val="115000"/>
                        </a:lnSpc>
                        <a:spcAft>
                          <a:spcPts val="0"/>
                        </a:spcAft>
                      </a:pPr>
                      <a:r>
                        <a:rPr lang="en-GB" sz="1600" dirty="0">
                          <a:effectLst/>
                        </a:rPr>
                        <a:t>0.77</a:t>
                      </a:r>
                      <a:r>
                        <a:rPr lang="en-GB" sz="1600" baseline="30000" dirty="0">
                          <a:effectLst/>
                        </a:rPr>
                        <a:t>***</a:t>
                      </a:r>
                      <a:endParaRPr lang="fr-FR" sz="2400" dirty="0">
                        <a:effectLst/>
                        <a:latin typeface="Calibri" panose="020F0502020204030204" pitchFamily="34" charset="0"/>
                        <a:ea typeface="Batang" panose="02030600000101010101" pitchFamily="18" charset="-127"/>
                        <a:cs typeface="Times New Roman" panose="02020603050405020304" pitchFamily="18" charset="0"/>
                      </a:endParaRPr>
                    </a:p>
                  </a:txBody>
                  <a:tcPr marL="67244" marR="67244" marT="0" marB="0"/>
                </a:tc>
                <a:tc>
                  <a:txBody>
                    <a:bodyPr/>
                    <a:lstStyle/>
                    <a:p>
                      <a:pPr algn="ctr">
                        <a:lnSpc>
                          <a:spcPct val="115000"/>
                        </a:lnSpc>
                        <a:spcAft>
                          <a:spcPts val="0"/>
                        </a:spcAft>
                      </a:pPr>
                      <a:r>
                        <a:rPr lang="en-GB" sz="1600">
                          <a:effectLst/>
                        </a:rPr>
                        <a:t>0.80</a:t>
                      </a:r>
                      <a:r>
                        <a:rPr lang="en-GB" sz="1600" baseline="30000">
                          <a:effectLst/>
                        </a:rPr>
                        <a:t>***</a:t>
                      </a:r>
                      <a:endParaRPr lang="fr-FR" sz="2400">
                        <a:effectLst/>
                        <a:latin typeface="Calibri" panose="020F0502020204030204" pitchFamily="34" charset="0"/>
                        <a:ea typeface="Batang" panose="02030600000101010101" pitchFamily="18" charset="-127"/>
                        <a:cs typeface="Times New Roman" panose="02020603050405020304" pitchFamily="18" charset="0"/>
                      </a:endParaRPr>
                    </a:p>
                  </a:txBody>
                  <a:tcPr marL="67244" marR="67244" marT="0" marB="0"/>
                </a:tc>
                <a:tc>
                  <a:txBody>
                    <a:bodyPr/>
                    <a:lstStyle/>
                    <a:p>
                      <a:pPr algn="ctr">
                        <a:lnSpc>
                          <a:spcPct val="115000"/>
                        </a:lnSpc>
                        <a:spcAft>
                          <a:spcPts val="0"/>
                        </a:spcAft>
                      </a:pPr>
                      <a:r>
                        <a:rPr lang="en-GB" sz="1600">
                          <a:effectLst/>
                        </a:rPr>
                        <a:t>0.61</a:t>
                      </a:r>
                      <a:r>
                        <a:rPr lang="en-GB" sz="1600" baseline="30000">
                          <a:effectLst/>
                        </a:rPr>
                        <a:t>***</a:t>
                      </a:r>
                      <a:endParaRPr lang="fr-FR" sz="2400">
                        <a:effectLst/>
                        <a:latin typeface="Calibri" panose="020F0502020204030204" pitchFamily="34" charset="0"/>
                        <a:ea typeface="Batang" panose="02030600000101010101" pitchFamily="18" charset="-127"/>
                        <a:cs typeface="Times New Roman" panose="02020603050405020304" pitchFamily="18" charset="0"/>
                      </a:endParaRPr>
                    </a:p>
                  </a:txBody>
                  <a:tcPr marL="67244" marR="67244" marT="0" marB="0"/>
                </a:tc>
                <a:tc>
                  <a:txBody>
                    <a:bodyPr/>
                    <a:lstStyle/>
                    <a:p>
                      <a:pPr algn="ctr">
                        <a:lnSpc>
                          <a:spcPct val="115000"/>
                        </a:lnSpc>
                        <a:spcAft>
                          <a:spcPts val="0"/>
                        </a:spcAft>
                      </a:pPr>
                      <a:r>
                        <a:rPr lang="en-GB" sz="1600">
                          <a:effectLst/>
                        </a:rPr>
                        <a:t>0.82</a:t>
                      </a:r>
                      <a:r>
                        <a:rPr lang="en-GB" sz="1600" baseline="30000">
                          <a:effectLst/>
                        </a:rPr>
                        <a:t>***</a:t>
                      </a:r>
                      <a:endParaRPr lang="fr-FR" sz="2400">
                        <a:effectLst/>
                        <a:latin typeface="Calibri" panose="020F0502020204030204" pitchFamily="34" charset="0"/>
                        <a:ea typeface="Batang" panose="02030600000101010101" pitchFamily="18" charset="-127"/>
                        <a:cs typeface="Times New Roman" panose="02020603050405020304" pitchFamily="18" charset="0"/>
                      </a:endParaRPr>
                    </a:p>
                  </a:txBody>
                  <a:tcPr marL="67244" marR="67244" marT="0" marB="0">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426135147"/>
                  </a:ext>
                </a:extLst>
              </a:tr>
              <a:tr h="145572">
                <a:tc>
                  <a:txBody>
                    <a:bodyPr/>
                    <a:lstStyle/>
                    <a:p>
                      <a:pPr>
                        <a:lnSpc>
                          <a:spcPct val="115000"/>
                        </a:lnSpc>
                        <a:spcAft>
                          <a:spcPts val="0"/>
                        </a:spcAft>
                      </a:pPr>
                      <a:r>
                        <a:rPr lang="en-GB" sz="1600" i="1" cap="all" dirty="0">
                          <a:effectLst/>
                        </a:rPr>
                        <a:t>N</a:t>
                      </a:r>
                      <a:endParaRPr lang="fr-FR" sz="2400" i="1" dirty="0">
                        <a:solidFill>
                          <a:sysClr val="windowText" lastClr="000000"/>
                        </a:solidFill>
                        <a:effectLst/>
                        <a:latin typeface="Calibri" panose="020F0502020204030204" pitchFamily="34" charset="0"/>
                        <a:ea typeface="Batang" panose="02030600000101010101" pitchFamily="18" charset="-127"/>
                        <a:cs typeface="Times New Roman" panose="02020603050405020304" pitchFamily="18" charset="0"/>
                      </a:endParaRPr>
                    </a:p>
                  </a:txBody>
                  <a:tcPr marL="67244" marR="67244"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600" dirty="0">
                          <a:effectLst/>
                        </a:rPr>
                        <a:t>59</a:t>
                      </a:r>
                      <a:endParaRPr lang="fr-FR" sz="2400" dirty="0">
                        <a:effectLst/>
                        <a:latin typeface="Calibri" panose="020F0502020204030204" pitchFamily="34" charset="0"/>
                        <a:ea typeface="Batang" panose="02030600000101010101" pitchFamily="18" charset="-127"/>
                        <a:cs typeface="Times New Roman" panose="02020603050405020304" pitchFamily="18" charset="0"/>
                      </a:endParaRPr>
                    </a:p>
                  </a:txBody>
                  <a:tcPr marL="67244" marR="67244" marT="0" marB="0">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600" dirty="0">
                          <a:effectLst/>
                        </a:rPr>
                        <a:t>52</a:t>
                      </a:r>
                      <a:endParaRPr lang="fr-FR" sz="2400" dirty="0">
                        <a:effectLst/>
                        <a:latin typeface="Calibri" panose="020F0502020204030204" pitchFamily="34" charset="0"/>
                        <a:ea typeface="Batang" panose="02030600000101010101" pitchFamily="18" charset="-127"/>
                        <a:cs typeface="Times New Roman" panose="02020603050405020304" pitchFamily="18" charset="0"/>
                      </a:endParaRPr>
                    </a:p>
                  </a:txBody>
                  <a:tcPr marL="67244" marR="67244" marT="0" marB="0">
                    <a:lnB w="285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600" dirty="0">
                          <a:effectLst/>
                        </a:rPr>
                        <a:t>64</a:t>
                      </a:r>
                      <a:endParaRPr lang="fr-FR" sz="2400" dirty="0">
                        <a:effectLst/>
                        <a:latin typeface="Calibri" panose="020F0502020204030204" pitchFamily="34" charset="0"/>
                        <a:ea typeface="Batang" panose="02030600000101010101" pitchFamily="18" charset="-127"/>
                        <a:cs typeface="Times New Roman" panose="02020603050405020304" pitchFamily="18" charset="0"/>
                      </a:endParaRPr>
                    </a:p>
                  </a:txBody>
                  <a:tcPr marL="67244" marR="67244" marT="0" marB="0">
                    <a:lnB w="285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600" dirty="0">
                          <a:effectLst/>
                        </a:rPr>
                        <a:t>64</a:t>
                      </a:r>
                      <a:endParaRPr lang="fr-FR" sz="2400" dirty="0">
                        <a:effectLst/>
                        <a:latin typeface="Calibri" panose="020F0502020204030204" pitchFamily="34" charset="0"/>
                        <a:ea typeface="Batang" panose="02030600000101010101" pitchFamily="18" charset="-127"/>
                        <a:cs typeface="Times New Roman" panose="02020603050405020304" pitchFamily="18" charset="0"/>
                      </a:endParaRPr>
                    </a:p>
                  </a:txBody>
                  <a:tcPr marL="67244" marR="67244" marT="0" marB="0">
                    <a:lnB w="285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600" dirty="0">
                          <a:effectLst/>
                        </a:rPr>
                        <a:t>85</a:t>
                      </a:r>
                      <a:endParaRPr lang="fr-FR" sz="2400" dirty="0">
                        <a:effectLst/>
                        <a:latin typeface="Calibri" panose="020F0502020204030204" pitchFamily="34" charset="0"/>
                        <a:ea typeface="Batang" panose="02030600000101010101" pitchFamily="18" charset="-127"/>
                        <a:cs typeface="Times New Roman" panose="02020603050405020304" pitchFamily="18" charset="0"/>
                      </a:endParaRPr>
                    </a:p>
                  </a:txBody>
                  <a:tcPr marL="67244" marR="67244" marT="0" marB="0">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49062551"/>
                  </a:ext>
                </a:extLst>
              </a:tr>
              <a:tr h="145572">
                <a:tc>
                  <a:txBody>
                    <a:bodyPr/>
                    <a:lstStyle/>
                    <a:p>
                      <a:pPr>
                        <a:lnSpc>
                          <a:spcPct val="115000"/>
                        </a:lnSpc>
                        <a:spcAft>
                          <a:spcPts val="0"/>
                        </a:spcAft>
                      </a:pPr>
                      <a:r>
                        <a:rPr lang="en-GB" sz="1600" dirty="0" err="1">
                          <a:effectLst/>
                        </a:rPr>
                        <a:t>f</a:t>
                      </a:r>
                      <a:r>
                        <a:rPr lang="en-GB" sz="1600" baseline="-25000" dirty="0" err="1">
                          <a:effectLst/>
                        </a:rPr>
                        <a:t>OC:OM</a:t>
                      </a:r>
                      <a:r>
                        <a:rPr lang="en-GB" sz="1600" cap="all" dirty="0">
                          <a:effectLst/>
                        </a:rPr>
                        <a:t> MAM</a:t>
                      </a:r>
                      <a:endParaRPr lang="fr-FR" sz="2400" dirty="0">
                        <a:solidFill>
                          <a:sysClr val="windowText" lastClr="000000"/>
                        </a:solidFill>
                        <a:effectLst/>
                        <a:latin typeface="Calibri" panose="020F0502020204030204" pitchFamily="34" charset="0"/>
                        <a:ea typeface="Batang" panose="02030600000101010101" pitchFamily="18" charset="-127"/>
                        <a:cs typeface="Times New Roman" panose="02020603050405020304" pitchFamily="18" charset="0"/>
                      </a:endParaRPr>
                    </a:p>
                  </a:txBody>
                  <a:tcPr marL="67244" marR="67244"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algn="ctr">
                        <a:lnSpc>
                          <a:spcPct val="115000"/>
                        </a:lnSpc>
                        <a:spcAft>
                          <a:spcPts val="0"/>
                        </a:spcAft>
                      </a:pPr>
                      <a:r>
                        <a:rPr lang="en-GB" sz="1600" b="1" dirty="0">
                          <a:effectLst/>
                        </a:rPr>
                        <a:t>2.0</a:t>
                      </a:r>
                      <a:r>
                        <a:rPr lang="en-GB" sz="1600" dirty="0">
                          <a:effectLst/>
                        </a:rPr>
                        <a:t> [1.7 – 2.4]</a:t>
                      </a:r>
                      <a:endParaRPr lang="fr-FR" sz="2400" dirty="0">
                        <a:effectLst/>
                        <a:latin typeface="Calibri" panose="020F0502020204030204" pitchFamily="34" charset="0"/>
                        <a:ea typeface="Batang" panose="02030600000101010101" pitchFamily="18" charset="-127"/>
                        <a:cs typeface="Times New Roman" panose="02020603050405020304" pitchFamily="18" charset="0"/>
                      </a:endParaRPr>
                    </a:p>
                  </a:txBody>
                  <a:tcPr marL="67244" marR="67244" marT="0" marB="0">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tcPr>
                </a:tc>
                <a:tc>
                  <a:txBody>
                    <a:bodyPr/>
                    <a:lstStyle/>
                    <a:p>
                      <a:pPr algn="ctr">
                        <a:lnSpc>
                          <a:spcPct val="115000"/>
                        </a:lnSpc>
                        <a:spcAft>
                          <a:spcPts val="0"/>
                        </a:spcAft>
                      </a:pPr>
                      <a:r>
                        <a:rPr lang="en-GB" sz="1600" b="1" dirty="0">
                          <a:effectLst/>
                        </a:rPr>
                        <a:t>3.4</a:t>
                      </a:r>
                      <a:r>
                        <a:rPr lang="en-GB" sz="1600" dirty="0">
                          <a:effectLst/>
                        </a:rPr>
                        <a:t> [2.9 – 3.9]</a:t>
                      </a:r>
                      <a:endParaRPr lang="fr-FR" sz="2400" dirty="0">
                        <a:effectLst/>
                        <a:latin typeface="Calibri" panose="020F0502020204030204" pitchFamily="34" charset="0"/>
                        <a:ea typeface="Batang" panose="02030600000101010101" pitchFamily="18" charset="-127"/>
                        <a:cs typeface="Times New Roman" panose="02020603050405020304" pitchFamily="18" charset="0"/>
                      </a:endParaRPr>
                    </a:p>
                  </a:txBody>
                  <a:tcPr marL="67244" marR="67244" marT="0" marB="0">
                    <a:lnT w="28575" cap="flat" cmpd="sng" algn="ctr">
                      <a:solidFill>
                        <a:schemeClr val="tx1"/>
                      </a:solidFill>
                      <a:prstDash val="solid"/>
                      <a:round/>
                      <a:headEnd type="none" w="med" len="med"/>
                      <a:tailEnd type="none" w="med" len="med"/>
                    </a:lnT>
                  </a:tcPr>
                </a:tc>
                <a:tc>
                  <a:txBody>
                    <a:bodyPr/>
                    <a:lstStyle/>
                    <a:p>
                      <a:pPr algn="ctr">
                        <a:lnSpc>
                          <a:spcPct val="115000"/>
                        </a:lnSpc>
                        <a:spcAft>
                          <a:spcPts val="0"/>
                        </a:spcAft>
                      </a:pPr>
                      <a:r>
                        <a:rPr lang="en-GB" sz="1600" b="1" dirty="0">
                          <a:effectLst/>
                        </a:rPr>
                        <a:t>1.7</a:t>
                      </a:r>
                      <a:r>
                        <a:rPr lang="en-GB" sz="1600" dirty="0">
                          <a:effectLst/>
                        </a:rPr>
                        <a:t> [1.3 – 2.1]</a:t>
                      </a:r>
                      <a:endParaRPr lang="fr-FR" sz="2400" dirty="0">
                        <a:effectLst/>
                        <a:latin typeface="Calibri" panose="020F0502020204030204" pitchFamily="34" charset="0"/>
                        <a:ea typeface="Batang" panose="02030600000101010101" pitchFamily="18" charset="-127"/>
                        <a:cs typeface="Times New Roman" panose="02020603050405020304" pitchFamily="18" charset="0"/>
                      </a:endParaRPr>
                    </a:p>
                  </a:txBody>
                  <a:tcPr marL="67244" marR="67244" marT="0" marB="0">
                    <a:lnT w="28575" cap="flat" cmpd="sng" algn="ctr">
                      <a:solidFill>
                        <a:schemeClr val="tx1"/>
                      </a:solidFill>
                      <a:prstDash val="solid"/>
                      <a:round/>
                      <a:headEnd type="none" w="med" len="med"/>
                      <a:tailEnd type="none" w="med" len="med"/>
                    </a:lnT>
                  </a:tcPr>
                </a:tc>
                <a:tc>
                  <a:txBody>
                    <a:bodyPr/>
                    <a:lstStyle/>
                    <a:p>
                      <a:pPr algn="ctr">
                        <a:lnSpc>
                          <a:spcPct val="115000"/>
                        </a:lnSpc>
                        <a:spcAft>
                          <a:spcPts val="0"/>
                        </a:spcAft>
                      </a:pPr>
                      <a:r>
                        <a:rPr lang="en-GB" sz="1600" b="1" dirty="0">
                          <a:effectLst/>
                        </a:rPr>
                        <a:t>1.9</a:t>
                      </a:r>
                      <a:r>
                        <a:rPr lang="en-GB" sz="1600" dirty="0">
                          <a:effectLst/>
                        </a:rPr>
                        <a:t> [1.5 – 2.3]</a:t>
                      </a:r>
                      <a:endParaRPr lang="fr-FR" sz="2400" dirty="0">
                        <a:effectLst/>
                        <a:latin typeface="Calibri" panose="020F0502020204030204" pitchFamily="34" charset="0"/>
                        <a:ea typeface="Batang" panose="02030600000101010101" pitchFamily="18" charset="-127"/>
                        <a:cs typeface="Times New Roman" panose="02020603050405020304" pitchFamily="18" charset="0"/>
                      </a:endParaRPr>
                    </a:p>
                  </a:txBody>
                  <a:tcPr marL="67244" marR="67244" marT="0" marB="0">
                    <a:lnT w="28575" cap="flat" cmpd="sng" algn="ctr">
                      <a:solidFill>
                        <a:schemeClr val="tx1"/>
                      </a:solidFill>
                      <a:prstDash val="solid"/>
                      <a:round/>
                      <a:headEnd type="none" w="med" len="med"/>
                      <a:tailEnd type="none" w="med" len="med"/>
                    </a:lnT>
                  </a:tcPr>
                </a:tc>
                <a:tc>
                  <a:txBody>
                    <a:bodyPr/>
                    <a:lstStyle/>
                    <a:p>
                      <a:pPr algn="ctr">
                        <a:lnSpc>
                          <a:spcPct val="115000"/>
                        </a:lnSpc>
                        <a:spcAft>
                          <a:spcPts val="0"/>
                        </a:spcAft>
                      </a:pPr>
                      <a:r>
                        <a:rPr lang="en-GB" sz="1600" b="1" dirty="0">
                          <a:effectLst/>
                        </a:rPr>
                        <a:t>2.8</a:t>
                      </a:r>
                      <a:r>
                        <a:rPr lang="en-GB" sz="1600" dirty="0">
                          <a:effectLst/>
                        </a:rPr>
                        <a:t> [2.5 – 3.2]</a:t>
                      </a:r>
                      <a:endParaRPr lang="fr-FR" sz="2400" dirty="0">
                        <a:effectLst/>
                        <a:latin typeface="Calibri" panose="020F0502020204030204" pitchFamily="34" charset="0"/>
                        <a:ea typeface="Batang" panose="02030600000101010101" pitchFamily="18" charset="-127"/>
                        <a:cs typeface="Times New Roman" panose="02020603050405020304" pitchFamily="18" charset="0"/>
                      </a:endParaRPr>
                    </a:p>
                  </a:txBody>
                  <a:tcPr marL="67244" marR="67244" marT="0" marB="0">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035018158"/>
                  </a:ext>
                </a:extLst>
              </a:tr>
              <a:tr h="145572">
                <a:tc>
                  <a:txBody>
                    <a:bodyPr/>
                    <a:lstStyle/>
                    <a:p>
                      <a:pPr>
                        <a:lnSpc>
                          <a:spcPct val="115000"/>
                        </a:lnSpc>
                        <a:spcAft>
                          <a:spcPts val="0"/>
                        </a:spcAft>
                      </a:pPr>
                      <a:r>
                        <a:rPr lang="en-GB" sz="1600" cap="all" dirty="0">
                          <a:effectLst/>
                        </a:rPr>
                        <a:t>R</a:t>
                      </a:r>
                      <a:r>
                        <a:rPr lang="en-GB" sz="1600" cap="all" baseline="30000" dirty="0">
                          <a:effectLst/>
                        </a:rPr>
                        <a:t>2</a:t>
                      </a:r>
                      <a:endParaRPr lang="fr-FR" sz="2400" dirty="0">
                        <a:solidFill>
                          <a:sysClr val="windowText" lastClr="000000"/>
                        </a:solidFill>
                        <a:effectLst/>
                        <a:latin typeface="Calibri" panose="020F0502020204030204" pitchFamily="34" charset="0"/>
                        <a:ea typeface="Batang" panose="02030600000101010101" pitchFamily="18" charset="-127"/>
                        <a:cs typeface="Times New Roman" panose="02020603050405020304" pitchFamily="18" charset="0"/>
                      </a:endParaRPr>
                    </a:p>
                  </a:txBody>
                  <a:tcPr marL="67244" marR="67244"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en-GB" sz="1600" dirty="0">
                          <a:effectLst/>
                        </a:rPr>
                        <a:t>0.65</a:t>
                      </a:r>
                      <a:r>
                        <a:rPr lang="en-GB" sz="1600" baseline="30000" dirty="0">
                          <a:effectLst/>
                        </a:rPr>
                        <a:t>***</a:t>
                      </a:r>
                      <a:endParaRPr lang="fr-FR" sz="2400" dirty="0">
                        <a:effectLst/>
                        <a:latin typeface="Calibri" panose="020F0502020204030204" pitchFamily="34" charset="0"/>
                        <a:ea typeface="Batang" panose="02030600000101010101" pitchFamily="18" charset="-127"/>
                        <a:cs typeface="Times New Roman" panose="02020603050405020304" pitchFamily="18" charset="0"/>
                      </a:endParaRPr>
                    </a:p>
                  </a:txBody>
                  <a:tcPr marL="67244" marR="67244" marT="0" marB="0">
                    <a:lnL w="28575" cap="flat" cmpd="sng" algn="ctr">
                      <a:solidFill>
                        <a:schemeClr val="tx1"/>
                      </a:solidFill>
                      <a:prstDash val="solid"/>
                      <a:round/>
                      <a:headEnd type="none" w="med" len="med"/>
                      <a:tailEnd type="none" w="med" len="med"/>
                    </a:lnL>
                  </a:tcPr>
                </a:tc>
                <a:tc>
                  <a:txBody>
                    <a:bodyPr/>
                    <a:lstStyle/>
                    <a:p>
                      <a:pPr algn="ctr">
                        <a:lnSpc>
                          <a:spcPct val="115000"/>
                        </a:lnSpc>
                        <a:spcAft>
                          <a:spcPts val="0"/>
                        </a:spcAft>
                      </a:pPr>
                      <a:r>
                        <a:rPr lang="en-GB" sz="1600">
                          <a:effectLst/>
                        </a:rPr>
                        <a:t>0.84</a:t>
                      </a:r>
                      <a:r>
                        <a:rPr lang="en-GB" sz="1600" baseline="30000">
                          <a:effectLst/>
                        </a:rPr>
                        <a:t>***</a:t>
                      </a:r>
                      <a:endParaRPr lang="fr-FR" sz="2400">
                        <a:effectLst/>
                        <a:latin typeface="Calibri" panose="020F0502020204030204" pitchFamily="34" charset="0"/>
                        <a:ea typeface="Batang" panose="02030600000101010101" pitchFamily="18" charset="-127"/>
                        <a:cs typeface="Times New Roman" panose="02020603050405020304" pitchFamily="18" charset="0"/>
                      </a:endParaRPr>
                    </a:p>
                  </a:txBody>
                  <a:tcPr marL="67244" marR="67244" marT="0" marB="0"/>
                </a:tc>
                <a:tc>
                  <a:txBody>
                    <a:bodyPr/>
                    <a:lstStyle/>
                    <a:p>
                      <a:pPr algn="ctr">
                        <a:lnSpc>
                          <a:spcPct val="115000"/>
                        </a:lnSpc>
                        <a:spcAft>
                          <a:spcPts val="0"/>
                        </a:spcAft>
                      </a:pPr>
                      <a:r>
                        <a:rPr lang="en-GB" sz="1600" dirty="0">
                          <a:effectLst/>
                        </a:rPr>
                        <a:t>0.59</a:t>
                      </a:r>
                      <a:r>
                        <a:rPr lang="en-GB" sz="1600" baseline="30000" dirty="0">
                          <a:effectLst/>
                        </a:rPr>
                        <a:t>***</a:t>
                      </a:r>
                      <a:endParaRPr lang="fr-FR" sz="2400" dirty="0">
                        <a:effectLst/>
                        <a:latin typeface="Calibri" panose="020F0502020204030204" pitchFamily="34" charset="0"/>
                        <a:ea typeface="Batang" panose="02030600000101010101" pitchFamily="18" charset="-127"/>
                        <a:cs typeface="Times New Roman" panose="02020603050405020304" pitchFamily="18" charset="0"/>
                      </a:endParaRPr>
                    </a:p>
                  </a:txBody>
                  <a:tcPr marL="67244" marR="67244" marT="0" marB="0"/>
                </a:tc>
                <a:tc>
                  <a:txBody>
                    <a:bodyPr/>
                    <a:lstStyle/>
                    <a:p>
                      <a:pPr algn="ctr">
                        <a:lnSpc>
                          <a:spcPct val="115000"/>
                        </a:lnSpc>
                        <a:spcAft>
                          <a:spcPts val="0"/>
                        </a:spcAft>
                      </a:pPr>
                      <a:r>
                        <a:rPr lang="en-GB" sz="1600">
                          <a:effectLst/>
                        </a:rPr>
                        <a:t>0.65</a:t>
                      </a:r>
                      <a:r>
                        <a:rPr lang="en-GB" sz="1600" baseline="30000">
                          <a:effectLst/>
                        </a:rPr>
                        <a:t>***</a:t>
                      </a:r>
                      <a:endParaRPr lang="fr-FR" sz="2400">
                        <a:effectLst/>
                        <a:latin typeface="Calibri" panose="020F0502020204030204" pitchFamily="34" charset="0"/>
                        <a:ea typeface="Batang" panose="02030600000101010101" pitchFamily="18" charset="-127"/>
                        <a:cs typeface="Times New Roman" panose="02020603050405020304" pitchFamily="18" charset="0"/>
                      </a:endParaRPr>
                    </a:p>
                  </a:txBody>
                  <a:tcPr marL="67244" marR="67244" marT="0" marB="0"/>
                </a:tc>
                <a:tc>
                  <a:txBody>
                    <a:bodyPr/>
                    <a:lstStyle/>
                    <a:p>
                      <a:pPr algn="ctr">
                        <a:lnSpc>
                          <a:spcPct val="115000"/>
                        </a:lnSpc>
                        <a:spcAft>
                          <a:spcPts val="0"/>
                        </a:spcAft>
                      </a:pPr>
                      <a:r>
                        <a:rPr lang="en-GB" sz="1600">
                          <a:effectLst/>
                        </a:rPr>
                        <a:t>0.80</a:t>
                      </a:r>
                      <a:r>
                        <a:rPr lang="en-GB" sz="1600" baseline="30000">
                          <a:effectLst/>
                        </a:rPr>
                        <a:t>***</a:t>
                      </a:r>
                      <a:endParaRPr lang="fr-FR" sz="2400">
                        <a:effectLst/>
                        <a:latin typeface="Calibri" panose="020F0502020204030204" pitchFamily="34" charset="0"/>
                        <a:ea typeface="Batang" panose="02030600000101010101" pitchFamily="18" charset="-127"/>
                        <a:cs typeface="Times New Roman" panose="02020603050405020304" pitchFamily="18" charset="0"/>
                      </a:endParaRPr>
                    </a:p>
                  </a:txBody>
                  <a:tcPr marL="67244" marR="67244" marT="0" marB="0">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509091053"/>
                  </a:ext>
                </a:extLst>
              </a:tr>
              <a:tr h="145572">
                <a:tc>
                  <a:txBody>
                    <a:bodyPr/>
                    <a:lstStyle/>
                    <a:p>
                      <a:pPr>
                        <a:lnSpc>
                          <a:spcPct val="115000"/>
                        </a:lnSpc>
                        <a:spcAft>
                          <a:spcPts val="0"/>
                        </a:spcAft>
                      </a:pPr>
                      <a:r>
                        <a:rPr lang="en-GB" sz="1600" i="1" cap="all" dirty="0">
                          <a:effectLst/>
                        </a:rPr>
                        <a:t>N</a:t>
                      </a:r>
                      <a:endParaRPr lang="fr-FR" sz="2400" i="1" dirty="0">
                        <a:solidFill>
                          <a:sysClr val="windowText" lastClr="000000"/>
                        </a:solidFill>
                        <a:effectLst/>
                        <a:latin typeface="Calibri" panose="020F0502020204030204" pitchFamily="34" charset="0"/>
                        <a:ea typeface="Batang" panose="02030600000101010101" pitchFamily="18" charset="-127"/>
                        <a:cs typeface="Times New Roman" panose="02020603050405020304" pitchFamily="18" charset="0"/>
                      </a:endParaRPr>
                    </a:p>
                  </a:txBody>
                  <a:tcPr marL="67244" marR="67244"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600" dirty="0">
                          <a:effectLst/>
                        </a:rPr>
                        <a:t>68</a:t>
                      </a:r>
                      <a:endParaRPr lang="fr-FR" sz="2400" dirty="0">
                        <a:effectLst/>
                        <a:latin typeface="Calibri" panose="020F0502020204030204" pitchFamily="34" charset="0"/>
                        <a:ea typeface="Batang" panose="02030600000101010101" pitchFamily="18" charset="-127"/>
                        <a:cs typeface="Times New Roman" panose="02020603050405020304" pitchFamily="18" charset="0"/>
                      </a:endParaRPr>
                    </a:p>
                  </a:txBody>
                  <a:tcPr marL="67244" marR="67244" marT="0" marB="0">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600">
                          <a:effectLst/>
                        </a:rPr>
                        <a:t>45</a:t>
                      </a:r>
                      <a:endParaRPr lang="fr-FR" sz="2400">
                        <a:effectLst/>
                        <a:latin typeface="Calibri" panose="020F0502020204030204" pitchFamily="34" charset="0"/>
                        <a:ea typeface="Batang" panose="02030600000101010101" pitchFamily="18" charset="-127"/>
                        <a:cs typeface="Times New Roman" panose="02020603050405020304" pitchFamily="18" charset="0"/>
                      </a:endParaRPr>
                    </a:p>
                  </a:txBody>
                  <a:tcPr marL="67244" marR="67244" marT="0" marB="0">
                    <a:lnB w="285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600" dirty="0">
                          <a:effectLst/>
                        </a:rPr>
                        <a:t>57</a:t>
                      </a:r>
                      <a:endParaRPr lang="fr-FR" sz="2400" dirty="0">
                        <a:effectLst/>
                        <a:latin typeface="Calibri" panose="020F0502020204030204" pitchFamily="34" charset="0"/>
                        <a:ea typeface="Batang" panose="02030600000101010101" pitchFamily="18" charset="-127"/>
                        <a:cs typeface="Times New Roman" panose="02020603050405020304" pitchFamily="18" charset="0"/>
                      </a:endParaRPr>
                    </a:p>
                  </a:txBody>
                  <a:tcPr marL="67244" marR="67244" marT="0" marB="0">
                    <a:lnB w="285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600" dirty="0">
                          <a:effectLst/>
                        </a:rPr>
                        <a:t>55</a:t>
                      </a:r>
                      <a:endParaRPr lang="fr-FR" sz="2400" dirty="0">
                        <a:effectLst/>
                        <a:latin typeface="Calibri" panose="020F0502020204030204" pitchFamily="34" charset="0"/>
                        <a:ea typeface="Batang" panose="02030600000101010101" pitchFamily="18" charset="-127"/>
                        <a:cs typeface="Times New Roman" panose="02020603050405020304" pitchFamily="18" charset="0"/>
                      </a:endParaRPr>
                    </a:p>
                  </a:txBody>
                  <a:tcPr marL="67244" marR="67244" marT="0" marB="0">
                    <a:lnB w="285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600" dirty="0">
                          <a:effectLst/>
                        </a:rPr>
                        <a:t>69</a:t>
                      </a:r>
                      <a:endParaRPr lang="fr-FR" sz="2400" dirty="0">
                        <a:effectLst/>
                        <a:latin typeface="Calibri" panose="020F0502020204030204" pitchFamily="34" charset="0"/>
                        <a:ea typeface="Batang" panose="02030600000101010101" pitchFamily="18" charset="-127"/>
                        <a:cs typeface="Times New Roman" panose="02020603050405020304" pitchFamily="18" charset="0"/>
                      </a:endParaRPr>
                    </a:p>
                  </a:txBody>
                  <a:tcPr marL="67244" marR="67244" marT="0" marB="0">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41824823"/>
                  </a:ext>
                </a:extLst>
              </a:tr>
              <a:tr h="145572">
                <a:tc>
                  <a:txBody>
                    <a:bodyPr/>
                    <a:lstStyle/>
                    <a:p>
                      <a:pPr>
                        <a:lnSpc>
                          <a:spcPct val="115000"/>
                        </a:lnSpc>
                        <a:spcAft>
                          <a:spcPts val="0"/>
                        </a:spcAft>
                      </a:pPr>
                      <a:r>
                        <a:rPr lang="en-GB" sz="1600" dirty="0" err="1">
                          <a:effectLst/>
                        </a:rPr>
                        <a:t>f</a:t>
                      </a:r>
                      <a:r>
                        <a:rPr lang="en-GB" sz="1600" baseline="-25000" dirty="0" err="1">
                          <a:effectLst/>
                        </a:rPr>
                        <a:t>OC:OM</a:t>
                      </a:r>
                      <a:r>
                        <a:rPr lang="en-GB" sz="1600" cap="all" dirty="0">
                          <a:effectLst/>
                        </a:rPr>
                        <a:t> JJA</a:t>
                      </a:r>
                      <a:endParaRPr lang="fr-FR" sz="2400" dirty="0">
                        <a:solidFill>
                          <a:sysClr val="windowText" lastClr="000000"/>
                        </a:solidFill>
                        <a:effectLst/>
                        <a:latin typeface="Calibri" panose="020F0502020204030204" pitchFamily="34" charset="0"/>
                        <a:ea typeface="Batang" panose="02030600000101010101" pitchFamily="18" charset="-127"/>
                        <a:cs typeface="Times New Roman" panose="02020603050405020304" pitchFamily="18" charset="0"/>
                      </a:endParaRPr>
                    </a:p>
                  </a:txBody>
                  <a:tcPr marL="67244" marR="67244"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algn="ctr">
                        <a:lnSpc>
                          <a:spcPct val="115000"/>
                        </a:lnSpc>
                        <a:spcAft>
                          <a:spcPts val="0"/>
                        </a:spcAft>
                      </a:pPr>
                      <a:r>
                        <a:rPr lang="en-GB" sz="1600" b="1" dirty="0">
                          <a:effectLst/>
                        </a:rPr>
                        <a:t>1.9</a:t>
                      </a:r>
                      <a:r>
                        <a:rPr lang="en-GB" sz="1600" dirty="0">
                          <a:effectLst/>
                        </a:rPr>
                        <a:t> [1.5 – 2.3]</a:t>
                      </a:r>
                      <a:endParaRPr lang="fr-FR" sz="2400" dirty="0">
                        <a:effectLst/>
                        <a:latin typeface="Calibri" panose="020F0502020204030204" pitchFamily="34" charset="0"/>
                        <a:ea typeface="Batang" panose="02030600000101010101" pitchFamily="18" charset="-127"/>
                        <a:cs typeface="Times New Roman" panose="02020603050405020304" pitchFamily="18" charset="0"/>
                      </a:endParaRPr>
                    </a:p>
                  </a:txBody>
                  <a:tcPr marL="67244" marR="67244" marT="0" marB="0">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tcPr>
                </a:tc>
                <a:tc>
                  <a:txBody>
                    <a:bodyPr/>
                    <a:lstStyle/>
                    <a:p>
                      <a:pPr algn="ctr">
                        <a:lnSpc>
                          <a:spcPct val="115000"/>
                        </a:lnSpc>
                        <a:spcAft>
                          <a:spcPts val="0"/>
                        </a:spcAft>
                      </a:pPr>
                      <a:r>
                        <a:rPr lang="en-GB" sz="1600" b="1" dirty="0">
                          <a:effectLst/>
                        </a:rPr>
                        <a:t>2.6</a:t>
                      </a:r>
                      <a:r>
                        <a:rPr lang="en-GB" sz="1600" dirty="0">
                          <a:effectLst/>
                        </a:rPr>
                        <a:t> [2.1 – 3.1]</a:t>
                      </a:r>
                      <a:endParaRPr lang="fr-FR" sz="2400" dirty="0">
                        <a:effectLst/>
                        <a:latin typeface="Calibri" panose="020F0502020204030204" pitchFamily="34" charset="0"/>
                        <a:ea typeface="Batang" panose="02030600000101010101" pitchFamily="18" charset="-127"/>
                        <a:cs typeface="Times New Roman" panose="02020603050405020304" pitchFamily="18" charset="0"/>
                      </a:endParaRPr>
                    </a:p>
                  </a:txBody>
                  <a:tcPr marL="67244" marR="67244" marT="0" marB="0">
                    <a:lnT w="28575" cap="flat" cmpd="sng" algn="ctr">
                      <a:solidFill>
                        <a:schemeClr val="tx1"/>
                      </a:solidFill>
                      <a:prstDash val="solid"/>
                      <a:round/>
                      <a:headEnd type="none" w="med" len="med"/>
                      <a:tailEnd type="none" w="med" len="med"/>
                    </a:lnT>
                  </a:tcPr>
                </a:tc>
                <a:tc>
                  <a:txBody>
                    <a:bodyPr/>
                    <a:lstStyle/>
                    <a:p>
                      <a:pPr algn="ctr">
                        <a:lnSpc>
                          <a:spcPct val="115000"/>
                        </a:lnSpc>
                        <a:spcAft>
                          <a:spcPts val="0"/>
                        </a:spcAft>
                      </a:pPr>
                      <a:r>
                        <a:rPr lang="en-GB" sz="1600" b="1" dirty="0">
                          <a:effectLst/>
                        </a:rPr>
                        <a:t>1.2</a:t>
                      </a:r>
                      <a:r>
                        <a:rPr lang="en-GB" sz="1600" dirty="0">
                          <a:effectLst/>
                        </a:rPr>
                        <a:t> [0.9 – 1.5]</a:t>
                      </a:r>
                      <a:endParaRPr lang="fr-FR" sz="2400" dirty="0">
                        <a:effectLst/>
                        <a:latin typeface="Calibri" panose="020F0502020204030204" pitchFamily="34" charset="0"/>
                        <a:ea typeface="Batang" panose="02030600000101010101" pitchFamily="18" charset="-127"/>
                        <a:cs typeface="Times New Roman" panose="02020603050405020304" pitchFamily="18" charset="0"/>
                      </a:endParaRPr>
                    </a:p>
                  </a:txBody>
                  <a:tcPr marL="67244" marR="67244" marT="0" marB="0">
                    <a:lnT w="28575" cap="flat" cmpd="sng" algn="ctr">
                      <a:solidFill>
                        <a:schemeClr val="tx1"/>
                      </a:solidFill>
                      <a:prstDash val="solid"/>
                      <a:round/>
                      <a:headEnd type="none" w="med" len="med"/>
                      <a:tailEnd type="none" w="med" len="med"/>
                    </a:lnT>
                  </a:tcPr>
                </a:tc>
                <a:tc>
                  <a:txBody>
                    <a:bodyPr/>
                    <a:lstStyle/>
                    <a:p>
                      <a:pPr algn="ctr">
                        <a:lnSpc>
                          <a:spcPct val="115000"/>
                        </a:lnSpc>
                        <a:spcAft>
                          <a:spcPts val="0"/>
                        </a:spcAft>
                      </a:pPr>
                      <a:r>
                        <a:rPr lang="en-GB" sz="1600" b="1" dirty="0">
                          <a:effectLst/>
                        </a:rPr>
                        <a:t>2.2</a:t>
                      </a:r>
                      <a:r>
                        <a:rPr lang="en-GB" sz="1600" dirty="0">
                          <a:effectLst/>
                        </a:rPr>
                        <a:t> [1.8 – 2.4]</a:t>
                      </a:r>
                      <a:endParaRPr lang="fr-FR" sz="2400" dirty="0">
                        <a:effectLst/>
                        <a:latin typeface="Calibri" panose="020F0502020204030204" pitchFamily="34" charset="0"/>
                        <a:ea typeface="Batang" panose="02030600000101010101" pitchFamily="18" charset="-127"/>
                        <a:cs typeface="Times New Roman" panose="02020603050405020304" pitchFamily="18" charset="0"/>
                      </a:endParaRPr>
                    </a:p>
                  </a:txBody>
                  <a:tcPr marL="67244" marR="67244" marT="0" marB="0">
                    <a:lnT w="28575" cap="flat" cmpd="sng" algn="ctr">
                      <a:solidFill>
                        <a:schemeClr val="tx1"/>
                      </a:solidFill>
                      <a:prstDash val="solid"/>
                      <a:round/>
                      <a:headEnd type="none" w="med" len="med"/>
                      <a:tailEnd type="none" w="med" len="med"/>
                    </a:lnT>
                  </a:tcPr>
                </a:tc>
                <a:tc>
                  <a:txBody>
                    <a:bodyPr/>
                    <a:lstStyle/>
                    <a:p>
                      <a:pPr algn="ctr">
                        <a:lnSpc>
                          <a:spcPct val="115000"/>
                        </a:lnSpc>
                        <a:spcAft>
                          <a:spcPts val="0"/>
                        </a:spcAft>
                      </a:pPr>
                      <a:r>
                        <a:rPr lang="en-GB" sz="1600" b="1" dirty="0">
                          <a:effectLst/>
                        </a:rPr>
                        <a:t>2.0</a:t>
                      </a:r>
                      <a:r>
                        <a:rPr lang="en-GB" sz="1600" dirty="0">
                          <a:effectLst/>
                        </a:rPr>
                        <a:t> [1.6 – 2.4]</a:t>
                      </a:r>
                      <a:endParaRPr lang="fr-FR" sz="2400" dirty="0">
                        <a:effectLst/>
                        <a:latin typeface="Calibri" panose="020F0502020204030204" pitchFamily="34" charset="0"/>
                        <a:ea typeface="Batang" panose="02030600000101010101" pitchFamily="18" charset="-127"/>
                        <a:cs typeface="Times New Roman" panose="02020603050405020304" pitchFamily="18" charset="0"/>
                      </a:endParaRPr>
                    </a:p>
                  </a:txBody>
                  <a:tcPr marL="67244" marR="67244" marT="0" marB="0">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854290101"/>
                  </a:ext>
                </a:extLst>
              </a:tr>
              <a:tr h="145572">
                <a:tc>
                  <a:txBody>
                    <a:bodyPr/>
                    <a:lstStyle/>
                    <a:p>
                      <a:pPr>
                        <a:lnSpc>
                          <a:spcPct val="115000"/>
                        </a:lnSpc>
                        <a:spcAft>
                          <a:spcPts val="0"/>
                        </a:spcAft>
                      </a:pPr>
                      <a:r>
                        <a:rPr lang="en-GB" sz="1600" cap="all" dirty="0">
                          <a:effectLst/>
                        </a:rPr>
                        <a:t>R</a:t>
                      </a:r>
                      <a:r>
                        <a:rPr lang="en-GB" sz="1600" cap="all" baseline="30000" dirty="0">
                          <a:effectLst/>
                        </a:rPr>
                        <a:t>2</a:t>
                      </a:r>
                      <a:endParaRPr lang="fr-FR" sz="2400" dirty="0">
                        <a:solidFill>
                          <a:sysClr val="windowText" lastClr="000000"/>
                        </a:solidFill>
                        <a:effectLst/>
                        <a:latin typeface="Calibri" panose="020F0502020204030204" pitchFamily="34" charset="0"/>
                        <a:ea typeface="Batang" panose="02030600000101010101" pitchFamily="18" charset="-127"/>
                        <a:cs typeface="Times New Roman" panose="02020603050405020304" pitchFamily="18" charset="0"/>
                      </a:endParaRPr>
                    </a:p>
                  </a:txBody>
                  <a:tcPr marL="67244" marR="67244"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en-GB" sz="1600" dirty="0">
                          <a:effectLst/>
                        </a:rPr>
                        <a:t>0.67</a:t>
                      </a:r>
                      <a:r>
                        <a:rPr lang="en-GB" sz="1600" baseline="30000" dirty="0">
                          <a:effectLst/>
                        </a:rPr>
                        <a:t>***</a:t>
                      </a:r>
                      <a:endParaRPr lang="fr-FR" sz="2400" dirty="0">
                        <a:effectLst/>
                        <a:latin typeface="Calibri" panose="020F0502020204030204" pitchFamily="34" charset="0"/>
                        <a:ea typeface="Batang" panose="02030600000101010101" pitchFamily="18" charset="-127"/>
                        <a:cs typeface="Times New Roman" panose="02020603050405020304" pitchFamily="18" charset="0"/>
                      </a:endParaRPr>
                    </a:p>
                  </a:txBody>
                  <a:tcPr marL="67244" marR="67244" marT="0" marB="0">
                    <a:lnL w="28575" cap="flat" cmpd="sng" algn="ctr">
                      <a:solidFill>
                        <a:schemeClr val="tx1"/>
                      </a:solidFill>
                      <a:prstDash val="solid"/>
                      <a:round/>
                      <a:headEnd type="none" w="med" len="med"/>
                      <a:tailEnd type="none" w="med" len="med"/>
                    </a:lnL>
                  </a:tcPr>
                </a:tc>
                <a:tc>
                  <a:txBody>
                    <a:bodyPr/>
                    <a:lstStyle/>
                    <a:p>
                      <a:pPr algn="ctr">
                        <a:lnSpc>
                          <a:spcPct val="115000"/>
                        </a:lnSpc>
                        <a:spcAft>
                          <a:spcPts val="0"/>
                        </a:spcAft>
                      </a:pPr>
                      <a:r>
                        <a:rPr lang="en-GB" sz="1600" dirty="0">
                          <a:effectLst/>
                        </a:rPr>
                        <a:t>0.70</a:t>
                      </a:r>
                      <a:r>
                        <a:rPr lang="en-GB" sz="1600" baseline="30000" dirty="0">
                          <a:effectLst/>
                        </a:rPr>
                        <a:t>***</a:t>
                      </a:r>
                      <a:endParaRPr lang="fr-FR" sz="2400" dirty="0">
                        <a:effectLst/>
                        <a:latin typeface="Calibri" panose="020F0502020204030204" pitchFamily="34" charset="0"/>
                        <a:ea typeface="Batang" panose="02030600000101010101" pitchFamily="18" charset="-127"/>
                        <a:cs typeface="Times New Roman" panose="02020603050405020304" pitchFamily="18" charset="0"/>
                      </a:endParaRPr>
                    </a:p>
                  </a:txBody>
                  <a:tcPr marL="67244" marR="67244" marT="0" marB="0"/>
                </a:tc>
                <a:tc>
                  <a:txBody>
                    <a:bodyPr/>
                    <a:lstStyle/>
                    <a:p>
                      <a:pPr algn="ctr">
                        <a:lnSpc>
                          <a:spcPct val="115000"/>
                        </a:lnSpc>
                        <a:spcAft>
                          <a:spcPts val="0"/>
                        </a:spcAft>
                      </a:pPr>
                      <a:r>
                        <a:rPr lang="en-GB" sz="1600" dirty="0">
                          <a:effectLst/>
                        </a:rPr>
                        <a:t>0.52</a:t>
                      </a:r>
                      <a:r>
                        <a:rPr lang="en-GB" sz="1600" baseline="30000" dirty="0">
                          <a:effectLst/>
                        </a:rPr>
                        <a:t>***</a:t>
                      </a:r>
                      <a:endParaRPr lang="fr-FR" sz="2400" dirty="0">
                        <a:effectLst/>
                        <a:latin typeface="Calibri" panose="020F0502020204030204" pitchFamily="34" charset="0"/>
                        <a:ea typeface="Batang" panose="02030600000101010101" pitchFamily="18" charset="-127"/>
                        <a:cs typeface="Times New Roman" panose="02020603050405020304" pitchFamily="18" charset="0"/>
                      </a:endParaRPr>
                    </a:p>
                  </a:txBody>
                  <a:tcPr marL="67244" marR="67244" marT="0" marB="0"/>
                </a:tc>
                <a:tc>
                  <a:txBody>
                    <a:bodyPr/>
                    <a:lstStyle/>
                    <a:p>
                      <a:pPr algn="ctr">
                        <a:lnSpc>
                          <a:spcPct val="115000"/>
                        </a:lnSpc>
                        <a:spcAft>
                          <a:spcPts val="0"/>
                        </a:spcAft>
                      </a:pPr>
                      <a:r>
                        <a:rPr lang="en-GB" sz="1600">
                          <a:effectLst/>
                        </a:rPr>
                        <a:t>0.67</a:t>
                      </a:r>
                      <a:r>
                        <a:rPr lang="en-GB" sz="1600" baseline="30000">
                          <a:effectLst/>
                        </a:rPr>
                        <a:t>***</a:t>
                      </a:r>
                      <a:endParaRPr lang="fr-FR" sz="2400">
                        <a:effectLst/>
                        <a:latin typeface="Calibri" panose="020F0502020204030204" pitchFamily="34" charset="0"/>
                        <a:ea typeface="Batang" panose="02030600000101010101" pitchFamily="18" charset="-127"/>
                        <a:cs typeface="Times New Roman" panose="02020603050405020304" pitchFamily="18" charset="0"/>
                      </a:endParaRPr>
                    </a:p>
                  </a:txBody>
                  <a:tcPr marL="67244" marR="67244" marT="0" marB="0"/>
                </a:tc>
                <a:tc>
                  <a:txBody>
                    <a:bodyPr/>
                    <a:lstStyle/>
                    <a:p>
                      <a:pPr algn="ctr">
                        <a:lnSpc>
                          <a:spcPct val="115000"/>
                        </a:lnSpc>
                        <a:spcAft>
                          <a:spcPts val="0"/>
                        </a:spcAft>
                      </a:pPr>
                      <a:r>
                        <a:rPr lang="en-GB" sz="1600">
                          <a:effectLst/>
                        </a:rPr>
                        <a:t>0.56</a:t>
                      </a:r>
                      <a:r>
                        <a:rPr lang="en-GB" sz="1600" baseline="30000">
                          <a:effectLst/>
                        </a:rPr>
                        <a:t>***</a:t>
                      </a:r>
                      <a:endParaRPr lang="fr-FR" sz="2400">
                        <a:effectLst/>
                        <a:latin typeface="Calibri" panose="020F0502020204030204" pitchFamily="34" charset="0"/>
                        <a:ea typeface="Batang" panose="02030600000101010101" pitchFamily="18" charset="-127"/>
                        <a:cs typeface="Times New Roman" panose="02020603050405020304" pitchFamily="18" charset="0"/>
                      </a:endParaRPr>
                    </a:p>
                  </a:txBody>
                  <a:tcPr marL="67244" marR="67244" marT="0" marB="0">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776681815"/>
                  </a:ext>
                </a:extLst>
              </a:tr>
              <a:tr h="145572">
                <a:tc>
                  <a:txBody>
                    <a:bodyPr/>
                    <a:lstStyle/>
                    <a:p>
                      <a:pPr>
                        <a:lnSpc>
                          <a:spcPct val="115000"/>
                        </a:lnSpc>
                        <a:spcAft>
                          <a:spcPts val="0"/>
                        </a:spcAft>
                      </a:pPr>
                      <a:r>
                        <a:rPr lang="en-GB" sz="1600" i="1" cap="all" dirty="0">
                          <a:effectLst/>
                        </a:rPr>
                        <a:t>N</a:t>
                      </a:r>
                      <a:endParaRPr lang="fr-FR" sz="2400" i="1" dirty="0">
                        <a:solidFill>
                          <a:sysClr val="windowText" lastClr="000000"/>
                        </a:solidFill>
                        <a:effectLst/>
                        <a:latin typeface="Calibri" panose="020F0502020204030204" pitchFamily="34" charset="0"/>
                        <a:ea typeface="Batang" panose="02030600000101010101" pitchFamily="18" charset="-127"/>
                        <a:cs typeface="Times New Roman" panose="02020603050405020304" pitchFamily="18" charset="0"/>
                      </a:endParaRPr>
                    </a:p>
                  </a:txBody>
                  <a:tcPr marL="67244" marR="67244"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600" dirty="0">
                          <a:effectLst/>
                        </a:rPr>
                        <a:t>51</a:t>
                      </a:r>
                      <a:endParaRPr lang="fr-FR" sz="2400" dirty="0">
                        <a:effectLst/>
                        <a:latin typeface="Calibri" panose="020F0502020204030204" pitchFamily="34" charset="0"/>
                        <a:ea typeface="Batang" panose="02030600000101010101" pitchFamily="18" charset="-127"/>
                        <a:cs typeface="Times New Roman" panose="02020603050405020304" pitchFamily="18" charset="0"/>
                      </a:endParaRPr>
                    </a:p>
                  </a:txBody>
                  <a:tcPr marL="67244" marR="67244" marT="0" marB="0">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600" dirty="0">
                          <a:effectLst/>
                        </a:rPr>
                        <a:t>48</a:t>
                      </a:r>
                      <a:endParaRPr lang="fr-FR" sz="2400" dirty="0">
                        <a:effectLst/>
                        <a:latin typeface="Calibri" panose="020F0502020204030204" pitchFamily="34" charset="0"/>
                        <a:ea typeface="Batang" panose="02030600000101010101" pitchFamily="18" charset="-127"/>
                        <a:cs typeface="Times New Roman" panose="02020603050405020304" pitchFamily="18" charset="0"/>
                      </a:endParaRPr>
                    </a:p>
                  </a:txBody>
                  <a:tcPr marL="67244" marR="67244" marT="0" marB="0">
                    <a:lnB w="285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600" dirty="0">
                          <a:effectLst/>
                        </a:rPr>
                        <a:t>60</a:t>
                      </a:r>
                      <a:endParaRPr lang="fr-FR" sz="2400" dirty="0">
                        <a:effectLst/>
                        <a:latin typeface="Calibri" panose="020F0502020204030204" pitchFamily="34" charset="0"/>
                        <a:ea typeface="Batang" panose="02030600000101010101" pitchFamily="18" charset="-127"/>
                        <a:cs typeface="Times New Roman" panose="02020603050405020304" pitchFamily="18" charset="0"/>
                      </a:endParaRPr>
                    </a:p>
                  </a:txBody>
                  <a:tcPr marL="67244" marR="67244" marT="0" marB="0">
                    <a:lnB w="285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600" dirty="0">
                          <a:effectLst/>
                        </a:rPr>
                        <a:t>77</a:t>
                      </a:r>
                      <a:endParaRPr lang="fr-FR" sz="2400" dirty="0">
                        <a:effectLst/>
                        <a:latin typeface="Calibri" panose="020F0502020204030204" pitchFamily="34" charset="0"/>
                        <a:ea typeface="Batang" panose="02030600000101010101" pitchFamily="18" charset="-127"/>
                        <a:cs typeface="Times New Roman" panose="02020603050405020304" pitchFamily="18" charset="0"/>
                      </a:endParaRPr>
                    </a:p>
                  </a:txBody>
                  <a:tcPr marL="67244" marR="67244" marT="0" marB="0">
                    <a:lnB w="285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600" dirty="0">
                          <a:effectLst/>
                        </a:rPr>
                        <a:t>73</a:t>
                      </a:r>
                      <a:endParaRPr lang="fr-FR" sz="2400" dirty="0">
                        <a:effectLst/>
                        <a:latin typeface="Calibri" panose="020F0502020204030204" pitchFamily="34" charset="0"/>
                        <a:ea typeface="Batang" panose="02030600000101010101" pitchFamily="18" charset="-127"/>
                        <a:cs typeface="Times New Roman" panose="02020603050405020304" pitchFamily="18" charset="0"/>
                      </a:endParaRPr>
                    </a:p>
                  </a:txBody>
                  <a:tcPr marL="67244" marR="67244" marT="0" marB="0">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9316006"/>
                  </a:ext>
                </a:extLst>
              </a:tr>
              <a:tr h="145572">
                <a:tc>
                  <a:txBody>
                    <a:bodyPr/>
                    <a:lstStyle/>
                    <a:p>
                      <a:pPr>
                        <a:lnSpc>
                          <a:spcPct val="115000"/>
                        </a:lnSpc>
                        <a:spcAft>
                          <a:spcPts val="0"/>
                        </a:spcAft>
                      </a:pPr>
                      <a:r>
                        <a:rPr lang="en-GB" sz="1600" dirty="0" err="1">
                          <a:effectLst/>
                        </a:rPr>
                        <a:t>f</a:t>
                      </a:r>
                      <a:r>
                        <a:rPr lang="en-GB" sz="1600" b="1" kern="1200" baseline="-25000" dirty="0" err="1">
                          <a:solidFill>
                            <a:schemeClr val="dk1"/>
                          </a:solidFill>
                          <a:effectLst/>
                          <a:latin typeface="+mn-lt"/>
                          <a:ea typeface="+mn-ea"/>
                          <a:cs typeface="+mn-cs"/>
                        </a:rPr>
                        <a:t>OC:OM</a:t>
                      </a:r>
                      <a:r>
                        <a:rPr lang="en-GB" sz="1600" b="1" kern="1200" baseline="-25000" dirty="0">
                          <a:solidFill>
                            <a:schemeClr val="dk1"/>
                          </a:solidFill>
                          <a:effectLst/>
                          <a:latin typeface="+mn-lt"/>
                          <a:ea typeface="+mn-ea"/>
                          <a:cs typeface="+mn-cs"/>
                        </a:rPr>
                        <a:t> </a:t>
                      </a:r>
                      <a:r>
                        <a:rPr lang="en-GB" sz="1600" cap="all" dirty="0">
                          <a:effectLst/>
                        </a:rPr>
                        <a:t>SON</a:t>
                      </a:r>
                      <a:endParaRPr lang="fr-FR" sz="2400" dirty="0">
                        <a:solidFill>
                          <a:sysClr val="windowText" lastClr="000000"/>
                        </a:solidFill>
                        <a:effectLst/>
                        <a:latin typeface="Calibri" panose="020F0502020204030204" pitchFamily="34" charset="0"/>
                        <a:ea typeface="Batang" panose="02030600000101010101" pitchFamily="18" charset="-127"/>
                        <a:cs typeface="Times New Roman" panose="02020603050405020304" pitchFamily="18" charset="0"/>
                      </a:endParaRPr>
                    </a:p>
                  </a:txBody>
                  <a:tcPr marL="67244" marR="67244"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algn="ctr">
                        <a:lnSpc>
                          <a:spcPct val="115000"/>
                        </a:lnSpc>
                        <a:spcAft>
                          <a:spcPts val="0"/>
                        </a:spcAft>
                      </a:pPr>
                      <a:r>
                        <a:rPr lang="en-GB" sz="1600" b="1" dirty="0">
                          <a:effectLst/>
                        </a:rPr>
                        <a:t>1.8</a:t>
                      </a:r>
                      <a:r>
                        <a:rPr lang="en-GB" sz="1600" dirty="0">
                          <a:effectLst/>
                        </a:rPr>
                        <a:t> [1.5 – 2.0]</a:t>
                      </a:r>
                      <a:endParaRPr lang="fr-FR" sz="2400" dirty="0">
                        <a:effectLst/>
                        <a:latin typeface="Calibri" panose="020F0502020204030204" pitchFamily="34" charset="0"/>
                        <a:ea typeface="Batang" panose="02030600000101010101" pitchFamily="18" charset="-127"/>
                        <a:cs typeface="Times New Roman" panose="02020603050405020304" pitchFamily="18" charset="0"/>
                      </a:endParaRPr>
                    </a:p>
                  </a:txBody>
                  <a:tcPr marL="67244" marR="67244" marT="0" marB="0">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tcPr>
                </a:tc>
                <a:tc>
                  <a:txBody>
                    <a:bodyPr/>
                    <a:lstStyle/>
                    <a:p>
                      <a:pPr algn="ctr">
                        <a:lnSpc>
                          <a:spcPct val="115000"/>
                        </a:lnSpc>
                        <a:spcAft>
                          <a:spcPts val="0"/>
                        </a:spcAft>
                      </a:pPr>
                      <a:r>
                        <a:rPr lang="en-GB" sz="1600" b="1" dirty="0">
                          <a:effectLst/>
                        </a:rPr>
                        <a:t>2.6</a:t>
                      </a:r>
                      <a:r>
                        <a:rPr lang="en-GB" sz="1600" dirty="0">
                          <a:effectLst/>
                        </a:rPr>
                        <a:t> [2.2 – 3.0]</a:t>
                      </a:r>
                      <a:endParaRPr lang="fr-FR" sz="2400" dirty="0">
                        <a:effectLst/>
                        <a:latin typeface="Calibri" panose="020F0502020204030204" pitchFamily="34" charset="0"/>
                        <a:ea typeface="Batang" panose="02030600000101010101" pitchFamily="18" charset="-127"/>
                        <a:cs typeface="Times New Roman" panose="02020603050405020304" pitchFamily="18" charset="0"/>
                      </a:endParaRPr>
                    </a:p>
                  </a:txBody>
                  <a:tcPr marL="67244" marR="67244" marT="0" marB="0">
                    <a:lnT w="28575" cap="flat" cmpd="sng" algn="ctr">
                      <a:solidFill>
                        <a:schemeClr val="tx1"/>
                      </a:solidFill>
                      <a:prstDash val="solid"/>
                      <a:round/>
                      <a:headEnd type="none" w="med" len="med"/>
                      <a:tailEnd type="none" w="med" len="med"/>
                    </a:lnT>
                  </a:tcPr>
                </a:tc>
                <a:tc>
                  <a:txBody>
                    <a:bodyPr/>
                    <a:lstStyle/>
                    <a:p>
                      <a:pPr algn="ctr">
                        <a:lnSpc>
                          <a:spcPct val="115000"/>
                        </a:lnSpc>
                        <a:spcAft>
                          <a:spcPts val="0"/>
                        </a:spcAft>
                      </a:pPr>
                      <a:r>
                        <a:rPr lang="en-GB" sz="1600" b="1" dirty="0">
                          <a:effectLst/>
                        </a:rPr>
                        <a:t>1.7</a:t>
                      </a:r>
                      <a:r>
                        <a:rPr lang="en-GB" sz="1600" dirty="0">
                          <a:effectLst/>
                        </a:rPr>
                        <a:t> [1.4 – 2.0]</a:t>
                      </a:r>
                      <a:endParaRPr lang="fr-FR" sz="2400" dirty="0">
                        <a:effectLst/>
                        <a:latin typeface="Calibri" panose="020F0502020204030204" pitchFamily="34" charset="0"/>
                        <a:ea typeface="Batang" panose="02030600000101010101" pitchFamily="18" charset="-127"/>
                        <a:cs typeface="Times New Roman" panose="02020603050405020304" pitchFamily="18" charset="0"/>
                      </a:endParaRPr>
                    </a:p>
                  </a:txBody>
                  <a:tcPr marL="67244" marR="67244" marT="0" marB="0">
                    <a:lnT w="28575" cap="flat" cmpd="sng" algn="ctr">
                      <a:solidFill>
                        <a:schemeClr val="tx1"/>
                      </a:solidFill>
                      <a:prstDash val="solid"/>
                      <a:round/>
                      <a:headEnd type="none" w="med" len="med"/>
                      <a:tailEnd type="none" w="med" len="med"/>
                    </a:lnT>
                  </a:tcPr>
                </a:tc>
                <a:tc>
                  <a:txBody>
                    <a:bodyPr/>
                    <a:lstStyle/>
                    <a:p>
                      <a:pPr algn="ctr">
                        <a:lnSpc>
                          <a:spcPct val="115000"/>
                        </a:lnSpc>
                        <a:spcAft>
                          <a:spcPts val="0"/>
                        </a:spcAft>
                      </a:pPr>
                      <a:r>
                        <a:rPr lang="en-GB" sz="1600" b="1" dirty="0">
                          <a:effectLst/>
                        </a:rPr>
                        <a:t>1.5</a:t>
                      </a:r>
                      <a:r>
                        <a:rPr lang="en-GB" sz="1600" dirty="0">
                          <a:effectLst/>
                        </a:rPr>
                        <a:t> [1.2 – 1.8]</a:t>
                      </a:r>
                      <a:endParaRPr lang="fr-FR" sz="2400" dirty="0">
                        <a:effectLst/>
                        <a:latin typeface="Calibri" panose="020F0502020204030204" pitchFamily="34" charset="0"/>
                        <a:ea typeface="Batang" panose="02030600000101010101" pitchFamily="18" charset="-127"/>
                        <a:cs typeface="Times New Roman" panose="02020603050405020304" pitchFamily="18" charset="0"/>
                      </a:endParaRPr>
                    </a:p>
                  </a:txBody>
                  <a:tcPr marL="67244" marR="67244" marT="0" marB="0">
                    <a:lnT w="28575" cap="flat" cmpd="sng" algn="ctr">
                      <a:solidFill>
                        <a:schemeClr val="tx1"/>
                      </a:solidFill>
                      <a:prstDash val="solid"/>
                      <a:round/>
                      <a:headEnd type="none" w="med" len="med"/>
                      <a:tailEnd type="none" w="med" len="med"/>
                    </a:lnT>
                  </a:tcPr>
                </a:tc>
                <a:tc>
                  <a:txBody>
                    <a:bodyPr/>
                    <a:lstStyle/>
                    <a:p>
                      <a:pPr algn="ctr">
                        <a:lnSpc>
                          <a:spcPct val="115000"/>
                        </a:lnSpc>
                        <a:spcAft>
                          <a:spcPts val="0"/>
                        </a:spcAft>
                      </a:pPr>
                      <a:r>
                        <a:rPr lang="en-GB" sz="1600" b="1" dirty="0">
                          <a:effectLst/>
                        </a:rPr>
                        <a:t>2.2</a:t>
                      </a:r>
                      <a:r>
                        <a:rPr lang="en-GB" sz="1600" dirty="0">
                          <a:effectLst/>
                        </a:rPr>
                        <a:t> [2.0 -2.5]</a:t>
                      </a:r>
                      <a:endParaRPr lang="fr-FR" sz="2400" dirty="0">
                        <a:effectLst/>
                        <a:latin typeface="Calibri" panose="020F0502020204030204" pitchFamily="34" charset="0"/>
                        <a:ea typeface="Batang" panose="02030600000101010101" pitchFamily="18" charset="-127"/>
                        <a:cs typeface="Times New Roman" panose="02020603050405020304" pitchFamily="18" charset="0"/>
                      </a:endParaRPr>
                    </a:p>
                  </a:txBody>
                  <a:tcPr marL="67244" marR="67244" marT="0" marB="0">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42573294"/>
                  </a:ext>
                </a:extLst>
              </a:tr>
              <a:tr h="145572">
                <a:tc>
                  <a:txBody>
                    <a:bodyPr/>
                    <a:lstStyle/>
                    <a:p>
                      <a:pPr>
                        <a:lnSpc>
                          <a:spcPct val="115000"/>
                        </a:lnSpc>
                        <a:spcAft>
                          <a:spcPts val="0"/>
                        </a:spcAft>
                      </a:pPr>
                      <a:r>
                        <a:rPr lang="en-GB" sz="1600" cap="all" dirty="0">
                          <a:effectLst/>
                        </a:rPr>
                        <a:t>R</a:t>
                      </a:r>
                      <a:r>
                        <a:rPr lang="en-GB" sz="1600" cap="all" baseline="30000" dirty="0">
                          <a:effectLst/>
                        </a:rPr>
                        <a:t>2</a:t>
                      </a:r>
                      <a:endParaRPr lang="fr-FR" sz="2400" dirty="0">
                        <a:solidFill>
                          <a:sysClr val="windowText" lastClr="000000"/>
                        </a:solidFill>
                        <a:effectLst/>
                        <a:latin typeface="Calibri" panose="020F0502020204030204" pitchFamily="34" charset="0"/>
                        <a:ea typeface="Batang" panose="02030600000101010101" pitchFamily="18" charset="-127"/>
                        <a:cs typeface="Times New Roman" panose="02020603050405020304" pitchFamily="18" charset="0"/>
                      </a:endParaRPr>
                    </a:p>
                  </a:txBody>
                  <a:tcPr marL="67244" marR="67244"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en-GB" sz="1600" dirty="0">
                          <a:effectLst/>
                        </a:rPr>
                        <a:t>0.80</a:t>
                      </a:r>
                      <a:r>
                        <a:rPr lang="en-GB" sz="1600" baseline="30000" dirty="0">
                          <a:effectLst/>
                        </a:rPr>
                        <a:t>***</a:t>
                      </a:r>
                      <a:endParaRPr lang="fr-FR" sz="2400" dirty="0">
                        <a:effectLst/>
                        <a:latin typeface="Calibri" panose="020F0502020204030204" pitchFamily="34" charset="0"/>
                        <a:ea typeface="Batang" panose="02030600000101010101" pitchFamily="18" charset="-127"/>
                        <a:cs typeface="Times New Roman" panose="02020603050405020304" pitchFamily="18" charset="0"/>
                      </a:endParaRPr>
                    </a:p>
                  </a:txBody>
                  <a:tcPr marL="67244" marR="67244" marT="0" marB="0">
                    <a:lnL w="28575" cap="flat" cmpd="sng" algn="ctr">
                      <a:solidFill>
                        <a:schemeClr val="tx1"/>
                      </a:solidFill>
                      <a:prstDash val="solid"/>
                      <a:round/>
                      <a:headEnd type="none" w="med" len="med"/>
                      <a:tailEnd type="none" w="med" len="med"/>
                    </a:lnL>
                  </a:tcPr>
                </a:tc>
                <a:tc>
                  <a:txBody>
                    <a:bodyPr/>
                    <a:lstStyle/>
                    <a:p>
                      <a:pPr algn="ctr">
                        <a:lnSpc>
                          <a:spcPct val="115000"/>
                        </a:lnSpc>
                        <a:spcAft>
                          <a:spcPts val="0"/>
                        </a:spcAft>
                      </a:pPr>
                      <a:r>
                        <a:rPr lang="en-GB" sz="1600">
                          <a:effectLst/>
                        </a:rPr>
                        <a:t>0.72</a:t>
                      </a:r>
                      <a:r>
                        <a:rPr lang="en-GB" sz="1600" baseline="30000">
                          <a:effectLst/>
                        </a:rPr>
                        <a:t>***</a:t>
                      </a:r>
                      <a:endParaRPr lang="fr-FR" sz="2400">
                        <a:effectLst/>
                        <a:latin typeface="Calibri" panose="020F0502020204030204" pitchFamily="34" charset="0"/>
                        <a:ea typeface="Batang" panose="02030600000101010101" pitchFamily="18" charset="-127"/>
                        <a:cs typeface="Times New Roman" panose="02020603050405020304" pitchFamily="18" charset="0"/>
                      </a:endParaRPr>
                    </a:p>
                  </a:txBody>
                  <a:tcPr marL="67244" marR="67244" marT="0" marB="0"/>
                </a:tc>
                <a:tc>
                  <a:txBody>
                    <a:bodyPr/>
                    <a:lstStyle/>
                    <a:p>
                      <a:pPr algn="ctr">
                        <a:lnSpc>
                          <a:spcPct val="115000"/>
                        </a:lnSpc>
                        <a:spcAft>
                          <a:spcPts val="0"/>
                        </a:spcAft>
                      </a:pPr>
                      <a:r>
                        <a:rPr lang="en-GB" sz="1600" dirty="0">
                          <a:effectLst/>
                        </a:rPr>
                        <a:t>0.71</a:t>
                      </a:r>
                      <a:r>
                        <a:rPr lang="en-GB" sz="1600" baseline="30000" dirty="0">
                          <a:effectLst/>
                        </a:rPr>
                        <a:t>***</a:t>
                      </a:r>
                      <a:endParaRPr lang="fr-FR" sz="2400" dirty="0">
                        <a:effectLst/>
                        <a:latin typeface="Calibri" panose="020F0502020204030204" pitchFamily="34" charset="0"/>
                        <a:ea typeface="Batang" panose="02030600000101010101" pitchFamily="18" charset="-127"/>
                        <a:cs typeface="Times New Roman" panose="02020603050405020304" pitchFamily="18" charset="0"/>
                      </a:endParaRPr>
                    </a:p>
                  </a:txBody>
                  <a:tcPr marL="67244" marR="67244" marT="0" marB="0"/>
                </a:tc>
                <a:tc>
                  <a:txBody>
                    <a:bodyPr/>
                    <a:lstStyle/>
                    <a:p>
                      <a:pPr algn="ctr">
                        <a:lnSpc>
                          <a:spcPct val="115000"/>
                        </a:lnSpc>
                        <a:spcAft>
                          <a:spcPts val="0"/>
                        </a:spcAft>
                      </a:pPr>
                      <a:r>
                        <a:rPr lang="en-GB" sz="1600" dirty="0">
                          <a:effectLst/>
                        </a:rPr>
                        <a:t>0.61</a:t>
                      </a:r>
                      <a:r>
                        <a:rPr lang="en-GB" sz="1600" baseline="30000" dirty="0">
                          <a:effectLst/>
                        </a:rPr>
                        <a:t>***</a:t>
                      </a:r>
                      <a:endParaRPr lang="fr-FR" sz="2400" dirty="0">
                        <a:effectLst/>
                        <a:latin typeface="Calibri" panose="020F0502020204030204" pitchFamily="34" charset="0"/>
                        <a:ea typeface="Batang" panose="02030600000101010101" pitchFamily="18" charset="-127"/>
                        <a:cs typeface="Times New Roman" panose="02020603050405020304" pitchFamily="18" charset="0"/>
                      </a:endParaRPr>
                    </a:p>
                  </a:txBody>
                  <a:tcPr marL="67244" marR="67244" marT="0" marB="0"/>
                </a:tc>
                <a:tc>
                  <a:txBody>
                    <a:bodyPr/>
                    <a:lstStyle/>
                    <a:p>
                      <a:pPr algn="ctr">
                        <a:lnSpc>
                          <a:spcPct val="115000"/>
                        </a:lnSpc>
                        <a:spcAft>
                          <a:spcPts val="0"/>
                        </a:spcAft>
                      </a:pPr>
                      <a:r>
                        <a:rPr lang="en-GB" sz="1600" dirty="0">
                          <a:effectLst/>
                        </a:rPr>
                        <a:t>0.77</a:t>
                      </a:r>
                      <a:r>
                        <a:rPr lang="en-GB" sz="1600" baseline="30000" dirty="0">
                          <a:effectLst/>
                        </a:rPr>
                        <a:t>***</a:t>
                      </a:r>
                      <a:endParaRPr lang="fr-FR" sz="2400" dirty="0">
                        <a:effectLst/>
                        <a:latin typeface="Calibri" panose="020F0502020204030204" pitchFamily="34" charset="0"/>
                        <a:ea typeface="Batang" panose="02030600000101010101" pitchFamily="18" charset="-127"/>
                        <a:cs typeface="Times New Roman" panose="02020603050405020304" pitchFamily="18" charset="0"/>
                      </a:endParaRPr>
                    </a:p>
                  </a:txBody>
                  <a:tcPr marL="67244" marR="67244" marT="0" marB="0">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581854368"/>
                  </a:ext>
                </a:extLst>
              </a:tr>
              <a:tr h="73289">
                <a:tc>
                  <a:txBody>
                    <a:bodyPr/>
                    <a:lstStyle/>
                    <a:p>
                      <a:pPr>
                        <a:lnSpc>
                          <a:spcPct val="115000"/>
                        </a:lnSpc>
                        <a:spcAft>
                          <a:spcPts val="0"/>
                        </a:spcAft>
                      </a:pPr>
                      <a:r>
                        <a:rPr lang="en-GB" sz="1600" i="1" cap="all" dirty="0">
                          <a:effectLst/>
                        </a:rPr>
                        <a:t>N</a:t>
                      </a:r>
                      <a:endParaRPr lang="fr-FR" sz="2400" i="1" dirty="0">
                        <a:solidFill>
                          <a:sysClr val="windowText" lastClr="000000"/>
                        </a:solidFill>
                        <a:effectLst/>
                        <a:latin typeface="Calibri" panose="020F0502020204030204" pitchFamily="34" charset="0"/>
                        <a:ea typeface="Batang" panose="02030600000101010101" pitchFamily="18" charset="-127"/>
                        <a:cs typeface="Times New Roman" panose="02020603050405020304" pitchFamily="18" charset="0"/>
                      </a:endParaRPr>
                    </a:p>
                  </a:txBody>
                  <a:tcPr marL="67244" marR="67244"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600" dirty="0">
                          <a:effectLst/>
                        </a:rPr>
                        <a:t>62</a:t>
                      </a:r>
                      <a:endParaRPr lang="fr-FR" sz="2400" dirty="0">
                        <a:effectLst/>
                        <a:latin typeface="Calibri" panose="020F0502020204030204" pitchFamily="34" charset="0"/>
                        <a:ea typeface="Batang" panose="02030600000101010101" pitchFamily="18" charset="-127"/>
                        <a:cs typeface="Times New Roman" panose="02020603050405020304" pitchFamily="18" charset="0"/>
                      </a:endParaRPr>
                    </a:p>
                  </a:txBody>
                  <a:tcPr marL="67244" marR="67244" marT="0" marB="0">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600" dirty="0">
                          <a:effectLst/>
                        </a:rPr>
                        <a:t>59</a:t>
                      </a:r>
                      <a:endParaRPr lang="fr-FR" sz="2400" dirty="0">
                        <a:effectLst/>
                        <a:latin typeface="Calibri" panose="020F0502020204030204" pitchFamily="34" charset="0"/>
                        <a:ea typeface="Batang" panose="02030600000101010101" pitchFamily="18" charset="-127"/>
                        <a:cs typeface="Times New Roman" panose="02020603050405020304" pitchFamily="18" charset="0"/>
                      </a:endParaRPr>
                    </a:p>
                  </a:txBody>
                  <a:tcPr marL="67244" marR="67244" marT="0" marB="0">
                    <a:lnB w="285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600" dirty="0">
                          <a:effectLst/>
                        </a:rPr>
                        <a:t>61</a:t>
                      </a:r>
                      <a:endParaRPr lang="fr-FR" sz="2400" dirty="0">
                        <a:effectLst/>
                        <a:latin typeface="Calibri" panose="020F0502020204030204" pitchFamily="34" charset="0"/>
                        <a:ea typeface="Batang" panose="02030600000101010101" pitchFamily="18" charset="-127"/>
                        <a:cs typeface="Times New Roman" panose="02020603050405020304" pitchFamily="18" charset="0"/>
                      </a:endParaRPr>
                    </a:p>
                  </a:txBody>
                  <a:tcPr marL="67244" marR="67244" marT="0" marB="0">
                    <a:lnB w="285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600" dirty="0">
                          <a:effectLst/>
                        </a:rPr>
                        <a:t>84</a:t>
                      </a:r>
                      <a:endParaRPr lang="fr-FR" sz="2400" dirty="0">
                        <a:effectLst/>
                        <a:latin typeface="Calibri" panose="020F0502020204030204" pitchFamily="34" charset="0"/>
                        <a:ea typeface="Batang" panose="02030600000101010101" pitchFamily="18" charset="-127"/>
                        <a:cs typeface="Times New Roman" panose="02020603050405020304" pitchFamily="18" charset="0"/>
                      </a:endParaRPr>
                    </a:p>
                  </a:txBody>
                  <a:tcPr marL="67244" marR="67244" marT="0" marB="0">
                    <a:lnB w="285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600" dirty="0">
                          <a:effectLst/>
                        </a:rPr>
                        <a:t>84</a:t>
                      </a:r>
                      <a:endParaRPr lang="fr-FR" sz="2400" dirty="0">
                        <a:effectLst/>
                        <a:latin typeface="Calibri" panose="020F0502020204030204" pitchFamily="34" charset="0"/>
                        <a:ea typeface="Batang" panose="02030600000101010101" pitchFamily="18" charset="-127"/>
                        <a:cs typeface="Times New Roman" panose="02020603050405020304" pitchFamily="18" charset="0"/>
                      </a:endParaRPr>
                    </a:p>
                  </a:txBody>
                  <a:tcPr marL="67244" marR="67244" marT="0" marB="0">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3286959"/>
                  </a:ext>
                </a:extLst>
              </a:tr>
            </a:tbl>
          </a:graphicData>
        </a:graphic>
      </p:graphicFrame>
      <p:sp>
        <p:nvSpPr>
          <p:cNvPr id="4" name="Espace réservé du numéro de diapositive 3">
            <a:extLst>
              <a:ext uri="{FF2B5EF4-FFF2-40B4-BE49-F238E27FC236}">
                <a16:creationId xmlns:a16="http://schemas.microsoft.com/office/drawing/2014/main" id="{C56BF9B2-B8E2-49DD-8997-A2E0D5D53FB9}"/>
              </a:ext>
            </a:extLst>
          </p:cNvPr>
          <p:cNvSpPr>
            <a:spLocks noGrp="1"/>
          </p:cNvSpPr>
          <p:nvPr>
            <p:ph type="sldNum" sz="quarter" idx="12"/>
          </p:nvPr>
        </p:nvSpPr>
        <p:spPr/>
        <p:txBody>
          <a:bodyPr/>
          <a:lstStyle/>
          <a:p>
            <a:fld id="{AA24235E-0B5B-B44F-883D-4110F852F9F3}" type="slidenum">
              <a:rPr lang="fr-FR" smtClean="0"/>
              <a:t>19</a:t>
            </a:fld>
            <a:endParaRPr lang="fr-FR" dirty="0"/>
          </a:p>
        </p:txBody>
      </p:sp>
      <p:sp>
        <p:nvSpPr>
          <p:cNvPr id="6" name="Titre 1">
            <a:extLst>
              <a:ext uri="{FF2B5EF4-FFF2-40B4-BE49-F238E27FC236}">
                <a16:creationId xmlns:a16="http://schemas.microsoft.com/office/drawing/2014/main" id="{DFE4935B-F585-4674-87AD-B2768EF09074}"/>
              </a:ext>
            </a:extLst>
          </p:cNvPr>
          <p:cNvSpPr txBox="1">
            <a:spLocks/>
          </p:cNvSpPr>
          <p:nvPr/>
        </p:nvSpPr>
        <p:spPr>
          <a:xfrm>
            <a:off x="2160000" y="720000"/>
            <a:ext cx="9888717" cy="625523"/>
          </a:xfrm>
          <a:prstGeom prst="rect">
            <a:avLst/>
          </a:prstGeom>
        </p:spPr>
        <p:txBody>
          <a:bodyPr/>
          <a:lstStyle>
            <a:lvl1pPr algn="l" defTabSz="914400" rtl="0" eaLnBrk="1" latinLnBrk="0" hangingPunct="1">
              <a:lnSpc>
                <a:spcPts val="2600"/>
              </a:lnSpc>
              <a:spcBef>
                <a:spcPct val="0"/>
              </a:spcBef>
              <a:buNone/>
              <a:defRPr sz="2400" b="1" i="0" kern="1200">
                <a:solidFill>
                  <a:srgbClr val="2AB9DA"/>
                </a:solidFill>
                <a:latin typeface="Arial" panose="020B0604020202020204" pitchFamily="34" charset="0"/>
                <a:ea typeface="+mj-ea"/>
                <a:cs typeface="Arial" panose="020B0604020202020204" pitchFamily="34" charset="0"/>
              </a:defRPr>
            </a:lvl1pPr>
          </a:lstStyle>
          <a:p>
            <a:r>
              <a:rPr lang="en-GB" dirty="0"/>
              <a:t>Mass closure calculations and OC to OM conversion factor</a:t>
            </a:r>
            <a:endParaRPr lang="fr-FR" dirty="0"/>
          </a:p>
        </p:txBody>
      </p:sp>
      <p:sp>
        <p:nvSpPr>
          <p:cNvPr id="7" name="ZoneTexte 6">
            <a:extLst>
              <a:ext uri="{FF2B5EF4-FFF2-40B4-BE49-F238E27FC236}">
                <a16:creationId xmlns:a16="http://schemas.microsoft.com/office/drawing/2014/main" id="{3D4B5F20-9CC3-456D-A8F1-581908E1915D}"/>
              </a:ext>
            </a:extLst>
          </p:cNvPr>
          <p:cNvSpPr txBox="1"/>
          <p:nvPr/>
        </p:nvSpPr>
        <p:spPr>
          <a:xfrm>
            <a:off x="5884986" y="1267147"/>
            <a:ext cx="1323622" cy="523220"/>
          </a:xfrm>
          <a:prstGeom prst="rect">
            <a:avLst/>
          </a:prstGeom>
          <a:noFill/>
        </p:spPr>
        <p:txBody>
          <a:bodyPr wrap="square" rtlCol="0">
            <a:spAutoFit/>
          </a:bodyPr>
          <a:lstStyle/>
          <a:p>
            <a:r>
              <a:rPr lang="en-GB" sz="2800" b="1" i="1" dirty="0" err="1"/>
              <a:t>f</a:t>
            </a:r>
            <a:r>
              <a:rPr lang="en-GB" sz="2800" b="1" i="1" baseline="-25000" dirty="0" err="1"/>
              <a:t>OC:OM</a:t>
            </a:r>
            <a:r>
              <a:rPr lang="en-GB" sz="2800" b="1" i="1" dirty="0"/>
              <a:t> </a:t>
            </a:r>
            <a:endParaRPr lang="fr-FR" sz="2800" b="1" i="1" dirty="0"/>
          </a:p>
        </p:txBody>
      </p:sp>
    </p:spTree>
    <p:extLst>
      <p:ext uri="{BB962C8B-B14F-4D97-AF65-F5344CB8AC3E}">
        <p14:creationId xmlns:p14="http://schemas.microsoft.com/office/powerpoint/2010/main" val="3249759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27C339-0DE4-48F3-8294-80E3CE1D2458}"/>
              </a:ext>
            </a:extLst>
          </p:cNvPr>
          <p:cNvSpPr>
            <a:spLocks noGrp="1"/>
          </p:cNvSpPr>
          <p:nvPr>
            <p:ph type="title"/>
          </p:nvPr>
        </p:nvSpPr>
        <p:spPr>
          <a:xfrm>
            <a:off x="2160000" y="720000"/>
            <a:ext cx="10311596" cy="625523"/>
          </a:xfrm>
        </p:spPr>
        <p:txBody>
          <a:bodyPr/>
          <a:lstStyle/>
          <a:p>
            <a:r>
              <a:rPr lang="ca-ES" dirty="0"/>
              <a:t>Background</a:t>
            </a:r>
            <a:endParaRPr lang="fr-FR" dirty="0"/>
          </a:p>
        </p:txBody>
      </p:sp>
      <p:sp>
        <p:nvSpPr>
          <p:cNvPr id="3" name="Espace réservé du contenu 2">
            <a:extLst>
              <a:ext uri="{FF2B5EF4-FFF2-40B4-BE49-F238E27FC236}">
                <a16:creationId xmlns:a16="http://schemas.microsoft.com/office/drawing/2014/main" id="{8B5907B5-365E-4632-93CC-7049B46099FD}"/>
              </a:ext>
            </a:extLst>
          </p:cNvPr>
          <p:cNvSpPr>
            <a:spLocks noGrp="1"/>
          </p:cNvSpPr>
          <p:nvPr>
            <p:ph idx="1"/>
          </p:nvPr>
        </p:nvSpPr>
        <p:spPr>
          <a:xfrm>
            <a:off x="914401" y="1941809"/>
            <a:ext cx="10311595" cy="3411020"/>
          </a:xfrm>
        </p:spPr>
        <p:txBody>
          <a:bodyPr/>
          <a:lstStyle/>
          <a:p>
            <a:r>
              <a:rPr lang="ca-ES" b="1" dirty="0">
                <a:solidFill>
                  <a:srgbClr val="2AB9DA"/>
                </a:solidFill>
              </a:rPr>
              <a:t>Fine particles </a:t>
            </a:r>
            <a:r>
              <a:rPr lang="ca-ES" dirty="0">
                <a:solidFill>
                  <a:srgbClr val="2AB9DA"/>
                </a:solidFill>
              </a:rPr>
              <a:t>(</a:t>
            </a:r>
            <a:r>
              <a:rPr lang="ca-ES" b="1" dirty="0">
                <a:solidFill>
                  <a:srgbClr val="2AB9DA"/>
                </a:solidFill>
              </a:rPr>
              <a:t>PM</a:t>
            </a:r>
            <a:r>
              <a:rPr lang="ca-ES" b="1" baseline="-25000" dirty="0">
                <a:solidFill>
                  <a:srgbClr val="2AB9DA"/>
                </a:solidFill>
              </a:rPr>
              <a:t>2.5</a:t>
            </a:r>
            <a:r>
              <a:rPr lang="ca-ES" dirty="0">
                <a:solidFill>
                  <a:srgbClr val="2AB9DA"/>
                </a:solidFill>
              </a:rPr>
              <a:t>) </a:t>
            </a:r>
            <a:r>
              <a:rPr lang="ca-ES" dirty="0"/>
              <a:t>are well-known to have an </a:t>
            </a:r>
            <a:r>
              <a:rPr lang="ca-ES" b="1" dirty="0">
                <a:solidFill>
                  <a:srgbClr val="2AB9DA"/>
                </a:solidFill>
              </a:rPr>
              <a:t>impact on climate</a:t>
            </a:r>
            <a:r>
              <a:rPr lang="ca-ES" dirty="0">
                <a:solidFill>
                  <a:srgbClr val="2AB9DA"/>
                </a:solidFill>
              </a:rPr>
              <a:t>,</a:t>
            </a:r>
            <a:r>
              <a:rPr lang="ca-ES" b="1" dirty="0">
                <a:solidFill>
                  <a:srgbClr val="2AB9DA"/>
                </a:solidFill>
              </a:rPr>
              <a:t> ecosystems </a:t>
            </a:r>
            <a:r>
              <a:rPr lang="ca-ES" dirty="0"/>
              <a:t>as well as </a:t>
            </a:r>
            <a:r>
              <a:rPr lang="ca-ES" b="1" dirty="0">
                <a:solidFill>
                  <a:srgbClr val="2AB9DA"/>
                </a:solidFill>
              </a:rPr>
              <a:t>human-health</a:t>
            </a:r>
          </a:p>
          <a:p>
            <a:r>
              <a:rPr lang="ca-ES" b="1" dirty="0">
                <a:solidFill>
                  <a:srgbClr val="2AB9DA"/>
                </a:solidFill>
              </a:rPr>
              <a:t>Background sites in western and central Europe exceeding the WHO limits </a:t>
            </a:r>
            <a:r>
              <a:rPr lang="ca-ES" dirty="0"/>
              <a:t>(5 </a:t>
            </a:r>
            <a:r>
              <a:rPr lang="en-GB" dirty="0"/>
              <a:t>µg m</a:t>
            </a:r>
            <a:r>
              <a:rPr lang="en-GB" baseline="30000" dirty="0"/>
              <a:t>-3</a:t>
            </a:r>
            <a:r>
              <a:rPr lang="en-GB" dirty="0"/>
              <a:t> as annual limit; 1</a:t>
            </a:r>
            <a:r>
              <a:rPr lang="ca-ES" dirty="0"/>
              <a:t>5 </a:t>
            </a:r>
            <a:r>
              <a:rPr lang="en-GB" dirty="0"/>
              <a:t>µg m</a:t>
            </a:r>
            <a:r>
              <a:rPr lang="en-GB" baseline="30000" dirty="0"/>
              <a:t>- 3 </a:t>
            </a:r>
            <a:r>
              <a:rPr lang="en-GB" dirty="0"/>
              <a:t>as daily mean) (</a:t>
            </a:r>
            <a:r>
              <a:rPr lang="en-GB" dirty="0" err="1"/>
              <a:t>Bressi</a:t>
            </a:r>
            <a:r>
              <a:rPr lang="en-GB" dirty="0"/>
              <a:t> et al., 2021)</a:t>
            </a:r>
          </a:p>
          <a:p>
            <a:r>
              <a:rPr lang="en-GB" b="1" dirty="0">
                <a:solidFill>
                  <a:srgbClr val="2AB9DA"/>
                </a:solidFill>
              </a:rPr>
              <a:t>Chemical composition </a:t>
            </a:r>
            <a:r>
              <a:rPr lang="en-GB" dirty="0"/>
              <a:t>of PM</a:t>
            </a:r>
            <a:r>
              <a:rPr lang="en-GB" baseline="-25000" dirty="0"/>
              <a:t>2.5</a:t>
            </a:r>
            <a:r>
              <a:rPr lang="en-GB" dirty="0"/>
              <a:t> essential to assess the </a:t>
            </a:r>
            <a:r>
              <a:rPr lang="en-GB" b="1" dirty="0">
                <a:solidFill>
                  <a:srgbClr val="2AB9DA"/>
                </a:solidFill>
              </a:rPr>
              <a:t>sources</a:t>
            </a:r>
            <a:r>
              <a:rPr lang="en-GB" dirty="0"/>
              <a:t> contributing to mass concentrations</a:t>
            </a:r>
          </a:p>
          <a:p>
            <a:r>
              <a:rPr lang="en-GB" dirty="0"/>
              <a:t>In </a:t>
            </a:r>
            <a:r>
              <a:rPr lang="en-GB" b="1" dirty="0">
                <a:solidFill>
                  <a:srgbClr val="2AB9DA"/>
                </a:solidFill>
              </a:rPr>
              <a:t>France</a:t>
            </a:r>
            <a:r>
              <a:rPr lang="en-GB" dirty="0">
                <a:solidFill>
                  <a:srgbClr val="2AB9DA"/>
                </a:solidFill>
              </a:rPr>
              <a:t>, </a:t>
            </a:r>
            <a:r>
              <a:rPr lang="en-GB" b="1" dirty="0">
                <a:solidFill>
                  <a:srgbClr val="2AB9DA"/>
                </a:solidFill>
              </a:rPr>
              <a:t>five background sites </a:t>
            </a:r>
            <a:r>
              <a:rPr lang="en-GB" dirty="0"/>
              <a:t>monitored PM</a:t>
            </a:r>
            <a:r>
              <a:rPr lang="en-GB" baseline="-25000" dirty="0"/>
              <a:t>2.5</a:t>
            </a:r>
            <a:r>
              <a:rPr lang="en-GB" dirty="0"/>
              <a:t> mass concentrations and chemical composition between </a:t>
            </a:r>
            <a:r>
              <a:rPr lang="en-GB" b="1" dirty="0">
                <a:solidFill>
                  <a:srgbClr val="2AB9DA"/>
                </a:solidFill>
              </a:rPr>
              <a:t>2014 – 2020</a:t>
            </a:r>
          </a:p>
          <a:p>
            <a:r>
              <a:rPr lang="en-GB" b="1" dirty="0">
                <a:solidFill>
                  <a:srgbClr val="2AB9DA"/>
                </a:solidFill>
              </a:rPr>
              <a:t>Temporal trends in PM</a:t>
            </a:r>
            <a:r>
              <a:rPr lang="en-GB" b="1" baseline="-25000" dirty="0">
                <a:solidFill>
                  <a:srgbClr val="2AB9DA"/>
                </a:solidFill>
              </a:rPr>
              <a:t>2.5</a:t>
            </a:r>
            <a:r>
              <a:rPr lang="en-GB" b="1" dirty="0">
                <a:solidFill>
                  <a:srgbClr val="2AB9DA"/>
                </a:solidFill>
              </a:rPr>
              <a:t> </a:t>
            </a:r>
            <a:r>
              <a:rPr lang="en-GB" dirty="0"/>
              <a:t>is a common tool to evaluate </a:t>
            </a:r>
            <a:r>
              <a:rPr lang="en-GB" b="1" dirty="0">
                <a:solidFill>
                  <a:srgbClr val="2AB9DA"/>
                </a:solidFill>
              </a:rPr>
              <a:t> changes over</a:t>
            </a:r>
            <a:r>
              <a:rPr lang="en-GB" b="1" dirty="0"/>
              <a:t> </a:t>
            </a:r>
            <a:r>
              <a:rPr lang="en-GB" dirty="0"/>
              <a:t>time and </a:t>
            </a:r>
            <a:r>
              <a:rPr lang="en-GB" b="1" dirty="0">
                <a:solidFill>
                  <a:srgbClr val="2AB9DA"/>
                </a:solidFill>
              </a:rPr>
              <a:t>assess the impact </a:t>
            </a:r>
            <a:r>
              <a:rPr lang="en-GB" dirty="0"/>
              <a:t>of any possible </a:t>
            </a:r>
            <a:r>
              <a:rPr lang="en-GB" b="1" dirty="0">
                <a:solidFill>
                  <a:srgbClr val="2AB9DA"/>
                </a:solidFill>
              </a:rPr>
              <a:t>policy</a:t>
            </a:r>
            <a:r>
              <a:rPr lang="en-GB" dirty="0"/>
              <a:t> aiming to reduce primary emissions </a:t>
            </a:r>
          </a:p>
          <a:p>
            <a:r>
              <a:rPr lang="en-GB" dirty="0"/>
              <a:t>Trends in atmospheric components not only influence by </a:t>
            </a:r>
            <a:r>
              <a:rPr lang="en-GB" b="1" dirty="0">
                <a:solidFill>
                  <a:srgbClr val="2AB9DA"/>
                </a:solidFill>
              </a:rPr>
              <a:t>changes in emissions </a:t>
            </a:r>
            <a:r>
              <a:rPr lang="en-GB" dirty="0"/>
              <a:t>but also changes in </a:t>
            </a:r>
            <a:r>
              <a:rPr lang="en-GB" b="1" dirty="0">
                <a:solidFill>
                  <a:srgbClr val="2AB9DA"/>
                </a:solidFill>
              </a:rPr>
              <a:t>meteorology</a:t>
            </a:r>
            <a:r>
              <a:rPr lang="en-GB" dirty="0"/>
              <a:t> and </a:t>
            </a:r>
            <a:r>
              <a:rPr lang="en-GB" b="1" dirty="0">
                <a:solidFill>
                  <a:srgbClr val="2AB9DA"/>
                </a:solidFill>
              </a:rPr>
              <a:t>transport patterns </a:t>
            </a:r>
            <a:r>
              <a:rPr lang="en-GB" dirty="0"/>
              <a:t>that might occur</a:t>
            </a:r>
            <a:endParaRPr lang="fr-FR" dirty="0"/>
          </a:p>
        </p:txBody>
      </p:sp>
      <p:sp>
        <p:nvSpPr>
          <p:cNvPr id="4" name="Espace réservé du numéro de diapositive 3">
            <a:extLst>
              <a:ext uri="{FF2B5EF4-FFF2-40B4-BE49-F238E27FC236}">
                <a16:creationId xmlns:a16="http://schemas.microsoft.com/office/drawing/2014/main" id="{D31B5862-B04E-48D5-99C9-36484F8F625A}"/>
              </a:ext>
            </a:extLst>
          </p:cNvPr>
          <p:cNvSpPr>
            <a:spLocks noGrp="1"/>
          </p:cNvSpPr>
          <p:nvPr>
            <p:ph type="sldNum" sz="quarter" idx="12"/>
          </p:nvPr>
        </p:nvSpPr>
        <p:spPr/>
        <p:txBody>
          <a:bodyPr/>
          <a:lstStyle/>
          <a:p>
            <a:fld id="{AA24235E-0B5B-B44F-883D-4110F852F9F3}" type="slidenum">
              <a:rPr lang="fr-FR" smtClean="0"/>
              <a:t>2</a:t>
            </a:fld>
            <a:endParaRPr lang="fr-FR" dirty="0"/>
          </a:p>
        </p:txBody>
      </p:sp>
    </p:spTree>
    <p:extLst>
      <p:ext uri="{BB962C8B-B14F-4D97-AF65-F5344CB8AC3E}">
        <p14:creationId xmlns:p14="http://schemas.microsoft.com/office/powerpoint/2010/main" val="29789742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7C641B3F-8577-4CDC-B126-166DBF7CEED1}"/>
              </a:ext>
            </a:extLst>
          </p:cNvPr>
          <p:cNvSpPr>
            <a:spLocks noGrp="1"/>
          </p:cNvSpPr>
          <p:nvPr>
            <p:ph type="sldNum" sz="quarter" idx="12"/>
          </p:nvPr>
        </p:nvSpPr>
        <p:spPr/>
        <p:txBody>
          <a:bodyPr/>
          <a:lstStyle/>
          <a:p>
            <a:fld id="{AA24235E-0B5B-B44F-883D-4110F852F9F3}" type="slidenum">
              <a:rPr lang="fr-FR" smtClean="0"/>
              <a:t>20</a:t>
            </a:fld>
            <a:endParaRPr lang="fr-FR" dirty="0"/>
          </a:p>
        </p:txBody>
      </p:sp>
      <p:pic>
        <p:nvPicPr>
          <p:cNvPr id="6" name="Image 5">
            <a:extLst>
              <a:ext uri="{FF2B5EF4-FFF2-40B4-BE49-F238E27FC236}">
                <a16:creationId xmlns:a16="http://schemas.microsoft.com/office/drawing/2014/main" id="{C8896B5E-DEAE-4F47-8B18-A0FB4DBF7590}"/>
              </a:ext>
            </a:extLst>
          </p:cNvPr>
          <p:cNvPicPr>
            <a:picLocks noChangeAspect="1"/>
          </p:cNvPicPr>
          <p:nvPr/>
        </p:nvPicPr>
        <p:blipFill rotWithShape="1">
          <a:blip r:embed="rId3">
            <a:extLst>
              <a:ext uri="{28A0092B-C50C-407E-A947-70E740481C1C}">
                <a14:useLocalDpi xmlns:a14="http://schemas.microsoft.com/office/drawing/2010/main" val="0"/>
              </a:ext>
            </a:extLst>
          </a:blip>
          <a:srcRect b="3977"/>
          <a:stretch/>
        </p:blipFill>
        <p:spPr bwMode="auto">
          <a:xfrm>
            <a:off x="1946649" y="1032761"/>
            <a:ext cx="8764016" cy="5180890"/>
          </a:xfrm>
          <a:prstGeom prst="rect">
            <a:avLst/>
          </a:prstGeom>
          <a:noFill/>
          <a:ln>
            <a:noFill/>
          </a:ln>
        </p:spPr>
      </p:pic>
      <p:pic>
        <p:nvPicPr>
          <p:cNvPr id="5" name="Image 4">
            <a:extLst>
              <a:ext uri="{FF2B5EF4-FFF2-40B4-BE49-F238E27FC236}">
                <a16:creationId xmlns:a16="http://schemas.microsoft.com/office/drawing/2014/main" id="{119448C3-1966-4B60-8F86-0C14268EA253}"/>
              </a:ext>
            </a:extLst>
          </p:cNvPr>
          <p:cNvPicPr>
            <a:picLocks noChangeAspect="1"/>
          </p:cNvPicPr>
          <p:nvPr/>
        </p:nvPicPr>
        <p:blipFill rotWithShape="1">
          <a:blip r:embed="rId3">
            <a:extLst>
              <a:ext uri="{28A0092B-C50C-407E-A947-70E740481C1C}">
                <a14:useLocalDpi xmlns:a14="http://schemas.microsoft.com/office/drawing/2010/main" val="0"/>
              </a:ext>
            </a:extLst>
          </a:blip>
          <a:srcRect l="28494" t="96630" r="27595" b="-1036"/>
          <a:stretch/>
        </p:blipFill>
        <p:spPr bwMode="auto">
          <a:xfrm>
            <a:off x="5845995" y="1068759"/>
            <a:ext cx="4864669" cy="300432"/>
          </a:xfrm>
          <a:prstGeom prst="rect">
            <a:avLst/>
          </a:prstGeom>
          <a:noFill/>
          <a:ln>
            <a:noFill/>
          </a:ln>
        </p:spPr>
      </p:pic>
      <p:sp>
        <p:nvSpPr>
          <p:cNvPr id="2" name="Titre 1">
            <a:extLst>
              <a:ext uri="{FF2B5EF4-FFF2-40B4-BE49-F238E27FC236}">
                <a16:creationId xmlns:a16="http://schemas.microsoft.com/office/drawing/2014/main" id="{39FEFEBC-1CCE-43EA-8554-0A21DC8C1256}"/>
              </a:ext>
            </a:extLst>
          </p:cNvPr>
          <p:cNvSpPr>
            <a:spLocks noGrp="1"/>
          </p:cNvSpPr>
          <p:nvPr>
            <p:ph type="title"/>
          </p:nvPr>
        </p:nvSpPr>
        <p:spPr>
          <a:xfrm>
            <a:off x="2160000" y="720000"/>
            <a:ext cx="9888717" cy="625523"/>
          </a:xfrm>
        </p:spPr>
        <p:txBody>
          <a:bodyPr/>
          <a:lstStyle/>
          <a:p>
            <a:r>
              <a:rPr lang="en-GB" dirty="0"/>
              <a:t>PM</a:t>
            </a:r>
            <a:r>
              <a:rPr lang="en-GB" baseline="-25000" dirty="0"/>
              <a:t>2.5</a:t>
            </a:r>
            <a:r>
              <a:rPr lang="en-GB" dirty="0"/>
              <a:t> mass closure</a:t>
            </a:r>
            <a:endParaRPr lang="fr-FR" dirty="0"/>
          </a:p>
        </p:txBody>
      </p:sp>
      <p:sp>
        <p:nvSpPr>
          <p:cNvPr id="8" name="ZoneTexte 7">
            <a:extLst>
              <a:ext uri="{FF2B5EF4-FFF2-40B4-BE49-F238E27FC236}">
                <a16:creationId xmlns:a16="http://schemas.microsoft.com/office/drawing/2014/main" id="{A69A7217-528E-465A-9B84-F7E6DCA756B0}"/>
              </a:ext>
            </a:extLst>
          </p:cNvPr>
          <p:cNvSpPr txBox="1"/>
          <p:nvPr/>
        </p:nvSpPr>
        <p:spPr>
          <a:xfrm>
            <a:off x="10710665" y="3642380"/>
            <a:ext cx="1757548" cy="369332"/>
          </a:xfrm>
          <a:prstGeom prst="rect">
            <a:avLst/>
          </a:prstGeom>
          <a:noFill/>
        </p:spPr>
        <p:txBody>
          <a:bodyPr wrap="square" rtlCol="0">
            <a:spAutoFit/>
          </a:bodyPr>
          <a:lstStyle/>
          <a:p>
            <a:r>
              <a:rPr lang="ca-ES" b="1" dirty="0"/>
              <a:t>--- PM</a:t>
            </a:r>
            <a:r>
              <a:rPr lang="ca-ES" b="1" baseline="-25000" dirty="0"/>
              <a:t>2.5</a:t>
            </a:r>
            <a:endParaRPr lang="fr-FR" b="1" baseline="-25000" dirty="0"/>
          </a:p>
        </p:txBody>
      </p:sp>
    </p:spTree>
    <p:extLst>
      <p:ext uri="{BB962C8B-B14F-4D97-AF65-F5344CB8AC3E}">
        <p14:creationId xmlns:p14="http://schemas.microsoft.com/office/powerpoint/2010/main" val="41780205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E4C9BF2D-841C-4307-9E7A-05CD99168638}"/>
              </a:ext>
            </a:extLst>
          </p:cNvPr>
          <p:cNvSpPr>
            <a:spLocks noGrp="1"/>
          </p:cNvSpPr>
          <p:nvPr>
            <p:ph type="sldNum" sz="quarter" idx="12"/>
          </p:nvPr>
        </p:nvSpPr>
        <p:spPr/>
        <p:txBody>
          <a:bodyPr/>
          <a:lstStyle/>
          <a:p>
            <a:fld id="{AA24235E-0B5B-B44F-883D-4110F852F9F3}" type="slidenum">
              <a:rPr lang="fr-FR" smtClean="0"/>
              <a:t>21</a:t>
            </a:fld>
            <a:endParaRPr lang="fr-FR" dirty="0"/>
          </a:p>
        </p:txBody>
      </p:sp>
      <p:pic>
        <p:nvPicPr>
          <p:cNvPr id="5" name="Image 4">
            <a:extLst>
              <a:ext uri="{FF2B5EF4-FFF2-40B4-BE49-F238E27FC236}">
                <a16:creationId xmlns:a16="http://schemas.microsoft.com/office/drawing/2014/main" id="{BDA86145-95E1-4FA2-A43A-21F9A88AB31C}"/>
              </a:ext>
            </a:extLst>
          </p:cNvPr>
          <p:cNvPicPr>
            <a:picLocks noChangeAspect="1"/>
          </p:cNvPicPr>
          <p:nvPr/>
        </p:nvPicPr>
        <p:blipFill>
          <a:blip r:embed="rId2"/>
          <a:stretch>
            <a:fillRect/>
          </a:stretch>
        </p:blipFill>
        <p:spPr>
          <a:xfrm>
            <a:off x="302061" y="1500030"/>
            <a:ext cx="4714875" cy="4666298"/>
          </a:xfrm>
          <a:prstGeom prst="rect">
            <a:avLst/>
          </a:prstGeom>
        </p:spPr>
      </p:pic>
      <p:pic>
        <p:nvPicPr>
          <p:cNvPr id="7" name="Image 6">
            <a:extLst>
              <a:ext uri="{FF2B5EF4-FFF2-40B4-BE49-F238E27FC236}">
                <a16:creationId xmlns:a16="http://schemas.microsoft.com/office/drawing/2014/main" id="{88705ED4-34D8-4B64-BE4F-077455D33740}"/>
              </a:ext>
            </a:extLst>
          </p:cNvPr>
          <p:cNvPicPr>
            <a:picLocks noChangeAspect="1"/>
          </p:cNvPicPr>
          <p:nvPr/>
        </p:nvPicPr>
        <p:blipFill>
          <a:blip r:embed="rId3"/>
          <a:stretch>
            <a:fillRect/>
          </a:stretch>
        </p:blipFill>
        <p:spPr>
          <a:xfrm>
            <a:off x="5016936" y="2527475"/>
            <a:ext cx="7175064" cy="2691295"/>
          </a:xfrm>
          <a:prstGeom prst="rect">
            <a:avLst/>
          </a:prstGeom>
        </p:spPr>
      </p:pic>
      <p:sp>
        <p:nvSpPr>
          <p:cNvPr id="8" name="Titre 1">
            <a:extLst>
              <a:ext uri="{FF2B5EF4-FFF2-40B4-BE49-F238E27FC236}">
                <a16:creationId xmlns:a16="http://schemas.microsoft.com/office/drawing/2014/main" id="{F9FF3BE4-E3D9-4C09-9918-0E8FD8C31F97}"/>
              </a:ext>
            </a:extLst>
          </p:cNvPr>
          <p:cNvSpPr txBox="1">
            <a:spLocks/>
          </p:cNvSpPr>
          <p:nvPr/>
        </p:nvSpPr>
        <p:spPr>
          <a:xfrm>
            <a:off x="2160000" y="720000"/>
            <a:ext cx="9888717" cy="625523"/>
          </a:xfrm>
          <a:prstGeom prst="rect">
            <a:avLst/>
          </a:prstGeom>
        </p:spPr>
        <p:txBody>
          <a:bodyPr/>
          <a:lstStyle>
            <a:lvl1pPr algn="r" defTabSz="914400" rtl="0" eaLnBrk="1" latinLnBrk="0" hangingPunct="1">
              <a:lnSpc>
                <a:spcPts val="2600"/>
              </a:lnSpc>
              <a:spcBef>
                <a:spcPct val="0"/>
              </a:spcBef>
              <a:buNone/>
              <a:defRPr sz="2400" b="1" i="0" kern="1200">
                <a:solidFill>
                  <a:srgbClr val="2AB9DA"/>
                </a:solidFill>
                <a:latin typeface="Arial" panose="020B0604020202020204" pitchFamily="34" charset="0"/>
                <a:ea typeface="+mj-ea"/>
                <a:cs typeface="Arial" panose="020B0604020202020204" pitchFamily="34" charset="0"/>
              </a:defRPr>
            </a:lvl1pPr>
          </a:lstStyle>
          <a:p>
            <a:pPr algn="l"/>
            <a:r>
              <a:rPr lang="en-GB" dirty="0"/>
              <a:t>Results: partial dependency plots for the cluster variable</a:t>
            </a:r>
            <a:endParaRPr lang="fr-FR" dirty="0"/>
          </a:p>
        </p:txBody>
      </p:sp>
    </p:spTree>
    <p:extLst>
      <p:ext uri="{BB962C8B-B14F-4D97-AF65-F5344CB8AC3E}">
        <p14:creationId xmlns:p14="http://schemas.microsoft.com/office/powerpoint/2010/main" val="4311459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1F9252-89FA-40EC-B50A-A2FA01D68B58}"/>
              </a:ext>
            </a:extLst>
          </p:cNvPr>
          <p:cNvSpPr>
            <a:spLocks noGrp="1"/>
          </p:cNvSpPr>
          <p:nvPr>
            <p:ph type="title"/>
          </p:nvPr>
        </p:nvSpPr>
        <p:spPr/>
        <p:txBody>
          <a:bodyPr/>
          <a:lstStyle/>
          <a:p>
            <a:r>
              <a:rPr lang="en-GB" dirty="0"/>
              <a:t>Aims</a:t>
            </a:r>
            <a:endParaRPr lang="fr-FR" dirty="0"/>
          </a:p>
        </p:txBody>
      </p:sp>
      <p:sp>
        <p:nvSpPr>
          <p:cNvPr id="3" name="Espace réservé du contenu 2">
            <a:extLst>
              <a:ext uri="{FF2B5EF4-FFF2-40B4-BE49-F238E27FC236}">
                <a16:creationId xmlns:a16="http://schemas.microsoft.com/office/drawing/2014/main" id="{3FCEFD10-508C-4C05-AA24-349B2E731B58}"/>
              </a:ext>
            </a:extLst>
          </p:cNvPr>
          <p:cNvSpPr>
            <a:spLocks noGrp="1"/>
          </p:cNvSpPr>
          <p:nvPr>
            <p:ph idx="1"/>
          </p:nvPr>
        </p:nvSpPr>
        <p:spPr/>
        <p:txBody>
          <a:bodyPr/>
          <a:lstStyle/>
          <a:p>
            <a:r>
              <a:rPr lang="en-GB" dirty="0"/>
              <a:t>To undertake the </a:t>
            </a:r>
            <a:r>
              <a:rPr lang="en-GB" b="1" dirty="0">
                <a:solidFill>
                  <a:srgbClr val="2AB9DA"/>
                </a:solidFill>
              </a:rPr>
              <a:t>chemical mass balance of PM</a:t>
            </a:r>
            <a:r>
              <a:rPr lang="en-GB" b="1" baseline="-25000" dirty="0">
                <a:solidFill>
                  <a:srgbClr val="2AB9DA"/>
                </a:solidFill>
              </a:rPr>
              <a:t>2.5</a:t>
            </a:r>
            <a:r>
              <a:rPr lang="en-GB" b="1" dirty="0"/>
              <a:t> </a:t>
            </a:r>
            <a:r>
              <a:rPr lang="en-GB" dirty="0"/>
              <a:t>mass concentrations based on the </a:t>
            </a:r>
            <a:r>
              <a:rPr lang="en-GB" b="1" dirty="0">
                <a:solidFill>
                  <a:srgbClr val="2AB9DA"/>
                </a:solidFill>
              </a:rPr>
              <a:t>main ions </a:t>
            </a:r>
            <a:r>
              <a:rPr lang="en-GB" dirty="0"/>
              <a:t>along the years at the five remote sites monitoring PM</a:t>
            </a:r>
            <a:r>
              <a:rPr lang="en-GB" baseline="-25000" dirty="0"/>
              <a:t>2.5</a:t>
            </a:r>
            <a:r>
              <a:rPr lang="en-GB" dirty="0"/>
              <a:t> and chemical composition in </a:t>
            </a:r>
            <a:r>
              <a:rPr lang="en-GB" b="1" dirty="0">
                <a:solidFill>
                  <a:srgbClr val="2AB9DA"/>
                </a:solidFill>
              </a:rPr>
              <a:t>France in 2014</a:t>
            </a:r>
            <a:r>
              <a:rPr lang="ca-ES" b="1" dirty="0">
                <a:solidFill>
                  <a:srgbClr val="2AB9DA"/>
                </a:solidFill>
              </a:rPr>
              <a:t> – 2020</a:t>
            </a:r>
            <a:r>
              <a:rPr lang="ca-ES" dirty="0"/>
              <a:t>.</a:t>
            </a:r>
          </a:p>
          <a:p>
            <a:pPr lvl="1"/>
            <a:r>
              <a:rPr lang="en-GB" dirty="0"/>
              <a:t>To review </a:t>
            </a:r>
            <a:r>
              <a:rPr lang="en-GB" b="1" dirty="0">
                <a:solidFill>
                  <a:srgbClr val="2AB9DA"/>
                </a:solidFill>
              </a:rPr>
              <a:t>conversion factors</a:t>
            </a:r>
            <a:r>
              <a:rPr lang="en-GB" dirty="0"/>
              <a:t> used to calculate source concentrations especially that used to account </a:t>
            </a:r>
            <a:r>
              <a:rPr lang="en-GB" b="1" dirty="0">
                <a:solidFill>
                  <a:srgbClr val="2AB9DA"/>
                </a:solidFill>
              </a:rPr>
              <a:t>organic matter (OM) </a:t>
            </a:r>
            <a:r>
              <a:rPr lang="en-GB" dirty="0"/>
              <a:t>from </a:t>
            </a:r>
            <a:r>
              <a:rPr lang="en-GB" b="1" dirty="0">
                <a:solidFill>
                  <a:srgbClr val="2AB9DA"/>
                </a:solidFill>
              </a:rPr>
              <a:t>organic carbon (OC)</a:t>
            </a:r>
          </a:p>
          <a:p>
            <a:r>
              <a:rPr lang="en-GB" b="1" dirty="0">
                <a:solidFill>
                  <a:srgbClr val="2AB9DA"/>
                </a:solidFill>
              </a:rPr>
              <a:t>To evaluate trends in PM</a:t>
            </a:r>
            <a:r>
              <a:rPr lang="en-GB" b="1" baseline="-25000" dirty="0">
                <a:solidFill>
                  <a:srgbClr val="2AB9DA"/>
                </a:solidFill>
              </a:rPr>
              <a:t>2.5</a:t>
            </a:r>
            <a:r>
              <a:rPr lang="en-GB" b="1" dirty="0">
                <a:solidFill>
                  <a:srgbClr val="2AB9DA"/>
                </a:solidFill>
              </a:rPr>
              <a:t> </a:t>
            </a:r>
            <a:r>
              <a:rPr lang="en-GB" dirty="0"/>
              <a:t>concentrations in association with </a:t>
            </a:r>
            <a:r>
              <a:rPr lang="en-GB" b="1" dirty="0">
                <a:solidFill>
                  <a:srgbClr val="2AB9DA"/>
                </a:solidFill>
              </a:rPr>
              <a:t>changes in emission patterns removing</a:t>
            </a:r>
            <a:r>
              <a:rPr lang="en-GB" dirty="0"/>
              <a:t> any possible </a:t>
            </a:r>
            <a:r>
              <a:rPr lang="en-GB" b="1" dirty="0">
                <a:solidFill>
                  <a:srgbClr val="2AB9DA"/>
                </a:solidFill>
              </a:rPr>
              <a:t>influence from meteorological and long-range transport</a:t>
            </a:r>
            <a:r>
              <a:rPr lang="en-GB" dirty="0"/>
              <a:t> characteristics</a:t>
            </a:r>
            <a:endParaRPr lang="fr-FR" dirty="0"/>
          </a:p>
        </p:txBody>
      </p:sp>
      <p:sp>
        <p:nvSpPr>
          <p:cNvPr id="4" name="Espace réservé du numéro de diapositive 3">
            <a:extLst>
              <a:ext uri="{FF2B5EF4-FFF2-40B4-BE49-F238E27FC236}">
                <a16:creationId xmlns:a16="http://schemas.microsoft.com/office/drawing/2014/main" id="{B9B34CA7-26BC-4CB8-81DA-258F17A8FC45}"/>
              </a:ext>
            </a:extLst>
          </p:cNvPr>
          <p:cNvSpPr>
            <a:spLocks noGrp="1"/>
          </p:cNvSpPr>
          <p:nvPr>
            <p:ph type="sldNum" sz="quarter" idx="12"/>
          </p:nvPr>
        </p:nvSpPr>
        <p:spPr/>
        <p:txBody>
          <a:bodyPr/>
          <a:lstStyle/>
          <a:p>
            <a:fld id="{AA24235E-0B5B-B44F-883D-4110F852F9F3}" type="slidenum">
              <a:rPr lang="fr-FR" smtClean="0"/>
              <a:t>3</a:t>
            </a:fld>
            <a:endParaRPr lang="fr-FR" dirty="0"/>
          </a:p>
        </p:txBody>
      </p:sp>
    </p:spTree>
    <p:extLst>
      <p:ext uri="{BB962C8B-B14F-4D97-AF65-F5344CB8AC3E}">
        <p14:creationId xmlns:p14="http://schemas.microsoft.com/office/powerpoint/2010/main" val="4432205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9FEFEBC-1CCE-43EA-8554-0A21DC8C1256}"/>
              </a:ext>
            </a:extLst>
          </p:cNvPr>
          <p:cNvSpPr>
            <a:spLocks noGrp="1"/>
          </p:cNvSpPr>
          <p:nvPr>
            <p:ph type="title"/>
          </p:nvPr>
        </p:nvSpPr>
        <p:spPr>
          <a:xfrm>
            <a:off x="2160000" y="720000"/>
            <a:ext cx="9888717" cy="625523"/>
          </a:xfrm>
        </p:spPr>
        <p:txBody>
          <a:bodyPr/>
          <a:lstStyle/>
          <a:p>
            <a:r>
              <a:rPr lang="ca-ES" dirty="0"/>
              <a:t>French EMEP network (MERA): PM</a:t>
            </a:r>
            <a:r>
              <a:rPr lang="ca-ES" baseline="-25000" dirty="0"/>
              <a:t>2.5</a:t>
            </a:r>
            <a:r>
              <a:rPr lang="ca-ES" dirty="0"/>
              <a:t> chemical composition</a:t>
            </a:r>
            <a:endParaRPr lang="fr-FR" dirty="0"/>
          </a:p>
        </p:txBody>
      </p:sp>
      <p:sp>
        <p:nvSpPr>
          <p:cNvPr id="4" name="Espace réservé du numéro de diapositive 3">
            <a:extLst>
              <a:ext uri="{FF2B5EF4-FFF2-40B4-BE49-F238E27FC236}">
                <a16:creationId xmlns:a16="http://schemas.microsoft.com/office/drawing/2014/main" id="{7C641B3F-8577-4CDC-B126-166DBF7CEED1}"/>
              </a:ext>
            </a:extLst>
          </p:cNvPr>
          <p:cNvSpPr>
            <a:spLocks noGrp="1"/>
          </p:cNvSpPr>
          <p:nvPr>
            <p:ph type="sldNum" sz="quarter" idx="12"/>
          </p:nvPr>
        </p:nvSpPr>
        <p:spPr/>
        <p:txBody>
          <a:bodyPr/>
          <a:lstStyle/>
          <a:p>
            <a:fld id="{AA24235E-0B5B-B44F-883D-4110F852F9F3}" type="slidenum">
              <a:rPr lang="fr-FR" smtClean="0"/>
              <a:t>4</a:t>
            </a:fld>
            <a:endParaRPr lang="fr-FR" dirty="0"/>
          </a:p>
        </p:txBody>
      </p:sp>
      <p:pic>
        <p:nvPicPr>
          <p:cNvPr id="5" name="Image 4">
            <a:extLst>
              <a:ext uri="{FF2B5EF4-FFF2-40B4-BE49-F238E27FC236}">
                <a16:creationId xmlns:a16="http://schemas.microsoft.com/office/drawing/2014/main" id="{FAA306DD-12B9-443F-AF9F-AE5C753A948B}"/>
              </a:ext>
            </a:extLst>
          </p:cNvPr>
          <p:cNvPicPr/>
          <p:nvPr/>
        </p:nvPicPr>
        <p:blipFill rotWithShape="1">
          <a:blip r:embed="rId2"/>
          <a:srcRect r="1918"/>
          <a:stretch/>
        </p:blipFill>
        <p:spPr>
          <a:xfrm>
            <a:off x="423426" y="1726987"/>
            <a:ext cx="4158001" cy="4247317"/>
          </a:xfrm>
          <a:prstGeom prst="rect">
            <a:avLst/>
          </a:prstGeom>
        </p:spPr>
      </p:pic>
      <p:sp>
        <p:nvSpPr>
          <p:cNvPr id="6" name="ZoneTexte 5">
            <a:extLst>
              <a:ext uri="{FF2B5EF4-FFF2-40B4-BE49-F238E27FC236}">
                <a16:creationId xmlns:a16="http://schemas.microsoft.com/office/drawing/2014/main" id="{46F7A4EB-1848-43DA-96AB-24E29BF21A5E}"/>
              </a:ext>
            </a:extLst>
          </p:cNvPr>
          <p:cNvSpPr txBox="1"/>
          <p:nvPr/>
        </p:nvSpPr>
        <p:spPr>
          <a:xfrm>
            <a:off x="4595126" y="1913039"/>
            <a:ext cx="6683604" cy="4524315"/>
          </a:xfrm>
          <a:prstGeom prst="rect">
            <a:avLst/>
          </a:prstGeom>
          <a:noFill/>
        </p:spPr>
        <p:txBody>
          <a:bodyPr wrap="square" rtlCol="0">
            <a:spAutoFit/>
          </a:bodyPr>
          <a:lstStyle/>
          <a:p>
            <a:pPr marL="285750" indent="-285750">
              <a:buFont typeface="Arial" panose="020B0604020202020204" pitchFamily="34" charset="0"/>
              <a:buChar char="•"/>
            </a:pPr>
            <a:r>
              <a:rPr lang="ca-ES" b="1" dirty="0">
                <a:solidFill>
                  <a:srgbClr val="2AB9DA"/>
                </a:solidFill>
              </a:rPr>
              <a:t>MERA / EMEP </a:t>
            </a:r>
            <a:r>
              <a:rPr lang="ca-ES" dirty="0"/>
              <a:t>sites where</a:t>
            </a:r>
            <a:r>
              <a:rPr lang="ca-ES" dirty="0">
                <a:solidFill>
                  <a:srgbClr val="2AB9DA"/>
                </a:solidFill>
              </a:rPr>
              <a:t> </a:t>
            </a:r>
            <a:r>
              <a:rPr lang="ca-ES" b="1" dirty="0">
                <a:solidFill>
                  <a:srgbClr val="2AB9DA"/>
                </a:solidFill>
              </a:rPr>
              <a:t>PM</a:t>
            </a:r>
            <a:r>
              <a:rPr lang="ca-ES" b="1" baseline="-25000" dirty="0">
                <a:solidFill>
                  <a:srgbClr val="2AB9DA"/>
                </a:solidFill>
              </a:rPr>
              <a:t>2.5</a:t>
            </a:r>
            <a:r>
              <a:rPr lang="ca-ES" b="1" dirty="0">
                <a:solidFill>
                  <a:srgbClr val="2AB9DA"/>
                </a:solidFill>
              </a:rPr>
              <a:t> chemical composition </a:t>
            </a:r>
            <a:r>
              <a:rPr lang="ca-ES" dirty="0"/>
              <a:t>is available</a:t>
            </a:r>
            <a:r>
              <a:rPr lang="ca-ES" b="1" dirty="0">
                <a:solidFill>
                  <a:srgbClr val="2AB9DA"/>
                </a:solidFill>
              </a:rPr>
              <a:t> </a:t>
            </a:r>
            <a:r>
              <a:rPr lang="ca-ES" dirty="0"/>
              <a:t>for </a:t>
            </a:r>
            <a:r>
              <a:rPr lang="ca-ES" b="1" dirty="0">
                <a:solidFill>
                  <a:srgbClr val="2AB9DA"/>
                </a:solidFill>
              </a:rPr>
              <a:t>2014 - 2020</a:t>
            </a:r>
          </a:p>
          <a:p>
            <a:pPr marL="285750" indent="-285750">
              <a:buFont typeface="Arial" panose="020B0604020202020204" pitchFamily="34" charset="0"/>
              <a:buChar char="•"/>
            </a:pPr>
            <a:r>
              <a:rPr lang="ca-ES" b="1" dirty="0">
                <a:solidFill>
                  <a:srgbClr val="2AB9DA"/>
                </a:solidFill>
              </a:rPr>
              <a:t>PM</a:t>
            </a:r>
            <a:r>
              <a:rPr lang="ca-ES" b="1" baseline="-25000" dirty="0">
                <a:solidFill>
                  <a:srgbClr val="2AB9DA"/>
                </a:solidFill>
              </a:rPr>
              <a:t>2.5</a:t>
            </a:r>
            <a:r>
              <a:rPr lang="ca-ES" b="1" dirty="0">
                <a:solidFill>
                  <a:srgbClr val="2AB9DA"/>
                </a:solidFill>
              </a:rPr>
              <a:t> hourly mass concentratio</a:t>
            </a:r>
            <a:r>
              <a:rPr lang="ca-ES" b="1" dirty="0">
                <a:solidFill>
                  <a:srgbClr val="00B0F0"/>
                </a:solidFill>
              </a:rPr>
              <a:t>ns</a:t>
            </a:r>
            <a:r>
              <a:rPr lang="ca-ES" b="1" dirty="0"/>
              <a:t> </a:t>
            </a:r>
            <a:r>
              <a:rPr lang="ca-ES" dirty="0"/>
              <a:t>(TEOM, TEOM-FDMS, BAM, FIDAS)</a:t>
            </a:r>
          </a:p>
          <a:p>
            <a:pPr marL="285750" indent="-285750">
              <a:buFont typeface="Arial" panose="020B0604020202020204" pitchFamily="34" charset="0"/>
              <a:buChar char="•"/>
            </a:pPr>
            <a:r>
              <a:rPr lang="ca-ES" b="1" dirty="0">
                <a:solidFill>
                  <a:srgbClr val="2AB9DA"/>
                </a:solidFill>
              </a:rPr>
              <a:t>Daily chemical composition </a:t>
            </a:r>
            <a:r>
              <a:rPr lang="ca-ES" dirty="0"/>
              <a:t>every 6</a:t>
            </a:r>
            <a:r>
              <a:rPr lang="ca-ES" baseline="30000" dirty="0"/>
              <a:t>th</a:t>
            </a:r>
            <a:r>
              <a:rPr lang="ca-ES" dirty="0"/>
              <a:t> day (14% year)</a:t>
            </a:r>
          </a:p>
          <a:p>
            <a:pPr marL="742950" lvl="1" indent="-285750">
              <a:buFont typeface="Arial" panose="020B0604020202020204" pitchFamily="34" charset="0"/>
              <a:buChar char="•"/>
            </a:pPr>
            <a:r>
              <a:rPr lang="en-GB" dirty="0"/>
              <a:t>quartz filters (</a:t>
            </a:r>
            <a:r>
              <a:rPr lang="en-GB" dirty="0" err="1"/>
              <a:t>Pallflex</a:t>
            </a:r>
            <a:r>
              <a:rPr lang="en-GB" dirty="0"/>
              <a:t> </a:t>
            </a:r>
            <a:r>
              <a:rPr lang="en-GB" dirty="0" err="1"/>
              <a:t>Tissuquartz</a:t>
            </a:r>
            <a:r>
              <a:rPr lang="en-GB" dirty="0"/>
              <a:t> 2500 QAT-UP, 47 mm in diameter) + </a:t>
            </a:r>
            <a:r>
              <a:rPr lang="en-GB" dirty="0" err="1"/>
              <a:t>Partisol</a:t>
            </a:r>
            <a:r>
              <a:rPr lang="en-GB" dirty="0"/>
              <a:t> 2025i</a:t>
            </a:r>
            <a:endParaRPr lang="ca-ES" dirty="0"/>
          </a:p>
          <a:p>
            <a:pPr marL="742950" lvl="1" indent="-285750">
              <a:buFont typeface="Arial" panose="020B0604020202020204" pitchFamily="34" charset="0"/>
              <a:buChar char="•"/>
            </a:pPr>
            <a:r>
              <a:rPr lang="ca-ES" b="1" dirty="0">
                <a:solidFill>
                  <a:srgbClr val="2AB9DA"/>
                </a:solidFill>
              </a:rPr>
              <a:t>OC </a:t>
            </a:r>
            <a:r>
              <a:rPr lang="ca-ES" dirty="0">
                <a:solidFill>
                  <a:srgbClr val="2AB9DA"/>
                </a:solidFill>
              </a:rPr>
              <a:t>&amp; </a:t>
            </a:r>
            <a:r>
              <a:rPr lang="ca-ES" b="1" dirty="0">
                <a:solidFill>
                  <a:srgbClr val="2AB9DA"/>
                </a:solidFill>
              </a:rPr>
              <a:t>EC measurements: </a:t>
            </a:r>
            <a:r>
              <a:rPr lang="en-GB" dirty="0"/>
              <a:t>punch of 15 cm</a:t>
            </a:r>
            <a:r>
              <a:rPr lang="en-GB" baseline="30000" dirty="0"/>
              <a:t>2</a:t>
            </a:r>
            <a:r>
              <a:rPr lang="en-GB" dirty="0"/>
              <a:t> is analysed by the </a:t>
            </a:r>
            <a:r>
              <a:rPr lang="ca-ES" dirty="0"/>
              <a:t>Sunset instrument following EUSAAR2 protocol</a:t>
            </a:r>
          </a:p>
          <a:p>
            <a:pPr marL="742950" lvl="1" indent="-285750">
              <a:buFont typeface="Arial" panose="020B0604020202020204" pitchFamily="34" charset="0"/>
              <a:buChar char="•"/>
            </a:pPr>
            <a:r>
              <a:rPr lang="en-GB" b="1" dirty="0">
                <a:solidFill>
                  <a:srgbClr val="2AB9DA"/>
                </a:solidFill>
              </a:rPr>
              <a:t>Ca</a:t>
            </a:r>
            <a:r>
              <a:rPr lang="en-GB" b="1" baseline="30000" dirty="0">
                <a:solidFill>
                  <a:srgbClr val="2AB9DA"/>
                </a:solidFill>
              </a:rPr>
              <a:t>2+</a:t>
            </a:r>
            <a:r>
              <a:rPr lang="en-GB" b="1" dirty="0">
                <a:solidFill>
                  <a:srgbClr val="2AB9DA"/>
                </a:solidFill>
              </a:rPr>
              <a:t>, K</a:t>
            </a:r>
            <a:r>
              <a:rPr lang="en-GB" b="1" baseline="30000" dirty="0">
                <a:solidFill>
                  <a:srgbClr val="2AB9DA"/>
                </a:solidFill>
              </a:rPr>
              <a:t>+</a:t>
            </a:r>
            <a:r>
              <a:rPr lang="en-GB" b="1" dirty="0">
                <a:solidFill>
                  <a:srgbClr val="2AB9DA"/>
                </a:solidFill>
              </a:rPr>
              <a:t>, Mg</a:t>
            </a:r>
            <a:r>
              <a:rPr lang="en-GB" b="1" baseline="30000" dirty="0">
                <a:solidFill>
                  <a:srgbClr val="2AB9DA"/>
                </a:solidFill>
              </a:rPr>
              <a:t>2+</a:t>
            </a:r>
            <a:r>
              <a:rPr lang="en-GB" b="1" dirty="0">
                <a:solidFill>
                  <a:srgbClr val="2AB9DA"/>
                </a:solidFill>
              </a:rPr>
              <a:t>, Na</a:t>
            </a:r>
            <a:r>
              <a:rPr lang="en-GB" b="1" baseline="30000" dirty="0">
                <a:solidFill>
                  <a:srgbClr val="2AB9DA"/>
                </a:solidFill>
              </a:rPr>
              <a:t>+</a:t>
            </a:r>
            <a:r>
              <a:rPr lang="en-GB" b="1" dirty="0">
                <a:solidFill>
                  <a:srgbClr val="2AB9DA"/>
                </a:solidFill>
              </a:rPr>
              <a:t>, NH</a:t>
            </a:r>
            <a:r>
              <a:rPr lang="en-GB" b="1" baseline="-25000" dirty="0">
                <a:solidFill>
                  <a:srgbClr val="2AB9DA"/>
                </a:solidFill>
              </a:rPr>
              <a:t>4</a:t>
            </a:r>
            <a:r>
              <a:rPr lang="en-GB" b="1" baseline="30000" dirty="0">
                <a:solidFill>
                  <a:srgbClr val="2AB9DA"/>
                </a:solidFill>
              </a:rPr>
              <a:t>+</a:t>
            </a:r>
            <a:r>
              <a:rPr lang="en-GB" b="1" dirty="0">
                <a:solidFill>
                  <a:srgbClr val="2AB9DA"/>
                </a:solidFill>
              </a:rPr>
              <a:t>; and Cl</a:t>
            </a:r>
            <a:r>
              <a:rPr lang="en-GB" b="1" baseline="30000" dirty="0">
                <a:solidFill>
                  <a:srgbClr val="2AB9DA"/>
                </a:solidFill>
              </a:rPr>
              <a:t>-</a:t>
            </a:r>
            <a:r>
              <a:rPr lang="en-GB" b="1" dirty="0">
                <a:solidFill>
                  <a:srgbClr val="2AB9DA"/>
                </a:solidFill>
              </a:rPr>
              <a:t>, NO</a:t>
            </a:r>
            <a:r>
              <a:rPr lang="en-GB" b="1" baseline="-25000" dirty="0">
                <a:solidFill>
                  <a:srgbClr val="2AB9DA"/>
                </a:solidFill>
              </a:rPr>
              <a:t>3</a:t>
            </a:r>
            <a:r>
              <a:rPr lang="en-GB" b="1" baseline="30000" dirty="0">
                <a:solidFill>
                  <a:srgbClr val="2AB9DA"/>
                </a:solidFill>
              </a:rPr>
              <a:t>-</a:t>
            </a:r>
            <a:r>
              <a:rPr lang="en-GB" b="1" dirty="0">
                <a:solidFill>
                  <a:srgbClr val="2AB9DA"/>
                </a:solidFill>
              </a:rPr>
              <a:t>, SO</a:t>
            </a:r>
            <a:r>
              <a:rPr lang="en-GB" b="1" baseline="-25000" dirty="0">
                <a:solidFill>
                  <a:srgbClr val="2AB9DA"/>
                </a:solidFill>
              </a:rPr>
              <a:t>4</a:t>
            </a:r>
            <a:r>
              <a:rPr lang="en-GB" b="1" baseline="30000" dirty="0">
                <a:solidFill>
                  <a:srgbClr val="2AB9DA"/>
                </a:solidFill>
              </a:rPr>
              <a:t>2- </a:t>
            </a:r>
            <a:r>
              <a:rPr lang="en-GB" dirty="0"/>
              <a:t>: digestion in pure water of a punch of 15.85 cm</a:t>
            </a:r>
            <a:r>
              <a:rPr lang="en-GB" baseline="30000" dirty="0"/>
              <a:t>2</a:t>
            </a:r>
            <a:r>
              <a:rPr lang="en-GB" dirty="0"/>
              <a:t> and analysis ion chromatography</a:t>
            </a:r>
          </a:p>
          <a:p>
            <a:pPr marL="742950" lvl="1" indent="-285750">
              <a:buFont typeface="Arial" panose="020B0604020202020204" pitchFamily="34" charset="0"/>
              <a:buChar char="•"/>
            </a:pPr>
            <a:r>
              <a:rPr lang="en-GB" dirty="0"/>
              <a:t>Monthly field blanks; averaged by season and removed from filter measurements except for OC</a:t>
            </a:r>
            <a:r>
              <a:rPr lang="ca-ES" dirty="0"/>
              <a:t> &amp; EC</a:t>
            </a:r>
          </a:p>
          <a:p>
            <a:pPr marL="742950" lvl="1" indent="-285750">
              <a:buFont typeface="Arial" panose="020B0604020202020204" pitchFamily="34" charset="0"/>
              <a:buChar char="•"/>
            </a:pPr>
            <a:r>
              <a:rPr lang="ca-ES" dirty="0"/>
              <a:t>No LOD correction applied</a:t>
            </a:r>
          </a:p>
          <a:p>
            <a:pPr marL="742950" lvl="1" indent="-285750">
              <a:buFont typeface="Arial" panose="020B0604020202020204" pitchFamily="34" charset="0"/>
              <a:buChar char="•"/>
            </a:pPr>
            <a:endParaRPr lang="fr-FR" dirty="0"/>
          </a:p>
        </p:txBody>
      </p:sp>
    </p:spTree>
    <p:extLst>
      <p:ext uri="{BB962C8B-B14F-4D97-AF65-F5344CB8AC3E}">
        <p14:creationId xmlns:p14="http://schemas.microsoft.com/office/powerpoint/2010/main" val="22150284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9FEFEBC-1CCE-43EA-8554-0A21DC8C1256}"/>
              </a:ext>
            </a:extLst>
          </p:cNvPr>
          <p:cNvSpPr>
            <a:spLocks noGrp="1"/>
          </p:cNvSpPr>
          <p:nvPr>
            <p:ph type="title"/>
          </p:nvPr>
        </p:nvSpPr>
        <p:spPr>
          <a:xfrm>
            <a:off x="2160000" y="720000"/>
            <a:ext cx="9888717" cy="625523"/>
          </a:xfrm>
        </p:spPr>
        <p:txBody>
          <a:bodyPr/>
          <a:lstStyle/>
          <a:p>
            <a:r>
              <a:rPr lang="en-GB" dirty="0"/>
              <a:t>Mass closure calculations and OC to OM conversion factor</a:t>
            </a:r>
            <a:endParaRPr lang="fr-FR" dirty="0"/>
          </a:p>
        </p:txBody>
      </p:sp>
      <p:sp>
        <p:nvSpPr>
          <p:cNvPr id="4" name="Espace réservé du numéro de diapositive 3">
            <a:extLst>
              <a:ext uri="{FF2B5EF4-FFF2-40B4-BE49-F238E27FC236}">
                <a16:creationId xmlns:a16="http://schemas.microsoft.com/office/drawing/2014/main" id="{7C641B3F-8577-4CDC-B126-166DBF7CEED1}"/>
              </a:ext>
            </a:extLst>
          </p:cNvPr>
          <p:cNvSpPr>
            <a:spLocks noGrp="1"/>
          </p:cNvSpPr>
          <p:nvPr>
            <p:ph type="sldNum" sz="quarter" idx="12"/>
          </p:nvPr>
        </p:nvSpPr>
        <p:spPr/>
        <p:txBody>
          <a:bodyPr/>
          <a:lstStyle/>
          <a:p>
            <a:fld id="{AA24235E-0B5B-B44F-883D-4110F852F9F3}" type="slidenum">
              <a:rPr lang="fr-FR" smtClean="0"/>
              <a:t>5</a:t>
            </a:fld>
            <a:endParaRPr lang="fr-FR" dirty="0"/>
          </a:p>
        </p:txBody>
      </p:sp>
      <p:sp>
        <p:nvSpPr>
          <p:cNvPr id="6" name="ZoneTexte 5">
            <a:extLst>
              <a:ext uri="{FF2B5EF4-FFF2-40B4-BE49-F238E27FC236}">
                <a16:creationId xmlns:a16="http://schemas.microsoft.com/office/drawing/2014/main" id="{46F7A4EB-1848-43DA-96AB-24E29BF21A5E}"/>
              </a:ext>
            </a:extLst>
          </p:cNvPr>
          <p:cNvSpPr txBox="1"/>
          <p:nvPr/>
        </p:nvSpPr>
        <p:spPr>
          <a:xfrm>
            <a:off x="6429375" y="2204640"/>
            <a:ext cx="5698457" cy="3693319"/>
          </a:xfrm>
          <a:prstGeom prst="rect">
            <a:avLst/>
          </a:prstGeom>
          <a:noFill/>
        </p:spPr>
        <p:txBody>
          <a:bodyPr wrap="square" rtlCol="0">
            <a:spAutoFit/>
          </a:bodyPr>
          <a:lstStyle/>
          <a:p>
            <a:r>
              <a:rPr lang="en-GB" dirty="0"/>
              <a:t>PM</a:t>
            </a:r>
            <a:r>
              <a:rPr lang="en-GB" baseline="-25000" dirty="0"/>
              <a:t>2.5</a:t>
            </a:r>
            <a:r>
              <a:rPr lang="en-GB" dirty="0"/>
              <a:t> = [OM] + [EC] + [SIA] + [sea salt] + [mineral dust] + [trace elements] + ɛ 		(1)</a:t>
            </a:r>
          </a:p>
          <a:p>
            <a:endParaRPr lang="en-GB" dirty="0"/>
          </a:p>
          <a:p>
            <a:r>
              <a:rPr lang="en-GB" dirty="0"/>
              <a:t>[SIA] = [NO</a:t>
            </a:r>
            <a:r>
              <a:rPr lang="en-GB" baseline="-25000" dirty="0"/>
              <a:t>3</a:t>
            </a:r>
            <a:r>
              <a:rPr lang="en-GB" baseline="30000" dirty="0"/>
              <a:t>-</a:t>
            </a:r>
            <a:r>
              <a:rPr lang="en-GB" dirty="0"/>
              <a:t>] + [</a:t>
            </a:r>
            <a:r>
              <a:rPr lang="en-GB" i="1" dirty="0"/>
              <a:t>nss</a:t>
            </a:r>
            <a:r>
              <a:rPr lang="en-GB" dirty="0"/>
              <a:t>-SO</a:t>
            </a:r>
            <a:r>
              <a:rPr lang="en-GB" baseline="-25000" dirty="0"/>
              <a:t>4</a:t>
            </a:r>
            <a:r>
              <a:rPr lang="en-GB" baseline="30000" dirty="0"/>
              <a:t>2-</a:t>
            </a:r>
            <a:r>
              <a:rPr lang="en-GB" dirty="0"/>
              <a:t>] + [NH</a:t>
            </a:r>
            <a:r>
              <a:rPr lang="en-GB" baseline="-25000" dirty="0"/>
              <a:t>4</a:t>
            </a:r>
            <a:r>
              <a:rPr lang="en-GB" baseline="30000" dirty="0"/>
              <a:t>+</a:t>
            </a:r>
            <a:r>
              <a:rPr lang="en-GB" dirty="0"/>
              <a:t>]	(2)</a:t>
            </a:r>
          </a:p>
          <a:p>
            <a:endParaRPr lang="en-GB" dirty="0"/>
          </a:p>
          <a:p>
            <a:r>
              <a:rPr lang="en-GB" dirty="0"/>
              <a:t>[OM] = </a:t>
            </a:r>
            <a:r>
              <a:rPr lang="en-GB" i="1" dirty="0" err="1"/>
              <a:t>f</a:t>
            </a:r>
            <a:r>
              <a:rPr lang="en-GB" i="1" baseline="-25000" dirty="0" err="1"/>
              <a:t>OC:OM</a:t>
            </a:r>
            <a:r>
              <a:rPr lang="en-GB" baseline="-25000" dirty="0"/>
              <a:t> </a:t>
            </a:r>
            <a:r>
              <a:rPr lang="en-GB" dirty="0"/>
              <a:t>*</a:t>
            </a:r>
            <a:r>
              <a:rPr lang="en-GB" baseline="-25000" dirty="0"/>
              <a:t> </a:t>
            </a:r>
            <a:r>
              <a:rPr lang="en-GB" dirty="0"/>
              <a:t>[OC]			(3)</a:t>
            </a:r>
          </a:p>
          <a:p>
            <a:endParaRPr lang="en-GB" dirty="0"/>
          </a:p>
          <a:p>
            <a:endParaRPr lang="en-GB" dirty="0"/>
          </a:p>
          <a:p>
            <a:r>
              <a:rPr lang="en-GB" dirty="0"/>
              <a:t>Determination of </a:t>
            </a:r>
            <a:r>
              <a:rPr lang="en-GB" b="1" i="1" dirty="0" err="1"/>
              <a:t>f</a:t>
            </a:r>
            <a:r>
              <a:rPr lang="en-GB" b="1" i="1" baseline="-25000" dirty="0" err="1"/>
              <a:t>OC:OM</a:t>
            </a:r>
            <a:r>
              <a:rPr lang="en-GB" baseline="-25000" dirty="0"/>
              <a:t> </a:t>
            </a:r>
            <a:r>
              <a:rPr lang="en-GB" dirty="0"/>
              <a:t>by </a:t>
            </a:r>
            <a:r>
              <a:rPr lang="en-GB" b="1" dirty="0"/>
              <a:t>site</a:t>
            </a:r>
            <a:r>
              <a:rPr lang="en-GB" dirty="0"/>
              <a:t>; and by </a:t>
            </a:r>
            <a:r>
              <a:rPr lang="en-GB" b="1" dirty="0"/>
              <a:t>season</a:t>
            </a:r>
            <a:r>
              <a:rPr lang="en-GB" dirty="0"/>
              <a:t> and </a:t>
            </a:r>
            <a:r>
              <a:rPr lang="en-GB" b="1" dirty="0"/>
              <a:t>site</a:t>
            </a:r>
            <a:r>
              <a:rPr lang="en-GB" dirty="0"/>
              <a:t>:</a:t>
            </a:r>
          </a:p>
          <a:p>
            <a:r>
              <a:rPr lang="en-GB" i="1" dirty="0" err="1"/>
              <a:t>f</a:t>
            </a:r>
            <a:r>
              <a:rPr lang="en-GB" i="1" baseline="-25000" dirty="0" err="1"/>
              <a:t>OC:OM</a:t>
            </a:r>
            <a:r>
              <a:rPr lang="en-GB" dirty="0"/>
              <a:t> = ([PM</a:t>
            </a:r>
            <a:r>
              <a:rPr lang="en-GB" baseline="-25000" dirty="0"/>
              <a:t>2.5</a:t>
            </a:r>
            <a:r>
              <a:rPr lang="en-GB" dirty="0"/>
              <a:t>] – ([EC] + [SIA] + [sea salt] + [mineral dust] + [trace elements])/OC 	(3)</a:t>
            </a:r>
            <a:endParaRPr lang="fr-FR" dirty="0"/>
          </a:p>
          <a:p>
            <a:r>
              <a:rPr lang="en-GB" dirty="0"/>
              <a:t>Fitted by OLS</a:t>
            </a:r>
          </a:p>
          <a:p>
            <a:endParaRPr lang="fr-FR" dirty="0"/>
          </a:p>
        </p:txBody>
      </p:sp>
      <p:pic>
        <p:nvPicPr>
          <p:cNvPr id="5" name="Image 4">
            <a:extLst>
              <a:ext uri="{FF2B5EF4-FFF2-40B4-BE49-F238E27FC236}">
                <a16:creationId xmlns:a16="http://schemas.microsoft.com/office/drawing/2014/main" id="{64F44A61-EBFB-4E6A-B8CA-0C0931FEC977}"/>
              </a:ext>
            </a:extLst>
          </p:cNvPr>
          <p:cNvPicPr>
            <a:picLocks noChangeAspect="1"/>
          </p:cNvPicPr>
          <p:nvPr/>
        </p:nvPicPr>
        <p:blipFill rotWithShape="1">
          <a:blip r:embed="rId3"/>
          <a:srcRect b="2128"/>
          <a:stretch/>
        </p:blipFill>
        <p:spPr>
          <a:xfrm>
            <a:off x="64168" y="1471001"/>
            <a:ext cx="6305604" cy="4801461"/>
          </a:xfrm>
          <a:prstGeom prst="rect">
            <a:avLst/>
          </a:prstGeom>
        </p:spPr>
      </p:pic>
    </p:spTree>
    <p:extLst>
      <p:ext uri="{BB962C8B-B14F-4D97-AF65-F5344CB8AC3E}">
        <p14:creationId xmlns:p14="http://schemas.microsoft.com/office/powerpoint/2010/main" val="23155542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9FEFEBC-1CCE-43EA-8554-0A21DC8C1256}"/>
              </a:ext>
            </a:extLst>
          </p:cNvPr>
          <p:cNvSpPr>
            <a:spLocks noGrp="1"/>
          </p:cNvSpPr>
          <p:nvPr>
            <p:ph type="title"/>
          </p:nvPr>
        </p:nvSpPr>
        <p:spPr>
          <a:xfrm>
            <a:off x="2160000" y="720000"/>
            <a:ext cx="9888717" cy="625523"/>
          </a:xfrm>
        </p:spPr>
        <p:txBody>
          <a:bodyPr/>
          <a:lstStyle/>
          <a:p>
            <a:r>
              <a:rPr lang="en-GB" dirty="0"/>
              <a:t>Mass closure calculations and OC to OM conversion factor</a:t>
            </a:r>
            <a:endParaRPr lang="fr-FR" dirty="0"/>
          </a:p>
        </p:txBody>
      </p:sp>
      <p:sp>
        <p:nvSpPr>
          <p:cNvPr id="4" name="Espace réservé du numéro de diapositive 3">
            <a:extLst>
              <a:ext uri="{FF2B5EF4-FFF2-40B4-BE49-F238E27FC236}">
                <a16:creationId xmlns:a16="http://schemas.microsoft.com/office/drawing/2014/main" id="{7C641B3F-8577-4CDC-B126-166DBF7CEED1}"/>
              </a:ext>
            </a:extLst>
          </p:cNvPr>
          <p:cNvSpPr>
            <a:spLocks noGrp="1"/>
          </p:cNvSpPr>
          <p:nvPr>
            <p:ph type="sldNum" sz="quarter" idx="12"/>
          </p:nvPr>
        </p:nvSpPr>
        <p:spPr/>
        <p:txBody>
          <a:bodyPr/>
          <a:lstStyle/>
          <a:p>
            <a:fld id="{AA24235E-0B5B-B44F-883D-4110F852F9F3}" type="slidenum">
              <a:rPr lang="fr-FR" smtClean="0"/>
              <a:t>6</a:t>
            </a:fld>
            <a:endParaRPr lang="fr-FR" dirty="0"/>
          </a:p>
        </p:txBody>
      </p:sp>
      <p:graphicFrame>
        <p:nvGraphicFramePr>
          <p:cNvPr id="5" name="Tableau 4">
            <a:extLst>
              <a:ext uri="{FF2B5EF4-FFF2-40B4-BE49-F238E27FC236}">
                <a16:creationId xmlns:a16="http://schemas.microsoft.com/office/drawing/2014/main" id="{13FE1CAA-70DC-4ABA-A32F-4E373CA7D8D3}"/>
              </a:ext>
            </a:extLst>
          </p:cNvPr>
          <p:cNvGraphicFramePr>
            <a:graphicFrameLocks noGrp="1"/>
          </p:cNvGraphicFramePr>
          <p:nvPr>
            <p:extLst>
              <p:ext uri="{D42A27DB-BD31-4B8C-83A1-F6EECF244321}">
                <p14:modId xmlns:p14="http://schemas.microsoft.com/office/powerpoint/2010/main" val="3458299"/>
              </p:ext>
            </p:extLst>
          </p:nvPr>
        </p:nvGraphicFramePr>
        <p:xfrm>
          <a:off x="466258" y="2053865"/>
          <a:ext cx="10619430" cy="3184179"/>
        </p:xfrm>
        <a:graphic>
          <a:graphicData uri="http://schemas.openxmlformats.org/drawingml/2006/table">
            <a:tbl>
              <a:tblPr firstRow="1" firstCol="1" bandRow="1">
                <a:tableStyleId>{17292A2E-F333-43FB-9621-5CBBE7FDCDCB}</a:tableStyleId>
              </a:tblPr>
              <a:tblGrid>
                <a:gridCol w="1441564">
                  <a:extLst>
                    <a:ext uri="{9D8B030D-6E8A-4147-A177-3AD203B41FA5}">
                      <a16:colId xmlns:a16="http://schemas.microsoft.com/office/drawing/2014/main" val="1709298246"/>
                    </a:ext>
                  </a:extLst>
                </a:gridCol>
                <a:gridCol w="1140178">
                  <a:extLst>
                    <a:ext uri="{9D8B030D-6E8A-4147-A177-3AD203B41FA5}">
                      <a16:colId xmlns:a16="http://schemas.microsoft.com/office/drawing/2014/main" val="2705356814"/>
                    </a:ext>
                  </a:extLst>
                </a:gridCol>
                <a:gridCol w="1708212">
                  <a:extLst>
                    <a:ext uri="{9D8B030D-6E8A-4147-A177-3AD203B41FA5}">
                      <a16:colId xmlns:a16="http://schemas.microsoft.com/office/drawing/2014/main" val="2089950585"/>
                    </a:ext>
                  </a:extLst>
                </a:gridCol>
                <a:gridCol w="1582369">
                  <a:extLst>
                    <a:ext uri="{9D8B030D-6E8A-4147-A177-3AD203B41FA5}">
                      <a16:colId xmlns:a16="http://schemas.microsoft.com/office/drawing/2014/main" val="1894428861"/>
                    </a:ext>
                  </a:extLst>
                </a:gridCol>
                <a:gridCol w="1582369">
                  <a:extLst>
                    <a:ext uri="{9D8B030D-6E8A-4147-A177-3AD203B41FA5}">
                      <a16:colId xmlns:a16="http://schemas.microsoft.com/office/drawing/2014/main" val="3380347053"/>
                    </a:ext>
                  </a:extLst>
                </a:gridCol>
                <a:gridCol w="1582369">
                  <a:extLst>
                    <a:ext uri="{9D8B030D-6E8A-4147-A177-3AD203B41FA5}">
                      <a16:colId xmlns:a16="http://schemas.microsoft.com/office/drawing/2014/main" val="2025225782"/>
                    </a:ext>
                  </a:extLst>
                </a:gridCol>
                <a:gridCol w="1582369">
                  <a:extLst>
                    <a:ext uri="{9D8B030D-6E8A-4147-A177-3AD203B41FA5}">
                      <a16:colId xmlns:a16="http://schemas.microsoft.com/office/drawing/2014/main" val="3399516573"/>
                    </a:ext>
                  </a:extLst>
                </a:gridCol>
              </a:tblGrid>
              <a:tr h="294305">
                <a:tc>
                  <a:txBody>
                    <a:bodyPr/>
                    <a:lstStyle/>
                    <a:p>
                      <a:pPr>
                        <a:lnSpc>
                          <a:spcPct val="115000"/>
                        </a:lnSpc>
                        <a:spcAft>
                          <a:spcPts val="0"/>
                        </a:spcAft>
                      </a:pPr>
                      <a:r>
                        <a:rPr lang="en-GB" sz="1600" cap="all" dirty="0">
                          <a:effectLst/>
                        </a:rPr>
                        <a:t> </a:t>
                      </a:r>
                      <a:endParaRPr lang="fr-FR" sz="1600" dirty="0">
                        <a:effectLst/>
                        <a:latin typeface="Calibri" panose="020F0502020204030204" pitchFamily="34" charset="0"/>
                        <a:ea typeface="Batang" panose="02030600000101010101" pitchFamily="18" charset="-127"/>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GB" sz="1600" cap="all" dirty="0">
                          <a:effectLst/>
                        </a:rPr>
                        <a:t> </a:t>
                      </a:r>
                      <a:endParaRPr lang="fr-FR" sz="1600" dirty="0">
                        <a:effectLst/>
                        <a:latin typeface="Calibri" panose="020F0502020204030204" pitchFamily="34" charset="0"/>
                        <a:ea typeface="Batang" panose="02030600000101010101" pitchFamily="18" charset="-127"/>
                        <a:cs typeface="Times New Roman" panose="02020603050405020304" pitchFamily="18" charset="0"/>
                      </a:endParaRPr>
                    </a:p>
                  </a:txBody>
                  <a:tcPr marL="68580" marR="68580" marT="0" marB="0">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600" cap="all" dirty="0">
                          <a:solidFill>
                            <a:schemeClr val="tx1"/>
                          </a:solidFill>
                          <a:effectLst/>
                        </a:rPr>
                        <a:t>GUI</a:t>
                      </a:r>
                      <a:endParaRPr lang="fr-FR" sz="1600" dirty="0">
                        <a:solidFill>
                          <a:schemeClr val="tx1"/>
                        </a:solidFill>
                        <a:effectLst/>
                        <a:latin typeface="Calibri" panose="020F0502020204030204" pitchFamily="34" charset="0"/>
                        <a:ea typeface="Batang" panose="02030600000101010101" pitchFamily="18" charset="-127"/>
                        <a:cs typeface="Times New Roman" panose="02020603050405020304" pitchFamily="18" charset="0"/>
                      </a:endParaRPr>
                    </a:p>
                  </a:txBody>
                  <a:tcPr marL="68580" marR="68580" marT="0" marB="0">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600" cap="all" dirty="0">
                          <a:solidFill>
                            <a:schemeClr val="tx1"/>
                          </a:solidFill>
                          <a:effectLst/>
                        </a:rPr>
                        <a:t>PEY</a:t>
                      </a:r>
                      <a:endParaRPr lang="fr-FR" sz="1600" dirty="0">
                        <a:solidFill>
                          <a:schemeClr val="tx1"/>
                        </a:solidFill>
                        <a:effectLst/>
                        <a:latin typeface="Calibri" panose="020F0502020204030204" pitchFamily="34" charset="0"/>
                        <a:ea typeface="Batang" panose="02030600000101010101" pitchFamily="18" charset="-127"/>
                        <a:cs typeface="Times New Roman" panose="02020603050405020304" pitchFamily="18" charset="0"/>
                      </a:endParaRPr>
                    </a:p>
                  </a:txBody>
                  <a:tcPr marL="68580" marR="68580" marT="0" marB="0">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600" cap="all" dirty="0">
                          <a:solidFill>
                            <a:schemeClr val="tx1"/>
                          </a:solidFill>
                          <a:effectLst/>
                        </a:rPr>
                        <a:t>REV</a:t>
                      </a:r>
                      <a:endParaRPr lang="fr-FR" sz="1600" dirty="0">
                        <a:solidFill>
                          <a:schemeClr val="tx1"/>
                        </a:solidFill>
                        <a:effectLst/>
                        <a:latin typeface="Calibri" panose="020F0502020204030204" pitchFamily="34" charset="0"/>
                        <a:ea typeface="Batang" panose="02030600000101010101" pitchFamily="18" charset="-127"/>
                        <a:cs typeface="Times New Roman" panose="02020603050405020304" pitchFamily="18" charset="0"/>
                      </a:endParaRPr>
                    </a:p>
                  </a:txBody>
                  <a:tcPr marL="68580" marR="68580" marT="0" marB="0">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600" cap="all" dirty="0">
                          <a:solidFill>
                            <a:schemeClr val="tx1"/>
                          </a:solidFill>
                          <a:effectLst/>
                        </a:rPr>
                        <a:t>SND</a:t>
                      </a:r>
                      <a:endParaRPr lang="fr-FR" sz="1600" dirty="0">
                        <a:solidFill>
                          <a:schemeClr val="tx1"/>
                        </a:solidFill>
                        <a:effectLst/>
                        <a:latin typeface="Calibri" panose="020F0502020204030204" pitchFamily="34" charset="0"/>
                        <a:ea typeface="Batang" panose="02030600000101010101" pitchFamily="18" charset="-127"/>
                        <a:cs typeface="Times New Roman" panose="02020603050405020304" pitchFamily="18" charset="0"/>
                      </a:endParaRPr>
                    </a:p>
                  </a:txBody>
                  <a:tcPr marL="68580" marR="68580" marT="0" marB="0">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600" cap="all" dirty="0">
                          <a:solidFill>
                            <a:schemeClr val="tx1"/>
                          </a:solidFill>
                          <a:effectLst/>
                        </a:rPr>
                        <a:t>VER</a:t>
                      </a:r>
                      <a:endParaRPr lang="fr-FR" sz="1600" dirty="0">
                        <a:solidFill>
                          <a:schemeClr val="tx1"/>
                        </a:solidFill>
                        <a:effectLst/>
                        <a:latin typeface="Calibri" panose="020F0502020204030204" pitchFamily="34" charset="0"/>
                        <a:ea typeface="Batang" panose="02030600000101010101" pitchFamily="18" charset="-127"/>
                        <a:cs typeface="Times New Roman" panose="02020603050405020304" pitchFamily="18" charset="0"/>
                      </a:endParaRPr>
                    </a:p>
                  </a:txBody>
                  <a:tcPr marL="68580" marR="68580" marT="0" marB="0">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85310493"/>
                  </a:ext>
                </a:extLst>
              </a:tr>
              <a:tr h="294305">
                <a:tc rowSpan="3">
                  <a:txBody>
                    <a:bodyPr/>
                    <a:lstStyle/>
                    <a:p>
                      <a:pPr>
                        <a:lnSpc>
                          <a:spcPct val="115000"/>
                        </a:lnSpc>
                        <a:spcAft>
                          <a:spcPts val="0"/>
                        </a:spcAft>
                      </a:pPr>
                      <a:r>
                        <a:rPr lang="en-GB" sz="1600" dirty="0">
                          <a:effectLst/>
                        </a:rPr>
                        <a:t>Fixed</a:t>
                      </a:r>
                      <a:endParaRPr lang="fr-FR" sz="1600" dirty="0">
                        <a:effectLst/>
                      </a:endParaRPr>
                    </a:p>
                    <a:p>
                      <a:pPr>
                        <a:lnSpc>
                          <a:spcPct val="115000"/>
                        </a:lnSpc>
                        <a:spcAft>
                          <a:spcPts val="0"/>
                        </a:spcAft>
                      </a:pPr>
                      <a:r>
                        <a:rPr lang="en-GB" sz="1600" i="1" dirty="0" err="1">
                          <a:effectLst/>
                        </a:rPr>
                        <a:t>f</a:t>
                      </a:r>
                      <a:r>
                        <a:rPr lang="en-GB" sz="1600" baseline="-25000" dirty="0" err="1">
                          <a:effectLst/>
                        </a:rPr>
                        <a:t>OC:OM</a:t>
                      </a:r>
                      <a:r>
                        <a:rPr lang="en-GB" sz="1600" cap="all" dirty="0">
                          <a:effectLst/>
                        </a:rPr>
                        <a:t> = 1.8</a:t>
                      </a:r>
                      <a:endParaRPr lang="fr-FR" sz="1600" dirty="0">
                        <a:effectLst/>
                        <a:latin typeface="Calibri" panose="020F0502020204030204" pitchFamily="34" charset="0"/>
                        <a:ea typeface="Batang" panose="02030600000101010101" pitchFamily="18" charset="-127"/>
                        <a:cs typeface="Times New Roman" panose="02020603050405020304" pitchFamily="18" charset="0"/>
                      </a:endParaRPr>
                    </a:p>
                  </a:txBody>
                  <a:tcPr marL="68580" marR="68580" marT="0" marB="0"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GB" sz="1600" dirty="0">
                          <a:effectLst/>
                        </a:rPr>
                        <a:t>Slope</a:t>
                      </a:r>
                      <a:endParaRPr lang="fr-FR" sz="1600" dirty="0">
                        <a:effectLst/>
                        <a:latin typeface="Calibri" panose="020F0502020204030204" pitchFamily="34" charset="0"/>
                        <a:ea typeface="Batang" panose="02030600000101010101" pitchFamily="18" charset="-127"/>
                        <a:cs typeface="Times New Roman" panose="02020603050405020304" pitchFamily="18" charset="0"/>
                      </a:endParaRPr>
                    </a:p>
                  </a:txBody>
                  <a:tcPr marL="68580" marR="68580" marT="0" marB="0" anchor="ctr">
                    <a:lnT w="28575" cap="flat" cmpd="sng" algn="ctr">
                      <a:solidFill>
                        <a:schemeClr val="tx1"/>
                      </a:solidFill>
                      <a:prstDash val="solid"/>
                      <a:round/>
                      <a:headEnd type="none" w="med" len="med"/>
                      <a:tailEnd type="none" w="med" len="med"/>
                    </a:lnT>
                  </a:tcPr>
                </a:tc>
                <a:tc>
                  <a:txBody>
                    <a:bodyPr/>
                    <a:lstStyle/>
                    <a:p>
                      <a:pPr algn="ctr">
                        <a:lnSpc>
                          <a:spcPct val="115000"/>
                        </a:lnSpc>
                        <a:spcAft>
                          <a:spcPts val="0"/>
                        </a:spcAft>
                      </a:pPr>
                      <a:r>
                        <a:rPr lang="en-GB" sz="1600">
                          <a:effectLst/>
                        </a:rPr>
                        <a:t>0.94 [0.91 – 0.98]</a:t>
                      </a:r>
                      <a:endParaRPr lang="fr-FR" sz="1600">
                        <a:effectLst/>
                        <a:latin typeface="Calibri" panose="020F0502020204030204" pitchFamily="34" charset="0"/>
                        <a:ea typeface="Batang" panose="02030600000101010101" pitchFamily="18" charset="-127"/>
                        <a:cs typeface="Times New Roman" panose="02020603050405020304" pitchFamily="18" charset="0"/>
                      </a:endParaRPr>
                    </a:p>
                  </a:txBody>
                  <a:tcPr marL="68580" marR="68580" marT="0" marB="0" anchor="ctr">
                    <a:lnT w="28575" cap="flat" cmpd="sng" algn="ctr">
                      <a:solidFill>
                        <a:schemeClr val="tx1"/>
                      </a:solidFill>
                      <a:prstDash val="solid"/>
                      <a:round/>
                      <a:headEnd type="none" w="med" len="med"/>
                      <a:tailEnd type="none" w="med" len="med"/>
                    </a:lnT>
                  </a:tcPr>
                </a:tc>
                <a:tc>
                  <a:txBody>
                    <a:bodyPr/>
                    <a:lstStyle/>
                    <a:p>
                      <a:pPr algn="ctr">
                        <a:lnSpc>
                          <a:spcPct val="115000"/>
                        </a:lnSpc>
                        <a:spcAft>
                          <a:spcPts val="0"/>
                        </a:spcAft>
                      </a:pPr>
                      <a:r>
                        <a:rPr lang="en-GB" sz="1600" dirty="0">
                          <a:effectLst/>
                        </a:rPr>
                        <a:t>0.71 [0.67 – 0.76]</a:t>
                      </a:r>
                      <a:endParaRPr lang="fr-FR" sz="1600" dirty="0">
                        <a:effectLst/>
                        <a:latin typeface="Calibri" panose="020F0502020204030204" pitchFamily="34" charset="0"/>
                        <a:ea typeface="Batang" panose="02030600000101010101" pitchFamily="18" charset="-127"/>
                        <a:cs typeface="Times New Roman" panose="02020603050405020304" pitchFamily="18" charset="0"/>
                      </a:endParaRPr>
                    </a:p>
                  </a:txBody>
                  <a:tcPr marL="68580" marR="68580" marT="0" marB="0" anchor="ctr">
                    <a:lnT w="28575" cap="flat" cmpd="sng" algn="ctr">
                      <a:solidFill>
                        <a:schemeClr val="tx1"/>
                      </a:solidFill>
                      <a:prstDash val="solid"/>
                      <a:round/>
                      <a:headEnd type="none" w="med" len="med"/>
                      <a:tailEnd type="none" w="med" len="med"/>
                    </a:lnT>
                  </a:tcPr>
                </a:tc>
                <a:tc>
                  <a:txBody>
                    <a:bodyPr/>
                    <a:lstStyle/>
                    <a:p>
                      <a:pPr algn="ctr">
                        <a:lnSpc>
                          <a:spcPct val="115000"/>
                        </a:lnSpc>
                        <a:spcAft>
                          <a:spcPts val="0"/>
                        </a:spcAft>
                      </a:pPr>
                      <a:r>
                        <a:rPr lang="en-GB" sz="1600" dirty="0">
                          <a:effectLst/>
                        </a:rPr>
                        <a:t>0.94 [0.91 – 0.98]</a:t>
                      </a:r>
                      <a:endParaRPr lang="fr-FR" sz="1600" dirty="0">
                        <a:effectLst/>
                        <a:latin typeface="Calibri" panose="020F0502020204030204" pitchFamily="34" charset="0"/>
                        <a:ea typeface="Batang" panose="02030600000101010101" pitchFamily="18" charset="-127"/>
                        <a:cs typeface="Times New Roman" panose="02020603050405020304" pitchFamily="18" charset="0"/>
                      </a:endParaRPr>
                    </a:p>
                  </a:txBody>
                  <a:tcPr marL="68580" marR="68580" marT="0" marB="0" anchor="ctr">
                    <a:lnT w="28575" cap="flat" cmpd="sng" algn="ctr">
                      <a:solidFill>
                        <a:schemeClr val="tx1"/>
                      </a:solidFill>
                      <a:prstDash val="solid"/>
                      <a:round/>
                      <a:headEnd type="none" w="med" len="med"/>
                      <a:tailEnd type="none" w="med" len="med"/>
                    </a:lnT>
                  </a:tcPr>
                </a:tc>
                <a:tc>
                  <a:txBody>
                    <a:bodyPr/>
                    <a:lstStyle/>
                    <a:p>
                      <a:pPr algn="ctr">
                        <a:lnSpc>
                          <a:spcPct val="115000"/>
                        </a:lnSpc>
                        <a:spcAft>
                          <a:spcPts val="0"/>
                        </a:spcAft>
                      </a:pPr>
                      <a:r>
                        <a:rPr lang="en-GB" sz="1600" dirty="0">
                          <a:effectLst/>
                        </a:rPr>
                        <a:t>0.95 [0.90 – 1.00]</a:t>
                      </a:r>
                      <a:endParaRPr lang="fr-FR" sz="1600" dirty="0">
                        <a:effectLst/>
                        <a:latin typeface="Calibri" panose="020F0502020204030204" pitchFamily="34" charset="0"/>
                        <a:ea typeface="Batang" panose="02030600000101010101" pitchFamily="18" charset="-127"/>
                        <a:cs typeface="Times New Roman" panose="02020603050405020304" pitchFamily="18" charset="0"/>
                      </a:endParaRPr>
                    </a:p>
                  </a:txBody>
                  <a:tcPr marL="68580" marR="68580" marT="0" marB="0" anchor="ctr">
                    <a:lnT w="28575" cap="flat" cmpd="sng" algn="ctr">
                      <a:solidFill>
                        <a:schemeClr val="tx1"/>
                      </a:solidFill>
                      <a:prstDash val="solid"/>
                      <a:round/>
                      <a:headEnd type="none" w="med" len="med"/>
                      <a:tailEnd type="none" w="med" len="med"/>
                    </a:lnT>
                  </a:tcPr>
                </a:tc>
                <a:tc>
                  <a:txBody>
                    <a:bodyPr/>
                    <a:lstStyle/>
                    <a:p>
                      <a:pPr algn="ctr">
                        <a:lnSpc>
                          <a:spcPct val="115000"/>
                        </a:lnSpc>
                        <a:spcAft>
                          <a:spcPts val="0"/>
                        </a:spcAft>
                      </a:pPr>
                      <a:r>
                        <a:rPr lang="en-GB" sz="1600" dirty="0">
                          <a:effectLst/>
                        </a:rPr>
                        <a:t>0.84 [0.82 – 0.87]</a:t>
                      </a:r>
                      <a:endParaRPr lang="fr-FR" sz="1600" dirty="0">
                        <a:effectLst/>
                        <a:latin typeface="Calibri" panose="020F0502020204030204" pitchFamily="34" charset="0"/>
                        <a:ea typeface="Batang" panose="02030600000101010101" pitchFamily="18" charset="-127"/>
                        <a:cs typeface="Times New Roman" panose="02020603050405020304" pitchFamily="18" charset="0"/>
                      </a:endParaRPr>
                    </a:p>
                  </a:txBody>
                  <a:tcPr marL="68580" marR="68580" marT="0" marB="0"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900104516"/>
                  </a:ext>
                </a:extLst>
              </a:tr>
              <a:tr h="294305">
                <a:tc vMerge="1">
                  <a:txBody>
                    <a:bodyPr/>
                    <a:lstStyle/>
                    <a:p>
                      <a:endParaRPr lang="fr-FR"/>
                    </a:p>
                  </a:txBody>
                  <a:tcPr/>
                </a:tc>
                <a:tc>
                  <a:txBody>
                    <a:bodyPr/>
                    <a:lstStyle/>
                    <a:p>
                      <a:pPr>
                        <a:lnSpc>
                          <a:spcPct val="115000"/>
                        </a:lnSpc>
                        <a:spcAft>
                          <a:spcPts val="0"/>
                        </a:spcAft>
                      </a:pPr>
                      <a:r>
                        <a:rPr lang="en-GB" sz="1600" dirty="0">
                          <a:effectLst/>
                        </a:rPr>
                        <a:t>R</a:t>
                      </a:r>
                      <a:r>
                        <a:rPr lang="en-GB" sz="1600" baseline="30000" dirty="0">
                          <a:effectLst/>
                        </a:rPr>
                        <a:t>2</a:t>
                      </a:r>
                      <a:endParaRPr lang="fr-FR" sz="1600" dirty="0">
                        <a:effectLst/>
                        <a:latin typeface="Calibri" panose="020F0502020204030204" pitchFamily="34" charset="0"/>
                        <a:ea typeface="Batang" panose="02030600000101010101" pitchFamily="18" charset="-127"/>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GB" sz="1600" dirty="0">
                          <a:effectLst/>
                        </a:rPr>
                        <a:t>0.88</a:t>
                      </a:r>
                      <a:r>
                        <a:rPr lang="en-GB" sz="1600" baseline="30000" dirty="0">
                          <a:effectLst/>
                        </a:rPr>
                        <a:t>***</a:t>
                      </a:r>
                      <a:endParaRPr lang="fr-FR" sz="1600" dirty="0">
                        <a:effectLst/>
                        <a:latin typeface="Calibri" panose="020F0502020204030204" pitchFamily="34" charset="0"/>
                        <a:ea typeface="Batang" panose="02030600000101010101" pitchFamily="18" charset="-127"/>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GB" sz="1600" dirty="0">
                          <a:effectLst/>
                        </a:rPr>
                        <a:t>0.70</a:t>
                      </a:r>
                      <a:r>
                        <a:rPr lang="en-GB" sz="1600" baseline="30000" dirty="0">
                          <a:effectLst/>
                        </a:rPr>
                        <a:t>***</a:t>
                      </a:r>
                      <a:endParaRPr lang="fr-FR" sz="1600" dirty="0">
                        <a:effectLst/>
                        <a:latin typeface="Calibri" panose="020F0502020204030204" pitchFamily="34" charset="0"/>
                        <a:ea typeface="Batang" panose="02030600000101010101" pitchFamily="18" charset="-127"/>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GB" sz="1600" dirty="0">
                          <a:effectLst/>
                        </a:rPr>
                        <a:t>0.88</a:t>
                      </a:r>
                      <a:r>
                        <a:rPr lang="en-GB" sz="1600" baseline="30000" dirty="0">
                          <a:effectLst/>
                        </a:rPr>
                        <a:t>***</a:t>
                      </a:r>
                      <a:endParaRPr lang="fr-FR" sz="1600" dirty="0">
                        <a:effectLst/>
                        <a:latin typeface="Calibri" panose="020F0502020204030204" pitchFamily="34" charset="0"/>
                        <a:ea typeface="Batang" panose="02030600000101010101" pitchFamily="18" charset="-127"/>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GB" sz="1600" dirty="0">
                          <a:effectLst/>
                        </a:rPr>
                        <a:t>0.72</a:t>
                      </a:r>
                      <a:r>
                        <a:rPr lang="en-GB" sz="1600" baseline="30000" dirty="0">
                          <a:effectLst/>
                        </a:rPr>
                        <a:t>***</a:t>
                      </a:r>
                      <a:endParaRPr lang="fr-FR" sz="1600" dirty="0">
                        <a:effectLst/>
                        <a:latin typeface="Calibri" panose="020F0502020204030204" pitchFamily="34" charset="0"/>
                        <a:ea typeface="Batang" panose="02030600000101010101" pitchFamily="18" charset="-127"/>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GB" sz="1600" dirty="0">
                          <a:effectLst/>
                        </a:rPr>
                        <a:t>0.89</a:t>
                      </a:r>
                      <a:r>
                        <a:rPr lang="en-GB" sz="1600" baseline="30000" dirty="0">
                          <a:effectLst/>
                        </a:rPr>
                        <a:t>***</a:t>
                      </a:r>
                      <a:endParaRPr lang="fr-FR" sz="1600" dirty="0">
                        <a:effectLst/>
                        <a:latin typeface="Calibri" panose="020F0502020204030204" pitchFamily="34" charset="0"/>
                        <a:ea typeface="Batang" panose="02030600000101010101" pitchFamily="18" charset="-127"/>
                        <a:cs typeface="Times New Roman" panose="02020603050405020304" pitchFamily="18" charset="0"/>
                      </a:endParaRPr>
                    </a:p>
                  </a:txBody>
                  <a:tcPr marL="68580" marR="68580" marT="0" marB="0" anchor="ctr">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496278736"/>
                  </a:ext>
                </a:extLst>
              </a:tr>
              <a:tr h="294305">
                <a:tc vMerge="1">
                  <a:txBody>
                    <a:bodyPr/>
                    <a:lstStyle/>
                    <a:p>
                      <a:endParaRPr lang="fr-FR"/>
                    </a:p>
                  </a:txBody>
                  <a:tcPr/>
                </a:tc>
                <a:tc>
                  <a:txBody>
                    <a:bodyPr/>
                    <a:lstStyle/>
                    <a:p>
                      <a:pPr>
                        <a:lnSpc>
                          <a:spcPct val="115000"/>
                        </a:lnSpc>
                        <a:spcAft>
                          <a:spcPts val="0"/>
                        </a:spcAft>
                      </a:pPr>
                      <a:r>
                        <a:rPr lang="en-GB" sz="1600" dirty="0" err="1">
                          <a:effectLst/>
                        </a:rPr>
                        <a:t>Avg</a:t>
                      </a:r>
                      <a:r>
                        <a:rPr lang="en-GB" sz="1600" dirty="0">
                          <a:effectLst/>
                        </a:rPr>
                        <a:t> res (%)</a:t>
                      </a:r>
                      <a:endParaRPr lang="fr-FR" sz="1600" dirty="0">
                        <a:effectLst/>
                        <a:latin typeface="Calibri" panose="020F0502020204030204" pitchFamily="34" charset="0"/>
                        <a:ea typeface="Batang" panose="02030600000101010101" pitchFamily="18" charset="-127"/>
                        <a:cs typeface="Times New Roman" panose="02020603050405020304" pitchFamily="18" charset="0"/>
                      </a:endParaRPr>
                    </a:p>
                  </a:txBody>
                  <a:tcPr marL="68580" marR="68580" marT="0" marB="0" anchor="ctr">
                    <a:lnB w="285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600" dirty="0">
                          <a:effectLst/>
                        </a:rPr>
                        <a:t>0.6 (7%)</a:t>
                      </a:r>
                      <a:endParaRPr lang="fr-FR" sz="1600" dirty="0">
                        <a:effectLst/>
                        <a:latin typeface="Calibri" panose="020F0502020204030204" pitchFamily="34" charset="0"/>
                        <a:ea typeface="Batang" panose="02030600000101010101" pitchFamily="18" charset="-127"/>
                        <a:cs typeface="Times New Roman" panose="02020603050405020304" pitchFamily="18" charset="0"/>
                      </a:endParaRPr>
                    </a:p>
                  </a:txBody>
                  <a:tcPr marL="68580" marR="68580" marT="0" marB="0" anchor="ctr">
                    <a:lnB w="285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600" b="0" dirty="0">
                          <a:solidFill>
                            <a:schemeClr val="tx1"/>
                          </a:solidFill>
                          <a:effectLst/>
                        </a:rPr>
                        <a:t>2.1 (28%)</a:t>
                      </a:r>
                      <a:endParaRPr lang="fr-FR" sz="1600" b="0" dirty="0">
                        <a:solidFill>
                          <a:schemeClr val="tx1"/>
                        </a:solidFill>
                        <a:effectLst/>
                        <a:latin typeface="Calibri" panose="020F0502020204030204" pitchFamily="34" charset="0"/>
                        <a:ea typeface="Batang" panose="02030600000101010101" pitchFamily="18" charset="-127"/>
                        <a:cs typeface="Times New Roman" panose="02020603050405020304" pitchFamily="18" charset="0"/>
                      </a:endParaRPr>
                    </a:p>
                  </a:txBody>
                  <a:tcPr marL="68580" marR="68580" marT="0" marB="0" anchor="ctr">
                    <a:lnB w="28575"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r>
                        <a:rPr lang="en-GB" sz="1600" kern="1200" dirty="0">
                          <a:effectLst/>
                        </a:rPr>
                        <a:t>-0.4 (-6%)</a:t>
                      </a:r>
                      <a:endParaRPr lang="fr-FR" sz="1600" b="1" kern="1200" dirty="0">
                        <a:solidFill>
                          <a:srgbClr val="FF0000"/>
                        </a:solidFill>
                        <a:effectLst/>
                        <a:latin typeface="+mn-lt"/>
                        <a:ea typeface="+mn-ea"/>
                        <a:cs typeface="+mn-cs"/>
                      </a:endParaRPr>
                    </a:p>
                  </a:txBody>
                  <a:tcPr marL="68580" marR="68580" marT="0" marB="0" anchor="ctr">
                    <a:lnB w="28575"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r>
                        <a:rPr lang="en-GB" sz="1600" kern="1200" dirty="0">
                          <a:effectLst/>
                        </a:rPr>
                        <a:t>-0.6 (-11%)</a:t>
                      </a:r>
                      <a:endParaRPr lang="fr-FR" sz="1600" b="1" kern="1200" dirty="0">
                        <a:solidFill>
                          <a:srgbClr val="FF0000"/>
                        </a:solidFill>
                        <a:effectLst/>
                        <a:latin typeface="+mn-lt"/>
                        <a:ea typeface="+mn-ea"/>
                        <a:cs typeface="+mn-cs"/>
                      </a:endParaRPr>
                    </a:p>
                  </a:txBody>
                  <a:tcPr marL="68580" marR="68580" marT="0" marB="0" anchor="ctr">
                    <a:lnB w="285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600" dirty="0">
                          <a:effectLst/>
                        </a:rPr>
                        <a:t>1.2 (16%)</a:t>
                      </a:r>
                      <a:endParaRPr lang="fr-FR" sz="1600" b="1" dirty="0">
                        <a:solidFill>
                          <a:srgbClr val="FF0000"/>
                        </a:solidFill>
                        <a:effectLst/>
                        <a:latin typeface="Calibri" panose="020F0502020204030204" pitchFamily="34" charset="0"/>
                        <a:ea typeface="Batang" panose="02030600000101010101" pitchFamily="18" charset="-127"/>
                        <a:cs typeface="Times New Roman" panose="02020603050405020304" pitchFamily="18" charset="0"/>
                      </a:endParaRPr>
                    </a:p>
                  </a:txBody>
                  <a:tcPr marL="68580" marR="68580" marT="0" marB="0" anchor="ct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60089347"/>
                  </a:ext>
                </a:extLst>
              </a:tr>
              <a:tr h="294305">
                <a:tc rowSpan="3">
                  <a:txBody>
                    <a:bodyPr/>
                    <a:lstStyle/>
                    <a:p>
                      <a:pPr>
                        <a:lnSpc>
                          <a:spcPct val="115000"/>
                        </a:lnSpc>
                        <a:spcAft>
                          <a:spcPts val="0"/>
                        </a:spcAft>
                      </a:pPr>
                      <a:r>
                        <a:rPr lang="en-GB" sz="1600" cap="all" dirty="0">
                          <a:effectLst/>
                        </a:rPr>
                        <a:t>S</a:t>
                      </a:r>
                      <a:r>
                        <a:rPr lang="en-GB" sz="1600" dirty="0">
                          <a:effectLst/>
                        </a:rPr>
                        <a:t>ingle</a:t>
                      </a:r>
                      <a:r>
                        <a:rPr lang="en-GB" sz="1600" cap="all" dirty="0">
                          <a:effectLst/>
                        </a:rPr>
                        <a:t> </a:t>
                      </a:r>
                      <a:r>
                        <a:rPr lang="en-GB" sz="1600" i="1" dirty="0" err="1">
                          <a:effectLst/>
                        </a:rPr>
                        <a:t>f</a:t>
                      </a:r>
                      <a:r>
                        <a:rPr lang="en-GB" sz="1600" baseline="-25000" dirty="0" err="1">
                          <a:effectLst/>
                        </a:rPr>
                        <a:t>OC:OM</a:t>
                      </a:r>
                      <a:r>
                        <a:rPr lang="en-GB" sz="1600" dirty="0">
                          <a:effectLst/>
                        </a:rPr>
                        <a:t> per site</a:t>
                      </a:r>
                      <a:endParaRPr lang="fr-FR" sz="1600" dirty="0">
                        <a:effectLst/>
                      </a:endParaRPr>
                    </a:p>
                    <a:p>
                      <a:pPr>
                        <a:lnSpc>
                          <a:spcPct val="115000"/>
                        </a:lnSpc>
                        <a:spcAft>
                          <a:spcPts val="0"/>
                        </a:spcAft>
                      </a:pPr>
                      <a:r>
                        <a:rPr lang="en-GB" sz="1600" cap="all" dirty="0">
                          <a:effectLst/>
                        </a:rPr>
                        <a:t> </a:t>
                      </a:r>
                      <a:endParaRPr lang="fr-FR" sz="1600" dirty="0">
                        <a:effectLst/>
                        <a:latin typeface="Calibri" panose="020F0502020204030204" pitchFamily="34" charset="0"/>
                        <a:ea typeface="Batang" panose="02030600000101010101" pitchFamily="18" charset="-127"/>
                        <a:cs typeface="Times New Roman" panose="02020603050405020304" pitchFamily="18" charset="0"/>
                      </a:endParaRPr>
                    </a:p>
                  </a:txBody>
                  <a:tcPr marL="68580" marR="68580" marT="0" marB="0"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nSpc>
                          <a:spcPct val="115000"/>
                        </a:lnSpc>
                        <a:spcAft>
                          <a:spcPts val="0"/>
                        </a:spcAft>
                      </a:pPr>
                      <a:r>
                        <a:rPr lang="en-GB" sz="1600" dirty="0">
                          <a:effectLst/>
                        </a:rPr>
                        <a:t>Slope</a:t>
                      </a:r>
                      <a:endParaRPr lang="fr-FR" sz="1600" dirty="0">
                        <a:effectLst/>
                        <a:latin typeface="Calibri" panose="020F0502020204030204" pitchFamily="34" charset="0"/>
                        <a:ea typeface="Batang" panose="02030600000101010101" pitchFamily="18" charset="-127"/>
                        <a:cs typeface="Times New Roman" panose="02020603050405020304" pitchFamily="18" charset="0"/>
                      </a:endParaRPr>
                    </a:p>
                  </a:txBody>
                  <a:tcPr marL="68580" marR="68580" marT="0" marB="0" anchor="ctr">
                    <a:lnT w="28575" cap="flat" cmpd="sng" algn="ctr">
                      <a:solidFill>
                        <a:schemeClr val="tx1"/>
                      </a:solidFill>
                      <a:prstDash val="solid"/>
                      <a:round/>
                      <a:headEnd type="none" w="med" len="med"/>
                      <a:tailEnd type="none" w="med" len="med"/>
                    </a:lnT>
                    <a:solidFill>
                      <a:schemeClr val="accent4">
                        <a:lumMod val="20000"/>
                        <a:lumOff val="80000"/>
                      </a:schemeClr>
                    </a:solidFill>
                  </a:tcPr>
                </a:tc>
                <a:tc>
                  <a:txBody>
                    <a:bodyPr/>
                    <a:lstStyle/>
                    <a:p>
                      <a:pPr algn="ctr">
                        <a:lnSpc>
                          <a:spcPct val="115000"/>
                        </a:lnSpc>
                        <a:spcAft>
                          <a:spcPts val="0"/>
                        </a:spcAft>
                      </a:pPr>
                      <a:r>
                        <a:rPr lang="en-GB" sz="1600">
                          <a:effectLst/>
                        </a:rPr>
                        <a:t>0.90 [0.87 – 0.94]</a:t>
                      </a:r>
                      <a:endParaRPr lang="fr-FR" sz="1600">
                        <a:effectLst/>
                        <a:latin typeface="Calibri" panose="020F0502020204030204" pitchFamily="34" charset="0"/>
                        <a:ea typeface="Batang" panose="02030600000101010101" pitchFamily="18" charset="-127"/>
                        <a:cs typeface="Times New Roman" panose="02020603050405020304" pitchFamily="18" charset="0"/>
                      </a:endParaRPr>
                    </a:p>
                  </a:txBody>
                  <a:tcPr marL="68580" marR="68580" marT="0" marB="0" anchor="ctr">
                    <a:lnT w="28575" cap="flat" cmpd="sng" algn="ctr">
                      <a:solidFill>
                        <a:schemeClr val="tx1"/>
                      </a:solidFill>
                      <a:prstDash val="solid"/>
                      <a:round/>
                      <a:headEnd type="none" w="med" len="med"/>
                      <a:tailEnd type="none" w="med" len="med"/>
                    </a:lnT>
                    <a:solidFill>
                      <a:schemeClr val="accent4">
                        <a:lumMod val="20000"/>
                        <a:lumOff val="80000"/>
                      </a:schemeClr>
                    </a:solidFill>
                  </a:tcPr>
                </a:tc>
                <a:tc>
                  <a:txBody>
                    <a:bodyPr/>
                    <a:lstStyle/>
                    <a:p>
                      <a:pPr algn="ctr">
                        <a:lnSpc>
                          <a:spcPct val="115000"/>
                        </a:lnSpc>
                        <a:spcAft>
                          <a:spcPts val="0"/>
                        </a:spcAft>
                      </a:pPr>
                      <a:r>
                        <a:rPr lang="en-GB" sz="1600">
                          <a:effectLst/>
                        </a:rPr>
                        <a:t>0.90 [0.84 – 0.95]</a:t>
                      </a:r>
                      <a:endParaRPr lang="fr-FR" sz="1600">
                        <a:effectLst/>
                        <a:latin typeface="Calibri" panose="020F0502020204030204" pitchFamily="34" charset="0"/>
                        <a:ea typeface="Batang" panose="02030600000101010101" pitchFamily="18" charset="-127"/>
                        <a:cs typeface="Times New Roman" panose="02020603050405020304" pitchFamily="18" charset="0"/>
                      </a:endParaRPr>
                    </a:p>
                  </a:txBody>
                  <a:tcPr marL="68580" marR="68580" marT="0" marB="0" anchor="ctr">
                    <a:lnT w="28575" cap="flat" cmpd="sng" algn="ctr">
                      <a:solidFill>
                        <a:schemeClr val="tx1"/>
                      </a:solidFill>
                      <a:prstDash val="solid"/>
                      <a:round/>
                      <a:headEnd type="none" w="med" len="med"/>
                      <a:tailEnd type="none" w="med" len="med"/>
                    </a:lnT>
                    <a:solidFill>
                      <a:schemeClr val="accent4">
                        <a:lumMod val="20000"/>
                        <a:lumOff val="80000"/>
                      </a:schemeClr>
                    </a:solidFill>
                  </a:tcPr>
                </a:tc>
                <a:tc>
                  <a:txBody>
                    <a:bodyPr/>
                    <a:lstStyle/>
                    <a:p>
                      <a:pPr algn="ctr">
                        <a:lnSpc>
                          <a:spcPct val="115000"/>
                        </a:lnSpc>
                        <a:spcAft>
                          <a:spcPts val="0"/>
                        </a:spcAft>
                      </a:pPr>
                      <a:r>
                        <a:rPr lang="en-GB" sz="1600">
                          <a:effectLst/>
                        </a:rPr>
                        <a:t>0.93 [0.90 – 0.96]</a:t>
                      </a:r>
                      <a:endParaRPr lang="fr-FR" sz="1600">
                        <a:effectLst/>
                        <a:latin typeface="Calibri" panose="020F0502020204030204" pitchFamily="34" charset="0"/>
                        <a:ea typeface="Batang" panose="02030600000101010101" pitchFamily="18" charset="-127"/>
                        <a:cs typeface="Times New Roman" panose="02020603050405020304" pitchFamily="18" charset="0"/>
                      </a:endParaRPr>
                    </a:p>
                  </a:txBody>
                  <a:tcPr marL="68580" marR="68580" marT="0" marB="0" anchor="ctr">
                    <a:lnT w="28575" cap="flat" cmpd="sng" algn="ctr">
                      <a:solidFill>
                        <a:schemeClr val="tx1"/>
                      </a:solidFill>
                      <a:prstDash val="solid"/>
                      <a:round/>
                      <a:headEnd type="none" w="med" len="med"/>
                      <a:tailEnd type="none" w="med" len="med"/>
                    </a:lnT>
                    <a:solidFill>
                      <a:schemeClr val="accent4">
                        <a:lumMod val="20000"/>
                        <a:lumOff val="80000"/>
                      </a:schemeClr>
                    </a:solidFill>
                  </a:tcPr>
                </a:tc>
                <a:tc>
                  <a:txBody>
                    <a:bodyPr/>
                    <a:lstStyle/>
                    <a:p>
                      <a:pPr algn="ctr">
                        <a:lnSpc>
                          <a:spcPct val="115000"/>
                        </a:lnSpc>
                        <a:spcAft>
                          <a:spcPts val="0"/>
                        </a:spcAft>
                      </a:pPr>
                      <a:r>
                        <a:rPr lang="en-GB" sz="1600" dirty="0">
                          <a:effectLst/>
                        </a:rPr>
                        <a:t>0.95 [0.90 – 1.00]</a:t>
                      </a:r>
                      <a:endParaRPr lang="fr-FR" sz="1600" dirty="0">
                        <a:effectLst/>
                        <a:latin typeface="Calibri" panose="020F0502020204030204" pitchFamily="34" charset="0"/>
                        <a:ea typeface="Batang" panose="02030600000101010101" pitchFamily="18" charset="-127"/>
                        <a:cs typeface="Times New Roman" panose="02020603050405020304" pitchFamily="18" charset="0"/>
                      </a:endParaRPr>
                    </a:p>
                  </a:txBody>
                  <a:tcPr marL="68580" marR="68580" marT="0" marB="0" anchor="ctr">
                    <a:lnT w="28575" cap="flat" cmpd="sng" algn="ctr">
                      <a:solidFill>
                        <a:schemeClr val="tx1"/>
                      </a:solidFill>
                      <a:prstDash val="solid"/>
                      <a:round/>
                      <a:headEnd type="none" w="med" len="med"/>
                      <a:tailEnd type="none" w="med" len="med"/>
                    </a:lnT>
                    <a:solidFill>
                      <a:schemeClr val="accent4">
                        <a:lumMod val="20000"/>
                        <a:lumOff val="80000"/>
                      </a:schemeClr>
                    </a:solidFill>
                  </a:tcPr>
                </a:tc>
                <a:tc>
                  <a:txBody>
                    <a:bodyPr/>
                    <a:lstStyle/>
                    <a:p>
                      <a:pPr algn="ctr">
                        <a:lnSpc>
                          <a:spcPct val="115000"/>
                        </a:lnSpc>
                        <a:spcAft>
                          <a:spcPts val="0"/>
                        </a:spcAft>
                      </a:pPr>
                      <a:r>
                        <a:rPr lang="en-GB" sz="1600" dirty="0">
                          <a:effectLst/>
                        </a:rPr>
                        <a:t>0.91 [0.88 -0.95]</a:t>
                      </a:r>
                      <a:endParaRPr lang="fr-FR" sz="1600" dirty="0">
                        <a:effectLst/>
                        <a:latin typeface="Calibri" panose="020F0502020204030204" pitchFamily="34" charset="0"/>
                        <a:ea typeface="Batang" panose="02030600000101010101" pitchFamily="18" charset="-127"/>
                        <a:cs typeface="Times New Roman" panose="02020603050405020304" pitchFamily="18" charset="0"/>
                      </a:endParaRPr>
                    </a:p>
                  </a:txBody>
                  <a:tcPr marL="68580" marR="68580" marT="0" marB="0"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chemeClr val="accent4">
                        <a:lumMod val="20000"/>
                        <a:lumOff val="80000"/>
                      </a:schemeClr>
                    </a:solidFill>
                  </a:tcPr>
                </a:tc>
                <a:extLst>
                  <a:ext uri="{0D108BD9-81ED-4DB2-BD59-A6C34878D82A}">
                    <a16:rowId xmlns:a16="http://schemas.microsoft.com/office/drawing/2014/main" val="2878523071"/>
                  </a:ext>
                </a:extLst>
              </a:tr>
              <a:tr h="425721">
                <a:tc vMerge="1">
                  <a:txBody>
                    <a:bodyPr/>
                    <a:lstStyle/>
                    <a:p>
                      <a:endParaRPr lang="fr-FR"/>
                    </a:p>
                  </a:txBody>
                  <a:tcPr/>
                </a:tc>
                <a:tc>
                  <a:txBody>
                    <a:bodyPr/>
                    <a:lstStyle/>
                    <a:p>
                      <a:pPr>
                        <a:lnSpc>
                          <a:spcPct val="115000"/>
                        </a:lnSpc>
                        <a:spcAft>
                          <a:spcPts val="0"/>
                        </a:spcAft>
                      </a:pPr>
                      <a:r>
                        <a:rPr lang="en-GB" sz="1600" dirty="0">
                          <a:effectLst/>
                        </a:rPr>
                        <a:t>R</a:t>
                      </a:r>
                      <a:r>
                        <a:rPr lang="en-GB" sz="1600" baseline="30000" dirty="0">
                          <a:effectLst/>
                        </a:rPr>
                        <a:t>2</a:t>
                      </a:r>
                      <a:endParaRPr lang="fr-FR" sz="1600" dirty="0">
                        <a:effectLst/>
                        <a:latin typeface="Calibri" panose="020F0502020204030204" pitchFamily="34" charset="0"/>
                        <a:ea typeface="Batang" panose="02030600000101010101" pitchFamily="18" charset="-127"/>
                        <a:cs typeface="Times New Roman" panose="02020603050405020304" pitchFamily="18" charset="0"/>
                      </a:endParaRPr>
                    </a:p>
                  </a:txBody>
                  <a:tcPr marL="68580" marR="68580" marT="0" marB="0" anchor="ctr">
                    <a:solidFill>
                      <a:schemeClr val="accent4">
                        <a:lumMod val="20000"/>
                        <a:lumOff val="80000"/>
                      </a:schemeClr>
                    </a:solidFill>
                  </a:tcPr>
                </a:tc>
                <a:tc>
                  <a:txBody>
                    <a:bodyPr/>
                    <a:lstStyle/>
                    <a:p>
                      <a:pPr algn="ctr">
                        <a:lnSpc>
                          <a:spcPct val="115000"/>
                        </a:lnSpc>
                        <a:spcAft>
                          <a:spcPts val="0"/>
                        </a:spcAft>
                      </a:pPr>
                      <a:r>
                        <a:rPr lang="en-GB" sz="1600" dirty="0">
                          <a:effectLst/>
                        </a:rPr>
                        <a:t>0.88</a:t>
                      </a:r>
                      <a:r>
                        <a:rPr lang="en-GB" sz="1600" baseline="30000" dirty="0">
                          <a:effectLst/>
                        </a:rPr>
                        <a:t>***</a:t>
                      </a:r>
                      <a:endParaRPr lang="fr-FR" sz="1600" dirty="0">
                        <a:effectLst/>
                        <a:latin typeface="Calibri" panose="020F0502020204030204" pitchFamily="34" charset="0"/>
                        <a:ea typeface="Batang" panose="02030600000101010101" pitchFamily="18" charset="-127"/>
                        <a:cs typeface="Times New Roman" panose="02020603050405020304" pitchFamily="18" charset="0"/>
                      </a:endParaRPr>
                    </a:p>
                  </a:txBody>
                  <a:tcPr marL="68580" marR="68580" marT="0" marB="0" anchor="ctr">
                    <a:solidFill>
                      <a:schemeClr val="accent4">
                        <a:lumMod val="20000"/>
                        <a:lumOff val="80000"/>
                      </a:schemeClr>
                    </a:solidFill>
                  </a:tcPr>
                </a:tc>
                <a:tc>
                  <a:txBody>
                    <a:bodyPr/>
                    <a:lstStyle/>
                    <a:p>
                      <a:pPr algn="ctr">
                        <a:lnSpc>
                          <a:spcPct val="115000"/>
                        </a:lnSpc>
                        <a:spcAft>
                          <a:spcPts val="0"/>
                        </a:spcAft>
                      </a:pPr>
                      <a:r>
                        <a:rPr lang="en-GB" sz="1600" dirty="0">
                          <a:effectLst/>
                        </a:rPr>
                        <a:t>0.69</a:t>
                      </a:r>
                      <a:r>
                        <a:rPr lang="en-GB" sz="1600" baseline="30000" dirty="0">
                          <a:effectLst/>
                        </a:rPr>
                        <a:t>***</a:t>
                      </a:r>
                      <a:endParaRPr lang="fr-FR" sz="1600" dirty="0">
                        <a:effectLst/>
                        <a:latin typeface="Calibri" panose="020F0502020204030204" pitchFamily="34" charset="0"/>
                        <a:ea typeface="Batang" panose="02030600000101010101" pitchFamily="18" charset="-127"/>
                        <a:cs typeface="Times New Roman" panose="02020603050405020304" pitchFamily="18" charset="0"/>
                      </a:endParaRPr>
                    </a:p>
                  </a:txBody>
                  <a:tcPr marL="68580" marR="68580" marT="0" marB="0" anchor="ctr">
                    <a:solidFill>
                      <a:schemeClr val="accent4">
                        <a:lumMod val="20000"/>
                        <a:lumOff val="80000"/>
                      </a:schemeClr>
                    </a:solidFill>
                  </a:tcPr>
                </a:tc>
                <a:tc>
                  <a:txBody>
                    <a:bodyPr/>
                    <a:lstStyle/>
                    <a:p>
                      <a:pPr algn="ctr">
                        <a:lnSpc>
                          <a:spcPct val="115000"/>
                        </a:lnSpc>
                        <a:spcAft>
                          <a:spcPts val="0"/>
                        </a:spcAft>
                      </a:pPr>
                      <a:r>
                        <a:rPr lang="en-GB" sz="1600" dirty="0">
                          <a:effectLst/>
                        </a:rPr>
                        <a:t>0.89</a:t>
                      </a:r>
                      <a:r>
                        <a:rPr lang="en-GB" sz="1600" baseline="30000" dirty="0">
                          <a:effectLst/>
                        </a:rPr>
                        <a:t>***</a:t>
                      </a:r>
                      <a:endParaRPr lang="fr-FR" sz="1600" dirty="0">
                        <a:effectLst/>
                        <a:latin typeface="Calibri" panose="020F0502020204030204" pitchFamily="34" charset="0"/>
                        <a:ea typeface="Batang" panose="02030600000101010101" pitchFamily="18" charset="-127"/>
                        <a:cs typeface="Times New Roman" panose="02020603050405020304" pitchFamily="18" charset="0"/>
                      </a:endParaRPr>
                    </a:p>
                  </a:txBody>
                  <a:tcPr marL="68580" marR="68580" marT="0" marB="0" anchor="ctr">
                    <a:solidFill>
                      <a:schemeClr val="accent4">
                        <a:lumMod val="20000"/>
                        <a:lumOff val="80000"/>
                      </a:schemeClr>
                    </a:solidFill>
                  </a:tcPr>
                </a:tc>
                <a:tc>
                  <a:txBody>
                    <a:bodyPr/>
                    <a:lstStyle/>
                    <a:p>
                      <a:pPr algn="ctr">
                        <a:lnSpc>
                          <a:spcPct val="115000"/>
                        </a:lnSpc>
                        <a:spcAft>
                          <a:spcPts val="0"/>
                        </a:spcAft>
                      </a:pPr>
                      <a:r>
                        <a:rPr lang="en-GB" sz="1600" dirty="0">
                          <a:effectLst/>
                        </a:rPr>
                        <a:t>0.72</a:t>
                      </a:r>
                      <a:r>
                        <a:rPr lang="en-GB" sz="1600" baseline="30000" dirty="0">
                          <a:effectLst/>
                        </a:rPr>
                        <a:t>***</a:t>
                      </a:r>
                      <a:endParaRPr lang="fr-FR" sz="1600" dirty="0">
                        <a:effectLst/>
                        <a:latin typeface="Calibri" panose="020F0502020204030204" pitchFamily="34" charset="0"/>
                        <a:ea typeface="Batang" panose="02030600000101010101" pitchFamily="18" charset="-127"/>
                        <a:cs typeface="Times New Roman" panose="02020603050405020304" pitchFamily="18" charset="0"/>
                      </a:endParaRPr>
                    </a:p>
                  </a:txBody>
                  <a:tcPr marL="68580" marR="68580" marT="0" marB="0" anchor="ctr">
                    <a:solidFill>
                      <a:schemeClr val="accent4">
                        <a:lumMod val="20000"/>
                        <a:lumOff val="80000"/>
                      </a:schemeClr>
                    </a:solidFill>
                  </a:tcPr>
                </a:tc>
                <a:tc>
                  <a:txBody>
                    <a:bodyPr/>
                    <a:lstStyle/>
                    <a:p>
                      <a:pPr algn="ctr">
                        <a:lnSpc>
                          <a:spcPct val="115000"/>
                        </a:lnSpc>
                        <a:spcAft>
                          <a:spcPts val="0"/>
                        </a:spcAft>
                      </a:pPr>
                      <a:r>
                        <a:rPr lang="en-GB" sz="1600" dirty="0">
                          <a:effectLst/>
                        </a:rPr>
                        <a:t>0.88</a:t>
                      </a:r>
                      <a:r>
                        <a:rPr lang="en-GB" sz="1600" baseline="30000" dirty="0">
                          <a:effectLst/>
                        </a:rPr>
                        <a:t>***</a:t>
                      </a:r>
                      <a:endParaRPr lang="fr-FR" sz="1600" dirty="0">
                        <a:effectLst/>
                        <a:latin typeface="Calibri" panose="020F0502020204030204" pitchFamily="34" charset="0"/>
                        <a:ea typeface="Batang" panose="02030600000101010101" pitchFamily="18" charset="-127"/>
                        <a:cs typeface="Times New Roman" panose="02020603050405020304" pitchFamily="18" charset="0"/>
                      </a:endParaRPr>
                    </a:p>
                  </a:txBody>
                  <a:tcPr marL="68580" marR="68580" marT="0" marB="0" anchor="ctr">
                    <a:lnR w="28575" cap="flat" cmpd="sng" algn="ctr">
                      <a:solidFill>
                        <a:schemeClr val="tx1"/>
                      </a:solidFill>
                      <a:prstDash val="solid"/>
                      <a:round/>
                      <a:headEnd type="none" w="med" len="med"/>
                      <a:tailEnd type="none" w="med" len="med"/>
                    </a:lnR>
                    <a:solidFill>
                      <a:schemeClr val="accent4">
                        <a:lumMod val="20000"/>
                        <a:lumOff val="80000"/>
                      </a:schemeClr>
                    </a:solidFill>
                  </a:tcPr>
                </a:tc>
                <a:extLst>
                  <a:ext uri="{0D108BD9-81ED-4DB2-BD59-A6C34878D82A}">
                    <a16:rowId xmlns:a16="http://schemas.microsoft.com/office/drawing/2014/main" val="3369914942"/>
                  </a:ext>
                </a:extLst>
              </a:tr>
              <a:tr h="294305">
                <a:tc vMerge="1">
                  <a:txBody>
                    <a:bodyPr/>
                    <a:lstStyle/>
                    <a:p>
                      <a:pPr>
                        <a:lnSpc>
                          <a:spcPct val="115000"/>
                        </a:lnSpc>
                        <a:spcAft>
                          <a:spcPts val="0"/>
                        </a:spcAft>
                      </a:pPr>
                      <a:endParaRPr lang="fr-FR" sz="1600" dirty="0">
                        <a:effectLst/>
                        <a:latin typeface="Calibri" panose="020F0502020204030204" pitchFamily="34" charset="0"/>
                        <a:ea typeface="Batang" panose="02030600000101010101" pitchFamily="18" charset="-127"/>
                        <a:cs typeface="Times New Roman" panose="02020603050405020304" pitchFamily="18" charset="0"/>
                      </a:endParaRPr>
                    </a:p>
                  </a:txBody>
                  <a:tcPr marL="68580" marR="68580" marT="0" marB="0" anchor="ct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GB" sz="1600" dirty="0" err="1">
                          <a:effectLst/>
                        </a:rPr>
                        <a:t>Avg</a:t>
                      </a:r>
                      <a:r>
                        <a:rPr lang="en-GB" sz="1600" dirty="0">
                          <a:effectLst/>
                        </a:rPr>
                        <a:t> res (%)</a:t>
                      </a:r>
                      <a:endParaRPr lang="fr-FR" sz="1600" dirty="0">
                        <a:effectLst/>
                        <a:latin typeface="Calibri" panose="020F0502020204030204" pitchFamily="34" charset="0"/>
                        <a:ea typeface="Batang" panose="02030600000101010101" pitchFamily="18" charset="-127"/>
                        <a:cs typeface="Times New Roman" panose="02020603050405020304" pitchFamily="18" charset="0"/>
                      </a:endParaRPr>
                    </a:p>
                  </a:txBody>
                  <a:tcPr marL="68580" marR="68580" marT="0" marB="0" anchor="ctr">
                    <a:lnB w="28575"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15000"/>
                        </a:lnSpc>
                        <a:spcAft>
                          <a:spcPts val="0"/>
                        </a:spcAft>
                      </a:pPr>
                      <a:r>
                        <a:rPr lang="en-GB" sz="1600" dirty="0">
                          <a:effectLst/>
                        </a:rPr>
                        <a:t>1.0 (12%)</a:t>
                      </a:r>
                      <a:endParaRPr lang="fr-FR" sz="1600" b="1" dirty="0">
                        <a:solidFill>
                          <a:srgbClr val="FF0000"/>
                        </a:solidFill>
                        <a:effectLst/>
                        <a:latin typeface="Calibri" panose="020F0502020204030204" pitchFamily="34" charset="0"/>
                        <a:ea typeface="Batang" panose="02030600000101010101" pitchFamily="18" charset="-127"/>
                        <a:cs typeface="Times New Roman" panose="02020603050405020304" pitchFamily="18" charset="0"/>
                      </a:endParaRPr>
                    </a:p>
                  </a:txBody>
                  <a:tcPr marL="68580" marR="68580" marT="0" marB="0" anchor="ctr">
                    <a:lnB w="28575"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15000"/>
                        </a:lnSpc>
                        <a:spcAft>
                          <a:spcPts val="0"/>
                        </a:spcAft>
                      </a:pPr>
                      <a:r>
                        <a:rPr lang="en-GB" sz="1600" dirty="0">
                          <a:effectLst/>
                        </a:rPr>
                        <a:t>0.5 (7%)</a:t>
                      </a:r>
                      <a:endParaRPr lang="fr-FR" sz="1600" b="1" dirty="0">
                        <a:solidFill>
                          <a:schemeClr val="accent5">
                            <a:lumMod val="50000"/>
                          </a:schemeClr>
                        </a:solidFill>
                        <a:effectLst/>
                        <a:latin typeface="Calibri" panose="020F0502020204030204" pitchFamily="34" charset="0"/>
                        <a:ea typeface="Batang" panose="02030600000101010101" pitchFamily="18" charset="-127"/>
                        <a:cs typeface="Times New Roman" panose="02020603050405020304" pitchFamily="18" charset="0"/>
                      </a:endParaRPr>
                    </a:p>
                  </a:txBody>
                  <a:tcPr marL="68580" marR="68580" marT="0" marB="0" anchor="ctr">
                    <a:lnB w="28575"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15000"/>
                        </a:lnSpc>
                        <a:spcAft>
                          <a:spcPts val="0"/>
                        </a:spcAft>
                      </a:pPr>
                      <a:r>
                        <a:rPr lang="en-GB" sz="1600" dirty="0">
                          <a:effectLst/>
                        </a:rPr>
                        <a:t>-</a:t>
                      </a:r>
                      <a:r>
                        <a:rPr lang="en-GB" sz="1600" kern="1200" dirty="0">
                          <a:effectLst/>
                        </a:rPr>
                        <a:t>0.2 (-3%)</a:t>
                      </a:r>
                      <a:endParaRPr lang="fr-FR" sz="1600" b="1" kern="1200" dirty="0">
                        <a:solidFill>
                          <a:schemeClr val="accent5">
                            <a:lumMod val="50000"/>
                          </a:schemeClr>
                        </a:solidFill>
                        <a:effectLst/>
                        <a:latin typeface="+mn-lt"/>
                        <a:ea typeface="+mn-ea"/>
                        <a:cs typeface="+mn-cs"/>
                      </a:endParaRPr>
                    </a:p>
                  </a:txBody>
                  <a:tcPr marL="68580" marR="68580" marT="0" marB="0" anchor="ctr">
                    <a:lnB w="28575"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algn="ctr" defTabSz="914400" rtl="0" eaLnBrk="1" latinLnBrk="0" hangingPunct="1">
                        <a:lnSpc>
                          <a:spcPct val="115000"/>
                        </a:lnSpc>
                        <a:spcAft>
                          <a:spcPts val="0"/>
                        </a:spcAft>
                      </a:pPr>
                      <a:r>
                        <a:rPr lang="en-GB" sz="1600" kern="1200" dirty="0">
                          <a:effectLst/>
                        </a:rPr>
                        <a:t>-0.6 (-11%)</a:t>
                      </a:r>
                      <a:endParaRPr lang="fr-FR" sz="1600" b="1" kern="1200" dirty="0">
                        <a:solidFill>
                          <a:srgbClr val="FF0000"/>
                        </a:solidFill>
                        <a:effectLst/>
                        <a:latin typeface="+mn-lt"/>
                        <a:ea typeface="+mn-ea"/>
                        <a:cs typeface="+mn-cs"/>
                      </a:endParaRPr>
                    </a:p>
                  </a:txBody>
                  <a:tcPr marL="68580" marR="68580" marT="0" marB="0" anchor="ctr">
                    <a:lnB w="28575"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15000"/>
                        </a:lnSpc>
                        <a:spcAft>
                          <a:spcPts val="0"/>
                        </a:spcAft>
                      </a:pPr>
                      <a:r>
                        <a:rPr lang="en-GB" sz="1600" dirty="0">
                          <a:effectLst/>
                        </a:rPr>
                        <a:t>0.4 (5%)</a:t>
                      </a:r>
                      <a:endParaRPr lang="fr-FR" sz="1600" b="1" dirty="0">
                        <a:solidFill>
                          <a:schemeClr val="accent5">
                            <a:lumMod val="50000"/>
                          </a:schemeClr>
                        </a:solidFill>
                        <a:effectLst/>
                        <a:latin typeface="Calibri" panose="020F0502020204030204" pitchFamily="34" charset="0"/>
                        <a:ea typeface="Batang" panose="02030600000101010101" pitchFamily="18" charset="-127"/>
                        <a:cs typeface="Times New Roman" panose="02020603050405020304" pitchFamily="18" charset="0"/>
                      </a:endParaRPr>
                    </a:p>
                  </a:txBody>
                  <a:tcPr marL="68580" marR="68580" marT="0" marB="0" anchor="ct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941481948"/>
                  </a:ext>
                </a:extLst>
              </a:tr>
              <a:tr h="294305">
                <a:tc rowSpan="3">
                  <a:txBody>
                    <a:bodyPr/>
                    <a:lstStyle/>
                    <a:p>
                      <a:pPr>
                        <a:lnSpc>
                          <a:spcPct val="115000"/>
                        </a:lnSpc>
                        <a:spcAft>
                          <a:spcPts val="0"/>
                        </a:spcAft>
                      </a:pPr>
                      <a:r>
                        <a:rPr lang="en-GB" sz="1600" i="1" dirty="0" err="1">
                          <a:effectLst/>
                        </a:rPr>
                        <a:t>f</a:t>
                      </a:r>
                      <a:r>
                        <a:rPr lang="en-GB" sz="1600" baseline="-25000" dirty="0" err="1">
                          <a:effectLst/>
                        </a:rPr>
                        <a:t>OC:OM</a:t>
                      </a:r>
                      <a:r>
                        <a:rPr lang="en-GB" sz="1600" dirty="0">
                          <a:effectLst/>
                        </a:rPr>
                        <a:t> season &amp; site</a:t>
                      </a:r>
                      <a:endParaRPr lang="fr-FR" sz="1600" dirty="0">
                        <a:effectLst/>
                        <a:latin typeface="Calibri" panose="020F0502020204030204" pitchFamily="34" charset="0"/>
                        <a:ea typeface="Batang" panose="02030600000101010101" pitchFamily="18" charset="-127"/>
                        <a:cs typeface="Times New Roman" panose="02020603050405020304" pitchFamily="18" charset="0"/>
                      </a:endParaRPr>
                    </a:p>
                  </a:txBody>
                  <a:tcPr marL="68580" marR="68580" marT="0" marB="0"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GB" sz="1600" dirty="0">
                          <a:effectLst/>
                        </a:rPr>
                        <a:t>Slope</a:t>
                      </a:r>
                      <a:endParaRPr lang="fr-FR" sz="1600" dirty="0">
                        <a:effectLst/>
                        <a:latin typeface="Calibri" panose="020F0502020204030204" pitchFamily="34" charset="0"/>
                        <a:ea typeface="Batang" panose="02030600000101010101" pitchFamily="18" charset="-127"/>
                        <a:cs typeface="Times New Roman" panose="02020603050405020304" pitchFamily="18" charset="0"/>
                      </a:endParaRPr>
                    </a:p>
                  </a:txBody>
                  <a:tcPr marL="68580" marR="68580" marT="0" marB="0" anchor="ctr">
                    <a:lnT w="28575" cap="flat" cmpd="sng" algn="ctr">
                      <a:solidFill>
                        <a:schemeClr val="tx1"/>
                      </a:solidFill>
                      <a:prstDash val="solid"/>
                      <a:round/>
                      <a:headEnd type="none" w="med" len="med"/>
                      <a:tailEnd type="none" w="med" len="med"/>
                    </a:lnT>
                  </a:tcPr>
                </a:tc>
                <a:tc>
                  <a:txBody>
                    <a:bodyPr/>
                    <a:lstStyle/>
                    <a:p>
                      <a:pPr algn="ctr">
                        <a:lnSpc>
                          <a:spcPct val="115000"/>
                        </a:lnSpc>
                        <a:spcAft>
                          <a:spcPts val="0"/>
                        </a:spcAft>
                      </a:pPr>
                      <a:r>
                        <a:rPr lang="en-GB" sz="1600" dirty="0">
                          <a:effectLst/>
                        </a:rPr>
                        <a:t>0.91 [0.88 – 0.95]</a:t>
                      </a:r>
                      <a:endParaRPr lang="fr-FR" sz="1600" dirty="0">
                        <a:effectLst/>
                        <a:latin typeface="Calibri" panose="020F0502020204030204" pitchFamily="34" charset="0"/>
                        <a:ea typeface="Batang" panose="02030600000101010101" pitchFamily="18" charset="-127"/>
                        <a:cs typeface="Times New Roman" panose="02020603050405020304" pitchFamily="18" charset="0"/>
                      </a:endParaRPr>
                    </a:p>
                  </a:txBody>
                  <a:tcPr marL="68580" marR="68580" marT="0" marB="0" anchor="ctr">
                    <a:lnT w="28575" cap="flat" cmpd="sng" algn="ctr">
                      <a:solidFill>
                        <a:schemeClr val="tx1"/>
                      </a:solidFill>
                      <a:prstDash val="solid"/>
                      <a:round/>
                      <a:headEnd type="none" w="med" len="med"/>
                      <a:tailEnd type="none" w="med" len="med"/>
                    </a:lnT>
                  </a:tcPr>
                </a:tc>
                <a:tc>
                  <a:txBody>
                    <a:bodyPr/>
                    <a:lstStyle/>
                    <a:p>
                      <a:pPr algn="ctr">
                        <a:lnSpc>
                          <a:spcPct val="115000"/>
                        </a:lnSpc>
                        <a:spcAft>
                          <a:spcPts val="0"/>
                        </a:spcAft>
                      </a:pPr>
                      <a:r>
                        <a:rPr lang="en-GB" sz="1600" dirty="0">
                          <a:effectLst/>
                        </a:rPr>
                        <a:t>0.91 [0.85 – 0.97]</a:t>
                      </a:r>
                      <a:endParaRPr lang="fr-FR" sz="1600" dirty="0">
                        <a:effectLst/>
                        <a:latin typeface="Calibri" panose="020F0502020204030204" pitchFamily="34" charset="0"/>
                        <a:ea typeface="Batang" panose="02030600000101010101" pitchFamily="18" charset="-127"/>
                        <a:cs typeface="Times New Roman" panose="02020603050405020304" pitchFamily="18" charset="0"/>
                      </a:endParaRPr>
                    </a:p>
                  </a:txBody>
                  <a:tcPr marL="68580" marR="68580" marT="0" marB="0" anchor="ctr">
                    <a:lnT w="28575" cap="flat" cmpd="sng" algn="ctr">
                      <a:solidFill>
                        <a:schemeClr val="tx1"/>
                      </a:solidFill>
                      <a:prstDash val="solid"/>
                      <a:round/>
                      <a:headEnd type="none" w="med" len="med"/>
                      <a:tailEnd type="none" w="med" len="med"/>
                    </a:lnT>
                  </a:tcPr>
                </a:tc>
                <a:tc>
                  <a:txBody>
                    <a:bodyPr/>
                    <a:lstStyle/>
                    <a:p>
                      <a:pPr algn="ctr">
                        <a:lnSpc>
                          <a:spcPct val="115000"/>
                        </a:lnSpc>
                        <a:spcAft>
                          <a:spcPts val="0"/>
                        </a:spcAft>
                      </a:pPr>
                      <a:r>
                        <a:rPr lang="en-GB" sz="1600" dirty="0">
                          <a:effectLst/>
                        </a:rPr>
                        <a:t>0.95 [0.92 -0.98]</a:t>
                      </a:r>
                      <a:endParaRPr lang="fr-FR" sz="1600" dirty="0">
                        <a:effectLst/>
                        <a:latin typeface="Calibri" panose="020F0502020204030204" pitchFamily="34" charset="0"/>
                        <a:ea typeface="Batang" panose="02030600000101010101" pitchFamily="18" charset="-127"/>
                        <a:cs typeface="Times New Roman" panose="02020603050405020304" pitchFamily="18" charset="0"/>
                      </a:endParaRPr>
                    </a:p>
                  </a:txBody>
                  <a:tcPr marL="68580" marR="68580" marT="0" marB="0" anchor="ctr">
                    <a:lnT w="28575" cap="flat" cmpd="sng" algn="ctr">
                      <a:solidFill>
                        <a:schemeClr val="tx1"/>
                      </a:solidFill>
                      <a:prstDash val="solid"/>
                      <a:round/>
                      <a:headEnd type="none" w="med" len="med"/>
                      <a:tailEnd type="none" w="med" len="med"/>
                    </a:lnT>
                  </a:tcPr>
                </a:tc>
                <a:tc>
                  <a:txBody>
                    <a:bodyPr/>
                    <a:lstStyle/>
                    <a:p>
                      <a:pPr algn="ctr">
                        <a:lnSpc>
                          <a:spcPct val="115000"/>
                        </a:lnSpc>
                        <a:spcAft>
                          <a:spcPts val="0"/>
                        </a:spcAft>
                      </a:pPr>
                      <a:r>
                        <a:rPr lang="en-GB" sz="1600" dirty="0">
                          <a:effectLst/>
                        </a:rPr>
                        <a:t>0.99 [0.94 – 1.04]</a:t>
                      </a:r>
                      <a:endParaRPr lang="fr-FR" sz="1600" dirty="0">
                        <a:effectLst/>
                        <a:latin typeface="Calibri" panose="020F0502020204030204" pitchFamily="34" charset="0"/>
                        <a:ea typeface="Batang" panose="02030600000101010101" pitchFamily="18" charset="-127"/>
                        <a:cs typeface="Times New Roman" panose="02020603050405020304" pitchFamily="18" charset="0"/>
                      </a:endParaRPr>
                    </a:p>
                  </a:txBody>
                  <a:tcPr marL="68580" marR="68580" marT="0" marB="0" anchor="ctr">
                    <a:lnT w="28575" cap="flat" cmpd="sng" algn="ctr">
                      <a:solidFill>
                        <a:schemeClr val="tx1"/>
                      </a:solidFill>
                      <a:prstDash val="solid"/>
                      <a:round/>
                      <a:headEnd type="none" w="med" len="med"/>
                      <a:tailEnd type="none" w="med" len="med"/>
                    </a:lnT>
                  </a:tcPr>
                </a:tc>
                <a:tc>
                  <a:txBody>
                    <a:bodyPr/>
                    <a:lstStyle/>
                    <a:p>
                      <a:pPr algn="ctr">
                        <a:lnSpc>
                          <a:spcPct val="115000"/>
                        </a:lnSpc>
                        <a:spcAft>
                          <a:spcPts val="0"/>
                        </a:spcAft>
                      </a:pPr>
                      <a:r>
                        <a:rPr lang="en-GB" sz="1600" dirty="0">
                          <a:effectLst/>
                        </a:rPr>
                        <a:t>0.93 [0.90 – 0.97]</a:t>
                      </a:r>
                      <a:endParaRPr lang="fr-FR" sz="1600" dirty="0">
                        <a:effectLst/>
                        <a:latin typeface="Calibri" panose="020F0502020204030204" pitchFamily="34" charset="0"/>
                        <a:ea typeface="Batang" panose="02030600000101010101" pitchFamily="18" charset="-127"/>
                        <a:cs typeface="Times New Roman" panose="02020603050405020304" pitchFamily="18" charset="0"/>
                      </a:endParaRPr>
                    </a:p>
                  </a:txBody>
                  <a:tcPr marL="68580" marR="68580" marT="0" marB="0"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670321531"/>
                  </a:ext>
                </a:extLst>
              </a:tr>
              <a:tr h="294305">
                <a:tc vMerge="1">
                  <a:txBody>
                    <a:bodyPr/>
                    <a:lstStyle/>
                    <a:p>
                      <a:endParaRPr lang="fr-FR"/>
                    </a:p>
                  </a:txBody>
                  <a:tcPr/>
                </a:tc>
                <a:tc>
                  <a:txBody>
                    <a:bodyPr/>
                    <a:lstStyle/>
                    <a:p>
                      <a:pPr>
                        <a:lnSpc>
                          <a:spcPct val="115000"/>
                        </a:lnSpc>
                        <a:spcAft>
                          <a:spcPts val="0"/>
                        </a:spcAft>
                      </a:pPr>
                      <a:r>
                        <a:rPr lang="en-GB" sz="1600" dirty="0">
                          <a:effectLst/>
                        </a:rPr>
                        <a:t>R</a:t>
                      </a:r>
                      <a:r>
                        <a:rPr lang="en-GB" sz="1600" baseline="30000" dirty="0">
                          <a:effectLst/>
                        </a:rPr>
                        <a:t>2</a:t>
                      </a:r>
                      <a:endParaRPr lang="fr-FR" sz="1600" dirty="0">
                        <a:effectLst/>
                        <a:latin typeface="Calibri" panose="020F0502020204030204" pitchFamily="34" charset="0"/>
                        <a:ea typeface="Batang" panose="02030600000101010101" pitchFamily="18" charset="-127"/>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GB" sz="1600" dirty="0">
                          <a:effectLst/>
                        </a:rPr>
                        <a:t>0.88</a:t>
                      </a:r>
                      <a:r>
                        <a:rPr lang="en-GB" sz="1600" baseline="30000" dirty="0">
                          <a:effectLst/>
                        </a:rPr>
                        <a:t>***</a:t>
                      </a:r>
                      <a:endParaRPr lang="fr-FR" sz="1600" dirty="0">
                        <a:effectLst/>
                        <a:latin typeface="Calibri" panose="020F0502020204030204" pitchFamily="34" charset="0"/>
                        <a:ea typeface="Batang" panose="02030600000101010101" pitchFamily="18" charset="-127"/>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GB" sz="1600" dirty="0">
                          <a:effectLst/>
                        </a:rPr>
                        <a:t>0.71</a:t>
                      </a:r>
                      <a:r>
                        <a:rPr lang="en-GB" sz="1600" baseline="30000" dirty="0">
                          <a:effectLst/>
                        </a:rPr>
                        <a:t>***</a:t>
                      </a:r>
                      <a:endParaRPr lang="fr-FR" sz="1600" dirty="0">
                        <a:effectLst/>
                        <a:latin typeface="Calibri" panose="020F0502020204030204" pitchFamily="34" charset="0"/>
                        <a:ea typeface="Batang" panose="02030600000101010101" pitchFamily="18" charset="-127"/>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GB" sz="1600" dirty="0">
                          <a:effectLst/>
                        </a:rPr>
                        <a:t>0.88</a:t>
                      </a:r>
                      <a:r>
                        <a:rPr lang="en-GB" sz="1600" baseline="30000" dirty="0">
                          <a:effectLst/>
                        </a:rPr>
                        <a:t>***</a:t>
                      </a:r>
                      <a:endParaRPr lang="fr-FR" sz="1600" dirty="0">
                        <a:effectLst/>
                        <a:latin typeface="Calibri" panose="020F0502020204030204" pitchFamily="34" charset="0"/>
                        <a:ea typeface="Batang" panose="02030600000101010101" pitchFamily="18" charset="-127"/>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GB" sz="1600" dirty="0">
                          <a:effectLst/>
                        </a:rPr>
                        <a:t>0.73</a:t>
                      </a:r>
                      <a:r>
                        <a:rPr lang="en-GB" sz="1600" baseline="30000" dirty="0">
                          <a:effectLst/>
                        </a:rPr>
                        <a:t>***</a:t>
                      </a:r>
                      <a:endParaRPr lang="fr-FR" sz="1600" dirty="0">
                        <a:effectLst/>
                        <a:latin typeface="Calibri" panose="020F0502020204030204" pitchFamily="34" charset="0"/>
                        <a:ea typeface="Batang" panose="02030600000101010101" pitchFamily="18" charset="-127"/>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GB" sz="1600" dirty="0">
                          <a:effectLst/>
                        </a:rPr>
                        <a:t>0.88</a:t>
                      </a:r>
                      <a:r>
                        <a:rPr lang="en-GB" sz="1600" baseline="30000" dirty="0">
                          <a:effectLst/>
                        </a:rPr>
                        <a:t>***</a:t>
                      </a:r>
                      <a:endParaRPr lang="fr-FR" sz="1600" dirty="0">
                        <a:effectLst/>
                        <a:latin typeface="Calibri" panose="020F0502020204030204" pitchFamily="34" charset="0"/>
                        <a:ea typeface="Batang" panose="02030600000101010101" pitchFamily="18" charset="-127"/>
                        <a:cs typeface="Times New Roman" panose="02020603050405020304" pitchFamily="18" charset="0"/>
                      </a:endParaRPr>
                    </a:p>
                  </a:txBody>
                  <a:tcPr marL="68580" marR="68580" marT="0" marB="0" anchor="ctr">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64188478"/>
                  </a:ext>
                </a:extLst>
              </a:tr>
              <a:tr h="404018">
                <a:tc vMerge="1">
                  <a:txBody>
                    <a:bodyPr/>
                    <a:lstStyle/>
                    <a:p>
                      <a:endParaRPr lang="fr-FR"/>
                    </a:p>
                  </a:txBody>
                  <a:tcPr/>
                </a:tc>
                <a:tc>
                  <a:txBody>
                    <a:bodyPr/>
                    <a:lstStyle/>
                    <a:p>
                      <a:pPr>
                        <a:lnSpc>
                          <a:spcPct val="115000"/>
                        </a:lnSpc>
                        <a:spcAft>
                          <a:spcPts val="0"/>
                        </a:spcAft>
                      </a:pPr>
                      <a:r>
                        <a:rPr lang="en-GB" sz="1600" dirty="0" err="1">
                          <a:effectLst/>
                        </a:rPr>
                        <a:t>Avg</a:t>
                      </a:r>
                      <a:r>
                        <a:rPr lang="en-GB" sz="1600" dirty="0">
                          <a:effectLst/>
                        </a:rPr>
                        <a:t> res (%)</a:t>
                      </a:r>
                      <a:endParaRPr lang="fr-FR" sz="1600" dirty="0">
                        <a:effectLst/>
                        <a:latin typeface="Calibri" panose="020F0502020204030204" pitchFamily="34" charset="0"/>
                        <a:ea typeface="Batang" panose="02030600000101010101" pitchFamily="18" charset="-127"/>
                        <a:cs typeface="Times New Roman" panose="02020603050405020304" pitchFamily="18" charset="0"/>
                      </a:endParaRPr>
                    </a:p>
                  </a:txBody>
                  <a:tcPr marL="68580" marR="68580" marT="0" marB="0" anchor="ctr">
                    <a:lnB w="285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600" dirty="0">
                          <a:effectLst/>
                        </a:rPr>
                        <a:t>0.6 (7%)</a:t>
                      </a:r>
                      <a:endParaRPr lang="fr-FR" sz="1600" dirty="0">
                        <a:effectLst/>
                        <a:latin typeface="Calibri" panose="020F0502020204030204" pitchFamily="34" charset="0"/>
                        <a:ea typeface="Batang" panose="02030600000101010101" pitchFamily="18" charset="-127"/>
                        <a:cs typeface="Times New Roman" panose="02020603050405020304" pitchFamily="18" charset="0"/>
                      </a:endParaRPr>
                    </a:p>
                  </a:txBody>
                  <a:tcPr marL="68580" marR="68580" marT="0" marB="0" anchor="ctr">
                    <a:lnB w="285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600" dirty="0">
                          <a:effectLst/>
                        </a:rPr>
                        <a:t>0.4 (5%)</a:t>
                      </a:r>
                      <a:endParaRPr lang="fr-FR" sz="1600" b="1" dirty="0">
                        <a:solidFill>
                          <a:schemeClr val="accent5">
                            <a:lumMod val="50000"/>
                          </a:schemeClr>
                        </a:solidFill>
                        <a:effectLst/>
                        <a:latin typeface="Calibri" panose="020F0502020204030204" pitchFamily="34" charset="0"/>
                        <a:ea typeface="Batang" panose="02030600000101010101" pitchFamily="18" charset="-127"/>
                        <a:cs typeface="Times New Roman" panose="02020603050405020304" pitchFamily="18" charset="0"/>
                      </a:endParaRPr>
                    </a:p>
                  </a:txBody>
                  <a:tcPr marL="68580" marR="68580" marT="0" marB="0" anchor="ctr">
                    <a:lnB w="28575"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r>
                        <a:rPr lang="en-GB" sz="1600" kern="1200" dirty="0">
                          <a:effectLst/>
                        </a:rPr>
                        <a:t>-0.1 (-1%)</a:t>
                      </a:r>
                      <a:endParaRPr lang="fr-FR" sz="1600" b="1" kern="1200" dirty="0">
                        <a:solidFill>
                          <a:schemeClr val="accent5">
                            <a:lumMod val="50000"/>
                          </a:schemeClr>
                        </a:solidFill>
                        <a:effectLst/>
                        <a:latin typeface="+mn-lt"/>
                        <a:ea typeface="+mn-ea"/>
                        <a:cs typeface="+mn-cs"/>
                      </a:endParaRPr>
                    </a:p>
                  </a:txBody>
                  <a:tcPr marL="68580" marR="68580" marT="0" marB="0" anchor="ctr">
                    <a:lnB w="28575"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r>
                        <a:rPr lang="en-GB" sz="1600" kern="1200" dirty="0">
                          <a:effectLst/>
                        </a:rPr>
                        <a:t>-0.5 (-9%)</a:t>
                      </a:r>
                      <a:endParaRPr lang="fr-FR" sz="1600" b="1" kern="1200" dirty="0">
                        <a:solidFill>
                          <a:schemeClr val="accent5">
                            <a:lumMod val="50000"/>
                          </a:schemeClr>
                        </a:solidFill>
                        <a:effectLst/>
                        <a:latin typeface="+mn-lt"/>
                        <a:ea typeface="+mn-ea"/>
                        <a:cs typeface="+mn-cs"/>
                      </a:endParaRPr>
                    </a:p>
                  </a:txBody>
                  <a:tcPr marL="68580" marR="68580" marT="0" marB="0" anchor="ctr">
                    <a:lnB w="28575"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r>
                        <a:rPr lang="en-GB" sz="1600" kern="1200" dirty="0">
                          <a:effectLst/>
                        </a:rPr>
                        <a:t>0.4 (5%)</a:t>
                      </a:r>
                      <a:endParaRPr lang="fr-FR" sz="1600" b="1" kern="1200" dirty="0">
                        <a:solidFill>
                          <a:schemeClr val="accent5">
                            <a:lumMod val="50000"/>
                          </a:schemeClr>
                        </a:solidFill>
                        <a:effectLst/>
                        <a:latin typeface="+mn-lt"/>
                        <a:ea typeface="+mn-ea"/>
                        <a:cs typeface="+mn-cs"/>
                      </a:endParaRPr>
                    </a:p>
                  </a:txBody>
                  <a:tcPr marL="68580" marR="68580" marT="0" marB="0" anchor="ct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5811918"/>
                  </a:ext>
                </a:extLst>
              </a:tr>
            </a:tbl>
          </a:graphicData>
        </a:graphic>
      </p:graphicFrame>
      <p:sp>
        <p:nvSpPr>
          <p:cNvPr id="7" name="ZoneTexte 6">
            <a:extLst>
              <a:ext uri="{FF2B5EF4-FFF2-40B4-BE49-F238E27FC236}">
                <a16:creationId xmlns:a16="http://schemas.microsoft.com/office/drawing/2014/main" id="{913DFBBA-1667-43C9-A8CF-5D26017C2668}"/>
              </a:ext>
            </a:extLst>
          </p:cNvPr>
          <p:cNvSpPr txBox="1"/>
          <p:nvPr/>
        </p:nvSpPr>
        <p:spPr>
          <a:xfrm>
            <a:off x="466258" y="5542844"/>
            <a:ext cx="10427520" cy="369332"/>
          </a:xfrm>
          <a:prstGeom prst="rect">
            <a:avLst/>
          </a:prstGeom>
          <a:noFill/>
        </p:spPr>
        <p:txBody>
          <a:bodyPr wrap="square" rtlCol="0">
            <a:spAutoFit/>
          </a:bodyPr>
          <a:lstStyle/>
          <a:p>
            <a:pPr algn="ctr"/>
            <a:r>
              <a:rPr lang="ca-ES" b="1" dirty="0">
                <a:solidFill>
                  <a:srgbClr val="2AB9DA"/>
                </a:solidFill>
              </a:rPr>
              <a:t>Better PM</a:t>
            </a:r>
            <a:r>
              <a:rPr lang="ca-ES" b="1" baseline="-25000" dirty="0">
                <a:solidFill>
                  <a:srgbClr val="2AB9DA"/>
                </a:solidFill>
              </a:rPr>
              <a:t>2.5 </a:t>
            </a:r>
            <a:r>
              <a:rPr lang="ca-ES" b="1" dirty="0">
                <a:solidFill>
                  <a:srgbClr val="2AB9DA"/>
                </a:solidFill>
              </a:rPr>
              <a:t>mass closure </a:t>
            </a:r>
            <a:r>
              <a:rPr lang="ca-ES" dirty="0"/>
              <a:t>achieved </a:t>
            </a:r>
            <a:r>
              <a:rPr lang="ca-ES" dirty="0">
                <a:sym typeface="Wingdings" panose="05000000000000000000" pitchFamily="2" charset="2"/>
              </a:rPr>
              <a:t> </a:t>
            </a:r>
            <a:r>
              <a:rPr lang="ca-ES" b="1" dirty="0">
                <a:solidFill>
                  <a:srgbClr val="2AB9DA"/>
                </a:solidFill>
                <a:sym typeface="Wingdings" panose="05000000000000000000" pitchFamily="2" charset="2"/>
              </a:rPr>
              <a:t>reduction unaccounted mass</a:t>
            </a:r>
            <a:endParaRPr lang="fr-FR" dirty="0"/>
          </a:p>
        </p:txBody>
      </p:sp>
      <p:sp>
        <p:nvSpPr>
          <p:cNvPr id="3" name="ZoneTexte 2">
            <a:extLst>
              <a:ext uri="{FF2B5EF4-FFF2-40B4-BE49-F238E27FC236}">
                <a16:creationId xmlns:a16="http://schemas.microsoft.com/office/drawing/2014/main" id="{57D5A09A-422D-4529-B4CC-8018B3E8D846}"/>
              </a:ext>
            </a:extLst>
          </p:cNvPr>
          <p:cNvSpPr txBox="1"/>
          <p:nvPr/>
        </p:nvSpPr>
        <p:spPr>
          <a:xfrm>
            <a:off x="3293329" y="1615082"/>
            <a:ext cx="7600449" cy="400110"/>
          </a:xfrm>
          <a:prstGeom prst="rect">
            <a:avLst/>
          </a:prstGeom>
          <a:noFill/>
        </p:spPr>
        <p:txBody>
          <a:bodyPr wrap="square" rtlCol="0">
            <a:spAutoFit/>
          </a:bodyPr>
          <a:lstStyle/>
          <a:p>
            <a:r>
              <a:rPr lang="en-GB" sz="2000" b="1" i="1" dirty="0"/>
              <a:t>PM</a:t>
            </a:r>
            <a:r>
              <a:rPr lang="en-GB" sz="2000" b="1" i="1" baseline="-25000" dirty="0"/>
              <a:t>2.5</a:t>
            </a:r>
            <a:r>
              <a:rPr lang="en-GB" sz="2000" b="1" i="1" dirty="0"/>
              <a:t> mass closure</a:t>
            </a:r>
            <a:r>
              <a:rPr lang="ca-ES" sz="2000" b="1" i="1" dirty="0"/>
              <a:t>: comparison with measurements</a:t>
            </a:r>
            <a:endParaRPr lang="fr-FR" sz="2000" b="1" i="1" dirty="0"/>
          </a:p>
        </p:txBody>
      </p:sp>
    </p:spTree>
    <p:extLst>
      <p:ext uri="{BB962C8B-B14F-4D97-AF65-F5344CB8AC3E}">
        <p14:creationId xmlns:p14="http://schemas.microsoft.com/office/powerpoint/2010/main" val="7928552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DA1E3293-791B-4477-A82D-6FBA8F1FE2DB}"/>
              </a:ext>
            </a:extLst>
          </p:cNvPr>
          <p:cNvSpPr>
            <a:spLocks noGrp="1"/>
          </p:cNvSpPr>
          <p:nvPr>
            <p:ph type="sldNum" sz="quarter" idx="12"/>
          </p:nvPr>
        </p:nvSpPr>
        <p:spPr/>
        <p:txBody>
          <a:bodyPr/>
          <a:lstStyle/>
          <a:p>
            <a:fld id="{AA24235E-0B5B-B44F-883D-4110F852F9F3}" type="slidenum">
              <a:rPr lang="fr-FR" smtClean="0"/>
              <a:t>7</a:t>
            </a:fld>
            <a:endParaRPr lang="fr-FR" dirty="0"/>
          </a:p>
        </p:txBody>
      </p:sp>
      <p:pic>
        <p:nvPicPr>
          <p:cNvPr id="3" name="Image 2">
            <a:extLst>
              <a:ext uri="{FF2B5EF4-FFF2-40B4-BE49-F238E27FC236}">
                <a16:creationId xmlns:a16="http://schemas.microsoft.com/office/drawing/2014/main" id="{1E329684-08BE-4004-8C32-713EFC1464C0}"/>
              </a:ext>
            </a:extLst>
          </p:cNvPr>
          <p:cNvPicPr>
            <a:picLocks noChangeAspect="1"/>
          </p:cNvPicPr>
          <p:nvPr/>
        </p:nvPicPr>
        <p:blipFill>
          <a:blip r:embed="rId2"/>
          <a:stretch>
            <a:fillRect/>
          </a:stretch>
        </p:blipFill>
        <p:spPr>
          <a:xfrm>
            <a:off x="2466827" y="66060"/>
            <a:ext cx="7930620" cy="6109514"/>
          </a:xfrm>
          <a:prstGeom prst="rect">
            <a:avLst/>
          </a:prstGeom>
        </p:spPr>
      </p:pic>
      <p:pic>
        <p:nvPicPr>
          <p:cNvPr id="5" name="Image 4">
            <a:extLst>
              <a:ext uri="{FF2B5EF4-FFF2-40B4-BE49-F238E27FC236}">
                <a16:creationId xmlns:a16="http://schemas.microsoft.com/office/drawing/2014/main" id="{2FF62171-2F2A-4BF7-9CCA-633B9492A5BA}"/>
              </a:ext>
            </a:extLst>
          </p:cNvPr>
          <p:cNvPicPr>
            <a:picLocks noChangeAspect="1"/>
          </p:cNvPicPr>
          <p:nvPr/>
        </p:nvPicPr>
        <p:blipFill>
          <a:blip r:embed="rId3"/>
          <a:stretch>
            <a:fillRect/>
          </a:stretch>
        </p:blipFill>
        <p:spPr>
          <a:xfrm>
            <a:off x="48127" y="3872219"/>
            <a:ext cx="2743200" cy="2344189"/>
          </a:xfrm>
          <a:prstGeom prst="rect">
            <a:avLst/>
          </a:prstGeom>
        </p:spPr>
      </p:pic>
      <p:cxnSp>
        <p:nvCxnSpPr>
          <p:cNvPr id="7" name="Connecteur droit avec flèche 6">
            <a:extLst>
              <a:ext uri="{FF2B5EF4-FFF2-40B4-BE49-F238E27FC236}">
                <a16:creationId xmlns:a16="http://schemas.microsoft.com/office/drawing/2014/main" id="{B7998796-A9B6-486F-8C31-E047DBBE71DD}"/>
              </a:ext>
            </a:extLst>
          </p:cNvPr>
          <p:cNvCxnSpPr>
            <a:cxnSpLocks/>
          </p:cNvCxnSpPr>
          <p:nvPr/>
        </p:nvCxnSpPr>
        <p:spPr>
          <a:xfrm flipV="1">
            <a:off x="2791327" y="4154905"/>
            <a:ext cx="2229852" cy="898358"/>
          </a:xfrm>
          <a:prstGeom prst="straightConnector1">
            <a:avLst/>
          </a:prstGeom>
          <a:ln w="76200">
            <a:tailEnd type="triangle"/>
          </a:ln>
        </p:spPr>
        <p:style>
          <a:lnRef idx="3">
            <a:schemeClr val="dk1"/>
          </a:lnRef>
          <a:fillRef idx="0">
            <a:schemeClr val="dk1"/>
          </a:fillRef>
          <a:effectRef idx="2">
            <a:schemeClr val="dk1"/>
          </a:effectRef>
          <a:fontRef idx="minor">
            <a:schemeClr val="tx1"/>
          </a:fontRef>
        </p:style>
      </p:cxnSp>
      <p:pic>
        <p:nvPicPr>
          <p:cNvPr id="10" name="Image 9">
            <a:extLst>
              <a:ext uri="{FF2B5EF4-FFF2-40B4-BE49-F238E27FC236}">
                <a16:creationId xmlns:a16="http://schemas.microsoft.com/office/drawing/2014/main" id="{1B2EA886-0FF7-4490-8118-9CC47BB3E53C}"/>
              </a:ext>
            </a:extLst>
          </p:cNvPr>
          <p:cNvPicPr>
            <a:picLocks noChangeAspect="1"/>
          </p:cNvPicPr>
          <p:nvPr/>
        </p:nvPicPr>
        <p:blipFill>
          <a:blip r:embed="rId4"/>
          <a:stretch>
            <a:fillRect/>
          </a:stretch>
        </p:blipFill>
        <p:spPr>
          <a:xfrm>
            <a:off x="9368590" y="156196"/>
            <a:ext cx="2707200" cy="2303437"/>
          </a:xfrm>
          <a:prstGeom prst="rect">
            <a:avLst/>
          </a:prstGeom>
        </p:spPr>
      </p:pic>
      <p:cxnSp>
        <p:nvCxnSpPr>
          <p:cNvPr id="11" name="Connecteur droit avec flèche 10">
            <a:extLst>
              <a:ext uri="{FF2B5EF4-FFF2-40B4-BE49-F238E27FC236}">
                <a16:creationId xmlns:a16="http://schemas.microsoft.com/office/drawing/2014/main" id="{B51F74D3-9E4B-4282-A4D1-E171824A2BB0}"/>
              </a:ext>
            </a:extLst>
          </p:cNvPr>
          <p:cNvCxnSpPr>
            <a:cxnSpLocks/>
          </p:cNvCxnSpPr>
          <p:nvPr/>
        </p:nvCxnSpPr>
        <p:spPr>
          <a:xfrm flipH="1">
            <a:off x="8101263" y="1291872"/>
            <a:ext cx="1187116" cy="0"/>
          </a:xfrm>
          <a:prstGeom prst="straightConnector1">
            <a:avLst/>
          </a:prstGeom>
          <a:ln w="76200">
            <a:tailEnd type="triangle"/>
          </a:ln>
        </p:spPr>
        <p:style>
          <a:lnRef idx="3">
            <a:schemeClr val="dk1"/>
          </a:lnRef>
          <a:fillRef idx="0">
            <a:schemeClr val="dk1"/>
          </a:fillRef>
          <a:effectRef idx="2">
            <a:schemeClr val="dk1"/>
          </a:effectRef>
          <a:fontRef idx="minor">
            <a:schemeClr val="tx1"/>
          </a:fontRef>
        </p:style>
      </p:cxnSp>
      <p:sp>
        <p:nvSpPr>
          <p:cNvPr id="15" name="ZoneTexte 14">
            <a:extLst>
              <a:ext uri="{FF2B5EF4-FFF2-40B4-BE49-F238E27FC236}">
                <a16:creationId xmlns:a16="http://schemas.microsoft.com/office/drawing/2014/main" id="{BC4FC454-A9E2-443C-94F4-3312B888E019}"/>
              </a:ext>
            </a:extLst>
          </p:cNvPr>
          <p:cNvSpPr txBox="1"/>
          <p:nvPr/>
        </p:nvSpPr>
        <p:spPr>
          <a:xfrm>
            <a:off x="3684223" y="5336771"/>
            <a:ext cx="1757548" cy="369332"/>
          </a:xfrm>
          <a:prstGeom prst="rect">
            <a:avLst/>
          </a:prstGeom>
          <a:noFill/>
        </p:spPr>
        <p:txBody>
          <a:bodyPr wrap="square" rtlCol="0">
            <a:spAutoFit/>
          </a:bodyPr>
          <a:lstStyle/>
          <a:p>
            <a:r>
              <a:rPr lang="ca-ES" b="1" dirty="0"/>
              <a:t>- - - PM</a:t>
            </a:r>
            <a:r>
              <a:rPr lang="ca-ES" b="1" baseline="-25000" dirty="0"/>
              <a:t>2.5</a:t>
            </a:r>
            <a:endParaRPr lang="fr-FR" b="1" baseline="-25000" dirty="0"/>
          </a:p>
        </p:txBody>
      </p:sp>
    </p:spTree>
    <p:extLst>
      <p:ext uri="{BB962C8B-B14F-4D97-AF65-F5344CB8AC3E}">
        <p14:creationId xmlns:p14="http://schemas.microsoft.com/office/powerpoint/2010/main" val="411947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9FEFEBC-1CCE-43EA-8554-0A21DC8C1256}"/>
              </a:ext>
            </a:extLst>
          </p:cNvPr>
          <p:cNvSpPr>
            <a:spLocks noGrp="1"/>
          </p:cNvSpPr>
          <p:nvPr>
            <p:ph type="title"/>
          </p:nvPr>
        </p:nvSpPr>
        <p:spPr>
          <a:xfrm>
            <a:off x="2160000" y="720000"/>
            <a:ext cx="9888717" cy="625523"/>
          </a:xfrm>
        </p:spPr>
        <p:txBody>
          <a:bodyPr/>
          <a:lstStyle/>
          <a:p>
            <a:r>
              <a:rPr lang="en-GB" dirty="0"/>
              <a:t>Methods: linear trends</a:t>
            </a:r>
            <a:endParaRPr lang="fr-FR" dirty="0"/>
          </a:p>
        </p:txBody>
      </p:sp>
      <p:sp>
        <p:nvSpPr>
          <p:cNvPr id="4" name="Espace réservé du numéro de diapositive 3">
            <a:extLst>
              <a:ext uri="{FF2B5EF4-FFF2-40B4-BE49-F238E27FC236}">
                <a16:creationId xmlns:a16="http://schemas.microsoft.com/office/drawing/2014/main" id="{7C641B3F-8577-4CDC-B126-166DBF7CEED1}"/>
              </a:ext>
            </a:extLst>
          </p:cNvPr>
          <p:cNvSpPr>
            <a:spLocks noGrp="1"/>
          </p:cNvSpPr>
          <p:nvPr>
            <p:ph type="sldNum" sz="quarter" idx="12"/>
          </p:nvPr>
        </p:nvSpPr>
        <p:spPr/>
        <p:txBody>
          <a:bodyPr/>
          <a:lstStyle/>
          <a:p>
            <a:fld id="{AA24235E-0B5B-B44F-883D-4110F852F9F3}" type="slidenum">
              <a:rPr lang="fr-FR" smtClean="0"/>
              <a:t>8</a:t>
            </a:fld>
            <a:endParaRPr lang="fr-FR" dirty="0"/>
          </a:p>
        </p:txBody>
      </p:sp>
      <p:sp>
        <p:nvSpPr>
          <p:cNvPr id="3" name="ZoneTexte 2">
            <a:extLst>
              <a:ext uri="{FF2B5EF4-FFF2-40B4-BE49-F238E27FC236}">
                <a16:creationId xmlns:a16="http://schemas.microsoft.com/office/drawing/2014/main" id="{067F247B-FA93-4A12-823D-C04C9B357533}"/>
              </a:ext>
            </a:extLst>
          </p:cNvPr>
          <p:cNvSpPr txBox="1"/>
          <p:nvPr/>
        </p:nvSpPr>
        <p:spPr>
          <a:xfrm>
            <a:off x="366842" y="1793342"/>
            <a:ext cx="3586315" cy="3693319"/>
          </a:xfrm>
          <a:prstGeom prst="rect">
            <a:avLst/>
          </a:prstGeom>
          <a:noFill/>
        </p:spPr>
        <p:txBody>
          <a:bodyPr wrap="square" rtlCol="0">
            <a:spAutoFit/>
          </a:bodyPr>
          <a:lstStyle/>
          <a:p>
            <a:pPr marL="285750" indent="-285750">
              <a:buFont typeface="Arial" panose="020B0604020202020204" pitchFamily="34" charset="0"/>
              <a:buChar char="•"/>
            </a:pPr>
            <a:r>
              <a:rPr lang="ca-ES" b="1" dirty="0">
                <a:solidFill>
                  <a:srgbClr val="2AB9DA"/>
                </a:solidFill>
              </a:rPr>
              <a:t>Mann-Kendall test </a:t>
            </a:r>
            <a:r>
              <a:rPr lang="ca-ES" dirty="0"/>
              <a:t>to evaluate if </a:t>
            </a:r>
            <a:r>
              <a:rPr lang="ca-ES" b="1" dirty="0">
                <a:solidFill>
                  <a:srgbClr val="2AB9DA"/>
                </a:solidFill>
              </a:rPr>
              <a:t>monotonic trends</a:t>
            </a:r>
            <a:endParaRPr lang="ca-ES" dirty="0">
              <a:solidFill>
                <a:srgbClr val="2AB9DA"/>
              </a:solidFill>
            </a:endParaRPr>
          </a:p>
          <a:p>
            <a:endParaRPr lang="ca-ES" dirty="0"/>
          </a:p>
          <a:p>
            <a:pPr marL="285750" indent="-285750">
              <a:buFont typeface="Arial" panose="020B0604020202020204" pitchFamily="34" charset="0"/>
              <a:buChar char="•"/>
            </a:pPr>
            <a:r>
              <a:rPr lang="ca-ES" b="1" dirty="0">
                <a:solidFill>
                  <a:srgbClr val="2AB9DA"/>
                </a:solidFill>
              </a:rPr>
              <a:t>Theil-Sen method </a:t>
            </a:r>
            <a:r>
              <a:rPr lang="ca-ES" dirty="0"/>
              <a:t>to calculate the temporal trend (</a:t>
            </a:r>
            <a:r>
              <a:rPr lang="ca-ES" b="1" dirty="0">
                <a:solidFill>
                  <a:srgbClr val="2AB9DA"/>
                </a:solidFill>
              </a:rPr>
              <a:t>rate of change</a:t>
            </a:r>
            <a:r>
              <a:rPr lang="ca-ES" dirty="0"/>
              <a:t>): median of all possible trends for all x-y date points combinations.</a:t>
            </a:r>
          </a:p>
          <a:p>
            <a:pPr marL="742950" lvl="1" indent="-285750">
              <a:buFont typeface="Arial" panose="020B0604020202020204" pitchFamily="34" charset="0"/>
              <a:buChar char="•"/>
            </a:pPr>
            <a:r>
              <a:rPr lang="ca-ES" dirty="0"/>
              <a:t>Monthly means from hourly PM</a:t>
            </a:r>
            <a:r>
              <a:rPr lang="ca-ES" baseline="-25000" dirty="0"/>
              <a:t>2.5</a:t>
            </a:r>
            <a:r>
              <a:rPr lang="ca-ES" dirty="0"/>
              <a:t> data</a:t>
            </a:r>
          </a:p>
          <a:p>
            <a:pPr marL="742950" lvl="1" indent="-285750">
              <a:buFont typeface="Arial" panose="020B0604020202020204" pitchFamily="34" charset="0"/>
              <a:buChar char="•"/>
            </a:pPr>
            <a:r>
              <a:rPr lang="ca-ES" dirty="0"/>
              <a:t>Monthly means from daily PM</a:t>
            </a:r>
            <a:r>
              <a:rPr lang="ca-ES" baseline="-25000" dirty="0"/>
              <a:t>2.5</a:t>
            </a:r>
            <a:r>
              <a:rPr lang="ca-ES" dirty="0"/>
              <a:t> and chemical composition data</a:t>
            </a:r>
          </a:p>
        </p:txBody>
      </p:sp>
      <p:graphicFrame>
        <p:nvGraphicFramePr>
          <p:cNvPr id="5" name="Tableau 4">
            <a:extLst>
              <a:ext uri="{FF2B5EF4-FFF2-40B4-BE49-F238E27FC236}">
                <a16:creationId xmlns:a16="http://schemas.microsoft.com/office/drawing/2014/main" id="{56E813BA-A403-4E31-AF72-09911EBC2DED}"/>
              </a:ext>
            </a:extLst>
          </p:cNvPr>
          <p:cNvGraphicFramePr>
            <a:graphicFrameLocks noGrp="1"/>
          </p:cNvGraphicFramePr>
          <p:nvPr>
            <p:extLst>
              <p:ext uri="{D42A27DB-BD31-4B8C-83A1-F6EECF244321}">
                <p14:modId xmlns:p14="http://schemas.microsoft.com/office/powerpoint/2010/main" val="1093752365"/>
              </p:ext>
            </p:extLst>
          </p:nvPr>
        </p:nvGraphicFramePr>
        <p:xfrm>
          <a:off x="4076355" y="2885917"/>
          <a:ext cx="7748803" cy="2068386"/>
        </p:xfrm>
        <a:graphic>
          <a:graphicData uri="http://schemas.openxmlformats.org/drawingml/2006/table">
            <a:tbl>
              <a:tblPr firstRow="1" firstCol="1" bandRow="1">
                <a:tableStyleId>{1E171933-4619-4E11-9A3F-F7608DF75F80}</a:tableStyleId>
              </a:tblPr>
              <a:tblGrid>
                <a:gridCol w="623611">
                  <a:extLst>
                    <a:ext uri="{9D8B030D-6E8A-4147-A177-3AD203B41FA5}">
                      <a16:colId xmlns:a16="http://schemas.microsoft.com/office/drawing/2014/main" val="3519229696"/>
                    </a:ext>
                  </a:extLst>
                </a:gridCol>
                <a:gridCol w="1781298">
                  <a:extLst>
                    <a:ext uri="{9D8B030D-6E8A-4147-A177-3AD203B41FA5}">
                      <a16:colId xmlns:a16="http://schemas.microsoft.com/office/drawing/2014/main" val="1022010151"/>
                    </a:ext>
                  </a:extLst>
                </a:gridCol>
                <a:gridCol w="1781298">
                  <a:extLst>
                    <a:ext uri="{9D8B030D-6E8A-4147-A177-3AD203B41FA5}">
                      <a16:colId xmlns:a16="http://schemas.microsoft.com/office/drawing/2014/main" val="2733162919"/>
                    </a:ext>
                  </a:extLst>
                </a:gridCol>
                <a:gridCol w="1781298">
                  <a:extLst>
                    <a:ext uri="{9D8B030D-6E8A-4147-A177-3AD203B41FA5}">
                      <a16:colId xmlns:a16="http://schemas.microsoft.com/office/drawing/2014/main" val="2221027963"/>
                    </a:ext>
                  </a:extLst>
                </a:gridCol>
                <a:gridCol w="1781298">
                  <a:extLst>
                    <a:ext uri="{9D8B030D-6E8A-4147-A177-3AD203B41FA5}">
                      <a16:colId xmlns:a16="http://schemas.microsoft.com/office/drawing/2014/main" val="2732410657"/>
                    </a:ext>
                  </a:extLst>
                </a:gridCol>
              </a:tblGrid>
              <a:tr h="184150">
                <a:tc>
                  <a:txBody>
                    <a:bodyPr/>
                    <a:lstStyle/>
                    <a:p>
                      <a:pPr>
                        <a:lnSpc>
                          <a:spcPct val="107000"/>
                        </a:lnSpc>
                      </a:pPr>
                      <a:endParaRPr lang="fr-FR" sz="2000" b="1" dirty="0">
                        <a:solidFill>
                          <a:schemeClr val="tx1"/>
                        </a:solidFill>
                        <a:effectLst/>
                        <a:latin typeface="Calibri" panose="020F0502020204030204" pitchFamily="34" charset="0"/>
                        <a:cs typeface="Times New Roman" panose="02020603050405020304" pitchFamily="18" charset="0"/>
                      </a:endParaRPr>
                    </a:p>
                  </a:txBody>
                  <a:tcPr marL="44450" marR="44450" marT="0"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gridSpan="2">
                  <a:txBody>
                    <a:bodyPr/>
                    <a:lstStyle/>
                    <a:p>
                      <a:pPr algn="ctr">
                        <a:lnSpc>
                          <a:spcPct val="107000"/>
                        </a:lnSpc>
                        <a:spcAft>
                          <a:spcPts val="0"/>
                        </a:spcAft>
                      </a:pPr>
                      <a:r>
                        <a:rPr lang="fr-FR" sz="1600" b="1" dirty="0" err="1">
                          <a:solidFill>
                            <a:schemeClr val="tx1"/>
                          </a:solidFill>
                          <a:effectLst/>
                        </a:rPr>
                        <a:t>Hourly</a:t>
                      </a:r>
                      <a:r>
                        <a:rPr lang="fr-FR" sz="1600" b="1" dirty="0">
                          <a:solidFill>
                            <a:schemeClr val="tx1"/>
                          </a:solidFill>
                          <a:effectLst/>
                        </a:rPr>
                        <a:t> </a:t>
                      </a:r>
                      <a:r>
                        <a:rPr lang="ca-ES" sz="1600" b="1" dirty="0">
                          <a:solidFill>
                            <a:schemeClr val="tx1"/>
                          </a:solidFill>
                          <a:effectLst/>
                        </a:rPr>
                        <a:t>PM</a:t>
                      </a:r>
                      <a:r>
                        <a:rPr lang="ca-ES" sz="1600" b="1" baseline="-25000" dirty="0">
                          <a:solidFill>
                            <a:schemeClr val="tx1"/>
                          </a:solidFill>
                          <a:effectLst/>
                        </a:rPr>
                        <a:t>2.5</a:t>
                      </a:r>
                      <a:r>
                        <a:rPr lang="fr-FR" sz="1600" b="1" dirty="0">
                          <a:solidFill>
                            <a:schemeClr val="tx1"/>
                          </a:solidFill>
                          <a:effectLst/>
                        </a:rPr>
                        <a:t> data</a:t>
                      </a:r>
                      <a:endParaRPr lang="fr-FR"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fr-FR"/>
                    </a:p>
                  </a:txBody>
                  <a:tcPr/>
                </a:tc>
                <a:tc gridSpan="2">
                  <a:txBody>
                    <a:bodyPr/>
                    <a:lstStyle/>
                    <a:p>
                      <a:pPr algn="ctr">
                        <a:lnSpc>
                          <a:spcPct val="107000"/>
                        </a:lnSpc>
                        <a:spcAft>
                          <a:spcPts val="0"/>
                        </a:spcAft>
                      </a:pPr>
                      <a:r>
                        <a:rPr lang="fr-FR" sz="1600" b="1" dirty="0">
                          <a:solidFill>
                            <a:schemeClr val="tx1"/>
                          </a:solidFill>
                          <a:effectLst/>
                        </a:rPr>
                        <a:t>Daily MERA </a:t>
                      </a:r>
                      <a:r>
                        <a:rPr lang="fr-FR" sz="1600" b="1" dirty="0" err="1">
                          <a:solidFill>
                            <a:schemeClr val="tx1"/>
                          </a:solidFill>
                          <a:effectLst/>
                        </a:rPr>
                        <a:t>filters</a:t>
                      </a:r>
                      <a:endParaRPr lang="fr-FR"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fr-FR"/>
                    </a:p>
                  </a:txBody>
                  <a:tcPr/>
                </a:tc>
                <a:extLst>
                  <a:ext uri="{0D108BD9-81ED-4DB2-BD59-A6C34878D82A}">
                    <a16:rowId xmlns:a16="http://schemas.microsoft.com/office/drawing/2014/main" val="1356286058"/>
                  </a:ext>
                </a:extLst>
              </a:tr>
              <a:tr h="184150">
                <a:tc>
                  <a:txBody>
                    <a:bodyPr/>
                    <a:lstStyle/>
                    <a:p>
                      <a:pPr>
                        <a:lnSpc>
                          <a:spcPct val="107000"/>
                        </a:lnSpc>
                        <a:spcAft>
                          <a:spcPts val="0"/>
                        </a:spcAft>
                      </a:pPr>
                      <a:r>
                        <a:rPr lang="fr-FR" sz="1600" b="1" dirty="0">
                          <a:effectLst/>
                        </a:rPr>
                        <a:t>site</a:t>
                      </a:r>
                      <a:endParaRPr lang="fr-F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fr-FR" sz="1600" b="1" dirty="0">
                          <a:effectLst/>
                        </a:rPr>
                        <a:t>Trend</a:t>
                      </a:r>
                    </a:p>
                    <a:p>
                      <a:pPr algn="ctr">
                        <a:lnSpc>
                          <a:spcPct val="107000"/>
                        </a:lnSpc>
                        <a:spcAft>
                          <a:spcPts val="0"/>
                        </a:spcAft>
                      </a:pPr>
                      <a:r>
                        <a:rPr lang="fr-FR" sz="1600" b="1" dirty="0">
                          <a:effectLst/>
                        </a:rPr>
                        <a:t>(µg m</a:t>
                      </a:r>
                      <a:r>
                        <a:rPr lang="fr-FR" sz="1600" b="1" baseline="30000" dirty="0">
                          <a:effectLst/>
                        </a:rPr>
                        <a:t>-3</a:t>
                      </a:r>
                      <a:r>
                        <a:rPr lang="fr-FR" sz="1600" b="1" dirty="0">
                          <a:effectLst/>
                        </a:rPr>
                        <a:t> year</a:t>
                      </a:r>
                      <a:r>
                        <a:rPr lang="fr-FR" sz="1600" b="1" baseline="30000" dirty="0">
                          <a:effectLst/>
                        </a:rPr>
                        <a:t>-1</a:t>
                      </a:r>
                      <a:r>
                        <a:rPr lang="fr-FR" sz="1600" b="1" dirty="0">
                          <a:effectLst/>
                        </a:rPr>
                        <a:t>)</a:t>
                      </a:r>
                      <a:endParaRPr lang="fr-F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fr-FR" sz="1600" b="1" dirty="0">
                          <a:effectLst/>
                        </a:rPr>
                        <a:t>Trend</a:t>
                      </a:r>
                    </a:p>
                    <a:p>
                      <a:pPr algn="ctr">
                        <a:lnSpc>
                          <a:spcPct val="107000"/>
                        </a:lnSpc>
                        <a:spcAft>
                          <a:spcPts val="0"/>
                        </a:spcAft>
                      </a:pPr>
                      <a:r>
                        <a:rPr lang="fr-FR" sz="1600" b="1" dirty="0">
                          <a:effectLst/>
                        </a:rPr>
                        <a:t>(% year</a:t>
                      </a:r>
                      <a:r>
                        <a:rPr lang="fr-FR" sz="1600" b="1" baseline="30000" dirty="0">
                          <a:effectLst/>
                        </a:rPr>
                        <a:t>-1</a:t>
                      </a:r>
                      <a:r>
                        <a:rPr lang="fr-FR" sz="1600" b="1" dirty="0">
                          <a:effectLst/>
                        </a:rPr>
                        <a:t>)</a:t>
                      </a:r>
                      <a:endParaRPr lang="fr-F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fr-FR" sz="1600" b="1" dirty="0">
                          <a:effectLst/>
                        </a:rPr>
                        <a:t>Trend</a:t>
                      </a:r>
                    </a:p>
                    <a:p>
                      <a:pPr algn="ctr">
                        <a:lnSpc>
                          <a:spcPct val="107000"/>
                        </a:lnSpc>
                        <a:spcAft>
                          <a:spcPts val="0"/>
                        </a:spcAft>
                      </a:pPr>
                      <a:r>
                        <a:rPr lang="fr-FR" sz="1600" b="1" dirty="0">
                          <a:effectLst/>
                        </a:rPr>
                        <a:t>(µg m</a:t>
                      </a:r>
                      <a:r>
                        <a:rPr lang="fr-FR" sz="1600" b="1" baseline="30000" dirty="0">
                          <a:effectLst/>
                        </a:rPr>
                        <a:t>-3</a:t>
                      </a:r>
                      <a:r>
                        <a:rPr lang="fr-FR" sz="1600" b="1" dirty="0">
                          <a:effectLst/>
                        </a:rPr>
                        <a:t> year</a:t>
                      </a:r>
                      <a:r>
                        <a:rPr lang="fr-FR" sz="1600" b="1" baseline="30000" dirty="0">
                          <a:effectLst/>
                        </a:rPr>
                        <a:t>-1</a:t>
                      </a:r>
                      <a:r>
                        <a:rPr lang="fr-FR" sz="1600" b="1" dirty="0">
                          <a:effectLst/>
                        </a:rPr>
                        <a:t>)</a:t>
                      </a:r>
                      <a:endParaRPr lang="fr-F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fr-FR" sz="1600" b="1" dirty="0">
                          <a:effectLst/>
                        </a:rPr>
                        <a:t>Trend</a:t>
                      </a:r>
                    </a:p>
                    <a:p>
                      <a:pPr algn="ctr">
                        <a:lnSpc>
                          <a:spcPct val="107000"/>
                        </a:lnSpc>
                        <a:spcAft>
                          <a:spcPts val="0"/>
                        </a:spcAft>
                      </a:pPr>
                      <a:r>
                        <a:rPr lang="fr-FR" sz="1600" b="1" dirty="0">
                          <a:effectLst/>
                        </a:rPr>
                        <a:t>(% year</a:t>
                      </a:r>
                      <a:r>
                        <a:rPr lang="fr-FR" sz="1600" b="1" baseline="30000" dirty="0">
                          <a:effectLst/>
                        </a:rPr>
                        <a:t>-1</a:t>
                      </a:r>
                      <a:r>
                        <a:rPr lang="fr-FR" sz="1600" b="1" dirty="0">
                          <a:effectLst/>
                        </a:rPr>
                        <a:t>)</a:t>
                      </a:r>
                      <a:endParaRPr lang="fr-F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28635499"/>
                  </a:ext>
                </a:extLst>
              </a:tr>
              <a:tr h="184150">
                <a:tc>
                  <a:txBody>
                    <a:bodyPr/>
                    <a:lstStyle/>
                    <a:p>
                      <a:pPr>
                        <a:lnSpc>
                          <a:spcPct val="107000"/>
                        </a:lnSpc>
                        <a:spcAft>
                          <a:spcPts val="0"/>
                        </a:spcAft>
                      </a:pPr>
                      <a:r>
                        <a:rPr lang="fr-FR" sz="1600" dirty="0">
                          <a:effectLst/>
                        </a:rPr>
                        <a:t>GUI</a:t>
                      </a:r>
                      <a:r>
                        <a:rPr lang="fr-FR" sz="1600" baseline="30000" dirty="0">
                          <a:solidFill>
                            <a:schemeClr val="tx1"/>
                          </a:solidFill>
                          <a:effectLst/>
                        </a:rPr>
                        <a:t>A</a:t>
                      </a:r>
                      <a:endParaRPr lang="fr-FR" sz="1600" baseline="30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algn="ctr">
                        <a:lnSpc>
                          <a:spcPct val="107000"/>
                        </a:lnSpc>
                        <a:spcAft>
                          <a:spcPts val="0"/>
                        </a:spcAft>
                      </a:pPr>
                      <a:r>
                        <a:rPr lang="fr-FR" sz="1600" b="1" dirty="0">
                          <a:effectLst/>
                        </a:rPr>
                        <a:t>-0.4 [-0.8, -0.1]</a:t>
                      </a:r>
                      <a:r>
                        <a:rPr lang="fr-FR" sz="1600" b="1" baseline="30000" dirty="0">
                          <a:effectLst/>
                        </a:rPr>
                        <a:t>*</a:t>
                      </a:r>
                      <a:endParaRPr lang="fr-F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tcPr>
                </a:tc>
                <a:tc>
                  <a:txBody>
                    <a:bodyPr/>
                    <a:lstStyle/>
                    <a:p>
                      <a:pPr algn="ctr">
                        <a:lnSpc>
                          <a:spcPct val="107000"/>
                        </a:lnSpc>
                        <a:spcAft>
                          <a:spcPts val="0"/>
                        </a:spcAft>
                      </a:pPr>
                      <a:r>
                        <a:rPr lang="fr-FR" sz="1600" b="1" dirty="0">
                          <a:effectLst/>
                        </a:rPr>
                        <a:t>-4.3 [-7.5, -0.8]</a:t>
                      </a:r>
                      <a:r>
                        <a:rPr lang="fr-FR" sz="1600" b="1" baseline="30000" dirty="0">
                          <a:effectLst/>
                        </a:rPr>
                        <a:t>*</a:t>
                      </a:r>
                      <a:endParaRPr lang="fr-F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algn="ctr">
                        <a:lnSpc>
                          <a:spcPct val="107000"/>
                        </a:lnSpc>
                        <a:spcAft>
                          <a:spcPts val="0"/>
                        </a:spcAft>
                      </a:pPr>
                      <a:r>
                        <a:rPr lang="fr-FR" sz="1600" b="1" dirty="0">
                          <a:effectLst/>
                        </a:rPr>
                        <a:t>-0.5 [-0.9, -0.2]</a:t>
                      </a:r>
                      <a:r>
                        <a:rPr lang="fr-FR" sz="1600" b="1" baseline="30000" dirty="0">
                          <a:effectLst/>
                        </a:rPr>
                        <a:t>**</a:t>
                      </a:r>
                      <a:endParaRPr lang="fr-F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tcPr>
                </a:tc>
                <a:tc>
                  <a:txBody>
                    <a:bodyPr/>
                    <a:lstStyle/>
                    <a:p>
                      <a:pPr algn="ctr">
                        <a:lnSpc>
                          <a:spcPct val="107000"/>
                        </a:lnSpc>
                        <a:spcAft>
                          <a:spcPts val="0"/>
                        </a:spcAft>
                      </a:pPr>
                      <a:r>
                        <a:rPr lang="fr-FR" sz="1600" b="1" dirty="0">
                          <a:effectLst/>
                        </a:rPr>
                        <a:t>-5.7 [-8.8, -2.3]</a:t>
                      </a:r>
                      <a:r>
                        <a:rPr lang="fr-FR" sz="1600" b="1" baseline="30000" dirty="0">
                          <a:effectLst/>
                        </a:rPr>
                        <a:t>**</a:t>
                      </a:r>
                      <a:endParaRPr lang="fr-F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783887809"/>
                  </a:ext>
                </a:extLst>
              </a:tr>
              <a:tr h="184150">
                <a:tc>
                  <a:txBody>
                    <a:bodyPr/>
                    <a:lstStyle/>
                    <a:p>
                      <a:pPr>
                        <a:lnSpc>
                          <a:spcPct val="107000"/>
                        </a:lnSpc>
                        <a:spcAft>
                          <a:spcPts val="0"/>
                        </a:spcAft>
                      </a:pPr>
                      <a:r>
                        <a:rPr lang="fr-FR" sz="1600" dirty="0">
                          <a:effectLst/>
                        </a:rPr>
                        <a:t>PEY</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algn="ctr">
                        <a:lnSpc>
                          <a:spcPct val="107000"/>
                        </a:lnSpc>
                        <a:spcAft>
                          <a:spcPts val="0"/>
                        </a:spcAft>
                      </a:pPr>
                      <a:r>
                        <a:rPr lang="fr-FR" sz="1600" b="1" dirty="0">
                          <a:effectLst/>
                        </a:rPr>
                        <a:t>-0.5 [-0.7, -0.3]</a:t>
                      </a:r>
                      <a:r>
                        <a:rPr lang="fr-FR" sz="1600" b="1" baseline="30000" dirty="0">
                          <a:effectLst/>
                        </a:rPr>
                        <a:t>***</a:t>
                      </a:r>
                      <a:endParaRPr lang="fr-F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28575" cap="flat" cmpd="sng" algn="ctr">
                      <a:solidFill>
                        <a:schemeClr val="tx1"/>
                      </a:solidFill>
                      <a:prstDash val="solid"/>
                      <a:round/>
                      <a:headEnd type="none" w="med" len="med"/>
                      <a:tailEnd type="none" w="med" len="med"/>
                    </a:lnL>
                  </a:tcPr>
                </a:tc>
                <a:tc>
                  <a:txBody>
                    <a:bodyPr/>
                    <a:lstStyle/>
                    <a:p>
                      <a:pPr algn="ctr">
                        <a:lnSpc>
                          <a:spcPct val="107000"/>
                        </a:lnSpc>
                        <a:spcAft>
                          <a:spcPts val="0"/>
                        </a:spcAft>
                      </a:pPr>
                      <a:r>
                        <a:rPr lang="fr-FR" sz="1600" b="1" dirty="0">
                          <a:effectLst/>
                        </a:rPr>
                        <a:t>-5.5 [-7.2, -3.8]</a:t>
                      </a:r>
                      <a:r>
                        <a:rPr lang="fr-FR" sz="1600" b="1" baseline="30000" dirty="0">
                          <a:effectLst/>
                        </a:rPr>
                        <a:t>***</a:t>
                      </a:r>
                      <a:endParaRPr lang="fr-F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R w="28575" cap="flat" cmpd="sng" algn="ctr">
                      <a:solidFill>
                        <a:schemeClr val="tx1"/>
                      </a:solidFill>
                      <a:prstDash val="solid"/>
                      <a:round/>
                      <a:headEnd type="none" w="med" len="med"/>
                      <a:tailEnd type="none" w="med" len="med"/>
                    </a:lnR>
                  </a:tcPr>
                </a:tc>
                <a:tc>
                  <a:txBody>
                    <a:bodyPr/>
                    <a:lstStyle/>
                    <a:p>
                      <a:pPr algn="ctr">
                        <a:lnSpc>
                          <a:spcPct val="107000"/>
                        </a:lnSpc>
                        <a:spcAft>
                          <a:spcPts val="0"/>
                        </a:spcAft>
                      </a:pPr>
                      <a:r>
                        <a:rPr lang="fr-FR" sz="1600" b="1" dirty="0">
                          <a:effectLst/>
                        </a:rPr>
                        <a:t>-0.5 [-0.7, -0.3]</a:t>
                      </a:r>
                      <a:r>
                        <a:rPr lang="fr-FR" sz="1600" b="1" baseline="30000" dirty="0">
                          <a:effectLst/>
                        </a:rPr>
                        <a:t>***</a:t>
                      </a:r>
                      <a:endParaRPr lang="fr-F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28575" cap="flat" cmpd="sng" algn="ctr">
                      <a:solidFill>
                        <a:schemeClr val="tx1"/>
                      </a:solidFill>
                      <a:prstDash val="solid"/>
                      <a:round/>
                      <a:headEnd type="none" w="med" len="med"/>
                      <a:tailEnd type="none" w="med" len="med"/>
                    </a:lnL>
                  </a:tcPr>
                </a:tc>
                <a:tc>
                  <a:txBody>
                    <a:bodyPr/>
                    <a:lstStyle/>
                    <a:p>
                      <a:pPr algn="ctr">
                        <a:lnSpc>
                          <a:spcPct val="107000"/>
                        </a:lnSpc>
                        <a:spcAft>
                          <a:spcPts val="0"/>
                        </a:spcAft>
                      </a:pPr>
                      <a:r>
                        <a:rPr lang="fr-FR" sz="1600" b="1" dirty="0">
                          <a:effectLst/>
                        </a:rPr>
                        <a:t>-5.7 [-6.9, -3.3]</a:t>
                      </a:r>
                      <a:r>
                        <a:rPr lang="fr-FR" sz="1600" b="1" baseline="30000" dirty="0">
                          <a:effectLst/>
                        </a:rPr>
                        <a:t>***</a:t>
                      </a:r>
                      <a:endParaRPr lang="fr-F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809673587"/>
                  </a:ext>
                </a:extLst>
              </a:tr>
              <a:tr h="184150">
                <a:tc>
                  <a:txBody>
                    <a:bodyPr/>
                    <a:lstStyle/>
                    <a:p>
                      <a:pPr>
                        <a:lnSpc>
                          <a:spcPct val="107000"/>
                        </a:lnSpc>
                        <a:spcAft>
                          <a:spcPts val="0"/>
                        </a:spcAft>
                      </a:pPr>
                      <a:r>
                        <a:rPr lang="fr-FR" sz="1600" dirty="0">
                          <a:effectLst/>
                        </a:rPr>
                        <a:t>REV</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algn="ctr">
                        <a:lnSpc>
                          <a:spcPct val="107000"/>
                        </a:lnSpc>
                        <a:spcAft>
                          <a:spcPts val="0"/>
                        </a:spcAft>
                      </a:pPr>
                      <a:r>
                        <a:rPr lang="fr-FR" sz="1600" b="1" dirty="0">
                          <a:effectLst/>
                        </a:rPr>
                        <a:t>-0.5 [-0.7, -0.4]</a:t>
                      </a:r>
                      <a:r>
                        <a:rPr lang="fr-FR" sz="1600" b="1" baseline="30000" dirty="0">
                          <a:effectLst/>
                        </a:rPr>
                        <a:t>***</a:t>
                      </a:r>
                      <a:endParaRPr lang="fr-F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28575" cap="flat" cmpd="sng" algn="ctr">
                      <a:solidFill>
                        <a:schemeClr val="tx1"/>
                      </a:solidFill>
                      <a:prstDash val="solid"/>
                      <a:round/>
                      <a:headEnd type="none" w="med" len="med"/>
                      <a:tailEnd type="none" w="med" len="med"/>
                    </a:lnL>
                  </a:tcPr>
                </a:tc>
                <a:tc>
                  <a:txBody>
                    <a:bodyPr/>
                    <a:lstStyle/>
                    <a:p>
                      <a:pPr algn="ctr">
                        <a:lnSpc>
                          <a:spcPct val="107000"/>
                        </a:lnSpc>
                        <a:spcAft>
                          <a:spcPts val="0"/>
                        </a:spcAft>
                      </a:pPr>
                      <a:r>
                        <a:rPr lang="fr-FR" sz="1600" b="1" dirty="0">
                          <a:effectLst/>
                        </a:rPr>
                        <a:t>-6.1 [-7.5, -4.6]</a:t>
                      </a:r>
                      <a:r>
                        <a:rPr lang="fr-FR" sz="1600" b="1" baseline="30000" dirty="0">
                          <a:effectLst/>
                        </a:rPr>
                        <a:t>***</a:t>
                      </a:r>
                      <a:endParaRPr lang="fr-F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R w="28575" cap="flat" cmpd="sng" algn="ctr">
                      <a:solidFill>
                        <a:schemeClr val="tx1"/>
                      </a:solidFill>
                      <a:prstDash val="solid"/>
                      <a:round/>
                      <a:headEnd type="none" w="med" len="med"/>
                      <a:tailEnd type="none" w="med" len="med"/>
                    </a:lnR>
                  </a:tcPr>
                </a:tc>
                <a:tc>
                  <a:txBody>
                    <a:bodyPr/>
                    <a:lstStyle/>
                    <a:p>
                      <a:pPr algn="ctr">
                        <a:lnSpc>
                          <a:spcPct val="107000"/>
                        </a:lnSpc>
                        <a:spcAft>
                          <a:spcPts val="0"/>
                        </a:spcAft>
                      </a:pPr>
                      <a:r>
                        <a:rPr lang="fr-FR" sz="1600" b="1" dirty="0">
                          <a:effectLst/>
                        </a:rPr>
                        <a:t>-0.7 [-0.9, -0.4]</a:t>
                      </a:r>
                      <a:r>
                        <a:rPr lang="fr-FR" sz="1600" b="1" strike="noStrike" baseline="30000" dirty="0">
                          <a:effectLst/>
                        </a:rPr>
                        <a:t>***</a:t>
                      </a:r>
                      <a:endParaRPr lang="fr-FR" sz="1600" b="1" strike="noStrike" baseline="30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28575" cap="flat" cmpd="sng" algn="ctr">
                      <a:solidFill>
                        <a:schemeClr val="tx1"/>
                      </a:solidFill>
                      <a:prstDash val="solid"/>
                      <a:round/>
                      <a:headEnd type="none" w="med" len="med"/>
                      <a:tailEnd type="none" w="med" len="med"/>
                    </a:lnL>
                  </a:tcPr>
                </a:tc>
                <a:tc>
                  <a:txBody>
                    <a:bodyPr/>
                    <a:lstStyle/>
                    <a:p>
                      <a:pPr algn="ctr">
                        <a:lnSpc>
                          <a:spcPct val="107000"/>
                        </a:lnSpc>
                        <a:spcAft>
                          <a:spcPts val="0"/>
                        </a:spcAft>
                      </a:pPr>
                      <a:r>
                        <a:rPr lang="fr-FR" sz="1600" b="1" dirty="0">
                          <a:effectLst/>
                        </a:rPr>
                        <a:t>-7.2 [-8.9, -5.1]</a:t>
                      </a:r>
                      <a:r>
                        <a:rPr lang="fr-FR" sz="1600" b="1" baseline="30000" dirty="0">
                          <a:effectLst/>
                        </a:rPr>
                        <a:t>***</a:t>
                      </a:r>
                      <a:endParaRPr lang="fr-F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745383446"/>
                  </a:ext>
                </a:extLst>
              </a:tr>
              <a:tr h="184150">
                <a:tc>
                  <a:txBody>
                    <a:bodyPr/>
                    <a:lstStyle/>
                    <a:p>
                      <a:pPr>
                        <a:lnSpc>
                          <a:spcPct val="107000"/>
                        </a:lnSpc>
                        <a:spcAft>
                          <a:spcPts val="0"/>
                        </a:spcAft>
                      </a:pPr>
                      <a:r>
                        <a:rPr lang="fr-FR" sz="1600" dirty="0">
                          <a:effectLst/>
                        </a:rPr>
                        <a:t>SND</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algn="ctr">
                        <a:lnSpc>
                          <a:spcPct val="107000"/>
                        </a:lnSpc>
                        <a:spcAft>
                          <a:spcPts val="0"/>
                        </a:spcAft>
                      </a:pPr>
                      <a:r>
                        <a:rPr lang="fr-FR" sz="1600" b="1" dirty="0">
                          <a:effectLst/>
                        </a:rPr>
                        <a:t>-0.3 [-0.5, -0.1]</a:t>
                      </a:r>
                      <a:r>
                        <a:rPr lang="fr-FR" sz="1600" b="1" baseline="30000" dirty="0">
                          <a:effectLst/>
                        </a:rPr>
                        <a:t>**</a:t>
                      </a:r>
                      <a:endParaRPr lang="fr-F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28575" cap="flat" cmpd="sng" algn="ctr">
                      <a:solidFill>
                        <a:schemeClr val="tx1"/>
                      </a:solidFill>
                      <a:prstDash val="solid"/>
                      <a:round/>
                      <a:headEnd type="none" w="med" len="med"/>
                      <a:tailEnd type="none" w="med" len="med"/>
                    </a:lnL>
                  </a:tcPr>
                </a:tc>
                <a:tc>
                  <a:txBody>
                    <a:bodyPr/>
                    <a:lstStyle/>
                    <a:p>
                      <a:pPr algn="ctr">
                        <a:lnSpc>
                          <a:spcPct val="107000"/>
                        </a:lnSpc>
                        <a:spcAft>
                          <a:spcPts val="0"/>
                        </a:spcAft>
                      </a:pPr>
                      <a:r>
                        <a:rPr lang="fr-FR" sz="1600" b="1" dirty="0">
                          <a:effectLst/>
                        </a:rPr>
                        <a:t>-4.7 [-6.9, -2.4]</a:t>
                      </a:r>
                      <a:r>
                        <a:rPr lang="fr-FR" sz="1600" b="1" baseline="30000" dirty="0">
                          <a:effectLst/>
                        </a:rPr>
                        <a:t>**</a:t>
                      </a:r>
                      <a:endParaRPr lang="fr-F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R w="28575" cap="flat" cmpd="sng" algn="ctr">
                      <a:solidFill>
                        <a:schemeClr val="tx1"/>
                      </a:solidFill>
                      <a:prstDash val="solid"/>
                      <a:round/>
                      <a:headEnd type="none" w="med" len="med"/>
                      <a:tailEnd type="none" w="med" len="med"/>
                    </a:lnR>
                  </a:tcPr>
                </a:tc>
                <a:tc>
                  <a:txBody>
                    <a:bodyPr/>
                    <a:lstStyle/>
                    <a:p>
                      <a:pPr algn="ctr">
                        <a:lnSpc>
                          <a:spcPct val="107000"/>
                        </a:lnSpc>
                        <a:spcAft>
                          <a:spcPts val="0"/>
                        </a:spcAft>
                      </a:pPr>
                      <a:r>
                        <a:rPr lang="fr-FR" sz="1600" b="1" dirty="0">
                          <a:effectLst/>
                        </a:rPr>
                        <a:t>-0.3 [-0.5, -0.1]</a:t>
                      </a:r>
                      <a:r>
                        <a:rPr lang="fr-FR" sz="1600" b="1" baseline="30000" dirty="0">
                          <a:effectLst/>
                        </a:rPr>
                        <a:t>**</a:t>
                      </a:r>
                      <a:endParaRPr lang="fr-F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28575" cap="flat" cmpd="sng" algn="ctr">
                      <a:solidFill>
                        <a:schemeClr val="tx1"/>
                      </a:solidFill>
                      <a:prstDash val="solid"/>
                      <a:round/>
                      <a:headEnd type="none" w="med" len="med"/>
                      <a:tailEnd type="none" w="med" len="med"/>
                    </a:lnL>
                  </a:tcPr>
                </a:tc>
                <a:tc>
                  <a:txBody>
                    <a:bodyPr/>
                    <a:lstStyle/>
                    <a:p>
                      <a:pPr algn="ctr">
                        <a:lnSpc>
                          <a:spcPct val="107000"/>
                        </a:lnSpc>
                        <a:spcAft>
                          <a:spcPts val="0"/>
                        </a:spcAft>
                      </a:pPr>
                      <a:r>
                        <a:rPr lang="fr-FR" sz="1600" b="1" dirty="0">
                          <a:effectLst/>
                        </a:rPr>
                        <a:t>-5.3 [-7.8, -2.7]</a:t>
                      </a:r>
                      <a:r>
                        <a:rPr lang="fr-FR" sz="1600" b="1" baseline="30000" dirty="0">
                          <a:effectLst/>
                        </a:rPr>
                        <a:t>**</a:t>
                      </a:r>
                      <a:endParaRPr lang="fr-FR" sz="1600" b="1" baseline="30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387825707"/>
                  </a:ext>
                </a:extLst>
              </a:tr>
              <a:tr h="184150">
                <a:tc>
                  <a:txBody>
                    <a:bodyPr/>
                    <a:lstStyle/>
                    <a:p>
                      <a:pPr>
                        <a:lnSpc>
                          <a:spcPct val="107000"/>
                        </a:lnSpc>
                        <a:spcAft>
                          <a:spcPts val="0"/>
                        </a:spcAft>
                      </a:pPr>
                      <a:r>
                        <a:rPr lang="fr-FR" sz="1600" dirty="0">
                          <a:effectLst/>
                        </a:rPr>
                        <a:t>VER</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fr-FR" sz="1600" b="1" dirty="0">
                          <a:effectLst/>
                        </a:rPr>
                        <a:t>-0.6 [-0.9, -0.3]</a:t>
                      </a:r>
                      <a:r>
                        <a:rPr lang="fr-FR" sz="1600" b="1" baseline="30000" dirty="0">
                          <a:effectLst/>
                        </a:rPr>
                        <a:t>***</a:t>
                      </a:r>
                      <a:endParaRPr lang="fr-F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fr-FR" sz="1600" b="1" dirty="0">
                          <a:effectLst/>
                        </a:rPr>
                        <a:t>-6.5 [-9.0, -4.1]</a:t>
                      </a:r>
                      <a:r>
                        <a:rPr lang="fr-FR" sz="1600" b="1" baseline="30000" dirty="0">
                          <a:effectLst/>
                        </a:rPr>
                        <a:t>***</a:t>
                      </a:r>
                      <a:endParaRPr lang="fr-F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fr-FR" sz="1600" b="1" dirty="0">
                          <a:effectLst/>
                        </a:rPr>
                        <a:t>-0.7 [-1.0, -0.4]</a:t>
                      </a:r>
                      <a:r>
                        <a:rPr lang="fr-FR" sz="1600" b="1" baseline="30000" dirty="0">
                          <a:effectLst/>
                        </a:rPr>
                        <a:t>***</a:t>
                      </a:r>
                      <a:endParaRPr lang="fr-F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fr-FR" sz="1600" b="1" dirty="0">
                          <a:effectLst/>
                        </a:rPr>
                        <a:t>-8.0 [-9.9, -5.3]</a:t>
                      </a:r>
                      <a:r>
                        <a:rPr lang="fr-FR" sz="1600" b="1" baseline="30000" dirty="0">
                          <a:effectLst/>
                        </a:rPr>
                        <a:t>***</a:t>
                      </a:r>
                      <a:endParaRPr lang="fr-F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0738524"/>
                  </a:ext>
                </a:extLst>
              </a:tr>
            </a:tbl>
          </a:graphicData>
        </a:graphic>
      </p:graphicFrame>
      <p:sp>
        <p:nvSpPr>
          <p:cNvPr id="7" name="ZoneTexte 6">
            <a:extLst>
              <a:ext uri="{FF2B5EF4-FFF2-40B4-BE49-F238E27FC236}">
                <a16:creationId xmlns:a16="http://schemas.microsoft.com/office/drawing/2014/main" id="{4089EEA4-3B9E-4559-8023-6A18D5E3CBFB}"/>
              </a:ext>
            </a:extLst>
          </p:cNvPr>
          <p:cNvSpPr txBox="1"/>
          <p:nvPr/>
        </p:nvSpPr>
        <p:spPr>
          <a:xfrm>
            <a:off x="4076355" y="4987949"/>
            <a:ext cx="3608066" cy="615553"/>
          </a:xfrm>
          <a:prstGeom prst="rect">
            <a:avLst/>
          </a:prstGeom>
          <a:noFill/>
        </p:spPr>
        <p:txBody>
          <a:bodyPr wrap="square" rtlCol="0">
            <a:spAutoFit/>
          </a:bodyPr>
          <a:lstStyle/>
          <a:p>
            <a:r>
              <a:rPr lang="ca-ES" sz="1600" baseline="30000" dirty="0"/>
              <a:t>A</a:t>
            </a:r>
            <a:r>
              <a:rPr lang="ca-ES" sz="1600" dirty="0"/>
              <a:t> </a:t>
            </a:r>
            <a:r>
              <a:rPr lang="en-GB" sz="1600" dirty="0"/>
              <a:t>trends calculated for 2014-2019</a:t>
            </a:r>
            <a:endParaRPr lang="fr-FR" sz="1600" dirty="0"/>
          </a:p>
          <a:p>
            <a:endParaRPr lang="fr-FR" dirty="0"/>
          </a:p>
        </p:txBody>
      </p:sp>
      <p:sp>
        <p:nvSpPr>
          <p:cNvPr id="8" name="ZoneTexte 7">
            <a:extLst>
              <a:ext uri="{FF2B5EF4-FFF2-40B4-BE49-F238E27FC236}">
                <a16:creationId xmlns:a16="http://schemas.microsoft.com/office/drawing/2014/main" id="{E847D91B-E314-475F-BA4D-41E16C63D21C}"/>
              </a:ext>
            </a:extLst>
          </p:cNvPr>
          <p:cNvSpPr txBox="1"/>
          <p:nvPr/>
        </p:nvSpPr>
        <p:spPr>
          <a:xfrm>
            <a:off x="4076355" y="5178884"/>
            <a:ext cx="8243664" cy="307777"/>
          </a:xfrm>
          <a:prstGeom prst="rect">
            <a:avLst/>
          </a:prstGeom>
          <a:noFill/>
        </p:spPr>
        <p:txBody>
          <a:bodyPr wrap="square" rtlCol="0">
            <a:spAutoFit/>
          </a:bodyPr>
          <a:lstStyle/>
          <a:p>
            <a:r>
              <a:rPr lang="ca-ES" sz="1400" dirty="0"/>
              <a:t>*** </a:t>
            </a:r>
            <a:r>
              <a:rPr lang="ca-ES" sz="1400" i="1" dirty="0"/>
              <a:t>p </a:t>
            </a:r>
            <a:r>
              <a:rPr lang="ca-ES" sz="1400" dirty="0"/>
              <a:t>&lt; 0.001     ** </a:t>
            </a:r>
            <a:r>
              <a:rPr lang="ca-ES" sz="1400" i="1" dirty="0"/>
              <a:t>p </a:t>
            </a:r>
            <a:r>
              <a:rPr lang="ca-ES" sz="1400" dirty="0"/>
              <a:t>&lt; 0.01     * </a:t>
            </a:r>
            <a:r>
              <a:rPr lang="ca-ES" sz="1400" i="1" dirty="0"/>
              <a:t>p </a:t>
            </a:r>
            <a:r>
              <a:rPr lang="ca-ES" sz="1400" dirty="0"/>
              <a:t>&lt; 0.05     + </a:t>
            </a:r>
            <a:r>
              <a:rPr lang="ca-ES" sz="1400" i="1" dirty="0"/>
              <a:t>p </a:t>
            </a:r>
            <a:r>
              <a:rPr lang="ca-ES" sz="1400" dirty="0"/>
              <a:t>&lt; 0.1</a:t>
            </a:r>
            <a:endParaRPr lang="fr-FR" sz="1400" dirty="0"/>
          </a:p>
        </p:txBody>
      </p:sp>
      <p:sp>
        <p:nvSpPr>
          <p:cNvPr id="9" name="ZoneTexte 8">
            <a:extLst>
              <a:ext uri="{FF2B5EF4-FFF2-40B4-BE49-F238E27FC236}">
                <a16:creationId xmlns:a16="http://schemas.microsoft.com/office/drawing/2014/main" id="{7AD589A8-B68C-4AB8-BEF4-C1D058ADEBD9}"/>
              </a:ext>
            </a:extLst>
          </p:cNvPr>
          <p:cNvSpPr txBox="1"/>
          <p:nvPr/>
        </p:nvSpPr>
        <p:spPr>
          <a:xfrm>
            <a:off x="6127457" y="2421118"/>
            <a:ext cx="4541177" cy="369332"/>
          </a:xfrm>
          <a:prstGeom prst="rect">
            <a:avLst/>
          </a:prstGeom>
          <a:noFill/>
        </p:spPr>
        <p:txBody>
          <a:bodyPr wrap="square" rtlCol="0">
            <a:spAutoFit/>
          </a:bodyPr>
          <a:lstStyle/>
          <a:p>
            <a:r>
              <a:rPr lang="ca-ES" b="1" i="1" dirty="0">
                <a:effectLst>
                  <a:outerShdw blurRad="38100" dist="38100" dir="2700000" algn="tl">
                    <a:srgbClr val="000000">
                      <a:alpha val="43137"/>
                    </a:srgbClr>
                  </a:outerShdw>
                </a:effectLst>
              </a:rPr>
              <a:t>Mean trends (95% confidence interval)</a:t>
            </a:r>
            <a:endParaRPr lang="fr-FR"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281489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9FEFEBC-1CCE-43EA-8554-0A21DC8C1256}"/>
              </a:ext>
            </a:extLst>
          </p:cNvPr>
          <p:cNvSpPr>
            <a:spLocks noGrp="1"/>
          </p:cNvSpPr>
          <p:nvPr>
            <p:ph type="title"/>
          </p:nvPr>
        </p:nvSpPr>
        <p:spPr>
          <a:xfrm>
            <a:off x="2160000" y="720000"/>
            <a:ext cx="9888717" cy="625523"/>
          </a:xfrm>
        </p:spPr>
        <p:txBody>
          <a:bodyPr/>
          <a:lstStyle/>
          <a:p>
            <a:r>
              <a:rPr lang="en-GB" dirty="0"/>
              <a:t>Methods: random-forest modelling for de-weathered time series</a:t>
            </a:r>
            <a:endParaRPr lang="fr-FR" dirty="0"/>
          </a:p>
        </p:txBody>
      </p:sp>
      <p:sp>
        <p:nvSpPr>
          <p:cNvPr id="4" name="Espace réservé du numéro de diapositive 3">
            <a:extLst>
              <a:ext uri="{FF2B5EF4-FFF2-40B4-BE49-F238E27FC236}">
                <a16:creationId xmlns:a16="http://schemas.microsoft.com/office/drawing/2014/main" id="{7C641B3F-8577-4CDC-B126-166DBF7CEED1}"/>
              </a:ext>
            </a:extLst>
          </p:cNvPr>
          <p:cNvSpPr>
            <a:spLocks noGrp="1"/>
          </p:cNvSpPr>
          <p:nvPr>
            <p:ph type="sldNum" sz="quarter" idx="12"/>
          </p:nvPr>
        </p:nvSpPr>
        <p:spPr/>
        <p:txBody>
          <a:bodyPr/>
          <a:lstStyle/>
          <a:p>
            <a:fld id="{AA24235E-0B5B-B44F-883D-4110F852F9F3}" type="slidenum">
              <a:rPr lang="fr-FR" smtClean="0"/>
              <a:t>9</a:t>
            </a:fld>
            <a:endParaRPr lang="fr-FR" dirty="0"/>
          </a:p>
        </p:txBody>
      </p:sp>
      <p:sp>
        <p:nvSpPr>
          <p:cNvPr id="3" name="ZoneTexte 2">
            <a:extLst>
              <a:ext uri="{FF2B5EF4-FFF2-40B4-BE49-F238E27FC236}">
                <a16:creationId xmlns:a16="http://schemas.microsoft.com/office/drawing/2014/main" id="{067F247B-FA93-4A12-823D-C04C9B357533}"/>
              </a:ext>
            </a:extLst>
          </p:cNvPr>
          <p:cNvSpPr txBox="1"/>
          <p:nvPr/>
        </p:nvSpPr>
        <p:spPr>
          <a:xfrm>
            <a:off x="408495" y="1599452"/>
            <a:ext cx="10379370" cy="4057521"/>
          </a:xfrm>
          <a:prstGeom prst="rect">
            <a:avLst/>
          </a:prstGeom>
          <a:noFill/>
        </p:spPr>
        <p:txBody>
          <a:bodyPr wrap="square" rtlCol="0">
            <a:spAutoFit/>
          </a:bodyPr>
          <a:lstStyle/>
          <a:p>
            <a:pPr marL="285750" indent="-285750">
              <a:spcAft>
                <a:spcPts val="1000"/>
              </a:spcAft>
              <a:buFont typeface="Arial" panose="020B0604020202020204" pitchFamily="34" charset="0"/>
              <a:buChar char="•"/>
            </a:pPr>
            <a:r>
              <a:rPr lang="ca-ES" b="1" dirty="0">
                <a:solidFill>
                  <a:srgbClr val="2AB9DA"/>
                </a:solidFill>
              </a:rPr>
              <a:t>Primary emission rates, meteorological conditions </a:t>
            </a:r>
            <a:r>
              <a:rPr lang="ca-ES" dirty="0"/>
              <a:t>and</a:t>
            </a:r>
            <a:r>
              <a:rPr lang="ca-ES" b="1" dirty="0"/>
              <a:t> </a:t>
            </a:r>
            <a:r>
              <a:rPr lang="ca-ES" b="1" dirty="0">
                <a:solidFill>
                  <a:srgbClr val="2AB9DA"/>
                </a:solidFill>
              </a:rPr>
              <a:t>long-range transport patterns influence PM</a:t>
            </a:r>
            <a:r>
              <a:rPr lang="ca-ES" b="1" baseline="-25000" dirty="0">
                <a:solidFill>
                  <a:srgbClr val="2AB9DA"/>
                </a:solidFill>
              </a:rPr>
              <a:t>2.5</a:t>
            </a:r>
            <a:r>
              <a:rPr lang="ca-ES" b="1" dirty="0">
                <a:solidFill>
                  <a:srgbClr val="2AB9DA"/>
                </a:solidFill>
              </a:rPr>
              <a:t> concentrations</a:t>
            </a:r>
            <a:r>
              <a:rPr lang="ca-ES" b="1" dirty="0"/>
              <a:t> </a:t>
            </a:r>
            <a:r>
              <a:rPr lang="ca-ES" dirty="0"/>
              <a:t>as well as its </a:t>
            </a:r>
            <a:r>
              <a:rPr lang="ca-ES" b="1" dirty="0">
                <a:solidFill>
                  <a:srgbClr val="2AB9DA"/>
                </a:solidFill>
              </a:rPr>
              <a:t>chemical components</a:t>
            </a:r>
          </a:p>
          <a:p>
            <a:pPr marL="285750" indent="-285750">
              <a:spcAft>
                <a:spcPts val="1000"/>
              </a:spcAft>
              <a:buFont typeface="Arial" panose="020B0604020202020204" pitchFamily="34" charset="0"/>
              <a:buChar char="•"/>
            </a:pPr>
            <a:r>
              <a:rPr lang="ca-ES" b="1" dirty="0">
                <a:solidFill>
                  <a:srgbClr val="2AB9DA"/>
                </a:solidFill>
              </a:rPr>
              <a:t>Random-forest modelling </a:t>
            </a:r>
            <a:r>
              <a:rPr lang="ca-ES" dirty="0"/>
              <a:t>is a </a:t>
            </a:r>
            <a:r>
              <a:rPr lang="ca-ES" b="1" dirty="0">
                <a:solidFill>
                  <a:srgbClr val="2AB9DA"/>
                </a:solidFill>
              </a:rPr>
              <a:t>machine-learning </a:t>
            </a:r>
            <a:r>
              <a:rPr lang="ca-ES" dirty="0"/>
              <a:t>method based on </a:t>
            </a:r>
            <a:r>
              <a:rPr lang="ca-ES" b="1" dirty="0">
                <a:solidFill>
                  <a:srgbClr val="2AB9DA"/>
                </a:solidFill>
              </a:rPr>
              <a:t>decision-trees </a:t>
            </a:r>
            <a:r>
              <a:rPr lang="ca-ES" dirty="0">
                <a:solidFill>
                  <a:srgbClr val="2AB9DA"/>
                </a:solidFill>
              </a:rPr>
              <a:t>(Grange et al., 2017)</a:t>
            </a:r>
          </a:p>
          <a:p>
            <a:pPr marL="285750" indent="-285750">
              <a:spcAft>
                <a:spcPts val="1000"/>
              </a:spcAft>
              <a:buFont typeface="Arial" panose="020B0604020202020204" pitchFamily="34" charset="0"/>
              <a:buChar char="•"/>
            </a:pPr>
            <a:r>
              <a:rPr lang="ca-ES" b="1" dirty="0">
                <a:solidFill>
                  <a:srgbClr val="2AB9DA"/>
                </a:solidFill>
              </a:rPr>
              <a:t>Multiple trees </a:t>
            </a:r>
            <a:r>
              <a:rPr lang="ca-ES" dirty="0"/>
              <a:t>were built to reproduce concentrations using </a:t>
            </a:r>
            <a:r>
              <a:rPr lang="ca-ES" b="1" dirty="0">
                <a:solidFill>
                  <a:srgbClr val="2AB9DA"/>
                </a:solidFill>
              </a:rPr>
              <a:t>temporal, meteorological and transport explanatory variables</a:t>
            </a:r>
            <a:r>
              <a:rPr lang="ca-ES" dirty="0"/>
              <a:t> using 70% of the data time series; the </a:t>
            </a:r>
            <a:r>
              <a:rPr lang="ca-ES" b="1" dirty="0">
                <a:solidFill>
                  <a:srgbClr val="2AB9DA"/>
                </a:solidFill>
              </a:rPr>
              <a:t>remaining 30% </a:t>
            </a:r>
            <a:r>
              <a:rPr lang="ca-ES" dirty="0"/>
              <a:t>of the data is used </a:t>
            </a:r>
            <a:r>
              <a:rPr lang="ca-ES" b="1" dirty="0">
                <a:solidFill>
                  <a:srgbClr val="2AB9DA"/>
                </a:solidFill>
              </a:rPr>
              <a:t>to evaluate the performance</a:t>
            </a:r>
            <a:r>
              <a:rPr lang="ca-ES" dirty="0">
                <a:solidFill>
                  <a:srgbClr val="2AB9DA"/>
                </a:solidFill>
              </a:rPr>
              <a:t> </a:t>
            </a:r>
            <a:r>
              <a:rPr lang="ca-ES" dirty="0"/>
              <a:t>of the model</a:t>
            </a:r>
          </a:p>
          <a:p>
            <a:pPr marL="285750" indent="-285750">
              <a:spcAft>
                <a:spcPts val="1000"/>
              </a:spcAft>
              <a:buFont typeface="Arial" panose="020B0604020202020204" pitchFamily="34" charset="0"/>
              <a:buChar char="•"/>
            </a:pPr>
            <a:r>
              <a:rPr lang="ca-ES" b="1" dirty="0">
                <a:solidFill>
                  <a:srgbClr val="2AB9DA"/>
                </a:solidFill>
              </a:rPr>
              <a:t>De-weathered algorithm </a:t>
            </a:r>
            <a:r>
              <a:rPr lang="ca-ES" dirty="0"/>
              <a:t>calculates the time series for a given atmospheric component based on an iterative</a:t>
            </a:r>
            <a:endParaRPr lang="ca-ES" b="1" dirty="0"/>
          </a:p>
          <a:p>
            <a:pPr marL="285750" indent="-285750">
              <a:spcAft>
                <a:spcPts val="1000"/>
              </a:spcAft>
              <a:buFont typeface="Arial" panose="020B0604020202020204" pitchFamily="34" charset="0"/>
              <a:buChar char="•"/>
            </a:pPr>
            <a:r>
              <a:rPr lang="ca-ES" b="1" dirty="0">
                <a:solidFill>
                  <a:srgbClr val="2AB9DA"/>
                </a:solidFill>
              </a:rPr>
              <a:t>Limitation</a:t>
            </a:r>
            <a:r>
              <a:rPr lang="ca-ES" dirty="0"/>
              <a:t>: chemical composition is based on </a:t>
            </a:r>
            <a:r>
              <a:rPr lang="ca-ES" b="1" dirty="0">
                <a:solidFill>
                  <a:srgbClr val="2AB9DA"/>
                </a:solidFill>
              </a:rPr>
              <a:t>daily</a:t>
            </a:r>
            <a:r>
              <a:rPr lang="ca-ES" dirty="0"/>
              <a:t> filter </a:t>
            </a:r>
            <a:r>
              <a:rPr lang="ca-ES" b="1" dirty="0">
                <a:solidFill>
                  <a:srgbClr val="2AB9DA"/>
                </a:solidFill>
              </a:rPr>
              <a:t>measurements</a:t>
            </a:r>
            <a:r>
              <a:rPr lang="ca-ES" dirty="0"/>
              <a:t> sampled every 6</a:t>
            </a:r>
            <a:r>
              <a:rPr lang="ca-ES" baseline="30000" dirty="0"/>
              <a:t>th</a:t>
            </a:r>
            <a:r>
              <a:rPr lang="ca-ES" dirty="0"/>
              <a:t> day while meteorological and long-range transport data is available at a higher time resolution</a:t>
            </a:r>
          </a:p>
          <a:p>
            <a:pPr marL="742950" lvl="1" indent="-285750">
              <a:spcAft>
                <a:spcPts val="1000"/>
              </a:spcAft>
              <a:buFont typeface="Arial" panose="020B0604020202020204" pitchFamily="34" charset="0"/>
              <a:buChar char="•"/>
            </a:pPr>
            <a:r>
              <a:rPr lang="ca-ES" i="1" u="sng" dirty="0">
                <a:solidFill>
                  <a:srgbClr val="2AB9DA"/>
                </a:solidFill>
              </a:rPr>
              <a:t>Proposed solution</a:t>
            </a:r>
            <a:r>
              <a:rPr lang="ca-ES" dirty="0"/>
              <a:t>: use 3-hourly met data and long-range transport data to predict 3 –h chemical data; daily averages to compared modelled vs daily measured data</a:t>
            </a:r>
          </a:p>
        </p:txBody>
      </p:sp>
    </p:spTree>
    <p:extLst>
      <p:ext uri="{BB962C8B-B14F-4D97-AF65-F5344CB8AC3E}">
        <p14:creationId xmlns:p14="http://schemas.microsoft.com/office/powerpoint/2010/main" val="1050321801"/>
      </p:ext>
    </p:extLst>
  </p:cSld>
  <p:clrMapOvr>
    <a:masterClrMapping/>
  </p:clrMapOvr>
</p:sld>
</file>

<file path=ppt/theme/theme1.xml><?xml version="1.0" encoding="utf-8"?>
<a:theme xmlns:a="http://schemas.openxmlformats.org/drawingml/2006/main" name="PAGE CONTENU SS TRAI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PAGE SECTEU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5474</TotalTime>
  <Words>3081</Words>
  <Application>Microsoft Office PowerPoint</Application>
  <PresentationFormat>Grand écran</PresentationFormat>
  <Paragraphs>443</Paragraphs>
  <Slides>21</Slides>
  <Notes>9</Notes>
  <HiddenSlides>1</HiddenSlides>
  <MMClips>0</MMClips>
  <ScaleCrop>false</ScaleCrop>
  <HeadingPairs>
    <vt:vector size="6" baseType="variant">
      <vt:variant>
        <vt:lpstr>Polices utilisées</vt:lpstr>
      </vt:variant>
      <vt:variant>
        <vt:i4>5</vt:i4>
      </vt:variant>
      <vt:variant>
        <vt:lpstr>Thème</vt:lpstr>
      </vt:variant>
      <vt:variant>
        <vt:i4>4</vt:i4>
      </vt:variant>
      <vt:variant>
        <vt:lpstr>Titres des diapositives</vt:lpstr>
      </vt:variant>
      <vt:variant>
        <vt:i4>21</vt:i4>
      </vt:variant>
    </vt:vector>
  </HeadingPairs>
  <TitlesOfParts>
    <vt:vector size="30" baseType="lpstr">
      <vt:lpstr>Batang</vt:lpstr>
      <vt:lpstr>Arial</vt:lpstr>
      <vt:lpstr>Calibri</vt:lpstr>
      <vt:lpstr>Times New Roman</vt:lpstr>
      <vt:lpstr>Wingdings</vt:lpstr>
      <vt:lpstr>PAGE CONTENU SS TRAIT</vt:lpstr>
      <vt:lpstr>2_Thème Office</vt:lpstr>
      <vt:lpstr>3_Thème Office</vt:lpstr>
      <vt:lpstr>PAGE SECTEUR</vt:lpstr>
      <vt:lpstr>  Trends in PM2.5 and chemical components at the French EMEP sites </vt:lpstr>
      <vt:lpstr>Background</vt:lpstr>
      <vt:lpstr>Aims</vt:lpstr>
      <vt:lpstr>French EMEP network (MERA): PM2.5 chemical composition</vt:lpstr>
      <vt:lpstr>Mass closure calculations and OC to OM conversion factor</vt:lpstr>
      <vt:lpstr>Mass closure calculations and OC to OM conversion factor</vt:lpstr>
      <vt:lpstr>Présentation PowerPoint</vt:lpstr>
      <vt:lpstr>Methods: linear trends</vt:lpstr>
      <vt:lpstr>Methods: random-forest modelling for de-weathered time series</vt:lpstr>
      <vt:lpstr>Methods: random-forest modelling for de-weathered time series</vt:lpstr>
      <vt:lpstr>Methods: Pearson correlation between explanatory variables</vt:lpstr>
      <vt:lpstr>Comparison de-weathered time series: daily vs 3 h explanatory data</vt:lpstr>
      <vt:lpstr>Comparison de-weathered time series: daily vs 3 h explanatory data</vt:lpstr>
      <vt:lpstr>Results: Theil-Sen trends for de-weathered time series (3-h model)</vt:lpstr>
      <vt:lpstr>Présentation PowerPoint</vt:lpstr>
      <vt:lpstr>Conclusions</vt:lpstr>
      <vt:lpstr>Présentation PowerPoint</vt:lpstr>
      <vt:lpstr>  Trends in PM2.5 and chemical components at the French EMEP sites </vt:lpstr>
      <vt:lpstr>Présentation PowerPoint</vt:lpstr>
      <vt:lpstr>PM2.5 mass closure</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EMMANUEL DELABY</dc:creator>
  <cp:lastModifiedBy>instalb</cp:lastModifiedBy>
  <cp:revision>172</cp:revision>
  <dcterms:created xsi:type="dcterms:W3CDTF">2021-06-29T15:27:27Z</dcterms:created>
  <dcterms:modified xsi:type="dcterms:W3CDTF">2022-05-04T14:53:35Z</dcterms:modified>
</cp:coreProperties>
</file>