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18" r:id="rId4"/>
    <p:sldMasterId id="2147483820" r:id="rId5"/>
    <p:sldMasterId id="2147483903" r:id="rId6"/>
  </p:sldMasterIdLst>
  <p:notesMasterIdLst>
    <p:notesMasterId r:id="rId45"/>
  </p:notesMasterIdLst>
  <p:handoutMasterIdLst>
    <p:handoutMasterId r:id="rId46"/>
  </p:handoutMasterIdLst>
  <p:sldIdLst>
    <p:sldId id="568" r:id="rId7"/>
    <p:sldId id="577" r:id="rId8"/>
    <p:sldId id="708" r:id="rId9"/>
    <p:sldId id="613" r:id="rId10"/>
    <p:sldId id="707" r:id="rId11"/>
    <p:sldId id="607" r:id="rId12"/>
    <p:sldId id="610" r:id="rId13"/>
    <p:sldId id="584" r:id="rId14"/>
    <p:sldId id="586" r:id="rId15"/>
    <p:sldId id="585" r:id="rId16"/>
    <p:sldId id="594" r:id="rId17"/>
    <p:sldId id="611" r:id="rId18"/>
    <p:sldId id="603" r:id="rId19"/>
    <p:sldId id="600" r:id="rId20"/>
    <p:sldId id="588" r:id="rId21"/>
    <p:sldId id="589" r:id="rId22"/>
    <p:sldId id="602" r:id="rId23"/>
    <p:sldId id="592" r:id="rId24"/>
    <p:sldId id="609" r:id="rId25"/>
    <p:sldId id="714" r:id="rId26"/>
    <p:sldId id="715" r:id="rId27"/>
    <p:sldId id="716" r:id="rId28"/>
    <p:sldId id="578" r:id="rId29"/>
    <p:sldId id="587" r:id="rId30"/>
    <p:sldId id="591" r:id="rId31"/>
    <p:sldId id="710" r:id="rId32"/>
    <p:sldId id="711" r:id="rId33"/>
    <p:sldId id="712" r:id="rId34"/>
    <p:sldId id="713" r:id="rId35"/>
    <p:sldId id="720" r:id="rId36"/>
    <p:sldId id="719" r:id="rId37"/>
    <p:sldId id="612" r:id="rId38"/>
    <p:sldId id="595" r:id="rId39"/>
    <p:sldId id="605" r:id="rId40"/>
    <p:sldId id="606" r:id="rId41"/>
    <p:sldId id="718" r:id="rId42"/>
    <p:sldId id="597" r:id="rId43"/>
    <p:sldId id="5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63" userDrawn="1">
          <p15:clr>
            <a:srgbClr val="A4A3A4"/>
          </p15:clr>
        </p15:guide>
        <p15:guide id="3" orient="horz" pos="1139" userDrawn="1">
          <p15:clr>
            <a:srgbClr val="A4A3A4"/>
          </p15:clr>
        </p15:guide>
        <p15:guide id="4" pos="1118" userDrawn="1">
          <p15:clr>
            <a:srgbClr val="A4A3A4"/>
          </p15:clr>
        </p15:guide>
        <p15:guide id="5" orient="horz" pos="1888" userDrawn="1">
          <p15:clr>
            <a:srgbClr val="A4A3A4"/>
          </p15:clr>
        </p15:guide>
        <p15:guide id="6" orient="horz" pos="2183" userDrawn="1">
          <p15:clr>
            <a:srgbClr val="A4A3A4"/>
          </p15:clr>
        </p15:guide>
        <p15:guide id="7" orient="horz" pos="1366" userDrawn="1">
          <p15:clr>
            <a:srgbClr val="A4A3A4"/>
          </p15:clr>
        </p15:guide>
        <p15:guide id="8" orient="horz" pos="2750" userDrawn="1">
          <p15:clr>
            <a:srgbClr val="A4A3A4"/>
          </p15:clr>
        </p15:guide>
        <p15:guide id="9" orient="horz" pos="3135" userDrawn="1">
          <p15:clr>
            <a:srgbClr val="A4A3A4"/>
          </p15:clr>
        </p15:guide>
        <p15:guide id="10" orient="horz" pos="3226" userDrawn="1">
          <p15:clr>
            <a:srgbClr val="A4A3A4"/>
          </p15:clr>
        </p15:guide>
        <p15:guide id="11" orient="horz" pos="3634" userDrawn="1">
          <p15:clr>
            <a:srgbClr val="A4A3A4"/>
          </p15:clr>
        </p15:guide>
        <p15:guide id="12" pos="1209" userDrawn="1">
          <p15:clr>
            <a:srgbClr val="A4A3A4"/>
          </p15:clr>
        </p15:guide>
        <p15:guide id="13" pos="4951" userDrawn="1">
          <p15:clr>
            <a:srgbClr val="A4A3A4"/>
          </p15:clr>
        </p15:guide>
        <p15:guide id="14" pos="4044" userDrawn="1">
          <p15:clr>
            <a:srgbClr val="A4A3A4"/>
          </p15:clr>
        </p15:guide>
        <p15:guide id="15" orient="horz" pos="4088" userDrawn="1">
          <p15:clr>
            <a:srgbClr val="A4A3A4"/>
          </p15:clr>
        </p15:guide>
        <p15:guide id="16" pos="279" userDrawn="1">
          <p15:clr>
            <a:srgbClr val="A4A3A4"/>
          </p15:clr>
        </p15:guide>
        <p15:guide id="17" orient="horz" pos="3770" userDrawn="1">
          <p15:clr>
            <a:srgbClr val="A4A3A4"/>
          </p15:clr>
        </p15:guide>
        <p15:guide id="18" pos="7355" userDrawn="1">
          <p15:clr>
            <a:srgbClr val="A4A3A4"/>
          </p15:clr>
        </p15:guide>
        <p15:guide id="19" pos="6494" userDrawn="1">
          <p15:clr>
            <a:srgbClr val="A4A3A4"/>
          </p15:clr>
        </p15:guide>
        <p15:guide id="20" orient="horz" pos="935" userDrawn="1">
          <p15:clr>
            <a:srgbClr val="A4A3A4"/>
          </p15:clr>
        </p15:guide>
        <p15:guide id="21" orient="horz" pos="255" userDrawn="1">
          <p15:clr>
            <a:srgbClr val="A4A3A4"/>
          </p15:clr>
        </p15:guide>
        <p15:guide id="22" pos="6698" userDrawn="1">
          <p15:clr>
            <a:srgbClr val="A4A3A4"/>
          </p15:clr>
        </p15:guide>
        <p15:guide id="23" orient="horz" pos="890" userDrawn="1">
          <p15:clr>
            <a:srgbClr val="A4A3A4"/>
          </p15:clr>
        </p15:guide>
        <p15:guide id="24" pos="4316" userDrawn="1">
          <p15:clr>
            <a:srgbClr val="A4A3A4"/>
          </p15:clr>
        </p15:guide>
        <p15:guide id="25" pos="4588" userDrawn="1">
          <p15:clr>
            <a:srgbClr val="A4A3A4"/>
          </p15:clr>
        </p15:guide>
        <p15:guide id="26" pos="4135" userDrawn="1">
          <p15:clr>
            <a:srgbClr val="A4A3A4"/>
          </p15:clr>
        </p15:guide>
        <p15:guide id="27" pos="4407" userDrawn="1">
          <p15:clr>
            <a:srgbClr val="A4A3A4"/>
          </p15:clr>
        </p15:guide>
        <p15:guide id="28" pos="4679" userDrawn="1">
          <p15:clr>
            <a:srgbClr val="A4A3A4"/>
          </p15:clr>
        </p15:guide>
        <p15:guide id="29" pos="4861" userDrawn="1">
          <p15:clr>
            <a:srgbClr val="A4A3A4"/>
          </p15:clr>
        </p15:guide>
        <p15:guide id="30" pos="5133" userDrawn="1">
          <p15:clr>
            <a:srgbClr val="A4A3A4"/>
          </p15:clr>
        </p15:guide>
        <p15:guide id="31" pos="5223" userDrawn="1">
          <p15:clr>
            <a:srgbClr val="A4A3A4"/>
          </p15:clr>
        </p15:guide>
        <p15:guide id="32" pos="5405" userDrawn="1">
          <p15:clr>
            <a:srgbClr val="A4A3A4"/>
          </p15:clr>
        </p15:guide>
        <p15:guide id="33" pos="5496" userDrawn="1">
          <p15:clr>
            <a:srgbClr val="A4A3A4"/>
          </p15:clr>
        </p15:guide>
        <p15:guide id="34" pos="5677" userDrawn="1">
          <p15:clr>
            <a:srgbClr val="A4A3A4"/>
          </p15:clr>
        </p15:guide>
        <p15:guide id="35" pos="5768" userDrawn="1">
          <p15:clr>
            <a:srgbClr val="A4A3A4"/>
          </p15:clr>
        </p15:guide>
        <p15:guide id="36" pos="5949" userDrawn="1">
          <p15:clr>
            <a:srgbClr val="A4A3A4"/>
          </p15:clr>
        </p15:guide>
        <p15:guide id="37" pos="6040" userDrawn="1">
          <p15:clr>
            <a:srgbClr val="A4A3A4"/>
          </p15:clr>
        </p15:guide>
        <p15:guide id="38" pos="6403" userDrawn="1">
          <p15:clr>
            <a:srgbClr val="A4A3A4"/>
          </p15:clr>
        </p15:guide>
        <p15:guide id="39" orient="horz" pos="1842" userDrawn="1">
          <p15:clr>
            <a:srgbClr val="A4A3A4"/>
          </p15:clr>
        </p15:guide>
        <p15:guide id="40" orient="horz" pos="17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IR Vanda (ENV)" initials="JV(" lastIdx="1" clrIdx="0">
    <p:extLst>
      <p:ext uri="{19B8F6BF-5375-455C-9EA6-DF929625EA0E}">
        <p15:presenceInfo xmlns:p15="http://schemas.microsoft.com/office/powerpoint/2012/main" userId="S-1-5-21-1606980848-2025429265-839522115-1023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6D3"/>
    <a:srgbClr val="009A72"/>
    <a:srgbClr val="00CC99"/>
    <a:srgbClr val="006BB7"/>
    <a:srgbClr val="9C6E9A"/>
    <a:srgbClr val="2D5273"/>
    <a:srgbClr val="C2CC59"/>
    <a:srgbClr val="A0A675"/>
    <a:srgbClr val="0356B1"/>
    <a:srgbClr val="02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6395" autoAdjust="0"/>
  </p:normalViewPr>
  <p:slideViewPr>
    <p:cSldViewPr snapToGrid="0">
      <p:cViewPr varScale="1">
        <p:scale>
          <a:sx n="114" d="100"/>
          <a:sy n="114" d="100"/>
        </p:scale>
        <p:origin x="462" y="84"/>
      </p:cViewPr>
      <p:guideLst>
        <p:guide orient="horz" pos="2251"/>
        <p:guide pos="3863"/>
        <p:guide orient="horz" pos="1139"/>
        <p:guide pos="1118"/>
        <p:guide orient="horz" pos="1888"/>
        <p:guide orient="horz" pos="2183"/>
        <p:guide orient="horz" pos="1366"/>
        <p:guide orient="horz" pos="2750"/>
        <p:guide orient="horz" pos="3135"/>
        <p:guide orient="horz" pos="3226"/>
        <p:guide orient="horz" pos="3634"/>
        <p:guide pos="1209"/>
        <p:guide pos="4951"/>
        <p:guide pos="4044"/>
        <p:guide orient="horz" pos="4088"/>
        <p:guide pos="279"/>
        <p:guide orient="horz" pos="3770"/>
        <p:guide pos="7355"/>
        <p:guide pos="6494"/>
        <p:guide orient="horz" pos="935"/>
        <p:guide orient="horz" pos="255"/>
        <p:guide pos="6698"/>
        <p:guide orient="horz" pos="890"/>
        <p:guide pos="4316"/>
        <p:guide pos="4588"/>
        <p:guide pos="4135"/>
        <p:guide pos="4407"/>
        <p:guide pos="4679"/>
        <p:guide pos="4861"/>
        <p:guide pos="5133"/>
        <p:guide pos="5223"/>
        <p:guide pos="5405"/>
        <p:guide pos="5496"/>
        <p:guide pos="5677"/>
        <p:guide pos="5768"/>
        <p:guide pos="5949"/>
        <p:guide pos="6040"/>
        <p:guide pos="6403"/>
        <p:guide orient="horz" pos="1842"/>
        <p:guide orient="horz" pos="1729"/>
      </p:guideLst>
    </p:cSldViewPr>
  </p:slideViewPr>
  <p:notesTextViewPr>
    <p:cViewPr>
      <p:scale>
        <a:sx n="3" d="2"/>
        <a:sy n="3" d="2"/>
      </p:scale>
      <p:origin x="0" y="0"/>
    </p:cViewPr>
  </p:notesTextViewPr>
  <p:sorterViewPr>
    <p:cViewPr>
      <p:scale>
        <a:sx n="100" d="100"/>
        <a:sy n="100" d="100"/>
      </p:scale>
      <p:origin x="0" y="-5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21/04/2022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no section title)">
    <p:spTree>
      <p:nvGrpSpPr>
        <p:cNvPr id="1" name=""/>
        <p:cNvGrpSpPr/>
        <p:nvPr/>
      </p:nvGrpSpPr>
      <p:grpSpPr>
        <a:xfrm>
          <a:off x="0" y="0"/>
          <a:ext cx="0" cy="0"/>
          <a:chOff x="0" y="0"/>
          <a:chExt cx="0" cy="0"/>
        </a:xfrm>
      </p:grpSpPr>
      <p:sp>
        <p:nvSpPr>
          <p:cNvPr id="3" name="phContent1"/>
          <p:cNvSpPr>
            <a:spLocks noGrp="1"/>
          </p:cNvSpPr>
          <p:nvPr>
            <p:ph idx="1" hasCustomPrompt="1"/>
          </p:nvPr>
        </p:nvSpPr>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Title 5"/>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3480446071"/>
      </p:ext>
    </p:extLst>
  </p:cSld>
  <p:clrMapOvr>
    <a:masterClrMapping/>
  </p:clrMapOvr>
  <p:transition/>
  <p:extLst>
    <p:ext uri="{DCECCB84-F9BA-43D5-87BE-67443E8EF086}">
      <p15:sldGuideLst xmlns:p15="http://schemas.microsoft.com/office/powerpoint/2012/main">
        <p15:guide id="1" pos="7385">
          <p15:clr>
            <a:srgbClr val="A4A3A4"/>
          </p15:clr>
        </p15:guide>
        <p15:guide id="2" pos="295">
          <p15:clr>
            <a:srgbClr val="A4A3A4"/>
          </p15:clr>
        </p15:guide>
        <p15:guide id="3" orient="horz" pos="823">
          <p15:clr>
            <a:srgbClr val="A4A3A4"/>
          </p15:clr>
        </p15:guide>
        <p15:guide id="4" orient="horz" pos="4156">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B60200-7982-446A-992E-7166B1AE2C5C}" type="datetimeFigureOut">
              <a:rPr lang="nb-NO" smtClean="0"/>
              <a:t>16.04.2022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64951CD-8418-49A9-ABB3-926F50A9EB22}" type="slidenum">
              <a:rPr lang="nb-NO" smtClean="0"/>
              <a:t>‹#›</a:t>
            </a:fld>
            <a:endParaRPr lang="nb-NO"/>
          </a:p>
        </p:txBody>
      </p:sp>
    </p:spTree>
    <p:extLst>
      <p:ext uri="{BB962C8B-B14F-4D97-AF65-F5344CB8AC3E}">
        <p14:creationId xmlns:p14="http://schemas.microsoft.com/office/powerpoint/2010/main" val="276815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B60200-7982-446A-992E-7166B1AE2C5C}" type="datetimeFigureOut">
              <a:rPr lang="nb-NO" smtClean="0"/>
              <a:t>16.04.2022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64951CD-8418-49A9-ABB3-926F50A9EB22}" type="slidenum">
              <a:rPr lang="nb-NO" smtClean="0"/>
              <a:t>‹#›</a:t>
            </a:fld>
            <a:endParaRPr lang="nb-NO"/>
          </a:p>
        </p:txBody>
      </p:sp>
    </p:spTree>
    <p:extLst>
      <p:ext uri="{BB962C8B-B14F-4D97-AF65-F5344CB8AC3E}">
        <p14:creationId xmlns:p14="http://schemas.microsoft.com/office/powerpoint/2010/main" val="58643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60200-7982-446A-992E-7166B1AE2C5C}" type="datetimeFigureOut">
              <a:rPr lang="nb-NO" smtClean="0"/>
              <a:t>16.04.2022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64951CD-8418-49A9-ABB3-926F50A9EB22}" type="slidenum">
              <a:rPr lang="nb-NO" smtClean="0"/>
              <a:t>‹#›</a:t>
            </a:fld>
            <a:endParaRPr lang="nb-NO"/>
          </a:p>
        </p:txBody>
      </p:sp>
    </p:spTree>
    <p:extLst>
      <p:ext uri="{BB962C8B-B14F-4D97-AF65-F5344CB8AC3E}">
        <p14:creationId xmlns:p14="http://schemas.microsoft.com/office/powerpoint/2010/main" val="2502058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60200-7982-446A-992E-7166B1AE2C5C}" type="datetimeFigureOut">
              <a:rPr lang="nb-NO" smtClean="0"/>
              <a:t>16.04.2022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64951CD-8418-49A9-ABB3-926F50A9EB22}" type="slidenum">
              <a:rPr lang="nb-NO" smtClean="0"/>
              <a:t>‹#›</a:t>
            </a:fld>
            <a:endParaRPr lang="nb-NO"/>
          </a:p>
        </p:txBody>
      </p:sp>
    </p:spTree>
    <p:extLst>
      <p:ext uri="{BB962C8B-B14F-4D97-AF65-F5344CB8AC3E}">
        <p14:creationId xmlns:p14="http://schemas.microsoft.com/office/powerpoint/2010/main" val="243792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2 Marketing Title Slide">
    <p:spTree>
      <p:nvGrpSpPr>
        <p:cNvPr id="1" name=""/>
        <p:cNvGrpSpPr/>
        <p:nvPr/>
      </p:nvGrpSpPr>
      <p:grpSpPr>
        <a:xfrm>
          <a:off x="0" y="0"/>
          <a:ext cx="0" cy="0"/>
          <a:chOff x="0" y="0"/>
          <a:chExt cx="0" cy="0"/>
        </a:xfrm>
      </p:grpSpPr>
      <p:sp>
        <p:nvSpPr>
          <p:cNvPr id="21" name="Rectangle 20"/>
          <p:cNvSpPr/>
          <p:nvPr userDrawn="1"/>
        </p:nvSpPr>
        <p:spPr bwMode="auto">
          <a:xfrm>
            <a:off x="0" y="0"/>
            <a:ext cx="12192001" cy="1378032"/>
          </a:xfrm>
          <a:prstGeom prst="rect">
            <a:avLst/>
          </a:prstGeom>
          <a:solidFill>
            <a:schemeClr val="bg1"/>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19"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26" name="Rectangle 25"/>
          <p:cNvSpPr/>
          <p:nvPr userDrawn="1"/>
        </p:nvSpPr>
        <p:spPr bwMode="auto">
          <a:xfrm>
            <a:off x="6095262" y="2741352"/>
            <a:ext cx="6096738" cy="2740184"/>
          </a:xfrm>
          <a:prstGeom prst="rect">
            <a:avLst/>
          </a:prstGeom>
          <a:gradFill>
            <a:gsLst>
              <a:gs pos="32000">
                <a:schemeClr val="accent1"/>
              </a:gs>
              <a:gs pos="100000">
                <a:schemeClr val="accent1">
                  <a:alpha val="85000"/>
                </a:schemeClr>
              </a:gs>
            </a:gsLst>
            <a:lin ang="5400000" scaled="0"/>
          </a:gra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r" defTabSz="762019"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itle 3"/>
          <p:cNvSpPr>
            <a:spLocks noGrp="1"/>
          </p:cNvSpPr>
          <p:nvPr>
            <p:ph type="title" hasCustomPrompt="1"/>
          </p:nvPr>
        </p:nvSpPr>
        <p:spPr>
          <a:xfrm>
            <a:off x="6095263" y="2741351"/>
            <a:ext cx="5533554" cy="1472215"/>
          </a:xfrm>
        </p:spPr>
        <p:txBody>
          <a:bodyPr lIns="144000" tIns="72000" rIns="144000" bIns="36000" anchor="b" anchorCtr="0">
            <a:noAutofit/>
          </a:bodyPr>
          <a:lstStyle>
            <a:lvl1pPr>
              <a:defRPr sz="2800">
                <a:solidFill>
                  <a:srgbClr val="FFFFFF"/>
                </a:solidFill>
              </a:defRPr>
            </a:lvl1pPr>
          </a:lstStyle>
          <a:p>
            <a:r>
              <a:rPr lang="en-GB"/>
              <a:t>Click to enter Marketing Presentation Title</a:t>
            </a:r>
          </a:p>
        </p:txBody>
      </p:sp>
      <p:sp>
        <p:nvSpPr>
          <p:cNvPr id="17" name="Text Placeholder 2"/>
          <p:cNvSpPr>
            <a:spLocks noGrp="1"/>
          </p:cNvSpPr>
          <p:nvPr>
            <p:ph type="body" sz="quarter" idx="10" hasCustomPrompt="1"/>
          </p:nvPr>
        </p:nvSpPr>
        <p:spPr>
          <a:xfrm>
            <a:off x="6096000" y="4450685"/>
            <a:ext cx="5532831" cy="616168"/>
          </a:xfrm>
        </p:spPr>
        <p:txBody>
          <a:bodyPr lIns="144000" tIns="36000" rIns="144000" bIns="72000" anchor="t"/>
          <a:lstStyle>
            <a:lvl1pPr marL="0" indent="0">
              <a:spcBef>
                <a:spcPts val="0"/>
              </a:spcBef>
              <a:spcAft>
                <a:spcPts val="200"/>
              </a:spcAft>
              <a:buNone/>
              <a:defRPr sz="1600" b="0">
                <a:solidFill>
                  <a:srgbClr val="FFFFFF"/>
                </a:solidFill>
              </a:defRPr>
            </a:lvl1pPr>
          </a:lstStyle>
          <a:p>
            <a:r>
              <a:rPr lang="en-GB"/>
              <a:t>Click to add Subtitle, Date, Location, Customer, etc.</a:t>
            </a:r>
          </a:p>
        </p:txBody>
      </p:sp>
      <p:sp>
        <p:nvSpPr>
          <p:cNvPr id="25" name="tbCopyright"/>
          <p:cNvSpPr txBox="1">
            <a:spLocks noChangeArrowheads="1"/>
          </p:cNvSpPr>
          <p:nvPr userDrawn="1"/>
        </p:nvSpPr>
        <p:spPr bwMode="white">
          <a:xfrm>
            <a:off x="6254877" y="5312891"/>
            <a:ext cx="1329231" cy="122400"/>
          </a:xfrm>
          <a:prstGeom prst="rect">
            <a:avLst/>
          </a:prstGeom>
          <a:noFill/>
          <a:ln w="9525">
            <a:noFill/>
            <a:miter lim="800000"/>
            <a:headEnd type="none" w="sm" len="sm"/>
            <a:tailEnd type="none" w="sm" len="sm"/>
          </a:ln>
          <a:effectLst/>
        </p:spPr>
        <p:txBody>
          <a:bodyPr wrap="none" lIns="0" tIns="0" rIns="0" bIns="0" anchor="ctr"/>
          <a:lstStyle/>
          <a:p>
            <a:pPr marL="0" marR="0" lvl="0" indent="0" algn="l" defTabSz="762019" rtl="0" eaLnBrk="0" fontAlgn="base" latinLnBrk="0" hangingPunct="0">
              <a:lnSpc>
                <a:spcPct val="90000"/>
              </a:lnSpc>
              <a:spcBef>
                <a:spcPts val="0"/>
              </a:spcBef>
              <a:spcAft>
                <a:spcPct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charset="0"/>
                <a:ea typeface="+mn-ea"/>
                <a:cs typeface="+mn-cs"/>
              </a:rPr>
              <a:t>© Ricardo plc 2017</a:t>
            </a:r>
          </a:p>
        </p:txBody>
      </p:sp>
      <p:pic>
        <p:nvPicPr>
          <p:cNvPr id="18" name="pic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3892" y="433067"/>
            <a:ext cx="1084924" cy="698705"/>
          </a:xfrm>
          <a:prstGeom prst="rect">
            <a:avLst/>
          </a:prstGeom>
        </p:spPr>
      </p:pic>
      <p:sp>
        <p:nvSpPr>
          <p:cNvPr id="42" name="Rectangle 41"/>
          <p:cNvSpPr/>
          <p:nvPr userDrawn="1"/>
        </p:nvSpPr>
        <p:spPr bwMode="auto">
          <a:xfrm>
            <a:off x="10543892" y="5386418"/>
            <a:ext cx="1650386" cy="95118"/>
          </a:xfrm>
          <a:prstGeom prst="rect">
            <a:avLst/>
          </a:prstGeom>
          <a:solidFill>
            <a:schemeClr val="accent2"/>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19"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25618" y="5016628"/>
            <a:ext cx="1485407" cy="231200"/>
          </a:xfrm>
          <a:prstGeom prst="rect">
            <a:avLst/>
          </a:prstGeom>
        </p:spPr>
      </p:pic>
      <p:sp>
        <p:nvSpPr>
          <p:cNvPr id="12" name="Rectangle 11">
            <a:extLst>
              <a:ext uri="{FF2B5EF4-FFF2-40B4-BE49-F238E27FC236}">
                <a16:creationId xmlns:a16="http://schemas.microsoft.com/office/drawing/2014/main" id="{83C6522A-9FD7-49AF-9681-196472C26A16}"/>
              </a:ext>
            </a:extLst>
          </p:cNvPr>
          <p:cNvSpPr/>
          <p:nvPr userDrawn="1"/>
        </p:nvSpPr>
        <p:spPr>
          <a:xfrm>
            <a:off x="4253556" y="362747"/>
            <a:ext cx="6096000" cy="584775"/>
          </a:xfrm>
          <a:prstGeom prst="rect">
            <a:avLst/>
          </a:prstGeom>
          <a:ln>
            <a:noFill/>
          </a:ln>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006BB7"/>
                </a:solidFill>
                <a:effectLst/>
                <a:uLnTx/>
                <a:uFillTx/>
                <a:latin typeface="Myriad Pro Light" panose="020B0403030403020204" pitchFamily="34" charset="0"/>
                <a:ea typeface="+mn-ea"/>
                <a:cs typeface="+mn-cs"/>
              </a:rPr>
              <a:t>Creating a world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006BB7"/>
                </a:solidFill>
                <a:effectLst/>
                <a:uLnTx/>
                <a:uFillTx/>
                <a:latin typeface="Myriad Pro Light" panose="020B0403030403020204" pitchFamily="34" charset="0"/>
                <a:ea typeface="+mn-ea"/>
                <a:cs typeface="+mn-cs"/>
              </a:rPr>
              <a:t>fit for the future</a:t>
            </a:r>
            <a:endParaRPr kumimoji="0" lang="en-GB" sz="16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142676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5760">
          <p15:clr>
            <a:srgbClr val="FBAE40"/>
          </p15:clr>
        </p15:guide>
        <p15:guide id="5" orient="horz" pos="339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no section title)">
    <p:spTree>
      <p:nvGrpSpPr>
        <p:cNvPr id="1" name=""/>
        <p:cNvGrpSpPr/>
        <p:nvPr/>
      </p:nvGrpSpPr>
      <p:grpSpPr>
        <a:xfrm>
          <a:off x="0" y="0"/>
          <a:ext cx="0" cy="0"/>
          <a:chOff x="0" y="0"/>
          <a:chExt cx="0" cy="0"/>
        </a:xfrm>
      </p:grpSpPr>
      <p:sp>
        <p:nvSpPr>
          <p:cNvPr id="3" name="phContent1"/>
          <p:cNvSpPr>
            <a:spLocks noGrp="1"/>
          </p:cNvSpPr>
          <p:nvPr>
            <p:ph idx="1" hasCustomPrompt="1"/>
          </p:nvPr>
        </p:nvSpPr>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Title 5"/>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3780782533"/>
      </p:ext>
    </p:extLst>
  </p:cSld>
  <p:clrMapOvr>
    <a:masterClrMapping/>
  </p:clrMapOvr>
  <p:transition/>
  <p:extLst>
    <p:ext uri="{DCECCB84-F9BA-43D5-87BE-67443E8EF086}">
      <p15:sldGuideLst xmlns:p15="http://schemas.microsoft.com/office/powerpoint/2012/main">
        <p15:guide id="1" pos="7385">
          <p15:clr>
            <a:srgbClr val="A4A3A4"/>
          </p15:clr>
        </p15:guide>
        <p15:guide id="2" pos="295">
          <p15:clr>
            <a:srgbClr val="A4A3A4"/>
          </p15:clr>
        </p15:guide>
        <p15:guide id="3" orient="horz" pos="823">
          <p15:clr>
            <a:srgbClr val="A4A3A4"/>
          </p15:clr>
        </p15:guide>
        <p15:guide id="4" orient="horz" pos="415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B60200-7982-446A-992E-7166B1AE2C5C}" type="datetimeFigureOut">
              <a:rPr lang="nb-NO" smtClean="0"/>
              <a:t>16.04.2022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64951CD-8418-49A9-ABB3-926F50A9EB22}" type="slidenum">
              <a:rPr lang="nb-NO" smtClean="0"/>
              <a:t>‹#›</a:t>
            </a:fld>
            <a:endParaRPr lang="nb-NO"/>
          </a:p>
        </p:txBody>
      </p:sp>
    </p:spTree>
    <p:extLst>
      <p:ext uri="{BB962C8B-B14F-4D97-AF65-F5344CB8AC3E}">
        <p14:creationId xmlns:p14="http://schemas.microsoft.com/office/powerpoint/2010/main" val="319014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60200-7982-446A-992E-7166B1AE2C5C}" type="datetimeFigureOut">
              <a:rPr lang="nb-NO" smtClean="0"/>
              <a:t>16.04.2022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64951CD-8418-49A9-ABB3-926F50A9EB22}" type="slidenum">
              <a:rPr lang="nb-NO" smtClean="0"/>
              <a:t>‹#›</a:t>
            </a:fld>
            <a:endParaRPr lang="nb-NO"/>
          </a:p>
        </p:txBody>
      </p:sp>
    </p:spTree>
    <p:extLst>
      <p:ext uri="{BB962C8B-B14F-4D97-AF65-F5344CB8AC3E}">
        <p14:creationId xmlns:p14="http://schemas.microsoft.com/office/powerpoint/2010/main" val="293298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B60200-7982-446A-992E-7166B1AE2C5C}" type="datetimeFigureOut">
              <a:rPr lang="nb-NO" smtClean="0"/>
              <a:t>16.04.2022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64951CD-8418-49A9-ABB3-926F50A9EB22}" type="slidenum">
              <a:rPr lang="nb-NO" smtClean="0"/>
              <a:t>‹#›</a:t>
            </a:fld>
            <a:endParaRPr lang="nb-NO"/>
          </a:p>
        </p:txBody>
      </p:sp>
    </p:spTree>
    <p:extLst>
      <p:ext uri="{BB962C8B-B14F-4D97-AF65-F5344CB8AC3E}">
        <p14:creationId xmlns:p14="http://schemas.microsoft.com/office/powerpoint/2010/main" val="396250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B60200-7982-446A-992E-7166B1AE2C5C}" type="datetimeFigureOut">
              <a:rPr lang="nb-NO" smtClean="0"/>
              <a:t>16.04.2022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64951CD-8418-49A9-ABB3-926F50A9EB22}" type="slidenum">
              <a:rPr lang="nb-NO" smtClean="0"/>
              <a:t>‹#›</a:t>
            </a:fld>
            <a:endParaRPr lang="nb-NO"/>
          </a:p>
        </p:txBody>
      </p:sp>
    </p:spTree>
    <p:extLst>
      <p:ext uri="{BB962C8B-B14F-4D97-AF65-F5344CB8AC3E}">
        <p14:creationId xmlns:p14="http://schemas.microsoft.com/office/powerpoint/2010/main" val="426645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B60200-7982-446A-992E-7166B1AE2C5C}" type="datetimeFigureOut">
              <a:rPr lang="nb-NO" smtClean="0"/>
              <a:t>16.04.2022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D64951CD-8418-49A9-ABB3-926F50A9EB22}" type="slidenum">
              <a:rPr lang="nb-NO" smtClean="0"/>
              <a:t>‹#›</a:t>
            </a:fld>
            <a:endParaRPr lang="nb-NO"/>
          </a:p>
        </p:txBody>
      </p:sp>
    </p:spTree>
    <p:extLst>
      <p:ext uri="{BB962C8B-B14F-4D97-AF65-F5344CB8AC3E}">
        <p14:creationId xmlns:p14="http://schemas.microsoft.com/office/powerpoint/2010/main" val="323530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B60200-7982-446A-992E-7166B1AE2C5C}" type="datetimeFigureOut">
              <a:rPr lang="nb-NO" smtClean="0"/>
              <a:t>16.04.2022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D64951CD-8418-49A9-ABB3-926F50A9EB22}" type="slidenum">
              <a:rPr lang="nb-NO" smtClean="0"/>
              <a:t>‹#›</a:t>
            </a:fld>
            <a:endParaRPr lang="nb-NO"/>
          </a:p>
        </p:txBody>
      </p:sp>
    </p:spTree>
    <p:extLst>
      <p:ext uri="{BB962C8B-B14F-4D97-AF65-F5344CB8AC3E}">
        <p14:creationId xmlns:p14="http://schemas.microsoft.com/office/powerpoint/2010/main" val="104842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60200-7982-446A-992E-7166B1AE2C5C}" type="datetimeFigureOut">
              <a:rPr lang="nb-NO" smtClean="0"/>
              <a:t>16.04.2022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D64951CD-8418-49A9-ABB3-926F50A9EB22}" type="slidenum">
              <a:rPr lang="nb-NO" smtClean="0"/>
              <a:t>‹#›</a:t>
            </a:fld>
            <a:endParaRPr lang="nb-NO"/>
          </a:p>
        </p:txBody>
      </p:sp>
    </p:spTree>
    <p:extLst>
      <p:ext uri="{BB962C8B-B14F-4D97-AF65-F5344CB8AC3E}">
        <p14:creationId xmlns:p14="http://schemas.microsoft.com/office/powerpoint/2010/main" val="3241975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Stripe"/>
          <p:cNvSpPr/>
          <p:nvPr userDrawn="1"/>
        </p:nvSpPr>
        <p:spPr bwMode="auto">
          <a:xfrm>
            <a:off x="0" y="6735600"/>
            <a:ext cx="12192000" cy="122400"/>
          </a:xfrm>
          <a:prstGeom prst="rect">
            <a:avLst/>
          </a:prstGeom>
          <a:solidFill>
            <a:srgbClr val="006BB7"/>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accent2"/>
                </a:solidFill>
                <a:prstDash val="solid"/>
                <a:round/>
                <a:headEnd type="none" w="med" len="med"/>
                <a:tailEnd type="none" w="med" len="med"/>
              </a14:hiddenLine>
            </a:ext>
          </a:extLst>
        </p:spPr>
        <p:txBody>
          <a:bodyPr vert="horz" wrap="none" lIns="72000" tIns="72000" rIns="72000" bIns="72000" numCol="1" rtlCol="0" anchor="ctr" anchorCtr="0" compatLnSpc="1">
            <a:prstTxWarp prst="textNoShape">
              <a:avLst/>
            </a:prstTxWarp>
          </a:bodyPr>
          <a:lstStyle/>
          <a:p>
            <a:pPr marL="0" marR="0" indent="0" algn="ctr" defTabSz="762019"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sp>
        <p:nvSpPr>
          <p:cNvPr id="14" name="tbPageNum"/>
          <p:cNvSpPr txBox="1">
            <a:spLocks noChangeArrowheads="1"/>
          </p:cNvSpPr>
          <p:nvPr userDrawn="1"/>
        </p:nvSpPr>
        <p:spPr bwMode="white">
          <a:xfrm>
            <a:off x="11707872" y="6735600"/>
            <a:ext cx="339547" cy="122400"/>
          </a:xfrm>
          <a:prstGeom prst="rect">
            <a:avLst/>
          </a:prstGeom>
          <a:noFill/>
          <a:ln w="12700">
            <a:noFill/>
            <a:miter lim="800000"/>
            <a:headEnd/>
            <a:tailEnd/>
          </a:ln>
          <a:effectLst/>
        </p:spPr>
        <p:txBody>
          <a:bodyPr wrap="none" lIns="0" tIns="0" rIns="0" bIns="0" anchor="ctr"/>
          <a:lstStyle/>
          <a:p>
            <a:pPr algn="r" defTabSz="762019">
              <a:lnSpc>
                <a:spcPct val="90000"/>
              </a:lnSpc>
              <a:spcBef>
                <a:spcPts val="0"/>
              </a:spcBef>
            </a:pPr>
            <a:fld id="{BC0CAB5C-00C8-41AE-9AF4-BF935A011671}" type="slidenum">
              <a:rPr lang="en-GB" sz="800" b="0" noProof="0" smtClean="0">
                <a:solidFill>
                  <a:schemeClr val="bg1"/>
                </a:solidFill>
              </a:rPr>
              <a:pPr algn="r" defTabSz="762019">
                <a:lnSpc>
                  <a:spcPct val="90000"/>
                </a:lnSpc>
                <a:spcBef>
                  <a:spcPts val="0"/>
                </a:spcBef>
              </a:pPr>
              <a:t>‹#›</a:t>
            </a:fld>
            <a:endParaRPr lang="en-GB" sz="800" b="0" noProof="0">
              <a:solidFill>
                <a:schemeClr val="bg1"/>
              </a:solidFill>
            </a:endParaRPr>
          </a:p>
        </p:txBody>
      </p:sp>
      <p:sp>
        <p:nvSpPr>
          <p:cNvPr id="16" name="tbProjNum"/>
          <p:cNvSpPr txBox="1">
            <a:spLocks noChangeArrowheads="1"/>
          </p:cNvSpPr>
          <p:nvPr userDrawn="1"/>
        </p:nvSpPr>
        <p:spPr bwMode="white">
          <a:xfrm>
            <a:off x="5061412" y="6735600"/>
            <a:ext cx="2032986" cy="122400"/>
          </a:xfrm>
          <a:prstGeom prst="rect">
            <a:avLst/>
          </a:prstGeom>
          <a:noFill/>
          <a:ln w="12700">
            <a:noFill/>
            <a:miter lim="800000"/>
            <a:headEnd/>
            <a:tailEnd/>
          </a:ln>
          <a:effectLst/>
        </p:spPr>
        <p:txBody>
          <a:bodyPr wrap="none" lIns="0" tIns="0" rIns="0" bIns="0" anchor="ctr"/>
          <a:lstStyle/>
          <a:p>
            <a:pPr defTabSz="762019">
              <a:lnSpc>
                <a:spcPct val="90000"/>
              </a:lnSpc>
              <a:spcBef>
                <a:spcPts val="0"/>
              </a:spcBef>
            </a:pPr>
            <a:r>
              <a:rPr lang="en-GB" sz="800" b="0" noProof="0">
                <a:solidFill>
                  <a:srgbClr val="FFFFFF"/>
                </a:solidFill>
              </a:rPr>
              <a:t> </a:t>
            </a:r>
          </a:p>
        </p:txBody>
      </p:sp>
      <p:sp>
        <p:nvSpPr>
          <p:cNvPr id="17" name="tbDocNum"/>
          <p:cNvSpPr txBox="1">
            <a:spLocks noChangeArrowheads="1"/>
          </p:cNvSpPr>
          <p:nvPr userDrawn="1"/>
        </p:nvSpPr>
        <p:spPr bwMode="white">
          <a:xfrm>
            <a:off x="7094399" y="6735600"/>
            <a:ext cx="2032986" cy="122400"/>
          </a:xfrm>
          <a:prstGeom prst="rect">
            <a:avLst/>
          </a:prstGeom>
          <a:noFill/>
          <a:ln w="12700">
            <a:noFill/>
            <a:miter lim="800000"/>
            <a:headEnd/>
            <a:tailEnd/>
          </a:ln>
          <a:effectLst/>
        </p:spPr>
        <p:txBody>
          <a:bodyPr wrap="none" lIns="0" tIns="0" rIns="180000" bIns="0" anchor="ctr"/>
          <a:lstStyle/>
          <a:p>
            <a:pPr algn="r" defTabSz="762019">
              <a:lnSpc>
                <a:spcPct val="90000"/>
              </a:lnSpc>
              <a:spcBef>
                <a:spcPts val="0"/>
              </a:spcBef>
            </a:pPr>
            <a:r>
              <a:rPr lang="en-GB" sz="800" b="0" noProof="0">
                <a:solidFill>
                  <a:srgbClr val="FFFFFF"/>
                </a:solidFill>
              </a:rPr>
              <a:t> </a:t>
            </a:r>
          </a:p>
        </p:txBody>
      </p:sp>
      <p:sp>
        <p:nvSpPr>
          <p:cNvPr id="18" name="tbClientName"/>
          <p:cNvSpPr txBox="1">
            <a:spLocks noChangeArrowheads="1"/>
          </p:cNvSpPr>
          <p:nvPr userDrawn="1"/>
        </p:nvSpPr>
        <p:spPr bwMode="white">
          <a:xfrm>
            <a:off x="1516799" y="6735600"/>
            <a:ext cx="3544615" cy="122400"/>
          </a:xfrm>
          <a:prstGeom prst="rect">
            <a:avLst/>
          </a:prstGeom>
          <a:noFill/>
          <a:ln w="12700">
            <a:noFill/>
            <a:miter lim="800000"/>
            <a:headEnd/>
            <a:tailEnd/>
          </a:ln>
          <a:effectLst/>
        </p:spPr>
        <p:txBody>
          <a:bodyPr wrap="none" lIns="0" tIns="0" rIns="0" bIns="0" anchor="ctr"/>
          <a:lstStyle/>
          <a:p>
            <a:pPr algn="ctr" defTabSz="762019">
              <a:lnSpc>
                <a:spcPct val="90000"/>
              </a:lnSpc>
              <a:spcBef>
                <a:spcPts val="0"/>
              </a:spcBef>
            </a:pPr>
            <a:r>
              <a:rPr lang="en-GB" sz="800" b="0" noProof="0">
                <a:solidFill>
                  <a:srgbClr val="FFFFFF"/>
                </a:solidFill>
              </a:rPr>
              <a:t>Ricardo Confidential</a:t>
            </a:r>
          </a:p>
        </p:txBody>
      </p:sp>
      <p:sp>
        <p:nvSpPr>
          <p:cNvPr id="19" name="tbCopyright"/>
          <p:cNvSpPr txBox="1">
            <a:spLocks noChangeArrowheads="1"/>
          </p:cNvSpPr>
          <p:nvPr userDrawn="1"/>
        </p:nvSpPr>
        <p:spPr bwMode="white">
          <a:xfrm>
            <a:off x="187565" y="6735600"/>
            <a:ext cx="1329231" cy="122400"/>
          </a:xfrm>
          <a:prstGeom prst="rect">
            <a:avLst/>
          </a:prstGeom>
          <a:noFill/>
          <a:ln w="9525">
            <a:noFill/>
            <a:miter lim="800000"/>
            <a:headEnd type="none" w="sm" len="sm"/>
            <a:tailEnd type="none" w="sm" len="sm"/>
          </a:ln>
          <a:effectLst/>
        </p:spPr>
        <p:txBody>
          <a:bodyPr wrap="none" lIns="0" tIns="0" rIns="0" bIns="0" anchor="ctr"/>
          <a:lstStyle/>
          <a:p>
            <a:pPr algn="l" defTabSz="762019">
              <a:lnSpc>
                <a:spcPct val="90000"/>
              </a:lnSpc>
              <a:spcBef>
                <a:spcPts val="0"/>
              </a:spcBef>
            </a:pPr>
            <a:r>
              <a:rPr lang="en-GB" sz="800" b="0" noProof="0">
                <a:solidFill>
                  <a:srgbClr val="FFFFFF"/>
                </a:solidFill>
              </a:rPr>
              <a:t>© Ricardo plc</a:t>
            </a:r>
          </a:p>
        </p:txBody>
      </p:sp>
      <p:sp>
        <p:nvSpPr>
          <p:cNvPr id="718850" name="recContent"/>
          <p:cNvSpPr>
            <a:spLocks noGrp="1" noChangeArrowheads="1"/>
          </p:cNvSpPr>
          <p:nvPr>
            <p:ph type="body" idx="1"/>
          </p:nvPr>
        </p:nvSpPr>
        <p:spPr bwMode="auto">
          <a:xfrm>
            <a:off x="380326" y="1108038"/>
            <a:ext cx="11431347" cy="5489617"/>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18852" name="recTitle"/>
          <p:cNvSpPr>
            <a:spLocks noGrp="1" noChangeArrowheads="1"/>
          </p:cNvSpPr>
          <p:nvPr>
            <p:ph type="title"/>
          </p:nvPr>
        </p:nvSpPr>
        <p:spPr bwMode="auto">
          <a:xfrm>
            <a:off x="380326" y="251012"/>
            <a:ext cx="10033455" cy="307777"/>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GB" noProof="0"/>
              <a:t>THIS IS THE SLIDE MASTER - EDIT HEADER &amp; FOOTER HERE</a:t>
            </a:r>
          </a:p>
        </p:txBody>
      </p:sp>
      <p:sp>
        <p:nvSpPr>
          <p:cNvPr id="718858" name="tbDraft"/>
          <p:cNvSpPr txBox="1">
            <a:spLocks noChangeArrowheads="1"/>
          </p:cNvSpPr>
          <p:nvPr/>
        </p:nvSpPr>
        <p:spPr bwMode="auto">
          <a:xfrm>
            <a:off x="6031521" y="5"/>
            <a:ext cx="4382476" cy="299295"/>
          </a:xfrm>
          <a:prstGeom prst="rect">
            <a:avLst/>
          </a:prstGeom>
          <a:noFill/>
          <a:ln w="6350" algn="ctr">
            <a:noFill/>
            <a:miter lim="800000"/>
            <a:headEnd/>
            <a:tailEnd/>
          </a:ln>
          <a:effectLst/>
        </p:spPr>
        <p:txBody>
          <a:bodyPr wrap="square" lIns="0" tIns="72000" rIns="0" bIns="72000">
            <a:spAutoFit/>
          </a:bodyPr>
          <a:lstStyle/>
          <a:p>
            <a:pPr algn="r" defTabSz="762019">
              <a:spcBef>
                <a:spcPct val="50000"/>
              </a:spcBef>
            </a:pPr>
            <a:r>
              <a:rPr lang="en-GB" sz="1000" b="1" noProof="0">
                <a:solidFill>
                  <a:srgbClr val="DC241F"/>
                </a:solidFill>
              </a:rPr>
              <a:t> </a:t>
            </a:r>
          </a:p>
        </p:txBody>
      </p:sp>
      <p:pic>
        <p:nvPicPr>
          <p:cNvPr id="20" name="pic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51023" y="313551"/>
            <a:ext cx="760651" cy="490475"/>
          </a:xfrm>
          <a:prstGeom prst="rect">
            <a:avLst/>
          </a:prstGeom>
          <a:noFill/>
          <a:ln w="9525">
            <a:noFill/>
            <a:miter lim="800000"/>
            <a:headEnd/>
            <a:tailEnd/>
          </a:ln>
          <a:effectLst/>
        </p:spPr>
      </p:pic>
    </p:spTree>
    <p:extLst>
      <p:ext uri="{BB962C8B-B14F-4D97-AF65-F5344CB8AC3E}">
        <p14:creationId xmlns:p14="http://schemas.microsoft.com/office/powerpoint/2010/main" val="3420623142"/>
      </p:ext>
    </p:extLst>
  </p:cSld>
  <p:clrMap bg1="lt1" tx1="dk1" bg2="lt2" tx2="dk2" accent1="accent1" accent2="accent2" accent3="accent3" accent4="accent4" accent5="accent5" accent6="accent6" hlink="hlink" folHlink="folHlink"/>
  <p:sldLayoutIdLst>
    <p:sldLayoutId id="2147483819" r:id="rId1"/>
  </p:sldLayoutIdLst>
  <p:transition/>
  <p:txStyles>
    <p:titleStyle>
      <a:lvl1pPr algn="l" defTabSz="361959" rtl="0" eaLnBrk="1" fontAlgn="base" hangingPunct="1">
        <a:spcBef>
          <a:spcPct val="0"/>
        </a:spcBef>
        <a:spcAft>
          <a:spcPct val="0"/>
        </a:spcAft>
        <a:defRPr sz="2000" b="1" baseline="0">
          <a:solidFill>
            <a:srgbClr val="006BB7"/>
          </a:solidFill>
          <a:latin typeface="+mj-lt"/>
          <a:ea typeface="+mj-ea"/>
          <a:cs typeface="+mj-cs"/>
        </a:defRPr>
      </a:lvl1pPr>
      <a:lvl2pPr algn="l" defTabSz="361959" rtl="0" eaLnBrk="1" fontAlgn="base" hangingPunct="1">
        <a:spcBef>
          <a:spcPct val="0"/>
        </a:spcBef>
        <a:spcAft>
          <a:spcPct val="0"/>
        </a:spcAft>
        <a:defRPr sz="2000" b="1">
          <a:solidFill>
            <a:schemeClr val="accent1"/>
          </a:solidFill>
          <a:latin typeface="Arial" charset="0"/>
        </a:defRPr>
      </a:lvl2pPr>
      <a:lvl3pPr algn="l" defTabSz="361959" rtl="0" eaLnBrk="1" fontAlgn="base" hangingPunct="1">
        <a:spcBef>
          <a:spcPct val="0"/>
        </a:spcBef>
        <a:spcAft>
          <a:spcPct val="0"/>
        </a:spcAft>
        <a:defRPr sz="2000" b="1">
          <a:solidFill>
            <a:schemeClr val="accent1"/>
          </a:solidFill>
          <a:latin typeface="Arial" charset="0"/>
        </a:defRPr>
      </a:lvl3pPr>
      <a:lvl4pPr algn="l" defTabSz="361959" rtl="0" eaLnBrk="1" fontAlgn="base" hangingPunct="1">
        <a:spcBef>
          <a:spcPct val="0"/>
        </a:spcBef>
        <a:spcAft>
          <a:spcPct val="0"/>
        </a:spcAft>
        <a:defRPr sz="2000" b="1">
          <a:solidFill>
            <a:schemeClr val="accent1"/>
          </a:solidFill>
          <a:latin typeface="Arial" charset="0"/>
        </a:defRPr>
      </a:lvl4pPr>
      <a:lvl5pPr algn="l" defTabSz="361959" rtl="0" eaLnBrk="1" fontAlgn="base" hangingPunct="1">
        <a:spcBef>
          <a:spcPct val="0"/>
        </a:spcBef>
        <a:spcAft>
          <a:spcPct val="0"/>
        </a:spcAft>
        <a:defRPr sz="2000" b="1">
          <a:solidFill>
            <a:schemeClr val="accent1"/>
          </a:solidFill>
          <a:latin typeface="Arial" charset="0"/>
        </a:defRPr>
      </a:lvl5pPr>
      <a:lvl6pPr marL="457212" algn="l" defTabSz="361959" rtl="0" eaLnBrk="1" fontAlgn="base" hangingPunct="1">
        <a:spcBef>
          <a:spcPct val="0"/>
        </a:spcBef>
        <a:spcAft>
          <a:spcPct val="0"/>
        </a:spcAft>
        <a:defRPr sz="2000" b="1">
          <a:solidFill>
            <a:schemeClr val="accent1"/>
          </a:solidFill>
          <a:latin typeface="Arial" charset="0"/>
        </a:defRPr>
      </a:lvl6pPr>
      <a:lvl7pPr marL="914423" algn="l" defTabSz="361959" rtl="0" eaLnBrk="1" fontAlgn="base" hangingPunct="1">
        <a:spcBef>
          <a:spcPct val="0"/>
        </a:spcBef>
        <a:spcAft>
          <a:spcPct val="0"/>
        </a:spcAft>
        <a:defRPr sz="2000" b="1">
          <a:solidFill>
            <a:schemeClr val="accent1"/>
          </a:solidFill>
          <a:latin typeface="Arial" charset="0"/>
        </a:defRPr>
      </a:lvl7pPr>
      <a:lvl8pPr marL="1371634" algn="l" defTabSz="361959" rtl="0" eaLnBrk="1" fontAlgn="base" hangingPunct="1">
        <a:spcBef>
          <a:spcPct val="0"/>
        </a:spcBef>
        <a:spcAft>
          <a:spcPct val="0"/>
        </a:spcAft>
        <a:defRPr sz="2000" b="1">
          <a:solidFill>
            <a:schemeClr val="accent1"/>
          </a:solidFill>
          <a:latin typeface="Arial" charset="0"/>
        </a:defRPr>
      </a:lvl8pPr>
      <a:lvl9pPr marL="1828846" algn="l" defTabSz="361959" rtl="0" eaLnBrk="1" fontAlgn="base" hangingPunct="1">
        <a:spcBef>
          <a:spcPct val="0"/>
        </a:spcBef>
        <a:spcAft>
          <a:spcPct val="0"/>
        </a:spcAft>
        <a:defRPr sz="2000" b="1">
          <a:solidFill>
            <a:schemeClr val="accent1"/>
          </a:solidFill>
          <a:latin typeface="Arial" charset="0"/>
        </a:defRPr>
      </a:lvl9pPr>
    </p:titleStyle>
    <p:body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Stripe"/>
          <p:cNvSpPr/>
          <p:nvPr userDrawn="1"/>
        </p:nvSpPr>
        <p:spPr bwMode="auto">
          <a:xfrm>
            <a:off x="0" y="6735600"/>
            <a:ext cx="12192000" cy="122400"/>
          </a:xfrm>
          <a:prstGeom prst="rect">
            <a:avLst/>
          </a:prstGeom>
          <a:solidFill>
            <a:srgbClr val="006BB7"/>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accent2"/>
                </a:solidFill>
                <a:prstDash val="solid"/>
                <a:round/>
                <a:headEnd type="none" w="med" len="med"/>
                <a:tailEnd type="none" w="med" len="med"/>
              </a14:hiddenLine>
            </a:ext>
          </a:extLst>
        </p:spPr>
        <p:txBody>
          <a:bodyPr vert="horz" wrap="none" lIns="72000" tIns="72000" rIns="72000" bIns="72000" numCol="1" rtlCol="0" anchor="ctr" anchorCtr="0" compatLnSpc="1">
            <a:prstTxWarp prst="textNoShape">
              <a:avLst/>
            </a:prstTxWarp>
          </a:bodyPr>
          <a:lstStyle/>
          <a:p>
            <a:pPr marL="0" marR="0" indent="0" algn="ctr" defTabSz="762019"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sp>
        <p:nvSpPr>
          <p:cNvPr id="14" name="tbPageNum"/>
          <p:cNvSpPr txBox="1">
            <a:spLocks noChangeArrowheads="1"/>
          </p:cNvSpPr>
          <p:nvPr userDrawn="1"/>
        </p:nvSpPr>
        <p:spPr bwMode="white">
          <a:xfrm>
            <a:off x="11707872" y="6735600"/>
            <a:ext cx="339547" cy="122400"/>
          </a:xfrm>
          <a:prstGeom prst="rect">
            <a:avLst/>
          </a:prstGeom>
          <a:noFill/>
          <a:ln w="12700">
            <a:noFill/>
            <a:miter lim="800000"/>
            <a:headEnd/>
            <a:tailEnd/>
          </a:ln>
          <a:effectLst/>
        </p:spPr>
        <p:txBody>
          <a:bodyPr wrap="none" lIns="0" tIns="0" rIns="0" bIns="0" anchor="ctr"/>
          <a:lstStyle/>
          <a:p>
            <a:pPr algn="r" defTabSz="762019">
              <a:lnSpc>
                <a:spcPct val="90000"/>
              </a:lnSpc>
              <a:spcBef>
                <a:spcPts val="0"/>
              </a:spcBef>
            </a:pPr>
            <a:fld id="{BC0CAB5C-00C8-41AE-9AF4-BF935A011671}" type="slidenum">
              <a:rPr lang="en-GB" sz="800" b="0" noProof="0" smtClean="0">
                <a:solidFill>
                  <a:schemeClr val="bg1"/>
                </a:solidFill>
              </a:rPr>
              <a:pPr algn="r" defTabSz="762019">
                <a:lnSpc>
                  <a:spcPct val="90000"/>
                </a:lnSpc>
                <a:spcBef>
                  <a:spcPts val="0"/>
                </a:spcBef>
              </a:pPr>
              <a:t>‹#›</a:t>
            </a:fld>
            <a:endParaRPr lang="en-GB" sz="800" b="0" noProof="0">
              <a:solidFill>
                <a:schemeClr val="bg1"/>
              </a:solidFill>
            </a:endParaRPr>
          </a:p>
        </p:txBody>
      </p:sp>
      <p:sp>
        <p:nvSpPr>
          <p:cNvPr id="16" name="tbProjNum"/>
          <p:cNvSpPr txBox="1">
            <a:spLocks noChangeArrowheads="1"/>
          </p:cNvSpPr>
          <p:nvPr userDrawn="1"/>
        </p:nvSpPr>
        <p:spPr bwMode="white">
          <a:xfrm>
            <a:off x="5061412" y="6735600"/>
            <a:ext cx="2032986" cy="122400"/>
          </a:xfrm>
          <a:prstGeom prst="rect">
            <a:avLst/>
          </a:prstGeom>
          <a:noFill/>
          <a:ln w="12700">
            <a:noFill/>
            <a:miter lim="800000"/>
            <a:headEnd/>
            <a:tailEnd/>
          </a:ln>
          <a:effectLst/>
        </p:spPr>
        <p:txBody>
          <a:bodyPr wrap="none" lIns="0" tIns="0" rIns="0" bIns="0" anchor="ctr"/>
          <a:lstStyle/>
          <a:p>
            <a:pPr defTabSz="762019">
              <a:lnSpc>
                <a:spcPct val="90000"/>
              </a:lnSpc>
              <a:spcBef>
                <a:spcPts val="0"/>
              </a:spcBef>
            </a:pPr>
            <a:r>
              <a:rPr lang="en-GB" sz="800" b="0" noProof="0">
                <a:solidFill>
                  <a:srgbClr val="FFFFFF"/>
                </a:solidFill>
              </a:rPr>
              <a:t> </a:t>
            </a:r>
          </a:p>
        </p:txBody>
      </p:sp>
      <p:sp>
        <p:nvSpPr>
          <p:cNvPr id="17" name="tbDocNum"/>
          <p:cNvSpPr txBox="1">
            <a:spLocks noChangeArrowheads="1"/>
          </p:cNvSpPr>
          <p:nvPr userDrawn="1"/>
        </p:nvSpPr>
        <p:spPr bwMode="white">
          <a:xfrm>
            <a:off x="7094399" y="6735600"/>
            <a:ext cx="2032986" cy="122400"/>
          </a:xfrm>
          <a:prstGeom prst="rect">
            <a:avLst/>
          </a:prstGeom>
          <a:noFill/>
          <a:ln w="12700">
            <a:noFill/>
            <a:miter lim="800000"/>
            <a:headEnd/>
            <a:tailEnd/>
          </a:ln>
          <a:effectLst/>
        </p:spPr>
        <p:txBody>
          <a:bodyPr wrap="none" lIns="0" tIns="0" rIns="180000" bIns="0" anchor="ctr"/>
          <a:lstStyle/>
          <a:p>
            <a:pPr algn="r" defTabSz="762019">
              <a:lnSpc>
                <a:spcPct val="90000"/>
              </a:lnSpc>
              <a:spcBef>
                <a:spcPts val="0"/>
              </a:spcBef>
            </a:pPr>
            <a:r>
              <a:rPr lang="en-GB" sz="800" b="0" noProof="0">
                <a:solidFill>
                  <a:srgbClr val="FFFFFF"/>
                </a:solidFill>
              </a:rPr>
              <a:t> </a:t>
            </a:r>
          </a:p>
        </p:txBody>
      </p:sp>
      <p:sp>
        <p:nvSpPr>
          <p:cNvPr id="18" name="tbClientName"/>
          <p:cNvSpPr txBox="1">
            <a:spLocks noChangeArrowheads="1"/>
          </p:cNvSpPr>
          <p:nvPr userDrawn="1"/>
        </p:nvSpPr>
        <p:spPr bwMode="white">
          <a:xfrm>
            <a:off x="1516799" y="6735600"/>
            <a:ext cx="3544615" cy="122400"/>
          </a:xfrm>
          <a:prstGeom prst="rect">
            <a:avLst/>
          </a:prstGeom>
          <a:noFill/>
          <a:ln w="12700">
            <a:noFill/>
            <a:miter lim="800000"/>
            <a:headEnd/>
            <a:tailEnd/>
          </a:ln>
          <a:effectLst/>
        </p:spPr>
        <p:txBody>
          <a:bodyPr wrap="none" lIns="0" tIns="0" rIns="0" bIns="0" anchor="ctr"/>
          <a:lstStyle/>
          <a:p>
            <a:pPr algn="ctr" defTabSz="762019">
              <a:lnSpc>
                <a:spcPct val="90000"/>
              </a:lnSpc>
              <a:spcBef>
                <a:spcPts val="0"/>
              </a:spcBef>
            </a:pPr>
            <a:r>
              <a:rPr lang="en-GB" sz="800" b="0" noProof="0">
                <a:solidFill>
                  <a:srgbClr val="FFFFFF"/>
                </a:solidFill>
              </a:rPr>
              <a:t>Ricardo Confidential</a:t>
            </a:r>
          </a:p>
        </p:txBody>
      </p:sp>
      <p:sp>
        <p:nvSpPr>
          <p:cNvPr id="19" name="tbCopyright"/>
          <p:cNvSpPr txBox="1">
            <a:spLocks noChangeArrowheads="1"/>
          </p:cNvSpPr>
          <p:nvPr userDrawn="1"/>
        </p:nvSpPr>
        <p:spPr bwMode="white">
          <a:xfrm>
            <a:off x="187565" y="6735600"/>
            <a:ext cx="1329231" cy="122400"/>
          </a:xfrm>
          <a:prstGeom prst="rect">
            <a:avLst/>
          </a:prstGeom>
          <a:noFill/>
          <a:ln w="9525">
            <a:noFill/>
            <a:miter lim="800000"/>
            <a:headEnd type="none" w="sm" len="sm"/>
            <a:tailEnd type="none" w="sm" len="sm"/>
          </a:ln>
          <a:effectLst/>
        </p:spPr>
        <p:txBody>
          <a:bodyPr wrap="none" lIns="0" tIns="0" rIns="0" bIns="0" anchor="ctr"/>
          <a:lstStyle/>
          <a:p>
            <a:pPr algn="l" defTabSz="762019">
              <a:lnSpc>
                <a:spcPct val="90000"/>
              </a:lnSpc>
              <a:spcBef>
                <a:spcPts val="0"/>
              </a:spcBef>
            </a:pPr>
            <a:r>
              <a:rPr lang="en-GB" sz="800" b="0" noProof="0">
                <a:solidFill>
                  <a:srgbClr val="FFFFFF"/>
                </a:solidFill>
              </a:rPr>
              <a:t>© Ricardo plc</a:t>
            </a:r>
          </a:p>
        </p:txBody>
      </p:sp>
      <p:sp>
        <p:nvSpPr>
          <p:cNvPr id="718850" name="recContent"/>
          <p:cNvSpPr>
            <a:spLocks noGrp="1" noChangeArrowheads="1"/>
          </p:cNvSpPr>
          <p:nvPr>
            <p:ph type="body" idx="1"/>
          </p:nvPr>
        </p:nvSpPr>
        <p:spPr bwMode="auto">
          <a:xfrm>
            <a:off x="380326" y="1108038"/>
            <a:ext cx="11431347" cy="5489617"/>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18852" name="recTitle"/>
          <p:cNvSpPr>
            <a:spLocks noGrp="1" noChangeArrowheads="1"/>
          </p:cNvSpPr>
          <p:nvPr>
            <p:ph type="title"/>
          </p:nvPr>
        </p:nvSpPr>
        <p:spPr bwMode="auto">
          <a:xfrm>
            <a:off x="380326" y="251012"/>
            <a:ext cx="10033455" cy="307777"/>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GB" noProof="0"/>
              <a:t>THIS IS THE SLIDE MASTER - EDIT HEADER &amp; FOOTER HERE</a:t>
            </a:r>
          </a:p>
        </p:txBody>
      </p:sp>
      <p:sp>
        <p:nvSpPr>
          <p:cNvPr id="718858" name="tbDraft"/>
          <p:cNvSpPr txBox="1">
            <a:spLocks noChangeArrowheads="1"/>
          </p:cNvSpPr>
          <p:nvPr/>
        </p:nvSpPr>
        <p:spPr bwMode="auto">
          <a:xfrm>
            <a:off x="6031521" y="5"/>
            <a:ext cx="4382476" cy="299295"/>
          </a:xfrm>
          <a:prstGeom prst="rect">
            <a:avLst/>
          </a:prstGeom>
          <a:noFill/>
          <a:ln w="6350" algn="ctr">
            <a:noFill/>
            <a:miter lim="800000"/>
            <a:headEnd/>
            <a:tailEnd/>
          </a:ln>
          <a:effectLst/>
        </p:spPr>
        <p:txBody>
          <a:bodyPr wrap="square" lIns="0" tIns="72000" rIns="0" bIns="72000">
            <a:spAutoFit/>
          </a:bodyPr>
          <a:lstStyle/>
          <a:p>
            <a:pPr algn="r" defTabSz="762019">
              <a:spcBef>
                <a:spcPct val="50000"/>
              </a:spcBef>
            </a:pPr>
            <a:r>
              <a:rPr lang="en-GB" sz="1000" b="1" noProof="0">
                <a:solidFill>
                  <a:srgbClr val="DC241F"/>
                </a:solidFill>
              </a:rPr>
              <a:t> </a:t>
            </a:r>
          </a:p>
        </p:txBody>
      </p:sp>
      <p:pic>
        <p:nvPicPr>
          <p:cNvPr id="20" name="pic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51023" y="313551"/>
            <a:ext cx="760651" cy="490475"/>
          </a:xfrm>
          <a:prstGeom prst="rect">
            <a:avLst/>
          </a:prstGeom>
          <a:noFill/>
          <a:ln w="9525">
            <a:noFill/>
            <a:miter lim="800000"/>
            <a:headEnd/>
            <a:tailEnd/>
          </a:ln>
          <a:effectLst/>
        </p:spPr>
      </p:pic>
    </p:spTree>
    <p:extLst>
      <p:ext uri="{BB962C8B-B14F-4D97-AF65-F5344CB8AC3E}">
        <p14:creationId xmlns:p14="http://schemas.microsoft.com/office/powerpoint/2010/main" val="1488246188"/>
      </p:ext>
    </p:extLst>
  </p:cSld>
  <p:clrMap bg1="lt1" tx1="dk1" bg2="lt2" tx2="dk2" accent1="accent1" accent2="accent2" accent3="accent3" accent4="accent4" accent5="accent5" accent6="accent6" hlink="hlink" folHlink="folHlink"/>
  <p:sldLayoutIdLst>
    <p:sldLayoutId id="2147483821" r:id="rId1"/>
  </p:sldLayoutIdLst>
  <p:transition/>
  <p:txStyles>
    <p:titleStyle>
      <a:lvl1pPr algn="l" defTabSz="361959" rtl="0" eaLnBrk="1" fontAlgn="base" hangingPunct="1">
        <a:spcBef>
          <a:spcPct val="0"/>
        </a:spcBef>
        <a:spcAft>
          <a:spcPct val="0"/>
        </a:spcAft>
        <a:defRPr sz="2000" b="1" baseline="0">
          <a:solidFill>
            <a:srgbClr val="006BB7"/>
          </a:solidFill>
          <a:latin typeface="+mj-lt"/>
          <a:ea typeface="+mj-ea"/>
          <a:cs typeface="+mj-cs"/>
        </a:defRPr>
      </a:lvl1pPr>
      <a:lvl2pPr algn="l" defTabSz="361959" rtl="0" eaLnBrk="1" fontAlgn="base" hangingPunct="1">
        <a:spcBef>
          <a:spcPct val="0"/>
        </a:spcBef>
        <a:spcAft>
          <a:spcPct val="0"/>
        </a:spcAft>
        <a:defRPr sz="2000" b="1">
          <a:solidFill>
            <a:schemeClr val="accent1"/>
          </a:solidFill>
          <a:latin typeface="Arial" charset="0"/>
        </a:defRPr>
      </a:lvl2pPr>
      <a:lvl3pPr algn="l" defTabSz="361959" rtl="0" eaLnBrk="1" fontAlgn="base" hangingPunct="1">
        <a:spcBef>
          <a:spcPct val="0"/>
        </a:spcBef>
        <a:spcAft>
          <a:spcPct val="0"/>
        </a:spcAft>
        <a:defRPr sz="2000" b="1">
          <a:solidFill>
            <a:schemeClr val="accent1"/>
          </a:solidFill>
          <a:latin typeface="Arial" charset="0"/>
        </a:defRPr>
      </a:lvl3pPr>
      <a:lvl4pPr algn="l" defTabSz="361959" rtl="0" eaLnBrk="1" fontAlgn="base" hangingPunct="1">
        <a:spcBef>
          <a:spcPct val="0"/>
        </a:spcBef>
        <a:spcAft>
          <a:spcPct val="0"/>
        </a:spcAft>
        <a:defRPr sz="2000" b="1">
          <a:solidFill>
            <a:schemeClr val="accent1"/>
          </a:solidFill>
          <a:latin typeface="Arial" charset="0"/>
        </a:defRPr>
      </a:lvl4pPr>
      <a:lvl5pPr algn="l" defTabSz="361959" rtl="0" eaLnBrk="1" fontAlgn="base" hangingPunct="1">
        <a:spcBef>
          <a:spcPct val="0"/>
        </a:spcBef>
        <a:spcAft>
          <a:spcPct val="0"/>
        </a:spcAft>
        <a:defRPr sz="2000" b="1">
          <a:solidFill>
            <a:schemeClr val="accent1"/>
          </a:solidFill>
          <a:latin typeface="Arial" charset="0"/>
        </a:defRPr>
      </a:lvl5pPr>
      <a:lvl6pPr marL="457212" algn="l" defTabSz="361959" rtl="0" eaLnBrk="1" fontAlgn="base" hangingPunct="1">
        <a:spcBef>
          <a:spcPct val="0"/>
        </a:spcBef>
        <a:spcAft>
          <a:spcPct val="0"/>
        </a:spcAft>
        <a:defRPr sz="2000" b="1">
          <a:solidFill>
            <a:schemeClr val="accent1"/>
          </a:solidFill>
          <a:latin typeface="Arial" charset="0"/>
        </a:defRPr>
      </a:lvl6pPr>
      <a:lvl7pPr marL="914423" algn="l" defTabSz="361959" rtl="0" eaLnBrk="1" fontAlgn="base" hangingPunct="1">
        <a:spcBef>
          <a:spcPct val="0"/>
        </a:spcBef>
        <a:spcAft>
          <a:spcPct val="0"/>
        </a:spcAft>
        <a:defRPr sz="2000" b="1">
          <a:solidFill>
            <a:schemeClr val="accent1"/>
          </a:solidFill>
          <a:latin typeface="Arial" charset="0"/>
        </a:defRPr>
      </a:lvl7pPr>
      <a:lvl8pPr marL="1371634" algn="l" defTabSz="361959" rtl="0" eaLnBrk="1" fontAlgn="base" hangingPunct="1">
        <a:spcBef>
          <a:spcPct val="0"/>
        </a:spcBef>
        <a:spcAft>
          <a:spcPct val="0"/>
        </a:spcAft>
        <a:defRPr sz="2000" b="1">
          <a:solidFill>
            <a:schemeClr val="accent1"/>
          </a:solidFill>
          <a:latin typeface="Arial" charset="0"/>
        </a:defRPr>
      </a:lvl8pPr>
      <a:lvl9pPr marL="1828846" algn="l" defTabSz="361959" rtl="0" eaLnBrk="1" fontAlgn="base" hangingPunct="1">
        <a:spcBef>
          <a:spcPct val="0"/>
        </a:spcBef>
        <a:spcAft>
          <a:spcPct val="0"/>
        </a:spcAft>
        <a:defRPr sz="2000" b="1">
          <a:solidFill>
            <a:schemeClr val="accent1"/>
          </a:solidFill>
          <a:latin typeface="Arial" charset="0"/>
        </a:defRPr>
      </a:lvl9pPr>
    </p:titleStyle>
    <p:body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Stripe">
            <a:extLst>
              <a:ext uri="{FF2B5EF4-FFF2-40B4-BE49-F238E27FC236}">
                <a16:creationId xmlns:a16="http://schemas.microsoft.com/office/drawing/2014/main" id="{16F14F6D-589B-4B2B-8704-A73CDB31622E}"/>
              </a:ext>
            </a:extLst>
          </p:cNvPr>
          <p:cNvSpPr/>
          <p:nvPr userDrawn="1"/>
        </p:nvSpPr>
        <p:spPr bwMode="auto">
          <a:xfrm>
            <a:off x="0" y="6735600"/>
            <a:ext cx="12192000" cy="122400"/>
          </a:xfrm>
          <a:prstGeom prst="rect">
            <a:avLst/>
          </a:prstGeom>
          <a:solidFill>
            <a:srgbClr val="006BB7"/>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accent2"/>
                </a:solidFill>
                <a:prstDash val="solid"/>
                <a:round/>
                <a:headEnd type="none" w="med" len="med"/>
                <a:tailEnd type="none" w="med" len="med"/>
              </a14:hiddenLine>
            </a:ext>
          </a:extLst>
        </p:spPr>
        <p:txBody>
          <a:bodyPr vert="horz" wrap="none" lIns="72000" tIns="72000" rIns="72000" bIns="72000" numCol="1" rtlCol="0" anchor="ctr" anchorCtr="0" compatLnSpc="1">
            <a:prstTxWarp prst="textNoShape">
              <a:avLst/>
            </a:prstTxWarp>
          </a:bodyPr>
          <a:lstStyle/>
          <a:p>
            <a:pPr marL="0" marR="0" indent="0" algn="ctr" defTabSz="762019"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sp>
        <p:nvSpPr>
          <p:cNvPr id="8" name="tbPageNum">
            <a:extLst>
              <a:ext uri="{FF2B5EF4-FFF2-40B4-BE49-F238E27FC236}">
                <a16:creationId xmlns:a16="http://schemas.microsoft.com/office/drawing/2014/main" id="{509D9F9E-B8B6-400E-9082-7F477C2A9AF0}"/>
              </a:ext>
            </a:extLst>
          </p:cNvPr>
          <p:cNvSpPr txBox="1">
            <a:spLocks noChangeArrowheads="1"/>
          </p:cNvSpPr>
          <p:nvPr userDrawn="1"/>
        </p:nvSpPr>
        <p:spPr bwMode="white">
          <a:xfrm>
            <a:off x="11707872" y="6735600"/>
            <a:ext cx="339547" cy="122400"/>
          </a:xfrm>
          <a:prstGeom prst="rect">
            <a:avLst/>
          </a:prstGeom>
          <a:noFill/>
          <a:ln w="12700">
            <a:noFill/>
            <a:miter lim="800000"/>
            <a:headEnd/>
            <a:tailEnd/>
          </a:ln>
          <a:effectLst/>
        </p:spPr>
        <p:txBody>
          <a:bodyPr wrap="none" lIns="0" tIns="0" rIns="0" bIns="0" anchor="ctr"/>
          <a:lstStyle/>
          <a:p>
            <a:pPr algn="r" defTabSz="762019">
              <a:lnSpc>
                <a:spcPct val="90000"/>
              </a:lnSpc>
              <a:spcBef>
                <a:spcPts val="0"/>
              </a:spcBef>
            </a:pPr>
            <a:fld id="{BC0CAB5C-00C8-41AE-9AF4-BF935A011671}" type="slidenum">
              <a:rPr lang="en-GB" sz="800" b="0" noProof="0" smtClean="0">
                <a:solidFill>
                  <a:schemeClr val="bg1"/>
                </a:solidFill>
              </a:rPr>
              <a:pPr algn="r" defTabSz="762019">
                <a:lnSpc>
                  <a:spcPct val="90000"/>
                </a:lnSpc>
                <a:spcBef>
                  <a:spcPts val="0"/>
                </a:spcBef>
              </a:pPr>
              <a:t>‹#›</a:t>
            </a:fld>
            <a:endParaRPr lang="en-GB" sz="800" b="0" noProof="0">
              <a:solidFill>
                <a:schemeClr val="bg1"/>
              </a:solidFill>
            </a:endParaRPr>
          </a:p>
        </p:txBody>
      </p:sp>
      <p:sp>
        <p:nvSpPr>
          <p:cNvPr id="9" name="tbProjNum">
            <a:extLst>
              <a:ext uri="{FF2B5EF4-FFF2-40B4-BE49-F238E27FC236}">
                <a16:creationId xmlns:a16="http://schemas.microsoft.com/office/drawing/2014/main" id="{5797EBE9-7A65-41D1-8AC1-E7187D2329BE}"/>
              </a:ext>
            </a:extLst>
          </p:cNvPr>
          <p:cNvSpPr txBox="1">
            <a:spLocks noChangeArrowheads="1"/>
          </p:cNvSpPr>
          <p:nvPr userDrawn="1"/>
        </p:nvSpPr>
        <p:spPr bwMode="white">
          <a:xfrm>
            <a:off x="5061412" y="6735600"/>
            <a:ext cx="2032986" cy="122400"/>
          </a:xfrm>
          <a:prstGeom prst="rect">
            <a:avLst/>
          </a:prstGeom>
          <a:noFill/>
          <a:ln w="12700">
            <a:noFill/>
            <a:miter lim="800000"/>
            <a:headEnd/>
            <a:tailEnd/>
          </a:ln>
          <a:effectLst/>
        </p:spPr>
        <p:txBody>
          <a:bodyPr wrap="none" lIns="0" tIns="0" rIns="0" bIns="0" anchor="ctr"/>
          <a:lstStyle/>
          <a:p>
            <a:pPr defTabSz="762019">
              <a:lnSpc>
                <a:spcPct val="90000"/>
              </a:lnSpc>
              <a:spcBef>
                <a:spcPts val="0"/>
              </a:spcBef>
            </a:pPr>
            <a:r>
              <a:rPr lang="en-GB" sz="800" b="0" noProof="0">
                <a:solidFill>
                  <a:srgbClr val="FFFFFF"/>
                </a:solidFill>
              </a:rPr>
              <a:t> </a:t>
            </a:r>
          </a:p>
        </p:txBody>
      </p:sp>
      <p:sp>
        <p:nvSpPr>
          <p:cNvPr id="10" name="tbDocNum">
            <a:extLst>
              <a:ext uri="{FF2B5EF4-FFF2-40B4-BE49-F238E27FC236}">
                <a16:creationId xmlns:a16="http://schemas.microsoft.com/office/drawing/2014/main" id="{F9198758-1E9E-4CCA-9371-7B0737DBC30A}"/>
              </a:ext>
            </a:extLst>
          </p:cNvPr>
          <p:cNvSpPr txBox="1">
            <a:spLocks noChangeArrowheads="1"/>
          </p:cNvSpPr>
          <p:nvPr userDrawn="1"/>
        </p:nvSpPr>
        <p:spPr bwMode="white">
          <a:xfrm>
            <a:off x="7094399" y="6735600"/>
            <a:ext cx="2032986" cy="122400"/>
          </a:xfrm>
          <a:prstGeom prst="rect">
            <a:avLst/>
          </a:prstGeom>
          <a:noFill/>
          <a:ln w="12700">
            <a:noFill/>
            <a:miter lim="800000"/>
            <a:headEnd/>
            <a:tailEnd/>
          </a:ln>
          <a:effectLst/>
        </p:spPr>
        <p:txBody>
          <a:bodyPr wrap="none" lIns="0" tIns="0" rIns="180000" bIns="0" anchor="ctr"/>
          <a:lstStyle/>
          <a:p>
            <a:pPr algn="r" defTabSz="762019">
              <a:lnSpc>
                <a:spcPct val="90000"/>
              </a:lnSpc>
              <a:spcBef>
                <a:spcPts val="0"/>
              </a:spcBef>
            </a:pPr>
            <a:r>
              <a:rPr lang="en-GB" sz="800" b="0" noProof="0">
                <a:solidFill>
                  <a:srgbClr val="FFFFFF"/>
                </a:solidFill>
              </a:rPr>
              <a:t> </a:t>
            </a:r>
          </a:p>
        </p:txBody>
      </p:sp>
      <p:sp>
        <p:nvSpPr>
          <p:cNvPr id="11" name="tbClientName">
            <a:extLst>
              <a:ext uri="{FF2B5EF4-FFF2-40B4-BE49-F238E27FC236}">
                <a16:creationId xmlns:a16="http://schemas.microsoft.com/office/drawing/2014/main" id="{847EE354-4089-4A2B-83DB-A1D5F8ABAABA}"/>
              </a:ext>
            </a:extLst>
          </p:cNvPr>
          <p:cNvSpPr txBox="1">
            <a:spLocks noChangeArrowheads="1"/>
          </p:cNvSpPr>
          <p:nvPr userDrawn="1"/>
        </p:nvSpPr>
        <p:spPr bwMode="white">
          <a:xfrm>
            <a:off x="1516799" y="6735600"/>
            <a:ext cx="3544615" cy="122400"/>
          </a:xfrm>
          <a:prstGeom prst="rect">
            <a:avLst/>
          </a:prstGeom>
          <a:noFill/>
          <a:ln w="12700">
            <a:noFill/>
            <a:miter lim="800000"/>
            <a:headEnd/>
            <a:tailEnd/>
          </a:ln>
          <a:effectLst/>
        </p:spPr>
        <p:txBody>
          <a:bodyPr wrap="none" lIns="0" tIns="0" rIns="0" bIns="0" anchor="ctr"/>
          <a:lstStyle/>
          <a:p>
            <a:pPr algn="ctr" defTabSz="762019">
              <a:lnSpc>
                <a:spcPct val="90000"/>
              </a:lnSpc>
              <a:spcBef>
                <a:spcPts val="0"/>
              </a:spcBef>
            </a:pPr>
            <a:r>
              <a:rPr lang="en-GB" sz="800" b="0" noProof="0">
                <a:solidFill>
                  <a:srgbClr val="FFFFFF"/>
                </a:solidFill>
              </a:rPr>
              <a:t>Ricardo Confidential</a:t>
            </a:r>
          </a:p>
        </p:txBody>
      </p:sp>
      <p:sp>
        <p:nvSpPr>
          <p:cNvPr id="12" name="tbCopyright">
            <a:extLst>
              <a:ext uri="{FF2B5EF4-FFF2-40B4-BE49-F238E27FC236}">
                <a16:creationId xmlns:a16="http://schemas.microsoft.com/office/drawing/2014/main" id="{8E6A2DB3-6E5E-4C23-B68F-865FAB79D178}"/>
              </a:ext>
            </a:extLst>
          </p:cNvPr>
          <p:cNvSpPr txBox="1">
            <a:spLocks noChangeArrowheads="1"/>
          </p:cNvSpPr>
          <p:nvPr userDrawn="1"/>
        </p:nvSpPr>
        <p:spPr bwMode="white">
          <a:xfrm>
            <a:off x="187565" y="6735600"/>
            <a:ext cx="1329231" cy="122400"/>
          </a:xfrm>
          <a:prstGeom prst="rect">
            <a:avLst/>
          </a:prstGeom>
          <a:noFill/>
          <a:ln w="9525">
            <a:noFill/>
            <a:miter lim="800000"/>
            <a:headEnd type="none" w="sm" len="sm"/>
            <a:tailEnd type="none" w="sm" len="sm"/>
          </a:ln>
          <a:effectLst/>
        </p:spPr>
        <p:txBody>
          <a:bodyPr wrap="none" lIns="0" tIns="0" rIns="0" bIns="0" anchor="ctr"/>
          <a:lstStyle/>
          <a:p>
            <a:pPr algn="l" defTabSz="762019">
              <a:lnSpc>
                <a:spcPct val="90000"/>
              </a:lnSpc>
              <a:spcBef>
                <a:spcPts val="0"/>
              </a:spcBef>
            </a:pPr>
            <a:r>
              <a:rPr lang="en-GB" sz="800" b="0" noProof="0">
                <a:solidFill>
                  <a:srgbClr val="FFFFFF"/>
                </a:solidFill>
              </a:rPr>
              <a:t>© Ricardo plc</a:t>
            </a:r>
          </a:p>
        </p:txBody>
      </p:sp>
      <p:pic>
        <p:nvPicPr>
          <p:cNvPr id="13" name="picLogo">
            <a:extLst>
              <a:ext uri="{FF2B5EF4-FFF2-40B4-BE49-F238E27FC236}">
                <a16:creationId xmlns:a16="http://schemas.microsoft.com/office/drawing/2014/main" id="{32411FAF-1A91-47C2-BC03-A545B80AC105}"/>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1051023" y="313551"/>
            <a:ext cx="760651" cy="490475"/>
          </a:xfrm>
          <a:prstGeom prst="rect">
            <a:avLst/>
          </a:prstGeom>
          <a:noFill/>
          <a:ln w="9525">
            <a:noFill/>
            <a:miter lim="800000"/>
            <a:headEnd/>
            <a:tailEnd/>
          </a:ln>
          <a:effectLst/>
        </p:spPr>
      </p:pic>
    </p:spTree>
    <p:extLst>
      <p:ext uri="{BB962C8B-B14F-4D97-AF65-F5344CB8AC3E}">
        <p14:creationId xmlns:p14="http://schemas.microsoft.com/office/powerpoint/2010/main" val="123501639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bCopyright">
            <a:extLst>
              <a:ext uri="{FF2B5EF4-FFF2-40B4-BE49-F238E27FC236}">
                <a16:creationId xmlns:a16="http://schemas.microsoft.com/office/drawing/2014/main" id="{20FD9578-A114-4D90-8306-4A992426F52D}"/>
              </a:ext>
            </a:extLst>
          </p:cNvPr>
          <p:cNvSpPr txBox="1">
            <a:spLocks noChangeArrowheads="1"/>
          </p:cNvSpPr>
          <p:nvPr/>
        </p:nvSpPr>
        <p:spPr bwMode="white">
          <a:xfrm>
            <a:off x="6254877" y="5312891"/>
            <a:ext cx="1329231" cy="122400"/>
          </a:xfrm>
          <a:prstGeom prst="rect">
            <a:avLst/>
          </a:prstGeom>
          <a:noFill/>
          <a:ln w="9525">
            <a:noFill/>
            <a:miter lim="800000"/>
            <a:headEnd type="none" w="sm" len="sm"/>
            <a:tailEnd type="none" w="sm" len="sm"/>
          </a:ln>
          <a:effectLst/>
        </p:spPr>
        <p:txBody>
          <a:bodyPr wrap="none" lIns="0" tIns="0" rIns="0" bIns="0" anchor="ctr"/>
          <a:lstStyle/>
          <a:p>
            <a:pPr marL="0" marR="0" lvl="0" indent="0" algn="l" defTabSz="762019" rtl="0" eaLnBrk="0" fontAlgn="base" latinLnBrk="0" hangingPunct="0">
              <a:lnSpc>
                <a:spcPct val="90000"/>
              </a:lnSpc>
              <a:spcBef>
                <a:spcPts val="0"/>
              </a:spcBef>
              <a:spcAft>
                <a:spcPct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charset="0"/>
                <a:ea typeface="+mn-ea"/>
                <a:cs typeface="+mn-cs"/>
              </a:rPr>
              <a:t>© Ricardo plc 2017</a:t>
            </a:r>
          </a:p>
        </p:txBody>
      </p:sp>
      <p:pic>
        <p:nvPicPr>
          <p:cNvPr id="10" name="Picture 9">
            <a:extLst>
              <a:ext uri="{FF2B5EF4-FFF2-40B4-BE49-F238E27FC236}">
                <a16:creationId xmlns:a16="http://schemas.microsoft.com/office/drawing/2014/main" id="{D07527B0-6B93-4019-ACC1-26EE642E4F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5618" y="5016628"/>
            <a:ext cx="1485407" cy="231200"/>
          </a:xfrm>
          <a:prstGeom prst="rect">
            <a:avLst/>
          </a:prstGeom>
        </p:spPr>
      </p:pic>
      <p:sp>
        <p:nvSpPr>
          <p:cNvPr id="5" name="Title 4">
            <a:extLst>
              <a:ext uri="{FF2B5EF4-FFF2-40B4-BE49-F238E27FC236}">
                <a16:creationId xmlns:a16="http://schemas.microsoft.com/office/drawing/2014/main" id="{8BA4FF38-DAD2-41E8-8D13-EE2B173B78B8}"/>
              </a:ext>
            </a:extLst>
          </p:cNvPr>
          <p:cNvSpPr>
            <a:spLocks noGrp="1"/>
          </p:cNvSpPr>
          <p:nvPr>
            <p:ph type="ctrTitle"/>
          </p:nvPr>
        </p:nvSpPr>
        <p:spPr>
          <a:xfrm>
            <a:off x="2448233" y="1134162"/>
            <a:ext cx="7067427" cy="2387600"/>
          </a:xfrm>
        </p:spPr>
        <p:txBody>
          <a:bodyPr>
            <a:normAutofit/>
          </a:bodyPr>
          <a:lstStyle/>
          <a:p>
            <a:r>
              <a:rPr lang="en-US" sz="4000" b="1" dirty="0"/>
              <a:t>Application of EMEP/</a:t>
            </a:r>
            <a:r>
              <a:rPr lang="en-US" sz="4000" b="1" dirty="0" err="1"/>
              <a:t>uEMEP</a:t>
            </a:r>
            <a:r>
              <a:rPr lang="en-US" sz="4000" b="1" dirty="0"/>
              <a:t> for the AAQD review process</a:t>
            </a:r>
            <a:endParaRPr lang="en-GB" sz="4000" b="1" dirty="0"/>
          </a:p>
        </p:txBody>
      </p:sp>
      <p:sp>
        <p:nvSpPr>
          <p:cNvPr id="6" name="Text Placeholder 5">
            <a:extLst>
              <a:ext uri="{FF2B5EF4-FFF2-40B4-BE49-F238E27FC236}">
                <a16:creationId xmlns:a16="http://schemas.microsoft.com/office/drawing/2014/main" id="{4FAAF889-F848-428F-B648-7E8B63A0CCC6}"/>
              </a:ext>
            </a:extLst>
          </p:cNvPr>
          <p:cNvSpPr>
            <a:spLocks noGrp="1"/>
          </p:cNvSpPr>
          <p:nvPr>
            <p:ph type="subTitle" idx="1"/>
          </p:nvPr>
        </p:nvSpPr>
        <p:spPr>
          <a:xfrm>
            <a:off x="1524000" y="4485010"/>
            <a:ext cx="9144000" cy="1655762"/>
          </a:xfrm>
        </p:spPr>
        <p:txBody>
          <a:bodyPr>
            <a:normAutofit lnSpcReduction="10000"/>
          </a:bodyPr>
          <a:lstStyle/>
          <a:p>
            <a:r>
              <a:rPr lang="en-GB" dirty="0"/>
              <a:t>Bruce Rolstad Denby, Agnes Nyeri, Qing Mu, Hilde </a:t>
            </a:r>
            <a:r>
              <a:rPr lang="en-GB" dirty="0" err="1"/>
              <a:t>Fagerli</a:t>
            </a:r>
            <a:endParaRPr lang="en-GB" dirty="0"/>
          </a:p>
          <a:p>
            <a:r>
              <a:rPr lang="en-GB" dirty="0"/>
              <a:t>+ IIASA: Zig, Gregor, Chris</a:t>
            </a:r>
          </a:p>
          <a:p>
            <a:endParaRPr lang="en-GB" dirty="0"/>
          </a:p>
          <a:p>
            <a:r>
              <a:rPr lang="en-GB" dirty="0"/>
              <a:t>TFMM  05.05.2022</a:t>
            </a:r>
          </a:p>
        </p:txBody>
      </p:sp>
      <p:pic>
        <p:nvPicPr>
          <p:cNvPr id="12" name="Picture 2">
            <a:extLst>
              <a:ext uri="{FF2B5EF4-FFF2-40B4-BE49-F238E27FC236}">
                <a16:creationId xmlns:a16="http://schemas.microsoft.com/office/drawing/2014/main" id="{D5660C60-6E8E-49EB-9380-2741F90D0C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9744160" y="-1"/>
            <a:ext cx="2447839" cy="2164361"/>
          </a:xfrm>
          <a:prstGeom prst="rect">
            <a:avLst/>
          </a:prstGeom>
          <a:solidFill>
            <a:schemeClr val="bg1"/>
          </a:solidFill>
        </p:spPr>
      </p:pic>
      <p:sp>
        <p:nvSpPr>
          <p:cNvPr id="7" name="TextBox 6">
            <a:extLst>
              <a:ext uri="{FF2B5EF4-FFF2-40B4-BE49-F238E27FC236}">
                <a16:creationId xmlns:a16="http://schemas.microsoft.com/office/drawing/2014/main" id="{46B984AC-735D-4BF1-86E4-86F1D176703C}"/>
              </a:ext>
            </a:extLst>
          </p:cNvPr>
          <p:cNvSpPr txBox="1"/>
          <p:nvPr/>
        </p:nvSpPr>
        <p:spPr>
          <a:xfrm>
            <a:off x="0" y="6664907"/>
            <a:ext cx="12192000" cy="195814"/>
          </a:xfrm>
          <a:prstGeom prst="rect">
            <a:avLst/>
          </a:prstGeom>
          <a:solidFill>
            <a:schemeClr val="bg1"/>
          </a:solidFill>
        </p:spPr>
        <p:txBody>
          <a:bodyPr wrap="square" lIns="36000" tIns="36000" rIns="36000" bIns="36000" rtlCol="0">
            <a:spAutoFit/>
          </a:bodyPr>
          <a:lstStyle/>
          <a:p>
            <a:r>
              <a:rPr lang="nb-NO" sz="800" dirty="0">
                <a:solidFill>
                  <a:schemeClr val="bg1"/>
                </a:solidFill>
              </a:rPr>
              <a:t>Norwegian </a:t>
            </a:r>
            <a:r>
              <a:rPr lang="nb-NO" sz="800" dirty="0" err="1">
                <a:solidFill>
                  <a:schemeClr val="bg1"/>
                </a:solidFill>
              </a:rPr>
              <a:t>Meteorological</a:t>
            </a:r>
            <a:r>
              <a:rPr lang="nb-NO" sz="800" dirty="0">
                <a:solidFill>
                  <a:schemeClr val="bg1"/>
                </a:solidFill>
              </a:rPr>
              <a:t> </a:t>
            </a:r>
            <a:r>
              <a:rPr lang="nb-NO" sz="800" dirty="0" err="1">
                <a:solidFill>
                  <a:schemeClr val="bg1"/>
                </a:solidFill>
              </a:rPr>
              <a:t>Institute</a:t>
            </a:r>
            <a:endParaRPr lang="nb-NO" sz="800" dirty="0">
              <a:solidFill>
                <a:schemeClr val="bg1"/>
              </a:solidFill>
            </a:endParaRPr>
          </a:p>
        </p:txBody>
      </p:sp>
    </p:spTree>
    <p:extLst>
      <p:ext uri="{BB962C8B-B14F-4D97-AF65-F5344CB8AC3E}">
        <p14:creationId xmlns:p14="http://schemas.microsoft.com/office/powerpoint/2010/main" val="221365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2C885D0-1B34-4E4B-8D08-8CF3F0338AD0}"/>
              </a:ext>
            </a:extLst>
          </p:cNvPr>
          <p:cNvPicPr>
            <a:picLocks noChangeAspect="1"/>
          </p:cNvPicPr>
          <p:nvPr/>
        </p:nvPicPr>
        <p:blipFill>
          <a:blip r:embed="rId2"/>
          <a:stretch>
            <a:fillRect/>
          </a:stretch>
        </p:blipFill>
        <p:spPr>
          <a:xfrm>
            <a:off x="3228423" y="1172706"/>
            <a:ext cx="8835321" cy="4894177"/>
          </a:xfrm>
          <a:prstGeom prst="rect">
            <a:avLst/>
          </a:prstGeom>
        </p:spPr>
      </p:pic>
      <p:sp>
        <p:nvSpPr>
          <p:cNvPr id="2" name="Content Placeholder 1">
            <a:extLst>
              <a:ext uri="{FF2B5EF4-FFF2-40B4-BE49-F238E27FC236}">
                <a16:creationId xmlns:a16="http://schemas.microsoft.com/office/drawing/2014/main" id="{1A25825D-1857-40D1-B033-BEA872B495C4}"/>
              </a:ext>
            </a:extLst>
          </p:cNvPr>
          <p:cNvSpPr>
            <a:spLocks noGrp="1"/>
          </p:cNvSpPr>
          <p:nvPr>
            <p:ph idx="1"/>
          </p:nvPr>
        </p:nvSpPr>
        <p:spPr>
          <a:xfrm>
            <a:off x="380326" y="1251189"/>
            <a:ext cx="2850276" cy="5303545"/>
          </a:xfrm>
        </p:spPr>
        <p:txBody>
          <a:bodyPr/>
          <a:lstStyle/>
          <a:p>
            <a:r>
              <a:rPr lang="en-GB" sz="1600" dirty="0"/>
              <a:t>Bias in 2015 reference calculation is clearly seen </a:t>
            </a:r>
          </a:p>
          <a:p>
            <a:r>
              <a:rPr lang="en-GB" sz="1600" dirty="0"/>
              <a:t>In 2020 1% of Airbase measurement stations were in exceedance </a:t>
            </a:r>
            <a:r>
              <a:rPr lang="en-GB" sz="1600" dirty="0">
                <a:solidFill>
                  <a:schemeClr val="tx1"/>
                </a:solidFill>
              </a:rPr>
              <a:t>&gt; 40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a:p>
            <a:r>
              <a:rPr lang="en-GB" sz="1600" dirty="0"/>
              <a:t>Large reductions in traffic NO</a:t>
            </a:r>
            <a:r>
              <a:rPr lang="en-GB" sz="1600" baseline="-25000" dirty="0"/>
              <a:t>X</a:t>
            </a:r>
            <a:r>
              <a:rPr lang="en-GB" sz="1600" dirty="0"/>
              <a:t> emissions is the main driver for scenario reductions</a:t>
            </a:r>
          </a:p>
          <a:p>
            <a:r>
              <a:rPr lang="en-GB" sz="1600" dirty="0"/>
              <a:t>In </a:t>
            </a:r>
            <a:r>
              <a:rPr lang="en-GB" sz="1600" dirty="0">
                <a:solidFill>
                  <a:schemeClr val="tx1"/>
                </a:solidFill>
              </a:rPr>
              <a:t>2030 hardly any exceedances &gt; 40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a:p>
            <a:r>
              <a:rPr lang="en-GB" sz="1600" dirty="0">
                <a:solidFill>
                  <a:schemeClr val="tx1"/>
                </a:solidFill>
              </a:rPr>
              <a:t>In 2050 few exceedances &gt; 10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a:p>
            <a:r>
              <a:rPr lang="en-GB" sz="1600" dirty="0">
                <a:solidFill>
                  <a:schemeClr val="tx1"/>
                </a:solidFill>
              </a:rPr>
              <a:t>Persistent exceedances </a:t>
            </a:r>
            <a:r>
              <a:rPr lang="en-GB" sz="1600" dirty="0"/>
              <a:t>in 2030 and 2050 are at sites near Mediterranean ports </a:t>
            </a:r>
          </a:p>
          <a:p>
            <a:r>
              <a:rPr lang="en-GB" sz="1600" dirty="0"/>
              <a:t>Little difference between baseline and MFR for NO</a:t>
            </a:r>
            <a:r>
              <a:rPr lang="en-GB" sz="1600" baseline="-25000" dirty="0"/>
              <a:t>2</a:t>
            </a:r>
          </a:p>
        </p:txBody>
      </p:sp>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80326" y="251012"/>
            <a:ext cx="10033455" cy="369332"/>
          </a:xfrm>
        </p:spPr>
        <p:txBody>
          <a:bodyPr/>
          <a:lstStyle/>
          <a:p>
            <a:r>
              <a:rPr lang="en-GB" sz="2400" dirty="0"/>
              <a:t>Station exceedances NO</a:t>
            </a:r>
            <a:r>
              <a:rPr lang="en-GB" sz="2400" baseline="-25000" dirty="0"/>
              <a:t>2</a:t>
            </a:r>
            <a:endParaRPr lang="en-GB" baseline="-25000" dirty="0">
              <a:solidFill>
                <a:srgbClr val="FF0000"/>
              </a:solidFill>
            </a:endParaRPr>
          </a:p>
        </p:txBody>
      </p:sp>
      <p:sp>
        <p:nvSpPr>
          <p:cNvPr id="8" name="Left Brace 7">
            <a:extLst>
              <a:ext uri="{FF2B5EF4-FFF2-40B4-BE49-F238E27FC236}">
                <a16:creationId xmlns:a16="http://schemas.microsoft.com/office/drawing/2014/main" id="{EF0E55B3-AAF1-4DE3-A044-27DD6190354B}"/>
              </a:ext>
            </a:extLst>
          </p:cNvPr>
          <p:cNvSpPr/>
          <p:nvPr/>
        </p:nvSpPr>
        <p:spPr bwMode="auto">
          <a:xfrm rot="16200000">
            <a:off x="4277575" y="5468169"/>
            <a:ext cx="153421" cy="812993"/>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13B40FC8-EB96-4E1A-B1E4-3A43AFAB5A9E}"/>
              </a:ext>
            </a:extLst>
          </p:cNvPr>
          <p:cNvSpPr txBox="1"/>
          <p:nvPr/>
        </p:nvSpPr>
        <p:spPr>
          <a:xfrm>
            <a:off x="3965125" y="5951376"/>
            <a:ext cx="795657" cy="442035"/>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Reference</a:t>
            </a:r>
          </a:p>
          <a:p>
            <a:pPr algn="ctr"/>
            <a:r>
              <a:rPr lang="nb-NO" sz="1200" dirty="0" err="1">
                <a:solidFill>
                  <a:schemeClr val="tx1">
                    <a:lumMod val="50000"/>
                    <a:lumOff val="50000"/>
                  </a:schemeClr>
                </a:solidFill>
              </a:rPr>
              <a:t>calculation</a:t>
            </a:r>
            <a:endParaRPr lang="nb-NO" sz="1200" dirty="0">
              <a:solidFill>
                <a:schemeClr val="tx1">
                  <a:lumMod val="50000"/>
                  <a:lumOff val="50000"/>
                </a:schemeClr>
              </a:solidFill>
            </a:endParaRPr>
          </a:p>
        </p:txBody>
      </p:sp>
      <p:sp>
        <p:nvSpPr>
          <p:cNvPr id="9" name="Left Brace 8">
            <a:extLst>
              <a:ext uri="{FF2B5EF4-FFF2-40B4-BE49-F238E27FC236}">
                <a16:creationId xmlns:a16="http://schemas.microsoft.com/office/drawing/2014/main" id="{AFAF47A7-D3AA-4049-8DE1-D769407E7CF9}"/>
              </a:ext>
            </a:extLst>
          </p:cNvPr>
          <p:cNvSpPr/>
          <p:nvPr/>
        </p:nvSpPr>
        <p:spPr bwMode="auto">
          <a:xfrm rot="16200000">
            <a:off x="7054723" y="4603821"/>
            <a:ext cx="153421" cy="2554283"/>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90CC1779-4450-452E-BBB0-42044AF35941}"/>
              </a:ext>
            </a:extLst>
          </p:cNvPr>
          <p:cNvSpPr txBox="1"/>
          <p:nvPr/>
        </p:nvSpPr>
        <p:spPr>
          <a:xfrm>
            <a:off x="6925163" y="5972778"/>
            <a:ext cx="412540" cy="257369"/>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2030</a:t>
            </a:r>
          </a:p>
        </p:txBody>
      </p:sp>
      <p:sp>
        <p:nvSpPr>
          <p:cNvPr id="11" name="Left Brace 10">
            <a:extLst>
              <a:ext uri="{FF2B5EF4-FFF2-40B4-BE49-F238E27FC236}">
                <a16:creationId xmlns:a16="http://schemas.microsoft.com/office/drawing/2014/main" id="{E731814C-B7F3-41CC-95D7-F08047B03332}"/>
              </a:ext>
            </a:extLst>
          </p:cNvPr>
          <p:cNvSpPr/>
          <p:nvPr/>
        </p:nvSpPr>
        <p:spPr bwMode="auto">
          <a:xfrm rot="16200000">
            <a:off x="10084928" y="4821628"/>
            <a:ext cx="153421" cy="2106070"/>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TextBox 11">
            <a:extLst>
              <a:ext uri="{FF2B5EF4-FFF2-40B4-BE49-F238E27FC236}">
                <a16:creationId xmlns:a16="http://schemas.microsoft.com/office/drawing/2014/main" id="{3D1950AF-A022-4B88-98A7-5FDAB7C0C781}"/>
              </a:ext>
            </a:extLst>
          </p:cNvPr>
          <p:cNvSpPr txBox="1"/>
          <p:nvPr/>
        </p:nvSpPr>
        <p:spPr>
          <a:xfrm>
            <a:off x="9934918" y="5966480"/>
            <a:ext cx="478863"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2050</a:t>
            </a:r>
          </a:p>
        </p:txBody>
      </p:sp>
      <p:pic>
        <p:nvPicPr>
          <p:cNvPr id="13" name="Picture 2">
            <a:extLst>
              <a:ext uri="{FF2B5EF4-FFF2-40B4-BE49-F238E27FC236}">
                <a16:creationId xmlns:a16="http://schemas.microsoft.com/office/drawing/2014/main" id="{44D70A60-CE72-4A45-A681-E41D2256749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15" name="TextBox 14">
            <a:extLst>
              <a:ext uri="{FF2B5EF4-FFF2-40B4-BE49-F238E27FC236}">
                <a16:creationId xmlns:a16="http://schemas.microsoft.com/office/drawing/2014/main" id="{79E0DB7A-D21B-4FEC-84EA-5B4F8CE33034}"/>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42126519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3624FEA9-AB04-4108-96DF-58D573BA80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1628" y="1937754"/>
            <a:ext cx="5570046" cy="436866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E6207779-15C5-43EF-8E06-31EBD4BD80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26" y="1937754"/>
            <a:ext cx="5559712" cy="43605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80326" y="251012"/>
            <a:ext cx="10033455" cy="307777"/>
          </a:xfrm>
        </p:spPr>
        <p:txBody>
          <a:bodyPr/>
          <a:lstStyle/>
          <a:p>
            <a:r>
              <a:rPr lang="en-GB" dirty="0"/>
              <a:t>Station exceedances SOMO35 and </a:t>
            </a:r>
            <a:r>
              <a:rPr lang="en-GB" dirty="0" err="1"/>
              <a:t>BaP</a:t>
            </a:r>
            <a:endParaRPr lang="en-GB" baseline="-25000" dirty="0">
              <a:solidFill>
                <a:srgbClr val="FF0000"/>
              </a:solidFill>
            </a:endParaRPr>
          </a:p>
        </p:txBody>
      </p:sp>
      <p:sp>
        <p:nvSpPr>
          <p:cNvPr id="8" name="Left Brace 7">
            <a:extLst>
              <a:ext uri="{FF2B5EF4-FFF2-40B4-BE49-F238E27FC236}">
                <a16:creationId xmlns:a16="http://schemas.microsoft.com/office/drawing/2014/main" id="{EF0E55B3-AAF1-4DE3-A044-27DD6190354B}"/>
              </a:ext>
            </a:extLst>
          </p:cNvPr>
          <p:cNvSpPr/>
          <p:nvPr/>
        </p:nvSpPr>
        <p:spPr bwMode="auto">
          <a:xfrm rot="16200000">
            <a:off x="1460632" y="5643401"/>
            <a:ext cx="153421" cy="889681"/>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13B40FC8-EB96-4E1A-B1E4-3A43AFAB5A9E}"/>
              </a:ext>
            </a:extLst>
          </p:cNvPr>
          <p:cNvSpPr txBox="1"/>
          <p:nvPr/>
        </p:nvSpPr>
        <p:spPr>
          <a:xfrm>
            <a:off x="1139513" y="6164953"/>
            <a:ext cx="795657" cy="442035"/>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Reference</a:t>
            </a:r>
          </a:p>
          <a:p>
            <a:pPr algn="ctr"/>
            <a:r>
              <a:rPr lang="nb-NO" sz="1200" dirty="0" err="1">
                <a:solidFill>
                  <a:schemeClr val="tx1">
                    <a:lumMod val="50000"/>
                    <a:lumOff val="50000"/>
                  </a:schemeClr>
                </a:solidFill>
              </a:rPr>
              <a:t>calculation</a:t>
            </a:r>
            <a:endParaRPr lang="nb-NO" sz="1200" dirty="0">
              <a:solidFill>
                <a:schemeClr val="tx1">
                  <a:lumMod val="50000"/>
                  <a:lumOff val="50000"/>
                </a:schemeClr>
              </a:solidFill>
            </a:endParaRPr>
          </a:p>
        </p:txBody>
      </p:sp>
      <p:sp>
        <p:nvSpPr>
          <p:cNvPr id="9" name="Left Brace 8">
            <a:extLst>
              <a:ext uri="{FF2B5EF4-FFF2-40B4-BE49-F238E27FC236}">
                <a16:creationId xmlns:a16="http://schemas.microsoft.com/office/drawing/2014/main" id="{AFAF47A7-D3AA-4049-8DE1-D769407E7CF9}"/>
              </a:ext>
            </a:extLst>
          </p:cNvPr>
          <p:cNvSpPr/>
          <p:nvPr/>
        </p:nvSpPr>
        <p:spPr bwMode="auto">
          <a:xfrm rot="16200000">
            <a:off x="3183749" y="5602611"/>
            <a:ext cx="153421" cy="971262"/>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90CC1779-4450-452E-BBB0-42044AF35941}"/>
              </a:ext>
            </a:extLst>
          </p:cNvPr>
          <p:cNvSpPr txBox="1"/>
          <p:nvPr/>
        </p:nvSpPr>
        <p:spPr>
          <a:xfrm>
            <a:off x="3054189" y="6179929"/>
            <a:ext cx="412540" cy="257369"/>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2030</a:t>
            </a:r>
          </a:p>
        </p:txBody>
      </p:sp>
      <p:sp>
        <p:nvSpPr>
          <p:cNvPr id="11" name="Left Brace 10">
            <a:extLst>
              <a:ext uri="{FF2B5EF4-FFF2-40B4-BE49-F238E27FC236}">
                <a16:creationId xmlns:a16="http://schemas.microsoft.com/office/drawing/2014/main" id="{E731814C-B7F3-41CC-95D7-F08047B03332}"/>
              </a:ext>
            </a:extLst>
          </p:cNvPr>
          <p:cNvSpPr/>
          <p:nvPr/>
        </p:nvSpPr>
        <p:spPr bwMode="auto">
          <a:xfrm rot="16200000">
            <a:off x="4355796" y="5602609"/>
            <a:ext cx="153421" cy="971265"/>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TextBox 11">
            <a:extLst>
              <a:ext uri="{FF2B5EF4-FFF2-40B4-BE49-F238E27FC236}">
                <a16:creationId xmlns:a16="http://schemas.microsoft.com/office/drawing/2014/main" id="{3D1950AF-A022-4B88-98A7-5FDAB7C0C781}"/>
              </a:ext>
            </a:extLst>
          </p:cNvPr>
          <p:cNvSpPr txBox="1"/>
          <p:nvPr/>
        </p:nvSpPr>
        <p:spPr>
          <a:xfrm>
            <a:off x="4193074" y="6177733"/>
            <a:ext cx="478863"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2050</a:t>
            </a:r>
          </a:p>
        </p:txBody>
      </p:sp>
      <p:sp>
        <p:nvSpPr>
          <p:cNvPr id="14" name="TextBox 13">
            <a:extLst>
              <a:ext uri="{FF2B5EF4-FFF2-40B4-BE49-F238E27FC236}">
                <a16:creationId xmlns:a16="http://schemas.microsoft.com/office/drawing/2014/main" id="{926F4194-C814-4C20-B735-67D739901AE4}"/>
              </a:ext>
            </a:extLst>
          </p:cNvPr>
          <p:cNvSpPr txBox="1"/>
          <p:nvPr/>
        </p:nvSpPr>
        <p:spPr>
          <a:xfrm>
            <a:off x="1507666" y="1385422"/>
            <a:ext cx="3093831" cy="369332"/>
          </a:xfrm>
          <a:prstGeom prst="rect">
            <a:avLst/>
          </a:prstGeom>
          <a:noFill/>
        </p:spPr>
        <p:txBody>
          <a:bodyPr wrap="square">
            <a:spAutoFit/>
          </a:bodyPr>
          <a:lstStyle/>
          <a:p>
            <a:r>
              <a:rPr lang="en-GB" sz="1800" dirty="0"/>
              <a:t>SOMO35: health indicator</a:t>
            </a:r>
            <a:endParaRPr lang="nb-NO" dirty="0"/>
          </a:p>
        </p:txBody>
      </p:sp>
      <p:sp>
        <p:nvSpPr>
          <p:cNvPr id="17" name="TextBox 16">
            <a:extLst>
              <a:ext uri="{FF2B5EF4-FFF2-40B4-BE49-F238E27FC236}">
                <a16:creationId xmlns:a16="http://schemas.microsoft.com/office/drawing/2014/main" id="{1361CBB9-362C-4027-AF85-E4BD579EB3A7}"/>
              </a:ext>
            </a:extLst>
          </p:cNvPr>
          <p:cNvSpPr txBox="1"/>
          <p:nvPr/>
        </p:nvSpPr>
        <p:spPr>
          <a:xfrm>
            <a:off x="6849151" y="1403976"/>
            <a:ext cx="4318328" cy="369332"/>
          </a:xfrm>
          <a:prstGeom prst="rect">
            <a:avLst/>
          </a:prstGeom>
          <a:noFill/>
        </p:spPr>
        <p:txBody>
          <a:bodyPr wrap="square">
            <a:spAutoFit/>
          </a:bodyPr>
          <a:lstStyle/>
          <a:p>
            <a:r>
              <a:rPr lang="en-GB" sz="1800" dirty="0" err="1"/>
              <a:t>BaP</a:t>
            </a:r>
            <a:r>
              <a:rPr lang="en-GB" sz="1800" dirty="0"/>
              <a:t>: EU limit 1 ng/m</a:t>
            </a:r>
            <a:r>
              <a:rPr lang="en-GB" sz="1800" baseline="30000" dirty="0"/>
              <a:t>3</a:t>
            </a:r>
            <a:r>
              <a:rPr lang="en-GB" sz="1800" dirty="0"/>
              <a:t>, WHO 0.12 ng/m</a:t>
            </a:r>
            <a:r>
              <a:rPr lang="en-GB" sz="1800" baseline="30000" dirty="0"/>
              <a:t>3</a:t>
            </a:r>
            <a:endParaRPr lang="nb-NO" baseline="30000" dirty="0"/>
          </a:p>
        </p:txBody>
      </p:sp>
      <p:sp>
        <p:nvSpPr>
          <p:cNvPr id="18" name="Left Brace 17">
            <a:extLst>
              <a:ext uri="{FF2B5EF4-FFF2-40B4-BE49-F238E27FC236}">
                <a16:creationId xmlns:a16="http://schemas.microsoft.com/office/drawing/2014/main" id="{A0185E71-9FAD-45B4-A18C-F81A33341E74}"/>
              </a:ext>
            </a:extLst>
          </p:cNvPr>
          <p:cNvSpPr/>
          <p:nvPr/>
        </p:nvSpPr>
        <p:spPr bwMode="auto">
          <a:xfrm rot="16200000">
            <a:off x="7331444" y="5643400"/>
            <a:ext cx="153421" cy="889681"/>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72764023-FAFF-4807-A391-5EA0C48F00B7}"/>
              </a:ext>
            </a:extLst>
          </p:cNvPr>
          <p:cNvSpPr txBox="1"/>
          <p:nvPr/>
        </p:nvSpPr>
        <p:spPr>
          <a:xfrm>
            <a:off x="7010325" y="6164952"/>
            <a:ext cx="795657" cy="442035"/>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Reference</a:t>
            </a:r>
          </a:p>
          <a:p>
            <a:pPr algn="ctr"/>
            <a:r>
              <a:rPr lang="nb-NO" sz="1200" dirty="0" err="1">
                <a:solidFill>
                  <a:schemeClr val="tx1">
                    <a:lumMod val="50000"/>
                    <a:lumOff val="50000"/>
                  </a:schemeClr>
                </a:solidFill>
              </a:rPr>
              <a:t>calculation</a:t>
            </a:r>
            <a:endParaRPr lang="nb-NO" sz="1200" dirty="0">
              <a:solidFill>
                <a:schemeClr val="tx1">
                  <a:lumMod val="50000"/>
                  <a:lumOff val="50000"/>
                </a:schemeClr>
              </a:solidFill>
            </a:endParaRPr>
          </a:p>
        </p:txBody>
      </p:sp>
      <p:sp>
        <p:nvSpPr>
          <p:cNvPr id="20" name="Left Brace 19">
            <a:extLst>
              <a:ext uri="{FF2B5EF4-FFF2-40B4-BE49-F238E27FC236}">
                <a16:creationId xmlns:a16="http://schemas.microsoft.com/office/drawing/2014/main" id="{5C218FED-C135-4139-8423-E5D70779B4CB}"/>
              </a:ext>
            </a:extLst>
          </p:cNvPr>
          <p:cNvSpPr/>
          <p:nvPr/>
        </p:nvSpPr>
        <p:spPr bwMode="auto">
          <a:xfrm rot="16200000">
            <a:off x="9054561" y="5602610"/>
            <a:ext cx="153421" cy="971262"/>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08A4CEB8-2098-4BA2-977A-1AD1D850FE91}"/>
              </a:ext>
            </a:extLst>
          </p:cNvPr>
          <p:cNvSpPr txBox="1"/>
          <p:nvPr/>
        </p:nvSpPr>
        <p:spPr>
          <a:xfrm>
            <a:off x="8925001" y="6179928"/>
            <a:ext cx="412540" cy="257369"/>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2030</a:t>
            </a:r>
          </a:p>
        </p:txBody>
      </p:sp>
      <p:sp>
        <p:nvSpPr>
          <p:cNvPr id="22" name="Left Brace 21">
            <a:extLst>
              <a:ext uri="{FF2B5EF4-FFF2-40B4-BE49-F238E27FC236}">
                <a16:creationId xmlns:a16="http://schemas.microsoft.com/office/drawing/2014/main" id="{65F0A8C2-C53A-4324-A358-4F21DC951076}"/>
              </a:ext>
            </a:extLst>
          </p:cNvPr>
          <p:cNvSpPr/>
          <p:nvPr/>
        </p:nvSpPr>
        <p:spPr bwMode="auto">
          <a:xfrm rot="16200000">
            <a:off x="10226608" y="5602608"/>
            <a:ext cx="153421" cy="971265"/>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TextBox 22">
            <a:extLst>
              <a:ext uri="{FF2B5EF4-FFF2-40B4-BE49-F238E27FC236}">
                <a16:creationId xmlns:a16="http://schemas.microsoft.com/office/drawing/2014/main" id="{11867849-5E9E-46DD-8F36-CAFAD77F5ED2}"/>
              </a:ext>
            </a:extLst>
          </p:cNvPr>
          <p:cNvSpPr txBox="1"/>
          <p:nvPr/>
        </p:nvSpPr>
        <p:spPr>
          <a:xfrm>
            <a:off x="10063886" y="6177732"/>
            <a:ext cx="478863"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2050</a:t>
            </a:r>
          </a:p>
        </p:txBody>
      </p:sp>
      <p:pic>
        <p:nvPicPr>
          <p:cNvPr id="24" name="Picture 2">
            <a:extLst>
              <a:ext uri="{FF2B5EF4-FFF2-40B4-BE49-F238E27FC236}">
                <a16:creationId xmlns:a16="http://schemas.microsoft.com/office/drawing/2014/main" id="{F68FDE3D-9881-4B60-A325-2AF84F0B9FB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25" name="TextBox 24">
            <a:extLst>
              <a:ext uri="{FF2B5EF4-FFF2-40B4-BE49-F238E27FC236}">
                <a16:creationId xmlns:a16="http://schemas.microsoft.com/office/drawing/2014/main" id="{5AFDB482-554E-4300-9AC7-A352E76A449A}"/>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28973638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2734169" y="3325389"/>
            <a:ext cx="4120881" cy="369332"/>
          </a:xfrm>
        </p:spPr>
        <p:txBody>
          <a:bodyPr/>
          <a:lstStyle/>
          <a:p>
            <a:r>
              <a:rPr lang="en-GB" sz="2400" dirty="0"/>
              <a:t>Mapping and exposure</a:t>
            </a:r>
            <a:endParaRPr lang="en-GB" dirty="0">
              <a:solidFill>
                <a:srgbClr val="FF0000"/>
              </a:solidFill>
            </a:endParaRPr>
          </a:p>
        </p:txBody>
      </p:sp>
      <p:pic>
        <p:nvPicPr>
          <p:cNvPr id="2050" name="Picture 2">
            <a:extLst>
              <a:ext uri="{FF2B5EF4-FFF2-40B4-BE49-F238E27FC236}">
                <a16:creationId xmlns:a16="http://schemas.microsoft.com/office/drawing/2014/main" id="{D13B5022-0233-404A-9291-99025C0CB0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0588" y="2394809"/>
            <a:ext cx="2173236" cy="21106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B6BEF75-CC01-410E-AAC2-4FF112FA2E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540" y="2394809"/>
            <a:ext cx="2173237" cy="21125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3E9FD2F-A195-4ADB-B7EB-A43F9DD556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6" name="TextBox 5">
            <a:extLst>
              <a:ext uri="{FF2B5EF4-FFF2-40B4-BE49-F238E27FC236}">
                <a16:creationId xmlns:a16="http://schemas.microsoft.com/office/drawing/2014/main" id="{EE97FFC9-5E0B-4105-8240-3FCD7BB8950B}"/>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21957195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CC95D-DFC4-4650-83BA-BBE160B21D9F}"/>
              </a:ext>
            </a:extLst>
          </p:cNvPr>
          <p:cNvSpPr>
            <a:spLocks noGrp="1"/>
          </p:cNvSpPr>
          <p:nvPr>
            <p:ph type="title"/>
          </p:nvPr>
        </p:nvSpPr>
        <p:spPr>
          <a:xfrm>
            <a:off x="380326" y="251012"/>
            <a:ext cx="10033455" cy="369332"/>
          </a:xfrm>
        </p:spPr>
        <p:txBody>
          <a:bodyPr/>
          <a:lstStyle/>
          <a:p>
            <a:r>
              <a:rPr lang="en-GB" sz="2400" dirty="0"/>
              <a:t>Explanation of the source contributions in EMEP and </a:t>
            </a:r>
            <a:r>
              <a:rPr lang="en-GB" sz="2400" dirty="0" err="1"/>
              <a:t>uEMEP</a:t>
            </a:r>
            <a:endParaRPr lang="en-GB" dirty="0">
              <a:solidFill>
                <a:srgbClr val="FF0000"/>
              </a:solidFill>
            </a:endParaRPr>
          </a:p>
        </p:txBody>
      </p:sp>
      <p:sp>
        <p:nvSpPr>
          <p:cNvPr id="6" name="Content Placeholder 1">
            <a:extLst>
              <a:ext uri="{FF2B5EF4-FFF2-40B4-BE49-F238E27FC236}">
                <a16:creationId xmlns:a16="http://schemas.microsoft.com/office/drawing/2014/main" id="{B097C098-2EFC-4486-8F74-A9D4837E778A}"/>
              </a:ext>
            </a:extLst>
          </p:cNvPr>
          <p:cNvSpPr>
            <a:spLocks noGrp="1"/>
          </p:cNvSpPr>
          <p:nvPr>
            <p:ph idx="1"/>
          </p:nvPr>
        </p:nvSpPr>
        <p:spPr>
          <a:xfrm>
            <a:off x="4133066" y="2154999"/>
            <a:ext cx="5246571" cy="4001048"/>
          </a:xfrm>
        </p:spPr>
        <p:txBody>
          <a:bodyPr/>
          <a:lstStyle/>
          <a:p>
            <a:r>
              <a:rPr lang="en-GB" sz="1400" dirty="0"/>
              <a:t>Local downscaled </a:t>
            </a:r>
            <a:r>
              <a:rPr lang="en-GB" sz="1400" dirty="0" err="1"/>
              <a:t>uEMEP</a:t>
            </a:r>
            <a:r>
              <a:rPr lang="en-GB" sz="1400" dirty="0"/>
              <a:t> </a:t>
            </a:r>
          </a:p>
          <a:p>
            <a:pPr lvl="1"/>
            <a:r>
              <a:rPr lang="en-GB" sz="1200" dirty="0"/>
              <a:t>Downscaled source contributions from within a ± 0.1</a:t>
            </a:r>
            <a:r>
              <a:rPr lang="en-GB" sz="1200" baseline="30000" dirty="0"/>
              <a:t>o</a:t>
            </a:r>
            <a:r>
              <a:rPr lang="en-GB" sz="1200" dirty="0"/>
              <a:t> window around the calculation point</a:t>
            </a:r>
          </a:p>
          <a:p>
            <a:pPr lvl="1"/>
            <a:r>
              <a:rPr lang="en-GB" sz="1200" dirty="0"/>
              <a:t>The major source for primary PM</a:t>
            </a:r>
            <a:r>
              <a:rPr lang="en-GB" sz="1200" baseline="-25000" dirty="0"/>
              <a:t>2.5</a:t>
            </a:r>
            <a:r>
              <a:rPr lang="en-GB" sz="1200" dirty="0"/>
              <a:t> is residential combustion</a:t>
            </a:r>
            <a:endParaRPr lang="en-GB" sz="1400" dirty="0"/>
          </a:p>
          <a:p>
            <a:endParaRPr lang="en-GB" sz="1400" dirty="0"/>
          </a:p>
          <a:p>
            <a:r>
              <a:rPr lang="en-GB" sz="1400" dirty="0"/>
              <a:t>Local EMEP</a:t>
            </a:r>
          </a:p>
          <a:p>
            <a:pPr lvl="1"/>
            <a:r>
              <a:rPr lang="en-GB" sz="1200" dirty="0"/>
              <a:t>Tracked EMEP contributions from within a ± 0.4</a:t>
            </a:r>
            <a:r>
              <a:rPr lang="en-GB" sz="1200" baseline="30000" dirty="0"/>
              <a:t>o</a:t>
            </a:r>
            <a:r>
              <a:rPr lang="en-GB" sz="1200" dirty="0"/>
              <a:t> window around the calculation point, in addition to any downscaling</a:t>
            </a:r>
          </a:p>
          <a:p>
            <a:pPr lvl="1"/>
            <a:r>
              <a:rPr lang="en-GB" sz="1200" dirty="0"/>
              <a:t>Roughly 2/3 of all primary PM</a:t>
            </a:r>
            <a:r>
              <a:rPr lang="en-GB" sz="1200" baseline="-25000" dirty="0"/>
              <a:t>2.5</a:t>
            </a:r>
            <a:r>
              <a:rPr lang="en-GB" sz="1200" dirty="0"/>
              <a:t> comes from within this local region</a:t>
            </a:r>
            <a:endParaRPr lang="en-GB" sz="1400" dirty="0"/>
          </a:p>
          <a:p>
            <a:endParaRPr lang="en-GB" sz="1400" dirty="0"/>
          </a:p>
          <a:p>
            <a:r>
              <a:rPr lang="en-GB" sz="1400" dirty="0"/>
              <a:t>Non-local EMEP species</a:t>
            </a:r>
          </a:p>
          <a:p>
            <a:pPr lvl="1"/>
            <a:r>
              <a:rPr lang="en-GB" sz="1200" dirty="0"/>
              <a:t>Non-local PM</a:t>
            </a:r>
            <a:r>
              <a:rPr lang="en-GB" sz="1200" baseline="-25000" dirty="0"/>
              <a:t>2.5</a:t>
            </a:r>
            <a:r>
              <a:rPr lang="en-GB" sz="1200" dirty="0"/>
              <a:t> species are from outside this ± 0.4</a:t>
            </a:r>
            <a:r>
              <a:rPr lang="en-GB" sz="1200" baseline="30000" dirty="0"/>
              <a:t>o</a:t>
            </a:r>
            <a:r>
              <a:rPr lang="en-GB" sz="1200" dirty="0"/>
              <a:t> region </a:t>
            </a:r>
          </a:p>
          <a:p>
            <a:pPr lvl="1"/>
            <a:r>
              <a:rPr lang="en-GB" sz="1200" dirty="0"/>
              <a:t>Major natural source contributions are dust and sea salt</a:t>
            </a:r>
          </a:p>
          <a:p>
            <a:pPr lvl="1"/>
            <a:r>
              <a:rPr lang="en-GB" sz="1200" dirty="0"/>
              <a:t>Secondary PM</a:t>
            </a:r>
            <a:r>
              <a:rPr lang="en-GB" sz="1200" baseline="-25000" dirty="0"/>
              <a:t>2.5</a:t>
            </a:r>
            <a:r>
              <a:rPr lang="en-GB" sz="1200" dirty="0"/>
              <a:t> makes up the majority of non-local contributions</a:t>
            </a:r>
          </a:p>
        </p:txBody>
      </p:sp>
      <p:grpSp>
        <p:nvGrpSpPr>
          <p:cNvPr id="9" name="Group 8">
            <a:extLst>
              <a:ext uri="{FF2B5EF4-FFF2-40B4-BE49-F238E27FC236}">
                <a16:creationId xmlns:a16="http://schemas.microsoft.com/office/drawing/2014/main" id="{E251D3D7-1234-4790-BC98-F6834E1A4DB2}"/>
              </a:ext>
            </a:extLst>
          </p:cNvPr>
          <p:cNvGrpSpPr/>
          <p:nvPr/>
        </p:nvGrpSpPr>
        <p:grpSpPr>
          <a:xfrm>
            <a:off x="9426833" y="1166494"/>
            <a:ext cx="2564821" cy="4989553"/>
            <a:chOff x="5595391" y="1166494"/>
            <a:chExt cx="2564821" cy="4989553"/>
          </a:xfrm>
        </p:grpSpPr>
        <p:grpSp>
          <p:nvGrpSpPr>
            <p:cNvPr id="16" name="Group 15">
              <a:extLst>
                <a:ext uri="{FF2B5EF4-FFF2-40B4-BE49-F238E27FC236}">
                  <a16:creationId xmlns:a16="http://schemas.microsoft.com/office/drawing/2014/main" id="{AFB2051A-A681-44F3-A3EA-C1D6F73910FA}"/>
                </a:ext>
              </a:extLst>
            </p:cNvPr>
            <p:cNvGrpSpPr/>
            <p:nvPr/>
          </p:nvGrpSpPr>
          <p:grpSpPr>
            <a:xfrm>
              <a:off x="5595391" y="2110637"/>
              <a:ext cx="272929" cy="3944308"/>
              <a:chOff x="9859058" y="3185485"/>
              <a:chExt cx="272929" cy="3944308"/>
            </a:xfrm>
          </p:grpSpPr>
          <p:sp>
            <p:nvSpPr>
              <p:cNvPr id="17" name="Left Brace 16">
                <a:extLst>
                  <a:ext uri="{FF2B5EF4-FFF2-40B4-BE49-F238E27FC236}">
                    <a16:creationId xmlns:a16="http://schemas.microsoft.com/office/drawing/2014/main" id="{0B0683F5-F2C0-4ABB-B841-49A5C43773F2}"/>
                  </a:ext>
                </a:extLst>
              </p:cNvPr>
              <p:cNvSpPr/>
              <p:nvPr/>
            </p:nvSpPr>
            <p:spPr bwMode="auto">
              <a:xfrm>
                <a:off x="9859142" y="3185485"/>
                <a:ext cx="272845" cy="1080624"/>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Left Brace 20">
                <a:extLst>
                  <a:ext uri="{FF2B5EF4-FFF2-40B4-BE49-F238E27FC236}">
                    <a16:creationId xmlns:a16="http://schemas.microsoft.com/office/drawing/2014/main" id="{5DD2CACE-10F2-42A6-A180-CD4C4334E9C3}"/>
                  </a:ext>
                </a:extLst>
              </p:cNvPr>
              <p:cNvSpPr/>
              <p:nvPr/>
            </p:nvSpPr>
            <p:spPr bwMode="auto">
              <a:xfrm>
                <a:off x="9859142" y="4314490"/>
                <a:ext cx="272845" cy="1463231"/>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Left Brace 21">
                <a:extLst>
                  <a:ext uri="{FF2B5EF4-FFF2-40B4-BE49-F238E27FC236}">
                    <a16:creationId xmlns:a16="http://schemas.microsoft.com/office/drawing/2014/main" id="{BE5B40AE-AC32-411F-9B23-88B79F23F7E5}"/>
                  </a:ext>
                </a:extLst>
              </p:cNvPr>
              <p:cNvSpPr/>
              <p:nvPr/>
            </p:nvSpPr>
            <p:spPr bwMode="auto">
              <a:xfrm>
                <a:off x="9859058" y="5851463"/>
                <a:ext cx="272845" cy="127833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grpSp>
        <p:pic>
          <p:nvPicPr>
            <p:cNvPr id="23" name="Picture 22">
              <a:extLst>
                <a:ext uri="{FF2B5EF4-FFF2-40B4-BE49-F238E27FC236}">
                  <a16:creationId xmlns:a16="http://schemas.microsoft.com/office/drawing/2014/main" id="{A2F3A11A-5CB4-4313-847A-78C7208807A3}"/>
                </a:ext>
              </a:extLst>
            </p:cNvPr>
            <p:cNvPicPr>
              <a:picLocks noChangeAspect="1"/>
            </p:cNvPicPr>
            <p:nvPr/>
          </p:nvPicPr>
          <p:blipFill rotWithShape="1">
            <a:blip r:embed="rId2"/>
            <a:srcRect l="89001" t="15155"/>
            <a:stretch/>
          </p:blipFill>
          <p:spPr>
            <a:xfrm>
              <a:off x="5915438" y="1222915"/>
              <a:ext cx="2134809" cy="4933132"/>
            </a:xfrm>
            <a:prstGeom prst="rect">
              <a:avLst/>
            </a:prstGeom>
          </p:spPr>
        </p:pic>
        <p:sp>
          <p:nvSpPr>
            <p:cNvPr id="5" name="Rectangle 4">
              <a:extLst>
                <a:ext uri="{FF2B5EF4-FFF2-40B4-BE49-F238E27FC236}">
                  <a16:creationId xmlns:a16="http://schemas.microsoft.com/office/drawing/2014/main" id="{72707B56-B837-4830-A432-02D9AE3BCA3A}"/>
                </a:ext>
              </a:extLst>
            </p:cNvPr>
            <p:cNvSpPr/>
            <p:nvPr/>
          </p:nvSpPr>
          <p:spPr bwMode="auto">
            <a:xfrm>
              <a:off x="5868236" y="1166494"/>
              <a:ext cx="2291976" cy="889455"/>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nb-NO" sz="1400" b="0"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a16="http://schemas.microsoft.com/office/drawing/2014/main" id="{D9311DDB-349C-4254-A954-EE0DC4B9713B}"/>
                </a:ext>
              </a:extLst>
            </p:cNvPr>
            <p:cNvCxnSpPr>
              <a:cxnSpLocks/>
            </p:cNvCxnSpPr>
            <p:nvPr/>
          </p:nvCxnSpPr>
          <p:spPr bwMode="auto">
            <a:xfrm>
              <a:off x="5961389" y="2069866"/>
              <a:ext cx="2032481" cy="0"/>
            </a:xfrm>
            <a:prstGeom prst="line">
              <a:avLst/>
            </a:prstGeom>
            <a:ln>
              <a:solidFill>
                <a:schemeClr val="bg2">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B34CD7AD-D5FE-4DD1-9FFF-688B6550E677}"/>
              </a:ext>
            </a:extLst>
          </p:cNvPr>
          <p:cNvGrpSpPr/>
          <p:nvPr/>
        </p:nvGrpSpPr>
        <p:grpSpPr>
          <a:xfrm>
            <a:off x="226627" y="2055949"/>
            <a:ext cx="3774330" cy="4086181"/>
            <a:chOff x="8160212" y="2049770"/>
            <a:chExt cx="3774330" cy="4086181"/>
          </a:xfrm>
        </p:grpSpPr>
        <p:grpSp>
          <p:nvGrpSpPr>
            <p:cNvPr id="2" name="Group 1">
              <a:extLst>
                <a:ext uri="{FF2B5EF4-FFF2-40B4-BE49-F238E27FC236}">
                  <a16:creationId xmlns:a16="http://schemas.microsoft.com/office/drawing/2014/main" id="{D229D5C9-CB5E-4961-9AC5-7662A5A105BB}"/>
                </a:ext>
              </a:extLst>
            </p:cNvPr>
            <p:cNvGrpSpPr/>
            <p:nvPr/>
          </p:nvGrpSpPr>
          <p:grpSpPr>
            <a:xfrm>
              <a:off x="8160212" y="2049770"/>
              <a:ext cx="3774330" cy="4086181"/>
              <a:chOff x="8160212" y="2049770"/>
              <a:chExt cx="3774330" cy="4086181"/>
            </a:xfrm>
          </p:grpSpPr>
          <p:pic>
            <p:nvPicPr>
              <p:cNvPr id="4" name="Picture 3">
                <a:extLst>
                  <a:ext uri="{FF2B5EF4-FFF2-40B4-BE49-F238E27FC236}">
                    <a16:creationId xmlns:a16="http://schemas.microsoft.com/office/drawing/2014/main" id="{D4BB3A27-E8E8-4EE8-9061-965FB7373F32}"/>
                  </a:ext>
                </a:extLst>
              </p:cNvPr>
              <p:cNvPicPr>
                <a:picLocks noChangeAspect="1"/>
              </p:cNvPicPr>
              <p:nvPr/>
            </p:nvPicPr>
            <p:blipFill>
              <a:blip r:embed="rId3"/>
              <a:stretch>
                <a:fillRect/>
              </a:stretch>
            </p:blipFill>
            <p:spPr>
              <a:xfrm>
                <a:off x="8160212" y="2049770"/>
                <a:ext cx="3774330" cy="4086181"/>
              </a:xfrm>
              <a:prstGeom prst="rect">
                <a:avLst/>
              </a:prstGeom>
            </p:spPr>
          </p:pic>
          <p:sp>
            <p:nvSpPr>
              <p:cNvPr id="24" name="TextBox 23">
                <a:extLst>
                  <a:ext uri="{FF2B5EF4-FFF2-40B4-BE49-F238E27FC236}">
                    <a16:creationId xmlns:a16="http://schemas.microsoft.com/office/drawing/2014/main" id="{72213797-5206-4743-BC42-01DB3CB9E144}"/>
                  </a:ext>
                </a:extLst>
              </p:cNvPr>
              <p:cNvSpPr txBox="1"/>
              <p:nvPr/>
            </p:nvSpPr>
            <p:spPr>
              <a:xfrm>
                <a:off x="8232112" y="2154999"/>
                <a:ext cx="992274" cy="307777"/>
              </a:xfrm>
              <a:prstGeom prst="rect">
                <a:avLst/>
              </a:prstGeom>
              <a:noFill/>
            </p:spPr>
            <p:txBody>
              <a:bodyPr wrap="square">
                <a:spAutoFit/>
              </a:bodyPr>
              <a:lstStyle/>
              <a:p>
                <a:r>
                  <a:rPr lang="en-GB" sz="1400" dirty="0" err="1"/>
                  <a:t>uEMEP</a:t>
                </a:r>
                <a:endParaRPr lang="nb-NO" sz="1400" dirty="0"/>
              </a:p>
            </p:txBody>
          </p:sp>
          <p:sp>
            <p:nvSpPr>
              <p:cNvPr id="25" name="TextBox 24">
                <a:extLst>
                  <a:ext uri="{FF2B5EF4-FFF2-40B4-BE49-F238E27FC236}">
                    <a16:creationId xmlns:a16="http://schemas.microsoft.com/office/drawing/2014/main" id="{D5ED787D-2B6C-44BE-8F78-DCE235F3154F}"/>
                  </a:ext>
                </a:extLst>
              </p:cNvPr>
              <p:cNvSpPr txBox="1"/>
              <p:nvPr/>
            </p:nvSpPr>
            <p:spPr>
              <a:xfrm>
                <a:off x="11054361" y="2154999"/>
                <a:ext cx="880181" cy="307777"/>
              </a:xfrm>
              <a:prstGeom prst="rect">
                <a:avLst/>
              </a:prstGeom>
              <a:noFill/>
            </p:spPr>
            <p:txBody>
              <a:bodyPr wrap="square">
                <a:spAutoFit/>
              </a:bodyPr>
              <a:lstStyle/>
              <a:p>
                <a:r>
                  <a:rPr lang="en-GB" sz="1400" dirty="0"/>
                  <a:t>EMEP</a:t>
                </a:r>
                <a:endParaRPr lang="nb-NO" sz="1400" dirty="0"/>
              </a:p>
            </p:txBody>
          </p:sp>
        </p:grpSp>
        <p:cxnSp>
          <p:nvCxnSpPr>
            <p:cNvPr id="13" name="Straight Connector 12">
              <a:extLst>
                <a:ext uri="{FF2B5EF4-FFF2-40B4-BE49-F238E27FC236}">
                  <a16:creationId xmlns:a16="http://schemas.microsoft.com/office/drawing/2014/main" id="{2E850EE8-DAAA-42CD-A472-013DFB212717}"/>
                </a:ext>
              </a:extLst>
            </p:cNvPr>
            <p:cNvCxnSpPr>
              <a:cxnSpLocks/>
            </p:cNvCxnSpPr>
            <p:nvPr/>
          </p:nvCxnSpPr>
          <p:spPr bwMode="auto">
            <a:xfrm>
              <a:off x="10098889" y="2049770"/>
              <a:ext cx="0" cy="4086181"/>
            </a:xfrm>
            <a:prstGeom prst="line">
              <a:avLst/>
            </a:prstGeom>
            <a:solidFill>
              <a:schemeClr val="bg1"/>
            </a:solidFill>
            <a:ln w="6350" cap="flat" cmpd="sng" algn="ctr">
              <a:solidFill>
                <a:schemeClr val="accent2"/>
              </a:solidFill>
              <a:prstDash val="solid"/>
              <a:round/>
              <a:headEnd type="none" w="med" len="med"/>
              <a:tailEnd type="none" w="med" len="med"/>
            </a:ln>
            <a:effectLst/>
          </p:spPr>
        </p:cxnSp>
      </p:grpSp>
      <p:cxnSp>
        <p:nvCxnSpPr>
          <p:cNvPr id="11" name="Straight Arrow Connector 10">
            <a:extLst>
              <a:ext uri="{FF2B5EF4-FFF2-40B4-BE49-F238E27FC236}">
                <a16:creationId xmlns:a16="http://schemas.microsoft.com/office/drawing/2014/main" id="{492C1708-1287-45E7-8748-CF3213DA6619}"/>
              </a:ext>
            </a:extLst>
          </p:cNvPr>
          <p:cNvCxnSpPr>
            <a:cxnSpLocks/>
          </p:cNvCxnSpPr>
          <p:nvPr/>
        </p:nvCxnSpPr>
        <p:spPr bwMode="auto">
          <a:xfrm flipH="1">
            <a:off x="2376152" y="2414789"/>
            <a:ext cx="1709634" cy="1378039"/>
          </a:xfrm>
          <a:prstGeom prst="straightConnector1">
            <a:avLst/>
          </a:prstGeom>
          <a:solidFill>
            <a:schemeClr val="bg1"/>
          </a:solidFill>
          <a:ln w="6350" cap="flat" cmpd="sng" algn="ctr">
            <a:solidFill>
              <a:schemeClr val="accent2"/>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AC1D6C4E-05E2-49BF-8965-D639398EC082}"/>
              </a:ext>
            </a:extLst>
          </p:cNvPr>
          <p:cNvCxnSpPr>
            <a:cxnSpLocks/>
          </p:cNvCxnSpPr>
          <p:nvPr/>
        </p:nvCxnSpPr>
        <p:spPr bwMode="auto">
          <a:xfrm flipH="1">
            <a:off x="2975020" y="3689481"/>
            <a:ext cx="1110766" cy="760170"/>
          </a:xfrm>
          <a:prstGeom prst="straightConnector1">
            <a:avLst/>
          </a:prstGeom>
          <a:solidFill>
            <a:schemeClr val="bg1"/>
          </a:solidFill>
          <a:ln w="6350" cap="flat" cmpd="sng" algn="ctr">
            <a:solidFill>
              <a:schemeClr val="accent2"/>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AB060E24-4BDC-48BE-9FB4-5F0AC2EECB3A}"/>
              </a:ext>
            </a:extLst>
          </p:cNvPr>
          <p:cNvCxnSpPr>
            <a:cxnSpLocks/>
          </p:cNvCxnSpPr>
          <p:nvPr/>
        </p:nvCxnSpPr>
        <p:spPr bwMode="auto">
          <a:xfrm flipH="1">
            <a:off x="3451538" y="5035639"/>
            <a:ext cx="634248" cy="283926"/>
          </a:xfrm>
          <a:prstGeom prst="straightConnector1">
            <a:avLst/>
          </a:prstGeom>
          <a:solidFill>
            <a:schemeClr val="bg1"/>
          </a:solidFill>
          <a:ln w="6350" cap="flat" cmpd="sng" algn="ctr">
            <a:solidFill>
              <a:schemeClr val="accent2"/>
            </a:solidFill>
            <a:prstDash val="solid"/>
            <a:round/>
            <a:headEnd type="none" w="med" len="med"/>
            <a:tailEnd type="triangle"/>
          </a:ln>
          <a:effectLst/>
        </p:spPr>
      </p:cxnSp>
      <p:pic>
        <p:nvPicPr>
          <p:cNvPr id="27" name="Picture 2">
            <a:extLst>
              <a:ext uri="{FF2B5EF4-FFF2-40B4-BE49-F238E27FC236}">
                <a16:creationId xmlns:a16="http://schemas.microsoft.com/office/drawing/2014/main" id="{28037393-EE8F-4FFD-9D4D-68838E8172B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28" name="TextBox 27">
            <a:extLst>
              <a:ext uri="{FF2B5EF4-FFF2-40B4-BE49-F238E27FC236}">
                <a16:creationId xmlns:a16="http://schemas.microsoft.com/office/drawing/2014/main" id="{B31CFC09-CA9F-4E69-B143-A22C05FBCA84}"/>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14842184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CC95D-DFC4-4650-83BA-BBE160B21D9F}"/>
              </a:ext>
            </a:extLst>
          </p:cNvPr>
          <p:cNvSpPr>
            <a:spLocks noGrp="1"/>
          </p:cNvSpPr>
          <p:nvPr>
            <p:ph type="title"/>
          </p:nvPr>
        </p:nvSpPr>
        <p:spPr>
          <a:xfrm>
            <a:off x="380326" y="251012"/>
            <a:ext cx="10033455" cy="369332"/>
          </a:xfrm>
        </p:spPr>
        <p:txBody>
          <a:bodyPr/>
          <a:lstStyle/>
          <a:p>
            <a:r>
              <a:rPr lang="en-GB" sz="2400" dirty="0"/>
              <a:t>EMEP: Baseline 2020 annual mean PM</a:t>
            </a:r>
            <a:r>
              <a:rPr lang="en-GB" sz="2400" baseline="-25000" dirty="0"/>
              <a:t>2.5</a:t>
            </a:r>
            <a:endParaRPr lang="en-GB" dirty="0">
              <a:solidFill>
                <a:srgbClr val="FF0000"/>
              </a:solidFill>
            </a:endParaRPr>
          </a:p>
        </p:txBody>
      </p:sp>
      <p:sp>
        <p:nvSpPr>
          <p:cNvPr id="12" name="Content Placeholder 7"/>
          <p:cNvSpPr txBox="1">
            <a:spLocks/>
          </p:cNvSpPr>
          <p:nvPr/>
        </p:nvSpPr>
        <p:spPr bwMode="auto">
          <a:xfrm>
            <a:off x="380326" y="2012814"/>
            <a:ext cx="2079707" cy="1231106"/>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exposed</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above</a:t>
            </a:r>
            <a:r>
              <a:rPr kumimoji="0" lang="nb-NO" sz="1800" b="0" i="0" u="none" strike="noStrike" kern="0" cap="none" spc="0" normalizeH="0" baseline="0" noProof="0" dirty="0">
                <a:ln>
                  <a:noFill/>
                </a:ln>
                <a:solidFill>
                  <a:srgbClr val="000000"/>
                </a:solidFill>
                <a:effectLst/>
                <a:uLnTx/>
                <a:uFillTx/>
                <a:latin typeface="Arial"/>
                <a:ea typeface="+mn-ea"/>
                <a:cs typeface="+mn-cs"/>
              </a:rPr>
              <a:t> a given </a:t>
            </a:r>
            <a:r>
              <a:rPr kumimoji="0" lang="nb-NO" sz="1800" b="0" i="0" u="none" strike="noStrike" kern="0" cap="none" spc="0" normalizeH="0" baseline="0" noProof="0" dirty="0" err="1">
                <a:ln>
                  <a:noFill/>
                </a:ln>
                <a:solidFill>
                  <a:srgbClr val="000000"/>
                </a:solidFill>
                <a:effectLst/>
                <a:uLnTx/>
                <a:uFillTx/>
                <a:latin typeface="Arial"/>
                <a:ea typeface="+mn-ea"/>
                <a:cs typeface="+mn-cs"/>
              </a:rPr>
              <a:t>concentration</a:t>
            </a:r>
            <a:r>
              <a:rPr lang="nb-NO" kern="0" noProof="0" dirty="0">
                <a:latin typeface="Arial"/>
              </a:rPr>
              <a:t>      </a:t>
            </a:r>
            <a:r>
              <a:rPr kumimoji="0" lang="nb-NO" sz="1800" b="0" i="0" u="none" strike="noStrike" kern="0" cap="none" spc="0" normalizeH="0" baseline="0" noProof="0" dirty="0">
                <a:ln>
                  <a:noFill/>
                </a:ln>
                <a:solidFill>
                  <a:srgbClr val="000000"/>
                </a:solidFill>
                <a:effectLst/>
                <a:uLnTx/>
                <a:uFillTx/>
                <a:latin typeface="Arial"/>
                <a:ea typeface="+mn-ea"/>
                <a:cs typeface="+mn-cs"/>
              </a:rPr>
              <a:t>(log </a:t>
            </a:r>
            <a:r>
              <a:rPr kumimoji="0" lang="nb-NO" sz="1800" b="0" i="0" u="none" strike="noStrike" kern="0" cap="none" spc="0" normalizeH="0" baseline="0" noProof="0" dirty="0" err="1">
                <a:ln>
                  <a:noFill/>
                </a:ln>
                <a:solidFill>
                  <a:srgbClr val="000000"/>
                </a:solidFill>
                <a:effectLst/>
                <a:uLnTx/>
                <a:uFillTx/>
                <a:latin typeface="Arial"/>
                <a:ea typeface="+mn-ea"/>
                <a:cs typeface="+mn-cs"/>
              </a:rPr>
              <a:t>scale</a:t>
            </a:r>
            <a:r>
              <a:rPr kumimoji="0" lang="nb-NO" sz="1800" b="0" i="0" u="none" strike="noStrike" kern="0" cap="none" spc="0" normalizeH="0" baseline="0" noProof="0" dirty="0">
                <a:ln>
                  <a:noFill/>
                </a:ln>
                <a:solidFill>
                  <a:srgbClr val="000000"/>
                </a:solidFill>
                <a:effectLst/>
                <a:uLnTx/>
                <a:uFillTx/>
                <a:latin typeface="Arial"/>
                <a:ea typeface="+mn-ea"/>
                <a:cs typeface="+mn-cs"/>
              </a:rPr>
              <a:t>)</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Content Placeholder 7"/>
          <p:cNvSpPr txBox="1">
            <a:spLocks/>
          </p:cNvSpPr>
          <p:nvPr/>
        </p:nvSpPr>
        <p:spPr bwMode="auto">
          <a:xfrm>
            <a:off x="380326" y="4423636"/>
            <a:ext cx="2146365" cy="821815"/>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exposure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distribution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source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contribution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D8C99925-A306-4CD1-97DF-D2341BCD0E96}"/>
              </a:ext>
            </a:extLst>
          </p:cNvPr>
          <p:cNvPicPr>
            <a:picLocks noChangeAspect="1"/>
          </p:cNvPicPr>
          <p:nvPr/>
        </p:nvPicPr>
        <p:blipFill>
          <a:blip r:embed="rId2"/>
          <a:stretch>
            <a:fillRect/>
          </a:stretch>
        </p:blipFill>
        <p:spPr>
          <a:xfrm>
            <a:off x="2529722" y="1430249"/>
            <a:ext cx="9592752" cy="5180086"/>
          </a:xfrm>
          <a:prstGeom prst="rect">
            <a:avLst/>
          </a:prstGeom>
        </p:spPr>
      </p:pic>
      <p:pic>
        <p:nvPicPr>
          <p:cNvPr id="6" name="Picture 2">
            <a:extLst>
              <a:ext uri="{FF2B5EF4-FFF2-40B4-BE49-F238E27FC236}">
                <a16:creationId xmlns:a16="http://schemas.microsoft.com/office/drawing/2014/main" id="{E928776C-4D90-4994-86E1-794C57DB039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7" name="TextBox 6">
            <a:extLst>
              <a:ext uri="{FF2B5EF4-FFF2-40B4-BE49-F238E27FC236}">
                <a16:creationId xmlns:a16="http://schemas.microsoft.com/office/drawing/2014/main" id="{694112C9-AC30-44BC-9259-5AA7F6B9C65E}"/>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3823547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CC95D-DFC4-4650-83BA-BBE160B21D9F}"/>
              </a:ext>
            </a:extLst>
          </p:cNvPr>
          <p:cNvSpPr>
            <a:spLocks noGrp="1"/>
          </p:cNvSpPr>
          <p:nvPr>
            <p:ph type="title"/>
          </p:nvPr>
        </p:nvSpPr>
        <p:spPr>
          <a:xfrm>
            <a:off x="380326" y="251012"/>
            <a:ext cx="10033455" cy="369332"/>
          </a:xfrm>
        </p:spPr>
        <p:txBody>
          <a:bodyPr/>
          <a:lstStyle/>
          <a:p>
            <a:r>
              <a:rPr lang="en-GB" sz="2400" dirty="0" err="1"/>
              <a:t>uEMEP</a:t>
            </a:r>
            <a:r>
              <a:rPr lang="en-GB" sz="2400" dirty="0"/>
              <a:t>: Baseline 2020 annual mean PM</a:t>
            </a:r>
            <a:r>
              <a:rPr lang="en-GB" sz="2400" baseline="-25000" dirty="0"/>
              <a:t>2.5</a:t>
            </a:r>
            <a:endParaRPr lang="en-GB" dirty="0">
              <a:solidFill>
                <a:srgbClr val="FF0000"/>
              </a:solidFill>
            </a:endParaRPr>
          </a:p>
        </p:txBody>
      </p:sp>
      <p:sp>
        <p:nvSpPr>
          <p:cNvPr id="12" name="Content Placeholder 7"/>
          <p:cNvSpPr txBox="1">
            <a:spLocks/>
          </p:cNvSpPr>
          <p:nvPr/>
        </p:nvSpPr>
        <p:spPr bwMode="auto">
          <a:xfrm>
            <a:off x="380326" y="2012814"/>
            <a:ext cx="2079707" cy="1231106"/>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exposed</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above</a:t>
            </a:r>
            <a:r>
              <a:rPr kumimoji="0" lang="nb-NO" sz="1800" b="0" i="0" u="none" strike="noStrike" kern="0" cap="none" spc="0" normalizeH="0" baseline="0" noProof="0" dirty="0">
                <a:ln>
                  <a:noFill/>
                </a:ln>
                <a:solidFill>
                  <a:srgbClr val="000000"/>
                </a:solidFill>
                <a:effectLst/>
                <a:uLnTx/>
                <a:uFillTx/>
                <a:latin typeface="Arial"/>
                <a:ea typeface="+mn-ea"/>
                <a:cs typeface="+mn-cs"/>
              </a:rPr>
              <a:t> a given </a:t>
            </a:r>
            <a:r>
              <a:rPr kumimoji="0" lang="nb-NO" sz="1800" b="0" i="0" u="none" strike="noStrike" kern="0" cap="none" spc="0" normalizeH="0" baseline="0" noProof="0" dirty="0" err="1">
                <a:ln>
                  <a:noFill/>
                </a:ln>
                <a:solidFill>
                  <a:srgbClr val="000000"/>
                </a:solidFill>
                <a:effectLst/>
                <a:uLnTx/>
                <a:uFillTx/>
                <a:latin typeface="Arial"/>
                <a:ea typeface="+mn-ea"/>
                <a:cs typeface="+mn-cs"/>
              </a:rPr>
              <a:t>concentration</a:t>
            </a:r>
            <a:r>
              <a:rPr lang="nb-NO" kern="0" noProof="0" dirty="0">
                <a:latin typeface="Arial"/>
              </a:rPr>
              <a:t>      </a:t>
            </a:r>
            <a:r>
              <a:rPr kumimoji="0" lang="nb-NO" sz="1800" b="0" i="0" u="none" strike="noStrike" kern="0" cap="none" spc="0" normalizeH="0" baseline="0" noProof="0" dirty="0">
                <a:ln>
                  <a:noFill/>
                </a:ln>
                <a:solidFill>
                  <a:srgbClr val="000000"/>
                </a:solidFill>
                <a:effectLst/>
                <a:uLnTx/>
                <a:uFillTx/>
                <a:latin typeface="Arial"/>
                <a:ea typeface="+mn-ea"/>
                <a:cs typeface="+mn-cs"/>
              </a:rPr>
              <a:t>(log </a:t>
            </a:r>
            <a:r>
              <a:rPr kumimoji="0" lang="nb-NO" sz="1800" b="0" i="0" u="none" strike="noStrike" kern="0" cap="none" spc="0" normalizeH="0" baseline="0" noProof="0" dirty="0" err="1">
                <a:ln>
                  <a:noFill/>
                </a:ln>
                <a:solidFill>
                  <a:srgbClr val="000000"/>
                </a:solidFill>
                <a:effectLst/>
                <a:uLnTx/>
                <a:uFillTx/>
                <a:latin typeface="Arial"/>
                <a:ea typeface="+mn-ea"/>
                <a:cs typeface="+mn-cs"/>
              </a:rPr>
              <a:t>scale</a:t>
            </a:r>
            <a:r>
              <a:rPr kumimoji="0" lang="nb-NO" sz="1800" b="0" i="0" u="none" strike="noStrike" kern="0" cap="none" spc="0" normalizeH="0" baseline="0" noProof="0" dirty="0">
                <a:ln>
                  <a:noFill/>
                </a:ln>
                <a:solidFill>
                  <a:srgbClr val="000000"/>
                </a:solidFill>
                <a:effectLst/>
                <a:uLnTx/>
                <a:uFillTx/>
                <a:latin typeface="Arial"/>
                <a:ea typeface="+mn-ea"/>
                <a:cs typeface="+mn-cs"/>
              </a:rPr>
              <a:t>)</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Content Placeholder 7"/>
          <p:cNvSpPr txBox="1">
            <a:spLocks/>
          </p:cNvSpPr>
          <p:nvPr/>
        </p:nvSpPr>
        <p:spPr bwMode="auto">
          <a:xfrm>
            <a:off x="380326" y="4423636"/>
            <a:ext cx="2146365" cy="821815"/>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exposure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distribution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source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contribution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3074" name="Picture 2">
            <a:extLst>
              <a:ext uri="{FF2B5EF4-FFF2-40B4-BE49-F238E27FC236}">
                <a16:creationId xmlns:a16="http://schemas.microsoft.com/office/drawing/2014/main" id="{849A5ADD-CE99-4169-BFBF-48E7166FF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590" y="1430249"/>
            <a:ext cx="9587016" cy="5176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3C53751-27A5-4735-BBC8-89DE9AB31AF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7" name="TextBox 6">
            <a:extLst>
              <a:ext uri="{FF2B5EF4-FFF2-40B4-BE49-F238E27FC236}">
                <a16:creationId xmlns:a16="http://schemas.microsoft.com/office/drawing/2014/main" id="{B37B24EE-D9AE-4759-B123-EA64E557CB2E}"/>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20357569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CC95D-DFC4-4650-83BA-BBE160B21D9F}"/>
              </a:ext>
            </a:extLst>
          </p:cNvPr>
          <p:cNvSpPr>
            <a:spLocks noGrp="1"/>
          </p:cNvSpPr>
          <p:nvPr>
            <p:ph type="title"/>
          </p:nvPr>
        </p:nvSpPr>
        <p:spPr>
          <a:xfrm>
            <a:off x="380326" y="251012"/>
            <a:ext cx="10033455" cy="369332"/>
          </a:xfrm>
        </p:spPr>
        <p:txBody>
          <a:bodyPr/>
          <a:lstStyle/>
          <a:p>
            <a:r>
              <a:rPr lang="en-GB" sz="2400" dirty="0" err="1"/>
              <a:t>uEMEP</a:t>
            </a:r>
            <a:r>
              <a:rPr lang="en-GB" sz="2400" dirty="0"/>
              <a:t>: Baseline 2050 annual mean PM</a:t>
            </a:r>
            <a:r>
              <a:rPr lang="en-GB" sz="2400" baseline="-25000" dirty="0"/>
              <a:t>2.5</a:t>
            </a:r>
            <a:endParaRPr lang="en-GB" dirty="0">
              <a:solidFill>
                <a:srgbClr val="FF0000"/>
              </a:solidFill>
            </a:endParaRPr>
          </a:p>
        </p:txBody>
      </p:sp>
      <p:sp>
        <p:nvSpPr>
          <p:cNvPr id="12" name="Content Placeholder 7"/>
          <p:cNvSpPr txBox="1">
            <a:spLocks/>
          </p:cNvSpPr>
          <p:nvPr/>
        </p:nvSpPr>
        <p:spPr bwMode="auto">
          <a:xfrm>
            <a:off x="380326" y="2012814"/>
            <a:ext cx="2079707" cy="1231106"/>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exposed</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above</a:t>
            </a:r>
            <a:r>
              <a:rPr kumimoji="0" lang="nb-NO" sz="1800" b="0" i="0" u="none" strike="noStrike" kern="0" cap="none" spc="0" normalizeH="0" baseline="0" noProof="0" dirty="0">
                <a:ln>
                  <a:noFill/>
                </a:ln>
                <a:solidFill>
                  <a:srgbClr val="000000"/>
                </a:solidFill>
                <a:effectLst/>
                <a:uLnTx/>
                <a:uFillTx/>
                <a:latin typeface="Arial"/>
                <a:ea typeface="+mn-ea"/>
                <a:cs typeface="+mn-cs"/>
              </a:rPr>
              <a:t> a given </a:t>
            </a:r>
            <a:r>
              <a:rPr kumimoji="0" lang="nb-NO" sz="1800" b="0" i="0" u="none" strike="noStrike" kern="0" cap="none" spc="0" normalizeH="0" baseline="0" noProof="0" dirty="0" err="1">
                <a:ln>
                  <a:noFill/>
                </a:ln>
                <a:solidFill>
                  <a:srgbClr val="000000"/>
                </a:solidFill>
                <a:effectLst/>
                <a:uLnTx/>
                <a:uFillTx/>
                <a:latin typeface="Arial"/>
                <a:ea typeface="+mn-ea"/>
                <a:cs typeface="+mn-cs"/>
              </a:rPr>
              <a:t>concentration</a:t>
            </a:r>
            <a:r>
              <a:rPr lang="nb-NO" kern="0" noProof="0" dirty="0">
                <a:latin typeface="Arial"/>
              </a:rPr>
              <a:t>      </a:t>
            </a:r>
            <a:r>
              <a:rPr kumimoji="0" lang="nb-NO" sz="1800" b="0" i="0" u="none" strike="noStrike" kern="0" cap="none" spc="0" normalizeH="0" baseline="0" noProof="0" dirty="0">
                <a:ln>
                  <a:noFill/>
                </a:ln>
                <a:solidFill>
                  <a:srgbClr val="000000"/>
                </a:solidFill>
                <a:effectLst/>
                <a:uLnTx/>
                <a:uFillTx/>
                <a:latin typeface="Arial"/>
                <a:ea typeface="+mn-ea"/>
                <a:cs typeface="+mn-cs"/>
              </a:rPr>
              <a:t>(log </a:t>
            </a:r>
            <a:r>
              <a:rPr kumimoji="0" lang="nb-NO" sz="1800" b="0" i="0" u="none" strike="noStrike" kern="0" cap="none" spc="0" normalizeH="0" baseline="0" noProof="0" dirty="0" err="1">
                <a:ln>
                  <a:noFill/>
                </a:ln>
                <a:solidFill>
                  <a:srgbClr val="000000"/>
                </a:solidFill>
                <a:effectLst/>
                <a:uLnTx/>
                <a:uFillTx/>
                <a:latin typeface="Arial"/>
                <a:ea typeface="+mn-ea"/>
                <a:cs typeface="+mn-cs"/>
              </a:rPr>
              <a:t>scale</a:t>
            </a:r>
            <a:r>
              <a:rPr kumimoji="0" lang="nb-NO" sz="1800" b="0" i="0" u="none" strike="noStrike" kern="0" cap="none" spc="0" normalizeH="0" baseline="0" noProof="0" dirty="0">
                <a:ln>
                  <a:noFill/>
                </a:ln>
                <a:solidFill>
                  <a:srgbClr val="000000"/>
                </a:solidFill>
                <a:effectLst/>
                <a:uLnTx/>
                <a:uFillTx/>
                <a:latin typeface="Arial"/>
                <a:ea typeface="+mn-ea"/>
                <a:cs typeface="+mn-cs"/>
              </a:rPr>
              <a:t>)</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Content Placeholder 7"/>
          <p:cNvSpPr txBox="1">
            <a:spLocks/>
          </p:cNvSpPr>
          <p:nvPr/>
        </p:nvSpPr>
        <p:spPr bwMode="auto">
          <a:xfrm>
            <a:off x="380326" y="4423636"/>
            <a:ext cx="2146365" cy="821815"/>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exposure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distribution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source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contribution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4100" name="Picture 4">
            <a:extLst>
              <a:ext uri="{FF2B5EF4-FFF2-40B4-BE49-F238E27FC236}">
                <a16:creationId xmlns:a16="http://schemas.microsoft.com/office/drawing/2014/main" id="{DD802514-50F7-4009-B207-CA261FDCB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691" y="1430250"/>
            <a:ext cx="9587017" cy="51767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9F79B42-003A-4611-B746-C374AC69F6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7" name="TextBox 6">
            <a:extLst>
              <a:ext uri="{FF2B5EF4-FFF2-40B4-BE49-F238E27FC236}">
                <a16:creationId xmlns:a16="http://schemas.microsoft.com/office/drawing/2014/main" id="{DFAE83C3-5465-4247-97EB-F6B3E90D39E5}"/>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41832828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CC95D-DFC4-4650-83BA-BBE160B21D9F}"/>
              </a:ext>
            </a:extLst>
          </p:cNvPr>
          <p:cNvSpPr>
            <a:spLocks noGrp="1"/>
          </p:cNvSpPr>
          <p:nvPr>
            <p:ph type="title"/>
          </p:nvPr>
        </p:nvSpPr>
        <p:spPr>
          <a:xfrm>
            <a:off x="380326" y="251012"/>
            <a:ext cx="10033455" cy="800219"/>
          </a:xfrm>
        </p:spPr>
        <p:txBody>
          <a:bodyPr/>
          <a:lstStyle/>
          <a:p>
            <a:r>
              <a:rPr lang="en-GB" dirty="0"/>
              <a:t>Indicator 1 – air pollutant concentrations and exposure: Exposure and sources</a:t>
            </a:r>
            <a:br>
              <a:rPr lang="en-GB" dirty="0"/>
            </a:br>
            <a:r>
              <a:rPr lang="en-GB" sz="800" dirty="0"/>
              <a:t> </a:t>
            </a:r>
            <a:br>
              <a:rPr lang="en-GB" dirty="0"/>
            </a:br>
            <a:r>
              <a:rPr lang="en-GB" sz="2400" dirty="0"/>
              <a:t>EMEP: Baseline 2050 annual mean PM</a:t>
            </a:r>
            <a:r>
              <a:rPr lang="en-GB" sz="2400" baseline="-25000" dirty="0"/>
              <a:t>2.5</a:t>
            </a:r>
            <a:endParaRPr lang="en-GB" dirty="0">
              <a:solidFill>
                <a:srgbClr val="FF0000"/>
              </a:solidFill>
            </a:endParaRPr>
          </a:p>
        </p:txBody>
      </p:sp>
      <p:sp>
        <p:nvSpPr>
          <p:cNvPr id="12" name="Content Placeholder 7"/>
          <p:cNvSpPr txBox="1">
            <a:spLocks/>
          </p:cNvSpPr>
          <p:nvPr/>
        </p:nvSpPr>
        <p:spPr bwMode="auto">
          <a:xfrm>
            <a:off x="380326" y="2012814"/>
            <a:ext cx="2079707" cy="1231106"/>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exposed</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above</a:t>
            </a:r>
            <a:r>
              <a:rPr kumimoji="0" lang="nb-NO" sz="1800" b="0" i="0" u="none" strike="noStrike" kern="0" cap="none" spc="0" normalizeH="0" baseline="0" noProof="0" dirty="0">
                <a:ln>
                  <a:noFill/>
                </a:ln>
                <a:solidFill>
                  <a:srgbClr val="000000"/>
                </a:solidFill>
                <a:effectLst/>
                <a:uLnTx/>
                <a:uFillTx/>
                <a:latin typeface="Arial"/>
                <a:ea typeface="+mn-ea"/>
                <a:cs typeface="+mn-cs"/>
              </a:rPr>
              <a:t> a given </a:t>
            </a:r>
            <a:r>
              <a:rPr kumimoji="0" lang="nb-NO" sz="1800" b="0" i="0" u="none" strike="noStrike" kern="0" cap="none" spc="0" normalizeH="0" baseline="0" noProof="0" dirty="0" err="1">
                <a:ln>
                  <a:noFill/>
                </a:ln>
                <a:solidFill>
                  <a:srgbClr val="000000"/>
                </a:solidFill>
                <a:effectLst/>
                <a:uLnTx/>
                <a:uFillTx/>
                <a:latin typeface="Arial"/>
                <a:ea typeface="+mn-ea"/>
                <a:cs typeface="+mn-cs"/>
              </a:rPr>
              <a:t>concentration</a:t>
            </a:r>
            <a:r>
              <a:rPr lang="nb-NO" kern="0" noProof="0" dirty="0">
                <a:latin typeface="Arial"/>
              </a:rPr>
              <a:t>      </a:t>
            </a:r>
            <a:r>
              <a:rPr kumimoji="0" lang="nb-NO" sz="1800" b="0" i="0" u="none" strike="noStrike" kern="0" cap="none" spc="0" normalizeH="0" baseline="0" noProof="0" dirty="0">
                <a:ln>
                  <a:noFill/>
                </a:ln>
                <a:solidFill>
                  <a:srgbClr val="000000"/>
                </a:solidFill>
                <a:effectLst/>
                <a:uLnTx/>
                <a:uFillTx/>
                <a:latin typeface="Arial"/>
                <a:ea typeface="+mn-ea"/>
                <a:cs typeface="+mn-cs"/>
              </a:rPr>
              <a:t>(log </a:t>
            </a:r>
            <a:r>
              <a:rPr kumimoji="0" lang="nb-NO" sz="1800" b="0" i="0" u="none" strike="noStrike" kern="0" cap="none" spc="0" normalizeH="0" baseline="0" noProof="0" dirty="0" err="1">
                <a:ln>
                  <a:noFill/>
                </a:ln>
                <a:solidFill>
                  <a:srgbClr val="000000"/>
                </a:solidFill>
                <a:effectLst/>
                <a:uLnTx/>
                <a:uFillTx/>
                <a:latin typeface="Arial"/>
                <a:ea typeface="+mn-ea"/>
                <a:cs typeface="+mn-cs"/>
              </a:rPr>
              <a:t>scale</a:t>
            </a:r>
            <a:r>
              <a:rPr kumimoji="0" lang="nb-NO" sz="1800" b="0" i="0" u="none" strike="noStrike" kern="0" cap="none" spc="0" normalizeH="0" baseline="0" noProof="0" dirty="0">
                <a:ln>
                  <a:noFill/>
                </a:ln>
                <a:solidFill>
                  <a:srgbClr val="000000"/>
                </a:solidFill>
                <a:effectLst/>
                <a:uLnTx/>
                <a:uFillTx/>
                <a:latin typeface="Arial"/>
                <a:ea typeface="+mn-ea"/>
                <a:cs typeface="+mn-cs"/>
              </a:rPr>
              <a:t>)</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Content Placeholder 7"/>
          <p:cNvSpPr txBox="1">
            <a:spLocks/>
          </p:cNvSpPr>
          <p:nvPr/>
        </p:nvSpPr>
        <p:spPr bwMode="auto">
          <a:xfrm>
            <a:off x="380326" y="4423636"/>
            <a:ext cx="2146365" cy="821815"/>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exposure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distribution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source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contribution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C1824464-F4D6-4E93-921A-BBF52D12065F}"/>
              </a:ext>
            </a:extLst>
          </p:cNvPr>
          <p:cNvPicPr>
            <a:picLocks noChangeAspect="1"/>
          </p:cNvPicPr>
          <p:nvPr/>
        </p:nvPicPr>
        <p:blipFill>
          <a:blip r:embed="rId2"/>
          <a:stretch>
            <a:fillRect/>
          </a:stretch>
        </p:blipFill>
        <p:spPr>
          <a:xfrm>
            <a:off x="2530764" y="1430250"/>
            <a:ext cx="9598967" cy="5183442"/>
          </a:xfrm>
          <a:prstGeom prst="rect">
            <a:avLst/>
          </a:prstGeom>
        </p:spPr>
      </p:pic>
      <p:pic>
        <p:nvPicPr>
          <p:cNvPr id="6" name="Picture 2">
            <a:extLst>
              <a:ext uri="{FF2B5EF4-FFF2-40B4-BE49-F238E27FC236}">
                <a16:creationId xmlns:a16="http://schemas.microsoft.com/office/drawing/2014/main" id="{AE092275-CFBB-4544-9F7F-D8AB5DDF017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7" name="TextBox 6">
            <a:extLst>
              <a:ext uri="{FF2B5EF4-FFF2-40B4-BE49-F238E27FC236}">
                <a16:creationId xmlns:a16="http://schemas.microsoft.com/office/drawing/2014/main" id="{123286CC-5939-4BCD-8408-0AACFC00EA35}"/>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12368037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60A05-AABF-4D4B-8AAA-712827240547}"/>
              </a:ext>
            </a:extLst>
          </p:cNvPr>
          <p:cNvPicPr>
            <a:picLocks noChangeAspect="1"/>
          </p:cNvPicPr>
          <p:nvPr/>
        </p:nvPicPr>
        <p:blipFill>
          <a:blip r:embed="rId2"/>
          <a:stretch>
            <a:fillRect/>
          </a:stretch>
        </p:blipFill>
        <p:spPr>
          <a:xfrm>
            <a:off x="3221047" y="1261373"/>
            <a:ext cx="8836514" cy="4769969"/>
          </a:xfrm>
          <a:prstGeom prst="rect">
            <a:avLst/>
          </a:prstGeom>
        </p:spPr>
      </p:pic>
      <p:sp>
        <p:nvSpPr>
          <p:cNvPr id="2" name="Content Placeholder 1">
            <a:extLst>
              <a:ext uri="{FF2B5EF4-FFF2-40B4-BE49-F238E27FC236}">
                <a16:creationId xmlns:a16="http://schemas.microsoft.com/office/drawing/2014/main" id="{1A25825D-1857-40D1-B033-BEA872B495C4}"/>
              </a:ext>
            </a:extLst>
          </p:cNvPr>
          <p:cNvSpPr>
            <a:spLocks noGrp="1"/>
          </p:cNvSpPr>
          <p:nvPr>
            <p:ph idx="1"/>
          </p:nvPr>
        </p:nvSpPr>
        <p:spPr>
          <a:xfrm>
            <a:off x="380326" y="1809302"/>
            <a:ext cx="2396220" cy="3972068"/>
          </a:xfrm>
        </p:spPr>
        <p:txBody>
          <a:bodyPr/>
          <a:lstStyle/>
          <a:p>
            <a:r>
              <a:rPr lang="en-GB" sz="1600" dirty="0"/>
              <a:t>A general decrease in concentrations with years and optimised measures</a:t>
            </a:r>
          </a:p>
          <a:p>
            <a:r>
              <a:rPr lang="en-GB" sz="1600" dirty="0"/>
              <a:t>In 2030 between 25 and 11 million inhabitants </a:t>
            </a:r>
            <a:r>
              <a:rPr lang="en-GB" sz="1600" dirty="0">
                <a:solidFill>
                  <a:schemeClr val="tx1"/>
                </a:solidFill>
              </a:rPr>
              <a:t>&gt; 10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a:p>
            <a:r>
              <a:rPr lang="en-GB" sz="1600" dirty="0">
                <a:solidFill>
                  <a:schemeClr val="tx1"/>
                </a:solidFill>
              </a:rPr>
              <a:t>In 2050 </a:t>
            </a:r>
            <a:r>
              <a:rPr lang="en-GB" sz="1600" dirty="0"/>
              <a:t>between 12 and 8 million inhabitants </a:t>
            </a:r>
            <a:r>
              <a:rPr lang="en-GB" sz="1600" dirty="0">
                <a:solidFill>
                  <a:schemeClr val="tx1"/>
                </a:solidFill>
              </a:rPr>
              <a:t>&gt; 10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a:p>
            <a:r>
              <a:rPr lang="en-GB" sz="1600" dirty="0">
                <a:solidFill>
                  <a:schemeClr val="tx1"/>
                </a:solidFill>
              </a:rPr>
              <a:t>In 2030 and 2050 significant exceedances &gt; 5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80326" y="251012"/>
            <a:ext cx="10033455" cy="369332"/>
          </a:xfrm>
        </p:spPr>
        <p:txBody>
          <a:bodyPr/>
          <a:lstStyle/>
          <a:p>
            <a:r>
              <a:rPr lang="en-GB" sz="2400" dirty="0"/>
              <a:t>Population exposure PM</a:t>
            </a:r>
            <a:r>
              <a:rPr lang="en-GB" sz="2400" baseline="-25000" dirty="0"/>
              <a:t>2.5</a:t>
            </a:r>
            <a:endParaRPr lang="en-GB" baseline="-25000" dirty="0">
              <a:solidFill>
                <a:srgbClr val="FF0000"/>
              </a:solidFill>
            </a:endParaRPr>
          </a:p>
        </p:txBody>
      </p:sp>
      <p:sp>
        <p:nvSpPr>
          <p:cNvPr id="8" name="Left Brace 7">
            <a:extLst>
              <a:ext uri="{FF2B5EF4-FFF2-40B4-BE49-F238E27FC236}">
                <a16:creationId xmlns:a16="http://schemas.microsoft.com/office/drawing/2014/main" id="{EF0E55B3-AAF1-4DE3-A044-27DD6190354B}"/>
              </a:ext>
            </a:extLst>
          </p:cNvPr>
          <p:cNvSpPr/>
          <p:nvPr/>
        </p:nvSpPr>
        <p:spPr bwMode="auto">
          <a:xfrm rot="16200000">
            <a:off x="4277575" y="5549283"/>
            <a:ext cx="153421" cy="812993"/>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13B40FC8-EB96-4E1A-B1E4-3A43AFAB5A9E}"/>
              </a:ext>
            </a:extLst>
          </p:cNvPr>
          <p:cNvSpPr txBox="1"/>
          <p:nvPr/>
        </p:nvSpPr>
        <p:spPr>
          <a:xfrm>
            <a:off x="3834581" y="6032490"/>
            <a:ext cx="985193"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2015, 2020</a:t>
            </a:r>
          </a:p>
        </p:txBody>
      </p:sp>
      <p:sp>
        <p:nvSpPr>
          <p:cNvPr id="9" name="Left Brace 8">
            <a:extLst>
              <a:ext uri="{FF2B5EF4-FFF2-40B4-BE49-F238E27FC236}">
                <a16:creationId xmlns:a16="http://schemas.microsoft.com/office/drawing/2014/main" id="{AFAF47A7-D3AA-4049-8DE1-D769407E7CF9}"/>
              </a:ext>
            </a:extLst>
          </p:cNvPr>
          <p:cNvSpPr/>
          <p:nvPr/>
        </p:nvSpPr>
        <p:spPr bwMode="auto">
          <a:xfrm rot="16200000">
            <a:off x="6793090" y="4601873"/>
            <a:ext cx="153421" cy="2707806"/>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90CC1779-4450-452E-BBB0-42044AF35941}"/>
              </a:ext>
            </a:extLst>
          </p:cNvPr>
          <p:cNvSpPr txBox="1"/>
          <p:nvPr/>
        </p:nvSpPr>
        <p:spPr>
          <a:xfrm>
            <a:off x="6651132" y="6045394"/>
            <a:ext cx="437335"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2030</a:t>
            </a:r>
          </a:p>
        </p:txBody>
      </p:sp>
      <p:sp>
        <p:nvSpPr>
          <p:cNvPr id="11" name="Left Brace 10">
            <a:extLst>
              <a:ext uri="{FF2B5EF4-FFF2-40B4-BE49-F238E27FC236}">
                <a16:creationId xmlns:a16="http://schemas.microsoft.com/office/drawing/2014/main" id="{E731814C-B7F3-41CC-95D7-F08047B03332}"/>
              </a:ext>
            </a:extLst>
          </p:cNvPr>
          <p:cNvSpPr/>
          <p:nvPr/>
        </p:nvSpPr>
        <p:spPr bwMode="auto">
          <a:xfrm rot="16200000">
            <a:off x="9990540" y="4808354"/>
            <a:ext cx="153421" cy="2294846"/>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TextBox 11">
            <a:extLst>
              <a:ext uri="{FF2B5EF4-FFF2-40B4-BE49-F238E27FC236}">
                <a16:creationId xmlns:a16="http://schemas.microsoft.com/office/drawing/2014/main" id="{3D1950AF-A022-4B88-98A7-5FDAB7C0C781}"/>
              </a:ext>
            </a:extLst>
          </p:cNvPr>
          <p:cNvSpPr txBox="1"/>
          <p:nvPr/>
        </p:nvSpPr>
        <p:spPr>
          <a:xfrm>
            <a:off x="9827818" y="6047592"/>
            <a:ext cx="478863"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2050</a:t>
            </a:r>
          </a:p>
        </p:txBody>
      </p:sp>
      <p:pic>
        <p:nvPicPr>
          <p:cNvPr id="13" name="Picture 2">
            <a:extLst>
              <a:ext uri="{FF2B5EF4-FFF2-40B4-BE49-F238E27FC236}">
                <a16:creationId xmlns:a16="http://schemas.microsoft.com/office/drawing/2014/main" id="{F39143BA-A690-4FBF-8569-277BDAA099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14" name="TextBox 13">
            <a:extLst>
              <a:ext uri="{FF2B5EF4-FFF2-40B4-BE49-F238E27FC236}">
                <a16:creationId xmlns:a16="http://schemas.microsoft.com/office/drawing/2014/main" id="{0FB1799B-C36D-4639-ACAE-5F8496E4220A}"/>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7515091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09CF4E-F995-475F-9F9F-42BB8F2517F4}"/>
              </a:ext>
            </a:extLst>
          </p:cNvPr>
          <p:cNvSpPr>
            <a:spLocks noGrp="1"/>
          </p:cNvSpPr>
          <p:nvPr>
            <p:ph type="title"/>
          </p:nvPr>
        </p:nvSpPr>
        <p:spPr>
          <a:xfrm>
            <a:off x="380326" y="251012"/>
            <a:ext cx="10033455" cy="369332"/>
          </a:xfrm>
        </p:spPr>
        <p:txBody>
          <a:bodyPr/>
          <a:lstStyle/>
          <a:p>
            <a:r>
              <a:rPr lang="nb-NO" sz="2400" dirty="0"/>
              <a:t>PM</a:t>
            </a:r>
            <a:r>
              <a:rPr lang="nb-NO" sz="2400" baseline="-25000" dirty="0"/>
              <a:t>2.5</a:t>
            </a:r>
            <a:r>
              <a:rPr lang="nb-NO" sz="2400" dirty="0"/>
              <a:t> </a:t>
            </a:r>
            <a:r>
              <a:rPr lang="nb-NO" sz="2400" dirty="0" err="1"/>
              <a:t>maps</a:t>
            </a:r>
            <a:r>
              <a:rPr lang="nb-NO" sz="2400" dirty="0"/>
              <a:t> for Baseline 2020 and 2050</a:t>
            </a:r>
          </a:p>
        </p:txBody>
      </p:sp>
      <p:sp>
        <p:nvSpPr>
          <p:cNvPr id="18" name="TextBox 17">
            <a:extLst>
              <a:ext uri="{FF2B5EF4-FFF2-40B4-BE49-F238E27FC236}">
                <a16:creationId xmlns:a16="http://schemas.microsoft.com/office/drawing/2014/main" id="{F28DFFFD-1A27-40A7-A7B6-28579E9F9EF2}"/>
              </a:ext>
            </a:extLst>
          </p:cNvPr>
          <p:cNvSpPr txBox="1"/>
          <p:nvPr/>
        </p:nvSpPr>
        <p:spPr>
          <a:xfrm>
            <a:off x="2437572" y="1060926"/>
            <a:ext cx="1534642" cy="349702"/>
          </a:xfrm>
          <a:prstGeom prst="rect">
            <a:avLst/>
          </a:prstGeom>
          <a:noFill/>
        </p:spPr>
        <p:txBody>
          <a:bodyPr wrap="none" lIns="36000" tIns="36000" rIns="36000" bIns="36000" rtlCol="0">
            <a:spAutoFit/>
          </a:bodyPr>
          <a:lstStyle/>
          <a:p>
            <a:r>
              <a:rPr lang="nb-NO" dirty="0"/>
              <a:t>Baseline 2020</a:t>
            </a:r>
          </a:p>
        </p:txBody>
      </p:sp>
      <p:sp>
        <p:nvSpPr>
          <p:cNvPr id="19" name="TextBox 18">
            <a:extLst>
              <a:ext uri="{FF2B5EF4-FFF2-40B4-BE49-F238E27FC236}">
                <a16:creationId xmlns:a16="http://schemas.microsoft.com/office/drawing/2014/main" id="{3ABAB083-0ED2-4F11-8E6C-3F6FF9BF22E6}"/>
              </a:ext>
            </a:extLst>
          </p:cNvPr>
          <p:cNvSpPr txBox="1"/>
          <p:nvPr/>
        </p:nvSpPr>
        <p:spPr>
          <a:xfrm>
            <a:off x="8219788" y="1060926"/>
            <a:ext cx="1534642" cy="349702"/>
          </a:xfrm>
          <a:prstGeom prst="rect">
            <a:avLst/>
          </a:prstGeom>
          <a:noFill/>
        </p:spPr>
        <p:txBody>
          <a:bodyPr wrap="none" lIns="36000" tIns="36000" rIns="36000" bIns="36000" rtlCol="0">
            <a:spAutoFit/>
          </a:bodyPr>
          <a:lstStyle/>
          <a:p>
            <a:r>
              <a:rPr lang="nb-NO" dirty="0"/>
              <a:t>Baseline 2050</a:t>
            </a:r>
          </a:p>
        </p:txBody>
      </p:sp>
      <p:pic>
        <p:nvPicPr>
          <p:cNvPr id="8" name="Picture 2">
            <a:extLst>
              <a:ext uri="{FF2B5EF4-FFF2-40B4-BE49-F238E27FC236}">
                <a16:creationId xmlns:a16="http://schemas.microsoft.com/office/drawing/2014/main" id="{BB91225D-0F9D-4403-BC3F-C811396C2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9" name="TextBox 8">
            <a:extLst>
              <a:ext uri="{FF2B5EF4-FFF2-40B4-BE49-F238E27FC236}">
                <a16:creationId xmlns:a16="http://schemas.microsoft.com/office/drawing/2014/main" id="{EAB259E2-EE31-44F4-9DDE-44DF5227C188}"/>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grpSp>
        <p:nvGrpSpPr>
          <p:cNvPr id="2" name="Group 1">
            <a:extLst>
              <a:ext uri="{FF2B5EF4-FFF2-40B4-BE49-F238E27FC236}">
                <a16:creationId xmlns:a16="http://schemas.microsoft.com/office/drawing/2014/main" id="{557E819C-12B1-4A78-9D1B-DC75630C36BB}"/>
              </a:ext>
            </a:extLst>
          </p:cNvPr>
          <p:cNvGrpSpPr/>
          <p:nvPr/>
        </p:nvGrpSpPr>
        <p:grpSpPr>
          <a:xfrm>
            <a:off x="445993" y="1410628"/>
            <a:ext cx="5514780" cy="4446040"/>
            <a:chOff x="445993" y="1410628"/>
            <a:chExt cx="5514780" cy="4446040"/>
          </a:xfrm>
        </p:grpSpPr>
        <p:pic>
          <p:nvPicPr>
            <p:cNvPr id="13" name="Picture 12">
              <a:extLst>
                <a:ext uri="{FF2B5EF4-FFF2-40B4-BE49-F238E27FC236}">
                  <a16:creationId xmlns:a16="http://schemas.microsoft.com/office/drawing/2014/main" id="{BA87C32C-3237-4D28-8651-42F4B0112784}"/>
                </a:ext>
              </a:extLst>
            </p:cNvPr>
            <p:cNvPicPr>
              <a:picLocks noChangeAspect="1"/>
            </p:cNvPicPr>
            <p:nvPr/>
          </p:nvPicPr>
          <p:blipFill rotWithShape="1">
            <a:blip r:embed="rId3"/>
            <a:srcRect t="537" r="543"/>
            <a:stretch/>
          </p:blipFill>
          <p:spPr>
            <a:xfrm>
              <a:off x="449014" y="1410628"/>
              <a:ext cx="5511759" cy="4446040"/>
            </a:xfrm>
            <a:prstGeom prst="rect">
              <a:avLst/>
            </a:prstGeom>
          </p:spPr>
        </p:pic>
        <p:pic>
          <p:nvPicPr>
            <p:cNvPr id="7" name="Picture 6">
              <a:extLst>
                <a:ext uri="{FF2B5EF4-FFF2-40B4-BE49-F238E27FC236}">
                  <a16:creationId xmlns:a16="http://schemas.microsoft.com/office/drawing/2014/main" id="{B4EC204F-0719-46E6-9B97-9DEF7761C857}"/>
                </a:ext>
              </a:extLst>
            </p:cNvPr>
            <p:cNvPicPr>
              <a:picLocks noChangeAspect="1"/>
            </p:cNvPicPr>
            <p:nvPr/>
          </p:nvPicPr>
          <p:blipFill>
            <a:blip r:embed="rId4"/>
            <a:stretch>
              <a:fillRect/>
            </a:stretch>
          </p:blipFill>
          <p:spPr>
            <a:xfrm>
              <a:off x="445993" y="1410628"/>
              <a:ext cx="631139" cy="1093975"/>
            </a:xfrm>
            <a:prstGeom prst="rect">
              <a:avLst/>
            </a:prstGeom>
          </p:spPr>
        </p:pic>
        <p:sp>
          <p:nvSpPr>
            <p:cNvPr id="10" name="TextBox 9">
              <a:extLst>
                <a:ext uri="{FF2B5EF4-FFF2-40B4-BE49-F238E27FC236}">
                  <a16:creationId xmlns:a16="http://schemas.microsoft.com/office/drawing/2014/main" id="{36645EE9-EA48-45DC-AD3A-05A5869EA424}"/>
                </a:ext>
              </a:extLst>
            </p:cNvPr>
            <p:cNvSpPr txBox="1"/>
            <p:nvPr/>
          </p:nvSpPr>
          <p:spPr>
            <a:xfrm>
              <a:off x="499375" y="2481356"/>
              <a:ext cx="702012" cy="211203"/>
            </a:xfrm>
            <a:prstGeom prst="rect">
              <a:avLst/>
            </a:prstGeom>
            <a:no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µ</a:t>
              </a:r>
              <a:r>
                <a:rPr kumimoji="0" lang="nb-NO" sz="900" b="0" i="0" u="none" strike="noStrike" kern="1200" cap="none" spc="0" normalizeH="0" baseline="0" noProof="0" dirty="0">
                  <a:ln>
                    <a:noFill/>
                  </a:ln>
                  <a:effectLst/>
                  <a:uLnTx/>
                  <a:uFillTx/>
                  <a:latin typeface="Arial" charset="0"/>
                  <a:ea typeface="+mn-ea"/>
                  <a:cs typeface="+mn-cs"/>
                </a:rPr>
                <a:t>g/m</a:t>
              </a:r>
              <a:r>
                <a:rPr kumimoji="0" lang="nb-NO" sz="900" b="0" i="0" u="none" strike="noStrike" kern="1200" cap="none" spc="0" normalizeH="0" baseline="30000" noProof="0" dirty="0">
                  <a:ln>
                    <a:noFill/>
                  </a:ln>
                  <a:effectLst/>
                  <a:uLnTx/>
                  <a:uFillTx/>
                  <a:latin typeface="Arial" charset="0"/>
                  <a:ea typeface="+mn-ea"/>
                  <a:cs typeface="+mn-cs"/>
                </a:rPr>
                <a:t>3</a:t>
              </a:r>
              <a:endParaRPr kumimoji="0" lang="en-US" sz="900" b="0" i="0" u="none" strike="noStrike" kern="1200" cap="none" spc="0" normalizeH="0" baseline="30000" noProof="0" dirty="0">
                <a:ln>
                  <a:noFill/>
                </a:ln>
                <a:effectLst/>
                <a:uLnTx/>
                <a:uFillTx/>
                <a:latin typeface="Arial" charset="0"/>
                <a:ea typeface="+mn-ea"/>
                <a:cs typeface="+mn-cs"/>
              </a:endParaRPr>
            </a:p>
          </p:txBody>
        </p:sp>
      </p:grpSp>
      <p:grpSp>
        <p:nvGrpSpPr>
          <p:cNvPr id="4" name="Group 3">
            <a:extLst>
              <a:ext uri="{FF2B5EF4-FFF2-40B4-BE49-F238E27FC236}">
                <a16:creationId xmlns:a16="http://schemas.microsoft.com/office/drawing/2014/main" id="{71DAC4C7-09BB-4CDF-9DED-CEF442B9CA3E}"/>
              </a:ext>
            </a:extLst>
          </p:cNvPr>
          <p:cNvGrpSpPr/>
          <p:nvPr/>
        </p:nvGrpSpPr>
        <p:grpSpPr>
          <a:xfrm>
            <a:off x="6224780" y="1410628"/>
            <a:ext cx="5521227" cy="4446040"/>
            <a:chOff x="6224780" y="1410628"/>
            <a:chExt cx="5521227" cy="4446040"/>
          </a:xfrm>
        </p:grpSpPr>
        <p:pic>
          <p:nvPicPr>
            <p:cNvPr id="17" name="Picture 16">
              <a:extLst>
                <a:ext uri="{FF2B5EF4-FFF2-40B4-BE49-F238E27FC236}">
                  <a16:creationId xmlns:a16="http://schemas.microsoft.com/office/drawing/2014/main" id="{15231468-40D7-4EF4-A28F-1C1E71A115D1}"/>
                </a:ext>
              </a:extLst>
            </p:cNvPr>
            <p:cNvPicPr>
              <a:picLocks noChangeAspect="1"/>
            </p:cNvPicPr>
            <p:nvPr/>
          </p:nvPicPr>
          <p:blipFill>
            <a:blip r:embed="rId5"/>
            <a:stretch>
              <a:fillRect/>
            </a:stretch>
          </p:blipFill>
          <p:spPr>
            <a:xfrm>
              <a:off x="6224780" y="1410628"/>
              <a:ext cx="5521227" cy="4446040"/>
            </a:xfrm>
            <a:prstGeom prst="rect">
              <a:avLst/>
            </a:prstGeom>
          </p:spPr>
        </p:pic>
        <p:pic>
          <p:nvPicPr>
            <p:cNvPr id="11" name="Picture 10">
              <a:extLst>
                <a:ext uri="{FF2B5EF4-FFF2-40B4-BE49-F238E27FC236}">
                  <a16:creationId xmlns:a16="http://schemas.microsoft.com/office/drawing/2014/main" id="{3F5C2A7B-BE5A-4B7A-A56C-0F7B41C58097}"/>
                </a:ext>
              </a:extLst>
            </p:cNvPr>
            <p:cNvPicPr>
              <a:picLocks noChangeAspect="1"/>
            </p:cNvPicPr>
            <p:nvPr/>
          </p:nvPicPr>
          <p:blipFill>
            <a:blip r:embed="rId4"/>
            <a:stretch>
              <a:fillRect/>
            </a:stretch>
          </p:blipFill>
          <p:spPr>
            <a:xfrm>
              <a:off x="6224780" y="1410628"/>
              <a:ext cx="631139" cy="1093975"/>
            </a:xfrm>
            <a:prstGeom prst="rect">
              <a:avLst/>
            </a:prstGeom>
          </p:spPr>
        </p:pic>
        <p:sp>
          <p:nvSpPr>
            <p:cNvPr id="12" name="TextBox 11">
              <a:extLst>
                <a:ext uri="{FF2B5EF4-FFF2-40B4-BE49-F238E27FC236}">
                  <a16:creationId xmlns:a16="http://schemas.microsoft.com/office/drawing/2014/main" id="{3F0C6B78-D4D0-4E0E-ABCB-C973C6F0B1D1}"/>
                </a:ext>
              </a:extLst>
            </p:cNvPr>
            <p:cNvSpPr txBox="1"/>
            <p:nvPr/>
          </p:nvSpPr>
          <p:spPr>
            <a:xfrm>
              <a:off x="6278162" y="2481356"/>
              <a:ext cx="702012" cy="211203"/>
            </a:xfrm>
            <a:prstGeom prst="rect">
              <a:avLst/>
            </a:prstGeom>
            <a:no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µ</a:t>
              </a:r>
              <a:r>
                <a:rPr kumimoji="0" lang="nb-NO" sz="900" b="0" i="0" u="none" strike="noStrike" kern="1200" cap="none" spc="0" normalizeH="0" baseline="0" noProof="0" dirty="0">
                  <a:ln>
                    <a:noFill/>
                  </a:ln>
                  <a:effectLst/>
                  <a:uLnTx/>
                  <a:uFillTx/>
                  <a:latin typeface="Arial" charset="0"/>
                  <a:ea typeface="+mn-ea"/>
                  <a:cs typeface="+mn-cs"/>
                </a:rPr>
                <a:t>g/m</a:t>
              </a:r>
              <a:r>
                <a:rPr kumimoji="0" lang="nb-NO" sz="900" b="0" i="0" u="none" strike="noStrike" kern="1200" cap="none" spc="0" normalizeH="0" baseline="30000" noProof="0" dirty="0">
                  <a:ln>
                    <a:noFill/>
                  </a:ln>
                  <a:effectLst/>
                  <a:uLnTx/>
                  <a:uFillTx/>
                  <a:latin typeface="Arial" charset="0"/>
                  <a:ea typeface="+mn-ea"/>
                  <a:cs typeface="+mn-cs"/>
                </a:rPr>
                <a:t>3</a:t>
              </a:r>
              <a:endParaRPr kumimoji="0" lang="en-US" sz="900" b="0" i="0" u="none" strike="noStrike" kern="1200" cap="none" spc="0" normalizeH="0" baseline="30000" noProof="0" dirty="0">
                <a:ln>
                  <a:noFill/>
                </a:ln>
                <a:effectLst/>
                <a:uLnTx/>
                <a:uFillTx/>
                <a:latin typeface="Arial" charset="0"/>
                <a:ea typeface="+mn-ea"/>
                <a:cs typeface="+mn-cs"/>
              </a:endParaRPr>
            </a:p>
          </p:txBody>
        </p:sp>
      </p:grpSp>
    </p:spTree>
    <p:extLst>
      <p:ext uri="{BB962C8B-B14F-4D97-AF65-F5344CB8AC3E}">
        <p14:creationId xmlns:p14="http://schemas.microsoft.com/office/powerpoint/2010/main" val="36772165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25825D-1857-40D1-B033-BEA872B495C4}"/>
              </a:ext>
            </a:extLst>
          </p:cNvPr>
          <p:cNvSpPr>
            <a:spLocks noGrp="1"/>
          </p:cNvSpPr>
          <p:nvPr>
            <p:ph idx="1"/>
          </p:nvPr>
        </p:nvSpPr>
        <p:spPr>
          <a:xfrm>
            <a:off x="693347" y="1204527"/>
            <a:ext cx="10771822" cy="3644309"/>
          </a:xfrm>
        </p:spPr>
        <p:txBody>
          <a:bodyPr/>
          <a:lstStyle/>
          <a:p>
            <a:r>
              <a:rPr lang="en-GB" dirty="0"/>
              <a:t>Preface</a:t>
            </a:r>
          </a:p>
          <a:p>
            <a:pPr lvl="1"/>
            <a:r>
              <a:rPr lang="en-GB" sz="1600" dirty="0"/>
              <a:t>Background</a:t>
            </a:r>
          </a:p>
          <a:p>
            <a:pPr lvl="1"/>
            <a:r>
              <a:rPr lang="en-GB" sz="1600" dirty="0"/>
              <a:t>The emissions</a:t>
            </a:r>
          </a:p>
          <a:p>
            <a:pPr lvl="1"/>
            <a:r>
              <a:rPr lang="en-GB" sz="1600" dirty="0"/>
              <a:t>A summary about the EMEP/</a:t>
            </a:r>
            <a:r>
              <a:rPr lang="en-GB" sz="1600" dirty="0" err="1"/>
              <a:t>uEMEP</a:t>
            </a:r>
            <a:r>
              <a:rPr lang="en-GB" sz="1600" dirty="0"/>
              <a:t> methodology</a:t>
            </a:r>
          </a:p>
          <a:p>
            <a:r>
              <a:rPr lang="en-GB" dirty="0"/>
              <a:t>Calculations at Airbase station sites</a:t>
            </a:r>
          </a:p>
          <a:p>
            <a:r>
              <a:rPr lang="en-GB" dirty="0"/>
              <a:t>Scenarios and exceedances at stations</a:t>
            </a:r>
          </a:p>
          <a:p>
            <a:r>
              <a:rPr lang="en-GB" dirty="0"/>
              <a:t>Scenarios and exposure calculations</a:t>
            </a:r>
          </a:p>
          <a:p>
            <a:r>
              <a:rPr lang="en-GB" dirty="0"/>
              <a:t>Summary</a:t>
            </a:r>
          </a:p>
          <a:p>
            <a:r>
              <a:rPr lang="en-GB" dirty="0">
                <a:solidFill>
                  <a:schemeClr val="bg1">
                    <a:lumMod val="75000"/>
                  </a:schemeClr>
                </a:solidFill>
              </a:rPr>
              <a:t>Bias adjustment</a:t>
            </a:r>
            <a:endParaRPr lang="en-GB" dirty="0"/>
          </a:p>
          <a:p>
            <a:endParaRPr lang="en-GB" dirty="0"/>
          </a:p>
          <a:p>
            <a:endParaRPr lang="en-GB" dirty="0"/>
          </a:p>
        </p:txBody>
      </p:sp>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80326" y="251012"/>
            <a:ext cx="10033455" cy="492443"/>
          </a:xfrm>
        </p:spPr>
        <p:txBody>
          <a:bodyPr/>
          <a:lstStyle/>
          <a:p>
            <a:pPr>
              <a:spcBef>
                <a:spcPts val="1200"/>
              </a:spcBef>
            </a:pPr>
            <a:r>
              <a:rPr lang="en-GB" sz="800" dirty="0"/>
              <a:t> </a:t>
            </a:r>
            <a:br>
              <a:rPr lang="en-GB" dirty="0"/>
            </a:br>
            <a:r>
              <a:rPr lang="en-GB" sz="2400" dirty="0"/>
              <a:t>Content</a:t>
            </a:r>
            <a:endParaRPr lang="en-GB" dirty="0">
              <a:solidFill>
                <a:srgbClr val="FF0000"/>
              </a:solidFill>
            </a:endParaRPr>
          </a:p>
        </p:txBody>
      </p:sp>
      <p:pic>
        <p:nvPicPr>
          <p:cNvPr id="15" name="Picture 2">
            <a:extLst>
              <a:ext uri="{FF2B5EF4-FFF2-40B4-BE49-F238E27FC236}">
                <a16:creationId xmlns:a16="http://schemas.microsoft.com/office/drawing/2014/main" id="{42E57D9C-8010-4965-B5A5-9B348EA62F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16" name="TextBox 15">
            <a:extLst>
              <a:ext uri="{FF2B5EF4-FFF2-40B4-BE49-F238E27FC236}">
                <a16:creationId xmlns:a16="http://schemas.microsoft.com/office/drawing/2014/main" id="{D325D10E-4C2B-4150-A882-B9B30A5059EC}"/>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42248655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09CF4E-F995-475F-9F9F-42BB8F2517F4}"/>
              </a:ext>
            </a:extLst>
          </p:cNvPr>
          <p:cNvSpPr>
            <a:spLocks noGrp="1"/>
          </p:cNvSpPr>
          <p:nvPr>
            <p:ph type="title"/>
          </p:nvPr>
        </p:nvSpPr>
        <p:spPr>
          <a:xfrm>
            <a:off x="380326" y="251012"/>
            <a:ext cx="10033455" cy="369332"/>
          </a:xfrm>
        </p:spPr>
        <p:txBody>
          <a:bodyPr/>
          <a:lstStyle/>
          <a:p>
            <a:r>
              <a:rPr lang="nb-NO" sz="2400" dirty="0"/>
              <a:t>PM</a:t>
            </a:r>
            <a:r>
              <a:rPr lang="nb-NO" sz="2400" baseline="-25000" dirty="0"/>
              <a:t>2.5</a:t>
            </a:r>
            <a:r>
              <a:rPr lang="nb-NO" sz="2400" dirty="0"/>
              <a:t> </a:t>
            </a:r>
            <a:r>
              <a:rPr lang="nb-NO" sz="2400" dirty="0" err="1"/>
              <a:t>maps</a:t>
            </a:r>
            <a:r>
              <a:rPr lang="nb-NO" sz="2400" dirty="0"/>
              <a:t> for Baseline 2020 and 2050</a:t>
            </a:r>
          </a:p>
        </p:txBody>
      </p:sp>
      <p:sp>
        <p:nvSpPr>
          <p:cNvPr id="18" name="TextBox 17">
            <a:extLst>
              <a:ext uri="{FF2B5EF4-FFF2-40B4-BE49-F238E27FC236}">
                <a16:creationId xmlns:a16="http://schemas.microsoft.com/office/drawing/2014/main" id="{F28DFFFD-1A27-40A7-A7B6-28579E9F9EF2}"/>
              </a:ext>
            </a:extLst>
          </p:cNvPr>
          <p:cNvSpPr txBox="1"/>
          <p:nvPr/>
        </p:nvSpPr>
        <p:spPr>
          <a:xfrm>
            <a:off x="2437572" y="1060926"/>
            <a:ext cx="1534642" cy="349702"/>
          </a:xfrm>
          <a:prstGeom prst="rect">
            <a:avLst/>
          </a:prstGeom>
          <a:noFill/>
        </p:spPr>
        <p:txBody>
          <a:bodyPr wrap="none" lIns="36000" tIns="36000" rIns="36000" bIns="36000" rtlCol="0">
            <a:spAutoFit/>
          </a:bodyPr>
          <a:lstStyle/>
          <a:p>
            <a:r>
              <a:rPr lang="nb-NO" dirty="0"/>
              <a:t>Baseline 2020</a:t>
            </a:r>
          </a:p>
        </p:txBody>
      </p:sp>
      <p:sp>
        <p:nvSpPr>
          <p:cNvPr id="19" name="TextBox 18">
            <a:extLst>
              <a:ext uri="{FF2B5EF4-FFF2-40B4-BE49-F238E27FC236}">
                <a16:creationId xmlns:a16="http://schemas.microsoft.com/office/drawing/2014/main" id="{3ABAB083-0ED2-4F11-8E6C-3F6FF9BF22E6}"/>
              </a:ext>
            </a:extLst>
          </p:cNvPr>
          <p:cNvSpPr txBox="1"/>
          <p:nvPr/>
        </p:nvSpPr>
        <p:spPr>
          <a:xfrm>
            <a:off x="8219788" y="1060926"/>
            <a:ext cx="1534642" cy="349702"/>
          </a:xfrm>
          <a:prstGeom prst="rect">
            <a:avLst/>
          </a:prstGeom>
          <a:noFill/>
        </p:spPr>
        <p:txBody>
          <a:bodyPr wrap="none" lIns="36000" tIns="36000" rIns="36000" bIns="36000" rtlCol="0">
            <a:spAutoFit/>
          </a:bodyPr>
          <a:lstStyle/>
          <a:p>
            <a:r>
              <a:rPr lang="nb-NO" dirty="0"/>
              <a:t>Baseline 2050</a:t>
            </a:r>
          </a:p>
        </p:txBody>
      </p:sp>
      <p:pic>
        <p:nvPicPr>
          <p:cNvPr id="8" name="Picture 2">
            <a:extLst>
              <a:ext uri="{FF2B5EF4-FFF2-40B4-BE49-F238E27FC236}">
                <a16:creationId xmlns:a16="http://schemas.microsoft.com/office/drawing/2014/main" id="{BB91225D-0F9D-4403-BC3F-C811396C2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9" name="TextBox 8">
            <a:extLst>
              <a:ext uri="{FF2B5EF4-FFF2-40B4-BE49-F238E27FC236}">
                <a16:creationId xmlns:a16="http://schemas.microsoft.com/office/drawing/2014/main" id="{EAB259E2-EE31-44F4-9DDE-44DF5227C188}"/>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grpSp>
        <p:nvGrpSpPr>
          <p:cNvPr id="21" name="Group 20">
            <a:extLst>
              <a:ext uri="{FF2B5EF4-FFF2-40B4-BE49-F238E27FC236}">
                <a16:creationId xmlns:a16="http://schemas.microsoft.com/office/drawing/2014/main" id="{6AE732AF-43D4-43C0-BBA1-C008CD2AADFD}"/>
              </a:ext>
            </a:extLst>
          </p:cNvPr>
          <p:cNvGrpSpPr/>
          <p:nvPr/>
        </p:nvGrpSpPr>
        <p:grpSpPr>
          <a:xfrm>
            <a:off x="361355" y="1409161"/>
            <a:ext cx="5599418" cy="4387913"/>
            <a:chOff x="361355" y="1409161"/>
            <a:chExt cx="5599418" cy="4387913"/>
          </a:xfrm>
        </p:grpSpPr>
        <p:pic>
          <p:nvPicPr>
            <p:cNvPr id="20" name="Picture 19">
              <a:extLst>
                <a:ext uri="{FF2B5EF4-FFF2-40B4-BE49-F238E27FC236}">
                  <a16:creationId xmlns:a16="http://schemas.microsoft.com/office/drawing/2014/main" id="{06A02D48-0BFA-47E3-8CF6-71A0B941C4B8}"/>
                </a:ext>
              </a:extLst>
            </p:cNvPr>
            <p:cNvPicPr>
              <a:picLocks noChangeAspect="1"/>
            </p:cNvPicPr>
            <p:nvPr/>
          </p:nvPicPr>
          <p:blipFill>
            <a:blip r:embed="rId3"/>
            <a:stretch>
              <a:fillRect/>
            </a:stretch>
          </p:blipFill>
          <p:spPr>
            <a:xfrm>
              <a:off x="380326" y="1409161"/>
              <a:ext cx="5580447" cy="4387913"/>
            </a:xfrm>
            <a:prstGeom prst="rect">
              <a:avLst/>
            </a:prstGeom>
          </p:spPr>
        </p:pic>
        <p:pic>
          <p:nvPicPr>
            <p:cNvPr id="7" name="Picture 6">
              <a:extLst>
                <a:ext uri="{FF2B5EF4-FFF2-40B4-BE49-F238E27FC236}">
                  <a16:creationId xmlns:a16="http://schemas.microsoft.com/office/drawing/2014/main" id="{B4EC204F-0719-46E6-9B97-9DEF7761C857}"/>
                </a:ext>
              </a:extLst>
            </p:cNvPr>
            <p:cNvPicPr>
              <a:picLocks noChangeAspect="1"/>
            </p:cNvPicPr>
            <p:nvPr/>
          </p:nvPicPr>
          <p:blipFill>
            <a:blip r:embed="rId4"/>
            <a:stretch>
              <a:fillRect/>
            </a:stretch>
          </p:blipFill>
          <p:spPr>
            <a:xfrm>
              <a:off x="361356" y="1410628"/>
              <a:ext cx="631139" cy="1093975"/>
            </a:xfrm>
            <a:prstGeom prst="rect">
              <a:avLst/>
            </a:prstGeom>
          </p:spPr>
        </p:pic>
        <p:sp>
          <p:nvSpPr>
            <p:cNvPr id="10" name="TextBox 9">
              <a:extLst>
                <a:ext uri="{FF2B5EF4-FFF2-40B4-BE49-F238E27FC236}">
                  <a16:creationId xmlns:a16="http://schemas.microsoft.com/office/drawing/2014/main" id="{36645EE9-EA48-45DC-AD3A-05A5869EA424}"/>
                </a:ext>
              </a:extLst>
            </p:cNvPr>
            <p:cNvSpPr txBox="1"/>
            <p:nvPr/>
          </p:nvSpPr>
          <p:spPr>
            <a:xfrm>
              <a:off x="361355" y="2504603"/>
              <a:ext cx="631139" cy="211203"/>
            </a:xfrm>
            <a:prstGeom prst="rect">
              <a:avLst/>
            </a:prstGeom>
            <a:solidFill>
              <a:schemeClr val="bg1"/>
            </a:solid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µ</a:t>
              </a:r>
              <a:r>
                <a:rPr kumimoji="0" lang="nb-NO" sz="900" b="0" i="0" u="none" strike="noStrike" kern="1200" cap="none" spc="0" normalizeH="0" baseline="0" noProof="0" dirty="0">
                  <a:ln>
                    <a:noFill/>
                  </a:ln>
                  <a:effectLst/>
                  <a:uLnTx/>
                  <a:uFillTx/>
                  <a:latin typeface="Arial" charset="0"/>
                  <a:ea typeface="+mn-ea"/>
                  <a:cs typeface="+mn-cs"/>
                </a:rPr>
                <a:t>g/m</a:t>
              </a:r>
              <a:r>
                <a:rPr kumimoji="0" lang="nb-NO" sz="900" b="0" i="0" u="none" strike="noStrike" kern="1200" cap="none" spc="0" normalizeH="0" baseline="30000" noProof="0" dirty="0">
                  <a:ln>
                    <a:noFill/>
                  </a:ln>
                  <a:effectLst/>
                  <a:uLnTx/>
                  <a:uFillTx/>
                  <a:latin typeface="Arial" charset="0"/>
                  <a:ea typeface="+mn-ea"/>
                  <a:cs typeface="+mn-cs"/>
                </a:rPr>
                <a:t>3</a:t>
              </a:r>
              <a:endParaRPr kumimoji="0" lang="en-US" sz="900" b="0" i="0" u="none" strike="noStrike" kern="1200" cap="none" spc="0" normalizeH="0" baseline="30000" noProof="0" dirty="0">
                <a:ln>
                  <a:noFill/>
                </a:ln>
                <a:effectLst/>
                <a:uLnTx/>
                <a:uFillTx/>
                <a:latin typeface="Arial" charset="0"/>
                <a:ea typeface="+mn-ea"/>
                <a:cs typeface="+mn-cs"/>
              </a:endParaRPr>
            </a:p>
          </p:txBody>
        </p:sp>
      </p:grpSp>
      <p:grpSp>
        <p:nvGrpSpPr>
          <p:cNvPr id="24" name="Group 23">
            <a:extLst>
              <a:ext uri="{FF2B5EF4-FFF2-40B4-BE49-F238E27FC236}">
                <a16:creationId xmlns:a16="http://schemas.microsoft.com/office/drawing/2014/main" id="{CCF7540E-C193-4790-824D-080B47F37483}"/>
              </a:ext>
            </a:extLst>
          </p:cNvPr>
          <p:cNvGrpSpPr/>
          <p:nvPr/>
        </p:nvGrpSpPr>
        <p:grpSpPr>
          <a:xfrm>
            <a:off x="6180997" y="1409161"/>
            <a:ext cx="5562430" cy="4387913"/>
            <a:chOff x="6180997" y="1409161"/>
            <a:chExt cx="5562430" cy="4387913"/>
          </a:xfrm>
        </p:grpSpPr>
        <p:pic>
          <p:nvPicPr>
            <p:cNvPr id="23" name="Picture 22">
              <a:extLst>
                <a:ext uri="{FF2B5EF4-FFF2-40B4-BE49-F238E27FC236}">
                  <a16:creationId xmlns:a16="http://schemas.microsoft.com/office/drawing/2014/main" id="{3C2E29AC-B364-4D5E-927A-A3B5B8EC98D7}"/>
                </a:ext>
              </a:extLst>
            </p:cNvPr>
            <p:cNvPicPr>
              <a:picLocks noChangeAspect="1"/>
            </p:cNvPicPr>
            <p:nvPr/>
          </p:nvPicPr>
          <p:blipFill>
            <a:blip r:embed="rId5"/>
            <a:stretch>
              <a:fillRect/>
            </a:stretch>
          </p:blipFill>
          <p:spPr>
            <a:xfrm>
              <a:off x="6180997" y="1409161"/>
              <a:ext cx="5562430" cy="4387913"/>
            </a:xfrm>
            <a:prstGeom prst="rect">
              <a:avLst/>
            </a:prstGeom>
          </p:spPr>
        </p:pic>
        <p:grpSp>
          <p:nvGrpSpPr>
            <p:cNvPr id="4" name="Group 3">
              <a:extLst>
                <a:ext uri="{FF2B5EF4-FFF2-40B4-BE49-F238E27FC236}">
                  <a16:creationId xmlns:a16="http://schemas.microsoft.com/office/drawing/2014/main" id="{71DAC4C7-09BB-4CDF-9DED-CEF442B9CA3E}"/>
                </a:ext>
              </a:extLst>
            </p:cNvPr>
            <p:cNvGrpSpPr/>
            <p:nvPr/>
          </p:nvGrpSpPr>
          <p:grpSpPr>
            <a:xfrm>
              <a:off x="6180997" y="1409161"/>
              <a:ext cx="631139" cy="1281931"/>
              <a:chOff x="6180997" y="1409161"/>
              <a:chExt cx="631139" cy="1281931"/>
            </a:xfrm>
          </p:grpSpPr>
          <p:pic>
            <p:nvPicPr>
              <p:cNvPr id="11" name="Picture 10">
                <a:extLst>
                  <a:ext uri="{FF2B5EF4-FFF2-40B4-BE49-F238E27FC236}">
                    <a16:creationId xmlns:a16="http://schemas.microsoft.com/office/drawing/2014/main" id="{3F5C2A7B-BE5A-4B7A-A56C-0F7B41C58097}"/>
                  </a:ext>
                </a:extLst>
              </p:cNvPr>
              <p:cNvPicPr>
                <a:picLocks noChangeAspect="1"/>
              </p:cNvPicPr>
              <p:nvPr/>
            </p:nvPicPr>
            <p:blipFill>
              <a:blip r:embed="rId4"/>
              <a:stretch>
                <a:fillRect/>
              </a:stretch>
            </p:blipFill>
            <p:spPr>
              <a:xfrm>
                <a:off x="6180997" y="1409161"/>
                <a:ext cx="631139" cy="1093975"/>
              </a:xfrm>
              <a:prstGeom prst="rect">
                <a:avLst/>
              </a:prstGeom>
            </p:spPr>
          </p:pic>
          <p:sp>
            <p:nvSpPr>
              <p:cNvPr id="12" name="TextBox 11">
                <a:extLst>
                  <a:ext uri="{FF2B5EF4-FFF2-40B4-BE49-F238E27FC236}">
                    <a16:creationId xmlns:a16="http://schemas.microsoft.com/office/drawing/2014/main" id="{3F0C6B78-D4D0-4E0E-ABCB-C973C6F0B1D1}"/>
                  </a:ext>
                </a:extLst>
              </p:cNvPr>
              <p:cNvSpPr txBox="1"/>
              <p:nvPr/>
            </p:nvSpPr>
            <p:spPr>
              <a:xfrm>
                <a:off x="6180997" y="2479889"/>
                <a:ext cx="631139" cy="211203"/>
              </a:xfrm>
              <a:prstGeom prst="rect">
                <a:avLst/>
              </a:prstGeom>
              <a:solidFill>
                <a:schemeClr val="bg1"/>
              </a:solid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µ</a:t>
                </a:r>
                <a:r>
                  <a:rPr kumimoji="0" lang="nb-NO" sz="900" b="0" i="0" u="none" strike="noStrike" kern="1200" cap="none" spc="0" normalizeH="0" baseline="0" noProof="0" dirty="0">
                    <a:ln>
                      <a:noFill/>
                    </a:ln>
                    <a:effectLst/>
                    <a:uLnTx/>
                    <a:uFillTx/>
                    <a:latin typeface="Arial" charset="0"/>
                    <a:ea typeface="+mn-ea"/>
                    <a:cs typeface="+mn-cs"/>
                  </a:rPr>
                  <a:t>g/m</a:t>
                </a:r>
                <a:r>
                  <a:rPr kumimoji="0" lang="nb-NO" sz="900" b="0" i="0" u="none" strike="noStrike" kern="1200" cap="none" spc="0" normalizeH="0" baseline="30000" noProof="0" dirty="0">
                    <a:ln>
                      <a:noFill/>
                    </a:ln>
                    <a:effectLst/>
                    <a:uLnTx/>
                    <a:uFillTx/>
                    <a:latin typeface="Arial" charset="0"/>
                    <a:ea typeface="+mn-ea"/>
                    <a:cs typeface="+mn-cs"/>
                  </a:rPr>
                  <a:t>3</a:t>
                </a:r>
                <a:endParaRPr kumimoji="0" lang="en-US" sz="900" b="0" i="0" u="none" strike="noStrike" kern="1200" cap="none" spc="0" normalizeH="0" baseline="30000" noProof="0" dirty="0">
                  <a:ln>
                    <a:noFill/>
                  </a:ln>
                  <a:effectLst/>
                  <a:uLnTx/>
                  <a:uFillTx/>
                  <a:latin typeface="Arial" charset="0"/>
                  <a:ea typeface="+mn-ea"/>
                  <a:cs typeface="+mn-cs"/>
                </a:endParaRPr>
              </a:p>
            </p:txBody>
          </p:sp>
        </p:grpSp>
      </p:grpSp>
    </p:spTree>
    <p:extLst>
      <p:ext uri="{BB962C8B-B14F-4D97-AF65-F5344CB8AC3E}">
        <p14:creationId xmlns:p14="http://schemas.microsoft.com/office/powerpoint/2010/main" val="22582086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09CF4E-F995-475F-9F9F-42BB8F2517F4}"/>
              </a:ext>
            </a:extLst>
          </p:cNvPr>
          <p:cNvSpPr>
            <a:spLocks noGrp="1"/>
          </p:cNvSpPr>
          <p:nvPr>
            <p:ph type="title"/>
          </p:nvPr>
        </p:nvSpPr>
        <p:spPr>
          <a:xfrm>
            <a:off x="380326" y="251012"/>
            <a:ext cx="10033455" cy="369332"/>
          </a:xfrm>
        </p:spPr>
        <p:txBody>
          <a:bodyPr/>
          <a:lstStyle/>
          <a:p>
            <a:r>
              <a:rPr lang="nb-NO" sz="2400" dirty="0" err="1"/>
              <a:t>BaP</a:t>
            </a:r>
            <a:r>
              <a:rPr lang="nb-NO" sz="2400" dirty="0"/>
              <a:t> </a:t>
            </a:r>
            <a:r>
              <a:rPr lang="nb-NO" sz="2400" dirty="0" err="1"/>
              <a:t>maps</a:t>
            </a:r>
            <a:r>
              <a:rPr lang="nb-NO" sz="2400" dirty="0"/>
              <a:t> for Baseline 2020 and 2050</a:t>
            </a:r>
          </a:p>
        </p:txBody>
      </p:sp>
      <p:sp>
        <p:nvSpPr>
          <p:cNvPr id="18" name="TextBox 17">
            <a:extLst>
              <a:ext uri="{FF2B5EF4-FFF2-40B4-BE49-F238E27FC236}">
                <a16:creationId xmlns:a16="http://schemas.microsoft.com/office/drawing/2014/main" id="{F28DFFFD-1A27-40A7-A7B6-28579E9F9EF2}"/>
              </a:ext>
            </a:extLst>
          </p:cNvPr>
          <p:cNvSpPr txBox="1"/>
          <p:nvPr/>
        </p:nvSpPr>
        <p:spPr>
          <a:xfrm>
            <a:off x="2437572" y="1060926"/>
            <a:ext cx="1534642" cy="349702"/>
          </a:xfrm>
          <a:prstGeom prst="rect">
            <a:avLst/>
          </a:prstGeom>
          <a:noFill/>
        </p:spPr>
        <p:txBody>
          <a:bodyPr wrap="none" lIns="36000" tIns="36000" rIns="36000" bIns="36000" rtlCol="0">
            <a:spAutoFit/>
          </a:bodyPr>
          <a:lstStyle/>
          <a:p>
            <a:r>
              <a:rPr lang="nb-NO" dirty="0"/>
              <a:t>Baseline 2020</a:t>
            </a:r>
          </a:p>
        </p:txBody>
      </p:sp>
      <p:sp>
        <p:nvSpPr>
          <p:cNvPr id="19" name="TextBox 18">
            <a:extLst>
              <a:ext uri="{FF2B5EF4-FFF2-40B4-BE49-F238E27FC236}">
                <a16:creationId xmlns:a16="http://schemas.microsoft.com/office/drawing/2014/main" id="{3ABAB083-0ED2-4F11-8E6C-3F6FF9BF22E6}"/>
              </a:ext>
            </a:extLst>
          </p:cNvPr>
          <p:cNvSpPr txBox="1"/>
          <p:nvPr/>
        </p:nvSpPr>
        <p:spPr>
          <a:xfrm>
            <a:off x="8219788" y="1060926"/>
            <a:ext cx="1534642" cy="349702"/>
          </a:xfrm>
          <a:prstGeom prst="rect">
            <a:avLst/>
          </a:prstGeom>
          <a:noFill/>
        </p:spPr>
        <p:txBody>
          <a:bodyPr wrap="none" lIns="36000" tIns="36000" rIns="36000" bIns="36000" rtlCol="0">
            <a:spAutoFit/>
          </a:bodyPr>
          <a:lstStyle/>
          <a:p>
            <a:r>
              <a:rPr lang="nb-NO" dirty="0"/>
              <a:t>Baseline 2050</a:t>
            </a:r>
          </a:p>
        </p:txBody>
      </p:sp>
      <p:pic>
        <p:nvPicPr>
          <p:cNvPr id="8" name="Picture 2">
            <a:extLst>
              <a:ext uri="{FF2B5EF4-FFF2-40B4-BE49-F238E27FC236}">
                <a16:creationId xmlns:a16="http://schemas.microsoft.com/office/drawing/2014/main" id="{BB91225D-0F9D-4403-BC3F-C811396C2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9" name="TextBox 8">
            <a:extLst>
              <a:ext uri="{FF2B5EF4-FFF2-40B4-BE49-F238E27FC236}">
                <a16:creationId xmlns:a16="http://schemas.microsoft.com/office/drawing/2014/main" id="{EAB259E2-EE31-44F4-9DDE-44DF5227C188}"/>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grpSp>
        <p:nvGrpSpPr>
          <p:cNvPr id="16" name="Group 15">
            <a:extLst>
              <a:ext uri="{FF2B5EF4-FFF2-40B4-BE49-F238E27FC236}">
                <a16:creationId xmlns:a16="http://schemas.microsoft.com/office/drawing/2014/main" id="{2F871956-16DF-4A5E-B2C7-E62DC922E387}"/>
              </a:ext>
            </a:extLst>
          </p:cNvPr>
          <p:cNvGrpSpPr/>
          <p:nvPr/>
        </p:nvGrpSpPr>
        <p:grpSpPr>
          <a:xfrm>
            <a:off x="380326" y="1410628"/>
            <a:ext cx="5582287" cy="4386447"/>
            <a:chOff x="380326" y="1410628"/>
            <a:chExt cx="5582287" cy="4386447"/>
          </a:xfrm>
        </p:grpSpPr>
        <p:pic>
          <p:nvPicPr>
            <p:cNvPr id="6" name="Picture 5">
              <a:extLst>
                <a:ext uri="{FF2B5EF4-FFF2-40B4-BE49-F238E27FC236}">
                  <a16:creationId xmlns:a16="http://schemas.microsoft.com/office/drawing/2014/main" id="{B153DAA7-8859-49FA-9A7C-B583B2B34922}"/>
                </a:ext>
              </a:extLst>
            </p:cNvPr>
            <p:cNvPicPr>
              <a:picLocks noChangeAspect="1"/>
            </p:cNvPicPr>
            <p:nvPr/>
          </p:nvPicPr>
          <p:blipFill>
            <a:blip r:embed="rId3"/>
            <a:stretch>
              <a:fillRect/>
            </a:stretch>
          </p:blipFill>
          <p:spPr>
            <a:xfrm>
              <a:off x="380326" y="1410629"/>
              <a:ext cx="5582287" cy="4386446"/>
            </a:xfrm>
            <a:prstGeom prst="rect">
              <a:avLst/>
            </a:prstGeom>
          </p:spPr>
        </p:pic>
        <p:sp>
          <p:nvSpPr>
            <p:cNvPr id="10" name="TextBox 9">
              <a:extLst>
                <a:ext uri="{FF2B5EF4-FFF2-40B4-BE49-F238E27FC236}">
                  <a16:creationId xmlns:a16="http://schemas.microsoft.com/office/drawing/2014/main" id="{36645EE9-EA48-45DC-AD3A-05A5869EA424}"/>
                </a:ext>
              </a:extLst>
            </p:cNvPr>
            <p:cNvSpPr txBox="1"/>
            <p:nvPr/>
          </p:nvSpPr>
          <p:spPr>
            <a:xfrm>
              <a:off x="453341" y="2481356"/>
              <a:ext cx="702012" cy="211203"/>
            </a:xfrm>
            <a:prstGeom prst="rect">
              <a:avLst/>
            </a:prstGeom>
            <a:no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a:t>
              </a:r>
              <a:r>
                <a:rPr kumimoji="0" lang="nb-NO" sz="900" b="0" i="0" u="none" strike="noStrike" kern="1200" cap="none" spc="0" normalizeH="0" baseline="0" noProof="0" dirty="0">
                  <a:ln>
                    <a:noFill/>
                  </a:ln>
                  <a:effectLst/>
                  <a:uLnTx/>
                  <a:uFillTx/>
                  <a:latin typeface="Arial" charset="0"/>
                  <a:ea typeface="+mn-ea"/>
                  <a:cs typeface="+mn-cs"/>
                </a:rPr>
                <a:t>g/m</a:t>
              </a:r>
              <a:r>
                <a:rPr kumimoji="0" lang="nb-NO" sz="900" b="0" i="0" u="none" strike="noStrike" kern="1200" cap="none" spc="0" normalizeH="0" baseline="30000" noProof="0" dirty="0">
                  <a:ln>
                    <a:noFill/>
                  </a:ln>
                  <a:effectLst/>
                  <a:uLnTx/>
                  <a:uFillTx/>
                  <a:latin typeface="Arial" charset="0"/>
                  <a:ea typeface="+mn-ea"/>
                  <a:cs typeface="+mn-cs"/>
                </a:rPr>
                <a:t>3</a:t>
              </a:r>
              <a:endParaRPr kumimoji="0" lang="en-US" sz="900" b="0" i="0" u="none" strike="noStrike" kern="1200" cap="none" spc="0" normalizeH="0" baseline="30000" noProof="0" dirty="0">
                <a:ln>
                  <a:noFill/>
                </a:ln>
                <a:effectLst/>
                <a:uLnTx/>
                <a:uFillTx/>
                <a:latin typeface="Arial" charset="0"/>
                <a:ea typeface="+mn-ea"/>
                <a:cs typeface="+mn-cs"/>
              </a:endParaRPr>
            </a:p>
          </p:txBody>
        </p:sp>
        <p:pic>
          <p:nvPicPr>
            <p:cNvPr id="15" name="Picture 14">
              <a:extLst>
                <a:ext uri="{FF2B5EF4-FFF2-40B4-BE49-F238E27FC236}">
                  <a16:creationId xmlns:a16="http://schemas.microsoft.com/office/drawing/2014/main" id="{DCD4CBC5-0425-4448-898C-7510A5DFE97F}"/>
                </a:ext>
              </a:extLst>
            </p:cNvPr>
            <p:cNvPicPr>
              <a:picLocks noChangeAspect="1"/>
            </p:cNvPicPr>
            <p:nvPr/>
          </p:nvPicPr>
          <p:blipFill>
            <a:blip r:embed="rId4"/>
            <a:stretch>
              <a:fillRect/>
            </a:stretch>
          </p:blipFill>
          <p:spPr>
            <a:xfrm>
              <a:off x="380326" y="1410628"/>
              <a:ext cx="848043" cy="1093976"/>
            </a:xfrm>
            <a:prstGeom prst="rect">
              <a:avLst/>
            </a:prstGeom>
          </p:spPr>
        </p:pic>
      </p:grpSp>
      <p:grpSp>
        <p:nvGrpSpPr>
          <p:cNvPr id="24" name="Group 23">
            <a:extLst>
              <a:ext uri="{FF2B5EF4-FFF2-40B4-BE49-F238E27FC236}">
                <a16:creationId xmlns:a16="http://schemas.microsoft.com/office/drawing/2014/main" id="{7446FAAE-2FAF-4908-AE66-9F2C84E9AF7E}"/>
              </a:ext>
            </a:extLst>
          </p:cNvPr>
          <p:cNvGrpSpPr/>
          <p:nvPr/>
        </p:nvGrpSpPr>
        <p:grpSpPr>
          <a:xfrm>
            <a:off x="6224779" y="1410627"/>
            <a:ext cx="5513880" cy="4341677"/>
            <a:chOff x="6224779" y="1410627"/>
            <a:chExt cx="5513880" cy="4341677"/>
          </a:xfrm>
        </p:grpSpPr>
        <p:pic>
          <p:nvPicPr>
            <p:cNvPr id="23" name="Picture 22">
              <a:extLst>
                <a:ext uri="{FF2B5EF4-FFF2-40B4-BE49-F238E27FC236}">
                  <a16:creationId xmlns:a16="http://schemas.microsoft.com/office/drawing/2014/main" id="{64D144F8-0A6F-4A20-A830-B5067443448D}"/>
                </a:ext>
              </a:extLst>
            </p:cNvPr>
            <p:cNvPicPr>
              <a:picLocks noChangeAspect="1"/>
            </p:cNvPicPr>
            <p:nvPr/>
          </p:nvPicPr>
          <p:blipFill>
            <a:blip r:embed="rId5"/>
            <a:stretch>
              <a:fillRect/>
            </a:stretch>
          </p:blipFill>
          <p:spPr>
            <a:xfrm>
              <a:off x="6224779" y="1410627"/>
              <a:ext cx="5513880" cy="4341677"/>
            </a:xfrm>
            <a:prstGeom prst="rect">
              <a:avLst/>
            </a:prstGeom>
          </p:spPr>
        </p:pic>
        <p:sp>
          <p:nvSpPr>
            <p:cNvPr id="20" name="TextBox 19">
              <a:extLst>
                <a:ext uri="{FF2B5EF4-FFF2-40B4-BE49-F238E27FC236}">
                  <a16:creationId xmlns:a16="http://schemas.microsoft.com/office/drawing/2014/main" id="{2D835CFA-0DA9-407D-A3FD-A49F091E3D2B}"/>
                </a:ext>
              </a:extLst>
            </p:cNvPr>
            <p:cNvSpPr txBox="1"/>
            <p:nvPr/>
          </p:nvSpPr>
          <p:spPr>
            <a:xfrm>
              <a:off x="6297795" y="2481356"/>
              <a:ext cx="702012" cy="211203"/>
            </a:xfrm>
            <a:prstGeom prst="rect">
              <a:avLst/>
            </a:prstGeom>
            <a:no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a:t>
              </a:r>
              <a:r>
                <a:rPr kumimoji="0" lang="nb-NO" sz="900" b="0" i="0" u="none" strike="noStrike" kern="1200" cap="none" spc="0" normalizeH="0" baseline="0" noProof="0" dirty="0">
                  <a:ln>
                    <a:noFill/>
                  </a:ln>
                  <a:effectLst/>
                  <a:uLnTx/>
                  <a:uFillTx/>
                  <a:latin typeface="Arial" charset="0"/>
                  <a:ea typeface="+mn-ea"/>
                  <a:cs typeface="+mn-cs"/>
                </a:rPr>
                <a:t>g/m</a:t>
              </a:r>
              <a:r>
                <a:rPr kumimoji="0" lang="nb-NO" sz="900" b="0" i="0" u="none" strike="noStrike" kern="1200" cap="none" spc="0" normalizeH="0" baseline="30000" noProof="0" dirty="0">
                  <a:ln>
                    <a:noFill/>
                  </a:ln>
                  <a:effectLst/>
                  <a:uLnTx/>
                  <a:uFillTx/>
                  <a:latin typeface="Arial" charset="0"/>
                  <a:ea typeface="+mn-ea"/>
                  <a:cs typeface="+mn-cs"/>
                </a:rPr>
                <a:t>3</a:t>
              </a:r>
              <a:endParaRPr kumimoji="0" lang="en-US" sz="900" b="0" i="0" u="none" strike="noStrike" kern="1200" cap="none" spc="0" normalizeH="0" baseline="30000" noProof="0" dirty="0">
                <a:ln>
                  <a:noFill/>
                </a:ln>
                <a:effectLst/>
                <a:uLnTx/>
                <a:uFillTx/>
                <a:latin typeface="Arial" charset="0"/>
                <a:ea typeface="+mn-ea"/>
                <a:cs typeface="+mn-cs"/>
              </a:endParaRPr>
            </a:p>
          </p:txBody>
        </p:sp>
        <p:pic>
          <p:nvPicPr>
            <p:cNvPr id="21" name="Picture 20">
              <a:extLst>
                <a:ext uri="{FF2B5EF4-FFF2-40B4-BE49-F238E27FC236}">
                  <a16:creationId xmlns:a16="http://schemas.microsoft.com/office/drawing/2014/main" id="{46D57AB8-0DBE-41BE-AFC2-71EB312A21BE}"/>
                </a:ext>
              </a:extLst>
            </p:cNvPr>
            <p:cNvPicPr>
              <a:picLocks noChangeAspect="1"/>
            </p:cNvPicPr>
            <p:nvPr/>
          </p:nvPicPr>
          <p:blipFill>
            <a:blip r:embed="rId4"/>
            <a:stretch>
              <a:fillRect/>
            </a:stretch>
          </p:blipFill>
          <p:spPr>
            <a:xfrm>
              <a:off x="6224780" y="1410628"/>
              <a:ext cx="848043" cy="1093976"/>
            </a:xfrm>
            <a:prstGeom prst="rect">
              <a:avLst/>
            </a:prstGeom>
          </p:spPr>
        </p:pic>
      </p:grpSp>
    </p:spTree>
    <p:extLst>
      <p:ext uri="{BB962C8B-B14F-4D97-AF65-F5344CB8AC3E}">
        <p14:creationId xmlns:p14="http://schemas.microsoft.com/office/powerpoint/2010/main" val="11998026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09CF4E-F995-475F-9F9F-42BB8F2517F4}"/>
              </a:ext>
            </a:extLst>
          </p:cNvPr>
          <p:cNvSpPr>
            <a:spLocks noGrp="1"/>
          </p:cNvSpPr>
          <p:nvPr>
            <p:ph type="title"/>
          </p:nvPr>
        </p:nvSpPr>
        <p:spPr>
          <a:xfrm>
            <a:off x="380326" y="251012"/>
            <a:ext cx="10033455" cy="369332"/>
          </a:xfrm>
        </p:spPr>
        <p:txBody>
          <a:bodyPr/>
          <a:lstStyle/>
          <a:p>
            <a:r>
              <a:rPr lang="nb-NO" sz="2400" dirty="0"/>
              <a:t>SOMO35 </a:t>
            </a:r>
            <a:r>
              <a:rPr lang="nb-NO" sz="2400" dirty="0" err="1"/>
              <a:t>maps</a:t>
            </a:r>
            <a:r>
              <a:rPr lang="nb-NO" sz="2400" dirty="0"/>
              <a:t> for Baseline 2020 and 2050</a:t>
            </a:r>
          </a:p>
        </p:txBody>
      </p:sp>
      <p:sp>
        <p:nvSpPr>
          <p:cNvPr id="18" name="TextBox 17">
            <a:extLst>
              <a:ext uri="{FF2B5EF4-FFF2-40B4-BE49-F238E27FC236}">
                <a16:creationId xmlns:a16="http://schemas.microsoft.com/office/drawing/2014/main" id="{F28DFFFD-1A27-40A7-A7B6-28579E9F9EF2}"/>
              </a:ext>
            </a:extLst>
          </p:cNvPr>
          <p:cNvSpPr txBox="1"/>
          <p:nvPr/>
        </p:nvSpPr>
        <p:spPr>
          <a:xfrm>
            <a:off x="2437572" y="1060926"/>
            <a:ext cx="1534642" cy="349702"/>
          </a:xfrm>
          <a:prstGeom prst="rect">
            <a:avLst/>
          </a:prstGeom>
          <a:noFill/>
        </p:spPr>
        <p:txBody>
          <a:bodyPr wrap="none" lIns="36000" tIns="36000" rIns="36000" bIns="36000" rtlCol="0">
            <a:spAutoFit/>
          </a:bodyPr>
          <a:lstStyle/>
          <a:p>
            <a:r>
              <a:rPr lang="nb-NO" dirty="0"/>
              <a:t>Baseline 2020</a:t>
            </a:r>
          </a:p>
        </p:txBody>
      </p:sp>
      <p:sp>
        <p:nvSpPr>
          <p:cNvPr id="19" name="TextBox 18">
            <a:extLst>
              <a:ext uri="{FF2B5EF4-FFF2-40B4-BE49-F238E27FC236}">
                <a16:creationId xmlns:a16="http://schemas.microsoft.com/office/drawing/2014/main" id="{3ABAB083-0ED2-4F11-8E6C-3F6FF9BF22E6}"/>
              </a:ext>
            </a:extLst>
          </p:cNvPr>
          <p:cNvSpPr txBox="1"/>
          <p:nvPr/>
        </p:nvSpPr>
        <p:spPr>
          <a:xfrm>
            <a:off x="8219788" y="1060926"/>
            <a:ext cx="1534642" cy="349702"/>
          </a:xfrm>
          <a:prstGeom prst="rect">
            <a:avLst/>
          </a:prstGeom>
          <a:noFill/>
        </p:spPr>
        <p:txBody>
          <a:bodyPr wrap="none" lIns="36000" tIns="36000" rIns="36000" bIns="36000" rtlCol="0">
            <a:spAutoFit/>
          </a:bodyPr>
          <a:lstStyle/>
          <a:p>
            <a:r>
              <a:rPr lang="nb-NO" dirty="0"/>
              <a:t>Baseline 2050</a:t>
            </a:r>
          </a:p>
        </p:txBody>
      </p:sp>
      <p:pic>
        <p:nvPicPr>
          <p:cNvPr id="8" name="Picture 2">
            <a:extLst>
              <a:ext uri="{FF2B5EF4-FFF2-40B4-BE49-F238E27FC236}">
                <a16:creationId xmlns:a16="http://schemas.microsoft.com/office/drawing/2014/main" id="{BB91225D-0F9D-4403-BC3F-C811396C2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9" name="TextBox 8">
            <a:extLst>
              <a:ext uri="{FF2B5EF4-FFF2-40B4-BE49-F238E27FC236}">
                <a16:creationId xmlns:a16="http://schemas.microsoft.com/office/drawing/2014/main" id="{EAB259E2-EE31-44F4-9DDE-44DF5227C188}"/>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grpSp>
        <p:nvGrpSpPr>
          <p:cNvPr id="14" name="Group 13">
            <a:extLst>
              <a:ext uri="{FF2B5EF4-FFF2-40B4-BE49-F238E27FC236}">
                <a16:creationId xmlns:a16="http://schemas.microsoft.com/office/drawing/2014/main" id="{F5FC07B1-5112-47AD-9065-626D76D34180}"/>
              </a:ext>
            </a:extLst>
          </p:cNvPr>
          <p:cNvGrpSpPr/>
          <p:nvPr/>
        </p:nvGrpSpPr>
        <p:grpSpPr>
          <a:xfrm>
            <a:off x="380324" y="1409633"/>
            <a:ext cx="5582289" cy="4401629"/>
            <a:chOff x="380324" y="1409633"/>
            <a:chExt cx="5582289" cy="4401629"/>
          </a:xfrm>
        </p:grpSpPr>
        <p:pic>
          <p:nvPicPr>
            <p:cNvPr id="4" name="Picture 3">
              <a:extLst>
                <a:ext uri="{FF2B5EF4-FFF2-40B4-BE49-F238E27FC236}">
                  <a16:creationId xmlns:a16="http://schemas.microsoft.com/office/drawing/2014/main" id="{A5ED4EF6-7237-480B-9067-764951121ED3}"/>
                </a:ext>
              </a:extLst>
            </p:cNvPr>
            <p:cNvPicPr>
              <a:picLocks noChangeAspect="1"/>
            </p:cNvPicPr>
            <p:nvPr/>
          </p:nvPicPr>
          <p:blipFill>
            <a:blip r:embed="rId3"/>
            <a:stretch>
              <a:fillRect/>
            </a:stretch>
          </p:blipFill>
          <p:spPr>
            <a:xfrm>
              <a:off x="380326" y="1410627"/>
              <a:ext cx="5582287" cy="4400635"/>
            </a:xfrm>
            <a:prstGeom prst="rect">
              <a:avLst/>
            </a:prstGeom>
          </p:spPr>
        </p:pic>
        <p:sp>
          <p:nvSpPr>
            <p:cNvPr id="10" name="TextBox 9">
              <a:extLst>
                <a:ext uri="{FF2B5EF4-FFF2-40B4-BE49-F238E27FC236}">
                  <a16:creationId xmlns:a16="http://schemas.microsoft.com/office/drawing/2014/main" id="{36645EE9-EA48-45DC-AD3A-05A5869EA424}"/>
                </a:ext>
              </a:extLst>
            </p:cNvPr>
            <p:cNvSpPr txBox="1"/>
            <p:nvPr/>
          </p:nvSpPr>
          <p:spPr>
            <a:xfrm>
              <a:off x="380324" y="2586957"/>
              <a:ext cx="702012" cy="211203"/>
            </a:xfrm>
            <a:prstGeom prst="rect">
              <a:avLst/>
            </a:prstGeom>
            <a:no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900" dirty="0" err="1">
                  <a:latin typeface="Calibri" panose="020F0502020204030204" pitchFamily="34" charset="0"/>
                  <a:cs typeface="Calibri" panose="020F0502020204030204" pitchFamily="34" charset="0"/>
                </a:rPr>
                <a:t>ppb.day</a:t>
              </a:r>
              <a:endParaRPr kumimoji="0" lang="en-US" sz="900" b="0" i="0" u="none" strike="noStrike" kern="1200" cap="none" spc="0" normalizeH="0" baseline="30000" noProof="0" dirty="0">
                <a:ln>
                  <a:noFill/>
                </a:ln>
                <a:effectLst/>
                <a:uLnTx/>
                <a:uFillTx/>
                <a:latin typeface="Arial" charset="0"/>
                <a:ea typeface="+mn-ea"/>
                <a:cs typeface="+mn-cs"/>
              </a:endParaRPr>
            </a:p>
          </p:txBody>
        </p:sp>
        <p:pic>
          <p:nvPicPr>
            <p:cNvPr id="12" name="Picture 11">
              <a:extLst>
                <a:ext uri="{FF2B5EF4-FFF2-40B4-BE49-F238E27FC236}">
                  <a16:creationId xmlns:a16="http://schemas.microsoft.com/office/drawing/2014/main" id="{7D273B1C-79BE-4F6D-85EF-BB6F988E6E5C}"/>
                </a:ext>
              </a:extLst>
            </p:cNvPr>
            <p:cNvPicPr>
              <a:picLocks noChangeAspect="1"/>
            </p:cNvPicPr>
            <p:nvPr/>
          </p:nvPicPr>
          <p:blipFill>
            <a:blip r:embed="rId4"/>
            <a:stretch>
              <a:fillRect/>
            </a:stretch>
          </p:blipFill>
          <p:spPr>
            <a:xfrm>
              <a:off x="380325" y="1409633"/>
              <a:ext cx="914400" cy="1247775"/>
            </a:xfrm>
            <a:prstGeom prst="rect">
              <a:avLst/>
            </a:prstGeom>
          </p:spPr>
        </p:pic>
      </p:grpSp>
      <p:grpSp>
        <p:nvGrpSpPr>
          <p:cNvPr id="13" name="Group 12">
            <a:extLst>
              <a:ext uri="{FF2B5EF4-FFF2-40B4-BE49-F238E27FC236}">
                <a16:creationId xmlns:a16="http://schemas.microsoft.com/office/drawing/2014/main" id="{A222BE29-7339-41D9-A136-4A2B7605BA67}"/>
              </a:ext>
            </a:extLst>
          </p:cNvPr>
          <p:cNvGrpSpPr/>
          <p:nvPr/>
        </p:nvGrpSpPr>
        <p:grpSpPr>
          <a:xfrm>
            <a:off x="6096000" y="1409633"/>
            <a:ext cx="5642659" cy="4434878"/>
            <a:chOff x="6096000" y="1409633"/>
            <a:chExt cx="5642659" cy="4434878"/>
          </a:xfrm>
        </p:grpSpPr>
        <p:pic>
          <p:nvPicPr>
            <p:cNvPr id="7" name="Picture 6">
              <a:extLst>
                <a:ext uri="{FF2B5EF4-FFF2-40B4-BE49-F238E27FC236}">
                  <a16:creationId xmlns:a16="http://schemas.microsoft.com/office/drawing/2014/main" id="{31EB5FB8-11DA-482C-A6C0-9BDCBF9EC36F}"/>
                </a:ext>
              </a:extLst>
            </p:cNvPr>
            <p:cNvPicPr>
              <a:picLocks noChangeAspect="1"/>
            </p:cNvPicPr>
            <p:nvPr/>
          </p:nvPicPr>
          <p:blipFill>
            <a:blip r:embed="rId5"/>
            <a:stretch>
              <a:fillRect/>
            </a:stretch>
          </p:blipFill>
          <p:spPr>
            <a:xfrm>
              <a:off x="6096000" y="1410626"/>
              <a:ext cx="5642659" cy="4433885"/>
            </a:xfrm>
            <a:prstGeom prst="rect">
              <a:avLst/>
            </a:prstGeom>
          </p:spPr>
        </p:pic>
        <p:sp>
          <p:nvSpPr>
            <p:cNvPr id="22" name="TextBox 21">
              <a:extLst>
                <a:ext uri="{FF2B5EF4-FFF2-40B4-BE49-F238E27FC236}">
                  <a16:creationId xmlns:a16="http://schemas.microsoft.com/office/drawing/2014/main" id="{A6ADB936-6931-4C23-8B52-CE7CDFC7A592}"/>
                </a:ext>
              </a:extLst>
            </p:cNvPr>
            <p:cNvSpPr txBox="1"/>
            <p:nvPr/>
          </p:nvSpPr>
          <p:spPr>
            <a:xfrm>
              <a:off x="6110104" y="2586957"/>
              <a:ext cx="702012" cy="211203"/>
            </a:xfrm>
            <a:prstGeom prst="rect">
              <a:avLst/>
            </a:prstGeom>
            <a:no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900" dirty="0" err="1">
                  <a:latin typeface="Calibri" panose="020F0502020204030204" pitchFamily="34" charset="0"/>
                  <a:cs typeface="Calibri" panose="020F0502020204030204" pitchFamily="34" charset="0"/>
                </a:rPr>
                <a:t>ppb.day</a:t>
              </a:r>
              <a:endParaRPr kumimoji="0" lang="en-US" sz="900" b="0" i="0" u="none" strike="noStrike" kern="1200" cap="none" spc="0" normalizeH="0" baseline="30000" noProof="0" dirty="0">
                <a:ln>
                  <a:noFill/>
                </a:ln>
                <a:effectLst/>
                <a:uLnTx/>
                <a:uFillTx/>
                <a:latin typeface="Arial" charset="0"/>
                <a:ea typeface="+mn-ea"/>
                <a:cs typeface="+mn-cs"/>
              </a:endParaRPr>
            </a:p>
          </p:txBody>
        </p:sp>
        <p:pic>
          <p:nvPicPr>
            <p:cNvPr id="25" name="Picture 24">
              <a:extLst>
                <a:ext uri="{FF2B5EF4-FFF2-40B4-BE49-F238E27FC236}">
                  <a16:creationId xmlns:a16="http://schemas.microsoft.com/office/drawing/2014/main" id="{F2D210C1-6586-4B1F-8016-849163998146}"/>
                </a:ext>
              </a:extLst>
            </p:cNvPr>
            <p:cNvPicPr>
              <a:picLocks noChangeAspect="1"/>
            </p:cNvPicPr>
            <p:nvPr/>
          </p:nvPicPr>
          <p:blipFill>
            <a:blip r:embed="rId4"/>
            <a:stretch>
              <a:fillRect/>
            </a:stretch>
          </p:blipFill>
          <p:spPr>
            <a:xfrm>
              <a:off x="6110105" y="1409633"/>
              <a:ext cx="914400" cy="1247775"/>
            </a:xfrm>
            <a:prstGeom prst="rect">
              <a:avLst/>
            </a:prstGeom>
          </p:spPr>
        </p:pic>
      </p:grpSp>
    </p:spTree>
    <p:extLst>
      <p:ext uri="{BB962C8B-B14F-4D97-AF65-F5344CB8AC3E}">
        <p14:creationId xmlns:p14="http://schemas.microsoft.com/office/powerpoint/2010/main" val="35088888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CC95D-DFC4-4650-83BA-BBE160B21D9F}"/>
              </a:ext>
            </a:extLst>
          </p:cNvPr>
          <p:cNvSpPr>
            <a:spLocks noGrp="1"/>
          </p:cNvSpPr>
          <p:nvPr>
            <p:ph type="title"/>
          </p:nvPr>
        </p:nvSpPr>
        <p:spPr>
          <a:xfrm>
            <a:off x="380326" y="251012"/>
            <a:ext cx="10033455" cy="369332"/>
          </a:xfrm>
        </p:spPr>
        <p:txBody>
          <a:bodyPr/>
          <a:lstStyle/>
          <a:p>
            <a:r>
              <a:rPr lang="en-GB" sz="2400" dirty="0"/>
              <a:t>Baseline 2020 annual mean NO</a:t>
            </a:r>
            <a:r>
              <a:rPr lang="en-GB" sz="2400" baseline="-25000" dirty="0"/>
              <a:t>2</a:t>
            </a:r>
            <a:endParaRPr lang="en-GB" sz="2400" dirty="0">
              <a:solidFill>
                <a:srgbClr val="FF0000"/>
              </a:solidFill>
            </a:endParaRPr>
          </a:p>
        </p:txBody>
      </p:sp>
      <p:sp>
        <p:nvSpPr>
          <p:cNvPr id="12" name="Content Placeholder 7"/>
          <p:cNvSpPr txBox="1">
            <a:spLocks/>
          </p:cNvSpPr>
          <p:nvPr/>
        </p:nvSpPr>
        <p:spPr bwMode="auto">
          <a:xfrm>
            <a:off x="380326" y="2012814"/>
            <a:ext cx="2079707" cy="1231106"/>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exposed</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above</a:t>
            </a:r>
            <a:r>
              <a:rPr kumimoji="0" lang="nb-NO" sz="1800" b="0" i="0" u="none" strike="noStrike" kern="0" cap="none" spc="0" normalizeH="0" baseline="0" noProof="0" dirty="0">
                <a:ln>
                  <a:noFill/>
                </a:ln>
                <a:solidFill>
                  <a:srgbClr val="000000"/>
                </a:solidFill>
                <a:effectLst/>
                <a:uLnTx/>
                <a:uFillTx/>
                <a:latin typeface="Arial"/>
                <a:ea typeface="+mn-ea"/>
                <a:cs typeface="+mn-cs"/>
              </a:rPr>
              <a:t> a given </a:t>
            </a:r>
            <a:r>
              <a:rPr kumimoji="0" lang="nb-NO" sz="1800" b="0" i="0" u="none" strike="noStrike" kern="0" cap="none" spc="0" normalizeH="0" baseline="0" noProof="0" dirty="0" err="1">
                <a:ln>
                  <a:noFill/>
                </a:ln>
                <a:solidFill>
                  <a:srgbClr val="000000"/>
                </a:solidFill>
                <a:effectLst/>
                <a:uLnTx/>
                <a:uFillTx/>
                <a:latin typeface="Arial"/>
                <a:ea typeface="+mn-ea"/>
                <a:cs typeface="+mn-cs"/>
              </a:rPr>
              <a:t>concentration</a:t>
            </a:r>
            <a:r>
              <a:rPr lang="nb-NO" kern="0" noProof="0" dirty="0">
                <a:latin typeface="Arial"/>
              </a:rPr>
              <a:t>      </a:t>
            </a:r>
            <a:r>
              <a:rPr kumimoji="0" lang="nb-NO" sz="1800" b="0" i="0" u="none" strike="noStrike" kern="0" cap="none" spc="0" normalizeH="0" baseline="0" noProof="0" dirty="0">
                <a:ln>
                  <a:noFill/>
                </a:ln>
                <a:solidFill>
                  <a:srgbClr val="000000"/>
                </a:solidFill>
                <a:effectLst/>
                <a:uLnTx/>
                <a:uFillTx/>
                <a:latin typeface="Arial"/>
                <a:ea typeface="+mn-ea"/>
                <a:cs typeface="+mn-cs"/>
              </a:rPr>
              <a:t>(log </a:t>
            </a:r>
            <a:r>
              <a:rPr kumimoji="0" lang="nb-NO" sz="1800" b="0" i="0" u="none" strike="noStrike" kern="0" cap="none" spc="0" normalizeH="0" baseline="0" noProof="0" dirty="0" err="1">
                <a:ln>
                  <a:noFill/>
                </a:ln>
                <a:solidFill>
                  <a:srgbClr val="000000"/>
                </a:solidFill>
                <a:effectLst/>
                <a:uLnTx/>
                <a:uFillTx/>
                <a:latin typeface="Arial"/>
                <a:ea typeface="+mn-ea"/>
                <a:cs typeface="+mn-cs"/>
              </a:rPr>
              <a:t>scale</a:t>
            </a:r>
            <a:r>
              <a:rPr kumimoji="0" lang="nb-NO" sz="1800" b="0" i="0" u="none" strike="noStrike" kern="0" cap="none" spc="0" normalizeH="0" baseline="0" noProof="0" dirty="0">
                <a:ln>
                  <a:noFill/>
                </a:ln>
                <a:solidFill>
                  <a:srgbClr val="000000"/>
                </a:solidFill>
                <a:effectLst/>
                <a:uLnTx/>
                <a:uFillTx/>
                <a:latin typeface="Arial"/>
                <a:ea typeface="+mn-ea"/>
                <a:cs typeface="+mn-cs"/>
              </a:rPr>
              <a:t>)</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Content Placeholder 7"/>
          <p:cNvSpPr txBox="1">
            <a:spLocks/>
          </p:cNvSpPr>
          <p:nvPr/>
        </p:nvSpPr>
        <p:spPr bwMode="auto">
          <a:xfrm>
            <a:off x="380326" y="4423636"/>
            <a:ext cx="2146365" cy="821815"/>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exposure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distribution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source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contribution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1028" name="Picture 4">
            <a:extLst>
              <a:ext uri="{FF2B5EF4-FFF2-40B4-BE49-F238E27FC236}">
                <a16:creationId xmlns:a16="http://schemas.microsoft.com/office/drawing/2014/main" id="{D8AAE9CE-5380-47AC-B00E-8AE2BC61E1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
          <a:stretch/>
        </p:blipFill>
        <p:spPr bwMode="auto">
          <a:xfrm>
            <a:off x="2526691" y="1430728"/>
            <a:ext cx="9587016" cy="51762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341DE42-EE18-4F29-9720-270D9906F1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7" name="TextBox 6">
            <a:extLst>
              <a:ext uri="{FF2B5EF4-FFF2-40B4-BE49-F238E27FC236}">
                <a16:creationId xmlns:a16="http://schemas.microsoft.com/office/drawing/2014/main" id="{2B642397-D1C6-4AA9-A192-775FA4C46594}"/>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5803509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CC95D-DFC4-4650-83BA-BBE160B21D9F}"/>
              </a:ext>
            </a:extLst>
          </p:cNvPr>
          <p:cNvSpPr>
            <a:spLocks noGrp="1"/>
          </p:cNvSpPr>
          <p:nvPr>
            <p:ph type="title"/>
          </p:nvPr>
        </p:nvSpPr>
        <p:spPr>
          <a:xfrm>
            <a:off x="380326" y="251012"/>
            <a:ext cx="10033455" cy="369332"/>
          </a:xfrm>
        </p:spPr>
        <p:txBody>
          <a:bodyPr/>
          <a:lstStyle/>
          <a:p>
            <a:r>
              <a:rPr lang="en-GB" sz="2400" dirty="0"/>
              <a:t>Baseline 2050 annual mean NO</a:t>
            </a:r>
            <a:r>
              <a:rPr lang="en-GB" sz="2400" baseline="-25000" dirty="0"/>
              <a:t>2</a:t>
            </a:r>
            <a:endParaRPr lang="en-GB" sz="2400" dirty="0">
              <a:solidFill>
                <a:srgbClr val="FF0000"/>
              </a:solidFill>
            </a:endParaRPr>
          </a:p>
        </p:txBody>
      </p:sp>
      <p:sp>
        <p:nvSpPr>
          <p:cNvPr id="12" name="Content Placeholder 7"/>
          <p:cNvSpPr txBox="1">
            <a:spLocks/>
          </p:cNvSpPr>
          <p:nvPr/>
        </p:nvSpPr>
        <p:spPr bwMode="auto">
          <a:xfrm>
            <a:off x="380326" y="2012814"/>
            <a:ext cx="2079707" cy="1231106"/>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exposed</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above</a:t>
            </a:r>
            <a:r>
              <a:rPr kumimoji="0" lang="nb-NO" sz="1800" b="0" i="0" u="none" strike="noStrike" kern="0" cap="none" spc="0" normalizeH="0" baseline="0" noProof="0" dirty="0">
                <a:ln>
                  <a:noFill/>
                </a:ln>
                <a:solidFill>
                  <a:srgbClr val="000000"/>
                </a:solidFill>
                <a:effectLst/>
                <a:uLnTx/>
                <a:uFillTx/>
                <a:latin typeface="Arial"/>
                <a:ea typeface="+mn-ea"/>
                <a:cs typeface="+mn-cs"/>
              </a:rPr>
              <a:t> a given </a:t>
            </a:r>
            <a:r>
              <a:rPr kumimoji="0" lang="nb-NO" sz="1800" b="0" i="0" u="none" strike="noStrike" kern="0" cap="none" spc="0" normalizeH="0" baseline="0" noProof="0" dirty="0" err="1">
                <a:ln>
                  <a:noFill/>
                </a:ln>
                <a:solidFill>
                  <a:srgbClr val="000000"/>
                </a:solidFill>
                <a:effectLst/>
                <a:uLnTx/>
                <a:uFillTx/>
                <a:latin typeface="Arial"/>
                <a:ea typeface="+mn-ea"/>
                <a:cs typeface="+mn-cs"/>
              </a:rPr>
              <a:t>concentration</a:t>
            </a:r>
            <a:r>
              <a:rPr lang="nb-NO" kern="0" noProof="0" dirty="0">
                <a:latin typeface="Arial"/>
              </a:rPr>
              <a:t>      </a:t>
            </a:r>
            <a:r>
              <a:rPr kumimoji="0" lang="nb-NO" sz="1800" b="0" i="0" u="none" strike="noStrike" kern="0" cap="none" spc="0" normalizeH="0" baseline="0" noProof="0" dirty="0">
                <a:ln>
                  <a:noFill/>
                </a:ln>
                <a:solidFill>
                  <a:srgbClr val="000000"/>
                </a:solidFill>
                <a:effectLst/>
                <a:uLnTx/>
                <a:uFillTx/>
                <a:latin typeface="Arial"/>
                <a:ea typeface="+mn-ea"/>
                <a:cs typeface="+mn-cs"/>
              </a:rPr>
              <a:t>(log </a:t>
            </a:r>
            <a:r>
              <a:rPr kumimoji="0" lang="nb-NO" sz="1800" b="0" i="0" u="none" strike="noStrike" kern="0" cap="none" spc="0" normalizeH="0" baseline="0" noProof="0" dirty="0" err="1">
                <a:ln>
                  <a:noFill/>
                </a:ln>
                <a:solidFill>
                  <a:srgbClr val="000000"/>
                </a:solidFill>
                <a:effectLst/>
                <a:uLnTx/>
                <a:uFillTx/>
                <a:latin typeface="Arial"/>
                <a:ea typeface="+mn-ea"/>
                <a:cs typeface="+mn-cs"/>
              </a:rPr>
              <a:t>scale</a:t>
            </a:r>
            <a:r>
              <a:rPr kumimoji="0" lang="nb-NO" sz="1800" b="0" i="0" u="none" strike="noStrike" kern="0" cap="none" spc="0" normalizeH="0" baseline="0" noProof="0" dirty="0">
                <a:ln>
                  <a:noFill/>
                </a:ln>
                <a:solidFill>
                  <a:srgbClr val="000000"/>
                </a:solidFill>
                <a:effectLst/>
                <a:uLnTx/>
                <a:uFillTx/>
                <a:latin typeface="Arial"/>
                <a:ea typeface="+mn-ea"/>
                <a:cs typeface="+mn-cs"/>
              </a:rPr>
              <a:t>)</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Content Placeholder 7"/>
          <p:cNvSpPr txBox="1">
            <a:spLocks/>
          </p:cNvSpPr>
          <p:nvPr/>
        </p:nvSpPr>
        <p:spPr bwMode="auto">
          <a:xfrm>
            <a:off x="380326" y="4423636"/>
            <a:ext cx="2146365" cy="821815"/>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0" marR="0" lvl="0" indent="0" algn="l" defTabSz="457212" rtl="0" eaLnBrk="1" fontAlgn="base" latinLnBrk="0" hangingPunct="1">
              <a:lnSpc>
                <a:spcPct val="100000"/>
              </a:lnSpc>
              <a:spcBef>
                <a:spcPts val="1000"/>
              </a:spcBef>
              <a:spcAft>
                <a:spcPct val="0"/>
              </a:spcAft>
              <a:buClr>
                <a:srgbClr val="A7A9AC"/>
              </a:buClr>
              <a:buSzPct val="100000"/>
              <a:buFont typeface="Narkisim" pitchFamily="34" charset="-79"/>
              <a:buNone/>
              <a:tabLst/>
              <a:defRPr/>
            </a:pPr>
            <a:r>
              <a:rPr kumimoji="0" lang="nb-NO" sz="1800" b="0" i="0" u="none" strike="noStrike" kern="0" cap="none" spc="0" normalizeH="0" baseline="0" noProof="0" dirty="0" err="1">
                <a:ln>
                  <a:noFill/>
                </a:ln>
                <a:solidFill>
                  <a:srgbClr val="000000"/>
                </a:solidFill>
                <a:effectLst/>
                <a:uLnTx/>
                <a:uFillTx/>
                <a:latin typeface="Arial"/>
                <a:ea typeface="+mn-ea"/>
                <a:cs typeface="+mn-cs"/>
              </a:rPr>
              <a:t>Population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exposure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distribution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source</a:t>
            </a:r>
            <a:r>
              <a:rPr kumimoji="0" lang="nb-NO" sz="1800" b="0" i="0" u="none" strike="noStrike" kern="0" cap="none" spc="0" normalizeH="0" baseline="0" noProof="0" dirty="0">
                <a:ln>
                  <a:noFill/>
                </a:ln>
                <a:solidFill>
                  <a:srgbClr val="000000"/>
                </a:solidFill>
                <a:effectLst/>
                <a:uLnTx/>
                <a:uFillTx/>
                <a:latin typeface="Arial"/>
                <a:ea typeface="+mn-ea"/>
                <a:cs typeface="+mn-cs"/>
              </a:rPr>
              <a:t> </a:t>
            </a:r>
            <a:r>
              <a:rPr kumimoji="0" lang="nb-NO" sz="1800" b="0" i="0" u="none" strike="noStrike" kern="0" cap="none" spc="0" normalizeH="0" baseline="0" noProof="0" dirty="0" err="1">
                <a:ln>
                  <a:noFill/>
                </a:ln>
                <a:solidFill>
                  <a:srgbClr val="000000"/>
                </a:solidFill>
                <a:effectLst/>
                <a:uLnTx/>
                <a:uFillTx/>
                <a:latin typeface="Arial"/>
                <a:ea typeface="+mn-ea"/>
                <a:cs typeface="+mn-cs"/>
              </a:rPr>
              <a:t>contribution</a:t>
            </a:r>
            <a:r>
              <a:rPr kumimoji="0" lang="nb-NO" sz="1800" b="0" i="0" u="none" strike="noStrike" kern="0" cap="none" spc="0" normalizeH="0" baseline="0" noProof="0" dirty="0">
                <a:ln>
                  <a:noFill/>
                </a:ln>
                <a:solidFill>
                  <a:srgbClr val="000000"/>
                </a:solidFill>
                <a:effectLst/>
                <a:uLnTx/>
                <a:uFillTx/>
                <a:latin typeface="Arial"/>
                <a:ea typeface="+mn-ea"/>
                <a:cs typeface="+mn-cs"/>
              </a:rPr>
              <a:t> (%)</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2050" name="Picture 2">
            <a:extLst>
              <a:ext uri="{FF2B5EF4-FFF2-40B4-BE49-F238E27FC236}">
                <a16:creationId xmlns:a16="http://schemas.microsoft.com/office/drawing/2014/main" id="{B26F9DDB-E4CD-49DC-9187-2FA7801F9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691" y="1430249"/>
            <a:ext cx="9587016" cy="5176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CD173F3-D431-43F6-910A-13EE1C0E18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7" name="TextBox 6">
            <a:extLst>
              <a:ext uri="{FF2B5EF4-FFF2-40B4-BE49-F238E27FC236}">
                <a16:creationId xmlns:a16="http://schemas.microsoft.com/office/drawing/2014/main" id="{262989D7-081B-4FE5-A0EE-F42F92C5CBF3}"/>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15162715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526B28-888D-436F-A858-AE3BEA7DD954}"/>
              </a:ext>
            </a:extLst>
          </p:cNvPr>
          <p:cNvPicPr>
            <a:picLocks noChangeAspect="1"/>
          </p:cNvPicPr>
          <p:nvPr/>
        </p:nvPicPr>
        <p:blipFill>
          <a:blip r:embed="rId2"/>
          <a:stretch>
            <a:fillRect/>
          </a:stretch>
        </p:blipFill>
        <p:spPr>
          <a:xfrm>
            <a:off x="3210999" y="1458187"/>
            <a:ext cx="8836515" cy="4763564"/>
          </a:xfrm>
          <a:prstGeom prst="rect">
            <a:avLst/>
          </a:prstGeom>
        </p:spPr>
      </p:pic>
      <p:sp>
        <p:nvSpPr>
          <p:cNvPr id="2" name="Content Placeholder 1">
            <a:extLst>
              <a:ext uri="{FF2B5EF4-FFF2-40B4-BE49-F238E27FC236}">
                <a16:creationId xmlns:a16="http://schemas.microsoft.com/office/drawing/2014/main" id="{1A25825D-1857-40D1-B033-BEA872B495C4}"/>
              </a:ext>
            </a:extLst>
          </p:cNvPr>
          <p:cNvSpPr>
            <a:spLocks noGrp="1"/>
          </p:cNvSpPr>
          <p:nvPr>
            <p:ph idx="1"/>
          </p:nvPr>
        </p:nvSpPr>
        <p:spPr>
          <a:xfrm>
            <a:off x="380326" y="1086628"/>
            <a:ext cx="2592949" cy="4818626"/>
          </a:xfrm>
        </p:spPr>
        <p:txBody>
          <a:bodyPr/>
          <a:lstStyle/>
          <a:p>
            <a:r>
              <a:rPr lang="en-GB" sz="1600" dirty="0"/>
              <a:t>Similar distributions to the station calculations but with more lower concentrations</a:t>
            </a:r>
          </a:p>
          <a:p>
            <a:r>
              <a:rPr lang="en-GB" sz="1600" dirty="0"/>
              <a:t>In </a:t>
            </a:r>
            <a:r>
              <a:rPr lang="en-GB" sz="1600" dirty="0">
                <a:solidFill>
                  <a:schemeClr val="tx1"/>
                </a:solidFill>
              </a:rPr>
              <a:t>2030 hardly any exceedance &gt; 40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a:p>
            <a:r>
              <a:rPr lang="en-GB" sz="1600" dirty="0">
                <a:solidFill>
                  <a:schemeClr val="tx1"/>
                </a:solidFill>
              </a:rPr>
              <a:t>In 2050 4 million inhabitants &gt; 10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a:p>
            <a:r>
              <a:rPr lang="en-GB" sz="1600" dirty="0">
                <a:solidFill>
                  <a:schemeClr val="tx1"/>
                </a:solidFill>
              </a:rPr>
              <a:t>Persistent exceedances </a:t>
            </a:r>
            <a:r>
              <a:rPr lang="en-GB" sz="1600" dirty="0"/>
              <a:t>in 2030 and 2050 are at sites near Mediterranean ports (review national shipping emissions)</a:t>
            </a:r>
          </a:p>
          <a:p>
            <a:r>
              <a:rPr lang="en-GB" sz="1600" dirty="0"/>
              <a:t>Little difference between baseline and MFR</a:t>
            </a:r>
          </a:p>
        </p:txBody>
      </p:sp>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80326" y="251012"/>
            <a:ext cx="10033455" cy="369332"/>
          </a:xfrm>
        </p:spPr>
        <p:txBody>
          <a:bodyPr/>
          <a:lstStyle/>
          <a:p>
            <a:r>
              <a:rPr lang="en-GB" sz="2400" dirty="0"/>
              <a:t>Population exposure NO</a:t>
            </a:r>
            <a:r>
              <a:rPr lang="en-GB" sz="2400" baseline="-25000" dirty="0"/>
              <a:t>2</a:t>
            </a:r>
            <a:endParaRPr lang="en-GB" sz="2400" baseline="-25000" dirty="0">
              <a:solidFill>
                <a:srgbClr val="FF0000"/>
              </a:solidFill>
            </a:endParaRPr>
          </a:p>
        </p:txBody>
      </p:sp>
      <p:sp>
        <p:nvSpPr>
          <p:cNvPr id="8" name="Left Brace 7">
            <a:extLst>
              <a:ext uri="{FF2B5EF4-FFF2-40B4-BE49-F238E27FC236}">
                <a16:creationId xmlns:a16="http://schemas.microsoft.com/office/drawing/2014/main" id="{EF0E55B3-AAF1-4DE3-A044-27DD6190354B}"/>
              </a:ext>
            </a:extLst>
          </p:cNvPr>
          <p:cNvSpPr/>
          <p:nvPr/>
        </p:nvSpPr>
        <p:spPr bwMode="auto">
          <a:xfrm rot="16200000">
            <a:off x="4277575" y="5623023"/>
            <a:ext cx="153421" cy="812993"/>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13B40FC8-EB96-4E1A-B1E4-3A43AFAB5A9E}"/>
              </a:ext>
            </a:extLst>
          </p:cNvPr>
          <p:cNvSpPr txBox="1"/>
          <p:nvPr/>
        </p:nvSpPr>
        <p:spPr>
          <a:xfrm>
            <a:off x="3834581" y="6106230"/>
            <a:ext cx="985193"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2015, 2020</a:t>
            </a:r>
          </a:p>
        </p:txBody>
      </p:sp>
      <p:sp>
        <p:nvSpPr>
          <p:cNvPr id="9" name="Left Brace 8">
            <a:extLst>
              <a:ext uri="{FF2B5EF4-FFF2-40B4-BE49-F238E27FC236}">
                <a16:creationId xmlns:a16="http://schemas.microsoft.com/office/drawing/2014/main" id="{AFAF47A7-D3AA-4049-8DE1-D769407E7CF9}"/>
              </a:ext>
            </a:extLst>
          </p:cNvPr>
          <p:cNvSpPr/>
          <p:nvPr/>
        </p:nvSpPr>
        <p:spPr bwMode="auto">
          <a:xfrm rot="16200000">
            <a:off x="6793090" y="4675613"/>
            <a:ext cx="153421" cy="2707806"/>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90CC1779-4450-452E-BBB0-42044AF35941}"/>
              </a:ext>
            </a:extLst>
          </p:cNvPr>
          <p:cNvSpPr txBox="1"/>
          <p:nvPr/>
        </p:nvSpPr>
        <p:spPr>
          <a:xfrm>
            <a:off x="6651132" y="6119134"/>
            <a:ext cx="437335"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2030</a:t>
            </a:r>
          </a:p>
        </p:txBody>
      </p:sp>
      <p:sp>
        <p:nvSpPr>
          <p:cNvPr id="11" name="Left Brace 10">
            <a:extLst>
              <a:ext uri="{FF2B5EF4-FFF2-40B4-BE49-F238E27FC236}">
                <a16:creationId xmlns:a16="http://schemas.microsoft.com/office/drawing/2014/main" id="{E731814C-B7F3-41CC-95D7-F08047B03332}"/>
              </a:ext>
            </a:extLst>
          </p:cNvPr>
          <p:cNvSpPr/>
          <p:nvPr/>
        </p:nvSpPr>
        <p:spPr bwMode="auto">
          <a:xfrm rot="16200000">
            <a:off x="9990540" y="4882094"/>
            <a:ext cx="153421" cy="2294846"/>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TextBox 11">
            <a:extLst>
              <a:ext uri="{FF2B5EF4-FFF2-40B4-BE49-F238E27FC236}">
                <a16:creationId xmlns:a16="http://schemas.microsoft.com/office/drawing/2014/main" id="{3D1950AF-A022-4B88-98A7-5FDAB7C0C781}"/>
              </a:ext>
            </a:extLst>
          </p:cNvPr>
          <p:cNvSpPr txBox="1"/>
          <p:nvPr/>
        </p:nvSpPr>
        <p:spPr>
          <a:xfrm>
            <a:off x="9827818" y="6121332"/>
            <a:ext cx="478863"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2050</a:t>
            </a:r>
          </a:p>
        </p:txBody>
      </p:sp>
      <p:pic>
        <p:nvPicPr>
          <p:cNvPr id="13" name="Picture 2">
            <a:extLst>
              <a:ext uri="{FF2B5EF4-FFF2-40B4-BE49-F238E27FC236}">
                <a16:creationId xmlns:a16="http://schemas.microsoft.com/office/drawing/2014/main" id="{A0699508-A2E0-491E-96C4-9CACCFC945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14" name="TextBox 13">
            <a:extLst>
              <a:ext uri="{FF2B5EF4-FFF2-40B4-BE49-F238E27FC236}">
                <a16:creationId xmlns:a16="http://schemas.microsoft.com/office/drawing/2014/main" id="{2ACEE137-C1A1-4EF0-88E4-5D88008BA8EF}"/>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23601716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09CF4E-F995-475F-9F9F-42BB8F2517F4}"/>
              </a:ext>
            </a:extLst>
          </p:cNvPr>
          <p:cNvSpPr>
            <a:spLocks noGrp="1"/>
          </p:cNvSpPr>
          <p:nvPr>
            <p:ph type="title"/>
          </p:nvPr>
        </p:nvSpPr>
        <p:spPr>
          <a:xfrm>
            <a:off x="380326" y="251012"/>
            <a:ext cx="10033455" cy="369332"/>
          </a:xfrm>
        </p:spPr>
        <p:txBody>
          <a:bodyPr/>
          <a:lstStyle/>
          <a:p>
            <a:r>
              <a:rPr lang="nb-NO" sz="2400" dirty="0"/>
              <a:t>NO</a:t>
            </a:r>
            <a:r>
              <a:rPr lang="nb-NO" sz="2400" baseline="-25000" dirty="0"/>
              <a:t>2</a:t>
            </a:r>
            <a:r>
              <a:rPr lang="nb-NO" sz="2400" dirty="0"/>
              <a:t> </a:t>
            </a:r>
            <a:r>
              <a:rPr lang="nb-NO" sz="2400" dirty="0" err="1"/>
              <a:t>maps</a:t>
            </a:r>
            <a:r>
              <a:rPr lang="nb-NO" sz="2400" dirty="0"/>
              <a:t> for Baseline 2020 and 2050</a:t>
            </a:r>
          </a:p>
        </p:txBody>
      </p:sp>
      <p:sp>
        <p:nvSpPr>
          <p:cNvPr id="18" name="TextBox 17">
            <a:extLst>
              <a:ext uri="{FF2B5EF4-FFF2-40B4-BE49-F238E27FC236}">
                <a16:creationId xmlns:a16="http://schemas.microsoft.com/office/drawing/2014/main" id="{F28DFFFD-1A27-40A7-A7B6-28579E9F9EF2}"/>
              </a:ext>
            </a:extLst>
          </p:cNvPr>
          <p:cNvSpPr txBox="1"/>
          <p:nvPr/>
        </p:nvSpPr>
        <p:spPr>
          <a:xfrm>
            <a:off x="2437572" y="1060926"/>
            <a:ext cx="1534642" cy="349702"/>
          </a:xfrm>
          <a:prstGeom prst="rect">
            <a:avLst/>
          </a:prstGeom>
          <a:noFill/>
        </p:spPr>
        <p:txBody>
          <a:bodyPr wrap="none" lIns="36000" tIns="36000" rIns="36000" bIns="36000" rtlCol="0">
            <a:spAutoFit/>
          </a:bodyPr>
          <a:lstStyle/>
          <a:p>
            <a:r>
              <a:rPr lang="nb-NO" dirty="0"/>
              <a:t>Baseline 2020</a:t>
            </a:r>
          </a:p>
        </p:txBody>
      </p:sp>
      <p:sp>
        <p:nvSpPr>
          <p:cNvPr id="19" name="TextBox 18">
            <a:extLst>
              <a:ext uri="{FF2B5EF4-FFF2-40B4-BE49-F238E27FC236}">
                <a16:creationId xmlns:a16="http://schemas.microsoft.com/office/drawing/2014/main" id="{3ABAB083-0ED2-4F11-8E6C-3F6FF9BF22E6}"/>
              </a:ext>
            </a:extLst>
          </p:cNvPr>
          <p:cNvSpPr txBox="1"/>
          <p:nvPr/>
        </p:nvSpPr>
        <p:spPr>
          <a:xfrm>
            <a:off x="8219788" y="1060926"/>
            <a:ext cx="1534642" cy="349702"/>
          </a:xfrm>
          <a:prstGeom prst="rect">
            <a:avLst/>
          </a:prstGeom>
          <a:noFill/>
        </p:spPr>
        <p:txBody>
          <a:bodyPr wrap="none" lIns="36000" tIns="36000" rIns="36000" bIns="36000" rtlCol="0">
            <a:spAutoFit/>
          </a:bodyPr>
          <a:lstStyle/>
          <a:p>
            <a:r>
              <a:rPr lang="nb-NO" dirty="0"/>
              <a:t>Baseline 2050</a:t>
            </a:r>
          </a:p>
        </p:txBody>
      </p:sp>
      <p:pic>
        <p:nvPicPr>
          <p:cNvPr id="8" name="Picture 2">
            <a:extLst>
              <a:ext uri="{FF2B5EF4-FFF2-40B4-BE49-F238E27FC236}">
                <a16:creationId xmlns:a16="http://schemas.microsoft.com/office/drawing/2014/main" id="{BB91225D-0F9D-4403-BC3F-C811396C2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9" name="TextBox 8">
            <a:extLst>
              <a:ext uri="{FF2B5EF4-FFF2-40B4-BE49-F238E27FC236}">
                <a16:creationId xmlns:a16="http://schemas.microsoft.com/office/drawing/2014/main" id="{EAB259E2-EE31-44F4-9DDE-44DF5227C188}"/>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grpSp>
        <p:nvGrpSpPr>
          <p:cNvPr id="14" name="Group 13">
            <a:extLst>
              <a:ext uri="{FF2B5EF4-FFF2-40B4-BE49-F238E27FC236}">
                <a16:creationId xmlns:a16="http://schemas.microsoft.com/office/drawing/2014/main" id="{41E085EA-7B5A-4E3D-8C81-4E961B17FAC1}"/>
              </a:ext>
            </a:extLst>
          </p:cNvPr>
          <p:cNvGrpSpPr/>
          <p:nvPr/>
        </p:nvGrpSpPr>
        <p:grpSpPr>
          <a:xfrm>
            <a:off x="6266677" y="1410628"/>
            <a:ext cx="5833244" cy="4446040"/>
            <a:chOff x="6266677" y="1410628"/>
            <a:chExt cx="5833244" cy="4446040"/>
          </a:xfrm>
        </p:grpSpPr>
        <p:pic>
          <p:nvPicPr>
            <p:cNvPr id="6" name="Picture 5">
              <a:extLst>
                <a:ext uri="{FF2B5EF4-FFF2-40B4-BE49-F238E27FC236}">
                  <a16:creationId xmlns:a16="http://schemas.microsoft.com/office/drawing/2014/main" id="{6E1CA0C9-CFC1-4C82-A607-79BF3CEDDACF}"/>
                </a:ext>
              </a:extLst>
            </p:cNvPr>
            <p:cNvPicPr>
              <a:picLocks noChangeAspect="1"/>
            </p:cNvPicPr>
            <p:nvPr/>
          </p:nvPicPr>
          <p:blipFill>
            <a:blip r:embed="rId3"/>
            <a:stretch>
              <a:fillRect/>
            </a:stretch>
          </p:blipFill>
          <p:spPr>
            <a:xfrm>
              <a:off x="6269639" y="1410628"/>
              <a:ext cx="5830282" cy="4446040"/>
            </a:xfrm>
            <a:prstGeom prst="rect">
              <a:avLst/>
            </a:prstGeom>
          </p:spPr>
        </p:pic>
        <p:sp>
          <p:nvSpPr>
            <p:cNvPr id="12" name="TextBox 11">
              <a:extLst>
                <a:ext uri="{FF2B5EF4-FFF2-40B4-BE49-F238E27FC236}">
                  <a16:creationId xmlns:a16="http://schemas.microsoft.com/office/drawing/2014/main" id="{13F000AA-AF99-446B-A57B-A51287B4779E}"/>
                </a:ext>
              </a:extLst>
            </p:cNvPr>
            <p:cNvSpPr txBox="1"/>
            <p:nvPr/>
          </p:nvSpPr>
          <p:spPr>
            <a:xfrm>
              <a:off x="6508942" y="2379900"/>
              <a:ext cx="372464" cy="211203"/>
            </a:xfrm>
            <a:prstGeom prst="rect">
              <a:avLst/>
            </a:prstGeom>
            <a:noFill/>
          </p:spPr>
          <p:txBody>
            <a:bodyPr wrap="non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µ</a:t>
              </a:r>
              <a:r>
                <a:rPr kumimoji="0" lang="nb-NO" sz="900" b="0" i="0" u="none" strike="noStrike" kern="1200" cap="none" spc="0" normalizeH="0" baseline="0" noProof="0" dirty="0">
                  <a:ln>
                    <a:noFill/>
                  </a:ln>
                  <a:effectLst/>
                  <a:uLnTx/>
                  <a:uFillTx/>
                  <a:latin typeface="Arial" charset="0"/>
                  <a:ea typeface="+mn-ea"/>
                  <a:cs typeface="+mn-cs"/>
                </a:rPr>
                <a:t>g/m</a:t>
              </a:r>
              <a:r>
                <a:rPr kumimoji="0" lang="nb-NO" sz="900" b="0" i="0" u="none" strike="noStrike" kern="1200" cap="none" spc="0" normalizeH="0" baseline="30000" noProof="0" dirty="0">
                  <a:ln>
                    <a:noFill/>
                  </a:ln>
                  <a:effectLst/>
                  <a:uLnTx/>
                  <a:uFillTx/>
                  <a:latin typeface="Arial" charset="0"/>
                  <a:ea typeface="+mn-ea"/>
                  <a:cs typeface="+mn-cs"/>
                </a:rPr>
                <a:t>3</a:t>
              </a:r>
              <a:endParaRPr kumimoji="0" lang="en-US" sz="900" b="0" i="0" u="none" strike="noStrike" kern="1200" cap="none" spc="0" normalizeH="0" baseline="30000" noProof="0" dirty="0">
                <a:ln>
                  <a:noFill/>
                </a:ln>
                <a:effectLst/>
                <a:uLnTx/>
                <a:uFillTx/>
                <a:latin typeface="Arial" charset="0"/>
                <a:ea typeface="+mn-ea"/>
                <a:cs typeface="+mn-cs"/>
              </a:endParaRPr>
            </a:p>
          </p:txBody>
        </p:sp>
        <p:pic>
          <p:nvPicPr>
            <p:cNvPr id="10" name="Picture 9">
              <a:extLst>
                <a:ext uri="{FF2B5EF4-FFF2-40B4-BE49-F238E27FC236}">
                  <a16:creationId xmlns:a16="http://schemas.microsoft.com/office/drawing/2014/main" id="{F5AD9A34-646D-4B95-8D50-12F3C177EC58}"/>
                </a:ext>
              </a:extLst>
            </p:cNvPr>
            <p:cNvPicPr>
              <a:picLocks noChangeAspect="1"/>
            </p:cNvPicPr>
            <p:nvPr/>
          </p:nvPicPr>
          <p:blipFill>
            <a:blip r:embed="rId4"/>
            <a:stretch>
              <a:fillRect/>
            </a:stretch>
          </p:blipFill>
          <p:spPr>
            <a:xfrm>
              <a:off x="6266677" y="1410628"/>
              <a:ext cx="702012" cy="1008017"/>
            </a:xfrm>
            <a:prstGeom prst="rect">
              <a:avLst/>
            </a:prstGeom>
          </p:spPr>
        </p:pic>
      </p:grpSp>
      <p:grpSp>
        <p:nvGrpSpPr>
          <p:cNvPr id="11" name="Group 10">
            <a:extLst>
              <a:ext uri="{FF2B5EF4-FFF2-40B4-BE49-F238E27FC236}">
                <a16:creationId xmlns:a16="http://schemas.microsoft.com/office/drawing/2014/main" id="{38492ADD-955C-469B-BE96-AC3957E95218}"/>
              </a:ext>
            </a:extLst>
          </p:cNvPr>
          <p:cNvGrpSpPr/>
          <p:nvPr/>
        </p:nvGrpSpPr>
        <p:grpSpPr>
          <a:xfrm>
            <a:off x="376594" y="1410628"/>
            <a:ext cx="5827274" cy="4446040"/>
            <a:chOff x="376594" y="1410628"/>
            <a:chExt cx="5827274" cy="4446040"/>
          </a:xfrm>
        </p:grpSpPr>
        <p:pic>
          <p:nvPicPr>
            <p:cNvPr id="4" name="Picture 3">
              <a:extLst>
                <a:ext uri="{FF2B5EF4-FFF2-40B4-BE49-F238E27FC236}">
                  <a16:creationId xmlns:a16="http://schemas.microsoft.com/office/drawing/2014/main" id="{C77B093B-45B6-41CA-86DC-4EF52A43CAC1}"/>
                </a:ext>
              </a:extLst>
            </p:cNvPr>
            <p:cNvPicPr>
              <a:picLocks noChangeAspect="1"/>
            </p:cNvPicPr>
            <p:nvPr/>
          </p:nvPicPr>
          <p:blipFill>
            <a:blip r:embed="rId5"/>
            <a:stretch>
              <a:fillRect/>
            </a:stretch>
          </p:blipFill>
          <p:spPr>
            <a:xfrm>
              <a:off x="380326" y="1410628"/>
              <a:ext cx="5823542" cy="4446040"/>
            </a:xfrm>
            <a:prstGeom prst="rect">
              <a:avLst/>
            </a:prstGeom>
          </p:spPr>
        </p:pic>
        <p:pic>
          <p:nvPicPr>
            <p:cNvPr id="20" name="Picture 19">
              <a:extLst>
                <a:ext uri="{FF2B5EF4-FFF2-40B4-BE49-F238E27FC236}">
                  <a16:creationId xmlns:a16="http://schemas.microsoft.com/office/drawing/2014/main" id="{959B442E-925D-4508-AF99-8663799267CF}"/>
                </a:ext>
              </a:extLst>
            </p:cNvPr>
            <p:cNvPicPr>
              <a:picLocks noChangeAspect="1"/>
            </p:cNvPicPr>
            <p:nvPr/>
          </p:nvPicPr>
          <p:blipFill>
            <a:blip r:embed="rId4"/>
            <a:stretch>
              <a:fillRect/>
            </a:stretch>
          </p:blipFill>
          <p:spPr>
            <a:xfrm>
              <a:off x="376594" y="1410628"/>
              <a:ext cx="702012" cy="1008017"/>
            </a:xfrm>
            <a:prstGeom prst="rect">
              <a:avLst/>
            </a:prstGeom>
          </p:spPr>
        </p:pic>
        <p:sp>
          <p:nvSpPr>
            <p:cNvPr id="13" name="TextBox 12">
              <a:extLst>
                <a:ext uri="{FF2B5EF4-FFF2-40B4-BE49-F238E27FC236}">
                  <a16:creationId xmlns:a16="http://schemas.microsoft.com/office/drawing/2014/main" id="{6CF0D8AB-740B-49A1-AB35-86AED5F65083}"/>
                </a:ext>
              </a:extLst>
            </p:cNvPr>
            <p:cNvSpPr txBox="1"/>
            <p:nvPr/>
          </p:nvSpPr>
          <p:spPr>
            <a:xfrm>
              <a:off x="605957" y="2379900"/>
              <a:ext cx="372464" cy="211203"/>
            </a:xfrm>
            <a:prstGeom prst="rect">
              <a:avLst/>
            </a:prstGeom>
            <a:noFill/>
          </p:spPr>
          <p:txBody>
            <a:bodyPr wrap="non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µ</a:t>
              </a:r>
              <a:r>
                <a:rPr kumimoji="0" lang="nb-NO" sz="900" b="0" i="0" u="none" strike="noStrike" kern="1200" cap="none" spc="0" normalizeH="0" baseline="0" noProof="0" dirty="0">
                  <a:ln>
                    <a:noFill/>
                  </a:ln>
                  <a:effectLst/>
                  <a:uLnTx/>
                  <a:uFillTx/>
                  <a:latin typeface="Arial" charset="0"/>
                  <a:ea typeface="+mn-ea"/>
                  <a:cs typeface="+mn-cs"/>
                </a:rPr>
                <a:t>g/m</a:t>
              </a:r>
              <a:r>
                <a:rPr kumimoji="0" lang="nb-NO" sz="900" b="0" i="0" u="none" strike="noStrike" kern="1200" cap="none" spc="0" normalizeH="0" baseline="30000" noProof="0" dirty="0">
                  <a:ln>
                    <a:noFill/>
                  </a:ln>
                  <a:effectLst/>
                  <a:uLnTx/>
                  <a:uFillTx/>
                  <a:latin typeface="Arial" charset="0"/>
                  <a:ea typeface="+mn-ea"/>
                  <a:cs typeface="+mn-cs"/>
                </a:rPr>
                <a:t>3</a:t>
              </a:r>
              <a:endParaRPr kumimoji="0" lang="en-US" sz="900" b="0" i="0" u="none" strike="noStrike" kern="1200" cap="none" spc="0" normalizeH="0" baseline="30000" noProof="0" dirty="0">
                <a:ln>
                  <a:noFill/>
                </a:ln>
                <a:effectLst/>
                <a:uLnTx/>
                <a:uFillTx/>
                <a:latin typeface="Arial" charset="0"/>
                <a:ea typeface="+mn-ea"/>
                <a:cs typeface="+mn-cs"/>
              </a:endParaRPr>
            </a:p>
          </p:txBody>
        </p:sp>
      </p:grpSp>
    </p:spTree>
    <p:extLst>
      <p:ext uri="{BB962C8B-B14F-4D97-AF65-F5344CB8AC3E}">
        <p14:creationId xmlns:p14="http://schemas.microsoft.com/office/powerpoint/2010/main" val="25249067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1CA0C9-CFC1-4C82-A607-79BF3CEDDACF}"/>
              </a:ext>
            </a:extLst>
          </p:cNvPr>
          <p:cNvPicPr>
            <a:picLocks noChangeAspect="1"/>
          </p:cNvPicPr>
          <p:nvPr/>
        </p:nvPicPr>
        <p:blipFill>
          <a:blip r:embed="rId2"/>
          <a:stretch>
            <a:fillRect/>
          </a:stretch>
        </p:blipFill>
        <p:spPr>
          <a:xfrm>
            <a:off x="6269639" y="1410628"/>
            <a:ext cx="5830282" cy="4446040"/>
          </a:xfrm>
          <a:prstGeom prst="rect">
            <a:avLst/>
          </a:prstGeom>
        </p:spPr>
      </p:pic>
      <p:pic>
        <p:nvPicPr>
          <p:cNvPr id="4" name="Picture 3">
            <a:extLst>
              <a:ext uri="{FF2B5EF4-FFF2-40B4-BE49-F238E27FC236}">
                <a16:creationId xmlns:a16="http://schemas.microsoft.com/office/drawing/2014/main" id="{C77B093B-45B6-41CA-86DC-4EF52A43CAC1}"/>
              </a:ext>
            </a:extLst>
          </p:cNvPr>
          <p:cNvPicPr>
            <a:picLocks noChangeAspect="1"/>
          </p:cNvPicPr>
          <p:nvPr/>
        </p:nvPicPr>
        <p:blipFill>
          <a:blip r:embed="rId3"/>
          <a:stretch>
            <a:fillRect/>
          </a:stretch>
        </p:blipFill>
        <p:spPr>
          <a:xfrm>
            <a:off x="380326" y="1410628"/>
            <a:ext cx="5823542" cy="4446040"/>
          </a:xfrm>
          <a:prstGeom prst="rect">
            <a:avLst/>
          </a:prstGeom>
        </p:spPr>
      </p:pic>
      <p:sp>
        <p:nvSpPr>
          <p:cNvPr id="3" name="Title 2">
            <a:extLst>
              <a:ext uri="{FF2B5EF4-FFF2-40B4-BE49-F238E27FC236}">
                <a16:creationId xmlns:a16="http://schemas.microsoft.com/office/drawing/2014/main" id="{9509CF4E-F995-475F-9F9F-42BB8F2517F4}"/>
              </a:ext>
            </a:extLst>
          </p:cNvPr>
          <p:cNvSpPr>
            <a:spLocks noGrp="1"/>
          </p:cNvSpPr>
          <p:nvPr>
            <p:ph type="title"/>
          </p:nvPr>
        </p:nvSpPr>
        <p:spPr>
          <a:xfrm>
            <a:off x="380326" y="251012"/>
            <a:ext cx="10033455" cy="369332"/>
          </a:xfrm>
        </p:spPr>
        <p:txBody>
          <a:bodyPr/>
          <a:lstStyle/>
          <a:p>
            <a:r>
              <a:rPr lang="nb-NO" sz="2400" dirty="0"/>
              <a:t>NO</a:t>
            </a:r>
            <a:r>
              <a:rPr lang="nb-NO" sz="2400" baseline="-25000" dirty="0"/>
              <a:t>2</a:t>
            </a:r>
            <a:r>
              <a:rPr lang="nb-NO" sz="2400" dirty="0"/>
              <a:t> </a:t>
            </a:r>
            <a:r>
              <a:rPr lang="nb-NO" sz="2400" dirty="0" err="1"/>
              <a:t>maps</a:t>
            </a:r>
            <a:r>
              <a:rPr lang="nb-NO" sz="2400" dirty="0"/>
              <a:t> for Baseline 2020 and 2050</a:t>
            </a:r>
          </a:p>
        </p:txBody>
      </p:sp>
      <p:sp>
        <p:nvSpPr>
          <p:cNvPr id="18" name="TextBox 17">
            <a:extLst>
              <a:ext uri="{FF2B5EF4-FFF2-40B4-BE49-F238E27FC236}">
                <a16:creationId xmlns:a16="http://schemas.microsoft.com/office/drawing/2014/main" id="{F28DFFFD-1A27-40A7-A7B6-28579E9F9EF2}"/>
              </a:ext>
            </a:extLst>
          </p:cNvPr>
          <p:cNvSpPr txBox="1"/>
          <p:nvPr/>
        </p:nvSpPr>
        <p:spPr>
          <a:xfrm>
            <a:off x="2437572" y="1060926"/>
            <a:ext cx="1534642" cy="349702"/>
          </a:xfrm>
          <a:prstGeom prst="rect">
            <a:avLst/>
          </a:prstGeom>
          <a:noFill/>
        </p:spPr>
        <p:txBody>
          <a:bodyPr wrap="none" lIns="36000" tIns="36000" rIns="36000" bIns="36000" rtlCol="0">
            <a:spAutoFit/>
          </a:bodyPr>
          <a:lstStyle/>
          <a:p>
            <a:r>
              <a:rPr lang="nb-NO" dirty="0"/>
              <a:t>Baseline 2020</a:t>
            </a:r>
          </a:p>
        </p:txBody>
      </p:sp>
      <p:sp>
        <p:nvSpPr>
          <p:cNvPr id="19" name="TextBox 18">
            <a:extLst>
              <a:ext uri="{FF2B5EF4-FFF2-40B4-BE49-F238E27FC236}">
                <a16:creationId xmlns:a16="http://schemas.microsoft.com/office/drawing/2014/main" id="{3ABAB083-0ED2-4F11-8E6C-3F6FF9BF22E6}"/>
              </a:ext>
            </a:extLst>
          </p:cNvPr>
          <p:cNvSpPr txBox="1"/>
          <p:nvPr/>
        </p:nvSpPr>
        <p:spPr>
          <a:xfrm>
            <a:off x="8219788" y="1060926"/>
            <a:ext cx="1534642" cy="349702"/>
          </a:xfrm>
          <a:prstGeom prst="rect">
            <a:avLst/>
          </a:prstGeom>
          <a:noFill/>
        </p:spPr>
        <p:txBody>
          <a:bodyPr wrap="none" lIns="36000" tIns="36000" rIns="36000" bIns="36000" rtlCol="0">
            <a:spAutoFit/>
          </a:bodyPr>
          <a:lstStyle/>
          <a:p>
            <a:r>
              <a:rPr lang="nb-NO" dirty="0"/>
              <a:t>Baseline 2050</a:t>
            </a:r>
          </a:p>
        </p:txBody>
      </p:sp>
      <p:pic>
        <p:nvPicPr>
          <p:cNvPr id="8" name="Picture 2">
            <a:extLst>
              <a:ext uri="{FF2B5EF4-FFF2-40B4-BE49-F238E27FC236}">
                <a16:creationId xmlns:a16="http://schemas.microsoft.com/office/drawing/2014/main" id="{BB91225D-0F9D-4403-BC3F-C811396C250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9" name="TextBox 8">
            <a:extLst>
              <a:ext uri="{FF2B5EF4-FFF2-40B4-BE49-F238E27FC236}">
                <a16:creationId xmlns:a16="http://schemas.microsoft.com/office/drawing/2014/main" id="{EAB259E2-EE31-44F4-9DDE-44DF5227C188}"/>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pic>
        <p:nvPicPr>
          <p:cNvPr id="5" name="Picture 4">
            <a:extLst>
              <a:ext uri="{FF2B5EF4-FFF2-40B4-BE49-F238E27FC236}">
                <a16:creationId xmlns:a16="http://schemas.microsoft.com/office/drawing/2014/main" id="{8C44A154-BD10-40FA-A3AB-618F99C701E5}"/>
              </a:ext>
            </a:extLst>
          </p:cNvPr>
          <p:cNvPicPr>
            <a:picLocks noChangeAspect="1"/>
          </p:cNvPicPr>
          <p:nvPr/>
        </p:nvPicPr>
        <p:blipFill>
          <a:blip r:embed="rId5"/>
          <a:stretch>
            <a:fillRect/>
          </a:stretch>
        </p:blipFill>
        <p:spPr>
          <a:xfrm>
            <a:off x="376594" y="1410628"/>
            <a:ext cx="702012" cy="1008017"/>
          </a:xfrm>
          <a:prstGeom prst="rect">
            <a:avLst/>
          </a:prstGeom>
        </p:spPr>
      </p:pic>
      <p:sp>
        <p:nvSpPr>
          <p:cNvPr id="10" name="Rectangle 9">
            <a:extLst>
              <a:ext uri="{FF2B5EF4-FFF2-40B4-BE49-F238E27FC236}">
                <a16:creationId xmlns:a16="http://schemas.microsoft.com/office/drawing/2014/main" id="{464C0B69-97C3-443A-B8B8-0DC3962BE216}"/>
              </a:ext>
            </a:extLst>
          </p:cNvPr>
          <p:cNvSpPr/>
          <p:nvPr/>
        </p:nvSpPr>
        <p:spPr bwMode="auto">
          <a:xfrm>
            <a:off x="2300748" y="3044067"/>
            <a:ext cx="407056" cy="294968"/>
          </a:xfrm>
          <a:prstGeom prst="rect">
            <a:avLst/>
          </a:prstGeom>
          <a:noFill/>
          <a:ln w="127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nb-NO" sz="14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B1C48996-98C2-4A41-BB58-628560415DED}"/>
              </a:ext>
            </a:extLst>
          </p:cNvPr>
          <p:cNvSpPr/>
          <p:nvPr/>
        </p:nvSpPr>
        <p:spPr bwMode="auto">
          <a:xfrm>
            <a:off x="8165583" y="3048983"/>
            <a:ext cx="407056" cy="294968"/>
          </a:xfrm>
          <a:prstGeom prst="rect">
            <a:avLst/>
          </a:prstGeom>
          <a:noFill/>
          <a:ln w="12700" cap="flat" cmpd="sng" algn="ctr">
            <a:solidFill>
              <a:schemeClr val="tx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nb-NO"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605109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09CF4E-F995-475F-9F9F-42BB8F2517F4}"/>
              </a:ext>
            </a:extLst>
          </p:cNvPr>
          <p:cNvSpPr>
            <a:spLocks noGrp="1"/>
          </p:cNvSpPr>
          <p:nvPr>
            <p:ph type="title"/>
          </p:nvPr>
        </p:nvSpPr>
        <p:spPr>
          <a:xfrm>
            <a:off x="380326" y="251012"/>
            <a:ext cx="10033455" cy="369332"/>
          </a:xfrm>
        </p:spPr>
        <p:txBody>
          <a:bodyPr/>
          <a:lstStyle/>
          <a:p>
            <a:r>
              <a:rPr lang="nb-NO" sz="2400" dirty="0"/>
              <a:t>NO</a:t>
            </a:r>
            <a:r>
              <a:rPr lang="nb-NO" sz="2400" baseline="-25000" dirty="0"/>
              <a:t>2</a:t>
            </a:r>
            <a:r>
              <a:rPr lang="nb-NO" sz="2400" dirty="0"/>
              <a:t> </a:t>
            </a:r>
            <a:r>
              <a:rPr lang="nb-NO" sz="2400" dirty="0" err="1"/>
              <a:t>maps</a:t>
            </a:r>
            <a:r>
              <a:rPr lang="nb-NO" sz="2400" dirty="0"/>
              <a:t> for Baseline 2020 and 2050</a:t>
            </a:r>
          </a:p>
        </p:txBody>
      </p:sp>
      <p:sp>
        <p:nvSpPr>
          <p:cNvPr id="18" name="TextBox 17">
            <a:extLst>
              <a:ext uri="{FF2B5EF4-FFF2-40B4-BE49-F238E27FC236}">
                <a16:creationId xmlns:a16="http://schemas.microsoft.com/office/drawing/2014/main" id="{F28DFFFD-1A27-40A7-A7B6-28579E9F9EF2}"/>
              </a:ext>
            </a:extLst>
          </p:cNvPr>
          <p:cNvSpPr txBox="1"/>
          <p:nvPr/>
        </p:nvSpPr>
        <p:spPr>
          <a:xfrm>
            <a:off x="2437572" y="1060926"/>
            <a:ext cx="1534642" cy="349702"/>
          </a:xfrm>
          <a:prstGeom prst="rect">
            <a:avLst/>
          </a:prstGeom>
          <a:noFill/>
        </p:spPr>
        <p:txBody>
          <a:bodyPr wrap="none" lIns="36000" tIns="36000" rIns="36000" bIns="36000" rtlCol="0">
            <a:spAutoFit/>
          </a:bodyPr>
          <a:lstStyle/>
          <a:p>
            <a:r>
              <a:rPr lang="nb-NO" dirty="0"/>
              <a:t>Baseline 2020</a:t>
            </a:r>
          </a:p>
        </p:txBody>
      </p:sp>
      <p:sp>
        <p:nvSpPr>
          <p:cNvPr id="19" name="TextBox 18">
            <a:extLst>
              <a:ext uri="{FF2B5EF4-FFF2-40B4-BE49-F238E27FC236}">
                <a16:creationId xmlns:a16="http://schemas.microsoft.com/office/drawing/2014/main" id="{3ABAB083-0ED2-4F11-8E6C-3F6FF9BF22E6}"/>
              </a:ext>
            </a:extLst>
          </p:cNvPr>
          <p:cNvSpPr txBox="1"/>
          <p:nvPr/>
        </p:nvSpPr>
        <p:spPr>
          <a:xfrm>
            <a:off x="8219788" y="1060926"/>
            <a:ext cx="1534642" cy="349702"/>
          </a:xfrm>
          <a:prstGeom prst="rect">
            <a:avLst/>
          </a:prstGeom>
          <a:noFill/>
        </p:spPr>
        <p:txBody>
          <a:bodyPr wrap="none" lIns="36000" tIns="36000" rIns="36000" bIns="36000" rtlCol="0">
            <a:spAutoFit/>
          </a:bodyPr>
          <a:lstStyle/>
          <a:p>
            <a:r>
              <a:rPr lang="nb-NO" dirty="0"/>
              <a:t>Baseline 2050</a:t>
            </a:r>
          </a:p>
        </p:txBody>
      </p:sp>
      <p:pic>
        <p:nvPicPr>
          <p:cNvPr id="8" name="Picture 2">
            <a:extLst>
              <a:ext uri="{FF2B5EF4-FFF2-40B4-BE49-F238E27FC236}">
                <a16:creationId xmlns:a16="http://schemas.microsoft.com/office/drawing/2014/main" id="{BB91225D-0F9D-4403-BC3F-C811396C25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9" name="TextBox 8">
            <a:extLst>
              <a:ext uri="{FF2B5EF4-FFF2-40B4-BE49-F238E27FC236}">
                <a16:creationId xmlns:a16="http://schemas.microsoft.com/office/drawing/2014/main" id="{EAB259E2-EE31-44F4-9DDE-44DF5227C188}"/>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grpSp>
        <p:nvGrpSpPr>
          <p:cNvPr id="6" name="Group 5">
            <a:extLst>
              <a:ext uri="{FF2B5EF4-FFF2-40B4-BE49-F238E27FC236}">
                <a16:creationId xmlns:a16="http://schemas.microsoft.com/office/drawing/2014/main" id="{1311D737-9F27-4D39-8CCD-F245A318F152}"/>
              </a:ext>
            </a:extLst>
          </p:cNvPr>
          <p:cNvGrpSpPr/>
          <p:nvPr/>
        </p:nvGrpSpPr>
        <p:grpSpPr>
          <a:xfrm>
            <a:off x="6270612" y="1391943"/>
            <a:ext cx="5830494" cy="4442121"/>
            <a:chOff x="6270612" y="1391943"/>
            <a:chExt cx="5830494" cy="4442121"/>
          </a:xfrm>
        </p:grpSpPr>
        <p:pic>
          <p:nvPicPr>
            <p:cNvPr id="11" name="Picture 10">
              <a:extLst>
                <a:ext uri="{FF2B5EF4-FFF2-40B4-BE49-F238E27FC236}">
                  <a16:creationId xmlns:a16="http://schemas.microsoft.com/office/drawing/2014/main" id="{9A70BBB3-A497-4108-862F-CF2560496461}"/>
                </a:ext>
              </a:extLst>
            </p:cNvPr>
            <p:cNvPicPr>
              <a:picLocks noChangeAspect="1"/>
            </p:cNvPicPr>
            <p:nvPr/>
          </p:nvPicPr>
          <p:blipFill>
            <a:blip r:embed="rId3"/>
            <a:stretch>
              <a:fillRect/>
            </a:stretch>
          </p:blipFill>
          <p:spPr>
            <a:xfrm>
              <a:off x="6270612" y="1391943"/>
              <a:ext cx="5830283" cy="4442121"/>
            </a:xfrm>
            <a:prstGeom prst="rect">
              <a:avLst/>
            </a:prstGeom>
          </p:spPr>
        </p:pic>
        <p:sp>
          <p:nvSpPr>
            <p:cNvPr id="15" name="TextBox 14">
              <a:extLst>
                <a:ext uri="{FF2B5EF4-FFF2-40B4-BE49-F238E27FC236}">
                  <a16:creationId xmlns:a16="http://schemas.microsoft.com/office/drawing/2014/main" id="{C9C8A6F5-81F9-488A-9563-462B27A668B1}"/>
                </a:ext>
              </a:extLst>
            </p:cNvPr>
            <p:cNvSpPr txBox="1"/>
            <p:nvPr/>
          </p:nvSpPr>
          <p:spPr>
            <a:xfrm>
              <a:off x="11398883" y="2393121"/>
              <a:ext cx="702012" cy="211203"/>
            </a:xfrm>
            <a:prstGeom prst="rect">
              <a:avLst/>
            </a:prstGeom>
            <a:solidFill>
              <a:schemeClr val="bg1"/>
            </a:solid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µ</a:t>
              </a:r>
              <a:r>
                <a:rPr kumimoji="0" lang="nb-NO" sz="900" b="0" i="0" u="none" strike="noStrike" kern="1200" cap="none" spc="0" normalizeH="0" baseline="0" noProof="0" dirty="0">
                  <a:ln>
                    <a:noFill/>
                  </a:ln>
                  <a:effectLst/>
                  <a:uLnTx/>
                  <a:uFillTx/>
                  <a:latin typeface="Arial" charset="0"/>
                  <a:ea typeface="+mn-ea"/>
                  <a:cs typeface="+mn-cs"/>
                </a:rPr>
                <a:t>g/m</a:t>
              </a:r>
              <a:r>
                <a:rPr kumimoji="0" lang="nb-NO" sz="900" b="0" i="0" u="none" strike="noStrike" kern="1200" cap="none" spc="0" normalizeH="0" baseline="30000" noProof="0" dirty="0">
                  <a:ln>
                    <a:noFill/>
                  </a:ln>
                  <a:effectLst/>
                  <a:uLnTx/>
                  <a:uFillTx/>
                  <a:latin typeface="Arial" charset="0"/>
                  <a:ea typeface="+mn-ea"/>
                  <a:cs typeface="+mn-cs"/>
                </a:rPr>
                <a:t>3</a:t>
              </a:r>
              <a:endParaRPr kumimoji="0" lang="en-US" sz="900" b="0" i="0" u="none" strike="noStrike" kern="1200" cap="none" spc="0" normalizeH="0" baseline="30000" noProof="0" dirty="0">
                <a:ln>
                  <a:noFill/>
                </a:ln>
                <a:effectLst/>
                <a:uLnTx/>
                <a:uFillTx/>
                <a:latin typeface="Arial" charset="0"/>
                <a:ea typeface="+mn-ea"/>
                <a:cs typeface="+mn-cs"/>
              </a:endParaRPr>
            </a:p>
          </p:txBody>
        </p:sp>
        <p:pic>
          <p:nvPicPr>
            <p:cNvPr id="16" name="Picture 15">
              <a:extLst>
                <a:ext uri="{FF2B5EF4-FFF2-40B4-BE49-F238E27FC236}">
                  <a16:creationId xmlns:a16="http://schemas.microsoft.com/office/drawing/2014/main" id="{FAFD7730-336D-4D1D-AE79-131EBC360742}"/>
                </a:ext>
              </a:extLst>
            </p:cNvPr>
            <p:cNvPicPr>
              <a:picLocks noChangeAspect="1"/>
            </p:cNvPicPr>
            <p:nvPr/>
          </p:nvPicPr>
          <p:blipFill>
            <a:blip r:embed="rId4"/>
            <a:stretch>
              <a:fillRect/>
            </a:stretch>
          </p:blipFill>
          <p:spPr>
            <a:xfrm>
              <a:off x="11399094" y="1391943"/>
              <a:ext cx="702012" cy="1008017"/>
            </a:xfrm>
            <a:prstGeom prst="rect">
              <a:avLst/>
            </a:prstGeom>
          </p:spPr>
        </p:pic>
      </p:grpSp>
      <p:grpSp>
        <p:nvGrpSpPr>
          <p:cNvPr id="4" name="Group 3">
            <a:extLst>
              <a:ext uri="{FF2B5EF4-FFF2-40B4-BE49-F238E27FC236}">
                <a16:creationId xmlns:a16="http://schemas.microsoft.com/office/drawing/2014/main" id="{6C322636-DBEC-4997-B3C5-1B18C893713F}"/>
              </a:ext>
            </a:extLst>
          </p:cNvPr>
          <p:cNvGrpSpPr/>
          <p:nvPr/>
        </p:nvGrpSpPr>
        <p:grpSpPr>
          <a:xfrm>
            <a:off x="373585" y="1398464"/>
            <a:ext cx="5838032" cy="4444818"/>
            <a:chOff x="373585" y="1398464"/>
            <a:chExt cx="5838032" cy="4444818"/>
          </a:xfrm>
        </p:grpSpPr>
        <p:pic>
          <p:nvPicPr>
            <p:cNvPr id="7" name="Picture 6">
              <a:extLst>
                <a:ext uri="{FF2B5EF4-FFF2-40B4-BE49-F238E27FC236}">
                  <a16:creationId xmlns:a16="http://schemas.microsoft.com/office/drawing/2014/main" id="{67ED49F0-77DE-4DB2-9838-4E2A0038534F}"/>
                </a:ext>
              </a:extLst>
            </p:cNvPr>
            <p:cNvPicPr>
              <a:picLocks noChangeAspect="1"/>
            </p:cNvPicPr>
            <p:nvPr/>
          </p:nvPicPr>
          <p:blipFill>
            <a:blip r:embed="rId5"/>
            <a:stretch>
              <a:fillRect/>
            </a:stretch>
          </p:blipFill>
          <p:spPr>
            <a:xfrm>
              <a:off x="373585" y="1398464"/>
              <a:ext cx="5830283" cy="4444818"/>
            </a:xfrm>
            <a:prstGeom prst="rect">
              <a:avLst/>
            </a:prstGeom>
          </p:spPr>
        </p:pic>
        <p:sp>
          <p:nvSpPr>
            <p:cNvPr id="17" name="TextBox 16">
              <a:extLst>
                <a:ext uri="{FF2B5EF4-FFF2-40B4-BE49-F238E27FC236}">
                  <a16:creationId xmlns:a16="http://schemas.microsoft.com/office/drawing/2014/main" id="{2009DDF1-AC23-44BC-8FB8-6B5F3FA27B99}"/>
                </a:ext>
              </a:extLst>
            </p:cNvPr>
            <p:cNvSpPr txBox="1"/>
            <p:nvPr/>
          </p:nvSpPr>
          <p:spPr>
            <a:xfrm>
              <a:off x="5509394" y="2399642"/>
              <a:ext cx="702012" cy="211203"/>
            </a:xfrm>
            <a:prstGeom prst="rect">
              <a:avLst/>
            </a:prstGeom>
            <a:solidFill>
              <a:schemeClr val="bg1"/>
            </a:solid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µ</a:t>
              </a:r>
              <a:r>
                <a:rPr kumimoji="0" lang="nb-NO" sz="900" b="0" i="0" u="none" strike="noStrike" kern="1200" cap="none" spc="0" normalizeH="0" baseline="0" noProof="0" dirty="0">
                  <a:ln>
                    <a:noFill/>
                  </a:ln>
                  <a:effectLst/>
                  <a:uLnTx/>
                  <a:uFillTx/>
                  <a:latin typeface="Arial" charset="0"/>
                  <a:ea typeface="+mn-ea"/>
                  <a:cs typeface="+mn-cs"/>
                </a:rPr>
                <a:t>g/m</a:t>
              </a:r>
              <a:r>
                <a:rPr kumimoji="0" lang="nb-NO" sz="900" b="0" i="0" u="none" strike="noStrike" kern="1200" cap="none" spc="0" normalizeH="0" baseline="30000" noProof="0" dirty="0">
                  <a:ln>
                    <a:noFill/>
                  </a:ln>
                  <a:effectLst/>
                  <a:uLnTx/>
                  <a:uFillTx/>
                  <a:latin typeface="Arial" charset="0"/>
                  <a:ea typeface="+mn-ea"/>
                  <a:cs typeface="+mn-cs"/>
                </a:rPr>
                <a:t>3</a:t>
              </a:r>
              <a:endParaRPr kumimoji="0" lang="en-US" sz="900" b="0" i="0" u="none" strike="noStrike" kern="1200" cap="none" spc="0" normalizeH="0" baseline="30000" noProof="0" dirty="0">
                <a:ln>
                  <a:noFill/>
                </a:ln>
                <a:effectLst/>
                <a:uLnTx/>
                <a:uFillTx/>
                <a:latin typeface="Arial" charset="0"/>
                <a:ea typeface="+mn-ea"/>
                <a:cs typeface="+mn-cs"/>
              </a:endParaRPr>
            </a:p>
          </p:txBody>
        </p:sp>
        <p:pic>
          <p:nvPicPr>
            <p:cNvPr id="20" name="Picture 19">
              <a:extLst>
                <a:ext uri="{FF2B5EF4-FFF2-40B4-BE49-F238E27FC236}">
                  <a16:creationId xmlns:a16="http://schemas.microsoft.com/office/drawing/2014/main" id="{C958A6AF-4C47-4006-85D6-8670DE882609}"/>
                </a:ext>
              </a:extLst>
            </p:cNvPr>
            <p:cNvPicPr>
              <a:picLocks noChangeAspect="1"/>
            </p:cNvPicPr>
            <p:nvPr/>
          </p:nvPicPr>
          <p:blipFill>
            <a:blip r:embed="rId4"/>
            <a:stretch>
              <a:fillRect/>
            </a:stretch>
          </p:blipFill>
          <p:spPr>
            <a:xfrm>
              <a:off x="5509605" y="1398464"/>
              <a:ext cx="702012" cy="1008017"/>
            </a:xfrm>
            <a:prstGeom prst="rect">
              <a:avLst/>
            </a:prstGeom>
          </p:spPr>
        </p:pic>
      </p:grpSp>
    </p:spTree>
    <p:extLst>
      <p:ext uri="{BB962C8B-B14F-4D97-AF65-F5344CB8AC3E}">
        <p14:creationId xmlns:p14="http://schemas.microsoft.com/office/powerpoint/2010/main" val="6075186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25825D-1857-40D1-B033-BEA872B495C4}"/>
              </a:ext>
            </a:extLst>
          </p:cNvPr>
          <p:cNvSpPr>
            <a:spLocks noGrp="1"/>
          </p:cNvSpPr>
          <p:nvPr>
            <p:ph idx="1"/>
          </p:nvPr>
        </p:nvSpPr>
        <p:spPr>
          <a:xfrm>
            <a:off x="380326" y="1295634"/>
            <a:ext cx="11431347" cy="5162605"/>
          </a:xfrm>
        </p:spPr>
        <p:txBody>
          <a:bodyPr/>
          <a:lstStyle/>
          <a:p>
            <a:r>
              <a:rPr lang="en-US" sz="1600" dirty="0"/>
              <a:t>The NO</a:t>
            </a:r>
            <a:r>
              <a:rPr lang="en-US" sz="1600" baseline="-25000" dirty="0"/>
              <a:t>2</a:t>
            </a:r>
            <a:r>
              <a:rPr lang="en-US" sz="1600" dirty="0"/>
              <a:t> station exceedance calculations indicate that:</a:t>
            </a:r>
          </a:p>
          <a:p>
            <a:pPr lvl="1"/>
            <a:r>
              <a:rPr lang="en-US" sz="1400" dirty="0"/>
              <a:t>Currently ~4% of NO</a:t>
            </a:r>
            <a:r>
              <a:rPr lang="en-US" sz="1400" baseline="-25000" dirty="0"/>
              <a:t>2</a:t>
            </a:r>
            <a:r>
              <a:rPr lang="en-US" sz="1400" dirty="0"/>
              <a:t> stations measure annual mean concentrations &gt; 40 </a:t>
            </a:r>
            <a:r>
              <a:rPr kumimoji="0" lang="nb-NO"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4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400" b="0" i="0" u="none" strike="noStrike" kern="1200" cap="none" spc="0" normalizeH="0" baseline="30000" noProof="0" dirty="0">
                <a:ln>
                  <a:noFill/>
                </a:ln>
                <a:solidFill>
                  <a:schemeClr val="tx1"/>
                </a:solidFill>
                <a:effectLst/>
                <a:uLnTx/>
                <a:uFillTx/>
                <a:latin typeface="Arial" charset="0"/>
                <a:ea typeface="+mn-ea"/>
                <a:cs typeface="+mn-cs"/>
              </a:rPr>
              <a:t>3 </a:t>
            </a:r>
            <a:endParaRPr kumimoji="0" lang="nb-NO" sz="1400" b="0" i="0" u="none" strike="noStrike" kern="1200" cap="none" spc="0" normalizeH="0" noProof="0" dirty="0">
              <a:ln>
                <a:noFill/>
              </a:ln>
              <a:solidFill>
                <a:schemeClr val="tx1"/>
              </a:solidFill>
              <a:effectLst/>
              <a:uLnTx/>
              <a:uFillTx/>
              <a:latin typeface="Arial" charset="0"/>
              <a:ea typeface="+mn-ea"/>
              <a:cs typeface="+mn-cs"/>
            </a:endParaRPr>
          </a:p>
          <a:p>
            <a:pPr lvl="1"/>
            <a:r>
              <a:rPr lang="nb-NO" sz="1400" kern="1200" dirty="0">
                <a:solidFill>
                  <a:schemeClr val="tx1"/>
                </a:solidFill>
                <a:latin typeface="Arial" charset="0"/>
                <a:ea typeface="+mn-ea"/>
                <a:cs typeface="+mn-cs"/>
              </a:rPr>
              <a:t>This </a:t>
            </a:r>
            <a:r>
              <a:rPr lang="nb-NO" sz="1400" kern="1200" dirty="0" err="1">
                <a:solidFill>
                  <a:schemeClr val="tx1"/>
                </a:solidFill>
                <a:latin typeface="Arial" charset="0"/>
                <a:ea typeface="+mn-ea"/>
                <a:cs typeface="+mn-cs"/>
              </a:rPr>
              <a:t>will</a:t>
            </a:r>
            <a:r>
              <a:rPr lang="nb-NO" sz="1400" kern="1200" dirty="0">
                <a:solidFill>
                  <a:schemeClr val="tx1"/>
                </a:solidFill>
                <a:latin typeface="Arial" charset="0"/>
                <a:ea typeface="+mn-ea"/>
                <a:cs typeface="+mn-cs"/>
              </a:rPr>
              <a:t> </a:t>
            </a:r>
            <a:r>
              <a:rPr kumimoji="0" lang="nb-NO" sz="1400" b="0" i="0" u="none" strike="noStrike" kern="1200" cap="none" spc="0" normalizeH="0" noProof="0" dirty="0">
                <a:ln>
                  <a:noFill/>
                </a:ln>
                <a:solidFill>
                  <a:schemeClr val="tx1"/>
                </a:solidFill>
                <a:effectLst/>
                <a:uLnTx/>
                <a:uFillTx/>
                <a:latin typeface="Arial" charset="0"/>
                <a:ea typeface="+mn-ea"/>
                <a:cs typeface="+mn-cs"/>
              </a:rPr>
              <a:t>be </a:t>
            </a:r>
            <a:r>
              <a:rPr kumimoji="0" lang="nb-NO" sz="1400" b="0" i="0" u="none" strike="noStrike" kern="1200" cap="none" spc="0" normalizeH="0" noProof="0" dirty="0" err="1">
                <a:ln>
                  <a:noFill/>
                </a:ln>
                <a:solidFill>
                  <a:schemeClr val="tx1"/>
                </a:solidFill>
                <a:effectLst/>
                <a:uLnTx/>
                <a:uFillTx/>
                <a:latin typeface="Arial" charset="0"/>
                <a:ea typeface="+mn-ea"/>
                <a:cs typeface="+mn-cs"/>
              </a:rPr>
              <a:t>close</a:t>
            </a:r>
            <a:r>
              <a:rPr kumimoji="0" lang="nb-NO" sz="1400" b="0" i="0" u="none" strike="noStrike" kern="1200" cap="none" spc="0" normalizeH="0" noProof="0" dirty="0">
                <a:ln>
                  <a:noFill/>
                </a:ln>
                <a:solidFill>
                  <a:schemeClr val="tx1"/>
                </a:solidFill>
                <a:effectLst/>
                <a:uLnTx/>
                <a:uFillTx/>
                <a:latin typeface="Arial" charset="0"/>
                <a:ea typeface="+mn-ea"/>
                <a:cs typeface="+mn-cs"/>
              </a:rPr>
              <a:t> to 0 i</a:t>
            </a:r>
            <a:r>
              <a:rPr lang="nb-NO" sz="1400" kern="1200" dirty="0">
                <a:solidFill>
                  <a:schemeClr val="tx1"/>
                </a:solidFill>
                <a:latin typeface="Arial" charset="0"/>
                <a:ea typeface="+mn-ea"/>
                <a:cs typeface="+mn-cs"/>
              </a:rPr>
              <a:t>n 2030 and 2050 </a:t>
            </a:r>
          </a:p>
          <a:p>
            <a:pPr lvl="1"/>
            <a:r>
              <a:rPr lang="nb-NO" sz="1400" kern="1200" dirty="0">
                <a:solidFill>
                  <a:schemeClr val="tx1"/>
                </a:solidFill>
                <a:latin typeface="Arial" charset="0"/>
                <a:ea typeface="+mn-ea"/>
                <a:cs typeface="+mn-cs"/>
              </a:rPr>
              <a:t>In 2030 </a:t>
            </a:r>
            <a:r>
              <a:rPr lang="en-US" sz="1400" dirty="0"/>
              <a:t>~40% of NO</a:t>
            </a:r>
            <a:r>
              <a:rPr lang="en-US" sz="1400" baseline="-25000" dirty="0"/>
              <a:t>2</a:t>
            </a:r>
            <a:r>
              <a:rPr lang="en-US" sz="1400" dirty="0"/>
              <a:t> stations will measure annual mean concentrations &gt; 10 </a:t>
            </a:r>
            <a:r>
              <a:rPr kumimoji="0" lang="nb-NO"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4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400" b="0" i="0" u="none" strike="noStrike" kern="1200" cap="none" spc="0" normalizeH="0" baseline="30000" noProof="0" dirty="0">
                <a:ln>
                  <a:noFill/>
                </a:ln>
                <a:solidFill>
                  <a:schemeClr val="tx1"/>
                </a:solidFill>
                <a:effectLst/>
                <a:uLnTx/>
                <a:uFillTx/>
                <a:latin typeface="Arial" charset="0"/>
                <a:ea typeface="+mn-ea"/>
                <a:cs typeface="+mn-cs"/>
              </a:rPr>
              <a:t>3</a:t>
            </a:r>
            <a:endParaRPr lang="nb-NO" sz="1400" kern="1200" dirty="0">
              <a:solidFill>
                <a:schemeClr val="tx1"/>
              </a:solidFill>
              <a:latin typeface="Arial" charset="0"/>
              <a:ea typeface="+mn-ea"/>
              <a:cs typeface="+mn-cs"/>
            </a:endParaRPr>
          </a:p>
          <a:p>
            <a:pPr lvl="1"/>
            <a:r>
              <a:rPr lang="nb-NO" sz="1400" kern="1200" dirty="0">
                <a:solidFill>
                  <a:schemeClr val="tx1"/>
                </a:solidFill>
                <a:latin typeface="Arial" charset="0"/>
                <a:ea typeface="+mn-ea"/>
                <a:cs typeface="+mn-cs"/>
              </a:rPr>
              <a:t>In 2050 </a:t>
            </a:r>
            <a:r>
              <a:rPr lang="nb-NO" sz="1400" kern="1200" dirty="0" err="1">
                <a:solidFill>
                  <a:schemeClr val="tx1"/>
                </a:solidFill>
                <a:latin typeface="Arial" charset="0"/>
                <a:ea typeface="+mn-ea"/>
                <a:cs typeface="+mn-cs"/>
              </a:rPr>
              <a:t>this</a:t>
            </a:r>
            <a:r>
              <a:rPr lang="nb-NO" sz="1400" kern="1200" dirty="0">
                <a:solidFill>
                  <a:schemeClr val="tx1"/>
                </a:solidFill>
                <a:latin typeface="Arial" charset="0"/>
                <a:ea typeface="+mn-ea"/>
                <a:cs typeface="+mn-cs"/>
              </a:rPr>
              <a:t> </a:t>
            </a:r>
            <a:r>
              <a:rPr lang="nb-NO" sz="1400" kern="1200" dirty="0" err="1">
                <a:solidFill>
                  <a:schemeClr val="tx1"/>
                </a:solidFill>
                <a:latin typeface="Arial" charset="0"/>
                <a:ea typeface="+mn-ea"/>
                <a:cs typeface="+mn-cs"/>
              </a:rPr>
              <a:t>will</a:t>
            </a:r>
            <a:r>
              <a:rPr lang="nb-NO" sz="1400" kern="1200" dirty="0">
                <a:solidFill>
                  <a:schemeClr val="tx1"/>
                </a:solidFill>
                <a:latin typeface="Arial" charset="0"/>
                <a:ea typeface="+mn-ea"/>
                <a:cs typeface="+mn-cs"/>
              </a:rPr>
              <a:t> be </a:t>
            </a:r>
            <a:r>
              <a:rPr lang="en-US" sz="1400" dirty="0"/>
              <a:t>~5%</a:t>
            </a:r>
            <a:endParaRPr kumimoji="0" lang="nb-NO" sz="1400" b="0" i="0" u="none" strike="noStrike" kern="1200" cap="none" spc="0" normalizeH="0" noProof="0" dirty="0">
              <a:ln>
                <a:noFill/>
              </a:ln>
              <a:solidFill>
                <a:schemeClr val="tx1"/>
              </a:solidFill>
              <a:effectLst/>
              <a:uLnTx/>
              <a:uFillTx/>
              <a:latin typeface="Arial" charset="0"/>
              <a:ea typeface="+mn-ea"/>
              <a:cs typeface="+mn-cs"/>
            </a:endParaRPr>
          </a:p>
          <a:p>
            <a:r>
              <a:rPr lang="en-US" sz="1600" dirty="0"/>
              <a:t>In the present day, road traffic exhaust emissions dominate the NO</a:t>
            </a:r>
            <a:r>
              <a:rPr lang="en-US" sz="1600" baseline="-25000" dirty="0"/>
              <a:t>2</a:t>
            </a:r>
            <a:r>
              <a:rPr lang="en-US" sz="1600" dirty="0"/>
              <a:t> concentrations. A significant decrease in these emissions is expected over the coming decades and other sources will begin to dominate</a:t>
            </a:r>
          </a:p>
          <a:p>
            <a:r>
              <a:rPr lang="en-US" sz="1600" dirty="0"/>
              <a:t>The PM</a:t>
            </a:r>
            <a:r>
              <a:rPr lang="en-US" sz="1600" baseline="-25000" dirty="0"/>
              <a:t>2.5</a:t>
            </a:r>
            <a:r>
              <a:rPr lang="en-US" sz="1600" dirty="0"/>
              <a:t> exposure calculations indicate that:</a:t>
            </a:r>
          </a:p>
          <a:p>
            <a:pPr lvl="1"/>
            <a:r>
              <a:rPr lang="en-US" sz="1400" dirty="0"/>
              <a:t>Currently ~100 million inhabitants are exposed to PM</a:t>
            </a:r>
            <a:r>
              <a:rPr lang="en-US" sz="1400" baseline="-25000" dirty="0"/>
              <a:t>2.5</a:t>
            </a:r>
            <a:r>
              <a:rPr lang="en-US" sz="1400" dirty="0"/>
              <a:t> concentrations &gt; 10 </a:t>
            </a:r>
            <a:r>
              <a:rPr kumimoji="0" lang="nb-NO"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4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400" b="0" i="0" u="none" strike="noStrike" kern="1200" cap="none" spc="0" normalizeH="0" baseline="30000" noProof="0" dirty="0">
                <a:ln>
                  <a:noFill/>
                </a:ln>
                <a:solidFill>
                  <a:schemeClr val="tx1"/>
                </a:solidFill>
                <a:effectLst/>
                <a:uLnTx/>
                <a:uFillTx/>
                <a:latin typeface="Arial" charset="0"/>
                <a:ea typeface="+mn-ea"/>
                <a:cs typeface="+mn-cs"/>
              </a:rPr>
              <a:t>3</a:t>
            </a:r>
          </a:p>
          <a:p>
            <a:pPr lvl="1"/>
            <a:r>
              <a:rPr lang="en-US" sz="1400" dirty="0"/>
              <a:t>In 2050 this will reduce to ~10 million inhabitants </a:t>
            </a:r>
          </a:p>
          <a:p>
            <a:pPr lvl="1"/>
            <a:r>
              <a:rPr lang="en-US" sz="1400" dirty="0"/>
              <a:t>In 2050 between 100 to 200 million inhabitants will still be exposed to PM</a:t>
            </a:r>
            <a:r>
              <a:rPr lang="en-US" sz="1400" baseline="-25000" dirty="0"/>
              <a:t>2.5</a:t>
            </a:r>
            <a:r>
              <a:rPr lang="en-US" sz="1400" dirty="0"/>
              <a:t> concentrations &gt; 5 </a:t>
            </a:r>
            <a:r>
              <a:rPr kumimoji="0" lang="nb-NO"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4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400" b="0" i="0" u="none" strike="noStrike" kern="1200" cap="none" spc="0" normalizeH="0" baseline="30000" noProof="0" dirty="0">
                <a:ln>
                  <a:noFill/>
                </a:ln>
                <a:solidFill>
                  <a:schemeClr val="tx1"/>
                </a:solidFill>
                <a:effectLst/>
                <a:uLnTx/>
                <a:uFillTx/>
                <a:latin typeface="Arial" charset="0"/>
                <a:ea typeface="+mn-ea"/>
                <a:cs typeface="+mn-cs"/>
              </a:rPr>
              <a:t>3</a:t>
            </a:r>
            <a:endParaRPr lang="en-US" sz="1400" dirty="0"/>
          </a:p>
          <a:p>
            <a:r>
              <a:rPr lang="en-US" sz="1600" dirty="0"/>
              <a:t>When concentrations approach lowered threshold values then local emission sources, not always well defined in the emission inventories, become important and will need to be addressed individually at the local level. </a:t>
            </a:r>
          </a:p>
          <a:p>
            <a:r>
              <a:rPr lang="en-US" sz="1600" dirty="0"/>
              <a:t>There are still some inconsistencies in the national emissions and their spatial distribution that affect details in the results</a:t>
            </a:r>
          </a:p>
          <a:p>
            <a:pPr lvl="1"/>
            <a:r>
              <a:rPr lang="en-US" sz="1400" dirty="0"/>
              <a:t>National shipping in the Mediterranean</a:t>
            </a:r>
          </a:p>
          <a:p>
            <a:pPr lvl="1"/>
            <a:r>
              <a:rPr lang="en-US" sz="1400" dirty="0"/>
              <a:t>Residential combustion emissions in various countries</a:t>
            </a:r>
          </a:p>
          <a:p>
            <a:pPr lvl="1"/>
            <a:r>
              <a:rPr lang="en-US" sz="1400" dirty="0"/>
              <a:t>Non-exhaust emissions in Nordic countries (not included in the scenarios)</a:t>
            </a:r>
          </a:p>
        </p:txBody>
      </p:sp>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80326" y="251012"/>
            <a:ext cx="10033455" cy="369332"/>
          </a:xfrm>
        </p:spPr>
        <p:txBody>
          <a:bodyPr/>
          <a:lstStyle/>
          <a:p>
            <a:r>
              <a:rPr lang="en-GB" sz="2400" dirty="0"/>
              <a:t>Summary</a:t>
            </a:r>
            <a:endParaRPr lang="en-GB" dirty="0">
              <a:solidFill>
                <a:srgbClr val="FF0000"/>
              </a:solidFill>
            </a:endParaRPr>
          </a:p>
        </p:txBody>
      </p:sp>
      <p:pic>
        <p:nvPicPr>
          <p:cNvPr id="4" name="Picture 2">
            <a:extLst>
              <a:ext uri="{FF2B5EF4-FFF2-40B4-BE49-F238E27FC236}">
                <a16:creationId xmlns:a16="http://schemas.microsoft.com/office/drawing/2014/main" id="{2154B941-0D69-4B45-98B5-E90B83564D2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5" name="TextBox 4">
            <a:extLst>
              <a:ext uri="{FF2B5EF4-FFF2-40B4-BE49-F238E27FC236}">
                <a16:creationId xmlns:a16="http://schemas.microsoft.com/office/drawing/2014/main" id="{119C0B1E-7020-4953-8554-C22B5CA5D312}"/>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514829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fade">
                                      <p:cBhvr>
                                        <p:cTn id="46" dur="500"/>
                                        <p:tgtEl>
                                          <p:spTgt spid="2">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fade">
                                      <p:cBhvr>
                                        <p:cTn id="49" dur="500"/>
                                        <p:tgtEl>
                                          <p:spTgt spid="2">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fade">
                                      <p:cBhvr>
                                        <p:cTn id="52" dur="500"/>
                                        <p:tgtEl>
                                          <p:spTgt spid="2">
                                            <p:txEl>
                                              <p:pRg st="13" end="1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animEffect transition="in" filter="fade">
                                      <p:cBhvr>
                                        <p:cTn id="55"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humbnail">
            <a:extLst>
              <a:ext uri="{FF2B5EF4-FFF2-40B4-BE49-F238E27FC236}">
                <a16:creationId xmlns:a16="http://schemas.microsoft.com/office/drawing/2014/main" id="{90C35176-D9E1-497F-8100-67E3BE8B5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284" y="2797538"/>
            <a:ext cx="927184" cy="1390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titled">
            <a:extLst>
              <a:ext uri="{FF2B5EF4-FFF2-40B4-BE49-F238E27FC236}">
                <a16:creationId xmlns:a16="http://schemas.microsoft.com/office/drawing/2014/main" id="{BC55F347-1F9A-41EB-9D5D-A7E18191A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116" y="2650517"/>
            <a:ext cx="1345865" cy="1008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293CE04-1147-4A3E-A1D8-60D07ECD7EAB}"/>
              </a:ext>
            </a:extLst>
          </p:cNvPr>
          <p:cNvPicPr>
            <a:picLocks noChangeAspect="1"/>
          </p:cNvPicPr>
          <p:nvPr/>
        </p:nvPicPr>
        <p:blipFill rotWithShape="1">
          <a:blip r:embed="rId4"/>
          <a:srcRect l="10865" t="21990" r="11751" b="11106"/>
          <a:stretch/>
        </p:blipFill>
        <p:spPr>
          <a:xfrm>
            <a:off x="8302116" y="3811634"/>
            <a:ext cx="1180167" cy="382634"/>
          </a:xfrm>
          <a:prstGeom prst="rect">
            <a:avLst/>
          </a:prstGeom>
        </p:spPr>
      </p:pic>
      <p:pic>
        <p:nvPicPr>
          <p:cNvPr id="2050" name="Picture 2" descr="European Commission: A European approach to micro-credentials — ICDE">
            <a:extLst>
              <a:ext uri="{FF2B5EF4-FFF2-40B4-BE49-F238E27FC236}">
                <a16:creationId xmlns:a16="http://schemas.microsoft.com/office/drawing/2014/main" id="{AC8ABBF3-02B3-412A-9FD0-47B31BBC2C0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112" t="30465" r="19707" b="31764"/>
          <a:stretch/>
        </p:blipFill>
        <p:spPr bwMode="auto">
          <a:xfrm>
            <a:off x="6968019" y="2663279"/>
            <a:ext cx="1524000" cy="46225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1258223" y="3289991"/>
            <a:ext cx="3923280" cy="369332"/>
          </a:xfrm>
        </p:spPr>
        <p:txBody>
          <a:bodyPr/>
          <a:lstStyle/>
          <a:p>
            <a:pPr algn="r"/>
            <a:r>
              <a:rPr lang="en-GB" sz="2400" dirty="0"/>
              <a:t>Preface</a:t>
            </a:r>
            <a:endParaRPr lang="en-GB" dirty="0">
              <a:solidFill>
                <a:srgbClr val="FF0000"/>
              </a:solidFill>
            </a:endParaRPr>
          </a:p>
        </p:txBody>
      </p:sp>
      <p:pic>
        <p:nvPicPr>
          <p:cNvPr id="5" name="Picture 2">
            <a:extLst>
              <a:ext uri="{FF2B5EF4-FFF2-40B4-BE49-F238E27FC236}">
                <a16:creationId xmlns:a16="http://schemas.microsoft.com/office/drawing/2014/main" id="{3A7899CB-CF87-4165-A8AE-DFCF733CD4E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6" name="TextBox 5">
            <a:extLst>
              <a:ext uri="{FF2B5EF4-FFF2-40B4-BE49-F238E27FC236}">
                <a16:creationId xmlns:a16="http://schemas.microsoft.com/office/drawing/2014/main" id="{99CF15E0-8999-4215-8501-598311BE5C7D}"/>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pic>
        <p:nvPicPr>
          <p:cNvPr id="8" name="Picture 7">
            <a:extLst>
              <a:ext uri="{FF2B5EF4-FFF2-40B4-BE49-F238E27FC236}">
                <a16:creationId xmlns:a16="http://schemas.microsoft.com/office/drawing/2014/main" id="{A465B089-8D0A-4375-A516-FC455446F19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830203" y="3429000"/>
            <a:ext cx="1556747" cy="566235"/>
          </a:xfrm>
          <a:prstGeom prst="rect">
            <a:avLst/>
          </a:prstGeom>
        </p:spPr>
      </p:pic>
      <p:pic>
        <p:nvPicPr>
          <p:cNvPr id="9" name="Picture 8" descr="Résultat de recherche d'images pour &quot;ricardo logo&quot;">
            <a:extLst>
              <a:ext uri="{FF2B5EF4-FFF2-40B4-BE49-F238E27FC236}">
                <a16:creationId xmlns:a16="http://schemas.microsoft.com/office/drawing/2014/main" id="{4321979B-69CD-42D5-9203-A221A71423E4}"/>
              </a:ext>
            </a:extLst>
          </p:cNvPr>
          <p:cNvPicPr/>
          <p:nvPr/>
        </p:nvPicPr>
        <p:blipFill rotWithShape="1">
          <a:blip r:embed="rId8" cstate="print">
            <a:extLst>
              <a:ext uri="{28A0092B-C50C-407E-A947-70E740481C1C}">
                <a14:useLocalDpi xmlns:a14="http://schemas.microsoft.com/office/drawing/2010/main" val="0"/>
              </a:ext>
            </a:extLst>
          </a:blip>
          <a:srcRect l="20065" r="18581"/>
          <a:stretch/>
        </p:blipFill>
        <p:spPr bwMode="auto">
          <a:xfrm>
            <a:off x="8754381" y="3252218"/>
            <a:ext cx="632692" cy="486317"/>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4E75004E-F5E2-4967-9986-2B6F32F2258B}"/>
              </a:ext>
            </a:extLst>
          </p:cNvPr>
          <p:cNvPicPr/>
          <p:nvPr/>
        </p:nvPicPr>
        <p:blipFill>
          <a:blip r:embed="rId9">
            <a:extLst>
              <a:ext uri="{28A0092B-C50C-407E-A947-70E740481C1C}">
                <a14:useLocalDpi xmlns:a14="http://schemas.microsoft.com/office/drawing/2010/main" val="0"/>
              </a:ext>
            </a:extLst>
          </a:blip>
          <a:stretch>
            <a:fillRect/>
          </a:stretch>
        </p:blipFill>
        <p:spPr>
          <a:xfrm>
            <a:off x="7005968" y="3242236"/>
            <a:ext cx="1345865" cy="382634"/>
          </a:xfrm>
          <a:prstGeom prst="rect">
            <a:avLst/>
          </a:prstGeom>
        </p:spPr>
      </p:pic>
      <p:pic>
        <p:nvPicPr>
          <p:cNvPr id="11" name="Picture 10">
            <a:extLst>
              <a:ext uri="{FF2B5EF4-FFF2-40B4-BE49-F238E27FC236}">
                <a16:creationId xmlns:a16="http://schemas.microsoft.com/office/drawing/2014/main" id="{5B47E168-EEF9-4D22-AE94-2A1939ECCA64}"/>
              </a:ext>
            </a:extLst>
          </p:cNvPr>
          <p:cNvPicPr/>
          <p:nvPr/>
        </p:nvPicPr>
        <p:blipFill rotWithShape="1">
          <a:blip r:embed="rId10" cstate="print">
            <a:extLst>
              <a:ext uri="{28A0092B-C50C-407E-A947-70E740481C1C}">
                <a14:useLocalDpi xmlns:a14="http://schemas.microsoft.com/office/drawing/2010/main" val="0"/>
              </a:ext>
            </a:extLst>
          </a:blip>
          <a:srcRect b="19590"/>
          <a:stretch/>
        </p:blipFill>
        <p:spPr bwMode="auto">
          <a:xfrm>
            <a:off x="6982342" y="3526637"/>
            <a:ext cx="1626235" cy="599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03046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p:txBody>
          <a:bodyPr/>
          <a:lstStyle/>
          <a:p>
            <a:r>
              <a:rPr lang="en-GB" dirty="0"/>
              <a:t>Achievability</a:t>
            </a:r>
            <a:endParaRPr lang="en-GB" dirty="0">
              <a:solidFill>
                <a:srgbClr val="FF0000"/>
              </a:solidFill>
            </a:endParaRPr>
          </a:p>
        </p:txBody>
      </p:sp>
      <p:pic>
        <p:nvPicPr>
          <p:cNvPr id="4" name="Picture 2">
            <a:extLst>
              <a:ext uri="{FF2B5EF4-FFF2-40B4-BE49-F238E27FC236}">
                <a16:creationId xmlns:a16="http://schemas.microsoft.com/office/drawing/2014/main" id="{E4EA0E17-F51A-48CB-A00C-6C11E1ABFD1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5" name="TextBox 4">
            <a:extLst>
              <a:ext uri="{FF2B5EF4-FFF2-40B4-BE49-F238E27FC236}">
                <a16:creationId xmlns:a16="http://schemas.microsoft.com/office/drawing/2014/main" id="{AAC2272C-0E57-43CD-B44B-7A302C618826}"/>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
        <p:nvSpPr>
          <p:cNvPr id="6" name="Rectangle 1">
            <a:extLst>
              <a:ext uri="{FF2B5EF4-FFF2-40B4-BE49-F238E27FC236}">
                <a16:creationId xmlns:a16="http://schemas.microsoft.com/office/drawing/2014/main" id="{4F49C3A5-6987-49A7-A10D-0F204FDCEC34}"/>
              </a:ext>
            </a:extLst>
          </p:cNvPr>
          <p:cNvSpPr>
            <a:spLocks noChangeArrowheads="1"/>
          </p:cNvSpPr>
          <p:nvPr/>
        </p:nvSpPr>
        <p:spPr bwMode="auto">
          <a:xfrm>
            <a:off x="853730" y="775238"/>
            <a:ext cx="10384574"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nb-NO" sz="1600" b="1" i="0" u="none" strike="noStrike" cap="none" normalizeH="0" baseline="0" dirty="0">
                <a:ln>
                  <a:noFill/>
                </a:ln>
                <a:solidFill>
                  <a:schemeClr val="accent1"/>
                </a:solidFill>
                <a:effectLst/>
                <a:latin typeface="Trebuchet MS" panose="020B0603020202020204" pitchFamily="34" charset="0"/>
                <a:ea typeface="Calibri" panose="020F0502020204030204" pitchFamily="34" charset="0"/>
                <a:cs typeface="Arial" panose="020B0604020202020204" pitchFamily="34" charset="0"/>
              </a:rPr>
              <a:t>The likelihood of achieving various concentrations thresholds in 2030 for the baseline and MFR scenarios.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050" b="0" i="0" u="none" strike="noStrike" cap="none" normalizeH="0" baseline="0" dirty="0">
              <a:ln>
                <a:noFill/>
              </a:ln>
              <a:solidFill>
                <a:schemeClr val="accent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nb-NO" sz="1600" b="0" i="0" u="none" strike="noStrike" cap="none" normalizeH="0" baseline="0" dirty="0">
                <a:ln>
                  <a:noFill/>
                </a:ln>
                <a:solidFill>
                  <a:srgbClr val="00B050"/>
                </a:solidFill>
                <a:effectLst/>
                <a:latin typeface="Trebuchet MS" panose="020B0603020202020204" pitchFamily="34" charset="0"/>
                <a:ea typeface="Calibri" panose="020F0502020204030204" pitchFamily="34" charset="0"/>
                <a:cs typeface="Arial" panose="020B0604020202020204" pitchFamily="34" charset="0"/>
              </a:rPr>
              <a:t>Green- very likely</a:t>
            </a:r>
            <a:r>
              <a:rPr kumimoji="0" lang="en-GB" altLang="nb-NO" sz="16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a:t>
            </a:r>
            <a:r>
              <a:rPr kumimoji="0" lang="en-GB" altLang="nb-NO" sz="1600" b="0" i="0" u="none" strike="noStrike" cap="none" normalizeH="0" baseline="0" dirty="0">
                <a:ln>
                  <a:noFill/>
                </a:ln>
                <a:solidFill>
                  <a:srgbClr val="FFC000"/>
                </a:solidFill>
                <a:effectLst/>
                <a:latin typeface="Trebuchet MS" panose="020B0603020202020204" pitchFamily="34" charset="0"/>
                <a:ea typeface="Calibri" panose="020F0502020204030204" pitchFamily="34" charset="0"/>
                <a:cs typeface="Arial" panose="020B0604020202020204" pitchFamily="34" charset="0"/>
              </a:rPr>
              <a:t>orange – possible</a:t>
            </a:r>
            <a:r>
              <a:rPr kumimoji="0" lang="en-GB" altLang="nb-NO" sz="16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a:t>
            </a:r>
            <a:r>
              <a:rPr kumimoji="0" lang="en-GB" altLang="nb-NO" sz="1600" b="0" i="0" u="none" strike="noStrike" cap="none" normalizeH="0" baseline="0" dirty="0">
                <a:ln>
                  <a:noFill/>
                </a:ln>
                <a:solidFill>
                  <a:srgbClr val="FF0000"/>
                </a:solidFill>
                <a:effectLst/>
                <a:latin typeface="Trebuchet MS" panose="020B0603020202020204" pitchFamily="34" charset="0"/>
                <a:ea typeface="Calibri" panose="020F0502020204030204" pitchFamily="34" charset="0"/>
                <a:cs typeface="Arial" panose="020B0604020202020204" pitchFamily="34" charset="0"/>
              </a:rPr>
              <a:t>red – difficult</a:t>
            </a:r>
            <a:r>
              <a:rPr kumimoji="0" lang="en-GB" altLang="nb-NO" sz="16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a:t>
            </a:r>
            <a:r>
              <a:rPr kumimoji="0" lang="en-GB" altLang="nb-NO" sz="1600" b="0" i="0" u="none" strike="noStrike" cap="none" normalizeH="0" baseline="0" dirty="0">
                <a:ln>
                  <a:noFill/>
                </a:ln>
                <a:solidFill>
                  <a:srgbClr val="7030A0"/>
                </a:solidFill>
                <a:effectLst/>
                <a:latin typeface="Trebuchet MS" panose="020B0603020202020204" pitchFamily="34" charset="0"/>
                <a:ea typeface="Calibri" panose="020F0502020204030204" pitchFamily="34" charset="0"/>
                <a:cs typeface="Arial" panose="020B0604020202020204" pitchFamily="34" charset="0"/>
              </a:rPr>
              <a:t>purple – very (very) difficult</a:t>
            </a:r>
            <a:endParaRPr kumimoji="0" lang="nb-NO" altLang="nb-NO" sz="1000" b="0" i="0" u="none" strike="noStrike" cap="none" normalizeH="0" baseline="0" dirty="0">
              <a:ln>
                <a:noFill/>
              </a:ln>
              <a:solidFill>
                <a:schemeClr val="tx1"/>
              </a:solidFill>
              <a:effectLst/>
            </a:endParaRPr>
          </a:p>
        </p:txBody>
      </p:sp>
      <p:graphicFrame>
        <p:nvGraphicFramePr>
          <p:cNvPr id="8" name="Table 7">
            <a:extLst>
              <a:ext uri="{FF2B5EF4-FFF2-40B4-BE49-F238E27FC236}">
                <a16:creationId xmlns:a16="http://schemas.microsoft.com/office/drawing/2014/main" id="{666A637B-0D93-45DA-849A-17150B86D89F}"/>
              </a:ext>
            </a:extLst>
          </p:cNvPr>
          <p:cNvGraphicFramePr>
            <a:graphicFrameLocks noGrp="1"/>
          </p:cNvGraphicFramePr>
          <p:nvPr>
            <p:extLst>
              <p:ext uri="{D42A27DB-BD31-4B8C-83A1-F6EECF244321}">
                <p14:modId xmlns:p14="http://schemas.microsoft.com/office/powerpoint/2010/main" val="642779275"/>
              </p:ext>
            </p:extLst>
          </p:nvPr>
        </p:nvGraphicFramePr>
        <p:xfrm>
          <a:off x="1551962" y="2149105"/>
          <a:ext cx="8095377" cy="3146466"/>
        </p:xfrm>
        <a:graphic>
          <a:graphicData uri="http://schemas.openxmlformats.org/drawingml/2006/table">
            <a:tbl>
              <a:tblPr firstRow="1" firstCol="1" bandRow="1">
                <a:tableStyleId>{5C22544A-7EE6-4342-B048-85BDC9FD1C3A}</a:tableStyleId>
              </a:tblPr>
              <a:tblGrid>
                <a:gridCol w="3338820">
                  <a:extLst>
                    <a:ext uri="{9D8B030D-6E8A-4147-A177-3AD203B41FA5}">
                      <a16:colId xmlns:a16="http://schemas.microsoft.com/office/drawing/2014/main" val="3871908868"/>
                    </a:ext>
                  </a:extLst>
                </a:gridCol>
                <a:gridCol w="2332139">
                  <a:extLst>
                    <a:ext uri="{9D8B030D-6E8A-4147-A177-3AD203B41FA5}">
                      <a16:colId xmlns:a16="http://schemas.microsoft.com/office/drawing/2014/main" val="3678167865"/>
                    </a:ext>
                  </a:extLst>
                </a:gridCol>
                <a:gridCol w="2424418">
                  <a:extLst>
                    <a:ext uri="{9D8B030D-6E8A-4147-A177-3AD203B41FA5}">
                      <a16:colId xmlns:a16="http://schemas.microsoft.com/office/drawing/2014/main" val="3969303381"/>
                    </a:ext>
                  </a:extLst>
                </a:gridCol>
              </a:tblGrid>
              <a:tr h="322808">
                <a:tc>
                  <a:txBody>
                    <a:bodyPr/>
                    <a:lstStyle/>
                    <a:p>
                      <a:pPr>
                        <a:lnSpc>
                          <a:spcPts val="1120"/>
                        </a:lnSpc>
                        <a:spcBef>
                          <a:spcPts val="0"/>
                        </a:spcBef>
                      </a:pPr>
                      <a:r>
                        <a:rPr lang="en-GB" sz="1600" dirty="0">
                          <a:effectLst/>
                        </a:rPr>
                        <a:t> 2030 scenario</a:t>
                      </a:r>
                      <a:endParaRPr lang="nb-NO" sz="1800"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600" dirty="0">
                          <a:effectLst/>
                        </a:rPr>
                        <a:t>Baseline</a:t>
                      </a:r>
                      <a:endParaRPr lang="nb-NO" sz="1800"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600">
                          <a:effectLst/>
                        </a:rPr>
                        <a:t>MFR</a:t>
                      </a:r>
                      <a:endParaRPr lang="nb-NO" sz="18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89785856"/>
                  </a:ext>
                </a:extLst>
              </a:tr>
              <a:tr h="322808">
                <a:tc>
                  <a:txBody>
                    <a:bodyPr/>
                    <a:lstStyle/>
                    <a:p>
                      <a:pPr>
                        <a:lnSpc>
                          <a:spcPts val="1120"/>
                        </a:lnSpc>
                        <a:spcBef>
                          <a:spcPts val="0"/>
                        </a:spcBef>
                      </a:pPr>
                      <a:r>
                        <a:rPr lang="en-US" sz="1400" dirty="0">
                          <a:effectLst/>
                        </a:rPr>
                        <a:t>PM</a:t>
                      </a:r>
                      <a:r>
                        <a:rPr lang="en-US" sz="1400" baseline="-25000" dirty="0">
                          <a:effectLst/>
                        </a:rPr>
                        <a:t>2.5</a:t>
                      </a:r>
                      <a:r>
                        <a:rPr lang="en-US" sz="1400" dirty="0">
                          <a:effectLst/>
                        </a:rPr>
                        <a:t> (annual) [µg/m</a:t>
                      </a:r>
                      <a:r>
                        <a:rPr lang="en-US" sz="1400" baseline="30000" dirty="0">
                          <a:effectLst/>
                        </a:rPr>
                        <a:t>3</a:t>
                      </a:r>
                      <a:r>
                        <a:rPr lang="en-US" sz="1400" dirty="0">
                          <a:effectLst/>
                        </a:rPr>
                        <a:t>]</a:t>
                      </a:r>
                      <a:endParaRPr lang="nb-NO" sz="1600"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600" b="1" dirty="0">
                          <a:solidFill>
                            <a:srgbClr val="00B050"/>
                          </a:solidFill>
                          <a:effectLst/>
                        </a:rPr>
                        <a:t>20</a:t>
                      </a:r>
                      <a:r>
                        <a:rPr lang="en-US" sz="1600" b="1" dirty="0">
                          <a:effectLst/>
                        </a:rPr>
                        <a:t>, </a:t>
                      </a:r>
                      <a:r>
                        <a:rPr lang="en-US" sz="1600" b="1" dirty="0">
                          <a:solidFill>
                            <a:srgbClr val="FFC000"/>
                          </a:solidFill>
                          <a:effectLst/>
                        </a:rPr>
                        <a:t>15</a:t>
                      </a:r>
                      <a:r>
                        <a:rPr lang="en-US" sz="1600" b="1" dirty="0">
                          <a:effectLst/>
                        </a:rPr>
                        <a:t>, </a:t>
                      </a:r>
                      <a:r>
                        <a:rPr lang="en-US" sz="1600" b="1" dirty="0">
                          <a:solidFill>
                            <a:srgbClr val="FF0000"/>
                          </a:solidFill>
                          <a:effectLst/>
                        </a:rPr>
                        <a:t>10</a:t>
                      </a:r>
                      <a:r>
                        <a:rPr lang="en-US" sz="1600" b="1" dirty="0">
                          <a:effectLst/>
                        </a:rPr>
                        <a:t>, </a:t>
                      </a:r>
                      <a:r>
                        <a:rPr lang="en-US" sz="1600" b="1" dirty="0">
                          <a:solidFill>
                            <a:srgbClr val="7030A0"/>
                          </a:solidFill>
                          <a:effectLst/>
                        </a:rPr>
                        <a:t>5</a:t>
                      </a:r>
                      <a:endParaRPr lang="nb-NO" sz="1800" b="1" dirty="0">
                        <a:solidFill>
                          <a:srgbClr val="7030A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600" b="1" dirty="0">
                          <a:solidFill>
                            <a:srgbClr val="00B050"/>
                          </a:solidFill>
                          <a:effectLst/>
                        </a:rPr>
                        <a:t>20</a:t>
                      </a:r>
                      <a:r>
                        <a:rPr lang="en-US" sz="1600" b="1" dirty="0">
                          <a:effectLst/>
                        </a:rPr>
                        <a:t>, </a:t>
                      </a:r>
                      <a:r>
                        <a:rPr lang="en-US" sz="1600" b="1" dirty="0">
                          <a:solidFill>
                            <a:srgbClr val="00B050"/>
                          </a:solidFill>
                          <a:effectLst/>
                        </a:rPr>
                        <a:t>15</a:t>
                      </a:r>
                      <a:r>
                        <a:rPr lang="en-US" sz="1600" b="1" dirty="0">
                          <a:effectLst/>
                        </a:rPr>
                        <a:t>, </a:t>
                      </a:r>
                      <a:r>
                        <a:rPr lang="en-US" sz="1600" b="1" dirty="0">
                          <a:solidFill>
                            <a:srgbClr val="FFC000"/>
                          </a:solidFill>
                          <a:effectLst/>
                        </a:rPr>
                        <a:t>10</a:t>
                      </a:r>
                      <a:r>
                        <a:rPr lang="en-US" sz="1600" b="1" dirty="0">
                          <a:effectLst/>
                        </a:rPr>
                        <a:t>, </a:t>
                      </a:r>
                      <a:r>
                        <a:rPr lang="en-US" sz="1600" b="1" dirty="0">
                          <a:solidFill>
                            <a:srgbClr val="7030A0"/>
                          </a:solidFill>
                          <a:effectLst/>
                        </a:rPr>
                        <a:t>5</a:t>
                      </a:r>
                      <a:endParaRPr lang="nb-NO" sz="1800" b="1" dirty="0">
                        <a:solidFill>
                          <a:srgbClr val="7030A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9479579"/>
                  </a:ext>
                </a:extLst>
              </a:tr>
              <a:tr h="322808">
                <a:tc>
                  <a:txBody>
                    <a:bodyPr/>
                    <a:lstStyle/>
                    <a:p>
                      <a:pPr>
                        <a:lnSpc>
                          <a:spcPts val="1120"/>
                        </a:lnSpc>
                        <a:spcBef>
                          <a:spcPts val="0"/>
                        </a:spcBef>
                      </a:pPr>
                      <a:r>
                        <a:rPr lang="en-US" sz="1400" dirty="0">
                          <a:effectLst/>
                        </a:rPr>
                        <a:t>PM</a:t>
                      </a:r>
                      <a:r>
                        <a:rPr lang="en-US" sz="1400" baseline="-25000" dirty="0">
                          <a:effectLst/>
                        </a:rPr>
                        <a:t>10</a:t>
                      </a:r>
                      <a:r>
                        <a:rPr lang="en-US" sz="1400" dirty="0">
                          <a:effectLst/>
                        </a:rPr>
                        <a:t> (annual) [µg/m</a:t>
                      </a:r>
                      <a:r>
                        <a:rPr lang="en-US" sz="1400" baseline="30000" dirty="0">
                          <a:effectLst/>
                        </a:rPr>
                        <a:t>3</a:t>
                      </a:r>
                      <a:r>
                        <a:rPr lang="en-US" sz="1400" dirty="0">
                          <a:effectLst/>
                        </a:rPr>
                        <a:t>]</a:t>
                      </a:r>
                      <a:endParaRPr lang="nb-NO" sz="1600"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600" b="1" dirty="0">
                          <a:solidFill>
                            <a:srgbClr val="FFC000"/>
                          </a:solidFill>
                          <a:effectLst/>
                        </a:rPr>
                        <a:t>30</a:t>
                      </a:r>
                      <a:r>
                        <a:rPr lang="en-US" sz="1600" b="1" dirty="0">
                          <a:effectLst/>
                        </a:rPr>
                        <a:t>, </a:t>
                      </a:r>
                      <a:r>
                        <a:rPr lang="en-US" sz="1600" b="1" dirty="0">
                          <a:solidFill>
                            <a:srgbClr val="FFC000"/>
                          </a:solidFill>
                          <a:effectLst/>
                        </a:rPr>
                        <a:t>20</a:t>
                      </a:r>
                      <a:r>
                        <a:rPr lang="en-US" sz="1600" b="1" dirty="0">
                          <a:effectLst/>
                        </a:rPr>
                        <a:t>, </a:t>
                      </a:r>
                      <a:r>
                        <a:rPr lang="en-US" sz="1600" b="1" dirty="0">
                          <a:solidFill>
                            <a:srgbClr val="7030A0"/>
                          </a:solidFill>
                          <a:effectLst/>
                        </a:rPr>
                        <a:t>15</a:t>
                      </a:r>
                      <a:endParaRPr lang="nb-NO" sz="1800" b="1" dirty="0">
                        <a:solidFill>
                          <a:srgbClr val="7030A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600" b="1" dirty="0">
                          <a:solidFill>
                            <a:srgbClr val="00B050"/>
                          </a:solidFill>
                          <a:effectLst/>
                        </a:rPr>
                        <a:t>30</a:t>
                      </a:r>
                      <a:r>
                        <a:rPr lang="en-US" sz="1600" b="1" dirty="0">
                          <a:effectLst/>
                        </a:rPr>
                        <a:t>, </a:t>
                      </a:r>
                      <a:r>
                        <a:rPr lang="en-US" sz="1600" b="1" dirty="0">
                          <a:solidFill>
                            <a:srgbClr val="FFC000"/>
                          </a:solidFill>
                          <a:effectLst/>
                        </a:rPr>
                        <a:t>20</a:t>
                      </a:r>
                      <a:r>
                        <a:rPr lang="en-US" sz="1600" b="1" dirty="0">
                          <a:effectLst/>
                        </a:rPr>
                        <a:t>, </a:t>
                      </a:r>
                      <a:r>
                        <a:rPr lang="en-US" sz="1600" b="1" dirty="0">
                          <a:solidFill>
                            <a:srgbClr val="FF0000"/>
                          </a:solidFill>
                          <a:effectLst/>
                        </a:rPr>
                        <a:t>15</a:t>
                      </a:r>
                      <a:endParaRPr lang="nb-NO" sz="1800" b="1" dirty="0">
                        <a:solidFill>
                          <a:srgbClr val="FF0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2206902"/>
                  </a:ext>
                </a:extLst>
              </a:tr>
              <a:tr h="322808">
                <a:tc>
                  <a:txBody>
                    <a:bodyPr/>
                    <a:lstStyle/>
                    <a:p>
                      <a:pPr>
                        <a:lnSpc>
                          <a:spcPts val="1120"/>
                        </a:lnSpc>
                        <a:spcBef>
                          <a:spcPts val="0"/>
                        </a:spcBef>
                      </a:pPr>
                      <a:r>
                        <a:rPr lang="en-US" sz="1400" dirty="0">
                          <a:effectLst/>
                        </a:rPr>
                        <a:t>NO</a:t>
                      </a:r>
                      <a:r>
                        <a:rPr lang="en-US" sz="1400" baseline="-25000" dirty="0">
                          <a:effectLst/>
                        </a:rPr>
                        <a:t>2</a:t>
                      </a:r>
                      <a:r>
                        <a:rPr lang="en-US" sz="1400" dirty="0">
                          <a:effectLst/>
                        </a:rPr>
                        <a:t> (annual) [µg/m</a:t>
                      </a:r>
                      <a:r>
                        <a:rPr lang="en-US" sz="1400" baseline="30000" dirty="0">
                          <a:effectLst/>
                        </a:rPr>
                        <a:t>3</a:t>
                      </a:r>
                      <a:r>
                        <a:rPr lang="en-US" sz="1400" dirty="0">
                          <a:effectLst/>
                        </a:rPr>
                        <a:t>]</a:t>
                      </a:r>
                      <a:endParaRPr lang="nb-NO" sz="1600"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600" b="1" dirty="0">
                          <a:solidFill>
                            <a:srgbClr val="00B050"/>
                          </a:solidFill>
                          <a:effectLst/>
                        </a:rPr>
                        <a:t>30</a:t>
                      </a:r>
                      <a:r>
                        <a:rPr lang="en-US" sz="1600" b="1" dirty="0">
                          <a:effectLst/>
                        </a:rPr>
                        <a:t>, </a:t>
                      </a:r>
                      <a:r>
                        <a:rPr lang="en-US" sz="1600" b="1" dirty="0">
                          <a:solidFill>
                            <a:srgbClr val="FFC000"/>
                          </a:solidFill>
                          <a:effectLst/>
                        </a:rPr>
                        <a:t>20</a:t>
                      </a:r>
                      <a:r>
                        <a:rPr lang="en-US" sz="1600" b="1" dirty="0">
                          <a:effectLst/>
                        </a:rPr>
                        <a:t>, </a:t>
                      </a:r>
                      <a:r>
                        <a:rPr lang="en-US" sz="1600" b="1" dirty="0">
                          <a:solidFill>
                            <a:srgbClr val="FF0000"/>
                          </a:solidFill>
                          <a:effectLst/>
                        </a:rPr>
                        <a:t>10</a:t>
                      </a:r>
                      <a:endParaRPr lang="nb-NO" sz="1800" b="1" dirty="0">
                        <a:solidFill>
                          <a:srgbClr val="FF0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600" b="1" dirty="0">
                          <a:solidFill>
                            <a:srgbClr val="00B050"/>
                          </a:solidFill>
                          <a:effectLst/>
                        </a:rPr>
                        <a:t>30</a:t>
                      </a:r>
                      <a:r>
                        <a:rPr lang="en-US" sz="1600" b="1" dirty="0">
                          <a:effectLst/>
                        </a:rPr>
                        <a:t>, </a:t>
                      </a:r>
                      <a:r>
                        <a:rPr lang="en-US" sz="1600" b="1" dirty="0">
                          <a:solidFill>
                            <a:srgbClr val="FFC000"/>
                          </a:solidFill>
                          <a:effectLst/>
                        </a:rPr>
                        <a:t>20</a:t>
                      </a:r>
                      <a:r>
                        <a:rPr lang="en-US" sz="1600" b="1" dirty="0">
                          <a:effectLst/>
                        </a:rPr>
                        <a:t>, </a:t>
                      </a:r>
                      <a:r>
                        <a:rPr lang="en-US" sz="1600" b="1" dirty="0">
                          <a:solidFill>
                            <a:srgbClr val="FF0000"/>
                          </a:solidFill>
                          <a:effectLst/>
                        </a:rPr>
                        <a:t>10</a:t>
                      </a:r>
                      <a:endParaRPr lang="nb-NO" sz="1800" b="1" dirty="0">
                        <a:solidFill>
                          <a:srgbClr val="FF0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388683"/>
                  </a:ext>
                </a:extLst>
              </a:tr>
              <a:tr h="343098">
                <a:tc>
                  <a:txBody>
                    <a:bodyPr/>
                    <a:lstStyle/>
                    <a:p>
                      <a:pPr>
                        <a:lnSpc>
                          <a:spcPts val="1120"/>
                        </a:lnSpc>
                        <a:spcBef>
                          <a:spcPts val="0"/>
                        </a:spcBef>
                      </a:pPr>
                      <a:r>
                        <a:rPr lang="en-US" sz="1400" dirty="0">
                          <a:effectLst/>
                        </a:rPr>
                        <a:t>O</a:t>
                      </a:r>
                      <a:r>
                        <a:rPr lang="en-US" sz="1400" baseline="-25000" dirty="0">
                          <a:effectLst/>
                        </a:rPr>
                        <a:t>3</a:t>
                      </a:r>
                      <a:r>
                        <a:rPr lang="en-US" sz="1400" dirty="0">
                          <a:effectLst/>
                        </a:rPr>
                        <a:t> (8-hour mean) [µg/m</a:t>
                      </a:r>
                      <a:r>
                        <a:rPr lang="en-US" sz="1400" baseline="30000" dirty="0">
                          <a:effectLst/>
                        </a:rPr>
                        <a:t>3</a:t>
                      </a:r>
                      <a:r>
                        <a:rPr lang="en-US" sz="1400" dirty="0">
                          <a:effectLst/>
                        </a:rPr>
                        <a:t>] </a:t>
                      </a:r>
                      <a:r>
                        <a:rPr lang="en-US" sz="1400" b="1" dirty="0">
                          <a:effectLst/>
                        </a:rPr>
                        <a:t>(25 days) </a:t>
                      </a:r>
                      <a:endParaRPr lang="nb-NO" sz="1600"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600" b="1" dirty="0">
                          <a:solidFill>
                            <a:srgbClr val="FFC000"/>
                          </a:solidFill>
                          <a:effectLst/>
                        </a:rPr>
                        <a:t>120</a:t>
                      </a:r>
                      <a:r>
                        <a:rPr lang="en-US" sz="1600" b="1" dirty="0">
                          <a:effectLst/>
                        </a:rPr>
                        <a:t>, </a:t>
                      </a:r>
                      <a:r>
                        <a:rPr lang="en-US" sz="1600" b="1" dirty="0">
                          <a:solidFill>
                            <a:srgbClr val="FF0000"/>
                          </a:solidFill>
                          <a:effectLst/>
                        </a:rPr>
                        <a:t>100</a:t>
                      </a:r>
                      <a:endParaRPr lang="nb-NO" sz="1800" b="1" dirty="0">
                        <a:solidFill>
                          <a:srgbClr val="FF0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600" b="1" dirty="0">
                          <a:solidFill>
                            <a:srgbClr val="FFC000"/>
                          </a:solidFill>
                          <a:effectLst/>
                        </a:rPr>
                        <a:t>120</a:t>
                      </a:r>
                      <a:r>
                        <a:rPr lang="en-US" sz="1600" b="1" dirty="0">
                          <a:effectLst/>
                        </a:rPr>
                        <a:t>, </a:t>
                      </a:r>
                      <a:r>
                        <a:rPr lang="en-US" sz="1600" b="1" dirty="0">
                          <a:solidFill>
                            <a:srgbClr val="FF0000"/>
                          </a:solidFill>
                          <a:effectLst/>
                        </a:rPr>
                        <a:t>100</a:t>
                      </a:r>
                      <a:endParaRPr lang="nb-NO" sz="1800" b="1" dirty="0">
                        <a:solidFill>
                          <a:srgbClr val="FF0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3104835"/>
                  </a:ext>
                </a:extLst>
              </a:tr>
              <a:tr h="322808">
                <a:tc>
                  <a:txBody>
                    <a:bodyPr/>
                    <a:lstStyle/>
                    <a:p>
                      <a:pPr>
                        <a:lnSpc>
                          <a:spcPts val="1120"/>
                        </a:lnSpc>
                        <a:spcBef>
                          <a:spcPts val="0"/>
                        </a:spcBef>
                      </a:pPr>
                      <a:r>
                        <a:rPr lang="en-US" sz="1400" dirty="0">
                          <a:effectLst/>
                        </a:rPr>
                        <a:t>SO</a:t>
                      </a:r>
                      <a:r>
                        <a:rPr lang="en-US" sz="1400" baseline="-25000" dirty="0">
                          <a:effectLst/>
                        </a:rPr>
                        <a:t>2</a:t>
                      </a:r>
                      <a:r>
                        <a:rPr lang="en-US" sz="1400" dirty="0">
                          <a:effectLst/>
                        </a:rPr>
                        <a:t> (annual) [µg/m</a:t>
                      </a:r>
                      <a:r>
                        <a:rPr lang="en-US" sz="1400" baseline="30000" dirty="0">
                          <a:effectLst/>
                        </a:rPr>
                        <a:t>3</a:t>
                      </a:r>
                      <a:r>
                        <a:rPr lang="en-US" sz="1400" dirty="0">
                          <a:effectLst/>
                        </a:rPr>
                        <a:t>]</a:t>
                      </a:r>
                      <a:endParaRPr lang="nb-NO" sz="1600"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600" b="1" dirty="0">
                          <a:solidFill>
                            <a:srgbClr val="00B050"/>
                          </a:solidFill>
                          <a:effectLst/>
                        </a:rPr>
                        <a:t>20</a:t>
                      </a:r>
                      <a:endParaRPr lang="nb-NO" sz="1800" b="1" dirty="0">
                        <a:solidFill>
                          <a:srgbClr val="00B05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600" b="1" dirty="0">
                          <a:solidFill>
                            <a:srgbClr val="00B050"/>
                          </a:solidFill>
                          <a:effectLst/>
                        </a:rPr>
                        <a:t>20</a:t>
                      </a:r>
                      <a:endParaRPr lang="nb-NO" sz="1800" b="1" dirty="0">
                        <a:solidFill>
                          <a:srgbClr val="00B05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8631957"/>
                  </a:ext>
                </a:extLst>
              </a:tr>
              <a:tr h="322808">
                <a:tc>
                  <a:txBody>
                    <a:bodyPr/>
                    <a:lstStyle/>
                    <a:p>
                      <a:pPr>
                        <a:lnSpc>
                          <a:spcPts val="1120"/>
                        </a:lnSpc>
                        <a:spcBef>
                          <a:spcPts val="0"/>
                        </a:spcBef>
                      </a:pPr>
                      <a:r>
                        <a:rPr lang="en-US" sz="1400">
                          <a:effectLst/>
                        </a:rPr>
                        <a:t>CO (daily) [mg/m</a:t>
                      </a:r>
                      <a:r>
                        <a:rPr lang="en-US" sz="1400" baseline="30000">
                          <a:effectLst/>
                        </a:rPr>
                        <a:t>3</a:t>
                      </a:r>
                      <a:r>
                        <a:rPr lang="en-US" sz="1400">
                          <a:effectLst/>
                        </a:rPr>
                        <a:t>]</a:t>
                      </a:r>
                      <a:endParaRPr lang="nb-NO" sz="16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600" b="1" dirty="0">
                          <a:solidFill>
                            <a:srgbClr val="00B050"/>
                          </a:solidFill>
                          <a:effectLst/>
                        </a:rPr>
                        <a:t>10</a:t>
                      </a:r>
                      <a:endParaRPr lang="nb-NO" sz="1800" b="1" dirty="0">
                        <a:solidFill>
                          <a:srgbClr val="00B05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600" b="1" dirty="0">
                          <a:solidFill>
                            <a:srgbClr val="00B050"/>
                          </a:solidFill>
                          <a:effectLst/>
                        </a:rPr>
                        <a:t>10</a:t>
                      </a:r>
                      <a:endParaRPr lang="nb-NO" sz="1800" b="1" dirty="0">
                        <a:solidFill>
                          <a:srgbClr val="00B05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148708"/>
                  </a:ext>
                </a:extLst>
              </a:tr>
              <a:tr h="433260">
                <a:tc>
                  <a:txBody>
                    <a:bodyPr/>
                    <a:lstStyle/>
                    <a:p>
                      <a:pPr>
                        <a:lnSpc>
                          <a:spcPts val="1120"/>
                        </a:lnSpc>
                        <a:spcBef>
                          <a:spcPts val="0"/>
                        </a:spcBef>
                      </a:pPr>
                      <a:r>
                        <a:rPr lang="en-US" sz="1400">
                          <a:effectLst/>
                        </a:rPr>
                        <a:t>Benzene (annual) [µg/m</a:t>
                      </a:r>
                      <a:r>
                        <a:rPr lang="en-US" sz="1400" baseline="30000">
                          <a:effectLst/>
                        </a:rPr>
                        <a:t>3</a:t>
                      </a:r>
                      <a:r>
                        <a:rPr lang="en-US" sz="1400">
                          <a:effectLst/>
                        </a:rPr>
                        <a:t>]</a:t>
                      </a:r>
                      <a:endParaRPr lang="nb-NO" sz="16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600" b="1" dirty="0">
                          <a:solidFill>
                            <a:srgbClr val="00B050"/>
                          </a:solidFill>
                          <a:effectLst/>
                        </a:rPr>
                        <a:t>5</a:t>
                      </a:r>
                      <a:r>
                        <a:rPr lang="en-US" sz="1600" b="1" dirty="0">
                          <a:effectLst/>
                        </a:rPr>
                        <a:t>, </a:t>
                      </a:r>
                      <a:r>
                        <a:rPr lang="en-US" sz="1600" b="1" dirty="0">
                          <a:solidFill>
                            <a:srgbClr val="FFC000"/>
                          </a:solidFill>
                          <a:effectLst/>
                        </a:rPr>
                        <a:t>1.7</a:t>
                      </a:r>
                      <a:endParaRPr lang="nb-NO" sz="1800" b="1" dirty="0">
                        <a:solidFill>
                          <a:srgbClr val="FFC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600" b="1" dirty="0">
                          <a:solidFill>
                            <a:srgbClr val="00B050"/>
                          </a:solidFill>
                          <a:effectLst/>
                        </a:rPr>
                        <a:t>5</a:t>
                      </a:r>
                      <a:r>
                        <a:rPr lang="en-US" sz="1600" b="1" dirty="0">
                          <a:effectLst/>
                        </a:rPr>
                        <a:t>, </a:t>
                      </a:r>
                      <a:r>
                        <a:rPr lang="en-US" sz="1600" b="1" dirty="0">
                          <a:solidFill>
                            <a:srgbClr val="FFC000"/>
                          </a:solidFill>
                          <a:effectLst/>
                        </a:rPr>
                        <a:t>1.7</a:t>
                      </a:r>
                      <a:endParaRPr lang="nb-NO" sz="1800" b="1" dirty="0">
                        <a:solidFill>
                          <a:srgbClr val="FFC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8165980"/>
                  </a:ext>
                </a:extLst>
              </a:tr>
              <a:tr h="433260">
                <a:tc>
                  <a:txBody>
                    <a:bodyPr/>
                    <a:lstStyle/>
                    <a:p>
                      <a:pPr>
                        <a:lnSpc>
                          <a:spcPts val="1120"/>
                        </a:lnSpc>
                        <a:spcBef>
                          <a:spcPts val="0"/>
                        </a:spcBef>
                      </a:pPr>
                      <a:r>
                        <a:rPr lang="en-US" sz="1400" dirty="0" err="1">
                          <a:effectLst/>
                        </a:rPr>
                        <a:t>BaP</a:t>
                      </a:r>
                      <a:r>
                        <a:rPr lang="en-US" sz="1400" dirty="0">
                          <a:effectLst/>
                        </a:rPr>
                        <a:t> (annual) [ng/m</a:t>
                      </a:r>
                      <a:r>
                        <a:rPr lang="en-US" sz="1400" baseline="30000" dirty="0">
                          <a:effectLst/>
                        </a:rPr>
                        <a:t>3</a:t>
                      </a:r>
                      <a:r>
                        <a:rPr lang="en-US" sz="1400" dirty="0">
                          <a:effectLst/>
                        </a:rPr>
                        <a:t>]</a:t>
                      </a:r>
                      <a:endParaRPr lang="nb-NO" sz="1600"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600" b="1" dirty="0">
                          <a:solidFill>
                            <a:srgbClr val="FF0000"/>
                          </a:solidFill>
                          <a:effectLst/>
                        </a:rPr>
                        <a:t>1.0</a:t>
                      </a:r>
                      <a:r>
                        <a:rPr lang="en-US" sz="1600" b="1" dirty="0">
                          <a:effectLst/>
                        </a:rPr>
                        <a:t>,</a:t>
                      </a:r>
                      <a:r>
                        <a:rPr lang="en-US" sz="1600" b="1" dirty="0">
                          <a:solidFill>
                            <a:srgbClr val="FF0000"/>
                          </a:solidFill>
                          <a:effectLst/>
                        </a:rPr>
                        <a:t> 0.7</a:t>
                      </a:r>
                      <a:r>
                        <a:rPr lang="en-US" sz="1600" b="1" dirty="0">
                          <a:effectLst/>
                        </a:rPr>
                        <a:t>, </a:t>
                      </a:r>
                      <a:r>
                        <a:rPr lang="en-US" sz="1600" b="1" dirty="0">
                          <a:solidFill>
                            <a:srgbClr val="7030A0"/>
                          </a:solidFill>
                          <a:effectLst/>
                        </a:rPr>
                        <a:t>0.4</a:t>
                      </a:r>
                      <a:r>
                        <a:rPr lang="en-US" sz="1600" b="1" dirty="0">
                          <a:effectLst/>
                        </a:rPr>
                        <a:t>, </a:t>
                      </a:r>
                      <a:r>
                        <a:rPr lang="en-US" sz="1600" b="1" dirty="0">
                          <a:solidFill>
                            <a:srgbClr val="7030A0"/>
                          </a:solidFill>
                          <a:effectLst/>
                        </a:rPr>
                        <a:t>0.12</a:t>
                      </a:r>
                      <a:endParaRPr lang="nb-NO" sz="1800" b="1" dirty="0">
                        <a:solidFill>
                          <a:srgbClr val="7030A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600" b="1" dirty="0">
                          <a:solidFill>
                            <a:srgbClr val="FFC000"/>
                          </a:solidFill>
                          <a:effectLst/>
                        </a:rPr>
                        <a:t>1.0</a:t>
                      </a:r>
                      <a:r>
                        <a:rPr lang="en-US" sz="1600" b="1" dirty="0">
                          <a:effectLst/>
                        </a:rPr>
                        <a:t>, </a:t>
                      </a:r>
                      <a:r>
                        <a:rPr lang="en-US" sz="1600" b="1" dirty="0">
                          <a:solidFill>
                            <a:srgbClr val="FFC000"/>
                          </a:solidFill>
                          <a:effectLst/>
                        </a:rPr>
                        <a:t>0.7</a:t>
                      </a:r>
                      <a:r>
                        <a:rPr lang="en-US" sz="1600" b="1" dirty="0">
                          <a:effectLst/>
                        </a:rPr>
                        <a:t>, </a:t>
                      </a:r>
                      <a:r>
                        <a:rPr lang="en-US" sz="1600" b="1" dirty="0">
                          <a:solidFill>
                            <a:srgbClr val="FF0000"/>
                          </a:solidFill>
                          <a:effectLst/>
                        </a:rPr>
                        <a:t>0.4</a:t>
                      </a:r>
                      <a:r>
                        <a:rPr lang="en-US" sz="1600" b="1" dirty="0">
                          <a:effectLst/>
                        </a:rPr>
                        <a:t>, </a:t>
                      </a:r>
                      <a:r>
                        <a:rPr lang="en-US" sz="1600" b="1" dirty="0">
                          <a:solidFill>
                            <a:srgbClr val="7030A0"/>
                          </a:solidFill>
                          <a:effectLst/>
                        </a:rPr>
                        <a:t>0.12</a:t>
                      </a:r>
                      <a:endParaRPr lang="nb-NO" sz="1800" b="1" dirty="0">
                        <a:solidFill>
                          <a:srgbClr val="7030A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67116569"/>
                  </a:ext>
                </a:extLst>
              </a:tr>
            </a:tbl>
          </a:graphicData>
        </a:graphic>
      </p:graphicFrame>
    </p:spTree>
    <p:extLst>
      <p:ext uri="{BB962C8B-B14F-4D97-AF65-F5344CB8AC3E}">
        <p14:creationId xmlns:p14="http://schemas.microsoft.com/office/powerpoint/2010/main" val="23156750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p:txBody>
          <a:bodyPr/>
          <a:lstStyle/>
          <a:p>
            <a:r>
              <a:rPr lang="en-GB" dirty="0"/>
              <a:t>Additional slides not to be used</a:t>
            </a:r>
            <a:endParaRPr lang="en-GB" dirty="0">
              <a:solidFill>
                <a:srgbClr val="FF0000"/>
              </a:solidFill>
            </a:endParaRPr>
          </a:p>
        </p:txBody>
      </p:sp>
      <p:pic>
        <p:nvPicPr>
          <p:cNvPr id="4" name="Picture 2">
            <a:extLst>
              <a:ext uri="{FF2B5EF4-FFF2-40B4-BE49-F238E27FC236}">
                <a16:creationId xmlns:a16="http://schemas.microsoft.com/office/drawing/2014/main" id="{E4EA0E17-F51A-48CB-A00C-6C11E1ABFD1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5" name="TextBox 4">
            <a:extLst>
              <a:ext uri="{FF2B5EF4-FFF2-40B4-BE49-F238E27FC236}">
                <a16:creationId xmlns:a16="http://schemas.microsoft.com/office/drawing/2014/main" id="{AAC2272C-0E57-43CD-B44B-7A302C618826}"/>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13659472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600972" y="3331288"/>
            <a:ext cx="4120881" cy="369332"/>
          </a:xfrm>
        </p:spPr>
        <p:txBody>
          <a:bodyPr/>
          <a:lstStyle/>
          <a:p>
            <a:r>
              <a:rPr lang="en-GB" sz="2400" dirty="0"/>
              <a:t>Bias adjustment</a:t>
            </a:r>
            <a:endParaRPr lang="en-GB" dirty="0">
              <a:solidFill>
                <a:srgbClr val="FF0000"/>
              </a:solidFill>
            </a:endParaRPr>
          </a:p>
        </p:txBody>
      </p:sp>
      <p:pic>
        <p:nvPicPr>
          <p:cNvPr id="5" name="Picture 4">
            <a:extLst>
              <a:ext uri="{FF2B5EF4-FFF2-40B4-BE49-F238E27FC236}">
                <a16:creationId xmlns:a16="http://schemas.microsoft.com/office/drawing/2014/main" id="{44E5327E-CCC2-4E77-9E19-7E59C9CCA533}"/>
              </a:ext>
            </a:extLst>
          </p:cNvPr>
          <p:cNvPicPr>
            <a:picLocks noChangeAspect="1"/>
          </p:cNvPicPr>
          <p:nvPr/>
        </p:nvPicPr>
        <p:blipFill>
          <a:blip r:embed="rId2"/>
          <a:stretch>
            <a:fillRect/>
          </a:stretch>
        </p:blipFill>
        <p:spPr>
          <a:xfrm>
            <a:off x="6581457" y="2595715"/>
            <a:ext cx="2032605" cy="1909789"/>
          </a:xfrm>
          <a:prstGeom prst="rect">
            <a:avLst/>
          </a:prstGeom>
        </p:spPr>
      </p:pic>
      <p:pic>
        <p:nvPicPr>
          <p:cNvPr id="7" name="Picture 6">
            <a:extLst>
              <a:ext uri="{FF2B5EF4-FFF2-40B4-BE49-F238E27FC236}">
                <a16:creationId xmlns:a16="http://schemas.microsoft.com/office/drawing/2014/main" id="{DE65BD68-CD7A-4D90-B369-1EDAC3433AA3}"/>
              </a:ext>
            </a:extLst>
          </p:cNvPr>
          <p:cNvPicPr>
            <a:picLocks noChangeAspect="1"/>
          </p:cNvPicPr>
          <p:nvPr/>
        </p:nvPicPr>
        <p:blipFill>
          <a:blip r:embed="rId3"/>
          <a:stretch>
            <a:fillRect/>
          </a:stretch>
        </p:blipFill>
        <p:spPr>
          <a:xfrm>
            <a:off x="8810007" y="2597017"/>
            <a:ext cx="1920920" cy="1908487"/>
          </a:xfrm>
          <a:prstGeom prst="rect">
            <a:avLst/>
          </a:prstGeom>
        </p:spPr>
      </p:pic>
      <p:pic>
        <p:nvPicPr>
          <p:cNvPr id="10" name="Picture 2">
            <a:extLst>
              <a:ext uri="{FF2B5EF4-FFF2-40B4-BE49-F238E27FC236}">
                <a16:creationId xmlns:a16="http://schemas.microsoft.com/office/drawing/2014/main" id="{ECDDCEAB-4958-48D9-9EB7-F78E523BAEB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11" name="TextBox 10">
            <a:extLst>
              <a:ext uri="{FF2B5EF4-FFF2-40B4-BE49-F238E27FC236}">
                <a16:creationId xmlns:a16="http://schemas.microsoft.com/office/drawing/2014/main" id="{962D3331-65B5-492A-9817-41D46CB3D52C}"/>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118481687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400DCAA-68E2-400F-9832-E6C2EE6E5E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326" y="2259454"/>
            <a:ext cx="5261306" cy="412651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692C998E-7DE8-42C2-B9C1-511FDE289C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6743" y="2259454"/>
            <a:ext cx="5265126" cy="412651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1A25825D-1857-40D1-B033-BEA872B495C4}"/>
              </a:ext>
            </a:extLst>
          </p:cNvPr>
          <p:cNvSpPr>
            <a:spLocks noGrp="1"/>
          </p:cNvSpPr>
          <p:nvPr>
            <p:ph idx="1"/>
          </p:nvPr>
        </p:nvSpPr>
        <p:spPr>
          <a:xfrm>
            <a:off x="380326" y="1167669"/>
            <a:ext cx="10913139" cy="701080"/>
          </a:xfrm>
        </p:spPr>
        <p:txBody>
          <a:bodyPr/>
          <a:lstStyle/>
          <a:p>
            <a:r>
              <a:rPr lang="en-GB" sz="1600" dirty="0"/>
              <a:t>Bias adjustment is applied per country (EU27) to reflect country specific emission reporting. The same scaling factors are used for all scenarios. Scaling is applied to NO</a:t>
            </a:r>
            <a:r>
              <a:rPr lang="en-GB" sz="1600" baseline="-25000" dirty="0"/>
              <a:t>2</a:t>
            </a:r>
            <a:r>
              <a:rPr lang="en-GB" sz="1600" dirty="0"/>
              <a:t> and PM</a:t>
            </a:r>
            <a:r>
              <a:rPr lang="en-GB" sz="1600" baseline="-25000" dirty="0"/>
              <a:t>2.5</a:t>
            </a:r>
          </a:p>
        </p:txBody>
      </p:sp>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80326" y="251012"/>
            <a:ext cx="10033455" cy="369332"/>
          </a:xfrm>
        </p:spPr>
        <p:txBody>
          <a:bodyPr/>
          <a:lstStyle/>
          <a:p>
            <a:r>
              <a:rPr lang="en-GB" sz="2400" dirty="0"/>
              <a:t>Bias adjustment NO</a:t>
            </a:r>
            <a:r>
              <a:rPr lang="en-GB" sz="2400" baseline="-25000" dirty="0"/>
              <a:t>2</a:t>
            </a:r>
            <a:endParaRPr lang="en-GB" baseline="-25000" dirty="0">
              <a:solidFill>
                <a:srgbClr val="FF0000"/>
              </a:solidFill>
            </a:endParaRPr>
          </a:p>
        </p:txBody>
      </p:sp>
      <p:sp>
        <p:nvSpPr>
          <p:cNvPr id="7" name="Left Brace 6">
            <a:extLst>
              <a:ext uri="{FF2B5EF4-FFF2-40B4-BE49-F238E27FC236}">
                <a16:creationId xmlns:a16="http://schemas.microsoft.com/office/drawing/2014/main" id="{10177F4F-464F-4CB7-A3A8-D9785C7D2F6D}"/>
              </a:ext>
            </a:extLst>
          </p:cNvPr>
          <p:cNvSpPr/>
          <p:nvPr/>
        </p:nvSpPr>
        <p:spPr bwMode="auto">
          <a:xfrm rot="16200000">
            <a:off x="1460632" y="5643401"/>
            <a:ext cx="153421" cy="889681"/>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52D20A52-6776-4FBA-B843-FF827DB147E5}"/>
              </a:ext>
            </a:extLst>
          </p:cNvPr>
          <p:cNvSpPr txBox="1"/>
          <p:nvPr/>
        </p:nvSpPr>
        <p:spPr>
          <a:xfrm>
            <a:off x="1139513" y="6164953"/>
            <a:ext cx="795657" cy="442035"/>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Reference</a:t>
            </a:r>
          </a:p>
          <a:p>
            <a:pPr algn="ctr"/>
            <a:r>
              <a:rPr lang="nb-NO" sz="1200" dirty="0" err="1">
                <a:solidFill>
                  <a:schemeClr val="tx1">
                    <a:lumMod val="50000"/>
                    <a:lumOff val="50000"/>
                  </a:schemeClr>
                </a:solidFill>
              </a:rPr>
              <a:t>calculation</a:t>
            </a:r>
            <a:endParaRPr lang="nb-NO" sz="1200" dirty="0">
              <a:solidFill>
                <a:schemeClr val="tx1">
                  <a:lumMod val="50000"/>
                  <a:lumOff val="50000"/>
                </a:schemeClr>
              </a:solidFill>
            </a:endParaRPr>
          </a:p>
        </p:txBody>
      </p:sp>
      <p:sp>
        <p:nvSpPr>
          <p:cNvPr id="9" name="Left Brace 8">
            <a:extLst>
              <a:ext uri="{FF2B5EF4-FFF2-40B4-BE49-F238E27FC236}">
                <a16:creationId xmlns:a16="http://schemas.microsoft.com/office/drawing/2014/main" id="{DD040B97-1E7E-475A-AEA3-9BF0F0768AF7}"/>
              </a:ext>
            </a:extLst>
          </p:cNvPr>
          <p:cNvSpPr/>
          <p:nvPr/>
        </p:nvSpPr>
        <p:spPr bwMode="auto">
          <a:xfrm rot="16200000">
            <a:off x="3183749" y="5602611"/>
            <a:ext cx="153421" cy="971262"/>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F379F7C0-88F9-41FB-873E-5F401CA77FAC}"/>
              </a:ext>
            </a:extLst>
          </p:cNvPr>
          <p:cNvSpPr txBox="1"/>
          <p:nvPr/>
        </p:nvSpPr>
        <p:spPr>
          <a:xfrm>
            <a:off x="3054189" y="6179929"/>
            <a:ext cx="412540" cy="257369"/>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2030</a:t>
            </a:r>
          </a:p>
        </p:txBody>
      </p:sp>
      <p:sp>
        <p:nvSpPr>
          <p:cNvPr id="11" name="Left Brace 10">
            <a:extLst>
              <a:ext uri="{FF2B5EF4-FFF2-40B4-BE49-F238E27FC236}">
                <a16:creationId xmlns:a16="http://schemas.microsoft.com/office/drawing/2014/main" id="{D5E606F9-CB67-47B8-8B14-3A62941F98F4}"/>
              </a:ext>
            </a:extLst>
          </p:cNvPr>
          <p:cNvSpPr/>
          <p:nvPr/>
        </p:nvSpPr>
        <p:spPr bwMode="auto">
          <a:xfrm rot="16200000">
            <a:off x="4355796" y="5602609"/>
            <a:ext cx="153421" cy="971265"/>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TextBox 11">
            <a:extLst>
              <a:ext uri="{FF2B5EF4-FFF2-40B4-BE49-F238E27FC236}">
                <a16:creationId xmlns:a16="http://schemas.microsoft.com/office/drawing/2014/main" id="{4B89DC03-82D9-4C8B-A7AD-9D54680B43CC}"/>
              </a:ext>
            </a:extLst>
          </p:cNvPr>
          <p:cNvSpPr txBox="1"/>
          <p:nvPr/>
        </p:nvSpPr>
        <p:spPr>
          <a:xfrm>
            <a:off x="4193074" y="6177733"/>
            <a:ext cx="478863"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2050</a:t>
            </a:r>
          </a:p>
        </p:txBody>
      </p:sp>
      <p:sp>
        <p:nvSpPr>
          <p:cNvPr id="13" name="Left Brace 12">
            <a:extLst>
              <a:ext uri="{FF2B5EF4-FFF2-40B4-BE49-F238E27FC236}">
                <a16:creationId xmlns:a16="http://schemas.microsoft.com/office/drawing/2014/main" id="{C6AE0C98-8615-4C97-9C23-A02DF143CC21}"/>
              </a:ext>
            </a:extLst>
          </p:cNvPr>
          <p:cNvSpPr/>
          <p:nvPr/>
        </p:nvSpPr>
        <p:spPr bwMode="auto">
          <a:xfrm rot="16200000">
            <a:off x="7331444" y="5643400"/>
            <a:ext cx="153421" cy="889681"/>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98930117-9C69-4CCB-9188-1FA35F221533}"/>
              </a:ext>
            </a:extLst>
          </p:cNvPr>
          <p:cNvSpPr txBox="1"/>
          <p:nvPr/>
        </p:nvSpPr>
        <p:spPr>
          <a:xfrm>
            <a:off x="7010325" y="6164952"/>
            <a:ext cx="795657" cy="442035"/>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Reference</a:t>
            </a:r>
          </a:p>
          <a:p>
            <a:pPr algn="ctr"/>
            <a:r>
              <a:rPr lang="nb-NO" sz="1200" dirty="0" err="1">
                <a:solidFill>
                  <a:schemeClr val="tx1">
                    <a:lumMod val="50000"/>
                    <a:lumOff val="50000"/>
                  </a:schemeClr>
                </a:solidFill>
              </a:rPr>
              <a:t>calculation</a:t>
            </a:r>
            <a:endParaRPr lang="nb-NO" sz="1200" dirty="0">
              <a:solidFill>
                <a:schemeClr val="tx1">
                  <a:lumMod val="50000"/>
                  <a:lumOff val="50000"/>
                </a:schemeClr>
              </a:solidFill>
            </a:endParaRPr>
          </a:p>
        </p:txBody>
      </p:sp>
      <p:sp>
        <p:nvSpPr>
          <p:cNvPr id="15" name="Left Brace 14">
            <a:extLst>
              <a:ext uri="{FF2B5EF4-FFF2-40B4-BE49-F238E27FC236}">
                <a16:creationId xmlns:a16="http://schemas.microsoft.com/office/drawing/2014/main" id="{C7B821A2-1C72-44BB-9DD1-0CAF29B13EAE}"/>
              </a:ext>
            </a:extLst>
          </p:cNvPr>
          <p:cNvSpPr/>
          <p:nvPr/>
        </p:nvSpPr>
        <p:spPr bwMode="auto">
          <a:xfrm rot="16200000">
            <a:off x="9054561" y="5602610"/>
            <a:ext cx="153421" cy="971262"/>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E8F5467E-6FDF-4311-ADD8-1DD634D8B9A3}"/>
              </a:ext>
            </a:extLst>
          </p:cNvPr>
          <p:cNvSpPr txBox="1"/>
          <p:nvPr/>
        </p:nvSpPr>
        <p:spPr>
          <a:xfrm>
            <a:off x="8925001" y="6179928"/>
            <a:ext cx="412540" cy="257369"/>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2030</a:t>
            </a:r>
          </a:p>
        </p:txBody>
      </p:sp>
      <p:sp>
        <p:nvSpPr>
          <p:cNvPr id="17" name="Left Brace 16">
            <a:extLst>
              <a:ext uri="{FF2B5EF4-FFF2-40B4-BE49-F238E27FC236}">
                <a16:creationId xmlns:a16="http://schemas.microsoft.com/office/drawing/2014/main" id="{A6A3B076-1D89-44B3-94BF-65BB66455DCA}"/>
              </a:ext>
            </a:extLst>
          </p:cNvPr>
          <p:cNvSpPr/>
          <p:nvPr/>
        </p:nvSpPr>
        <p:spPr bwMode="auto">
          <a:xfrm rot="16200000">
            <a:off x="10226608" y="5602608"/>
            <a:ext cx="153421" cy="971265"/>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TextBox 17">
            <a:extLst>
              <a:ext uri="{FF2B5EF4-FFF2-40B4-BE49-F238E27FC236}">
                <a16:creationId xmlns:a16="http://schemas.microsoft.com/office/drawing/2014/main" id="{60D65735-D1E0-47CF-B81C-6160993CC41E}"/>
              </a:ext>
            </a:extLst>
          </p:cNvPr>
          <p:cNvSpPr txBox="1"/>
          <p:nvPr/>
        </p:nvSpPr>
        <p:spPr>
          <a:xfrm>
            <a:off x="10063886" y="6177732"/>
            <a:ext cx="478863"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2050</a:t>
            </a:r>
          </a:p>
        </p:txBody>
      </p:sp>
      <p:sp>
        <p:nvSpPr>
          <p:cNvPr id="20" name="TextBox 19">
            <a:extLst>
              <a:ext uri="{FF2B5EF4-FFF2-40B4-BE49-F238E27FC236}">
                <a16:creationId xmlns:a16="http://schemas.microsoft.com/office/drawing/2014/main" id="{6FAFA172-6068-409A-9A9B-3AC7082A1939}"/>
              </a:ext>
            </a:extLst>
          </p:cNvPr>
          <p:cNvSpPr txBox="1"/>
          <p:nvPr/>
        </p:nvSpPr>
        <p:spPr>
          <a:xfrm>
            <a:off x="898535" y="1997386"/>
            <a:ext cx="4311307" cy="369332"/>
          </a:xfrm>
          <a:prstGeom prst="rect">
            <a:avLst/>
          </a:prstGeom>
          <a:noFill/>
        </p:spPr>
        <p:txBody>
          <a:bodyPr wrap="square">
            <a:spAutoFit/>
          </a:bodyPr>
          <a:lstStyle/>
          <a:p>
            <a:pPr rtl="0">
              <a:spcBef>
                <a:spcPts val="0"/>
              </a:spcBef>
              <a:spcAft>
                <a:spcPts val="0"/>
              </a:spcAft>
            </a:pPr>
            <a:r>
              <a:rPr lang="nb-NO" sz="1800" b="0" i="0" u="none" strike="noStrike" dirty="0">
                <a:solidFill>
                  <a:srgbClr val="000000"/>
                </a:solidFill>
                <a:effectLst/>
                <a:latin typeface="Arial" panose="020B0604020202020204" pitchFamily="34" charset="0"/>
              </a:rPr>
              <a:t>Original Base and MFR scenarios NO</a:t>
            </a:r>
            <a:r>
              <a:rPr lang="en-US" sz="1800" b="0" i="0" u="none" strike="noStrike" baseline="-25000" dirty="0">
                <a:solidFill>
                  <a:srgbClr val="000000"/>
                </a:solidFill>
                <a:effectLst/>
                <a:latin typeface="Arial" panose="020B0604020202020204" pitchFamily="34" charset="0"/>
              </a:rPr>
              <a:t>2</a:t>
            </a:r>
            <a:endParaRPr lang="nb-NO" dirty="0"/>
          </a:p>
        </p:txBody>
      </p:sp>
      <p:sp>
        <p:nvSpPr>
          <p:cNvPr id="22" name="TextBox 21">
            <a:extLst>
              <a:ext uri="{FF2B5EF4-FFF2-40B4-BE49-F238E27FC236}">
                <a16:creationId xmlns:a16="http://schemas.microsoft.com/office/drawing/2014/main" id="{E1E7FE83-1523-401E-8BF9-A01F8AC8957D}"/>
              </a:ext>
            </a:extLst>
          </p:cNvPr>
          <p:cNvSpPr txBox="1"/>
          <p:nvPr/>
        </p:nvSpPr>
        <p:spPr>
          <a:xfrm>
            <a:off x="6494810" y="1970506"/>
            <a:ext cx="4860381" cy="369332"/>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Bias corrected Base and MFR scenarios NO</a:t>
            </a:r>
            <a:r>
              <a:rPr lang="en-US" sz="1800" b="0" i="0" u="none" strike="noStrike" baseline="-25000" dirty="0">
                <a:solidFill>
                  <a:srgbClr val="000000"/>
                </a:solidFill>
                <a:effectLst/>
                <a:latin typeface="Arial" panose="020B0604020202020204" pitchFamily="34" charset="0"/>
              </a:rPr>
              <a:t>2</a:t>
            </a:r>
            <a:endParaRPr lang="en-US" b="0" baseline="-25000" dirty="0">
              <a:effectLst/>
            </a:endParaRPr>
          </a:p>
        </p:txBody>
      </p:sp>
      <p:pic>
        <p:nvPicPr>
          <p:cNvPr id="21" name="Picture 2">
            <a:extLst>
              <a:ext uri="{FF2B5EF4-FFF2-40B4-BE49-F238E27FC236}">
                <a16:creationId xmlns:a16="http://schemas.microsoft.com/office/drawing/2014/main" id="{E45DCEC5-6304-4815-87D4-0669E43920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23" name="TextBox 22">
            <a:extLst>
              <a:ext uri="{FF2B5EF4-FFF2-40B4-BE49-F238E27FC236}">
                <a16:creationId xmlns:a16="http://schemas.microsoft.com/office/drawing/2014/main" id="{356C3923-2808-4FD1-93AC-AD1F1641978F}"/>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350984473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87C32C-3237-4D28-8651-42F4B0112784}"/>
              </a:ext>
            </a:extLst>
          </p:cNvPr>
          <p:cNvPicPr>
            <a:picLocks noChangeAspect="1"/>
          </p:cNvPicPr>
          <p:nvPr/>
        </p:nvPicPr>
        <p:blipFill rotWithShape="1">
          <a:blip r:embed="rId2"/>
          <a:srcRect t="537" r="543"/>
          <a:stretch/>
        </p:blipFill>
        <p:spPr>
          <a:xfrm>
            <a:off x="449014" y="1410628"/>
            <a:ext cx="5511759" cy="4446040"/>
          </a:xfrm>
          <a:prstGeom prst="rect">
            <a:avLst/>
          </a:prstGeom>
        </p:spPr>
      </p:pic>
      <p:pic>
        <p:nvPicPr>
          <p:cNvPr id="7" name="Picture 6">
            <a:extLst>
              <a:ext uri="{FF2B5EF4-FFF2-40B4-BE49-F238E27FC236}">
                <a16:creationId xmlns:a16="http://schemas.microsoft.com/office/drawing/2014/main" id="{B4EC204F-0719-46E6-9B97-9DEF7761C857}"/>
              </a:ext>
            </a:extLst>
          </p:cNvPr>
          <p:cNvPicPr>
            <a:picLocks noChangeAspect="1"/>
          </p:cNvPicPr>
          <p:nvPr/>
        </p:nvPicPr>
        <p:blipFill>
          <a:blip r:embed="rId3"/>
          <a:stretch>
            <a:fillRect/>
          </a:stretch>
        </p:blipFill>
        <p:spPr>
          <a:xfrm>
            <a:off x="513409" y="1487902"/>
            <a:ext cx="587735" cy="1018741"/>
          </a:xfrm>
          <a:prstGeom prst="rect">
            <a:avLst/>
          </a:prstGeom>
        </p:spPr>
      </p:pic>
      <p:pic>
        <p:nvPicPr>
          <p:cNvPr id="17" name="Picture 16">
            <a:extLst>
              <a:ext uri="{FF2B5EF4-FFF2-40B4-BE49-F238E27FC236}">
                <a16:creationId xmlns:a16="http://schemas.microsoft.com/office/drawing/2014/main" id="{15231468-40D7-4EF4-A28F-1C1E71A115D1}"/>
              </a:ext>
            </a:extLst>
          </p:cNvPr>
          <p:cNvPicPr>
            <a:picLocks noChangeAspect="1"/>
          </p:cNvPicPr>
          <p:nvPr/>
        </p:nvPicPr>
        <p:blipFill>
          <a:blip r:embed="rId4"/>
          <a:stretch>
            <a:fillRect/>
          </a:stretch>
        </p:blipFill>
        <p:spPr>
          <a:xfrm>
            <a:off x="6224780" y="1410628"/>
            <a:ext cx="5521227" cy="4446040"/>
          </a:xfrm>
          <a:prstGeom prst="rect">
            <a:avLst/>
          </a:prstGeom>
        </p:spPr>
      </p:pic>
      <p:sp>
        <p:nvSpPr>
          <p:cNvPr id="18" name="TextBox 17">
            <a:extLst>
              <a:ext uri="{FF2B5EF4-FFF2-40B4-BE49-F238E27FC236}">
                <a16:creationId xmlns:a16="http://schemas.microsoft.com/office/drawing/2014/main" id="{F28DFFFD-1A27-40A7-A7B6-28579E9F9EF2}"/>
              </a:ext>
            </a:extLst>
          </p:cNvPr>
          <p:cNvSpPr txBox="1"/>
          <p:nvPr/>
        </p:nvSpPr>
        <p:spPr>
          <a:xfrm>
            <a:off x="2437572" y="1060926"/>
            <a:ext cx="1534642" cy="349702"/>
          </a:xfrm>
          <a:prstGeom prst="rect">
            <a:avLst/>
          </a:prstGeom>
          <a:noFill/>
        </p:spPr>
        <p:txBody>
          <a:bodyPr wrap="none" lIns="36000" tIns="36000" rIns="36000" bIns="36000" rtlCol="0">
            <a:spAutoFit/>
          </a:bodyPr>
          <a:lstStyle/>
          <a:p>
            <a:r>
              <a:rPr lang="nb-NO" dirty="0"/>
              <a:t>Baseline 2020</a:t>
            </a:r>
          </a:p>
        </p:txBody>
      </p:sp>
      <p:sp>
        <p:nvSpPr>
          <p:cNvPr id="19" name="TextBox 18">
            <a:extLst>
              <a:ext uri="{FF2B5EF4-FFF2-40B4-BE49-F238E27FC236}">
                <a16:creationId xmlns:a16="http://schemas.microsoft.com/office/drawing/2014/main" id="{3ABAB083-0ED2-4F11-8E6C-3F6FF9BF22E6}"/>
              </a:ext>
            </a:extLst>
          </p:cNvPr>
          <p:cNvSpPr txBox="1"/>
          <p:nvPr/>
        </p:nvSpPr>
        <p:spPr>
          <a:xfrm>
            <a:off x="8219788" y="1060926"/>
            <a:ext cx="1534642" cy="349702"/>
          </a:xfrm>
          <a:prstGeom prst="rect">
            <a:avLst/>
          </a:prstGeom>
          <a:noFill/>
        </p:spPr>
        <p:txBody>
          <a:bodyPr wrap="none" lIns="36000" tIns="36000" rIns="36000" bIns="36000" rtlCol="0">
            <a:spAutoFit/>
          </a:bodyPr>
          <a:lstStyle/>
          <a:p>
            <a:r>
              <a:rPr lang="nb-NO" dirty="0"/>
              <a:t>Baseline 2050</a:t>
            </a:r>
          </a:p>
        </p:txBody>
      </p:sp>
      <p:sp>
        <p:nvSpPr>
          <p:cNvPr id="10" name="Title 2">
            <a:extLst>
              <a:ext uri="{FF2B5EF4-FFF2-40B4-BE49-F238E27FC236}">
                <a16:creationId xmlns:a16="http://schemas.microsoft.com/office/drawing/2014/main" id="{46A5D831-8B9A-4D69-8817-CC48D5476F1C}"/>
              </a:ext>
            </a:extLst>
          </p:cNvPr>
          <p:cNvSpPr>
            <a:spLocks noGrp="1"/>
          </p:cNvSpPr>
          <p:nvPr>
            <p:ph type="title"/>
          </p:nvPr>
        </p:nvSpPr>
        <p:spPr>
          <a:xfrm>
            <a:off x="380326" y="251012"/>
            <a:ext cx="10033455" cy="369332"/>
          </a:xfrm>
        </p:spPr>
        <p:txBody>
          <a:bodyPr/>
          <a:lstStyle/>
          <a:p>
            <a:r>
              <a:rPr lang="nb-NO" sz="2400" dirty="0"/>
              <a:t>PM</a:t>
            </a:r>
            <a:r>
              <a:rPr lang="nb-NO" sz="2400" baseline="-25000" dirty="0"/>
              <a:t>2.5</a:t>
            </a:r>
            <a:r>
              <a:rPr lang="nb-NO" sz="2400" dirty="0"/>
              <a:t> </a:t>
            </a:r>
            <a:r>
              <a:rPr lang="nb-NO" sz="2400" dirty="0" err="1"/>
              <a:t>maps</a:t>
            </a:r>
            <a:r>
              <a:rPr lang="nb-NO" sz="2400" dirty="0"/>
              <a:t> for Baseline 2020 and 2050</a:t>
            </a:r>
          </a:p>
        </p:txBody>
      </p:sp>
      <p:pic>
        <p:nvPicPr>
          <p:cNvPr id="11" name="Picture 2">
            <a:extLst>
              <a:ext uri="{FF2B5EF4-FFF2-40B4-BE49-F238E27FC236}">
                <a16:creationId xmlns:a16="http://schemas.microsoft.com/office/drawing/2014/main" id="{4D55132C-B0B8-493A-88B1-869EE8555D6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12" name="TextBox 11">
            <a:extLst>
              <a:ext uri="{FF2B5EF4-FFF2-40B4-BE49-F238E27FC236}">
                <a16:creationId xmlns:a16="http://schemas.microsoft.com/office/drawing/2014/main" id="{9B43AE3B-1B8B-4264-B461-1CF6550063C0}"/>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11485671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5879AC-7B59-435B-B9AE-3A574752EA91}"/>
              </a:ext>
            </a:extLst>
          </p:cNvPr>
          <p:cNvPicPr>
            <a:picLocks noChangeAspect="1"/>
          </p:cNvPicPr>
          <p:nvPr/>
        </p:nvPicPr>
        <p:blipFill>
          <a:blip r:embed="rId2"/>
          <a:stretch>
            <a:fillRect/>
          </a:stretch>
        </p:blipFill>
        <p:spPr>
          <a:xfrm>
            <a:off x="6224138" y="1414849"/>
            <a:ext cx="5517074" cy="4446040"/>
          </a:xfrm>
          <a:prstGeom prst="rect">
            <a:avLst/>
          </a:prstGeom>
        </p:spPr>
      </p:pic>
      <p:sp>
        <p:nvSpPr>
          <p:cNvPr id="6" name="TextBox 5">
            <a:extLst>
              <a:ext uri="{FF2B5EF4-FFF2-40B4-BE49-F238E27FC236}">
                <a16:creationId xmlns:a16="http://schemas.microsoft.com/office/drawing/2014/main" id="{658D2CE8-8C0B-4BC1-A19C-7EB482200295}"/>
              </a:ext>
            </a:extLst>
          </p:cNvPr>
          <p:cNvSpPr txBox="1"/>
          <p:nvPr/>
        </p:nvSpPr>
        <p:spPr>
          <a:xfrm>
            <a:off x="7467971" y="1061504"/>
            <a:ext cx="3047877" cy="349702"/>
          </a:xfrm>
          <a:prstGeom prst="rect">
            <a:avLst/>
          </a:prstGeom>
          <a:noFill/>
        </p:spPr>
        <p:txBody>
          <a:bodyPr wrap="none" lIns="36000" tIns="36000" rIns="36000" bIns="36000" rtlCol="0">
            <a:spAutoFit/>
          </a:bodyPr>
          <a:lstStyle/>
          <a:p>
            <a:r>
              <a:rPr lang="nb-NO" dirty="0"/>
              <a:t>Baseline 2050 bias </a:t>
            </a:r>
            <a:r>
              <a:rPr lang="nb-NO" dirty="0" err="1"/>
              <a:t>corrected</a:t>
            </a:r>
            <a:endParaRPr lang="nb-NO" dirty="0"/>
          </a:p>
        </p:txBody>
      </p:sp>
      <p:pic>
        <p:nvPicPr>
          <p:cNvPr id="9" name="Picture 8">
            <a:extLst>
              <a:ext uri="{FF2B5EF4-FFF2-40B4-BE49-F238E27FC236}">
                <a16:creationId xmlns:a16="http://schemas.microsoft.com/office/drawing/2014/main" id="{D6081BAE-A06A-462C-98D6-B7595F2B5343}"/>
              </a:ext>
            </a:extLst>
          </p:cNvPr>
          <p:cNvPicPr>
            <a:picLocks noChangeAspect="1"/>
          </p:cNvPicPr>
          <p:nvPr/>
        </p:nvPicPr>
        <p:blipFill rotWithShape="1">
          <a:blip r:embed="rId3"/>
          <a:srcRect r="345"/>
          <a:stretch/>
        </p:blipFill>
        <p:spPr>
          <a:xfrm>
            <a:off x="444349" y="1398328"/>
            <a:ext cx="5517074" cy="4458918"/>
          </a:xfrm>
          <a:prstGeom prst="rect">
            <a:avLst/>
          </a:prstGeom>
        </p:spPr>
      </p:pic>
      <p:sp>
        <p:nvSpPr>
          <p:cNvPr id="10" name="TextBox 9">
            <a:extLst>
              <a:ext uri="{FF2B5EF4-FFF2-40B4-BE49-F238E27FC236}">
                <a16:creationId xmlns:a16="http://schemas.microsoft.com/office/drawing/2014/main" id="{7CBD9C81-479C-40AF-8B0B-4C7623C02511}"/>
              </a:ext>
            </a:extLst>
          </p:cNvPr>
          <p:cNvSpPr txBox="1"/>
          <p:nvPr/>
        </p:nvSpPr>
        <p:spPr>
          <a:xfrm>
            <a:off x="1794872" y="1061504"/>
            <a:ext cx="3047877" cy="349702"/>
          </a:xfrm>
          <a:prstGeom prst="rect">
            <a:avLst/>
          </a:prstGeom>
          <a:noFill/>
        </p:spPr>
        <p:txBody>
          <a:bodyPr wrap="none" lIns="36000" tIns="36000" rIns="36000" bIns="36000" rtlCol="0">
            <a:spAutoFit/>
          </a:bodyPr>
          <a:lstStyle/>
          <a:p>
            <a:r>
              <a:rPr lang="nb-NO" dirty="0"/>
              <a:t>Baseline 2020 bias </a:t>
            </a:r>
            <a:r>
              <a:rPr lang="nb-NO" dirty="0" err="1"/>
              <a:t>corrected</a:t>
            </a:r>
            <a:endParaRPr lang="nb-NO" dirty="0"/>
          </a:p>
        </p:txBody>
      </p:sp>
      <p:pic>
        <p:nvPicPr>
          <p:cNvPr id="11" name="Picture 10">
            <a:extLst>
              <a:ext uri="{FF2B5EF4-FFF2-40B4-BE49-F238E27FC236}">
                <a16:creationId xmlns:a16="http://schemas.microsoft.com/office/drawing/2014/main" id="{2A5728C2-F60E-4C21-B38E-F0AFA63B1C32}"/>
              </a:ext>
            </a:extLst>
          </p:cNvPr>
          <p:cNvPicPr>
            <a:picLocks noChangeAspect="1"/>
          </p:cNvPicPr>
          <p:nvPr/>
        </p:nvPicPr>
        <p:blipFill>
          <a:blip r:embed="rId4"/>
          <a:stretch>
            <a:fillRect/>
          </a:stretch>
        </p:blipFill>
        <p:spPr>
          <a:xfrm>
            <a:off x="513409" y="1487902"/>
            <a:ext cx="587735" cy="1018741"/>
          </a:xfrm>
          <a:prstGeom prst="rect">
            <a:avLst/>
          </a:prstGeom>
        </p:spPr>
      </p:pic>
      <p:sp>
        <p:nvSpPr>
          <p:cNvPr id="12" name="Title 2">
            <a:extLst>
              <a:ext uri="{FF2B5EF4-FFF2-40B4-BE49-F238E27FC236}">
                <a16:creationId xmlns:a16="http://schemas.microsoft.com/office/drawing/2014/main" id="{53AB7BC2-D958-48F6-AEDD-D9BA72470F87}"/>
              </a:ext>
            </a:extLst>
          </p:cNvPr>
          <p:cNvSpPr>
            <a:spLocks noGrp="1"/>
          </p:cNvSpPr>
          <p:nvPr>
            <p:ph type="title"/>
          </p:nvPr>
        </p:nvSpPr>
        <p:spPr>
          <a:xfrm>
            <a:off x="380326" y="251012"/>
            <a:ext cx="10033455" cy="369332"/>
          </a:xfrm>
        </p:spPr>
        <p:txBody>
          <a:bodyPr/>
          <a:lstStyle/>
          <a:p>
            <a:r>
              <a:rPr lang="nb-NO" sz="2400" dirty="0"/>
              <a:t>PM</a:t>
            </a:r>
            <a:r>
              <a:rPr lang="nb-NO" sz="2400" baseline="-25000" dirty="0"/>
              <a:t>2.5</a:t>
            </a:r>
            <a:r>
              <a:rPr lang="nb-NO" sz="2400" dirty="0"/>
              <a:t> </a:t>
            </a:r>
            <a:r>
              <a:rPr lang="nb-NO" sz="2400" dirty="0" err="1"/>
              <a:t>maps</a:t>
            </a:r>
            <a:r>
              <a:rPr lang="nb-NO" sz="2400" dirty="0"/>
              <a:t> for Baseline 2020 and 2050: bias </a:t>
            </a:r>
            <a:r>
              <a:rPr lang="nb-NO" sz="2400" dirty="0" err="1"/>
              <a:t>corrected</a:t>
            </a:r>
            <a:endParaRPr lang="nb-NO" sz="2400" dirty="0"/>
          </a:p>
        </p:txBody>
      </p:sp>
      <p:pic>
        <p:nvPicPr>
          <p:cNvPr id="13" name="Picture 2">
            <a:extLst>
              <a:ext uri="{FF2B5EF4-FFF2-40B4-BE49-F238E27FC236}">
                <a16:creationId xmlns:a16="http://schemas.microsoft.com/office/drawing/2014/main" id="{8B85F6C3-2AEF-4A43-93A3-3D9ADE0348C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14" name="TextBox 13">
            <a:extLst>
              <a:ext uri="{FF2B5EF4-FFF2-40B4-BE49-F238E27FC236}">
                <a16:creationId xmlns:a16="http://schemas.microsoft.com/office/drawing/2014/main" id="{E2F656A7-D020-4992-B825-49F01544D241}"/>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37217549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8D2CE8-8C0B-4BC1-A19C-7EB482200295}"/>
              </a:ext>
            </a:extLst>
          </p:cNvPr>
          <p:cNvSpPr txBox="1"/>
          <p:nvPr/>
        </p:nvSpPr>
        <p:spPr>
          <a:xfrm>
            <a:off x="7467971" y="1061504"/>
            <a:ext cx="675432" cy="349702"/>
          </a:xfrm>
          <a:prstGeom prst="rect">
            <a:avLst/>
          </a:prstGeom>
          <a:noFill/>
        </p:spPr>
        <p:txBody>
          <a:bodyPr wrap="none" lIns="36000" tIns="36000" rIns="36000" bIns="36000" rtlCol="0">
            <a:spAutoFit/>
          </a:bodyPr>
          <a:lstStyle/>
          <a:p>
            <a:r>
              <a:rPr lang="nb-NO" dirty="0"/>
              <a:t>PM10</a:t>
            </a:r>
          </a:p>
        </p:txBody>
      </p:sp>
      <p:sp>
        <p:nvSpPr>
          <p:cNvPr id="10" name="TextBox 9">
            <a:extLst>
              <a:ext uri="{FF2B5EF4-FFF2-40B4-BE49-F238E27FC236}">
                <a16:creationId xmlns:a16="http://schemas.microsoft.com/office/drawing/2014/main" id="{7CBD9C81-479C-40AF-8B0B-4C7623C02511}"/>
              </a:ext>
            </a:extLst>
          </p:cNvPr>
          <p:cNvSpPr txBox="1"/>
          <p:nvPr/>
        </p:nvSpPr>
        <p:spPr>
          <a:xfrm>
            <a:off x="1794872" y="1061504"/>
            <a:ext cx="739552" cy="349702"/>
          </a:xfrm>
          <a:prstGeom prst="rect">
            <a:avLst/>
          </a:prstGeom>
          <a:noFill/>
        </p:spPr>
        <p:txBody>
          <a:bodyPr wrap="none" lIns="36000" tIns="36000" rIns="36000" bIns="36000" rtlCol="0">
            <a:spAutoFit/>
          </a:bodyPr>
          <a:lstStyle/>
          <a:p>
            <a:r>
              <a:rPr lang="nb-NO" dirty="0"/>
              <a:t>PM2.5</a:t>
            </a:r>
          </a:p>
        </p:txBody>
      </p:sp>
      <p:sp>
        <p:nvSpPr>
          <p:cNvPr id="12" name="Title 2">
            <a:extLst>
              <a:ext uri="{FF2B5EF4-FFF2-40B4-BE49-F238E27FC236}">
                <a16:creationId xmlns:a16="http://schemas.microsoft.com/office/drawing/2014/main" id="{53AB7BC2-D958-48F6-AEDD-D9BA72470F87}"/>
              </a:ext>
            </a:extLst>
          </p:cNvPr>
          <p:cNvSpPr>
            <a:spLocks noGrp="1"/>
          </p:cNvSpPr>
          <p:nvPr>
            <p:ph type="title"/>
          </p:nvPr>
        </p:nvSpPr>
        <p:spPr>
          <a:xfrm>
            <a:off x="380326" y="251012"/>
            <a:ext cx="10033455" cy="738664"/>
          </a:xfrm>
        </p:spPr>
        <p:txBody>
          <a:bodyPr/>
          <a:lstStyle/>
          <a:p>
            <a:r>
              <a:rPr lang="nb-NO" sz="2400" dirty="0"/>
              <a:t>PM</a:t>
            </a:r>
            <a:r>
              <a:rPr lang="nb-NO" sz="2400" baseline="-25000" dirty="0"/>
              <a:t>2.5</a:t>
            </a:r>
            <a:r>
              <a:rPr lang="nb-NO" sz="2400" dirty="0"/>
              <a:t> and PM</a:t>
            </a:r>
            <a:r>
              <a:rPr lang="nb-NO" sz="2400" baseline="-25000" dirty="0"/>
              <a:t>10</a:t>
            </a:r>
            <a:r>
              <a:rPr lang="nb-NO" sz="2400" dirty="0"/>
              <a:t> </a:t>
            </a:r>
            <a:r>
              <a:rPr lang="nb-NO" sz="2400" dirty="0" err="1"/>
              <a:t>maps</a:t>
            </a:r>
            <a:r>
              <a:rPr lang="nb-NO" sz="2400" dirty="0"/>
              <a:t> </a:t>
            </a:r>
            <a:r>
              <a:rPr lang="nb-NO" sz="2400" dirty="0" err="1"/>
              <a:t>of</a:t>
            </a:r>
            <a:r>
              <a:rPr lang="nb-NO" sz="2400" dirty="0"/>
              <a:t> </a:t>
            </a:r>
            <a:r>
              <a:rPr lang="nb-NO" sz="2400" dirty="0" err="1"/>
              <a:t>natural</a:t>
            </a:r>
            <a:r>
              <a:rPr lang="nb-NO" sz="2400" dirty="0"/>
              <a:t> </a:t>
            </a:r>
            <a:r>
              <a:rPr lang="nb-NO" sz="2400" dirty="0" err="1"/>
              <a:t>contributions</a:t>
            </a:r>
            <a:r>
              <a:rPr lang="nb-NO" sz="2400" dirty="0"/>
              <a:t> from </a:t>
            </a:r>
            <a:r>
              <a:rPr lang="nb-NO" sz="2400" dirty="0" err="1"/>
              <a:t>wind</a:t>
            </a:r>
            <a:r>
              <a:rPr lang="nb-NO" sz="2400" dirty="0"/>
              <a:t> </a:t>
            </a:r>
            <a:r>
              <a:rPr lang="nb-NO" sz="2400" dirty="0" err="1"/>
              <a:t>blown</a:t>
            </a:r>
            <a:r>
              <a:rPr lang="nb-NO" sz="2400" dirty="0"/>
              <a:t> dust and </a:t>
            </a:r>
            <a:r>
              <a:rPr lang="nb-NO" sz="2400" dirty="0" err="1"/>
              <a:t>sea</a:t>
            </a:r>
            <a:r>
              <a:rPr lang="nb-NO" sz="2400" dirty="0"/>
              <a:t> salt</a:t>
            </a:r>
          </a:p>
        </p:txBody>
      </p:sp>
      <p:pic>
        <p:nvPicPr>
          <p:cNvPr id="13" name="Picture 2">
            <a:extLst>
              <a:ext uri="{FF2B5EF4-FFF2-40B4-BE49-F238E27FC236}">
                <a16:creationId xmlns:a16="http://schemas.microsoft.com/office/drawing/2014/main" id="{8B85F6C3-2AEF-4A43-93A3-3D9ADE0348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14" name="TextBox 13">
            <a:extLst>
              <a:ext uri="{FF2B5EF4-FFF2-40B4-BE49-F238E27FC236}">
                <a16:creationId xmlns:a16="http://schemas.microsoft.com/office/drawing/2014/main" id="{E2F656A7-D020-4992-B825-49F01544D241}"/>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pic>
        <p:nvPicPr>
          <p:cNvPr id="7" name="Picture 6">
            <a:extLst>
              <a:ext uri="{FF2B5EF4-FFF2-40B4-BE49-F238E27FC236}">
                <a16:creationId xmlns:a16="http://schemas.microsoft.com/office/drawing/2014/main" id="{539DCF6D-C2BA-4BB6-B7E7-1C3EEE72035C}"/>
              </a:ext>
            </a:extLst>
          </p:cNvPr>
          <p:cNvPicPr>
            <a:picLocks noChangeAspect="1"/>
          </p:cNvPicPr>
          <p:nvPr/>
        </p:nvPicPr>
        <p:blipFill>
          <a:blip r:embed="rId3"/>
          <a:stretch>
            <a:fillRect/>
          </a:stretch>
        </p:blipFill>
        <p:spPr>
          <a:xfrm>
            <a:off x="6178587" y="1411206"/>
            <a:ext cx="5562625" cy="4446040"/>
          </a:xfrm>
          <a:prstGeom prst="rect">
            <a:avLst/>
          </a:prstGeom>
        </p:spPr>
      </p:pic>
      <p:pic>
        <p:nvPicPr>
          <p:cNvPr id="16" name="Picture 15">
            <a:extLst>
              <a:ext uri="{FF2B5EF4-FFF2-40B4-BE49-F238E27FC236}">
                <a16:creationId xmlns:a16="http://schemas.microsoft.com/office/drawing/2014/main" id="{445559E8-21B8-43CE-90B9-4500755500E6}"/>
              </a:ext>
            </a:extLst>
          </p:cNvPr>
          <p:cNvPicPr>
            <a:picLocks noChangeAspect="1"/>
          </p:cNvPicPr>
          <p:nvPr/>
        </p:nvPicPr>
        <p:blipFill>
          <a:blip r:embed="rId4"/>
          <a:stretch>
            <a:fillRect/>
          </a:stretch>
        </p:blipFill>
        <p:spPr>
          <a:xfrm>
            <a:off x="6178587" y="1411206"/>
            <a:ext cx="664100" cy="1293248"/>
          </a:xfrm>
          <a:prstGeom prst="rect">
            <a:avLst/>
          </a:prstGeom>
        </p:spPr>
      </p:pic>
      <p:pic>
        <p:nvPicPr>
          <p:cNvPr id="17" name="Picture 16">
            <a:extLst>
              <a:ext uri="{FF2B5EF4-FFF2-40B4-BE49-F238E27FC236}">
                <a16:creationId xmlns:a16="http://schemas.microsoft.com/office/drawing/2014/main" id="{FE76F625-1489-4367-9340-2D31E0330FF0}"/>
              </a:ext>
            </a:extLst>
          </p:cNvPr>
          <p:cNvPicPr>
            <a:picLocks noChangeAspect="1"/>
          </p:cNvPicPr>
          <p:nvPr/>
        </p:nvPicPr>
        <p:blipFill>
          <a:blip r:embed="rId5"/>
          <a:stretch>
            <a:fillRect/>
          </a:stretch>
        </p:blipFill>
        <p:spPr>
          <a:xfrm>
            <a:off x="380326" y="1411206"/>
            <a:ext cx="5543640" cy="4446040"/>
          </a:xfrm>
          <a:prstGeom prst="rect">
            <a:avLst/>
          </a:prstGeom>
        </p:spPr>
      </p:pic>
      <p:pic>
        <p:nvPicPr>
          <p:cNvPr id="18" name="Picture 17">
            <a:extLst>
              <a:ext uri="{FF2B5EF4-FFF2-40B4-BE49-F238E27FC236}">
                <a16:creationId xmlns:a16="http://schemas.microsoft.com/office/drawing/2014/main" id="{580BE4C9-699A-4452-95CB-7C0DBECC1745}"/>
              </a:ext>
            </a:extLst>
          </p:cNvPr>
          <p:cNvPicPr>
            <a:picLocks noChangeAspect="1"/>
          </p:cNvPicPr>
          <p:nvPr/>
        </p:nvPicPr>
        <p:blipFill>
          <a:blip r:embed="rId4"/>
          <a:stretch>
            <a:fillRect/>
          </a:stretch>
        </p:blipFill>
        <p:spPr>
          <a:xfrm>
            <a:off x="380326" y="1411206"/>
            <a:ext cx="664100" cy="1293248"/>
          </a:xfrm>
          <a:prstGeom prst="rect">
            <a:avLst/>
          </a:prstGeom>
        </p:spPr>
      </p:pic>
    </p:spTree>
    <p:extLst>
      <p:ext uri="{BB962C8B-B14F-4D97-AF65-F5344CB8AC3E}">
        <p14:creationId xmlns:p14="http://schemas.microsoft.com/office/powerpoint/2010/main" val="24306548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25825D-1857-40D1-B033-BEA872B495C4}"/>
              </a:ext>
            </a:extLst>
          </p:cNvPr>
          <p:cNvSpPr>
            <a:spLocks noGrp="1"/>
          </p:cNvSpPr>
          <p:nvPr>
            <p:ph idx="1"/>
          </p:nvPr>
        </p:nvSpPr>
        <p:spPr>
          <a:xfrm>
            <a:off x="380326" y="1086627"/>
            <a:ext cx="5312551" cy="5247805"/>
          </a:xfrm>
        </p:spPr>
        <p:txBody>
          <a:bodyPr/>
          <a:lstStyle/>
          <a:p>
            <a:r>
              <a:rPr lang="en-GB" sz="1600" dirty="0"/>
              <a:t>Comparison of modelled and observed concentrations at all Airbase sites for the reference year 2015</a:t>
            </a:r>
          </a:p>
          <a:p>
            <a:pPr lvl="1"/>
            <a:r>
              <a:rPr lang="en-GB" sz="1600" dirty="0"/>
              <a:t>Station bias for pollutants addressed here:</a:t>
            </a:r>
          </a:p>
          <a:p>
            <a:pPr lvl="2"/>
            <a:r>
              <a:rPr lang="en-GB" sz="1400" dirty="0"/>
              <a:t>NO</a:t>
            </a:r>
            <a:r>
              <a:rPr lang="en-GB" sz="1400" baseline="-25000" dirty="0"/>
              <a:t>2</a:t>
            </a:r>
            <a:r>
              <a:rPr lang="en-GB" sz="1400" dirty="0"/>
              <a:t> = -23%</a:t>
            </a:r>
          </a:p>
          <a:p>
            <a:pPr lvl="2"/>
            <a:r>
              <a:rPr lang="en-GB" sz="1400" dirty="0"/>
              <a:t>PM</a:t>
            </a:r>
            <a:r>
              <a:rPr lang="en-GB" sz="1400" baseline="-25000" dirty="0"/>
              <a:t>2.5</a:t>
            </a:r>
            <a:r>
              <a:rPr lang="en-GB" sz="1400" dirty="0"/>
              <a:t> = -19%</a:t>
            </a:r>
          </a:p>
          <a:p>
            <a:pPr lvl="2"/>
            <a:r>
              <a:rPr lang="en-GB" sz="1400" dirty="0"/>
              <a:t>SOMO35 = +1% </a:t>
            </a:r>
          </a:p>
          <a:p>
            <a:pPr lvl="1"/>
            <a:r>
              <a:rPr lang="en-GB" sz="1600" dirty="0"/>
              <a:t>Bias for other pollutants calculated:</a:t>
            </a:r>
          </a:p>
          <a:p>
            <a:pPr lvl="2"/>
            <a:r>
              <a:rPr lang="en-GB" sz="1400" dirty="0" err="1"/>
              <a:t>BaP</a:t>
            </a:r>
            <a:r>
              <a:rPr lang="en-GB" sz="1400" dirty="0"/>
              <a:t> = +11%</a:t>
            </a:r>
          </a:p>
          <a:p>
            <a:pPr lvl="2"/>
            <a:r>
              <a:rPr lang="en-GB" sz="1400" dirty="0"/>
              <a:t>PM</a:t>
            </a:r>
            <a:r>
              <a:rPr lang="en-GB" sz="1400" baseline="-25000" dirty="0"/>
              <a:t>10</a:t>
            </a:r>
            <a:r>
              <a:rPr lang="en-GB" sz="1400" dirty="0"/>
              <a:t> = -33%</a:t>
            </a:r>
          </a:p>
          <a:p>
            <a:pPr lvl="2"/>
            <a:r>
              <a:rPr lang="en-GB" sz="1400" dirty="0"/>
              <a:t>CO = -44%</a:t>
            </a:r>
          </a:p>
          <a:p>
            <a:pPr lvl="2"/>
            <a:r>
              <a:rPr lang="en-GB" sz="1400" dirty="0"/>
              <a:t>Benzene = -53%</a:t>
            </a:r>
          </a:p>
          <a:p>
            <a:pPr lvl="2"/>
            <a:r>
              <a:rPr lang="en-GB" sz="1400" dirty="0"/>
              <a:t>SO</a:t>
            </a:r>
            <a:r>
              <a:rPr lang="en-GB" sz="1400" baseline="-25000" dirty="0"/>
              <a:t>2</a:t>
            </a:r>
            <a:r>
              <a:rPr lang="en-GB" sz="1400" dirty="0"/>
              <a:t> = -26%</a:t>
            </a:r>
          </a:p>
          <a:p>
            <a:pPr lvl="2"/>
            <a:r>
              <a:rPr lang="en-GB" sz="1400" dirty="0"/>
              <a:t>O</a:t>
            </a:r>
            <a:r>
              <a:rPr lang="en-GB" sz="1400" baseline="-25000" dirty="0"/>
              <a:t>3</a:t>
            </a:r>
            <a:r>
              <a:rPr lang="en-GB" sz="1400" dirty="0"/>
              <a:t> 26</a:t>
            </a:r>
            <a:r>
              <a:rPr lang="en-GB" sz="1400" baseline="30000" dirty="0"/>
              <a:t>th</a:t>
            </a:r>
            <a:r>
              <a:rPr lang="en-GB" sz="1400" dirty="0"/>
              <a:t> </a:t>
            </a:r>
            <a:r>
              <a:rPr lang="en-GB" sz="1400" dirty="0" err="1"/>
              <a:t>daymax</a:t>
            </a:r>
            <a:r>
              <a:rPr lang="en-GB" sz="1400" dirty="0"/>
              <a:t> = -23%</a:t>
            </a:r>
            <a:r>
              <a:rPr lang="en-GB" sz="1600" dirty="0"/>
              <a:t> </a:t>
            </a:r>
          </a:p>
          <a:p>
            <a:r>
              <a:rPr lang="en-GB" sz="1600" dirty="0"/>
              <a:t>Large negative bias for a number of pollutants</a:t>
            </a:r>
          </a:p>
          <a:p>
            <a:r>
              <a:rPr lang="en-GB" sz="1600" dirty="0"/>
              <a:t>Impact of model/emission bias on the scenario calculations is addressed with a bias adjustment for NO</a:t>
            </a:r>
            <a:r>
              <a:rPr lang="en-GB" sz="1600" baseline="-25000" dirty="0"/>
              <a:t>2</a:t>
            </a:r>
            <a:r>
              <a:rPr lang="en-GB" sz="1600" dirty="0"/>
              <a:t> and PM</a:t>
            </a:r>
            <a:r>
              <a:rPr lang="en-GB" sz="1600" baseline="-25000" dirty="0"/>
              <a:t>2.5</a:t>
            </a:r>
            <a:r>
              <a:rPr lang="en-GB" sz="1600" dirty="0"/>
              <a:t> </a:t>
            </a:r>
          </a:p>
        </p:txBody>
      </p:sp>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p:txBody>
          <a:bodyPr/>
          <a:lstStyle/>
          <a:p>
            <a:r>
              <a:rPr lang="en-GB" dirty="0"/>
              <a:t>Indicator 1 – air pollutant concentrations and exposure: station calculations</a:t>
            </a:r>
            <a:endParaRPr lang="en-GB" dirty="0">
              <a:solidFill>
                <a:srgbClr val="FF0000"/>
              </a:solidFill>
            </a:endParaRPr>
          </a:p>
        </p:txBody>
      </p:sp>
      <p:pic>
        <p:nvPicPr>
          <p:cNvPr id="7" name="Picture 6">
            <a:extLst>
              <a:ext uri="{FF2B5EF4-FFF2-40B4-BE49-F238E27FC236}">
                <a16:creationId xmlns:a16="http://schemas.microsoft.com/office/drawing/2014/main" id="{FB1CF1CB-7DEA-49FA-BE05-592EA913A0D5}"/>
              </a:ext>
            </a:extLst>
          </p:cNvPr>
          <p:cNvPicPr>
            <a:picLocks noChangeAspect="1"/>
          </p:cNvPicPr>
          <p:nvPr/>
        </p:nvPicPr>
        <p:blipFill rotWithShape="1">
          <a:blip r:embed="rId2"/>
          <a:srcRect l="6485" t="3293" r="6772" b="5802"/>
          <a:stretch/>
        </p:blipFill>
        <p:spPr>
          <a:xfrm>
            <a:off x="6760661" y="837707"/>
            <a:ext cx="5036915" cy="5810866"/>
          </a:xfrm>
          <a:prstGeom prst="rect">
            <a:avLst/>
          </a:prstGeom>
        </p:spPr>
      </p:pic>
      <p:sp>
        <p:nvSpPr>
          <p:cNvPr id="15" name="TextBox 14">
            <a:extLst>
              <a:ext uri="{FF2B5EF4-FFF2-40B4-BE49-F238E27FC236}">
                <a16:creationId xmlns:a16="http://schemas.microsoft.com/office/drawing/2014/main" id="{36601175-94C2-410E-AC8F-57C6968124ED}"/>
              </a:ext>
            </a:extLst>
          </p:cNvPr>
          <p:cNvSpPr txBox="1"/>
          <p:nvPr/>
        </p:nvSpPr>
        <p:spPr>
          <a:xfrm>
            <a:off x="9865563" y="5650961"/>
            <a:ext cx="2093354" cy="738664"/>
          </a:xfrm>
          <a:prstGeom prst="rect">
            <a:avLst/>
          </a:prstGeom>
          <a:noFill/>
        </p:spPr>
        <p:txBody>
          <a:bodyPr wrap="square">
            <a:spAutoFit/>
          </a:bodyPr>
          <a:lstStyle/>
          <a:p>
            <a:r>
              <a:rPr lang="en-GB" sz="1400" dirty="0"/>
              <a:t>PM</a:t>
            </a:r>
            <a:r>
              <a:rPr lang="en-GB" sz="1400" baseline="-25000" dirty="0"/>
              <a:t>2.5</a:t>
            </a:r>
            <a:r>
              <a:rPr lang="en-GB" sz="1400" dirty="0"/>
              <a:t> annual mean concentrations 2015 EU27</a:t>
            </a:r>
            <a:endParaRPr lang="nb-NO" sz="1400" dirty="0"/>
          </a:p>
        </p:txBody>
      </p:sp>
      <p:pic>
        <p:nvPicPr>
          <p:cNvPr id="6" name="Picture 2">
            <a:extLst>
              <a:ext uri="{FF2B5EF4-FFF2-40B4-BE49-F238E27FC236}">
                <a16:creationId xmlns:a16="http://schemas.microsoft.com/office/drawing/2014/main" id="{C22E0600-A943-49A0-92F1-94CCBC7CF2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8" name="TextBox 7">
            <a:extLst>
              <a:ext uri="{FF2B5EF4-FFF2-40B4-BE49-F238E27FC236}">
                <a16:creationId xmlns:a16="http://schemas.microsoft.com/office/drawing/2014/main" id="{46AA95B2-45A4-42D8-A8D6-8C67930704AF}"/>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414211494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p:txBody>
          <a:bodyPr/>
          <a:lstStyle/>
          <a:p>
            <a:r>
              <a:rPr lang="en-GB" dirty="0"/>
              <a:t>Achievability</a:t>
            </a:r>
            <a:endParaRPr lang="en-GB" dirty="0">
              <a:solidFill>
                <a:srgbClr val="FF0000"/>
              </a:solidFill>
            </a:endParaRPr>
          </a:p>
        </p:txBody>
      </p:sp>
      <p:pic>
        <p:nvPicPr>
          <p:cNvPr id="4" name="Picture 2">
            <a:extLst>
              <a:ext uri="{FF2B5EF4-FFF2-40B4-BE49-F238E27FC236}">
                <a16:creationId xmlns:a16="http://schemas.microsoft.com/office/drawing/2014/main" id="{E4EA0E17-F51A-48CB-A00C-6C11E1ABFD1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5" name="TextBox 4">
            <a:extLst>
              <a:ext uri="{FF2B5EF4-FFF2-40B4-BE49-F238E27FC236}">
                <a16:creationId xmlns:a16="http://schemas.microsoft.com/office/drawing/2014/main" id="{AAC2272C-0E57-43CD-B44B-7A302C618826}"/>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
        <p:nvSpPr>
          <p:cNvPr id="6" name="Rectangle 1">
            <a:extLst>
              <a:ext uri="{FF2B5EF4-FFF2-40B4-BE49-F238E27FC236}">
                <a16:creationId xmlns:a16="http://schemas.microsoft.com/office/drawing/2014/main" id="{4F49C3A5-6987-49A7-A10D-0F204FDCEC34}"/>
              </a:ext>
            </a:extLst>
          </p:cNvPr>
          <p:cNvSpPr>
            <a:spLocks noChangeArrowheads="1"/>
          </p:cNvSpPr>
          <p:nvPr/>
        </p:nvSpPr>
        <p:spPr bwMode="auto">
          <a:xfrm>
            <a:off x="853730" y="775238"/>
            <a:ext cx="10384574"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nb-NO" sz="1600" b="1" i="0" u="none" strike="noStrike" cap="none" normalizeH="0" baseline="0" dirty="0">
                <a:ln>
                  <a:noFill/>
                </a:ln>
                <a:solidFill>
                  <a:schemeClr val="accent1"/>
                </a:solidFill>
                <a:effectLst/>
                <a:latin typeface="Trebuchet MS" panose="020B0603020202020204" pitchFamily="34" charset="0"/>
                <a:ea typeface="Calibri" panose="020F0502020204030204" pitchFamily="34" charset="0"/>
                <a:cs typeface="Arial" panose="020B0604020202020204" pitchFamily="34" charset="0"/>
              </a:rPr>
              <a:t>The likelihood of achieving various concentrations thresholds in 2030 for the baseline and MFR scenarios.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050" b="0" i="0" u="none" strike="noStrike" cap="none" normalizeH="0" baseline="0" dirty="0">
              <a:ln>
                <a:noFill/>
              </a:ln>
              <a:solidFill>
                <a:schemeClr val="accent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nb-NO" sz="1600" b="0" i="0" u="none" strike="noStrike" cap="none" normalizeH="0" baseline="0" dirty="0">
                <a:ln>
                  <a:noFill/>
                </a:ln>
                <a:solidFill>
                  <a:srgbClr val="00B050"/>
                </a:solidFill>
                <a:effectLst/>
                <a:latin typeface="Trebuchet MS" panose="020B0603020202020204" pitchFamily="34" charset="0"/>
                <a:ea typeface="Calibri" panose="020F0502020204030204" pitchFamily="34" charset="0"/>
                <a:cs typeface="Arial" panose="020B0604020202020204" pitchFamily="34" charset="0"/>
              </a:rPr>
              <a:t>Green- very likely</a:t>
            </a:r>
            <a:r>
              <a:rPr kumimoji="0" lang="en-GB" altLang="nb-NO" sz="16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a:t>
            </a:r>
            <a:r>
              <a:rPr kumimoji="0" lang="en-GB" altLang="nb-NO" sz="1600" b="0" i="0" u="none" strike="noStrike" cap="none" normalizeH="0" baseline="0" dirty="0">
                <a:ln>
                  <a:noFill/>
                </a:ln>
                <a:solidFill>
                  <a:srgbClr val="FFC000"/>
                </a:solidFill>
                <a:effectLst/>
                <a:latin typeface="Trebuchet MS" panose="020B0603020202020204" pitchFamily="34" charset="0"/>
                <a:ea typeface="Calibri" panose="020F0502020204030204" pitchFamily="34" charset="0"/>
                <a:cs typeface="Arial" panose="020B0604020202020204" pitchFamily="34" charset="0"/>
              </a:rPr>
              <a:t>orange – possible</a:t>
            </a:r>
            <a:r>
              <a:rPr kumimoji="0" lang="en-GB" altLang="nb-NO" sz="16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a:t>
            </a:r>
            <a:r>
              <a:rPr kumimoji="0" lang="en-GB" altLang="nb-NO" sz="1600" b="0" i="0" u="none" strike="noStrike" cap="none" normalizeH="0" baseline="0" dirty="0">
                <a:ln>
                  <a:noFill/>
                </a:ln>
                <a:solidFill>
                  <a:srgbClr val="FF0000"/>
                </a:solidFill>
                <a:effectLst/>
                <a:latin typeface="Trebuchet MS" panose="020B0603020202020204" pitchFamily="34" charset="0"/>
                <a:ea typeface="Calibri" panose="020F0502020204030204" pitchFamily="34" charset="0"/>
                <a:cs typeface="Arial" panose="020B0604020202020204" pitchFamily="34" charset="0"/>
              </a:rPr>
              <a:t>red – difficult</a:t>
            </a:r>
            <a:r>
              <a:rPr kumimoji="0" lang="en-GB" altLang="nb-NO" sz="1600" b="0"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a:t>
            </a:r>
            <a:r>
              <a:rPr kumimoji="0" lang="en-GB" altLang="nb-NO" sz="1600" b="0" i="0" u="none" strike="noStrike" cap="none" normalizeH="0" baseline="0" dirty="0">
                <a:ln>
                  <a:noFill/>
                </a:ln>
                <a:solidFill>
                  <a:srgbClr val="7030A0"/>
                </a:solidFill>
                <a:effectLst/>
                <a:latin typeface="Trebuchet MS" panose="020B0603020202020204" pitchFamily="34" charset="0"/>
                <a:ea typeface="Calibri" panose="020F0502020204030204" pitchFamily="34" charset="0"/>
                <a:cs typeface="Arial" panose="020B0604020202020204" pitchFamily="34" charset="0"/>
              </a:rPr>
              <a:t>purple – very (very) difficult</a:t>
            </a:r>
            <a:endParaRPr kumimoji="0" lang="nb-NO" altLang="nb-NO" sz="1000" b="0" i="0" u="none" strike="noStrike" cap="none" normalizeH="0" baseline="0" dirty="0">
              <a:ln>
                <a:noFill/>
              </a:ln>
              <a:solidFill>
                <a:schemeClr val="tx1"/>
              </a:solidFill>
              <a:effectLst/>
            </a:endParaRPr>
          </a:p>
        </p:txBody>
      </p:sp>
      <p:graphicFrame>
        <p:nvGraphicFramePr>
          <p:cNvPr id="8" name="Table 7">
            <a:extLst>
              <a:ext uri="{FF2B5EF4-FFF2-40B4-BE49-F238E27FC236}">
                <a16:creationId xmlns:a16="http://schemas.microsoft.com/office/drawing/2014/main" id="{666A637B-0D93-45DA-849A-17150B86D89F}"/>
              </a:ext>
            </a:extLst>
          </p:cNvPr>
          <p:cNvGraphicFramePr>
            <a:graphicFrameLocks noGrp="1"/>
          </p:cNvGraphicFramePr>
          <p:nvPr>
            <p:extLst>
              <p:ext uri="{D42A27DB-BD31-4B8C-83A1-F6EECF244321}">
                <p14:modId xmlns:p14="http://schemas.microsoft.com/office/powerpoint/2010/main" val="1295576722"/>
              </p:ext>
            </p:extLst>
          </p:nvPr>
        </p:nvGraphicFramePr>
        <p:xfrm>
          <a:off x="3114521" y="1738045"/>
          <a:ext cx="5611359" cy="4554417"/>
        </p:xfrm>
        <a:graphic>
          <a:graphicData uri="http://schemas.openxmlformats.org/drawingml/2006/table">
            <a:tbl>
              <a:tblPr firstRow="1" firstCol="1" bandRow="1">
                <a:tableStyleId>{5C22544A-7EE6-4342-B048-85BDC9FD1C3A}</a:tableStyleId>
              </a:tblPr>
              <a:tblGrid>
                <a:gridCol w="2171158">
                  <a:extLst>
                    <a:ext uri="{9D8B030D-6E8A-4147-A177-3AD203B41FA5}">
                      <a16:colId xmlns:a16="http://schemas.microsoft.com/office/drawing/2014/main" val="3871908868"/>
                    </a:ext>
                  </a:extLst>
                </a:gridCol>
                <a:gridCol w="1859979">
                  <a:extLst>
                    <a:ext uri="{9D8B030D-6E8A-4147-A177-3AD203B41FA5}">
                      <a16:colId xmlns:a16="http://schemas.microsoft.com/office/drawing/2014/main" val="3678167865"/>
                    </a:ext>
                  </a:extLst>
                </a:gridCol>
                <a:gridCol w="1580222">
                  <a:extLst>
                    <a:ext uri="{9D8B030D-6E8A-4147-A177-3AD203B41FA5}">
                      <a16:colId xmlns:a16="http://schemas.microsoft.com/office/drawing/2014/main" val="3969303381"/>
                    </a:ext>
                  </a:extLst>
                </a:gridCol>
              </a:tblGrid>
              <a:tr h="216877">
                <a:tc>
                  <a:txBody>
                    <a:bodyPr/>
                    <a:lstStyle/>
                    <a:p>
                      <a:pPr>
                        <a:lnSpc>
                          <a:spcPts val="1120"/>
                        </a:lnSpc>
                        <a:spcBef>
                          <a:spcPts val="0"/>
                        </a:spcBef>
                      </a:pPr>
                      <a:r>
                        <a:rPr lang="en-GB" sz="1100">
                          <a:effectLst/>
                        </a:rPr>
                        <a:t> 2030 scenario</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dirty="0">
                          <a:effectLst/>
                        </a:rPr>
                        <a:t>Baseline</a:t>
                      </a:r>
                      <a:endParaRPr lang="nb-NO" sz="1200"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a:effectLst/>
                        </a:rPr>
                        <a:t>MFR</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89785856"/>
                  </a:ext>
                </a:extLst>
              </a:tr>
              <a:tr h="216877">
                <a:tc>
                  <a:txBody>
                    <a:bodyPr/>
                    <a:lstStyle/>
                    <a:p>
                      <a:pPr>
                        <a:lnSpc>
                          <a:spcPts val="1120"/>
                        </a:lnSpc>
                        <a:spcBef>
                          <a:spcPts val="0"/>
                        </a:spcBef>
                      </a:pPr>
                      <a:r>
                        <a:rPr lang="en-US" sz="1100">
                          <a:effectLst/>
                        </a:rPr>
                        <a:t>PM</a:t>
                      </a:r>
                      <a:r>
                        <a:rPr lang="en-US" sz="1100" baseline="-25000">
                          <a:effectLst/>
                        </a:rPr>
                        <a:t>2.5</a:t>
                      </a:r>
                      <a:r>
                        <a:rPr lang="en-US" sz="1100">
                          <a:effectLst/>
                        </a:rPr>
                        <a:t> (annual)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solidFill>
                            <a:srgbClr val="00B050"/>
                          </a:solidFill>
                          <a:effectLst/>
                        </a:rPr>
                        <a:t>20</a:t>
                      </a:r>
                      <a:r>
                        <a:rPr lang="en-US" sz="1100" b="1" dirty="0">
                          <a:effectLst/>
                        </a:rPr>
                        <a:t>, </a:t>
                      </a:r>
                      <a:r>
                        <a:rPr lang="en-US" sz="1100" b="1" dirty="0">
                          <a:solidFill>
                            <a:srgbClr val="FFC000"/>
                          </a:solidFill>
                          <a:effectLst/>
                        </a:rPr>
                        <a:t>15</a:t>
                      </a:r>
                      <a:r>
                        <a:rPr lang="en-US" sz="1100" b="1" dirty="0">
                          <a:effectLst/>
                        </a:rPr>
                        <a:t>, </a:t>
                      </a:r>
                      <a:r>
                        <a:rPr lang="en-US" sz="1100" b="1" dirty="0">
                          <a:solidFill>
                            <a:srgbClr val="FF0000"/>
                          </a:solidFill>
                          <a:effectLst/>
                        </a:rPr>
                        <a:t>10</a:t>
                      </a:r>
                      <a:r>
                        <a:rPr lang="en-US" sz="1100" b="1" dirty="0">
                          <a:effectLst/>
                        </a:rPr>
                        <a:t>, </a:t>
                      </a:r>
                      <a:r>
                        <a:rPr lang="en-US" sz="1100" b="1" dirty="0">
                          <a:solidFill>
                            <a:srgbClr val="7030A0"/>
                          </a:solidFill>
                          <a:effectLst/>
                        </a:rPr>
                        <a:t>5</a:t>
                      </a:r>
                      <a:endParaRPr lang="nb-NO" sz="1200" b="1" dirty="0">
                        <a:solidFill>
                          <a:srgbClr val="7030A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solidFill>
                            <a:srgbClr val="00B050"/>
                          </a:solidFill>
                          <a:effectLst/>
                        </a:rPr>
                        <a:t>20</a:t>
                      </a:r>
                      <a:r>
                        <a:rPr lang="en-US" sz="1100" b="1" dirty="0">
                          <a:effectLst/>
                        </a:rPr>
                        <a:t>, </a:t>
                      </a:r>
                      <a:r>
                        <a:rPr lang="en-US" sz="1100" b="1" dirty="0">
                          <a:solidFill>
                            <a:srgbClr val="00B050"/>
                          </a:solidFill>
                          <a:effectLst/>
                        </a:rPr>
                        <a:t>15</a:t>
                      </a:r>
                      <a:r>
                        <a:rPr lang="en-US" sz="1100" b="1" dirty="0">
                          <a:effectLst/>
                        </a:rPr>
                        <a:t>, </a:t>
                      </a:r>
                      <a:r>
                        <a:rPr lang="en-US" sz="1100" b="1" dirty="0">
                          <a:solidFill>
                            <a:srgbClr val="FFC000"/>
                          </a:solidFill>
                          <a:effectLst/>
                        </a:rPr>
                        <a:t>10</a:t>
                      </a:r>
                      <a:r>
                        <a:rPr lang="en-US" sz="1100" b="1" dirty="0">
                          <a:effectLst/>
                        </a:rPr>
                        <a:t>, </a:t>
                      </a:r>
                      <a:r>
                        <a:rPr lang="en-US" sz="1100" b="1" dirty="0">
                          <a:solidFill>
                            <a:srgbClr val="7030A0"/>
                          </a:solidFill>
                          <a:effectLst/>
                        </a:rPr>
                        <a:t>5</a:t>
                      </a:r>
                      <a:endParaRPr lang="nb-NO" sz="1200" b="1" dirty="0">
                        <a:solidFill>
                          <a:srgbClr val="7030A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9479579"/>
                  </a:ext>
                </a:extLst>
              </a:tr>
              <a:tr h="216877">
                <a:tc>
                  <a:txBody>
                    <a:bodyPr/>
                    <a:lstStyle/>
                    <a:p>
                      <a:pPr>
                        <a:lnSpc>
                          <a:spcPts val="1120"/>
                        </a:lnSpc>
                        <a:spcBef>
                          <a:spcPts val="0"/>
                        </a:spcBef>
                      </a:pPr>
                      <a:r>
                        <a:rPr lang="en-US" sz="1100">
                          <a:effectLst/>
                        </a:rPr>
                        <a:t>PM</a:t>
                      </a:r>
                      <a:r>
                        <a:rPr lang="en-US" sz="1100" baseline="-25000">
                          <a:effectLst/>
                        </a:rPr>
                        <a:t>2.5</a:t>
                      </a:r>
                      <a:r>
                        <a:rPr lang="en-US" sz="1100">
                          <a:effectLst/>
                        </a:rPr>
                        <a:t> (daily)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5740251"/>
                  </a:ext>
                </a:extLst>
              </a:tr>
              <a:tr h="216877">
                <a:tc>
                  <a:txBody>
                    <a:bodyPr/>
                    <a:lstStyle/>
                    <a:p>
                      <a:pPr>
                        <a:lnSpc>
                          <a:spcPts val="1120"/>
                        </a:lnSpc>
                        <a:spcBef>
                          <a:spcPts val="0"/>
                        </a:spcBef>
                      </a:pPr>
                      <a:r>
                        <a:rPr lang="en-US" sz="1100">
                          <a:effectLst/>
                        </a:rPr>
                        <a:t>PM</a:t>
                      </a:r>
                      <a:r>
                        <a:rPr lang="en-US" sz="1100" baseline="-25000">
                          <a:effectLst/>
                        </a:rPr>
                        <a:t>10</a:t>
                      </a:r>
                      <a:r>
                        <a:rPr lang="en-US" sz="1100">
                          <a:effectLst/>
                        </a:rPr>
                        <a:t> (annual)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solidFill>
                            <a:srgbClr val="FFC000"/>
                          </a:solidFill>
                          <a:effectLst/>
                        </a:rPr>
                        <a:t>30</a:t>
                      </a:r>
                      <a:r>
                        <a:rPr lang="en-US" sz="1100" b="1" dirty="0">
                          <a:effectLst/>
                        </a:rPr>
                        <a:t>, </a:t>
                      </a:r>
                      <a:r>
                        <a:rPr lang="en-US" sz="1100" b="1" dirty="0">
                          <a:solidFill>
                            <a:srgbClr val="FFC000"/>
                          </a:solidFill>
                          <a:effectLst/>
                        </a:rPr>
                        <a:t>20</a:t>
                      </a:r>
                      <a:r>
                        <a:rPr lang="en-US" sz="1100" b="1" dirty="0">
                          <a:effectLst/>
                        </a:rPr>
                        <a:t>, </a:t>
                      </a:r>
                      <a:r>
                        <a:rPr lang="en-US" sz="1100" b="1" dirty="0">
                          <a:solidFill>
                            <a:srgbClr val="7030A0"/>
                          </a:solidFill>
                          <a:effectLst/>
                        </a:rPr>
                        <a:t>15</a:t>
                      </a:r>
                      <a:endParaRPr lang="nb-NO" sz="1200" b="1" dirty="0">
                        <a:solidFill>
                          <a:srgbClr val="7030A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solidFill>
                            <a:srgbClr val="00B050"/>
                          </a:solidFill>
                          <a:effectLst/>
                        </a:rPr>
                        <a:t>30</a:t>
                      </a:r>
                      <a:r>
                        <a:rPr lang="en-US" sz="1100" b="1" dirty="0">
                          <a:effectLst/>
                        </a:rPr>
                        <a:t>, </a:t>
                      </a:r>
                      <a:r>
                        <a:rPr lang="en-US" sz="1100" b="1" dirty="0">
                          <a:solidFill>
                            <a:srgbClr val="FFC000"/>
                          </a:solidFill>
                          <a:effectLst/>
                        </a:rPr>
                        <a:t>20</a:t>
                      </a:r>
                      <a:r>
                        <a:rPr lang="en-US" sz="1100" b="1" dirty="0">
                          <a:effectLst/>
                        </a:rPr>
                        <a:t>, </a:t>
                      </a:r>
                      <a:r>
                        <a:rPr lang="en-US" sz="1100" b="1" dirty="0">
                          <a:solidFill>
                            <a:srgbClr val="FF0000"/>
                          </a:solidFill>
                          <a:effectLst/>
                        </a:rPr>
                        <a:t>15</a:t>
                      </a:r>
                      <a:endParaRPr lang="nb-NO" sz="1200" b="1" dirty="0">
                        <a:solidFill>
                          <a:srgbClr val="FF0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2206902"/>
                  </a:ext>
                </a:extLst>
              </a:tr>
              <a:tr h="216877">
                <a:tc>
                  <a:txBody>
                    <a:bodyPr/>
                    <a:lstStyle/>
                    <a:p>
                      <a:pPr>
                        <a:lnSpc>
                          <a:spcPts val="1120"/>
                        </a:lnSpc>
                        <a:spcBef>
                          <a:spcPts val="0"/>
                        </a:spcBef>
                      </a:pPr>
                      <a:r>
                        <a:rPr lang="en-US" sz="1100">
                          <a:effectLst/>
                        </a:rPr>
                        <a:t>PM</a:t>
                      </a:r>
                      <a:r>
                        <a:rPr lang="en-US" sz="1100" baseline="-25000">
                          <a:effectLst/>
                        </a:rPr>
                        <a:t>10</a:t>
                      </a:r>
                      <a:r>
                        <a:rPr lang="en-US" sz="1100">
                          <a:effectLst/>
                        </a:rPr>
                        <a:t> (daily)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7951810"/>
                  </a:ext>
                </a:extLst>
              </a:tr>
              <a:tr h="216877">
                <a:tc>
                  <a:txBody>
                    <a:bodyPr/>
                    <a:lstStyle/>
                    <a:p>
                      <a:pPr>
                        <a:lnSpc>
                          <a:spcPts val="1120"/>
                        </a:lnSpc>
                        <a:spcBef>
                          <a:spcPts val="0"/>
                        </a:spcBef>
                      </a:pPr>
                      <a:r>
                        <a:rPr lang="en-US" sz="1100">
                          <a:effectLst/>
                        </a:rPr>
                        <a:t>NO</a:t>
                      </a:r>
                      <a:r>
                        <a:rPr lang="en-US" sz="1100" baseline="-25000">
                          <a:effectLst/>
                        </a:rPr>
                        <a:t>2</a:t>
                      </a:r>
                      <a:r>
                        <a:rPr lang="en-US" sz="1100">
                          <a:effectLst/>
                        </a:rPr>
                        <a:t> (annual)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solidFill>
                            <a:srgbClr val="00B050"/>
                          </a:solidFill>
                          <a:effectLst/>
                        </a:rPr>
                        <a:t>30</a:t>
                      </a:r>
                      <a:r>
                        <a:rPr lang="en-US" sz="1100" b="1" dirty="0">
                          <a:effectLst/>
                        </a:rPr>
                        <a:t>, </a:t>
                      </a:r>
                      <a:r>
                        <a:rPr lang="en-US" sz="1100" b="1" dirty="0">
                          <a:solidFill>
                            <a:srgbClr val="FFC000"/>
                          </a:solidFill>
                          <a:effectLst/>
                        </a:rPr>
                        <a:t>20</a:t>
                      </a:r>
                      <a:r>
                        <a:rPr lang="en-US" sz="1100" b="1" dirty="0">
                          <a:effectLst/>
                        </a:rPr>
                        <a:t>, </a:t>
                      </a:r>
                      <a:r>
                        <a:rPr lang="en-US" sz="1100" b="1" dirty="0">
                          <a:solidFill>
                            <a:srgbClr val="FF0000"/>
                          </a:solidFill>
                          <a:effectLst/>
                        </a:rPr>
                        <a:t>10</a:t>
                      </a:r>
                      <a:endParaRPr lang="nb-NO" sz="1200" b="1" dirty="0">
                        <a:solidFill>
                          <a:srgbClr val="FF0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solidFill>
                            <a:srgbClr val="00B050"/>
                          </a:solidFill>
                          <a:effectLst/>
                        </a:rPr>
                        <a:t>30</a:t>
                      </a:r>
                      <a:r>
                        <a:rPr lang="en-US" sz="1100" b="1" dirty="0">
                          <a:effectLst/>
                        </a:rPr>
                        <a:t>, </a:t>
                      </a:r>
                      <a:r>
                        <a:rPr lang="en-US" sz="1100" b="1" dirty="0">
                          <a:solidFill>
                            <a:srgbClr val="FFC000"/>
                          </a:solidFill>
                          <a:effectLst/>
                        </a:rPr>
                        <a:t>20</a:t>
                      </a:r>
                      <a:r>
                        <a:rPr lang="en-US" sz="1100" b="1" dirty="0">
                          <a:effectLst/>
                        </a:rPr>
                        <a:t>, </a:t>
                      </a:r>
                      <a:r>
                        <a:rPr lang="en-US" sz="1100" b="1" dirty="0">
                          <a:solidFill>
                            <a:srgbClr val="FF0000"/>
                          </a:solidFill>
                          <a:effectLst/>
                        </a:rPr>
                        <a:t>10</a:t>
                      </a:r>
                      <a:endParaRPr lang="nb-NO" sz="1200" b="1" dirty="0">
                        <a:solidFill>
                          <a:srgbClr val="FF0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388683"/>
                  </a:ext>
                </a:extLst>
              </a:tr>
              <a:tr h="216877">
                <a:tc>
                  <a:txBody>
                    <a:bodyPr/>
                    <a:lstStyle/>
                    <a:p>
                      <a:pPr>
                        <a:lnSpc>
                          <a:spcPts val="1120"/>
                        </a:lnSpc>
                        <a:spcBef>
                          <a:spcPts val="0"/>
                        </a:spcBef>
                      </a:pPr>
                      <a:r>
                        <a:rPr lang="en-US" sz="1100">
                          <a:effectLst/>
                        </a:rPr>
                        <a:t>NO</a:t>
                      </a:r>
                      <a:r>
                        <a:rPr lang="en-US" sz="1100" baseline="-25000">
                          <a:effectLst/>
                        </a:rPr>
                        <a:t>2</a:t>
                      </a:r>
                      <a:r>
                        <a:rPr lang="en-US" sz="1100">
                          <a:effectLst/>
                        </a:rPr>
                        <a:t> (daily)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566483"/>
                  </a:ext>
                </a:extLst>
              </a:tr>
              <a:tr h="216877">
                <a:tc>
                  <a:txBody>
                    <a:bodyPr/>
                    <a:lstStyle/>
                    <a:p>
                      <a:pPr>
                        <a:lnSpc>
                          <a:spcPts val="1120"/>
                        </a:lnSpc>
                        <a:spcBef>
                          <a:spcPts val="0"/>
                        </a:spcBef>
                      </a:pPr>
                      <a:r>
                        <a:rPr lang="en-US" sz="1100">
                          <a:effectLst/>
                        </a:rPr>
                        <a:t>NO</a:t>
                      </a:r>
                      <a:r>
                        <a:rPr lang="en-US" sz="1100" baseline="-25000">
                          <a:effectLst/>
                        </a:rPr>
                        <a:t>2</a:t>
                      </a:r>
                      <a:r>
                        <a:rPr lang="en-US" sz="1100">
                          <a:effectLst/>
                        </a:rPr>
                        <a:t> (hourly)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4996411"/>
                  </a:ext>
                </a:extLst>
              </a:tr>
              <a:tr h="216877">
                <a:tc>
                  <a:txBody>
                    <a:bodyPr/>
                    <a:lstStyle/>
                    <a:p>
                      <a:pPr>
                        <a:lnSpc>
                          <a:spcPts val="1120"/>
                        </a:lnSpc>
                        <a:spcBef>
                          <a:spcPts val="0"/>
                        </a:spcBef>
                      </a:pPr>
                      <a:r>
                        <a:rPr lang="en-US" sz="1100">
                          <a:effectLst/>
                        </a:rPr>
                        <a:t>O</a:t>
                      </a:r>
                      <a:r>
                        <a:rPr lang="en-US" sz="1100" baseline="-25000">
                          <a:effectLst/>
                        </a:rPr>
                        <a:t>3</a:t>
                      </a:r>
                      <a:r>
                        <a:rPr lang="en-US" sz="1100">
                          <a:effectLst/>
                        </a:rPr>
                        <a:t> (peak-season)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2698832"/>
                  </a:ext>
                </a:extLst>
              </a:tr>
              <a:tr h="216877">
                <a:tc>
                  <a:txBody>
                    <a:bodyPr/>
                    <a:lstStyle/>
                    <a:p>
                      <a:pPr>
                        <a:lnSpc>
                          <a:spcPts val="1120"/>
                        </a:lnSpc>
                        <a:spcBef>
                          <a:spcPts val="0"/>
                        </a:spcBef>
                      </a:pPr>
                      <a:r>
                        <a:rPr lang="en-US" sz="1100">
                          <a:effectLst/>
                        </a:rPr>
                        <a:t>O</a:t>
                      </a:r>
                      <a:r>
                        <a:rPr lang="en-US" sz="1100" baseline="-25000">
                          <a:effectLst/>
                        </a:rPr>
                        <a:t>3</a:t>
                      </a:r>
                      <a:r>
                        <a:rPr lang="en-US" sz="1100">
                          <a:effectLst/>
                        </a:rPr>
                        <a:t> (8-hour mean)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(25 days) </a:t>
                      </a:r>
                      <a:r>
                        <a:rPr lang="en-US" sz="1100" b="1" dirty="0">
                          <a:solidFill>
                            <a:srgbClr val="FFC000"/>
                          </a:solidFill>
                          <a:effectLst/>
                        </a:rPr>
                        <a:t>120</a:t>
                      </a:r>
                      <a:r>
                        <a:rPr lang="en-US" sz="1100" b="1" dirty="0">
                          <a:effectLst/>
                        </a:rPr>
                        <a:t>, </a:t>
                      </a:r>
                      <a:r>
                        <a:rPr lang="en-US" sz="1100" b="1" dirty="0">
                          <a:solidFill>
                            <a:srgbClr val="FF0000"/>
                          </a:solidFill>
                          <a:effectLst/>
                        </a:rPr>
                        <a:t>100</a:t>
                      </a:r>
                      <a:endParaRPr lang="nb-NO" sz="1200" b="1" dirty="0">
                        <a:solidFill>
                          <a:srgbClr val="FF0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(25 days) </a:t>
                      </a:r>
                      <a:r>
                        <a:rPr lang="en-US" sz="1100" b="1" dirty="0">
                          <a:solidFill>
                            <a:srgbClr val="FFC000"/>
                          </a:solidFill>
                          <a:effectLst/>
                        </a:rPr>
                        <a:t>120</a:t>
                      </a:r>
                      <a:r>
                        <a:rPr lang="en-US" sz="1100" b="1" dirty="0">
                          <a:effectLst/>
                        </a:rPr>
                        <a:t>, </a:t>
                      </a:r>
                      <a:r>
                        <a:rPr lang="en-US" sz="1100" b="1" dirty="0">
                          <a:solidFill>
                            <a:srgbClr val="FF0000"/>
                          </a:solidFill>
                          <a:effectLst/>
                        </a:rPr>
                        <a:t>100</a:t>
                      </a:r>
                      <a:endParaRPr lang="nb-NO" sz="1200" b="1" dirty="0">
                        <a:solidFill>
                          <a:srgbClr val="FF0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3104835"/>
                  </a:ext>
                </a:extLst>
              </a:tr>
              <a:tr h="216877">
                <a:tc>
                  <a:txBody>
                    <a:bodyPr/>
                    <a:lstStyle/>
                    <a:p>
                      <a:pPr>
                        <a:lnSpc>
                          <a:spcPts val="1120"/>
                        </a:lnSpc>
                        <a:spcBef>
                          <a:spcPts val="0"/>
                        </a:spcBef>
                      </a:pPr>
                      <a:r>
                        <a:rPr lang="en-US" sz="1100">
                          <a:effectLst/>
                        </a:rPr>
                        <a:t>SO</a:t>
                      </a:r>
                      <a:r>
                        <a:rPr lang="en-US" sz="1100" baseline="-25000">
                          <a:effectLst/>
                        </a:rPr>
                        <a:t>2</a:t>
                      </a:r>
                      <a:r>
                        <a:rPr lang="en-US" sz="1100">
                          <a:effectLst/>
                        </a:rPr>
                        <a:t> (annual)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solidFill>
                            <a:srgbClr val="00B050"/>
                          </a:solidFill>
                          <a:effectLst/>
                        </a:rPr>
                        <a:t>20</a:t>
                      </a:r>
                      <a:endParaRPr lang="nb-NO" sz="1200" b="1" dirty="0">
                        <a:solidFill>
                          <a:srgbClr val="00B05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solidFill>
                            <a:srgbClr val="00B050"/>
                          </a:solidFill>
                          <a:effectLst/>
                        </a:rPr>
                        <a:t>20</a:t>
                      </a:r>
                      <a:endParaRPr lang="nb-NO" sz="1200" b="1" dirty="0">
                        <a:solidFill>
                          <a:srgbClr val="00B05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8631957"/>
                  </a:ext>
                </a:extLst>
              </a:tr>
              <a:tr h="216877">
                <a:tc>
                  <a:txBody>
                    <a:bodyPr/>
                    <a:lstStyle/>
                    <a:p>
                      <a:pPr>
                        <a:lnSpc>
                          <a:spcPts val="1120"/>
                        </a:lnSpc>
                        <a:spcBef>
                          <a:spcPts val="0"/>
                        </a:spcBef>
                      </a:pPr>
                      <a:r>
                        <a:rPr lang="en-US" sz="1100">
                          <a:effectLst/>
                        </a:rPr>
                        <a:t>SO</a:t>
                      </a:r>
                      <a:r>
                        <a:rPr lang="en-US" sz="1100" baseline="-25000">
                          <a:effectLst/>
                        </a:rPr>
                        <a:t>2</a:t>
                      </a:r>
                      <a:r>
                        <a:rPr lang="en-US" sz="1100">
                          <a:effectLst/>
                        </a:rPr>
                        <a:t> (daily)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928056"/>
                  </a:ext>
                </a:extLst>
              </a:tr>
              <a:tr h="216877">
                <a:tc>
                  <a:txBody>
                    <a:bodyPr/>
                    <a:lstStyle/>
                    <a:p>
                      <a:pPr>
                        <a:lnSpc>
                          <a:spcPts val="1120"/>
                        </a:lnSpc>
                        <a:spcBef>
                          <a:spcPts val="0"/>
                        </a:spcBef>
                      </a:pPr>
                      <a:r>
                        <a:rPr lang="en-US" sz="1100">
                          <a:effectLst/>
                        </a:rPr>
                        <a:t>SO</a:t>
                      </a:r>
                      <a:r>
                        <a:rPr lang="en-US" sz="1100" baseline="-25000">
                          <a:effectLst/>
                        </a:rPr>
                        <a:t>2</a:t>
                      </a:r>
                      <a:r>
                        <a:rPr lang="en-US" sz="1100">
                          <a:effectLst/>
                        </a:rPr>
                        <a:t> (hourly)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677926"/>
                  </a:ext>
                </a:extLst>
              </a:tr>
              <a:tr h="216877">
                <a:tc>
                  <a:txBody>
                    <a:bodyPr/>
                    <a:lstStyle/>
                    <a:p>
                      <a:pPr>
                        <a:lnSpc>
                          <a:spcPts val="1120"/>
                        </a:lnSpc>
                        <a:spcBef>
                          <a:spcPts val="0"/>
                        </a:spcBef>
                      </a:pPr>
                      <a:r>
                        <a:rPr lang="en-US" sz="1100">
                          <a:effectLst/>
                        </a:rPr>
                        <a:t>CO (daily) [mg/m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solidFill>
                            <a:srgbClr val="00B050"/>
                          </a:solidFill>
                          <a:effectLst/>
                        </a:rPr>
                        <a:t>10</a:t>
                      </a:r>
                      <a:endParaRPr lang="nb-NO" sz="1200" b="1" dirty="0">
                        <a:solidFill>
                          <a:srgbClr val="00B05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solidFill>
                            <a:srgbClr val="00B050"/>
                          </a:solidFill>
                          <a:effectLst/>
                        </a:rPr>
                        <a:t>10</a:t>
                      </a:r>
                      <a:endParaRPr lang="nb-NO" sz="1200" b="1" dirty="0">
                        <a:solidFill>
                          <a:srgbClr val="00B05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148708"/>
                  </a:ext>
                </a:extLst>
              </a:tr>
              <a:tr h="216877">
                <a:tc>
                  <a:txBody>
                    <a:bodyPr/>
                    <a:lstStyle/>
                    <a:p>
                      <a:pPr>
                        <a:lnSpc>
                          <a:spcPts val="1120"/>
                        </a:lnSpc>
                        <a:spcBef>
                          <a:spcPts val="0"/>
                        </a:spcBef>
                      </a:pPr>
                      <a:r>
                        <a:rPr lang="en-US" sz="1100">
                          <a:effectLst/>
                        </a:rPr>
                        <a:t>CO (8-hour) [mg/m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8589742"/>
                  </a:ext>
                </a:extLst>
              </a:tr>
              <a:tr h="216877">
                <a:tc>
                  <a:txBody>
                    <a:bodyPr/>
                    <a:lstStyle/>
                    <a:p>
                      <a:pPr>
                        <a:lnSpc>
                          <a:spcPts val="1120"/>
                        </a:lnSpc>
                        <a:spcBef>
                          <a:spcPts val="0"/>
                        </a:spcBef>
                      </a:pPr>
                      <a:r>
                        <a:rPr lang="en-US" sz="1100">
                          <a:effectLst/>
                        </a:rPr>
                        <a:t>Benzene (annual)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solidFill>
                            <a:srgbClr val="00B050"/>
                          </a:solidFill>
                          <a:effectLst/>
                        </a:rPr>
                        <a:t>5</a:t>
                      </a:r>
                      <a:r>
                        <a:rPr lang="en-US" sz="1100" b="1" dirty="0">
                          <a:effectLst/>
                        </a:rPr>
                        <a:t>, </a:t>
                      </a:r>
                      <a:r>
                        <a:rPr lang="en-US" sz="1100" b="1" dirty="0">
                          <a:solidFill>
                            <a:srgbClr val="FFC000"/>
                          </a:solidFill>
                          <a:effectLst/>
                        </a:rPr>
                        <a:t>1.7</a:t>
                      </a:r>
                      <a:endParaRPr lang="nb-NO" sz="1200" b="1" dirty="0">
                        <a:solidFill>
                          <a:srgbClr val="FFC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solidFill>
                            <a:srgbClr val="00B050"/>
                          </a:solidFill>
                          <a:effectLst/>
                        </a:rPr>
                        <a:t>5</a:t>
                      </a:r>
                      <a:r>
                        <a:rPr lang="en-US" sz="1100" b="1" dirty="0">
                          <a:effectLst/>
                        </a:rPr>
                        <a:t>, </a:t>
                      </a:r>
                      <a:r>
                        <a:rPr lang="en-US" sz="1100" b="1" dirty="0">
                          <a:solidFill>
                            <a:srgbClr val="FFC000"/>
                          </a:solidFill>
                          <a:effectLst/>
                        </a:rPr>
                        <a:t>1.7</a:t>
                      </a:r>
                      <a:endParaRPr lang="nb-NO" sz="1200" b="1" dirty="0">
                        <a:solidFill>
                          <a:srgbClr val="FFC00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8165980"/>
                  </a:ext>
                </a:extLst>
              </a:tr>
              <a:tr h="216877">
                <a:tc>
                  <a:txBody>
                    <a:bodyPr/>
                    <a:lstStyle/>
                    <a:p>
                      <a:pPr>
                        <a:lnSpc>
                          <a:spcPts val="1120"/>
                        </a:lnSpc>
                        <a:spcBef>
                          <a:spcPts val="0"/>
                        </a:spcBef>
                      </a:pPr>
                      <a:r>
                        <a:rPr lang="en-US" sz="1100">
                          <a:effectLst/>
                        </a:rPr>
                        <a:t>BaP (annual) [ng/m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solidFill>
                            <a:srgbClr val="FF0000"/>
                          </a:solidFill>
                          <a:effectLst/>
                        </a:rPr>
                        <a:t>1.0</a:t>
                      </a:r>
                      <a:r>
                        <a:rPr lang="en-US" sz="1100" b="1" dirty="0">
                          <a:effectLst/>
                        </a:rPr>
                        <a:t>,</a:t>
                      </a:r>
                      <a:r>
                        <a:rPr lang="en-US" sz="1100" b="1" dirty="0">
                          <a:solidFill>
                            <a:srgbClr val="FF0000"/>
                          </a:solidFill>
                          <a:effectLst/>
                        </a:rPr>
                        <a:t> 0.7</a:t>
                      </a:r>
                      <a:r>
                        <a:rPr lang="en-US" sz="1100" b="1" dirty="0">
                          <a:effectLst/>
                        </a:rPr>
                        <a:t>, </a:t>
                      </a:r>
                      <a:r>
                        <a:rPr lang="en-US" sz="1100" b="1" dirty="0">
                          <a:solidFill>
                            <a:srgbClr val="7030A0"/>
                          </a:solidFill>
                          <a:effectLst/>
                        </a:rPr>
                        <a:t>0.4</a:t>
                      </a:r>
                      <a:r>
                        <a:rPr lang="en-US" sz="1100" b="1" dirty="0">
                          <a:effectLst/>
                        </a:rPr>
                        <a:t>, </a:t>
                      </a:r>
                      <a:r>
                        <a:rPr lang="en-US" sz="1100" b="1" dirty="0">
                          <a:solidFill>
                            <a:srgbClr val="7030A0"/>
                          </a:solidFill>
                          <a:effectLst/>
                        </a:rPr>
                        <a:t>0.12</a:t>
                      </a:r>
                      <a:endParaRPr lang="nb-NO" sz="1200" b="1" dirty="0">
                        <a:solidFill>
                          <a:srgbClr val="7030A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solidFill>
                            <a:srgbClr val="FFC000"/>
                          </a:solidFill>
                          <a:effectLst/>
                        </a:rPr>
                        <a:t>1.0</a:t>
                      </a:r>
                      <a:r>
                        <a:rPr lang="en-US" sz="1100" b="1" dirty="0">
                          <a:effectLst/>
                        </a:rPr>
                        <a:t>, </a:t>
                      </a:r>
                      <a:r>
                        <a:rPr lang="en-US" sz="1100" b="1" dirty="0">
                          <a:solidFill>
                            <a:srgbClr val="FFC000"/>
                          </a:solidFill>
                          <a:effectLst/>
                        </a:rPr>
                        <a:t>0.7</a:t>
                      </a:r>
                      <a:r>
                        <a:rPr lang="en-US" sz="1100" b="1" dirty="0">
                          <a:effectLst/>
                        </a:rPr>
                        <a:t>, </a:t>
                      </a:r>
                      <a:r>
                        <a:rPr lang="en-US" sz="1100" b="1" dirty="0">
                          <a:solidFill>
                            <a:srgbClr val="FF0000"/>
                          </a:solidFill>
                          <a:effectLst/>
                        </a:rPr>
                        <a:t>0.4</a:t>
                      </a:r>
                      <a:r>
                        <a:rPr lang="en-US" sz="1100" b="1" dirty="0">
                          <a:effectLst/>
                        </a:rPr>
                        <a:t>, </a:t>
                      </a:r>
                      <a:r>
                        <a:rPr lang="en-US" sz="1100" b="1" dirty="0">
                          <a:solidFill>
                            <a:srgbClr val="7030A0"/>
                          </a:solidFill>
                          <a:effectLst/>
                        </a:rPr>
                        <a:t>0.12</a:t>
                      </a:r>
                      <a:endParaRPr lang="nb-NO" sz="1200" b="1" dirty="0">
                        <a:solidFill>
                          <a:srgbClr val="7030A0"/>
                        </a:solidFill>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67116569"/>
                  </a:ext>
                </a:extLst>
              </a:tr>
              <a:tr h="216877">
                <a:tc>
                  <a:txBody>
                    <a:bodyPr/>
                    <a:lstStyle/>
                    <a:p>
                      <a:pPr>
                        <a:lnSpc>
                          <a:spcPts val="1120"/>
                        </a:lnSpc>
                        <a:spcBef>
                          <a:spcPts val="0"/>
                        </a:spcBef>
                      </a:pPr>
                      <a:r>
                        <a:rPr lang="en-US" sz="1100">
                          <a:effectLst/>
                        </a:rPr>
                        <a:t>Lead (annual) [µg/m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379567"/>
                  </a:ext>
                </a:extLst>
              </a:tr>
              <a:tr h="216877">
                <a:tc>
                  <a:txBody>
                    <a:bodyPr/>
                    <a:lstStyle/>
                    <a:p>
                      <a:pPr>
                        <a:lnSpc>
                          <a:spcPts val="1120"/>
                        </a:lnSpc>
                        <a:spcBef>
                          <a:spcPts val="0"/>
                        </a:spcBef>
                      </a:pPr>
                      <a:r>
                        <a:rPr lang="en-US" sz="1100">
                          <a:effectLst/>
                        </a:rPr>
                        <a:t>Arsenic (annual) [ng/m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35023906"/>
                  </a:ext>
                </a:extLst>
              </a:tr>
              <a:tr h="216877">
                <a:tc>
                  <a:txBody>
                    <a:bodyPr/>
                    <a:lstStyle/>
                    <a:p>
                      <a:pPr>
                        <a:lnSpc>
                          <a:spcPts val="1120"/>
                        </a:lnSpc>
                        <a:spcBef>
                          <a:spcPts val="0"/>
                        </a:spcBef>
                      </a:pPr>
                      <a:r>
                        <a:rPr lang="en-US" sz="1100">
                          <a:effectLst/>
                        </a:rPr>
                        <a:t>Cadmium (annual) [ng/m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1544919"/>
                  </a:ext>
                </a:extLst>
              </a:tr>
              <a:tr h="216877">
                <a:tc>
                  <a:txBody>
                    <a:bodyPr/>
                    <a:lstStyle/>
                    <a:p>
                      <a:pPr>
                        <a:lnSpc>
                          <a:spcPts val="1120"/>
                        </a:lnSpc>
                        <a:spcBef>
                          <a:spcPts val="0"/>
                        </a:spcBef>
                      </a:pPr>
                      <a:r>
                        <a:rPr lang="en-US" sz="1100">
                          <a:effectLst/>
                        </a:rPr>
                        <a:t>Nickel (annual) [ng/m</a:t>
                      </a:r>
                      <a:r>
                        <a:rPr lang="en-US" sz="1100" baseline="30000">
                          <a:effectLst/>
                        </a:rPr>
                        <a:t>3</a:t>
                      </a:r>
                      <a:r>
                        <a:rPr lang="en-US" sz="1100">
                          <a:effectLst/>
                        </a:rPr>
                        <a:t>]</a:t>
                      </a:r>
                      <a:endParaRPr lang="nb-NO" sz="120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lnSpc>
                          <a:spcPts val="1120"/>
                        </a:lnSpc>
                        <a:spcBef>
                          <a:spcPts val="0"/>
                        </a:spcBef>
                      </a:pPr>
                      <a:r>
                        <a:rPr lang="en-US" sz="1100" b="1">
                          <a:effectLst/>
                        </a:rPr>
                        <a:t>-</a:t>
                      </a:r>
                      <a:endParaRPr lang="nb-NO" sz="1200" b="1">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ts val="1120"/>
                        </a:lnSpc>
                        <a:spcBef>
                          <a:spcPts val="0"/>
                        </a:spcBef>
                      </a:pPr>
                      <a:r>
                        <a:rPr lang="en-US" sz="1100" b="1" dirty="0">
                          <a:effectLst/>
                        </a:rPr>
                        <a:t>-</a:t>
                      </a:r>
                      <a:endParaRPr lang="nb-NO" sz="1200" b="1" dirty="0">
                        <a:effectLst/>
                        <a:latin typeface="Trebuchet MS" panose="020B0603020202020204" pitchFamily="34" charset="0"/>
                        <a:ea typeface="Calibri" panose="020F0502020204030204" pitchFamily="34" charset="0"/>
                        <a:cs typeface="Arial" panose="020B0604020202020204" pitchFamily="34" charset="0"/>
                      </a:endParaRPr>
                    </a:p>
                  </a:txBody>
                  <a:tcPr marL="36195" marR="36195"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3669870"/>
                  </a:ext>
                </a:extLst>
              </a:tr>
            </a:tbl>
          </a:graphicData>
        </a:graphic>
      </p:graphicFrame>
    </p:spTree>
    <p:extLst>
      <p:ext uri="{BB962C8B-B14F-4D97-AF65-F5344CB8AC3E}">
        <p14:creationId xmlns:p14="http://schemas.microsoft.com/office/powerpoint/2010/main" val="6321309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25825D-1857-40D1-B033-BEA872B495C4}"/>
              </a:ext>
            </a:extLst>
          </p:cNvPr>
          <p:cNvSpPr>
            <a:spLocks noGrp="1"/>
          </p:cNvSpPr>
          <p:nvPr>
            <p:ph idx="1"/>
          </p:nvPr>
        </p:nvSpPr>
        <p:spPr>
          <a:xfrm>
            <a:off x="693347" y="1204528"/>
            <a:ext cx="10771822" cy="3912756"/>
          </a:xfrm>
        </p:spPr>
        <p:txBody>
          <a:bodyPr/>
          <a:lstStyle/>
          <a:p>
            <a:r>
              <a:rPr lang="en-GB" sz="1600" dirty="0"/>
              <a:t>Consortium consisting of </a:t>
            </a:r>
            <a:r>
              <a:rPr lang="en-GB" sz="1600" dirty="0" err="1"/>
              <a:t>Trinomics</a:t>
            </a:r>
            <a:r>
              <a:rPr lang="en-GB" sz="1600" dirty="0"/>
              <a:t>, Ricardo, Vito, IIASA and MET Norway are consulting for the Commission in their review of the European Ambient Air Quality Directives (AAQD)</a:t>
            </a:r>
          </a:p>
          <a:p>
            <a:r>
              <a:rPr lang="en-GB" sz="1600" dirty="0"/>
              <a:t>Our task (MET Norway) is to take a range of future scenarios produced by IIASA with GAINS and calculate concentrations with EMEP and </a:t>
            </a:r>
            <a:r>
              <a:rPr lang="en-GB" sz="1600" dirty="0" err="1"/>
              <a:t>uEMEP</a:t>
            </a:r>
            <a:r>
              <a:rPr lang="en-GB" sz="1600" dirty="0"/>
              <a:t> for EU27 countries</a:t>
            </a:r>
          </a:p>
          <a:p>
            <a:r>
              <a:rPr lang="en-GB" sz="1600" dirty="0"/>
              <a:t>The concentrations are used for health and economic impact assessment and to see the achievability of reaching the recently published WHO guidelines</a:t>
            </a:r>
          </a:p>
          <a:p>
            <a:r>
              <a:rPr lang="en-GB" sz="1600" dirty="0"/>
              <a:t>Scenarios include Baseline and Maximum Feasible Technological Reduction (MFR) scenarios for the years 2015, 2020, 2030 and 2050 and a range of optimised scenarios derived from GAINS to achieve concentration levels for PM</a:t>
            </a:r>
            <a:r>
              <a:rPr lang="en-GB" sz="1600" baseline="-25000" dirty="0"/>
              <a:t>2.5</a:t>
            </a:r>
            <a:r>
              <a:rPr lang="en-GB" sz="1600" dirty="0"/>
              <a:t> (5, 10, 15 and 20 ug/m</a:t>
            </a:r>
            <a:r>
              <a:rPr lang="en-GB" sz="1600" baseline="30000" dirty="0"/>
              <a:t>3</a:t>
            </a:r>
            <a:r>
              <a:rPr lang="en-GB" sz="1600" dirty="0"/>
              <a:t>)</a:t>
            </a:r>
          </a:p>
          <a:p>
            <a:r>
              <a:rPr lang="en-GB" sz="1600" dirty="0"/>
              <a:t>Pollutants include PM</a:t>
            </a:r>
            <a:r>
              <a:rPr lang="en-GB" sz="1600" baseline="-25000" dirty="0"/>
              <a:t>2.5</a:t>
            </a:r>
            <a:r>
              <a:rPr lang="en-GB" sz="1600" dirty="0"/>
              <a:t>, PM</a:t>
            </a:r>
            <a:r>
              <a:rPr lang="en-GB" sz="1600" baseline="-25000" dirty="0"/>
              <a:t>10</a:t>
            </a:r>
            <a:r>
              <a:rPr lang="en-GB" sz="1600" dirty="0"/>
              <a:t>, NO</a:t>
            </a:r>
            <a:r>
              <a:rPr lang="en-GB" sz="1600" baseline="-25000" dirty="0"/>
              <a:t>2</a:t>
            </a:r>
            <a:r>
              <a:rPr lang="en-GB" sz="1600" dirty="0"/>
              <a:t>, O</a:t>
            </a:r>
            <a:r>
              <a:rPr lang="en-GB" sz="1600" baseline="-25000" dirty="0"/>
              <a:t>3</a:t>
            </a:r>
            <a:r>
              <a:rPr lang="en-GB" sz="1600" dirty="0"/>
              <a:t>, </a:t>
            </a:r>
            <a:r>
              <a:rPr lang="en-GB" sz="1600" dirty="0" err="1"/>
              <a:t>BaP</a:t>
            </a:r>
            <a:r>
              <a:rPr lang="en-GB" sz="1600" dirty="0"/>
              <a:t>, CO, SO</a:t>
            </a:r>
            <a:r>
              <a:rPr lang="en-GB" sz="1600" baseline="-25000" dirty="0"/>
              <a:t>2</a:t>
            </a:r>
            <a:r>
              <a:rPr lang="en-GB" sz="1600" dirty="0"/>
              <a:t> and Benzene</a:t>
            </a:r>
          </a:p>
          <a:p>
            <a:r>
              <a:rPr lang="en-GB" sz="1600" dirty="0"/>
              <a:t>Concentration fields are provided further to Vito and Ricardo for health and economic evaluation</a:t>
            </a:r>
          </a:p>
          <a:p>
            <a:r>
              <a:rPr lang="en-GB" sz="1600" dirty="0"/>
              <a:t>Do not ask me any questions about the emissions</a:t>
            </a:r>
          </a:p>
        </p:txBody>
      </p:sp>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80326" y="251012"/>
            <a:ext cx="10033455" cy="492443"/>
          </a:xfrm>
        </p:spPr>
        <p:txBody>
          <a:bodyPr/>
          <a:lstStyle/>
          <a:p>
            <a:pPr>
              <a:spcBef>
                <a:spcPts val="1200"/>
              </a:spcBef>
            </a:pPr>
            <a:r>
              <a:rPr lang="en-GB" sz="800" dirty="0"/>
              <a:t> </a:t>
            </a:r>
            <a:br>
              <a:rPr lang="en-GB" dirty="0"/>
            </a:br>
            <a:r>
              <a:rPr lang="en-GB" sz="2400" dirty="0"/>
              <a:t>Background</a:t>
            </a:r>
            <a:endParaRPr lang="en-GB" dirty="0">
              <a:solidFill>
                <a:srgbClr val="FF0000"/>
              </a:solidFill>
            </a:endParaRPr>
          </a:p>
        </p:txBody>
      </p:sp>
      <p:pic>
        <p:nvPicPr>
          <p:cNvPr id="14" name="Picture 2">
            <a:extLst>
              <a:ext uri="{FF2B5EF4-FFF2-40B4-BE49-F238E27FC236}">
                <a16:creationId xmlns:a16="http://schemas.microsoft.com/office/drawing/2014/main" id="{E66B3A69-7DD1-4989-AB98-C0992730B44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8" name="TextBox 7">
            <a:extLst>
              <a:ext uri="{FF2B5EF4-FFF2-40B4-BE49-F238E27FC236}">
                <a16:creationId xmlns:a16="http://schemas.microsoft.com/office/drawing/2014/main" id="{ED3F7C9F-5CDF-4642-A24E-E8FFB2E1FA27}"/>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27583047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p:txBody>
          <a:bodyPr/>
          <a:lstStyle/>
          <a:p>
            <a:r>
              <a:rPr lang="en-GB" dirty="0"/>
              <a:t>Emission trends and GAINS (all scenarios, including optimized cases)</a:t>
            </a:r>
            <a:endParaRPr lang="en-GB" dirty="0">
              <a:solidFill>
                <a:srgbClr val="FF0000"/>
              </a:solidFill>
            </a:endParaRPr>
          </a:p>
        </p:txBody>
      </p:sp>
      <p:sp>
        <p:nvSpPr>
          <p:cNvPr id="9" name="Content Placeholder 9">
            <a:extLst>
              <a:ext uri="{FF2B5EF4-FFF2-40B4-BE49-F238E27FC236}">
                <a16:creationId xmlns:a16="http://schemas.microsoft.com/office/drawing/2014/main" id="{7B98EDA9-DA10-4893-A368-F2C1AEACA88B}"/>
              </a:ext>
            </a:extLst>
          </p:cNvPr>
          <p:cNvSpPr txBox="1">
            <a:spLocks/>
          </p:cNvSpPr>
          <p:nvPr/>
        </p:nvSpPr>
        <p:spPr>
          <a:xfrm>
            <a:off x="6573178" y="1277926"/>
            <a:ext cx="5238496" cy="5329062"/>
          </a:xfrm>
          <a:prstGeom prst="rect">
            <a:avLst/>
          </a:prstGeom>
        </p:spPr>
        <p:txBody>
          <a:bodyPr/>
          <a:lstStyle>
            <a:lvl1pPr marL="270007" indent="-270007" algn="l" defTabSz="457212"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14" indent="-269882" algn="l" defTabSz="457212" rtl="0" eaLnBrk="1" fontAlgn="base" hangingPunct="1">
              <a:spcBef>
                <a:spcPts val="500"/>
              </a:spcBef>
              <a:spcAft>
                <a:spcPct val="0"/>
              </a:spcAft>
              <a:buClr>
                <a:srgbClr val="A7A9AC"/>
              </a:buClr>
              <a:buSzPct val="100000"/>
              <a:buChar char="–"/>
              <a:defRPr>
                <a:solidFill>
                  <a:srgbClr val="000000"/>
                </a:solidFill>
                <a:latin typeface="+mn-lt"/>
              </a:defRPr>
            </a:lvl2pPr>
            <a:lvl3pPr marL="809645"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3pPr>
            <a:lvl4pPr marL="1080027" indent="-270007" algn="l" defTabSz="457212" rtl="0" eaLnBrk="1" fontAlgn="base" hangingPunct="1">
              <a:spcBef>
                <a:spcPts val="500"/>
              </a:spcBef>
              <a:spcAft>
                <a:spcPct val="0"/>
              </a:spcAft>
              <a:buClr>
                <a:srgbClr val="A7A9AC"/>
              </a:buClr>
              <a:buSzPct val="100000"/>
              <a:buChar char="–"/>
              <a:defRPr>
                <a:solidFill>
                  <a:srgbClr val="000000"/>
                </a:solidFill>
                <a:latin typeface="+mn-lt"/>
              </a:defRPr>
            </a:lvl4pPr>
            <a:lvl5pPr marL="1350034" indent="-268295" algn="l" defTabSz="457212" rtl="0" eaLnBrk="1" fontAlgn="base" hangingPunct="1">
              <a:spcBef>
                <a:spcPts val="500"/>
              </a:spcBef>
              <a:spcAft>
                <a:spcPct val="0"/>
              </a:spcAft>
              <a:buClr>
                <a:srgbClr val="A7A9AC"/>
              </a:buClr>
              <a:buSzPct val="100000"/>
              <a:buChar char="•"/>
              <a:defRPr>
                <a:solidFill>
                  <a:srgbClr val="000000"/>
                </a:solidFill>
                <a:latin typeface="+mn-lt"/>
              </a:defRPr>
            </a:lvl5pPr>
            <a:lvl6pPr marL="1817733"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6pPr>
            <a:lvl7pPr marL="2274945"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7pPr>
            <a:lvl8pPr marL="2732156"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8pPr>
            <a:lvl9pPr marL="3189368" indent="-268295" algn="l" defTabSz="457212" rtl="0" eaLnBrk="1" fontAlgn="base" hangingPunct="1">
              <a:spcBef>
                <a:spcPct val="25000"/>
              </a:spcBef>
              <a:spcAft>
                <a:spcPct val="0"/>
              </a:spcAft>
              <a:buClr>
                <a:schemeClr val="accent2"/>
              </a:buClr>
              <a:buSzPct val="100000"/>
              <a:buChar char="•"/>
              <a:defRPr>
                <a:solidFill>
                  <a:schemeClr val="tx1"/>
                </a:solidFill>
                <a:latin typeface="+mn-lt"/>
              </a:defRPr>
            </a:lvl9pPr>
          </a:lstStyle>
          <a:p>
            <a:pPr marL="270007" marR="0" lvl="0" indent="-270007" algn="l" defTabSz="457212" rtl="0" eaLnBrk="1" fontAlgn="base" latinLnBrk="0" hangingPunct="1">
              <a:lnSpc>
                <a:spcPct val="100000"/>
              </a:lnSpc>
              <a:spcBef>
                <a:spcPts val="2400"/>
              </a:spcBef>
              <a:spcAft>
                <a:spcPct val="0"/>
              </a:spcAft>
              <a:buClr>
                <a:srgbClr val="A7A9AC"/>
              </a:buClr>
              <a:buSzPct val="100000"/>
              <a:buFont typeface="Narkisim" pitchFamily="34" charset="-79"/>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Relates to 'background' concentrations – the indicated levels shall be met everywhere (if feasible according to the GAINS model assessment)</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a:p>
            <a:pPr marL="270007" marR="0" lvl="0" indent="-270007" algn="l" defTabSz="457212" rtl="0" eaLnBrk="1" fontAlgn="base" latinLnBrk="0" hangingPunct="1">
              <a:lnSpc>
                <a:spcPct val="100000"/>
              </a:lnSpc>
              <a:spcBef>
                <a:spcPts val="1200"/>
              </a:spcBef>
              <a:spcAft>
                <a:spcPct val="0"/>
              </a:spcAft>
              <a:buClr>
                <a:srgbClr val="A7A9AC"/>
              </a:buClr>
              <a:buSzPct val="100000"/>
              <a:buFont typeface="Narkisim" pitchFamily="34" charset="-79"/>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‘Attaining’ 20 and 15 µg/m</a:t>
            </a:r>
            <a:r>
              <a:rPr kumimoji="0" lang="en-US" sz="1600" b="0" i="0" u="none" strike="noStrike" kern="0" cap="none" spc="0" normalizeH="0" baseline="30000" noProof="0" dirty="0">
                <a:ln>
                  <a:noFill/>
                </a:ln>
                <a:solidFill>
                  <a:srgbClr val="000000"/>
                </a:solidFill>
                <a:effectLst/>
                <a:uLnTx/>
                <a:uFillTx/>
                <a:latin typeface="Arial"/>
                <a:ea typeface="+mn-ea"/>
                <a:cs typeface="+mn-cs"/>
              </a:rPr>
              <a:t>3</a:t>
            </a:r>
            <a:r>
              <a:rPr kumimoji="0" lang="en-US" sz="1600" b="0" i="0" u="none" strike="noStrike" kern="0" cap="none" spc="0" normalizeH="0" baseline="0" noProof="0" dirty="0">
                <a:ln>
                  <a:noFill/>
                </a:ln>
                <a:solidFill>
                  <a:srgbClr val="000000"/>
                </a:solidFill>
                <a:effectLst/>
                <a:uLnTx/>
                <a:uFillTx/>
                <a:latin typeface="Arial"/>
                <a:ea typeface="+mn-ea"/>
                <a:cs typeface="+mn-cs"/>
              </a:rPr>
              <a:t> PM</a:t>
            </a:r>
            <a:r>
              <a:rPr kumimoji="0" lang="en-US" sz="1600" b="0" i="0" u="none" strike="noStrike" kern="0" cap="none" spc="0" normalizeH="0" baseline="-25000" noProof="0" dirty="0">
                <a:ln>
                  <a:noFill/>
                </a:ln>
                <a:solidFill>
                  <a:srgbClr val="000000"/>
                </a:solidFill>
                <a:effectLst/>
                <a:uLnTx/>
                <a:uFillTx/>
                <a:latin typeface="Arial"/>
                <a:ea typeface="+mn-ea"/>
                <a:cs typeface="+mn-cs"/>
              </a:rPr>
              <a:t>2.5</a:t>
            </a:r>
            <a:r>
              <a:rPr kumimoji="0" lang="en-US" sz="1600" b="0" i="0" u="none" strike="noStrike" kern="0" cap="none" spc="0" normalizeH="0" baseline="0" noProof="0" dirty="0">
                <a:ln>
                  <a:noFill/>
                </a:ln>
                <a:solidFill>
                  <a:srgbClr val="000000"/>
                </a:solidFill>
                <a:effectLst/>
                <a:uLnTx/>
                <a:uFillTx/>
                <a:latin typeface="Arial"/>
                <a:ea typeface="+mn-ea"/>
                <a:cs typeface="+mn-cs"/>
              </a:rPr>
              <a:t> concentration targets appears feasible and does not require significant additional reductions neither in 2050 nor 2030</a:t>
            </a:r>
          </a:p>
          <a:p>
            <a:pPr marL="270007" marR="0" lvl="0" indent="-270007" algn="l" defTabSz="457212" rtl="0" eaLnBrk="1" fontAlgn="base" latinLnBrk="0" hangingPunct="1">
              <a:lnSpc>
                <a:spcPct val="100000"/>
              </a:lnSpc>
              <a:spcBef>
                <a:spcPts val="1200"/>
              </a:spcBef>
              <a:spcAft>
                <a:spcPct val="0"/>
              </a:spcAft>
              <a:buClr>
                <a:srgbClr val="A7A9AC"/>
              </a:buClr>
              <a:buSzPct val="100000"/>
              <a:buFont typeface="Narkisim" pitchFamily="34" charset="-79"/>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Additional mitigation needs to increase strongly to ‘attain’ the more ambitious targets of 10 and 5 µg/m</a:t>
            </a:r>
            <a:r>
              <a:rPr kumimoji="0" lang="en-US" sz="1600" b="0" i="0" u="none" strike="noStrike" kern="0" cap="none" spc="0" normalizeH="0" baseline="30000" noProof="0" dirty="0">
                <a:ln>
                  <a:noFill/>
                </a:ln>
                <a:solidFill>
                  <a:srgbClr val="000000"/>
                </a:solidFill>
                <a:effectLst/>
                <a:uLnTx/>
                <a:uFillTx/>
                <a:latin typeface="Arial"/>
                <a:ea typeface="+mn-ea"/>
                <a:cs typeface="+mn-cs"/>
              </a:rPr>
              <a:t>3</a:t>
            </a:r>
            <a:r>
              <a:rPr kumimoji="0" lang="en-US" sz="1600" b="0" i="0" u="none" strike="noStrike" kern="0" cap="none" spc="0" normalizeH="0" baseline="0" noProof="0" dirty="0">
                <a:ln>
                  <a:noFill/>
                </a:ln>
                <a:solidFill>
                  <a:srgbClr val="000000"/>
                </a:solidFill>
                <a:effectLst/>
                <a:uLnTx/>
                <a:uFillTx/>
                <a:latin typeface="Arial"/>
                <a:ea typeface="+mn-ea"/>
                <a:cs typeface="+mn-cs"/>
              </a:rPr>
              <a:t> and reaches often near MFR levels for several pollutants</a:t>
            </a:r>
          </a:p>
          <a:p>
            <a:pPr marL="270007" marR="0" lvl="0" indent="-270007" algn="l" defTabSz="457212" rtl="0" eaLnBrk="1" fontAlgn="base" latinLnBrk="0" hangingPunct="1">
              <a:lnSpc>
                <a:spcPct val="100000"/>
              </a:lnSpc>
              <a:spcBef>
                <a:spcPts val="1200"/>
              </a:spcBef>
              <a:spcAft>
                <a:spcPct val="0"/>
              </a:spcAft>
              <a:buClr>
                <a:srgbClr val="A7A9AC"/>
              </a:buClr>
              <a:buSzPct val="100000"/>
              <a:buFont typeface="Narkisim" pitchFamily="34" charset="-79"/>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Key further reductions seem achievable in</a:t>
            </a:r>
          </a:p>
          <a:p>
            <a:pPr marL="540014" marR="0" lvl="1" indent="-269882" algn="l" defTabSz="457212" rtl="0" eaLnBrk="1" fontAlgn="base" latinLnBrk="0" hangingPunct="1">
              <a:lnSpc>
                <a:spcPct val="100000"/>
              </a:lnSpc>
              <a:spcBef>
                <a:spcPts val="500"/>
              </a:spcBef>
              <a:spcAft>
                <a:spcPct val="0"/>
              </a:spcAft>
              <a:buClr>
                <a:srgbClr val="A7A9AC"/>
              </a:buClr>
              <a:buSzPct val="100000"/>
              <a:buFontTx/>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Residential sector (PM</a:t>
            </a:r>
            <a:r>
              <a:rPr kumimoji="0" lang="en-US" sz="1400" b="0" i="0" u="none" strike="noStrike" kern="0" cap="none" spc="0" normalizeH="0" baseline="-25000" noProof="0" dirty="0">
                <a:ln>
                  <a:noFill/>
                </a:ln>
                <a:solidFill>
                  <a:srgbClr val="000000"/>
                </a:solidFill>
                <a:effectLst/>
                <a:uLnTx/>
                <a:uFillTx/>
                <a:latin typeface="Arial"/>
                <a:ea typeface="+mn-ea"/>
                <a:cs typeface="+mn-cs"/>
              </a:rPr>
              <a:t>2.5</a:t>
            </a:r>
            <a:r>
              <a:rPr kumimoji="0" lang="en-US" sz="1400" b="0" i="0" u="none" strike="noStrike" kern="0" cap="none" spc="0" normalizeH="0" baseline="0" noProof="0" dirty="0">
                <a:ln>
                  <a:noFill/>
                </a:ln>
                <a:solidFill>
                  <a:srgbClr val="000000"/>
                </a:solidFill>
                <a:effectLst/>
                <a:uLnTx/>
                <a:uFillTx/>
                <a:latin typeface="Arial"/>
                <a:ea typeface="+mn-ea"/>
                <a:cs typeface="+mn-cs"/>
              </a:rPr>
              <a:t>)</a:t>
            </a:r>
          </a:p>
          <a:p>
            <a:pPr marL="540014" marR="0" lvl="1" indent="-269882" algn="l" defTabSz="457212" rtl="0" eaLnBrk="1" fontAlgn="base" latinLnBrk="0" hangingPunct="1">
              <a:lnSpc>
                <a:spcPct val="100000"/>
              </a:lnSpc>
              <a:spcBef>
                <a:spcPts val="500"/>
              </a:spcBef>
              <a:spcAft>
                <a:spcPct val="0"/>
              </a:spcAft>
              <a:buClr>
                <a:srgbClr val="A7A9AC"/>
              </a:buClr>
              <a:buSzPct val="100000"/>
              <a:buFontTx/>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Industry (SO</a:t>
            </a:r>
            <a:r>
              <a:rPr kumimoji="0" lang="en-US" sz="1400" b="0" i="0" u="none" strike="noStrike" kern="0" cap="none" spc="0" normalizeH="0" baseline="-25000" noProof="0" dirty="0">
                <a:ln>
                  <a:noFill/>
                </a:ln>
                <a:solidFill>
                  <a:srgbClr val="000000"/>
                </a:solidFill>
                <a:effectLst/>
                <a:uLnTx/>
                <a:uFillTx/>
                <a:latin typeface="Arial"/>
                <a:ea typeface="+mn-ea"/>
                <a:cs typeface="+mn-cs"/>
              </a:rPr>
              <a:t>2</a:t>
            </a:r>
            <a:r>
              <a:rPr kumimoji="0" lang="en-US" sz="1400" b="0" i="0" u="none" strike="noStrike" kern="0" cap="none" spc="0" normalizeH="0" baseline="0" noProof="0" dirty="0">
                <a:ln>
                  <a:noFill/>
                </a:ln>
                <a:solidFill>
                  <a:srgbClr val="000000"/>
                </a:solidFill>
                <a:effectLst/>
                <a:uLnTx/>
                <a:uFillTx/>
                <a:latin typeface="Arial"/>
                <a:ea typeface="+mn-ea"/>
                <a:cs typeface="+mn-cs"/>
              </a:rPr>
              <a:t>, NOx, VOC)</a:t>
            </a:r>
          </a:p>
          <a:p>
            <a:pPr marL="540014" marR="0" lvl="1" indent="-269882" algn="l" defTabSz="457212" rtl="0" eaLnBrk="1" fontAlgn="base" latinLnBrk="0" hangingPunct="1">
              <a:lnSpc>
                <a:spcPct val="100000"/>
              </a:lnSpc>
              <a:spcBef>
                <a:spcPts val="500"/>
              </a:spcBef>
              <a:spcAft>
                <a:spcPct val="0"/>
              </a:spcAft>
              <a:buClr>
                <a:srgbClr val="A7A9AC"/>
              </a:buClr>
              <a:buSzPct val="100000"/>
              <a:buFontTx/>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Agriculture (NH</a:t>
            </a:r>
            <a:r>
              <a:rPr kumimoji="0" lang="en-US" sz="1400" b="0" i="0" u="none" strike="noStrike" kern="0" cap="none" spc="0" normalizeH="0" baseline="-25000" noProof="0" dirty="0">
                <a:ln>
                  <a:noFill/>
                </a:ln>
                <a:solidFill>
                  <a:srgbClr val="000000"/>
                </a:solidFill>
                <a:effectLst/>
                <a:uLnTx/>
                <a:uFillTx/>
                <a:latin typeface="Arial"/>
                <a:ea typeface="+mn-ea"/>
                <a:cs typeface="+mn-cs"/>
              </a:rPr>
              <a:t>3</a:t>
            </a:r>
            <a:r>
              <a:rPr kumimoji="0" lang="en-US" sz="1400" b="0" i="0" u="none" strike="noStrike" kern="0" cap="none" spc="0" normalizeH="0" baseline="0" noProof="0" dirty="0">
                <a:ln>
                  <a:noFill/>
                </a:ln>
                <a:solidFill>
                  <a:srgbClr val="000000"/>
                </a:solidFill>
                <a:effectLst/>
                <a:uLnTx/>
                <a:uFillTx/>
                <a:latin typeface="Arial"/>
                <a:ea typeface="+mn-ea"/>
                <a:cs typeface="+mn-cs"/>
              </a:rPr>
              <a:t>)</a:t>
            </a:r>
          </a:p>
          <a:p>
            <a:pPr marL="270007" marR="0" lvl="0" indent="-270007" algn="l" defTabSz="457212" rtl="0" eaLnBrk="1" fontAlgn="base" latinLnBrk="0" hangingPunct="1">
              <a:lnSpc>
                <a:spcPct val="100000"/>
              </a:lnSpc>
              <a:spcBef>
                <a:spcPts val="1200"/>
              </a:spcBef>
              <a:spcAft>
                <a:spcPct val="0"/>
              </a:spcAft>
              <a:buClr>
                <a:srgbClr val="A7A9AC"/>
              </a:buClr>
              <a:buSzPct val="100000"/>
              <a:buFont typeface="Narkisim" pitchFamily="34" charset="-79"/>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Feasibility in some regions is an issue, both in 2030 and 2050, especially for 5 µg/m</a:t>
            </a:r>
            <a:r>
              <a:rPr kumimoji="0" lang="en-US" sz="1600" b="0" i="0" u="none" strike="noStrike" kern="0" cap="none" spc="0" normalizeH="0" baseline="30000" noProof="0" dirty="0">
                <a:ln>
                  <a:noFill/>
                </a:ln>
                <a:solidFill>
                  <a:srgbClr val="000000"/>
                </a:solidFill>
                <a:effectLst/>
                <a:uLnTx/>
                <a:uFillTx/>
                <a:latin typeface="Arial"/>
                <a:ea typeface="+mn-ea"/>
                <a:cs typeface="+mn-cs"/>
              </a:rPr>
              <a:t>3</a:t>
            </a:r>
            <a:r>
              <a:rPr kumimoji="0" lang="en-US" sz="1600" b="0" i="0" u="none" strike="noStrike" kern="0" cap="none" spc="0" normalizeH="0" baseline="0" noProof="0" dirty="0">
                <a:ln>
                  <a:noFill/>
                </a:ln>
                <a:solidFill>
                  <a:srgbClr val="000000"/>
                </a:solidFill>
                <a:effectLst/>
                <a:uLnTx/>
                <a:uFillTx/>
                <a:latin typeface="Arial"/>
                <a:ea typeface="+mn-ea"/>
                <a:cs typeface="+mn-cs"/>
              </a:rPr>
              <a:t> target</a:t>
            </a: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270007" marR="0" lvl="0" indent="-269882" algn="l" defTabSz="457212" rtl="0" eaLnBrk="1" fontAlgn="base" latinLnBrk="0" hangingPunct="1">
              <a:lnSpc>
                <a:spcPct val="100000"/>
              </a:lnSpc>
              <a:spcBef>
                <a:spcPts val="500"/>
              </a:spcBef>
              <a:spcAft>
                <a:spcPct val="0"/>
              </a:spcAft>
              <a:buClr>
                <a:srgbClr val="A7A9AC"/>
              </a:buClr>
              <a:buSzPct val="100000"/>
              <a:buFontTx/>
              <a:buChar char="–"/>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C4BD22B9-1719-4810-91AA-22C8C499692F}"/>
              </a:ext>
            </a:extLst>
          </p:cNvPr>
          <p:cNvSpPr txBox="1"/>
          <p:nvPr/>
        </p:nvSpPr>
        <p:spPr>
          <a:xfrm>
            <a:off x="380326" y="793456"/>
            <a:ext cx="3556029" cy="288147"/>
          </a:xfrm>
          <a:prstGeom prst="rect">
            <a:avLst/>
          </a:prstGeom>
          <a:noFill/>
        </p:spPr>
        <p:txBody>
          <a:bodyPr wrap="none" lIns="36000" tIns="36000" rIns="36000" bIns="36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Change in total EU-27 emissions by sector  </a:t>
            </a:r>
          </a:p>
        </p:txBody>
      </p:sp>
      <p:pic>
        <p:nvPicPr>
          <p:cNvPr id="4" name="Picture 3">
            <a:extLst>
              <a:ext uri="{FF2B5EF4-FFF2-40B4-BE49-F238E27FC236}">
                <a16:creationId xmlns:a16="http://schemas.microsoft.com/office/drawing/2014/main" id="{46E653BA-73F7-4BA9-88AE-68EE5CFB8E4E}"/>
              </a:ext>
            </a:extLst>
          </p:cNvPr>
          <p:cNvPicPr>
            <a:picLocks noChangeAspect="1"/>
          </p:cNvPicPr>
          <p:nvPr/>
        </p:nvPicPr>
        <p:blipFill>
          <a:blip r:embed="rId2"/>
          <a:stretch>
            <a:fillRect/>
          </a:stretch>
        </p:blipFill>
        <p:spPr>
          <a:xfrm>
            <a:off x="380326" y="1277926"/>
            <a:ext cx="6025034" cy="5019516"/>
          </a:xfrm>
          <a:prstGeom prst="rect">
            <a:avLst/>
          </a:prstGeom>
        </p:spPr>
      </p:pic>
      <p:pic>
        <p:nvPicPr>
          <p:cNvPr id="6" name="Picture 2">
            <a:extLst>
              <a:ext uri="{FF2B5EF4-FFF2-40B4-BE49-F238E27FC236}">
                <a16:creationId xmlns:a16="http://schemas.microsoft.com/office/drawing/2014/main" id="{973D3B37-1ED1-4F2C-80BA-29DB77A36EF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7" name="TextBox 6">
            <a:extLst>
              <a:ext uri="{FF2B5EF4-FFF2-40B4-BE49-F238E27FC236}">
                <a16:creationId xmlns:a16="http://schemas.microsoft.com/office/drawing/2014/main" id="{3B734C23-8728-416D-9020-7A1B0F1FA85E}"/>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2116063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9">
                                            <p:txEl>
                                              <p:pRg st="7" end="7"/>
                                            </p:txEl>
                                          </p:spTgt>
                                        </p:tgtEl>
                                        <p:attrNameLst>
                                          <p:attrName>style.color</p:attrName>
                                        </p:attrNameLst>
                                      </p:cBhvr>
                                      <p:to>
                                        <a:srgbClr val="E47E00"/>
                                      </p:to>
                                    </p:animClr>
                                    <p:animClr clrSpc="rgb" dir="cw">
                                      <p:cBhvr>
                                        <p:cTn id="7" dur="500" fill="hold"/>
                                        <p:tgtEl>
                                          <p:spTgt spid="9">
                                            <p:txEl>
                                              <p:pRg st="7" end="7"/>
                                            </p:txEl>
                                          </p:spTgt>
                                        </p:tgtEl>
                                        <p:attrNameLst>
                                          <p:attrName>fillcolor</p:attrName>
                                        </p:attrNameLst>
                                      </p:cBhvr>
                                      <p:to>
                                        <a:srgbClr val="E47E00"/>
                                      </p:to>
                                    </p:animClr>
                                    <p:set>
                                      <p:cBhvr>
                                        <p:cTn id="8" dur="500" fill="hold"/>
                                        <p:tgtEl>
                                          <p:spTgt spid="9">
                                            <p:txEl>
                                              <p:pRg st="7" end="7"/>
                                            </p:txEl>
                                          </p:spTgt>
                                        </p:tgtEl>
                                        <p:attrNameLst>
                                          <p:attrName>fill.type</p:attrName>
                                        </p:attrNameLst>
                                      </p:cBhvr>
                                      <p:to>
                                        <p:strVal val="solid"/>
                                      </p:to>
                                    </p:set>
                                    <p:set>
                                      <p:cBhvr>
                                        <p:cTn id="9" dur="500" fill="hold"/>
                                        <p:tgtEl>
                                          <p:spTgt spid="9">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25825D-1857-40D1-B033-BEA872B495C4}"/>
              </a:ext>
            </a:extLst>
          </p:cNvPr>
          <p:cNvSpPr>
            <a:spLocks noGrp="1"/>
          </p:cNvSpPr>
          <p:nvPr>
            <p:ph idx="1"/>
          </p:nvPr>
        </p:nvSpPr>
        <p:spPr>
          <a:xfrm>
            <a:off x="693347" y="1204528"/>
            <a:ext cx="10771822" cy="2204776"/>
          </a:xfrm>
        </p:spPr>
        <p:txBody>
          <a:bodyPr/>
          <a:lstStyle/>
          <a:p>
            <a:r>
              <a:rPr lang="en-GB" sz="1600" dirty="0"/>
              <a:t>Concentrations are calculated using the EMEP model (0.1</a:t>
            </a:r>
            <a:r>
              <a:rPr lang="en-GB" sz="1600" baseline="30000" dirty="0"/>
              <a:t>o</a:t>
            </a:r>
            <a:r>
              <a:rPr lang="en-GB" sz="1600" dirty="0"/>
              <a:t>) and then downscaled for selected sources using </a:t>
            </a:r>
            <a:r>
              <a:rPr lang="en-GB" sz="1600" dirty="0" err="1"/>
              <a:t>uEMEP</a:t>
            </a:r>
            <a:r>
              <a:rPr lang="en-GB" sz="1600" dirty="0"/>
              <a:t> </a:t>
            </a:r>
          </a:p>
          <a:p>
            <a:r>
              <a:rPr lang="en-GB" sz="1600" dirty="0"/>
              <a:t>Downscaling is carried out at:</a:t>
            </a:r>
          </a:p>
          <a:p>
            <a:pPr lvl="1"/>
            <a:r>
              <a:rPr lang="en-GB" sz="1400" dirty="0"/>
              <a:t>25 m resolution at Airbase station sites for exceedance calculations</a:t>
            </a:r>
            <a:endParaRPr lang="en-GB" sz="1400" dirty="0">
              <a:solidFill>
                <a:schemeClr val="bg1">
                  <a:lumMod val="50000"/>
                </a:schemeClr>
              </a:solidFill>
            </a:endParaRPr>
          </a:p>
          <a:p>
            <a:pPr lvl="1"/>
            <a:r>
              <a:rPr lang="en-GB" sz="1400" dirty="0"/>
              <a:t>250 m resolution for mapping and exposure calculations</a:t>
            </a:r>
            <a:endParaRPr lang="en-GB" sz="1400" dirty="0">
              <a:solidFill>
                <a:schemeClr val="bg1">
                  <a:lumMod val="50000"/>
                </a:schemeClr>
              </a:solidFill>
            </a:endParaRPr>
          </a:p>
          <a:p>
            <a:r>
              <a:rPr lang="en-GB" sz="1600" dirty="0"/>
              <a:t>Emission scenarios for the concentration calculations are provided by GAINS per country and these are spatially distributed using the gridded EMEP emissions (country submitted)</a:t>
            </a:r>
          </a:p>
          <a:p>
            <a:r>
              <a:rPr lang="en-GB" sz="1600" dirty="0"/>
              <a:t>Calculations are made for the Baseline, MFR and </a:t>
            </a:r>
            <a:r>
              <a:rPr lang="en-GB" sz="1600" dirty="0" err="1"/>
              <a:t>OPTimised</a:t>
            </a:r>
            <a:r>
              <a:rPr lang="en-GB" sz="1600" dirty="0"/>
              <a:t> scenarios for the years 2015, 2020, 2030 and 2050</a:t>
            </a:r>
          </a:p>
        </p:txBody>
      </p:sp>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80326" y="251012"/>
            <a:ext cx="10033455" cy="369332"/>
          </a:xfrm>
        </p:spPr>
        <p:txBody>
          <a:bodyPr/>
          <a:lstStyle/>
          <a:p>
            <a:pPr>
              <a:spcBef>
                <a:spcPts val="1200"/>
              </a:spcBef>
            </a:pPr>
            <a:r>
              <a:rPr lang="en-GB" sz="2400" dirty="0"/>
              <a:t>Modelling methodology</a:t>
            </a:r>
            <a:endParaRPr lang="en-GB" dirty="0">
              <a:solidFill>
                <a:srgbClr val="FF0000"/>
              </a:solidFill>
            </a:endParaRPr>
          </a:p>
        </p:txBody>
      </p:sp>
      <p:pic>
        <p:nvPicPr>
          <p:cNvPr id="1026" name="Picture 2" descr="https://lh5.googleusercontent.com/kqlkYYhxGNNkAEkQgsfu5M6O1hLU98HavRvRX5i5ojF0id2OakW1LRhKPtXLexN2dM04VIUqxr-5M20A9HshUpeYfP3U_qjOH3OFNikwwFvNit1WuUtc3KzE89xDBSLbb2NkZGD9gd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2259"/>
          <a:stretch/>
        </p:blipFill>
        <p:spPr bwMode="auto">
          <a:xfrm>
            <a:off x="844799" y="3561333"/>
            <a:ext cx="4752111" cy="29341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4875" y="3570809"/>
            <a:ext cx="1933790" cy="965255"/>
          </a:xfrm>
          <a:prstGeom prst="rect">
            <a:avLst/>
          </a:prstGeom>
          <a:noFill/>
        </p:spPr>
        <p:txBody>
          <a:bodyPr wrap="none" lIns="36000" tIns="36000" rIns="36000" bIns="36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600" b="1" i="0" u="none" strike="noStrike" kern="1200" cap="none" spc="0" normalizeH="0" baseline="0" noProof="0" dirty="0" err="1">
                <a:ln>
                  <a:noFill/>
                </a:ln>
                <a:solidFill>
                  <a:srgbClr val="FFFFFF"/>
                </a:solidFill>
                <a:effectLst/>
                <a:uLnTx/>
                <a:uFillTx/>
                <a:latin typeface="Arial" charset="0"/>
                <a:ea typeface="+mn-ea"/>
                <a:cs typeface="+mn-cs"/>
              </a:rPr>
              <a:t>uEMEP</a:t>
            </a:r>
            <a:endParaRPr kumimoji="0" lang="nb-NO" sz="1600"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charset="0"/>
                <a:ea typeface="+mn-ea"/>
                <a:cs typeface="+mn-cs"/>
              </a:rPr>
              <a:t>Milan region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400" b="0" i="0" u="none" strike="noStrike" kern="1200" cap="none" spc="0" normalizeH="0" baseline="0" noProof="0" dirty="0" err="1">
                <a:ln>
                  <a:noFill/>
                </a:ln>
                <a:solidFill>
                  <a:srgbClr val="FFFFFF"/>
                </a:solidFill>
                <a:effectLst/>
                <a:uLnTx/>
                <a:uFillTx/>
                <a:latin typeface="Arial" charset="0"/>
                <a:ea typeface="+mn-ea"/>
                <a:cs typeface="+mn-cs"/>
              </a:rPr>
              <a:t>Annual</a:t>
            </a:r>
            <a:r>
              <a:rPr kumimoji="0" lang="nb-NO" sz="1400" b="0" i="0" u="none" strike="noStrike" kern="1200" cap="none" spc="0" normalizeH="0" baseline="0" noProof="0" dirty="0">
                <a:ln>
                  <a:noFill/>
                </a:ln>
                <a:solidFill>
                  <a:srgbClr val="FFFFFF"/>
                </a:solidFill>
                <a:effectLst/>
                <a:uLnTx/>
                <a:uFillTx/>
                <a:latin typeface="Arial" charset="0"/>
                <a:ea typeface="+mn-ea"/>
                <a:cs typeface="+mn-cs"/>
              </a:rPr>
              <a:t> </a:t>
            </a:r>
            <a:r>
              <a:rPr kumimoji="0" lang="nb-NO" sz="1400" b="0" i="0" u="none" strike="noStrike" kern="1200" cap="none" spc="0" normalizeH="0" baseline="0" noProof="0" dirty="0" err="1">
                <a:ln>
                  <a:noFill/>
                </a:ln>
                <a:solidFill>
                  <a:srgbClr val="FFFFFF"/>
                </a:solidFill>
                <a:effectLst/>
                <a:uLnTx/>
                <a:uFillTx/>
                <a:latin typeface="Arial" charset="0"/>
                <a:ea typeface="+mn-ea"/>
                <a:cs typeface="+mn-cs"/>
              </a:rPr>
              <a:t>mean</a:t>
            </a:r>
            <a:r>
              <a:rPr kumimoji="0" lang="nb-NO" sz="1400" b="0" i="0" u="none" strike="noStrike" kern="1200" cap="none" spc="0" normalizeH="0" baseline="0" noProof="0" dirty="0">
                <a:ln>
                  <a:noFill/>
                </a:ln>
                <a:solidFill>
                  <a:srgbClr val="FFFFFF"/>
                </a:solidFill>
                <a:effectLst/>
                <a:uLnTx/>
                <a:uFillTx/>
                <a:latin typeface="Arial" charset="0"/>
                <a:ea typeface="+mn-ea"/>
                <a:cs typeface="+mn-cs"/>
              </a:rPr>
              <a:t> NO</a:t>
            </a:r>
            <a:r>
              <a:rPr kumimoji="0" lang="nb-NO" sz="1400" b="0" i="0" u="none" strike="noStrike" kern="1200" cap="none" spc="0" normalizeH="0" baseline="-25000" noProof="0" dirty="0">
                <a:ln>
                  <a:noFill/>
                </a:ln>
                <a:solidFill>
                  <a:srgbClr val="FFFFFF"/>
                </a:solidFill>
                <a:effectLst/>
                <a:uLnTx/>
                <a:uFillTx/>
                <a:latin typeface="Arial" charset="0"/>
                <a:ea typeface="+mn-ea"/>
                <a:cs typeface="+mn-cs"/>
              </a:rPr>
              <a:t>2</a:t>
            </a:r>
            <a:endParaRPr kumimoji="0" lang="nb-NO" sz="1400" b="0"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charset="0"/>
                <a:ea typeface="+mn-ea"/>
                <a:cs typeface="+mn-cs"/>
              </a:rPr>
              <a:t>Baseline scenario 2020</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028" name="Picture 4" descr="https://lh4.googleusercontent.com/Jw4OIRZJDu5R7ziarpGzdvHGcBcrm7Gpyc46WbHStopQNkZ0X5lq1W7iifWoeujUmvnf5ejwW3Wg1XmhjS2fWvzkw2WCLUF-sUxZ4WKg2mdi71Q-AH1SB5HfWSeBrtyQiglzVLV40j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487"/>
          <a:stretch/>
        </p:blipFill>
        <p:spPr bwMode="auto">
          <a:xfrm>
            <a:off x="5625832" y="5112570"/>
            <a:ext cx="374547" cy="1382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94814" y="4828848"/>
            <a:ext cx="436585" cy="241980"/>
          </a:xfrm>
          <a:prstGeom prst="rect">
            <a:avLst/>
          </a:prstGeom>
          <a:noFill/>
        </p:spPr>
        <p:txBody>
          <a:bodyPr wrap="non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050" b="0" i="0" u="none" strike="noStrike" kern="1200" cap="none" spc="0" normalizeH="0" baseline="0" noProof="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µ</a:t>
            </a:r>
            <a:r>
              <a:rPr kumimoji="0" lang="nb-NO" sz="1050" b="0" i="0" u="none" strike="noStrike" kern="1200" cap="none" spc="0" normalizeH="0" baseline="0" noProof="0">
                <a:ln>
                  <a:noFill/>
                </a:ln>
                <a:solidFill>
                  <a:srgbClr val="000000">
                    <a:lumMod val="65000"/>
                    <a:lumOff val="35000"/>
                  </a:srgbClr>
                </a:solidFill>
                <a:effectLst/>
                <a:uLnTx/>
                <a:uFillTx/>
                <a:latin typeface="Arial" charset="0"/>
                <a:ea typeface="+mn-ea"/>
                <a:cs typeface="+mn-cs"/>
              </a:rPr>
              <a:t>g/m</a:t>
            </a:r>
            <a:r>
              <a:rPr kumimoji="0" lang="nb-NO" sz="1050" b="0" i="0" u="none" strike="noStrike" kern="1200" cap="none" spc="0" normalizeH="0" baseline="30000" noProof="0">
                <a:ln>
                  <a:noFill/>
                </a:ln>
                <a:solidFill>
                  <a:srgbClr val="000000">
                    <a:lumMod val="65000"/>
                    <a:lumOff val="35000"/>
                  </a:srgbClr>
                </a:solidFill>
                <a:effectLst/>
                <a:uLnTx/>
                <a:uFillTx/>
                <a:latin typeface="Arial" charset="0"/>
                <a:ea typeface="+mn-ea"/>
                <a:cs typeface="+mn-cs"/>
              </a:rPr>
              <a:t>3</a:t>
            </a:r>
            <a:endParaRPr kumimoji="0" lang="en-US" sz="1050" b="0" i="0" u="none" strike="noStrike" kern="1200" cap="none" spc="0" normalizeH="0" baseline="30000" noProof="0" err="1">
              <a:ln>
                <a:noFill/>
              </a:ln>
              <a:solidFill>
                <a:srgbClr val="000000">
                  <a:lumMod val="65000"/>
                  <a:lumOff val="35000"/>
                </a:srgbClr>
              </a:solidFill>
              <a:effectLst/>
              <a:uLnTx/>
              <a:uFillTx/>
              <a:latin typeface="Arial" charset="0"/>
              <a:ea typeface="+mn-ea"/>
              <a:cs typeface="+mn-cs"/>
            </a:endParaRPr>
          </a:p>
        </p:txBody>
      </p:sp>
      <p:pic>
        <p:nvPicPr>
          <p:cNvPr id="1030" name="Picture 6" descr="https://lh3.googleusercontent.com/cZETLX1S8hFEzXN4oVWggpTiOBUoCsX7am2ZPyMlJ2aF2os2VNFmpL5v0bmvHDfsNH0lDmpNjfQVCLaiMsrmZ4bcNKcxMbBQBptq_hkyAP6eoPIfZLEDG9GJF04Ywyoeb4bnSCCMVa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118"/>
          <a:stretch/>
        </p:blipFill>
        <p:spPr bwMode="auto">
          <a:xfrm>
            <a:off x="6586482" y="3561332"/>
            <a:ext cx="4760717" cy="29341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21820" y="3561332"/>
            <a:ext cx="1933790" cy="965255"/>
          </a:xfrm>
          <a:prstGeom prst="rect">
            <a:avLst/>
          </a:prstGeom>
          <a:noFill/>
        </p:spPr>
        <p:txBody>
          <a:bodyPr wrap="none" lIns="36000" tIns="36000" rIns="36000" bIns="36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600" b="1" i="0" u="none" strike="noStrike" kern="1200" cap="none" spc="0" normalizeH="0" baseline="0" noProof="0" dirty="0" err="1">
                <a:ln>
                  <a:noFill/>
                </a:ln>
                <a:solidFill>
                  <a:srgbClr val="FFFFFF"/>
                </a:solidFill>
                <a:effectLst/>
                <a:uLnTx/>
                <a:uFillTx/>
                <a:latin typeface="Arial" charset="0"/>
                <a:ea typeface="+mn-ea"/>
                <a:cs typeface="+mn-cs"/>
              </a:rPr>
              <a:t>uEMEP</a:t>
            </a:r>
            <a:endParaRPr kumimoji="0" lang="nb-NO" sz="1600"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charset="0"/>
                <a:ea typeface="+mn-ea"/>
                <a:cs typeface="+mn-cs"/>
              </a:rPr>
              <a:t>Milan region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400" b="0" i="0" u="none" strike="noStrike" kern="1200" cap="none" spc="0" normalizeH="0" baseline="0" noProof="0" dirty="0" err="1">
                <a:ln>
                  <a:noFill/>
                </a:ln>
                <a:solidFill>
                  <a:srgbClr val="FFFFFF"/>
                </a:solidFill>
                <a:effectLst/>
                <a:uLnTx/>
                <a:uFillTx/>
                <a:latin typeface="Arial" charset="0"/>
                <a:ea typeface="+mn-ea"/>
                <a:cs typeface="+mn-cs"/>
              </a:rPr>
              <a:t>Annual</a:t>
            </a:r>
            <a:r>
              <a:rPr kumimoji="0" lang="nb-NO" sz="1400" b="0" i="0" u="none" strike="noStrike" kern="1200" cap="none" spc="0" normalizeH="0" baseline="0" noProof="0" dirty="0">
                <a:ln>
                  <a:noFill/>
                </a:ln>
                <a:solidFill>
                  <a:srgbClr val="FFFFFF"/>
                </a:solidFill>
                <a:effectLst/>
                <a:uLnTx/>
                <a:uFillTx/>
                <a:latin typeface="Arial" charset="0"/>
                <a:ea typeface="+mn-ea"/>
                <a:cs typeface="+mn-cs"/>
              </a:rPr>
              <a:t> </a:t>
            </a:r>
            <a:r>
              <a:rPr kumimoji="0" lang="nb-NO" sz="1400" b="0" i="0" u="none" strike="noStrike" kern="1200" cap="none" spc="0" normalizeH="0" baseline="0" noProof="0" dirty="0" err="1">
                <a:ln>
                  <a:noFill/>
                </a:ln>
                <a:solidFill>
                  <a:srgbClr val="FFFFFF"/>
                </a:solidFill>
                <a:effectLst/>
                <a:uLnTx/>
                <a:uFillTx/>
                <a:latin typeface="Arial" charset="0"/>
                <a:ea typeface="+mn-ea"/>
                <a:cs typeface="+mn-cs"/>
              </a:rPr>
              <a:t>mean</a:t>
            </a:r>
            <a:r>
              <a:rPr kumimoji="0" lang="nb-NO" sz="1400" b="0" i="0" u="none" strike="noStrike" kern="1200" cap="none" spc="0" normalizeH="0" baseline="0" noProof="0" dirty="0">
                <a:ln>
                  <a:noFill/>
                </a:ln>
                <a:solidFill>
                  <a:srgbClr val="FFFFFF"/>
                </a:solidFill>
                <a:effectLst/>
                <a:uLnTx/>
                <a:uFillTx/>
                <a:latin typeface="Arial" charset="0"/>
                <a:ea typeface="+mn-ea"/>
                <a:cs typeface="+mn-cs"/>
              </a:rPr>
              <a:t> PM</a:t>
            </a:r>
            <a:r>
              <a:rPr kumimoji="0" lang="nb-NO" sz="1400" b="0" i="0" u="none" strike="noStrike" kern="1200" cap="none" spc="0" normalizeH="0" baseline="-25000" noProof="0" dirty="0">
                <a:ln>
                  <a:noFill/>
                </a:ln>
                <a:solidFill>
                  <a:srgbClr val="FFFFFF"/>
                </a:solidFill>
                <a:effectLst/>
                <a:uLnTx/>
                <a:uFillTx/>
                <a:latin typeface="Arial" charset="0"/>
                <a:ea typeface="+mn-ea"/>
                <a:cs typeface="+mn-cs"/>
              </a:rPr>
              <a:t>2.5</a:t>
            </a:r>
            <a:endParaRPr kumimoji="0" lang="nb-NO" sz="1400" b="0"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charset="0"/>
                <a:ea typeface="+mn-ea"/>
                <a:cs typeface="+mn-cs"/>
              </a:rPr>
              <a:t>Baseline scenario 2020</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 name="TextBox 9"/>
          <p:cNvSpPr txBox="1"/>
          <p:nvPr/>
        </p:nvSpPr>
        <p:spPr>
          <a:xfrm>
            <a:off x="11346989" y="4787692"/>
            <a:ext cx="436585" cy="241980"/>
          </a:xfrm>
          <a:prstGeom prst="rect">
            <a:avLst/>
          </a:prstGeom>
          <a:noFill/>
        </p:spPr>
        <p:txBody>
          <a:bodyPr wrap="non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05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µ</a:t>
            </a:r>
            <a:r>
              <a:rPr kumimoji="0" lang="nb-NO" sz="105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g/m</a:t>
            </a:r>
            <a:r>
              <a:rPr kumimoji="0" lang="nb-NO" sz="1050" b="0" i="0" u="none" strike="noStrike" kern="1200" cap="none" spc="0" normalizeH="0" baseline="30000" noProof="0" dirty="0">
                <a:ln>
                  <a:noFill/>
                </a:ln>
                <a:solidFill>
                  <a:srgbClr val="000000">
                    <a:lumMod val="65000"/>
                    <a:lumOff val="35000"/>
                  </a:srgbClr>
                </a:solidFill>
                <a:effectLst/>
                <a:uLnTx/>
                <a:uFillTx/>
                <a:latin typeface="Arial" charset="0"/>
                <a:ea typeface="+mn-ea"/>
                <a:cs typeface="+mn-cs"/>
              </a:rPr>
              <a:t>3</a:t>
            </a:r>
            <a:endParaRPr kumimoji="0" lang="en-US" sz="1050" b="0" i="0" u="none" strike="noStrike" kern="1200" cap="none" spc="0" normalizeH="0" baseline="30000" noProof="0" dirty="0">
              <a:ln>
                <a:noFill/>
              </a:ln>
              <a:solidFill>
                <a:srgbClr val="000000">
                  <a:lumMod val="65000"/>
                  <a:lumOff val="35000"/>
                </a:srgbClr>
              </a:solidFill>
              <a:effectLst/>
              <a:uLnTx/>
              <a:uFillTx/>
              <a:latin typeface="Arial" charset="0"/>
              <a:ea typeface="+mn-ea"/>
              <a:cs typeface="+mn-cs"/>
            </a:endParaRPr>
          </a:p>
        </p:txBody>
      </p:sp>
      <p:pic>
        <p:nvPicPr>
          <p:cNvPr id="1032" name="Picture 8" descr="https://lh4.googleusercontent.com/4VQEM-HUYoPKOLh_yHN8dL5AgMJ20EBKUszKq8ZiYq2d8yqkINLyK1hUJA68VwNY8l6MF-hInA6DDuD6KWEOSfbY4L7C6Pbk3JU7war4nQEQhPMAG2hZuDYwrLedRzA5i_F6G9daqzE"/>
          <p:cNvPicPr>
            <a:picLocks noChangeAspect="1" noChangeArrowheads="1"/>
          </p:cNvPicPr>
          <p:nvPr/>
        </p:nvPicPr>
        <p:blipFill rotWithShape="1">
          <a:blip r:embed="rId5">
            <a:extLst>
              <a:ext uri="{28A0092B-C50C-407E-A947-70E740481C1C}">
                <a14:useLocalDpi xmlns:a14="http://schemas.microsoft.com/office/drawing/2010/main" val="0"/>
              </a:ext>
            </a:extLst>
          </a:blip>
          <a:srcRect t="7282"/>
          <a:stretch/>
        </p:blipFill>
        <p:spPr bwMode="auto">
          <a:xfrm>
            <a:off x="11377075" y="5059858"/>
            <a:ext cx="429509" cy="14456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E66B3A69-7DD1-4989-AB98-C0992730B44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8" name="TextBox 7">
            <a:extLst>
              <a:ext uri="{FF2B5EF4-FFF2-40B4-BE49-F238E27FC236}">
                <a16:creationId xmlns:a16="http://schemas.microsoft.com/office/drawing/2014/main" id="{ED3F7C9F-5CDF-4642-A24E-E8FFB2E1FA27}"/>
              </a:ext>
            </a:extLst>
          </p:cNvPr>
          <p:cNvSpPr txBox="1"/>
          <p:nvPr/>
        </p:nvSpPr>
        <p:spPr>
          <a:xfrm>
            <a:off x="0" y="6723897"/>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24548925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1831568" y="3337187"/>
            <a:ext cx="4999886" cy="369332"/>
          </a:xfrm>
        </p:spPr>
        <p:txBody>
          <a:bodyPr/>
          <a:lstStyle/>
          <a:p>
            <a:r>
              <a:rPr lang="en-GB" sz="2400" dirty="0"/>
              <a:t>Calculations at station sites</a:t>
            </a:r>
            <a:endParaRPr lang="en-GB" dirty="0">
              <a:solidFill>
                <a:srgbClr val="FF0000"/>
              </a:solidFill>
            </a:endParaRPr>
          </a:p>
        </p:txBody>
      </p:sp>
      <p:pic>
        <p:nvPicPr>
          <p:cNvPr id="1026" name="Picture 2" descr="Norges målenettverk for luftkvalitet">
            <a:extLst>
              <a:ext uri="{FF2B5EF4-FFF2-40B4-BE49-F238E27FC236}">
                <a16:creationId xmlns:a16="http://schemas.microsoft.com/office/drawing/2014/main" id="{830DADF6-B7AF-49D0-A8F4-08EE30C5E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587" y="2627610"/>
            <a:ext cx="2173236" cy="16940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C3F2-4F02-4F3C-AEF0-B232BC2147BA}"/>
              </a:ext>
            </a:extLst>
          </p:cNvPr>
          <p:cNvPicPr>
            <a:picLocks noChangeAspect="1"/>
          </p:cNvPicPr>
          <p:nvPr/>
        </p:nvPicPr>
        <p:blipFill rotWithShape="1">
          <a:blip r:embed="rId3"/>
          <a:srcRect l="11412" r="5073"/>
          <a:stretch/>
        </p:blipFill>
        <p:spPr>
          <a:xfrm>
            <a:off x="8760541" y="2627609"/>
            <a:ext cx="2173236" cy="1694097"/>
          </a:xfrm>
          <a:prstGeom prst="rect">
            <a:avLst/>
          </a:prstGeom>
        </p:spPr>
      </p:pic>
      <p:pic>
        <p:nvPicPr>
          <p:cNvPr id="5" name="Picture 2">
            <a:extLst>
              <a:ext uri="{FF2B5EF4-FFF2-40B4-BE49-F238E27FC236}">
                <a16:creationId xmlns:a16="http://schemas.microsoft.com/office/drawing/2014/main" id="{3A7899CB-CF87-4165-A8AE-DFCF733CD4E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6" name="TextBox 5">
            <a:extLst>
              <a:ext uri="{FF2B5EF4-FFF2-40B4-BE49-F238E27FC236}">
                <a16:creationId xmlns:a16="http://schemas.microsoft.com/office/drawing/2014/main" id="{99CF15E0-8999-4215-8501-598311BE5C7D}"/>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35021750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5BDA2B9-D189-43DE-B336-CC27E9ACED9E}"/>
              </a:ext>
            </a:extLst>
          </p:cNvPr>
          <p:cNvPicPr>
            <a:picLocks noChangeAspect="1"/>
          </p:cNvPicPr>
          <p:nvPr/>
        </p:nvPicPr>
        <p:blipFill rotWithShape="1">
          <a:blip r:embed="rId2"/>
          <a:srcRect l="7585" t="2472" r="6241" b="5699"/>
          <a:stretch/>
        </p:blipFill>
        <p:spPr>
          <a:xfrm>
            <a:off x="6858000" y="825887"/>
            <a:ext cx="5009538" cy="5876574"/>
          </a:xfrm>
          <a:prstGeom prst="rect">
            <a:avLst/>
          </a:prstGeom>
        </p:spPr>
      </p:pic>
      <p:sp>
        <p:nvSpPr>
          <p:cNvPr id="2" name="Content Placeholder 1">
            <a:extLst>
              <a:ext uri="{FF2B5EF4-FFF2-40B4-BE49-F238E27FC236}">
                <a16:creationId xmlns:a16="http://schemas.microsoft.com/office/drawing/2014/main" id="{1A25825D-1857-40D1-B033-BEA872B495C4}"/>
              </a:ext>
            </a:extLst>
          </p:cNvPr>
          <p:cNvSpPr>
            <a:spLocks noGrp="1"/>
          </p:cNvSpPr>
          <p:nvPr>
            <p:ph idx="1"/>
          </p:nvPr>
        </p:nvSpPr>
        <p:spPr>
          <a:xfrm>
            <a:off x="470384" y="1222166"/>
            <a:ext cx="5779691" cy="5247805"/>
          </a:xfrm>
        </p:spPr>
        <p:txBody>
          <a:bodyPr/>
          <a:lstStyle/>
          <a:p>
            <a:r>
              <a:rPr lang="en-GB" sz="1600" dirty="0"/>
              <a:t>Comparison of modelled and observed concentrations at all Airbase sites for the reference year 2015</a:t>
            </a:r>
          </a:p>
          <a:p>
            <a:pPr lvl="1"/>
            <a:r>
              <a:rPr lang="en-GB" sz="1600" dirty="0"/>
              <a:t>Station bias for pollutants presented here:</a:t>
            </a:r>
          </a:p>
          <a:p>
            <a:pPr lvl="2"/>
            <a:r>
              <a:rPr lang="en-GB" sz="1400" dirty="0"/>
              <a:t>NO</a:t>
            </a:r>
            <a:r>
              <a:rPr lang="en-GB" sz="1400" baseline="-25000" dirty="0"/>
              <a:t>2</a:t>
            </a:r>
            <a:r>
              <a:rPr lang="en-GB" sz="1400" dirty="0"/>
              <a:t> = -23%</a:t>
            </a:r>
          </a:p>
          <a:p>
            <a:pPr lvl="2"/>
            <a:r>
              <a:rPr lang="en-GB" sz="1400" dirty="0"/>
              <a:t>PM</a:t>
            </a:r>
            <a:r>
              <a:rPr lang="en-GB" sz="1400" baseline="-25000" dirty="0"/>
              <a:t>2.5</a:t>
            </a:r>
            <a:r>
              <a:rPr lang="en-GB" sz="1400" dirty="0"/>
              <a:t> = -19%</a:t>
            </a:r>
          </a:p>
          <a:p>
            <a:pPr lvl="2"/>
            <a:r>
              <a:rPr lang="en-GB" sz="1400" dirty="0"/>
              <a:t>SOMO35 = +1% </a:t>
            </a:r>
          </a:p>
          <a:p>
            <a:pPr lvl="2"/>
            <a:r>
              <a:rPr lang="en-GB" sz="1400" dirty="0" err="1"/>
              <a:t>BaP</a:t>
            </a:r>
            <a:r>
              <a:rPr lang="en-GB" sz="1400" dirty="0"/>
              <a:t> = +11%</a:t>
            </a:r>
          </a:p>
          <a:p>
            <a:pPr lvl="1"/>
            <a:r>
              <a:rPr lang="en-GB" sz="1600" dirty="0"/>
              <a:t>Bias for other pollutants calculated:</a:t>
            </a:r>
          </a:p>
          <a:p>
            <a:pPr lvl="2"/>
            <a:r>
              <a:rPr lang="en-GB" sz="1400" dirty="0"/>
              <a:t>PM</a:t>
            </a:r>
            <a:r>
              <a:rPr lang="en-GB" sz="1400" baseline="-25000" dirty="0"/>
              <a:t>10</a:t>
            </a:r>
            <a:r>
              <a:rPr lang="en-GB" sz="1400" dirty="0"/>
              <a:t> = -33%</a:t>
            </a:r>
          </a:p>
          <a:p>
            <a:pPr lvl="2"/>
            <a:r>
              <a:rPr lang="en-GB" sz="1400" dirty="0"/>
              <a:t>CO = -44%</a:t>
            </a:r>
          </a:p>
          <a:p>
            <a:pPr lvl="2"/>
            <a:r>
              <a:rPr lang="en-GB" sz="1400" dirty="0"/>
              <a:t>Benzene = -53%</a:t>
            </a:r>
          </a:p>
          <a:p>
            <a:pPr lvl="2"/>
            <a:r>
              <a:rPr lang="en-GB" sz="1400" dirty="0"/>
              <a:t>SO</a:t>
            </a:r>
            <a:r>
              <a:rPr lang="en-GB" sz="1400" baseline="-25000" dirty="0"/>
              <a:t>2</a:t>
            </a:r>
            <a:r>
              <a:rPr lang="en-GB" sz="1400" dirty="0"/>
              <a:t> = -26%</a:t>
            </a:r>
          </a:p>
          <a:p>
            <a:pPr lvl="2"/>
            <a:r>
              <a:rPr lang="en-GB" sz="1400" dirty="0"/>
              <a:t>O</a:t>
            </a:r>
            <a:r>
              <a:rPr lang="en-GB" sz="1400" baseline="-25000" dirty="0"/>
              <a:t>3</a:t>
            </a:r>
            <a:r>
              <a:rPr lang="en-GB" sz="1400" dirty="0"/>
              <a:t> 26</a:t>
            </a:r>
            <a:r>
              <a:rPr lang="en-GB" sz="1400" baseline="30000" dirty="0"/>
              <a:t>th</a:t>
            </a:r>
            <a:r>
              <a:rPr lang="en-GB" sz="1400" dirty="0"/>
              <a:t> </a:t>
            </a:r>
            <a:r>
              <a:rPr lang="en-GB" sz="1400" dirty="0" err="1"/>
              <a:t>daymax</a:t>
            </a:r>
            <a:r>
              <a:rPr lang="en-GB" sz="1400" dirty="0"/>
              <a:t> = -23%</a:t>
            </a:r>
            <a:r>
              <a:rPr lang="en-GB" sz="1600" dirty="0"/>
              <a:t> </a:t>
            </a:r>
          </a:p>
          <a:p>
            <a:r>
              <a:rPr lang="en-GB" sz="1600" dirty="0"/>
              <a:t>Significant negative bias for a number of pollutants</a:t>
            </a:r>
          </a:p>
          <a:p>
            <a:r>
              <a:rPr lang="en-GB" sz="1600" dirty="0"/>
              <a:t>Impact of model/emission bias on the scenario calculations is addressed with a bias adjustment for NO</a:t>
            </a:r>
            <a:r>
              <a:rPr lang="en-GB" sz="1600" baseline="-25000" dirty="0"/>
              <a:t>2</a:t>
            </a:r>
            <a:r>
              <a:rPr lang="en-GB" sz="1600" dirty="0"/>
              <a:t> and PM</a:t>
            </a:r>
            <a:r>
              <a:rPr lang="en-GB" sz="1600" baseline="-25000" dirty="0"/>
              <a:t>2.5</a:t>
            </a:r>
            <a:r>
              <a:rPr lang="en-GB" sz="1600" dirty="0"/>
              <a:t> </a:t>
            </a:r>
          </a:p>
        </p:txBody>
      </p:sp>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80326" y="251012"/>
            <a:ext cx="10033455" cy="369332"/>
          </a:xfrm>
        </p:spPr>
        <p:txBody>
          <a:bodyPr/>
          <a:lstStyle/>
          <a:p>
            <a:r>
              <a:rPr lang="en-GB" sz="2400" dirty="0"/>
              <a:t>Station calculations</a:t>
            </a:r>
            <a:endParaRPr lang="en-GB" dirty="0">
              <a:solidFill>
                <a:srgbClr val="FF0000"/>
              </a:solidFill>
            </a:endParaRPr>
          </a:p>
        </p:txBody>
      </p:sp>
      <p:sp>
        <p:nvSpPr>
          <p:cNvPr id="15" name="TextBox 14">
            <a:extLst>
              <a:ext uri="{FF2B5EF4-FFF2-40B4-BE49-F238E27FC236}">
                <a16:creationId xmlns:a16="http://schemas.microsoft.com/office/drawing/2014/main" id="{36601175-94C2-410E-AC8F-57C6968124ED}"/>
              </a:ext>
            </a:extLst>
          </p:cNvPr>
          <p:cNvSpPr txBox="1"/>
          <p:nvPr/>
        </p:nvSpPr>
        <p:spPr>
          <a:xfrm>
            <a:off x="10020421" y="5662781"/>
            <a:ext cx="1652927" cy="738664"/>
          </a:xfrm>
          <a:prstGeom prst="rect">
            <a:avLst/>
          </a:prstGeom>
          <a:noFill/>
        </p:spPr>
        <p:txBody>
          <a:bodyPr wrap="square">
            <a:spAutoFit/>
          </a:bodyPr>
          <a:lstStyle/>
          <a:p>
            <a:r>
              <a:rPr lang="en-GB" sz="1400" dirty="0"/>
              <a:t>NO</a:t>
            </a:r>
            <a:r>
              <a:rPr lang="en-GB" sz="1400" baseline="-25000" dirty="0"/>
              <a:t>2</a:t>
            </a:r>
            <a:r>
              <a:rPr lang="en-GB" sz="1400" dirty="0"/>
              <a:t> annual mean concentrations 2015 EU27</a:t>
            </a:r>
            <a:endParaRPr lang="nb-NO" sz="1400" dirty="0"/>
          </a:p>
        </p:txBody>
      </p:sp>
      <p:pic>
        <p:nvPicPr>
          <p:cNvPr id="6" name="Picture 2">
            <a:extLst>
              <a:ext uri="{FF2B5EF4-FFF2-40B4-BE49-F238E27FC236}">
                <a16:creationId xmlns:a16="http://schemas.microsoft.com/office/drawing/2014/main" id="{D16EBFC1-3C79-47D1-8E9F-26E9EB06AE8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7" name="TextBox 6">
            <a:extLst>
              <a:ext uri="{FF2B5EF4-FFF2-40B4-BE49-F238E27FC236}">
                <a16:creationId xmlns:a16="http://schemas.microsoft.com/office/drawing/2014/main" id="{E2ECAD3B-C08E-49CE-8003-96883D6D2602}"/>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39689551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4B88B-3230-494D-B95C-0C5BE006F60C}"/>
              </a:ext>
            </a:extLst>
          </p:cNvPr>
          <p:cNvPicPr>
            <a:picLocks noChangeAspect="1"/>
          </p:cNvPicPr>
          <p:nvPr/>
        </p:nvPicPr>
        <p:blipFill>
          <a:blip r:embed="rId2"/>
          <a:stretch>
            <a:fillRect/>
          </a:stretch>
        </p:blipFill>
        <p:spPr>
          <a:xfrm>
            <a:off x="3221047" y="1327560"/>
            <a:ext cx="8832357" cy="4763565"/>
          </a:xfrm>
          <a:prstGeom prst="rect">
            <a:avLst/>
          </a:prstGeom>
        </p:spPr>
      </p:pic>
      <p:sp>
        <p:nvSpPr>
          <p:cNvPr id="2" name="Content Placeholder 1">
            <a:extLst>
              <a:ext uri="{FF2B5EF4-FFF2-40B4-BE49-F238E27FC236}">
                <a16:creationId xmlns:a16="http://schemas.microsoft.com/office/drawing/2014/main" id="{1A25825D-1857-40D1-B033-BEA872B495C4}"/>
              </a:ext>
            </a:extLst>
          </p:cNvPr>
          <p:cNvSpPr>
            <a:spLocks noGrp="1"/>
          </p:cNvSpPr>
          <p:nvPr>
            <p:ph idx="1"/>
          </p:nvPr>
        </p:nvSpPr>
        <p:spPr>
          <a:xfrm>
            <a:off x="380326" y="1086627"/>
            <a:ext cx="2840721" cy="5292075"/>
          </a:xfrm>
        </p:spPr>
        <p:txBody>
          <a:bodyPr/>
          <a:lstStyle/>
          <a:p>
            <a:r>
              <a:rPr lang="en-GB" sz="1600" dirty="0"/>
              <a:t>Bias in 2015 reference calculation is clearly seen </a:t>
            </a:r>
          </a:p>
          <a:p>
            <a:r>
              <a:rPr lang="en-GB" sz="1600" dirty="0"/>
              <a:t>In 2020 1% of Airbase measurement stations were in exceedance </a:t>
            </a:r>
            <a:r>
              <a:rPr lang="en-GB" sz="1600" dirty="0">
                <a:solidFill>
                  <a:schemeClr val="tx1"/>
                </a:solidFill>
              </a:rPr>
              <a:t>&gt; 25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a:p>
            <a:r>
              <a:rPr lang="en-GB" sz="1600" dirty="0"/>
              <a:t>In 2030 few </a:t>
            </a:r>
            <a:r>
              <a:rPr lang="en-GB" sz="1600" dirty="0">
                <a:solidFill>
                  <a:schemeClr val="tx1"/>
                </a:solidFill>
              </a:rPr>
              <a:t>exceedances &gt; 15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a:p>
            <a:r>
              <a:rPr lang="en-GB" sz="1600" dirty="0">
                <a:solidFill>
                  <a:schemeClr val="tx1"/>
                </a:solidFill>
              </a:rPr>
              <a:t>In 2050 few exceedances &gt; 10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a:p>
            <a:r>
              <a:rPr lang="en-GB" sz="1600" dirty="0">
                <a:solidFill>
                  <a:schemeClr val="tx1"/>
                </a:solidFill>
              </a:rPr>
              <a:t>In 2030 and 2050 significant exceedances &gt; 5 </a:t>
            </a:r>
            <a:r>
              <a:rPr kumimoji="0" lang="nb-NO"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µ</a:t>
            </a:r>
            <a:r>
              <a:rPr kumimoji="0" lang="nb-NO" sz="1600" b="0" i="0" u="none" strike="noStrike" kern="1200" cap="none" spc="0" normalizeH="0" baseline="0" noProof="0" dirty="0">
                <a:ln>
                  <a:noFill/>
                </a:ln>
                <a:solidFill>
                  <a:schemeClr val="tx1"/>
                </a:solidFill>
                <a:effectLst/>
                <a:uLnTx/>
                <a:uFillTx/>
                <a:latin typeface="Arial" charset="0"/>
                <a:ea typeface="+mn-ea"/>
                <a:cs typeface="+mn-cs"/>
              </a:rPr>
              <a:t>g/m</a:t>
            </a:r>
            <a:r>
              <a:rPr kumimoji="0" lang="nb-NO" sz="1600" b="0" i="0" u="none" strike="noStrike" kern="1200" cap="none" spc="0" normalizeH="0" baseline="30000" noProof="0" dirty="0">
                <a:ln>
                  <a:noFill/>
                </a:ln>
                <a:solidFill>
                  <a:schemeClr val="tx1"/>
                </a:solidFill>
                <a:effectLst/>
                <a:uLnTx/>
                <a:uFillTx/>
                <a:latin typeface="Arial" charset="0"/>
                <a:ea typeface="+mn-ea"/>
                <a:cs typeface="+mn-cs"/>
              </a:rPr>
              <a:t>3</a:t>
            </a:r>
            <a:endParaRPr kumimoji="0" lang="en-US" sz="1600" b="0" i="0" u="none" strike="noStrike" kern="1200" cap="none" spc="0" normalizeH="0" baseline="30000" noProof="0" dirty="0">
              <a:ln>
                <a:noFill/>
              </a:ln>
              <a:solidFill>
                <a:schemeClr val="tx1"/>
              </a:solidFill>
              <a:effectLst/>
              <a:uLnTx/>
              <a:uFillTx/>
              <a:latin typeface="Arial" charset="0"/>
              <a:ea typeface="+mn-ea"/>
              <a:cs typeface="+mn-cs"/>
            </a:endParaRPr>
          </a:p>
          <a:p>
            <a:r>
              <a:rPr lang="en-GB" sz="1600" dirty="0"/>
              <a:t>The one persistent exceedance in 2030 and 2050 is a traffic site in Stockholm (non-exhaust emissions)</a:t>
            </a:r>
          </a:p>
          <a:p>
            <a:r>
              <a:rPr lang="en-GB" sz="1600" dirty="0"/>
              <a:t>Some difference between baseline and MFR</a:t>
            </a:r>
          </a:p>
        </p:txBody>
      </p:sp>
      <p:sp>
        <p:nvSpPr>
          <p:cNvPr id="3" name="Title 2">
            <a:extLst>
              <a:ext uri="{FF2B5EF4-FFF2-40B4-BE49-F238E27FC236}">
                <a16:creationId xmlns:a16="http://schemas.microsoft.com/office/drawing/2014/main" id="{6F23D095-6B05-4F85-AEB6-1D0FD56555BE}"/>
              </a:ext>
            </a:extLst>
          </p:cNvPr>
          <p:cNvSpPr>
            <a:spLocks noGrp="1"/>
          </p:cNvSpPr>
          <p:nvPr>
            <p:ph type="title"/>
          </p:nvPr>
        </p:nvSpPr>
        <p:spPr>
          <a:xfrm>
            <a:off x="380326" y="251012"/>
            <a:ext cx="10033455" cy="369332"/>
          </a:xfrm>
        </p:spPr>
        <p:txBody>
          <a:bodyPr/>
          <a:lstStyle/>
          <a:p>
            <a:r>
              <a:rPr lang="en-GB" sz="2400" dirty="0"/>
              <a:t>Station exceedances PM</a:t>
            </a:r>
            <a:r>
              <a:rPr lang="en-GB" sz="2400" baseline="-25000" dirty="0"/>
              <a:t>2.5</a:t>
            </a:r>
            <a:endParaRPr lang="en-GB" sz="2400" baseline="-25000" dirty="0">
              <a:solidFill>
                <a:srgbClr val="FF0000"/>
              </a:solidFill>
            </a:endParaRPr>
          </a:p>
        </p:txBody>
      </p:sp>
      <p:sp>
        <p:nvSpPr>
          <p:cNvPr id="8" name="Left Brace 7">
            <a:extLst>
              <a:ext uri="{FF2B5EF4-FFF2-40B4-BE49-F238E27FC236}">
                <a16:creationId xmlns:a16="http://schemas.microsoft.com/office/drawing/2014/main" id="{EF0E55B3-AAF1-4DE3-A044-27DD6190354B}"/>
              </a:ext>
            </a:extLst>
          </p:cNvPr>
          <p:cNvSpPr/>
          <p:nvPr/>
        </p:nvSpPr>
        <p:spPr bwMode="auto">
          <a:xfrm rot="16200000">
            <a:off x="4277575" y="5623023"/>
            <a:ext cx="153421" cy="812993"/>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13B40FC8-EB96-4E1A-B1E4-3A43AFAB5A9E}"/>
              </a:ext>
            </a:extLst>
          </p:cNvPr>
          <p:cNvSpPr txBox="1"/>
          <p:nvPr/>
        </p:nvSpPr>
        <p:spPr>
          <a:xfrm>
            <a:off x="3965125" y="6106230"/>
            <a:ext cx="795657" cy="442035"/>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Reference</a:t>
            </a:r>
          </a:p>
          <a:p>
            <a:pPr algn="ctr"/>
            <a:r>
              <a:rPr lang="nb-NO" sz="1200" dirty="0" err="1">
                <a:solidFill>
                  <a:schemeClr val="tx1">
                    <a:lumMod val="50000"/>
                    <a:lumOff val="50000"/>
                  </a:schemeClr>
                </a:solidFill>
              </a:rPr>
              <a:t>calculation</a:t>
            </a:r>
            <a:endParaRPr lang="nb-NO" sz="1200" dirty="0">
              <a:solidFill>
                <a:schemeClr val="tx1">
                  <a:lumMod val="50000"/>
                  <a:lumOff val="50000"/>
                </a:schemeClr>
              </a:solidFill>
            </a:endParaRPr>
          </a:p>
        </p:txBody>
      </p:sp>
      <p:sp>
        <p:nvSpPr>
          <p:cNvPr id="9" name="Left Brace 8">
            <a:extLst>
              <a:ext uri="{FF2B5EF4-FFF2-40B4-BE49-F238E27FC236}">
                <a16:creationId xmlns:a16="http://schemas.microsoft.com/office/drawing/2014/main" id="{AFAF47A7-D3AA-4049-8DE1-D769407E7CF9}"/>
              </a:ext>
            </a:extLst>
          </p:cNvPr>
          <p:cNvSpPr/>
          <p:nvPr/>
        </p:nvSpPr>
        <p:spPr bwMode="auto">
          <a:xfrm rot="16200000">
            <a:off x="7054723" y="4758675"/>
            <a:ext cx="153421" cy="2554283"/>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90CC1779-4450-452E-BBB0-42044AF35941}"/>
              </a:ext>
            </a:extLst>
          </p:cNvPr>
          <p:cNvSpPr txBox="1"/>
          <p:nvPr/>
        </p:nvSpPr>
        <p:spPr>
          <a:xfrm>
            <a:off x="6925163" y="6127632"/>
            <a:ext cx="412540" cy="257369"/>
          </a:xfrm>
          <a:prstGeom prst="rect">
            <a:avLst/>
          </a:prstGeom>
          <a:noFill/>
        </p:spPr>
        <p:txBody>
          <a:bodyPr wrap="none" lIns="36000" tIns="36000" rIns="36000" bIns="36000" rtlCol="0">
            <a:spAutoFit/>
          </a:bodyPr>
          <a:lstStyle/>
          <a:p>
            <a:pPr algn="ctr"/>
            <a:r>
              <a:rPr lang="nb-NO" sz="1200" dirty="0">
                <a:solidFill>
                  <a:schemeClr val="tx1">
                    <a:lumMod val="50000"/>
                    <a:lumOff val="50000"/>
                  </a:schemeClr>
                </a:solidFill>
              </a:rPr>
              <a:t>2030</a:t>
            </a:r>
          </a:p>
        </p:txBody>
      </p:sp>
      <p:sp>
        <p:nvSpPr>
          <p:cNvPr id="11" name="Left Brace 10">
            <a:extLst>
              <a:ext uri="{FF2B5EF4-FFF2-40B4-BE49-F238E27FC236}">
                <a16:creationId xmlns:a16="http://schemas.microsoft.com/office/drawing/2014/main" id="{E731814C-B7F3-41CC-95D7-F08047B03332}"/>
              </a:ext>
            </a:extLst>
          </p:cNvPr>
          <p:cNvSpPr/>
          <p:nvPr/>
        </p:nvSpPr>
        <p:spPr bwMode="auto">
          <a:xfrm rot="16200000">
            <a:off x="10084928" y="4976482"/>
            <a:ext cx="153421" cy="2106070"/>
          </a:xfrm>
          <a:prstGeom prst="leftBrace">
            <a:avLst/>
          </a:prstGeom>
          <a:solidFill>
            <a:schemeClr val="bg1"/>
          </a:solidFill>
          <a:ln w="6350"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lvl="0" indent="0" algn="ctr" defTabSz="7620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TextBox 11">
            <a:extLst>
              <a:ext uri="{FF2B5EF4-FFF2-40B4-BE49-F238E27FC236}">
                <a16:creationId xmlns:a16="http://schemas.microsoft.com/office/drawing/2014/main" id="{3D1950AF-A022-4B88-98A7-5FDAB7C0C781}"/>
              </a:ext>
            </a:extLst>
          </p:cNvPr>
          <p:cNvSpPr txBox="1"/>
          <p:nvPr/>
        </p:nvSpPr>
        <p:spPr>
          <a:xfrm>
            <a:off x="9934918" y="6121334"/>
            <a:ext cx="478863" cy="257369"/>
          </a:xfrm>
          <a:prstGeom prst="rect">
            <a:avLst/>
          </a:prstGeom>
          <a:noFill/>
        </p:spPr>
        <p:txBody>
          <a:bodyPr wrap="square" lIns="36000" tIns="36000" rIns="36000" bIns="36000" rtlCol="0">
            <a:spAutoFit/>
          </a:bodyPr>
          <a:lstStyle/>
          <a:p>
            <a:pPr algn="ctr"/>
            <a:r>
              <a:rPr lang="nb-NO" sz="1200" dirty="0">
                <a:solidFill>
                  <a:schemeClr val="tx1">
                    <a:lumMod val="50000"/>
                    <a:lumOff val="50000"/>
                  </a:schemeClr>
                </a:solidFill>
              </a:rPr>
              <a:t>2050</a:t>
            </a:r>
          </a:p>
        </p:txBody>
      </p:sp>
      <p:pic>
        <p:nvPicPr>
          <p:cNvPr id="13" name="Picture 2">
            <a:extLst>
              <a:ext uri="{FF2B5EF4-FFF2-40B4-BE49-F238E27FC236}">
                <a16:creationId xmlns:a16="http://schemas.microsoft.com/office/drawing/2014/main" id="{048094F1-FFD1-4B93-A946-B432127D2B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4" t="28355"/>
          <a:stretch/>
        </p:blipFill>
        <p:spPr bwMode="auto">
          <a:xfrm>
            <a:off x="10889759" y="0"/>
            <a:ext cx="1302241" cy="1151432"/>
          </a:xfrm>
          <a:prstGeom prst="rect">
            <a:avLst/>
          </a:prstGeom>
          <a:solidFill>
            <a:schemeClr val="bg1"/>
          </a:solidFill>
        </p:spPr>
      </p:pic>
      <p:sp>
        <p:nvSpPr>
          <p:cNvPr id="14" name="TextBox 13">
            <a:extLst>
              <a:ext uri="{FF2B5EF4-FFF2-40B4-BE49-F238E27FC236}">
                <a16:creationId xmlns:a16="http://schemas.microsoft.com/office/drawing/2014/main" id="{FD426620-C29C-4A06-9CED-DD27FDA14B2A}"/>
              </a:ext>
            </a:extLst>
          </p:cNvPr>
          <p:cNvSpPr txBox="1"/>
          <p:nvPr/>
        </p:nvSpPr>
        <p:spPr>
          <a:xfrm>
            <a:off x="0" y="6717998"/>
            <a:ext cx="12192000" cy="134258"/>
          </a:xfrm>
          <a:prstGeom prst="rect">
            <a:avLst/>
          </a:prstGeom>
          <a:solidFill>
            <a:schemeClr val="bg1"/>
          </a:solidFill>
        </p:spPr>
        <p:txBody>
          <a:bodyPr wrap="square" lIns="36000" tIns="36000" rIns="36000" bIns="36000" rtlCol="0">
            <a:spAutoFit/>
          </a:bodyPr>
          <a:lstStyle/>
          <a:p>
            <a:r>
              <a:rPr lang="nb-NO" sz="400" dirty="0"/>
              <a:t>Norwegian </a:t>
            </a:r>
            <a:r>
              <a:rPr lang="nb-NO" sz="400" dirty="0" err="1"/>
              <a:t>Meteorological</a:t>
            </a:r>
            <a:r>
              <a:rPr lang="nb-NO" sz="400" dirty="0"/>
              <a:t> </a:t>
            </a:r>
            <a:r>
              <a:rPr lang="nb-NO" sz="400" dirty="0" err="1"/>
              <a:t>Institute</a:t>
            </a:r>
            <a:endParaRPr lang="nb-NO" sz="400" dirty="0"/>
          </a:p>
        </p:txBody>
      </p:sp>
    </p:spTree>
    <p:extLst>
      <p:ext uri="{BB962C8B-B14F-4D97-AF65-F5344CB8AC3E}">
        <p14:creationId xmlns:p14="http://schemas.microsoft.com/office/powerpoint/2010/main" val="448774325"/>
      </p:ext>
    </p:extLst>
  </p:cSld>
  <p:clrMapOvr>
    <a:masterClrMapping/>
  </p:clrMapOvr>
  <p:transition/>
</p:sld>
</file>

<file path=ppt/theme/theme1.xml><?xml version="1.0" encoding="utf-8"?>
<a:theme xmlns:a="http://schemas.openxmlformats.org/drawingml/2006/main" name="62_Ricardo Template UK-A4">
  <a:themeElements>
    <a:clrScheme name="Ricardo PowerPoint Colour Theme">
      <a:dk1>
        <a:srgbClr val="000000"/>
      </a:dk1>
      <a:lt1>
        <a:srgbClr val="FFFFFF"/>
      </a:lt1>
      <a:dk2>
        <a:srgbClr val="DC241F"/>
      </a:dk2>
      <a:lt2>
        <a:srgbClr val="000000"/>
      </a:lt2>
      <a:accent1>
        <a:srgbClr val="006BB7"/>
      </a:accent1>
      <a:accent2>
        <a:srgbClr val="A7A9AC"/>
      </a:accent2>
      <a:accent3>
        <a:srgbClr val="99CCFF"/>
      </a:accent3>
      <a:accent4>
        <a:srgbClr val="DDDDDD"/>
      </a:accent4>
      <a:accent5>
        <a:srgbClr val="00307E"/>
      </a:accent5>
      <a:accent6>
        <a:srgbClr val="808080"/>
      </a:accent6>
      <a:hlink>
        <a:srgbClr val="006BB7"/>
      </a:hlink>
      <a:folHlink>
        <a:srgbClr val="A7A9AC"/>
      </a:folHlink>
    </a:clrScheme>
    <a:fontScheme name="Ricardo Template UK-A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cap="flat" cmpd="sng" algn="ctr">
          <a:solidFill>
            <a:schemeClr val="accent2"/>
          </a:solidFill>
          <a:prstDash val="solid"/>
          <a:round/>
          <a:headEnd type="none" w="med" len="med"/>
          <a:tailEnd type="none" w="med" len="med"/>
        </a:ln>
        <a:effectLst/>
      </a:spPr>
      <a:bodyPr vert="horz" wrap="none" lIns="72000" tIns="72000" rIns="72000" bIns="72000" numCol="1" rtlCol="0"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accent2"/>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txDef>
      <a:spPr>
        <a:noFill/>
      </a:spPr>
      <a:bodyPr wrap="none" lIns="36000" tIns="36000" rIns="36000" bIns="36000" rtlCol="0">
        <a:spAutoFit/>
      </a:bodyPr>
      <a:lstStyle>
        <a:defPPr>
          <a:defRPr dirty="0" err="1" smtClean="0"/>
        </a:defPPr>
      </a:lstStyle>
    </a:txDef>
  </a:objectDefaults>
  <a:extraClrSchemeLst>
    <a:extraClrScheme>
      <a:clrScheme name="Ricardo PowerPoint Colour Theme">
        <a:dk1>
          <a:srgbClr val="000000"/>
        </a:dk1>
        <a:lt1>
          <a:srgbClr val="FFFFFF"/>
        </a:lt1>
        <a:dk2>
          <a:srgbClr val="DC241F"/>
        </a:dk2>
        <a:lt2>
          <a:srgbClr val="000000"/>
        </a:lt2>
        <a:accent1>
          <a:srgbClr val="006BB7"/>
        </a:accent1>
        <a:accent2>
          <a:srgbClr val="A7A9AC"/>
        </a:accent2>
        <a:accent3>
          <a:srgbClr val="99CCFF"/>
        </a:accent3>
        <a:accent4>
          <a:srgbClr val="DDDDDD"/>
        </a:accent4>
        <a:accent5>
          <a:srgbClr val="00307E"/>
        </a:accent5>
        <a:accent6>
          <a:srgbClr val="808080"/>
        </a:accent6>
        <a:hlink>
          <a:srgbClr val="006BB7"/>
        </a:hlink>
        <a:folHlink>
          <a:srgbClr val="A7A9AC"/>
        </a:folHlink>
      </a:clrScheme>
    </a:extraClrScheme>
  </a:extraClrSchemeLst>
  <a:custClrLst>
    <a:custClr name="Ricardo Logo Blue RGB(0, 107, 183)">
      <a:srgbClr val="006BB7"/>
    </a:custClr>
    <a:custClr name="Ricardo Logo Grey RGB(167, 169, 172)">
      <a:srgbClr val="A7A9AC"/>
    </a:custClr>
    <a:custClr name="Ricardo Light Blue RGB(153, 204, 255)">
      <a:srgbClr val="99CCFF"/>
    </a:custClr>
    <a:custClr name="Ricardo Light Grey RGB(221, 221, 221)">
      <a:srgbClr val="DDDDDD"/>
    </a:custClr>
    <a:custClr name="Ricardo Dark Blue RGB(0, 48, 126)">
      <a:srgbClr val="00307E"/>
    </a:custClr>
    <a:custClr name="Ricardo Dark Grey (50%) RGB(128, 128, 128)">
      <a:srgbClr val="808080"/>
    </a:custClr>
    <a:custClr name="Ricardo Off Blue RGB(89, 166, 213)">
      <a:srgbClr val="59A6D5"/>
    </a:custClr>
    <a:custClr name="Ricardo Grey (75%) RGB(192, 192, 192)">
      <a:srgbClr val="C0C0C0"/>
    </a:custClr>
    <a:custClr name="Ricardo Other Blue RGB(55, 111, 167)">
      <a:srgbClr val="376FA7"/>
    </a:custClr>
    <a:custClr name="Ricardo Grey (60%) RGB(150, 150, 150)">
      <a:srgbClr val="969696"/>
    </a:custClr>
    <a:custClr name="Black RGB(0, 0, 0)">
      <a:srgbClr val="000000"/>
    </a:custClr>
    <a:custClr name="White RGB(255, 255, 255)">
      <a:srgbClr val="FFFFFF"/>
    </a:custClr>
    <a:custClr name="Ricardo Red RGB(220, 36, 31)">
      <a:srgbClr val="DC241F"/>
    </a:custClr>
    <a:custClr name="Ricardo Orange RGB(228, 126, 0)">
      <a:srgbClr val="E47E00"/>
    </a:custClr>
    <a:custClr name="Ricardo Yellow RGB(250, 230, 0)">
      <a:srgbClr val="FAE600"/>
    </a:custClr>
    <a:custClr name="Ricardo Green RGB(153, 202, 60)">
      <a:srgbClr val="99CA3C"/>
    </a:custClr>
    <a:custClr name="Ricardo-AEA Green RGB(70, 156, 35)">
      <a:srgbClr val="469C23"/>
    </a:custClr>
    <a:custClr name="Ricardo Purple RGB(146, 73, 158)">
      <a:srgbClr val="92499E"/>
    </a:custClr>
    <a:custClr name="Ricardo Background Very Dark Grey RGB(77, 77, 79)">
      <a:srgbClr val="4D4D4F"/>
    </a:custClr>
  </a:custClrLst>
  <a:extLst>
    <a:ext uri="{05A4C25C-085E-4340-85A3-A5531E510DB2}">
      <thm15:themeFamily xmlns:thm15="http://schemas.microsoft.com/office/thememl/2012/main" name="ED15004_AAQD IA_KOM 0.1 210504" id="{7A51B41A-928E-4ADC-B065-4C8C64E11B7F}" vid="{1BA4181F-FED5-438F-BF45-20CFEEE4998E}"/>
    </a:ext>
  </a:extLst>
</a:theme>
</file>

<file path=ppt/theme/theme2.xml><?xml version="1.0" encoding="utf-8"?>
<a:theme xmlns:a="http://schemas.openxmlformats.org/drawingml/2006/main" name="63_Ricardo Template UK-A4">
  <a:themeElements>
    <a:clrScheme name="Ricardo PowerPoint Colour Theme">
      <a:dk1>
        <a:srgbClr val="000000"/>
      </a:dk1>
      <a:lt1>
        <a:srgbClr val="FFFFFF"/>
      </a:lt1>
      <a:dk2>
        <a:srgbClr val="DC241F"/>
      </a:dk2>
      <a:lt2>
        <a:srgbClr val="000000"/>
      </a:lt2>
      <a:accent1>
        <a:srgbClr val="006BB7"/>
      </a:accent1>
      <a:accent2>
        <a:srgbClr val="A7A9AC"/>
      </a:accent2>
      <a:accent3>
        <a:srgbClr val="99CCFF"/>
      </a:accent3>
      <a:accent4>
        <a:srgbClr val="DDDDDD"/>
      </a:accent4>
      <a:accent5>
        <a:srgbClr val="00307E"/>
      </a:accent5>
      <a:accent6>
        <a:srgbClr val="808080"/>
      </a:accent6>
      <a:hlink>
        <a:srgbClr val="006BB7"/>
      </a:hlink>
      <a:folHlink>
        <a:srgbClr val="A7A9AC"/>
      </a:folHlink>
    </a:clrScheme>
    <a:fontScheme name="Ricardo Template UK-A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cap="flat" cmpd="sng" algn="ctr">
          <a:solidFill>
            <a:schemeClr val="accent2"/>
          </a:solidFill>
          <a:prstDash val="solid"/>
          <a:round/>
          <a:headEnd type="none" w="med" len="med"/>
          <a:tailEnd type="none" w="med" len="med"/>
        </a:ln>
        <a:effectLst/>
      </a:spPr>
      <a:bodyPr vert="horz" wrap="none" lIns="72000" tIns="72000" rIns="72000" bIns="72000" numCol="1" rtlCol="0"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accent2"/>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txDef>
      <a:spPr>
        <a:noFill/>
      </a:spPr>
      <a:bodyPr wrap="none" lIns="36000" tIns="36000" rIns="36000" bIns="36000" rtlCol="0">
        <a:spAutoFit/>
      </a:bodyPr>
      <a:lstStyle>
        <a:defPPr>
          <a:defRPr dirty="0" err="1" smtClean="0"/>
        </a:defPPr>
      </a:lstStyle>
    </a:txDef>
  </a:objectDefaults>
  <a:extraClrSchemeLst>
    <a:extraClrScheme>
      <a:clrScheme name="Ricardo PowerPoint Colour Theme">
        <a:dk1>
          <a:srgbClr val="000000"/>
        </a:dk1>
        <a:lt1>
          <a:srgbClr val="FFFFFF"/>
        </a:lt1>
        <a:dk2>
          <a:srgbClr val="DC241F"/>
        </a:dk2>
        <a:lt2>
          <a:srgbClr val="000000"/>
        </a:lt2>
        <a:accent1>
          <a:srgbClr val="006BB7"/>
        </a:accent1>
        <a:accent2>
          <a:srgbClr val="A7A9AC"/>
        </a:accent2>
        <a:accent3>
          <a:srgbClr val="99CCFF"/>
        </a:accent3>
        <a:accent4>
          <a:srgbClr val="DDDDDD"/>
        </a:accent4>
        <a:accent5>
          <a:srgbClr val="00307E"/>
        </a:accent5>
        <a:accent6>
          <a:srgbClr val="808080"/>
        </a:accent6>
        <a:hlink>
          <a:srgbClr val="006BB7"/>
        </a:hlink>
        <a:folHlink>
          <a:srgbClr val="A7A9AC"/>
        </a:folHlink>
      </a:clrScheme>
    </a:extraClrScheme>
  </a:extraClrSchemeLst>
  <a:custClrLst>
    <a:custClr name="Ricardo Logo Blue RGB(0, 107, 183)">
      <a:srgbClr val="006BB7"/>
    </a:custClr>
    <a:custClr name="Ricardo Logo Grey RGB(167, 169, 172)">
      <a:srgbClr val="A7A9AC"/>
    </a:custClr>
    <a:custClr name="Ricardo Light Blue RGB(153, 204, 255)">
      <a:srgbClr val="99CCFF"/>
    </a:custClr>
    <a:custClr name="Ricardo Light Grey RGB(221, 221, 221)">
      <a:srgbClr val="DDDDDD"/>
    </a:custClr>
    <a:custClr name="Ricardo Dark Blue RGB(0, 48, 126)">
      <a:srgbClr val="00307E"/>
    </a:custClr>
    <a:custClr name="Ricardo Dark Grey (50%) RGB(128, 128, 128)">
      <a:srgbClr val="808080"/>
    </a:custClr>
    <a:custClr name="Ricardo Off Blue RGB(89, 166, 213)">
      <a:srgbClr val="59A6D5"/>
    </a:custClr>
    <a:custClr name="Ricardo Grey (75%) RGB(192, 192, 192)">
      <a:srgbClr val="C0C0C0"/>
    </a:custClr>
    <a:custClr name="Ricardo Other Blue RGB(55, 111, 167)">
      <a:srgbClr val="376FA7"/>
    </a:custClr>
    <a:custClr name="Ricardo Grey (60%) RGB(150, 150, 150)">
      <a:srgbClr val="969696"/>
    </a:custClr>
    <a:custClr name="Black RGB(0, 0, 0)">
      <a:srgbClr val="000000"/>
    </a:custClr>
    <a:custClr name="White RGB(255, 255, 255)">
      <a:srgbClr val="FFFFFF"/>
    </a:custClr>
    <a:custClr name="Ricardo Red RGB(220, 36, 31)">
      <a:srgbClr val="DC241F"/>
    </a:custClr>
    <a:custClr name="Ricardo Orange RGB(228, 126, 0)">
      <a:srgbClr val="E47E00"/>
    </a:custClr>
    <a:custClr name="Ricardo Yellow RGB(250, 230, 0)">
      <a:srgbClr val="FAE600"/>
    </a:custClr>
    <a:custClr name="Ricardo Green RGB(153, 202, 60)">
      <a:srgbClr val="99CA3C"/>
    </a:custClr>
    <a:custClr name="Ricardo-AEA Green RGB(70, 156, 35)">
      <a:srgbClr val="469C23"/>
    </a:custClr>
    <a:custClr name="Ricardo Purple RGB(146, 73, 158)">
      <a:srgbClr val="92499E"/>
    </a:custClr>
    <a:custClr name="Ricardo Background Very Dark Grey RGB(77, 77, 79)">
      <a:srgbClr val="4D4D4F"/>
    </a:custClr>
  </a:custClrLst>
  <a:extLst>
    <a:ext uri="{05A4C25C-085E-4340-85A3-A5531E510DB2}">
      <thm15:themeFamily xmlns:thm15="http://schemas.microsoft.com/office/thememl/2012/main" name="ED15004_AAQD IA_KOM 0.1 210504" id="{7A51B41A-928E-4ADC-B065-4C8C64E11B7F}" vid="{1BA4181F-FED5-438F-BF45-20CFEEE4998E}"/>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5EB78593FE0B4CA555138CE94B5BC4" ma:contentTypeVersion="4" ma:contentTypeDescription="Create a new document." ma:contentTypeScope="" ma:versionID="a01f178fa91c3dc1b898af815623609d">
  <xsd:schema xmlns:xsd="http://www.w3.org/2001/XMLSchema" xmlns:xs="http://www.w3.org/2001/XMLSchema" xmlns:p="http://schemas.microsoft.com/office/2006/metadata/properties" xmlns:ns2="838f6d7a-39e3-4a88-afb8-594fc39f7458" targetNamespace="http://schemas.microsoft.com/office/2006/metadata/properties" ma:root="true" ma:fieldsID="29533f140c6946ec0e1a8373caaf4b11" ns2:_="">
    <xsd:import namespace="838f6d7a-39e3-4a88-afb8-594fc39f74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f6d7a-39e3-4a88-afb8-594fc39f74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1FF87431-2774-4E17-BE38-8A579357848D}">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63FC34F-B389-4CF9-857A-0AD613E514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f6d7a-39e3-4a88-afb8-594fc39f7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41872</TotalTime>
  <Words>2369</Words>
  <Application>Microsoft Office PowerPoint</Application>
  <PresentationFormat>Widescreen</PresentationFormat>
  <Paragraphs>379</Paragraphs>
  <Slides>38</Slides>
  <Notes>0</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Calibri Light</vt:lpstr>
      <vt:lpstr>Myriad Pro Light</vt:lpstr>
      <vt:lpstr>Narkisim</vt:lpstr>
      <vt:lpstr>Trebuchet MS</vt:lpstr>
      <vt:lpstr>62_Ricardo Template UK-A4</vt:lpstr>
      <vt:lpstr>63_Ricardo Template UK-A4</vt:lpstr>
      <vt:lpstr>Office Theme</vt:lpstr>
      <vt:lpstr>Application of EMEP/uEMEP for the AAQD review process</vt:lpstr>
      <vt:lpstr>  Content</vt:lpstr>
      <vt:lpstr>Preface</vt:lpstr>
      <vt:lpstr>  Background</vt:lpstr>
      <vt:lpstr>Emission trends and GAINS (all scenarios, including optimized cases)</vt:lpstr>
      <vt:lpstr>Modelling methodology</vt:lpstr>
      <vt:lpstr>Calculations at station sites</vt:lpstr>
      <vt:lpstr>Station calculations</vt:lpstr>
      <vt:lpstr>Station exceedances PM2.5</vt:lpstr>
      <vt:lpstr>Station exceedances NO2</vt:lpstr>
      <vt:lpstr>Station exceedances SOMO35 and BaP</vt:lpstr>
      <vt:lpstr>Mapping and exposure</vt:lpstr>
      <vt:lpstr>Explanation of the source contributions in EMEP and uEMEP</vt:lpstr>
      <vt:lpstr>EMEP: Baseline 2020 annual mean PM2.5</vt:lpstr>
      <vt:lpstr>uEMEP: Baseline 2020 annual mean PM2.5</vt:lpstr>
      <vt:lpstr>uEMEP: Baseline 2050 annual mean PM2.5</vt:lpstr>
      <vt:lpstr>Indicator 1 – air pollutant concentrations and exposure: Exposure and sources   EMEP: Baseline 2050 annual mean PM2.5</vt:lpstr>
      <vt:lpstr>Population exposure PM2.5</vt:lpstr>
      <vt:lpstr>PM2.5 maps for Baseline 2020 and 2050</vt:lpstr>
      <vt:lpstr>PM2.5 maps for Baseline 2020 and 2050</vt:lpstr>
      <vt:lpstr>BaP maps for Baseline 2020 and 2050</vt:lpstr>
      <vt:lpstr>SOMO35 maps for Baseline 2020 and 2050</vt:lpstr>
      <vt:lpstr>Baseline 2020 annual mean NO2</vt:lpstr>
      <vt:lpstr>Baseline 2050 annual mean NO2</vt:lpstr>
      <vt:lpstr>Population exposure NO2</vt:lpstr>
      <vt:lpstr>NO2 maps for Baseline 2020 and 2050</vt:lpstr>
      <vt:lpstr>NO2 maps for Baseline 2020 and 2050</vt:lpstr>
      <vt:lpstr>NO2 maps for Baseline 2020 and 2050</vt:lpstr>
      <vt:lpstr>Summary</vt:lpstr>
      <vt:lpstr>Achievability</vt:lpstr>
      <vt:lpstr>Additional slides not to be used</vt:lpstr>
      <vt:lpstr>Bias adjustment</vt:lpstr>
      <vt:lpstr>Bias adjustment NO2</vt:lpstr>
      <vt:lpstr>PM2.5 maps for Baseline 2020 and 2050</vt:lpstr>
      <vt:lpstr>PM2.5 maps for Baseline 2020 and 2050: bias corrected</vt:lpstr>
      <vt:lpstr>PM2.5 and PM10 maps of natural contributions from wind blown dust and sea salt</vt:lpstr>
      <vt:lpstr>Indicator 1 – air pollutant concentrations and exposure: station calculations</vt:lpstr>
      <vt:lpstr>Achievability</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Bruce Rolstad Denby</cp:lastModifiedBy>
  <cp:revision>375</cp:revision>
  <dcterms:created xsi:type="dcterms:W3CDTF">2019-08-09T12:06:42Z</dcterms:created>
  <dcterms:modified xsi:type="dcterms:W3CDTF">2022-05-05T09:10:52Z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0x010100945EB78593FE0B4CA555138CE94B5BC4</vt:lpwstr>
  </property>
</Properties>
</file>