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5"/>
  </p:notesMasterIdLst>
  <p:sldIdLst>
    <p:sldId id="268" r:id="rId5"/>
    <p:sldId id="287" r:id="rId6"/>
    <p:sldId id="291" r:id="rId7"/>
    <p:sldId id="294" r:id="rId8"/>
    <p:sldId id="295" r:id="rId9"/>
    <p:sldId id="290" r:id="rId10"/>
    <p:sldId id="293" r:id="rId11"/>
    <p:sldId id="280" r:id="rId12"/>
    <p:sldId id="288" r:id="rId13"/>
    <p:sldId id="261" r:id="rId14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C3B5E3-7D5F-48A5-92F3-B30008A3E436}">
          <p14:sldIdLst>
            <p14:sldId id="268"/>
            <p14:sldId id="287"/>
            <p14:sldId id="291"/>
            <p14:sldId id="294"/>
            <p14:sldId id="295"/>
            <p14:sldId id="290"/>
            <p14:sldId id="293"/>
            <p14:sldId id="280"/>
            <p14:sldId id="288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BA47"/>
    <a:srgbClr val="03699C"/>
    <a:srgbClr val="3E8EDE"/>
    <a:srgbClr val="318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0" autoAdjust="0"/>
    <p:restoredTop sz="67866" autoAdjust="0"/>
  </p:normalViewPr>
  <p:slideViewPr>
    <p:cSldViewPr snapToGrid="0">
      <p:cViewPr varScale="1">
        <p:scale>
          <a:sx n="64" d="100"/>
          <a:sy n="64" d="100"/>
        </p:scale>
        <p:origin x="810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17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6" d="100"/>
          <a:sy n="116" d="100"/>
        </p:scale>
        <p:origin x="238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zysztof Olendrzynski" userId="8a0ee02f-6147-42a0-bb2b-c1a119fb781f" providerId="ADAL" clId="{C50B4021-728A-41E0-9A1A-A43DB50D4BB0}"/>
    <pc:docChg chg="modSld sldOrd">
      <pc:chgData name="Krzysztof Olendrzynski" userId="8a0ee02f-6147-42a0-bb2b-c1a119fb781f" providerId="ADAL" clId="{C50B4021-728A-41E0-9A1A-A43DB50D4BB0}" dt="2022-05-03T06:32:11.477" v="1"/>
      <pc:docMkLst>
        <pc:docMk/>
      </pc:docMkLst>
      <pc:sldChg chg="ord">
        <pc:chgData name="Krzysztof Olendrzynski" userId="8a0ee02f-6147-42a0-bb2b-c1a119fb781f" providerId="ADAL" clId="{C50B4021-728A-41E0-9A1A-A43DB50D4BB0}" dt="2022-05-03T06:32:11.477" v="1"/>
        <pc:sldMkLst>
          <pc:docMk/>
          <pc:sldMk cId="2516680760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FDE8E-C9EA-4A43-8789-DFF19C510078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56F99-1514-4F4B-89CD-D1870C0081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61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4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4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74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58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51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15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95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56F99-1514-4F4B-89CD-D1870C00819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1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D928-F380-4601-AD43-0E98D99D11D7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6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C0DD-A185-4443-BCCA-5E9F4D0D420F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6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FC16-0253-4B9D-89AC-FA739B1FAA83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8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3BBB-18E5-42F3-94CB-D9CE76DA180C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5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D098-4274-470C-8D27-80197C2E0134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1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4B96-188E-47FA-9224-3FD0A7D2795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363B-1CB5-449C-A8AD-FBBB255CD7C3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7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D77-B134-4B65-B8AC-0929481CA0A3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9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8CD6-4DDA-4434-94B7-EFAFACCB3CFA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3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BA9F-0AF6-416C-91D8-81B461729525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2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77506-2003-428C-9FF9-84BFF5C2EE26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3ADEE-2C6D-4E91-B880-43FAC1AA632B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09506-28EA-4C19-A061-02E7C9DE0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9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5.wdp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21" Type="http://schemas.microsoft.com/office/2007/relationships/hdphoto" Target="../media/hdphoto9.wdp"/><Relationship Id="rId7" Type="http://schemas.microsoft.com/office/2007/relationships/hdphoto" Target="../media/hdphoto2.wdp"/><Relationship Id="rId12" Type="http://schemas.openxmlformats.org/officeDocument/2006/relationships/image" Target="../media/image6.png"/><Relationship Id="rId17" Type="http://schemas.microsoft.com/office/2007/relationships/hdphoto" Target="../media/hdphoto7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microsoft.com/office/2007/relationships/hdphoto" Target="../media/hdphoto6.wdp"/><Relationship Id="rId10" Type="http://schemas.openxmlformats.org/officeDocument/2006/relationships/image" Target="../media/image5.png"/><Relationship Id="rId19" Type="http://schemas.microsoft.com/office/2007/relationships/hdphoto" Target="../media/hdphoto8.wdp"/><Relationship Id="rId4" Type="http://schemas.openxmlformats.org/officeDocument/2006/relationships/image" Target="../media/image2.png"/><Relationship Id="rId9" Type="http://schemas.microsoft.com/office/2007/relationships/hdphoto" Target="../media/hdphoto3.wdp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5" Type="http://schemas.openxmlformats.org/officeDocument/2006/relationships/hyperlink" Target="http://www.unece.org/env/lrtap/welcome.html" TargetMode="External"/><Relationship Id="rId2" Type="http://schemas.openxmlformats.org/officeDocument/2006/relationships/notesSlide" Target="../notesSlides/notesSlide10.xml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24" Type="http://schemas.openxmlformats.org/officeDocument/2006/relationships/hyperlink" Target="mailto:krzysztof.olendrzynski@un.org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.png"/><Relationship Id="rId10" Type="http://schemas.microsoft.com/office/2007/relationships/hdphoto" Target="../media/hdphoto4.wdp"/><Relationship Id="rId19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Relationship Id="rId22" Type="http://schemas.microsoft.com/office/2007/relationships/hdphoto" Target="../media/hdphoto10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ce-wg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 txBox="1">
            <a:spLocks/>
          </p:cNvSpPr>
          <p:nvPr/>
        </p:nvSpPr>
        <p:spPr>
          <a:xfrm>
            <a:off x="413354" y="1881146"/>
            <a:ext cx="8086409" cy="3905606"/>
          </a:xfrm>
          <a:prstGeom prst="rect">
            <a:avLst/>
          </a:prstGeom>
        </p:spPr>
        <p:txBody>
          <a:bodyPr lIns="91440" tIns="45720" rIns="91440" bIns="4572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900" b="1" dirty="0">
                <a:latin typeface="Arial" panose="020B0604020202020204" pitchFamily="34" charset="0"/>
                <a:cs typeface="Arial" panose="020B0604020202020204" pitchFamily="34" charset="0"/>
              </a:rPr>
              <a:t>Recent developments under the Convention on Long-Range Transboundary Air Pollution: Gothenburg Protocol review and other activities </a:t>
            </a:r>
          </a:p>
          <a:p>
            <a:pPr algn="l"/>
            <a:endParaRPr lang="en-US" sz="5900" spc="50" dirty="0">
              <a:solidFill>
                <a:srgbClr val="5EBA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5900" spc="50" dirty="0">
                <a:latin typeface="Arial"/>
                <a:cs typeface="Arial"/>
              </a:rPr>
              <a:t>Krzysztof Olendrzynski, Carolin Sanz Noriega, Ketevan Kordzakhia</a:t>
            </a:r>
          </a:p>
          <a:p>
            <a:pPr algn="l"/>
            <a:r>
              <a:rPr lang="en-US" sz="5900" spc="50" dirty="0">
                <a:latin typeface="Arial" panose="020B0604020202020204" pitchFamily="34" charset="0"/>
                <a:cs typeface="Arial" panose="020B0604020202020204" pitchFamily="34" charset="0"/>
              </a:rPr>
              <a:t>UNECE secretariat of the Convention</a:t>
            </a:r>
          </a:p>
          <a:p>
            <a:pPr algn="l"/>
            <a:endParaRPr lang="en-US" sz="5900" spc="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5900" spc="50" dirty="0">
                <a:solidFill>
                  <a:srgbClr val="5EBA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5900" spc="50" baseline="30000" dirty="0">
                <a:solidFill>
                  <a:srgbClr val="5EBA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5900" spc="50" dirty="0">
                <a:solidFill>
                  <a:srgbClr val="5EBA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EMEP Task Force on Measurements and Modelling, online, 3-5 May 2022</a:t>
            </a:r>
          </a:p>
          <a:p>
            <a:pPr algn="l"/>
            <a:endParaRPr lang="en-US" sz="2400" spc="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13355" y="173074"/>
            <a:ext cx="1684358" cy="65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419100" y="31253"/>
            <a:ext cx="9153542" cy="6740276"/>
            <a:chOff x="419100" y="31253"/>
            <a:chExt cx="9153542" cy="6740276"/>
          </a:xfrm>
        </p:grpSpPr>
        <p:grpSp>
          <p:nvGrpSpPr>
            <p:cNvPr id="35" name="Group 34"/>
            <p:cNvGrpSpPr/>
            <p:nvPr/>
          </p:nvGrpSpPr>
          <p:grpSpPr>
            <a:xfrm>
              <a:off x="8802195" y="2137377"/>
              <a:ext cx="695939" cy="616803"/>
              <a:chOff x="8340556" y="2149731"/>
              <a:chExt cx="695939" cy="616803"/>
            </a:xfrm>
          </p:grpSpPr>
          <p:sp>
            <p:nvSpPr>
              <p:cNvPr id="82" name="Rectangle 81"/>
              <p:cNvSpPr/>
              <p:nvPr/>
            </p:nvSpPr>
            <p:spPr>
              <a:xfrm flipV="1">
                <a:off x="8340556" y="2149731"/>
                <a:ext cx="695939" cy="601597"/>
              </a:xfrm>
              <a:prstGeom prst="rect">
                <a:avLst/>
              </a:prstGeom>
              <a:solidFill>
                <a:srgbClr val="174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100000"/>
                        </a14:imgEffect>
                        <a14:imgEffect>
                          <a14:colorTemperature colorTemp="11500"/>
                        </a14:imgEffect>
                        <a14:imgEffect>
                          <a14:saturation sat="0"/>
                        </a14:imgEffect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57310" y="2161712"/>
                <a:ext cx="667056" cy="604822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419100" y="31253"/>
              <a:ext cx="9077296" cy="1497885"/>
              <a:chOff x="419100" y="-11877"/>
              <a:chExt cx="9077296" cy="1497885"/>
            </a:xfrm>
          </p:grpSpPr>
          <p:sp>
            <p:nvSpPr>
              <p:cNvPr id="79" name="Rectangle 78"/>
              <p:cNvSpPr/>
              <p:nvPr/>
            </p:nvSpPr>
            <p:spPr>
              <a:xfrm flipV="1">
                <a:off x="419100" y="783643"/>
                <a:ext cx="9077296" cy="603621"/>
              </a:xfrm>
              <a:prstGeom prst="rect">
                <a:avLst/>
              </a:prstGeom>
              <a:solidFill>
                <a:srgbClr val="5EBA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69692" y="-11877"/>
                <a:ext cx="1557655" cy="1412335"/>
              </a:xfrm>
              <a:prstGeom prst="rect">
                <a:avLst/>
              </a:prstGeom>
            </p:spPr>
          </p:pic>
          <p:sp>
            <p:nvSpPr>
              <p:cNvPr id="81" name="Subtitle 5"/>
              <p:cNvSpPr txBox="1">
                <a:spLocks/>
              </p:cNvSpPr>
              <p:nvPr/>
            </p:nvSpPr>
            <p:spPr>
              <a:xfrm>
                <a:off x="5322442" y="1111105"/>
                <a:ext cx="2088232" cy="374903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spc="20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ENVIRONMENT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8801387" y="1495117"/>
              <a:ext cx="696748" cy="603621"/>
              <a:chOff x="8259614" y="1445817"/>
              <a:chExt cx="700405" cy="603621"/>
            </a:xfrm>
          </p:grpSpPr>
          <p:sp>
            <p:nvSpPr>
              <p:cNvPr id="77" name="Rectangle 76"/>
              <p:cNvSpPr/>
              <p:nvPr/>
            </p:nvSpPr>
            <p:spPr>
              <a:xfrm flipV="1">
                <a:off x="8259614" y="1445817"/>
                <a:ext cx="700405" cy="603621"/>
              </a:xfrm>
              <a:prstGeom prst="rect">
                <a:avLst/>
              </a:prstGeom>
              <a:solidFill>
                <a:srgbClr val="0369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8" name="Picture 77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614" y="1810135"/>
                <a:ext cx="698657" cy="233207"/>
              </a:xfrm>
              <a:prstGeom prst="rect">
                <a:avLst/>
              </a:prstGeom>
            </p:spPr>
          </p:pic>
        </p:grpSp>
        <p:grpSp>
          <p:nvGrpSpPr>
            <p:cNvPr id="45" name="Group 44"/>
            <p:cNvGrpSpPr/>
            <p:nvPr/>
          </p:nvGrpSpPr>
          <p:grpSpPr>
            <a:xfrm>
              <a:off x="8805756" y="2794606"/>
              <a:ext cx="692379" cy="601597"/>
              <a:chOff x="8341618" y="2827400"/>
              <a:chExt cx="692378" cy="601597"/>
            </a:xfrm>
          </p:grpSpPr>
          <p:sp>
            <p:nvSpPr>
              <p:cNvPr id="75" name="Rectangle 74"/>
              <p:cNvSpPr/>
              <p:nvPr/>
            </p:nvSpPr>
            <p:spPr>
              <a:xfrm flipV="1">
                <a:off x="8341618" y="2827400"/>
                <a:ext cx="692378" cy="601597"/>
              </a:xfrm>
              <a:prstGeom prst="rect">
                <a:avLst/>
              </a:prstGeom>
              <a:solidFill>
                <a:srgbClr val="27BC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10466" y="2873983"/>
                <a:ext cx="560744" cy="508429"/>
              </a:xfrm>
              <a:prstGeom prst="rect">
                <a:avLst/>
              </a:prstGeom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8804695" y="5412430"/>
              <a:ext cx="693597" cy="591914"/>
              <a:chOff x="8242285" y="5445224"/>
              <a:chExt cx="693597" cy="591914"/>
            </a:xfrm>
          </p:grpSpPr>
          <p:sp>
            <p:nvSpPr>
              <p:cNvPr id="73" name="Rectangle 72"/>
              <p:cNvSpPr/>
              <p:nvPr/>
            </p:nvSpPr>
            <p:spPr>
              <a:xfrm flipV="1">
                <a:off x="8242285" y="5445224"/>
                <a:ext cx="693597" cy="591914"/>
              </a:xfrm>
              <a:prstGeom prst="rect">
                <a:avLst/>
              </a:prstGeom>
              <a:solidFill>
                <a:srgbClr val="F16A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05472" y="5504894"/>
                <a:ext cx="587008" cy="532243"/>
              </a:xfrm>
              <a:prstGeom prst="rect">
                <a:avLst/>
              </a:prstGeom>
            </p:spPr>
          </p:pic>
        </p:grpSp>
        <p:grpSp>
          <p:nvGrpSpPr>
            <p:cNvPr id="47" name="Group 46"/>
            <p:cNvGrpSpPr/>
            <p:nvPr/>
          </p:nvGrpSpPr>
          <p:grpSpPr>
            <a:xfrm>
              <a:off x="8809318" y="6073814"/>
              <a:ext cx="691316" cy="697715"/>
              <a:chOff x="8251076" y="6115661"/>
              <a:chExt cx="691316" cy="697715"/>
            </a:xfrm>
          </p:grpSpPr>
          <p:sp>
            <p:nvSpPr>
              <p:cNvPr id="71" name="Rectangle 70"/>
              <p:cNvSpPr/>
              <p:nvPr/>
            </p:nvSpPr>
            <p:spPr>
              <a:xfrm flipV="1">
                <a:off x="8251076" y="6115661"/>
                <a:ext cx="691316" cy="616611"/>
              </a:xfrm>
              <a:prstGeom prst="rect">
                <a:avLst/>
              </a:prstGeom>
              <a:solidFill>
                <a:srgbClr val="A118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45345" y="6332681"/>
                <a:ext cx="530157" cy="480695"/>
              </a:xfrm>
              <a:prstGeom prst="rect">
                <a:avLst/>
              </a:prstGeom>
            </p:spPr>
          </p:pic>
        </p:grpSp>
        <p:grpSp>
          <p:nvGrpSpPr>
            <p:cNvPr id="48" name="Group 47"/>
            <p:cNvGrpSpPr/>
            <p:nvPr/>
          </p:nvGrpSpPr>
          <p:grpSpPr>
            <a:xfrm>
              <a:off x="8806818" y="4088175"/>
              <a:ext cx="765824" cy="676183"/>
              <a:chOff x="8225057" y="3616913"/>
              <a:chExt cx="765824" cy="676183"/>
            </a:xfrm>
          </p:grpSpPr>
          <p:sp>
            <p:nvSpPr>
              <p:cNvPr id="69" name="Rectangle 68"/>
              <p:cNvSpPr/>
              <p:nvPr/>
            </p:nvSpPr>
            <p:spPr>
              <a:xfrm flipV="1">
                <a:off x="8225057" y="3628206"/>
                <a:ext cx="691316" cy="592882"/>
              </a:xfrm>
              <a:prstGeom prst="rect">
                <a:avLst/>
              </a:prstGeom>
              <a:solidFill>
                <a:srgbClr val="C420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45124" y="3616913"/>
                <a:ext cx="745757" cy="676183"/>
              </a:xfrm>
              <a:prstGeom prst="rect">
                <a:avLst/>
              </a:prstGeom>
            </p:spPr>
          </p:pic>
        </p:grpSp>
        <p:grpSp>
          <p:nvGrpSpPr>
            <p:cNvPr id="63" name="Group 62"/>
            <p:cNvGrpSpPr/>
            <p:nvPr/>
          </p:nvGrpSpPr>
          <p:grpSpPr>
            <a:xfrm>
              <a:off x="8804694" y="4758654"/>
              <a:ext cx="694156" cy="653776"/>
              <a:chOff x="8242284" y="4791448"/>
              <a:chExt cx="694156" cy="653776"/>
            </a:xfrm>
          </p:grpSpPr>
          <p:sp>
            <p:nvSpPr>
              <p:cNvPr id="67" name="Rectangle 66"/>
              <p:cNvSpPr/>
              <p:nvPr/>
            </p:nvSpPr>
            <p:spPr>
              <a:xfrm flipV="1">
                <a:off x="8245124" y="4791448"/>
                <a:ext cx="691316" cy="591914"/>
              </a:xfrm>
              <a:prstGeom prst="rect">
                <a:avLst/>
              </a:prstGeom>
              <a:solidFill>
                <a:srgbClr val="C697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BEBA8EAE-BF5A-486C-A8C5-ECC9F3942E4B}">
                    <a14:imgProps xmlns:a14="http://schemas.microsoft.com/office/drawing/2010/main">
                      <a14:imgLayer r:embed="rId19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42284" y="4832574"/>
                <a:ext cx="675689" cy="612650"/>
              </a:xfrm>
              <a:prstGeom prst="rect">
                <a:avLst/>
              </a:prstGeom>
            </p:spPr>
          </p:pic>
        </p:grpSp>
        <p:grpSp>
          <p:nvGrpSpPr>
            <p:cNvPr id="64" name="Group 63"/>
            <p:cNvGrpSpPr/>
            <p:nvPr/>
          </p:nvGrpSpPr>
          <p:grpSpPr>
            <a:xfrm>
              <a:off x="8806818" y="3442680"/>
              <a:ext cx="691316" cy="745614"/>
              <a:chOff x="8342680" y="3475474"/>
              <a:chExt cx="691316" cy="745614"/>
            </a:xfrm>
          </p:grpSpPr>
          <p:sp>
            <p:nvSpPr>
              <p:cNvPr id="65" name="Rectangle 64"/>
              <p:cNvSpPr/>
              <p:nvPr/>
            </p:nvSpPr>
            <p:spPr>
              <a:xfrm flipV="1">
                <a:off x="8342680" y="3475474"/>
                <a:ext cx="691316" cy="601597"/>
              </a:xfrm>
              <a:prstGeom prst="rect">
                <a:avLst/>
              </a:prstGeom>
              <a:solidFill>
                <a:srgbClr val="407F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BEBA8EAE-BF5A-486C-A8C5-ECC9F3942E4B}">
                    <a14:imgProps xmlns:a14="http://schemas.microsoft.com/office/drawing/2010/main">
                      <a14:imgLayer r:embed="rId21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73768" y="3638550"/>
                <a:ext cx="642477" cy="582538"/>
              </a:xfrm>
              <a:prstGeom prst="rect">
                <a:avLst/>
              </a:prstGeom>
            </p:spPr>
          </p:pic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482D7-ACCD-424B-8165-10893D04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84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19100" y="31253"/>
            <a:ext cx="9153542" cy="6740276"/>
            <a:chOff x="419100" y="31253"/>
            <a:chExt cx="9153542" cy="6740276"/>
          </a:xfrm>
        </p:grpSpPr>
        <p:grpSp>
          <p:nvGrpSpPr>
            <p:cNvPr id="47" name="Group 46"/>
            <p:cNvGrpSpPr/>
            <p:nvPr/>
          </p:nvGrpSpPr>
          <p:grpSpPr>
            <a:xfrm>
              <a:off x="8802195" y="2137377"/>
              <a:ext cx="695939" cy="616803"/>
              <a:chOff x="8340556" y="2149731"/>
              <a:chExt cx="695939" cy="616803"/>
            </a:xfrm>
          </p:grpSpPr>
          <p:sp>
            <p:nvSpPr>
              <p:cNvPr id="74" name="Rectangle 73"/>
              <p:cNvSpPr/>
              <p:nvPr/>
            </p:nvSpPr>
            <p:spPr>
              <a:xfrm flipV="1">
                <a:off x="8340556" y="2149731"/>
                <a:ext cx="695939" cy="601597"/>
              </a:xfrm>
              <a:prstGeom prst="rect">
                <a:avLst/>
              </a:prstGeom>
              <a:solidFill>
                <a:srgbClr val="1748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3" name="Picture 9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100000"/>
                        </a14:imgEffect>
                        <a14:imgEffect>
                          <a14:colorTemperature colorTemp="11500"/>
                        </a14:imgEffect>
                        <a14:imgEffect>
                          <a14:saturation sat="0"/>
                        </a14:imgEffect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57310" y="2161712"/>
                <a:ext cx="667056" cy="604822"/>
              </a:xfrm>
              <a:prstGeom prst="rect">
                <a:avLst/>
              </a:prstGeom>
            </p:spPr>
          </p:pic>
        </p:grpSp>
        <p:grpSp>
          <p:nvGrpSpPr>
            <p:cNvPr id="48" name="Group 47"/>
            <p:cNvGrpSpPr/>
            <p:nvPr/>
          </p:nvGrpSpPr>
          <p:grpSpPr>
            <a:xfrm>
              <a:off x="419100" y="31253"/>
              <a:ext cx="9077296" cy="1497885"/>
              <a:chOff x="419100" y="-11877"/>
              <a:chExt cx="9077296" cy="1497885"/>
            </a:xfrm>
          </p:grpSpPr>
          <p:sp>
            <p:nvSpPr>
              <p:cNvPr id="71" name="Rectangle 70"/>
              <p:cNvSpPr/>
              <p:nvPr/>
            </p:nvSpPr>
            <p:spPr>
              <a:xfrm flipV="1">
                <a:off x="419100" y="783643"/>
                <a:ext cx="9077296" cy="603621"/>
              </a:xfrm>
              <a:prstGeom prst="rect">
                <a:avLst/>
              </a:prstGeom>
              <a:solidFill>
                <a:srgbClr val="5EBA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69692" y="-11877"/>
                <a:ext cx="1557655" cy="1412335"/>
              </a:xfrm>
              <a:prstGeom prst="rect">
                <a:avLst/>
              </a:prstGeom>
            </p:spPr>
          </p:pic>
          <p:sp>
            <p:nvSpPr>
              <p:cNvPr id="73" name="Subtitle 5"/>
              <p:cNvSpPr txBox="1">
                <a:spLocks/>
              </p:cNvSpPr>
              <p:nvPr/>
            </p:nvSpPr>
            <p:spPr>
              <a:xfrm>
                <a:off x="5322442" y="1111105"/>
                <a:ext cx="2088232" cy="374903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spc="20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ENVIRONMENT</a:t>
                </a: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8801387" y="1495117"/>
              <a:ext cx="696748" cy="603621"/>
              <a:chOff x="8259614" y="1445817"/>
              <a:chExt cx="700405" cy="603621"/>
            </a:xfrm>
          </p:grpSpPr>
          <p:sp>
            <p:nvSpPr>
              <p:cNvPr id="69" name="Rectangle 68"/>
              <p:cNvSpPr/>
              <p:nvPr/>
            </p:nvSpPr>
            <p:spPr>
              <a:xfrm flipV="1">
                <a:off x="8259614" y="1445817"/>
                <a:ext cx="700405" cy="603621"/>
              </a:xfrm>
              <a:prstGeom prst="rect">
                <a:avLst/>
              </a:prstGeom>
              <a:solidFill>
                <a:srgbClr val="0369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614" y="1810135"/>
                <a:ext cx="698657" cy="233207"/>
              </a:xfrm>
              <a:prstGeom prst="rect">
                <a:avLst/>
              </a:prstGeom>
            </p:spPr>
          </p:pic>
        </p:grpSp>
        <p:grpSp>
          <p:nvGrpSpPr>
            <p:cNvPr id="51" name="Group 50"/>
            <p:cNvGrpSpPr/>
            <p:nvPr/>
          </p:nvGrpSpPr>
          <p:grpSpPr>
            <a:xfrm>
              <a:off x="8805756" y="2794606"/>
              <a:ext cx="692379" cy="601597"/>
              <a:chOff x="8341618" y="2827400"/>
              <a:chExt cx="692378" cy="601597"/>
            </a:xfrm>
          </p:grpSpPr>
          <p:sp>
            <p:nvSpPr>
              <p:cNvPr id="67" name="Rectangle 66"/>
              <p:cNvSpPr/>
              <p:nvPr/>
            </p:nvSpPr>
            <p:spPr>
              <a:xfrm flipV="1">
                <a:off x="8341618" y="2827400"/>
                <a:ext cx="692378" cy="601597"/>
              </a:xfrm>
              <a:prstGeom prst="rect">
                <a:avLst/>
              </a:prstGeom>
              <a:solidFill>
                <a:srgbClr val="27BC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10466" y="2873983"/>
                <a:ext cx="560744" cy="508429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8804695" y="5412430"/>
              <a:ext cx="693597" cy="591914"/>
              <a:chOff x="8242285" y="5445224"/>
              <a:chExt cx="693597" cy="591914"/>
            </a:xfrm>
          </p:grpSpPr>
          <p:sp>
            <p:nvSpPr>
              <p:cNvPr id="65" name="Rectangle 64"/>
              <p:cNvSpPr/>
              <p:nvPr/>
            </p:nvSpPr>
            <p:spPr>
              <a:xfrm flipV="1">
                <a:off x="8242285" y="5445224"/>
                <a:ext cx="693597" cy="591914"/>
              </a:xfrm>
              <a:prstGeom prst="rect">
                <a:avLst/>
              </a:prstGeom>
              <a:solidFill>
                <a:srgbClr val="F16A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05472" y="5504894"/>
                <a:ext cx="587008" cy="532243"/>
              </a:xfrm>
              <a:prstGeom prst="rect">
                <a:avLst/>
              </a:prstGeom>
            </p:spPr>
          </p:pic>
        </p:grpSp>
        <p:grpSp>
          <p:nvGrpSpPr>
            <p:cNvPr id="53" name="Group 52"/>
            <p:cNvGrpSpPr/>
            <p:nvPr/>
          </p:nvGrpSpPr>
          <p:grpSpPr>
            <a:xfrm>
              <a:off x="8809318" y="6073814"/>
              <a:ext cx="691316" cy="697715"/>
              <a:chOff x="8251076" y="6115661"/>
              <a:chExt cx="691316" cy="697715"/>
            </a:xfrm>
          </p:grpSpPr>
          <p:sp>
            <p:nvSpPr>
              <p:cNvPr id="63" name="Rectangle 62"/>
              <p:cNvSpPr/>
              <p:nvPr/>
            </p:nvSpPr>
            <p:spPr>
              <a:xfrm flipV="1">
                <a:off x="8251076" y="6115661"/>
                <a:ext cx="691316" cy="616611"/>
              </a:xfrm>
              <a:prstGeom prst="rect">
                <a:avLst/>
              </a:prstGeom>
              <a:solidFill>
                <a:srgbClr val="A118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45345" y="6332681"/>
                <a:ext cx="530157" cy="480695"/>
              </a:xfrm>
              <a:prstGeom prst="rect">
                <a:avLst/>
              </a:prstGeom>
            </p:spPr>
          </p:pic>
        </p:grpSp>
        <p:grpSp>
          <p:nvGrpSpPr>
            <p:cNvPr id="54" name="Group 53"/>
            <p:cNvGrpSpPr/>
            <p:nvPr/>
          </p:nvGrpSpPr>
          <p:grpSpPr>
            <a:xfrm>
              <a:off x="8806818" y="4088175"/>
              <a:ext cx="765824" cy="676183"/>
              <a:chOff x="8225057" y="3616913"/>
              <a:chExt cx="765824" cy="676183"/>
            </a:xfrm>
          </p:grpSpPr>
          <p:sp>
            <p:nvSpPr>
              <p:cNvPr id="61" name="Rectangle 60"/>
              <p:cNvSpPr/>
              <p:nvPr/>
            </p:nvSpPr>
            <p:spPr>
              <a:xfrm flipV="1">
                <a:off x="8225057" y="3628206"/>
                <a:ext cx="691316" cy="592882"/>
              </a:xfrm>
              <a:prstGeom prst="rect">
                <a:avLst/>
              </a:prstGeom>
              <a:solidFill>
                <a:srgbClr val="C420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45124" y="3616913"/>
                <a:ext cx="745757" cy="676183"/>
              </a:xfrm>
              <a:prstGeom prst="rect">
                <a:avLst/>
              </a:prstGeom>
            </p:spPr>
          </p:pic>
        </p:grpSp>
        <p:grpSp>
          <p:nvGrpSpPr>
            <p:cNvPr id="55" name="Group 54"/>
            <p:cNvGrpSpPr/>
            <p:nvPr/>
          </p:nvGrpSpPr>
          <p:grpSpPr>
            <a:xfrm>
              <a:off x="8804694" y="4758654"/>
              <a:ext cx="694156" cy="653776"/>
              <a:chOff x="8242284" y="4791448"/>
              <a:chExt cx="694156" cy="653776"/>
            </a:xfrm>
          </p:grpSpPr>
          <p:sp>
            <p:nvSpPr>
              <p:cNvPr id="59" name="Rectangle 58"/>
              <p:cNvSpPr/>
              <p:nvPr/>
            </p:nvSpPr>
            <p:spPr>
              <a:xfrm flipV="1">
                <a:off x="8245124" y="4791448"/>
                <a:ext cx="691316" cy="591914"/>
              </a:xfrm>
              <a:prstGeom prst="rect">
                <a:avLst/>
              </a:prstGeom>
              <a:solidFill>
                <a:srgbClr val="C697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BEBA8EAE-BF5A-486C-A8C5-ECC9F3942E4B}">
                    <a14:imgProps xmlns:a14="http://schemas.microsoft.com/office/drawing/2010/main">
                      <a14:imgLayer r:embed="rId18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42284" y="4832574"/>
                <a:ext cx="675689" cy="612650"/>
              </a:xfrm>
              <a:prstGeom prst="rect">
                <a:avLst/>
              </a:prstGeom>
            </p:spPr>
          </p:pic>
        </p:grpSp>
        <p:grpSp>
          <p:nvGrpSpPr>
            <p:cNvPr id="56" name="Group 55"/>
            <p:cNvGrpSpPr/>
            <p:nvPr/>
          </p:nvGrpSpPr>
          <p:grpSpPr>
            <a:xfrm>
              <a:off x="8806818" y="3442680"/>
              <a:ext cx="691316" cy="745614"/>
              <a:chOff x="8342680" y="3475474"/>
              <a:chExt cx="691316" cy="745614"/>
            </a:xfrm>
          </p:grpSpPr>
          <p:sp>
            <p:nvSpPr>
              <p:cNvPr id="57" name="Rectangle 56"/>
              <p:cNvSpPr/>
              <p:nvPr/>
            </p:nvSpPr>
            <p:spPr>
              <a:xfrm flipV="1">
                <a:off x="8342680" y="3475474"/>
                <a:ext cx="691316" cy="601597"/>
              </a:xfrm>
              <a:prstGeom prst="rect">
                <a:avLst/>
              </a:prstGeom>
              <a:solidFill>
                <a:srgbClr val="407F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58" name="Picture 57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BEBA8EAE-BF5A-486C-A8C5-ECC9F3942E4B}">
                    <a14:imgProps xmlns:a14="http://schemas.microsoft.com/office/drawing/2010/main">
                      <a14:imgLayer r:embed="rId20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73768" y="3638550"/>
                <a:ext cx="642477" cy="582538"/>
              </a:xfrm>
              <a:prstGeom prst="rect">
                <a:avLst/>
              </a:prstGeom>
            </p:spPr>
          </p:pic>
        </p:grp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794" y="1109632"/>
            <a:ext cx="871094" cy="78982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" y="173200"/>
            <a:ext cx="2586095" cy="61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Subtitle 5"/>
          <p:cNvSpPr txBox="1">
            <a:spLocks/>
          </p:cNvSpPr>
          <p:nvPr/>
        </p:nvSpPr>
        <p:spPr>
          <a:xfrm>
            <a:off x="419100" y="2738812"/>
            <a:ext cx="7079665" cy="369464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Olendrzynski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 on Long-range Transboundary Air Pollution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4"/>
              </a:rPr>
              <a:t>krzysztof.olendrzynski@un.org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5"/>
              </a:rPr>
              <a:t>http://www.unece.org/env/lrtap/welcome.html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itle 4"/>
          <p:cNvSpPr txBox="1">
            <a:spLocks/>
          </p:cNvSpPr>
          <p:nvPr/>
        </p:nvSpPr>
        <p:spPr>
          <a:xfrm>
            <a:off x="347031" y="2092642"/>
            <a:ext cx="4610717" cy="7485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spc="50" dirty="0">
                <a:latin typeface="Arial Black" panose="020B0A04020102020204" pitchFamily="34" charset="0"/>
              </a:rPr>
              <a:t>Thank you!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875D6C-B7B5-4331-A29D-8C490E7E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0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07848" y="1525089"/>
            <a:ext cx="9149942" cy="4889834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0">
              <a:buClr>
                <a:srgbClr val="5EBA47"/>
              </a:buClr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Update on recent developments: </a:t>
            </a:r>
          </a:p>
          <a:p>
            <a:pPr marL="625475" indent="-457200">
              <a:buClr>
                <a:srgbClr val="5EBA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Policy – 41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session of Executive Body (6-8 Dec 2021) and 60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session of Working Group on Strategies and Review (11-14 April 2022); </a:t>
            </a:r>
          </a:p>
          <a:p>
            <a:pPr marL="625475" indent="-457200">
              <a:buClr>
                <a:srgbClr val="5EBA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Science – 7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joint session EMEP SB/WGE (13-16 Sep 2021);  Extended Bureaux meeting (21-24 March 2022)</a:t>
            </a:r>
          </a:p>
          <a:p>
            <a:pPr marL="625475" indent="-457200">
              <a:buClr>
                <a:srgbClr val="5EBA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Capacity building activities in EECCA countries</a:t>
            </a:r>
          </a:p>
          <a:p>
            <a:pPr marL="625475" indent="-457200">
              <a:buClr>
                <a:srgbClr val="5EBA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and outreach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Overview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60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60354" y="1584929"/>
            <a:ext cx="9011450" cy="4760672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Review of the implementation of the 2020-2021 workplan: science, policy, compliance, capacity building, communication and outreach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Adopted the guidance document on </a:t>
            </a:r>
            <a:r>
              <a:rPr lang="en-GB" sz="3300" dirty="0">
                <a:latin typeface="Arial" panose="020B0604020202020204" pitchFamily="34" charset="0"/>
                <a:cs typeface="Arial" panose="020B0604020202020204" pitchFamily="34" charset="0"/>
              </a:rPr>
              <a:t>reduction of emissions from agricultural residue burning, and on prioritizing reductions of particulate matter from sources that are also significant sources of black carbon, welcomed assessment report on ammonia 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Reviewed draft document for Gothenburg Protocol review 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Established Task Force for International Cooperation on Air Pollution lead by UK and Sweden (EB decision 2021/5)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Adopted 2022-2023 workplan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Adopted recommendations regarding financial issues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Highlights of the 41st session of the Executive Body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68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60354" y="1486542"/>
            <a:ext cx="9011450" cy="4859059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Progress in the implementation of the 2020–2021 workplan: TFTEI, TFRN (ammonia and methane interactions) and TFIAM (draft report “Cost of inaction” supported by TFTEI; request for comments by 13 June 2022 – to be forwarded to 42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EB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TFICAP lead by UK and Sweden; preparations for the 1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TF meeting (Bristol, 10-12 October 2022)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Review of sufficiency and effectiveness of the Protocol to Abate Acidification, Eutrophication and Ground-level Ozone (Gothenburg Protocol - GP); Parties discussed the revised draft report (ECE/EB.AIR/WG.5/2022/3) – request for comments; contributions by EMEP/WGE noted; Scientific and Technical information for the Review: as Annexes I and II to the final report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TFTEI/TFRN analyzed annexes: IV-VI, VIII-XI to the Protocol as amended and associated guidance documents; need for further discussion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Highlights of the 60th session Working Group on Strategies and Review 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33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60354" y="1486542"/>
            <a:ext cx="9011450" cy="4859059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“Review of the flexibilities provisions to facilitate ratification  and implementation” (ECE/EB.AIR/WG.5/2022/5); request for comments by 3 June 2022; final document to be forwarded to 42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EB; 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CIAM presented information on air pollution control policy scenarios; delegations invited to consult their national scenarios and national data by 30 June 2022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TF HTAP presented info on its implementation of the workplan with a focus on methane.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Two informal documents discussed: “Synergies and interactions with other policy areas” and “Potential options for addressing methane as an ozone precursor under the Air Convention” comments welcomed by 3 June 2022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Reporting of the condensable part in emissions of particulate matter – information from Chair of EMEP Steering Body and CIAM; policy discussion at the next session of WGSR</a:t>
            </a: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Highlights of the 60th session Working Group on Strategies and Review 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55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60354" y="1792923"/>
            <a:ext cx="9011450" cy="452596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0">
              <a:lnSpc>
                <a:spcPct val="110000"/>
              </a:lnSpc>
              <a:buClr>
                <a:srgbClr val="5EBA47"/>
              </a:buClr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7th Joint session of EMEP Steering Body/Working Group on Effects (online,13-16 Sep 2021)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Progress in activities in 2021 and further work – all centres and TFs; move of ICP Integrated Monitoring Center from SYKE (Helsinki) to SLU (Uppsala); progress on the common website of the Working Group on Effects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https://www.unece-wge.org/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Joint thematic session: </a:t>
            </a:r>
            <a:r>
              <a:rPr lang="en-GB" sz="3300" dirty="0">
                <a:latin typeface="Arial" panose="020B0604020202020204" pitchFamily="34" charset="0"/>
                <a:cs typeface="Arial" panose="020B0604020202020204" pitchFamily="34" charset="0"/>
              </a:rPr>
              <a:t>contribution of scientific bodies to the review of the Gothenburg Protocol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GB" sz="3300" dirty="0">
                <a:latin typeface="Arial" panose="020B0604020202020204" pitchFamily="34" charset="0"/>
                <a:cs typeface="Arial" panose="020B0604020202020204" pitchFamily="34" charset="0"/>
              </a:rPr>
              <a:t>draft 2022-2023 workplan – science part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GB" sz="3300" dirty="0">
                <a:latin typeface="Arial" panose="020B0604020202020204" pitchFamily="34" charset="0"/>
                <a:cs typeface="Arial" panose="020B0604020202020204" pitchFamily="34" charset="0"/>
              </a:rPr>
              <a:t>Information sharing (air quality monitoring) by Armenia, Azerbaijan, Georgia and Republic of Moldova; no information sharing with non-ECE partners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endParaRPr lang="en-GB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Update on recent developments: Science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26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460354" y="1792923"/>
            <a:ext cx="9011450" cy="452596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0">
              <a:lnSpc>
                <a:spcPct val="110000"/>
              </a:lnSpc>
              <a:buClr>
                <a:srgbClr val="5EBA47"/>
              </a:buClr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Extended Bureaux meeting of EMEP Steering Body and Working Group on Effects 21-24 March 2022: 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Contributions of EMEP and WGE to the review of the Gothenburg Protocol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Progress in the implementation of the 2022-2023 workplan and plans for 2022 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Updated strategy for EMEP and WGE – to be adopted in Dec 2022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Condensables in emission inventories and modelling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Collaboration with EU on long-term ecosystem monitoring</a:t>
            </a:r>
          </a:p>
          <a:p>
            <a:pPr marL="625475" indent="-457200">
              <a:lnSpc>
                <a:spcPct val="110000"/>
              </a:lnSpc>
              <a:buClr>
                <a:srgbClr val="5EBA47"/>
              </a:buClr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Marine protection - Ad-hoc expert group lead by Germany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275" indent="0">
              <a:lnSpc>
                <a:spcPct val="110000"/>
              </a:lnSpc>
              <a:buClr>
                <a:srgbClr val="5EBA47"/>
              </a:buClr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526779" y="179284"/>
            <a:ext cx="9014056" cy="992195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Update on recent developments: Science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89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7189" y="543648"/>
            <a:ext cx="9913189" cy="2233922"/>
            <a:chOff x="-7189" y="543648"/>
            <a:chExt cx="9913189" cy="2233922"/>
          </a:xfrm>
        </p:grpSpPr>
        <p:sp>
          <p:nvSpPr>
            <p:cNvPr id="16" name="Rectangle 15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6" name="Rectangle 25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0354" y="1825625"/>
            <a:ext cx="9015244" cy="4530726"/>
          </a:xfrm>
          <a:solidFill>
            <a:schemeClr val="bg1">
              <a:lumMod val="85000"/>
              <a:alpha val="1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H" sz="2400" b="1" dirty="0"/>
              <a:t>2021</a:t>
            </a:r>
          </a:p>
          <a:p>
            <a:r>
              <a:rPr lang="en-US" sz="2400" dirty="0"/>
              <a:t>“Needs driven” assistance program for EECCA countries sponsored by EU, NO, CH, DE, SE and the Russian Federation</a:t>
            </a:r>
          </a:p>
          <a:p>
            <a:r>
              <a:rPr lang="en-US" sz="2400" dirty="0"/>
              <a:t>Training workshops on the development of national emission inventories in Kazakhstan, Kyrgyzstan and Republic of Moldova (first parts: Nov-Dec 2020; second parts: Mar– Jun 2021)</a:t>
            </a:r>
          </a:p>
          <a:p>
            <a:r>
              <a:rPr lang="en-US" sz="2400" dirty="0"/>
              <a:t>Joint meeting of the EECCA Coordinating Group with TFTEI -  to exchange information and share experience on BAT implementations (26-27 Apr 2021)</a:t>
            </a:r>
          </a:p>
          <a:p>
            <a:r>
              <a:rPr lang="en-US" sz="2400" dirty="0"/>
              <a:t>Workshop on gridded emissions in Georgia (Oct 2021)</a:t>
            </a:r>
          </a:p>
          <a:p>
            <a:r>
              <a:rPr lang="en-US" sz="2400" dirty="0"/>
              <a:t>Regional workshop on tier 2 and tier 3 (COPERT model) methods for estimation of road transport emissions (June 2021) </a:t>
            </a:r>
          </a:p>
          <a:p>
            <a:r>
              <a:rPr lang="en-US" sz="2400" dirty="0"/>
              <a:t>Development of National Action Plan for ratification of Convention protocols for Kazakhstan (mid 2020- mid 2021)</a:t>
            </a:r>
          </a:p>
          <a:p>
            <a:r>
              <a:rPr lang="en-US" sz="2400" dirty="0"/>
              <a:t>Preparation of elearning course on the Convention and its three latest amended protocols – to be launched in spring 2022</a:t>
            </a:r>
          </a:p>
          <a:p>
            <a:r>
              <a:rPr lang="en-US" sz="2400" dirty="0"/>
              <a:t>New project activities in 2022-2023 on BATs, ERCs, awareness raising events, 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9506-28EA-4C19-A061-02E7C9DE017B}" type="slidenum">
              <a:rPr lang="en-US" smtClean="0"/>
              <a:t>8</a:t>
            </a:fld>
            <a:endParaRPr lang="en-US" dirty="0"/>
          </a:p>
        </p:txBody>
      </p:sp>
      <p:sp>
        <p:nvSpPr>
          <p:cNvPr id="29" name="Title 4"/>
          <p:cNvSpPr txBox="1">
            <a:spLocks/>
          </p:cNvSpPr>
          <p:nvPr/>
        </p:nvSpPr>
        <p:spPr>
          <a:xfrm>
            <a:off x="461542" y="208072"/>
            <a:ext cx="9014056" cy="99219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Capacity building and awareness raising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60353" y="6362481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04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 txBox="1">
            <a:spLocks/>
          </p:cNvSpPr>
          <p:nvPr/>
        </p:nvSpPr>
        <p:spPr>
          <a:xfrm>
            <a:off x="529385" y="1611642"/>
            <a:ext cx="9011450" cy="4525963"/>
          </a:xfrm>
          <a:prstGeom prst="rect">
            <a:avLst/>
          </a:prstGeom>
          <a:solidFill>
            <a:schemeClr val="bg1">
              <a:lumMod val="85000"/>
              <a:alpha val="1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dirty="0"/>
              <a:t>7 September 2021: International Day of Clean Air for Blue Skies; Contribution to the official campaign organized by UNEP and promotion by the Convention; contribution to online events (South Korea) 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dirty="0"/>
              <a:t>Contribution by the secretariat to recent online meetings organized by UN ESCAP (Economic and social Commission for Asia and the Pacific)</a:t>
            </a:r>
          </a:p>
          <a:p>
            <a:pPr marL="625475" indent="-457200">
              <a:lnSpc>
                <a:spcPct val="100000"/>
              </a:lnSpc>
              <a:buClr>
                <a:srgbClr val="5EBA47"/>
              </a:buClr>
            </a:pPr>
            <a:r>
              <a:rPr lang="en-US" dirty="0"/>
              <a:t>Continuous communication of Convention activities through news stories on web and social media</a:t>
            </a:r>
          </a:p>
          <a:p>
            <a:pPr marL="168275" indent="0">
              <a:lnSpc>
                <a:spcPct val="100000"/>
              </a:lnSpc>
              <a:buClr>
                <a:srgbClr val="5EBA47"/>
              </a:buClr>
              <a:buNone/>
            </a:pP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27519" y="6345601"/>
            <a:ext cx="2057400" cy="365125"/>
          </a:xfrm>
        </p:spPr>
        <p:txBody>
          <a:bodyPr/>
          <a:lstStyle/>
          <a:p>
            <a:fld id="{FEB09506-28EA-4C19-A061-02E7C9DE017B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189" y="443077"/>
            <a:ext cx="9913189" cy="2233922"/>
            <a:chOff x="-7189" y="543648"/>
            <a:chExt cx="9913189" cy="2233922"/>
          </a:xfrm>
        </p:grpSpPr>
        <p:sp>
          <p:nvSpPr>
            <p:cNvPr id="10" name="Rectangle 9"/>
            <p:cNvSpPr/>
            <p:nvPr/>
          </p:nvSpPr>
          <p:spPr>
            <a:xfrm flipV="1">
              <a:off x="2295744" y="1393492"/>
              <a:ext cx="7610256" cy="110726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Subtitle 5"/>
            <p:cNvSpPr txBox="1">
              <a:spLocks/>
            </p:cNvSpPr>
            <p:nvPr/>
          </p:nvSpPr>
          <p:spPr>
            <a:xfrm>
              <a:off x="348210" y="1310596"/>
              <a:ext cx="2076301" cy="37490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spc="150" dirty="0">
                  <a:solidFill>
                    <a:srgbClr val="5EBA47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-7189" y="1393491"/>
              <a:ext cx="467543" cy="110727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414636" y="1393490"/>
              <a:ext cx="45719" cy="1384080"/>
            </a:xfrm>
            <a:prstGeom prst="rect">
              <a:avLst/>
            </a:prstGeom>
            <a:solidFill>
              <a:srgbClr val="5E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4437" y="543648"/>
              <a:ext cx="955424" cy="866288"/>
            </a:xfrm>
            <a:prstGeom prst="rect">
              <a:avLst/>
            </a:prstGeom>
          </p:spPr>
        </p:pic>
      </p:grpSp>
      <p:sp>
        <p:nvSpPr>
          <p:cNvPr id="14" name="Title 4"/>
          <p:cNvSpPr txBox="1">
            <a:spLocks/>
          </p:cNvSpPr>
          <p:nvPr/>
        </p:nvSpPr>
        <p:spPr>
          <a:xfrm>
            <a:off x="457200" y="179284"/>
            <a:ext cx="9083635" cy="99219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spc="50" dirty="0">
                <a:latin typeface="Arial Black" panose="020B0A04020102020204" pitchFamily="34" charset="0"/>
                <a:cs typeface="Arial" panose="020B0604020202020204" pitchFamily="34" charset="0"/>
              </a:rPr>
              <a:t>Communication and outreach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6" t="-1682" r="-397" b="-5302"/>
          <a:stretch/>
        </p:blipFill>
        <p:spPr bwMode="auto">
          <a:xfrm>
            <a:off x="407848" y="6345600"/>
            <a:ext cx="1624719" cy="6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03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99a2c2c3-fdcf-4e63-9c12-39b3de610a76" xsi:nil="true"/>
    <SharedWithUsers xmlns="a20aa909-956d-4941-9e8e-d4bf2c5fe97e">
      <UserInfo>
        <DisplayName>Krzysztof Olendrzynski</DisplayName>
        <AccountId>51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02F79B5BE87D40B73359BB004DC9B5" ma:contentTypeVersion="14" ma:contentTypeDescription="Create a new document." ma:contentTypeScope="" ma:versionID="f0c03c5628846417021adc0d19f78fdd">
  <xsd:schema xmlns:xsd="http://www.w3.org/2001/XMLSchema" xmlns:xs="http://www.w3.org/2001/XMLSchema" xmlns:p="http://schemas.microsoft.com/office/2006/metadata/properties" xmlns:ns2="99a2c2c3-fdcf-4e63-9c12-39b3de610a76" xmlns:ns3="a20aa909-956d-4941-9e8e-d4bf2c5fe97e" targetNamespace="http://schemas.microsoft.com/office/2006/metadata/properties" ma:root="true" ma:fieldsID="81a24dde98626d1d660fde7121c7e818" ns2:_="" ns3:_="">
    <xsd:import namespace="99a2c2c3-fdcf-4e63-9c12-39b3de610a76"/>
    <xsd:import namespace="a20aa909-956d-4941-9e8e-d4bf2c5fe9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2c2c3-fdcf-4e63-9c12-39b3de610a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andtime" ma:index="20" nillable="true" ma:displayName="Date and time" ma:format="DateOnly" ma:internalName="Dateandtim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aa909-956d-4941-9e8e-d4bf2c5fe9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D0C6D8-263C-45CD-A2A3-6D5F770B531A}">
  <ds:schemaRefs>
    <ds:schemaRef ds:uri="99a2c2c3-fdcf-4e63-9c12-39b3de610a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20aa909-956d-4941-9e8e-d4bf2c5fe97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DFED93-C530-4485-A249-3ECAB0750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2c2c3-fdcf-4e63-9c12-39b3de610a76"/>
    <ds:schemaRef ds:uri="a20aa909-956d-4941-9e8e-d4bf2c5fe9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A1D783-65B4-4A66-87D2-E9B63A195A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7172</TotalTime>
  <Words>1043</Words>
  <Application>Microsoft Office PowerPoint</Application>
  <PresentationFormat>A4 Paper (210x297 mm)</PresentationFormat>
  <Paragraphs>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Lucica Matei</dc:creator>
  <cp:lastModifiedBy>Krzysztof Olendrzynski</cp:lastModifiedBy>
  <cp:revision>347</cp:revision>
  <cp:lastPrinted>2022-02-21T08:26:30Z</cp:lastPrinted>
  <dcterms:created xsi:type="dcterms:W3CDTF">2016-07-29T13:01:46Z</dcterms:created>
  <dcterms:modified xsi:type="dcterms:W3CDTF">2022-05-03T06:32:14Z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0x010100B302F79B5BE87D40B73359BB004DC9B5</vt:lpwstr>
  </property>
  <property fmtid="{D5CDD505-2E9C-101B-9397-08002B2CF9AE}" pid="3" name="Order">
    <vt:r8>104373800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